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734" r:id="rId5"/>
  </p:sldMasterIdLst>
  <p:notesMasterIdLst>
    <p:notesMasterId r:id="rId67"/>
  </p:notesMasterIdLst>
  <p:sldIdLst>
    <p:sldId id="633" r:id="rId6"/>
    <p:sldId id="634" r:id="rId7"/>
    <p:sldId id="623" r:id="rId8"/>
    <p:sldId id="624" r:id="rId9"/>
    <p:sldId id="625" r:id="rId10"/>
    <p:sldId id="626" r:id="rId11"/>
    <p:sldId id="627" r:id="rId12"/>
    <p:sldId id="628" r:id="rId13"/>
    <p:sldId id="629" r:id="rId14"/>
    <p:sldId id="630" r:id="rId15"/>
    <p:sldId id="631" r:id="rId16"/>
    <p:sldId id="632" r:id="rId17"/>
    <p:sldId id="602" r:id="rId18"/>
    <p:sldId id="603" r:id="rId19"/>
    <p:sldId id="604" r:id="rId20"/>
    <p:sldId id="605" r:id="rId21"/>
    <p:sldId id="606" r:id="rId22"/>
    <p:sldId id="607" r:id="rId23"/>
    <p:sldId id="608" r:id="rId24"/>
    <p:sldId id="609" r:id="rId25"/>
    <p:sldId id="610" r:id="rId26"/>
    <p:sldId id="611" r:id="rId27"/>
    <p:sldId id="612" r:id="rId28"/>
    <p:sldId id="613" r:id="rId29"/>
    <p:sldId id="614" r:id="rId30"/>
    <p:sldId id="615" r:id="rId31"/>
    <p:sldId id="616" r:id="rId32"/>
    <p:sldId id="617" r:id="rId33"/>
    <p:sldId id="618" r:id="rId34"/>
    <p:sldId id="619" r:id="rId35"/>
    <p:sldId id="620" r:id="rId36"/>
    <p:sldId id="621" r:id="rId37"/>
    <p:sldId id="622" r:id="rId38"/>
    <p:sldId id="598" r:id="rId39"/>
    <p:sldId id="599" r:id="rId40"/>
    <p:sldId id="600" r:id="rId41"/>
    <p:sldId id="601" r:id="rId42"/>
    <p:sldId id="514" r:id="rId43"/>
    <p:sldId id="513" r:id="rId44"/>
    <p:sldId id="635" r:id="rId45"/>
    <p:sldId id="569" r:id="rId46"/>
    <p:sldId id="538" r:id="rId47"/>
    <p:sldId id="584" r:id="rId48"/>
    <p:sldId id="540" r:id="rId49"/>
    <p:sldId id="544" r:id="rId50"/>
    <p:sldId id="542" r:id="rId51"/>
    <p:sldId id="543" r:id="rId52"/>
    <p:sldId id="522" r:id="rId53"/>
    <p:sldId id="585" r:id="rId54"/>
    <p:sldId id="586" r:id="rId55"/>
    <p:sldId id="587" r:id="rId56"/>
    <p:sldId id="588" r:id="rId57"/>
    <p:sldId id="589" r:id="rId58"/>
    <p:sldId id="590" r:id="rId59"/>
    <p:sldId id="591" r:id="rId60"/>
    <p:sldId id="592" r:id="rId61"/>
    <p:sldId id="593" r:id="rId62"/>
    <p:sldId id="594" r:id="rId63"/>
    <p:sldId id="595" r:id="rId64"/>
    <p:sldId id="596" r:id="rId65"/>
    <p:sldId id="597" r:id="rId66"/>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04A7B"/>
    <a:srgbClr val="00CCFF"/>
    <a:srgbClr val="00FF99"/>
    <a:srgbClr val="41719C"/>
    <a:srgbClr val="1F4E79"/>
    <a:srgbClr val="FCD5B5"/>
    <a:srgbClr val="8FAADC"/>
    <a:srgbClr val="CCE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333" autoAdjust="0"/>
  </p:normalViewPr>
  <p:slideViewPr>
    <p:cSldViewPr snapToGrid="0">
      <p:cViewPr varScale="1">
        <p:scale>
          <a:sx n="81" d="100"/>
          <a:sy n="81" d="100"/>
        </p:scale>
        <p:origin x="11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21103;&#39318;&#37117;&#12499;&#12472;&#12519;&#12531;&#12398;&#30446;&#27161;&#35373;&#23450;&#38306;&#20418;/230130&#23616;&#35696;&#24460;&#12398;&#12471;&#12511;&#12517;&#12524;&#12540;&#12471;&#12519;&#12531;&#12398;&#32117;/&#12467;&#12500;&#12540;&#20803;&#12487;&#12540;&#1247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i6030136\AppData\Local\Microsoft\Windows\INetCache\Content.Outlook\TRIP3HZE\&#26377;&#21177;&#27714;&#20154;&#20493;&#29575;&#65288;&#12464;&#12521;&#12501;&#36600;&#12300;&#24180;&#12301;&#21066;&#38500;&#6528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4.xm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i6030136\AppData\Local\Microsoft\Windows\INetCache\Content.Outlook\TRIP3HZE\&#38283;&#26989;&#2957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i6030136\AppData\Local\Microsoft\Windows\INetCache\Content.Outlook\TRIP3HZE\&#22320;&#20385;&#20844;&#3103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85451941305827E-2"/>
          <c:y val="4.4807853851342484E-2"/>
          <c:w val="0.84281284949076052"/>
          <c:h val="0.76751491537024852"/>
        </c:manualLayout>
      </c:layout>
      <c:barChart>
        <c:barDir val="col"/>
        <c:grouping val="clustered"/>
        <c:varyColors val="0"/>
        <c:ser>
          <c:idx val="1"/>
          <c:order val="1"/>
          <c:tx>
            <c:strRef>
              <c:f>Sheet1!$E$2</c:f>
              <c:strCache>
                <c:ptCount val="1"/>
                <c:pt idx="0">
                  <c:v>【左軸】大阪のGDP</c:v>
                </c:pt>
              </c:strCache>
            </c:strRef>
          </c:tx>
          <c:spPr>
            <a:solidFill>
              <a:schemeClr val="bg1"/>
            </a:solidFill>
            <a:ln>
              <a:solidFill>
                <a:schemeClr val="tx1"/>
              </a:solidFill>
              <a:prstDash val="sysDot"/>
            </a:ln>
            <a:effectLst/>
          </c:spPr>
          <c:invertIfNegative val="0"/>
          <c:dPt>
            <c:idx val="0"/>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1-7B27-4816-9C49-E6320E28C949}"/>
              </c:ext>
            </c:extLst>
          </c:dPt>
          <c:dPt>
            <c:idx val="2"/>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3-7B27-4816-9C49-E6320E28C949}"/>
              </c:ext>
            </c:extLst>
          </c:dPt>
          <c:dPt>
            <c:idx val="3"/>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5-7B27-4816-9C49-E6320E28C949}"/>
              </c:ext>
            </c:extLst>
          </c:dPt>
          <c:dPt>
            <c:idx val="4"/>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7-7B27-4816-9C49-E6320E28C949}"/>
              </c:ext>
            </c:extLst>
          </c:dPt>
          <c:dPt>
            <c:idx val="6"/>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9-7B27-4816-9C49-E6320E28C949}"/>
              </c:ext>
            </c:extLst>
          </c:dPt>
          <c:dPt>
            <c:idx val="8"/>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B-7B27-4816-9C49-E6320E28C949}"/>
              </c:ext>
            </c:extLst>
          </c:dPt>
          <c:dPt>
            <c:idx val="10"/>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D-7B27-4816-9C49-E6320E28C949}"/>
              </c:ext>
            </c:extLst>
          </c:dPt>
          <c:val>
            <c:numRef>
              <c:f>Sheet1!$E$4:$E$15</c:f>
              <c:numCache>
                <c:formatCode>General</c:formatCode>
                <c:ptCount val="12"/>
                <c:pt idx="0">
                  <c:v>7.5</c:v>
                </c:pt>
                <c:pt idx="2">
                  <c:v>37.5</c:v>
                </c:pt>
                <c:pt idx="3" formatCode="0.0">
                  <c:v>40</c:v>
                </c:pt>
                <c:pt idx="4">
                  <c:v>41.2</c:v>
                </c:pt>
                <c:pt idx="6">
                  <c:v>50.4</c:v>
                </c:pt>
                <c:pt idx="8">
                  <c:v>60.9</c:v>
                </c:pt>
                <c:pt idx="10">
                  <c:v>80.400000000000006</c:v>
                </c:pt>
              </c:numCache>
            </c:numRef>
          </c:val>
          <c:extLst>
            <c:ext xmlns:c16="http://schemas.microsoft.com/office/drawing/2014/chart" uri="{C3380CC4-5D6E-409C-BE32-E72D297353CC}">
              <c16:uniqueId val="{0000000E-7B27-4816-9C49-E6320E28C949}"/>
            </c:ext>
          </c:extLst>
        </c:ser>
        <c:dLbls>
          <c:showLegendKey val="0"/>
          <c:showVal val="0"/>
          <c:showCatName val="0"/>
          <c:showSerName val="0"/>
          <c:showPercent val="0"/>
          <c:showBubbleSize val="0"/>
        </c:dLbls>
        <c:gapWidth val="150"/>
        <c:axId val="493394976"/>
        <c:axId val="493386776"/>
      </c:barChart>
      <c:lineChart>
        <c:grouping val="standard"/>
        <c:varyColors val="0"/>
        <c:ser>
          <c:idx val="0"/>
          <c:order val="0"/>
          <c:tx>
            <c:strRef>
              <c:f>Sheet1!$D$2</c:f>
              <c:strCache>
                <c:ptCount val="1"/>
                <c:pt idx="0">
                  <c:v>【右軸】国内シェア</c:v>
                </c:pt>
              </c:strCache>
            </c:strRef>
          </c:tx>
          <c:spPr>
            <a:ln w="15875" cap="rnd">
              <a:solidFill>
                <a:srgbClr val="002060"/>
              </a:solidFill>
              <a:round/>
            </a:ln>
            <a:effectLst/>
          </c:spPr>
          <c:marker>
            <c:symbol val="circle"/>
            <c:size val="4"/>
            <c:spPr>
              <a:solidFill>
                <a:srgbClr val="002060"/>
              </a:solidFill>
              <a:ln w="9525">
                <a:solidFill>
                  <a:srgbClr val="002060"/>
                </a:solidFill>
              </a:ln>
              <a:effectLst/>
            </c:spPr>
          </c:marker>
          <c:dPt>
            <c:idx val="6"/>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0F-FDA7-4FAF-8C51-6D3D6476BD9B}"/>
              </c:ext>
            </c:extLst>
          </c:dPt>
          <c:dPt>
            <c:idx val="8"/>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0-FDA7-4FAF-8C51-6D3D6476BD9B}"/>
              </c:ext>
            </c:extLst>
          </c:dPt>
          <c:dPt>
            <c:idx val="10"/>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1-FDA7-4FAF-8C51-6D3D6476BD9B}"/>
              </c:ext>
            </c:extLst>
          </c:dPt>
          <c:cat>
            <c:numRef>
              <c:f>Sheet1!$C$4:$C$15</c:f>
              <c:numCache>
                <c:formatCode>General</c:formatCode>
                <c:ptCount val="12"/>
                <c:pt idx="0">
                  <c:v>1970</c:v>
                </c:pt>
                <c:pt idx="2">
                  <c:v>2012</c:v>
                </c:pt>
                <c:pt idx="3">
                  <c:v>2015</c:v>
                </c:pt>
                <c:pt idx="4">
                  <c:v>2019</c:v>
                </c:pt>
                <c:pt idx="6">
                  <c:v>2030</c:v>
                </c:pt>
                <c:pt idx="8">
                  <c:v>2040</c:v>
                </c:pt>
                <c:pt idx="10">
                  <c:v>2055</c:v>
                </c:pt>
              </c:numCache>
            </c:numRef>
          </c:cat>
          <c:val>
            <c:numRef>
              <c:f>Sheet1!$D$4:$D$15</c:f>
              <c:numCache>
                <c:formatCode>0.0%</c:formatCode>
                <c:ptCount val="12"/>
                <c:pt idx="0">
                  <c:v>0.1</c:v>
                </c:pt>
                <c:pt idx="1">
                  <c:v>#N/A</c:v>
                </c:pt>
                <c:pt idx="2">
                  <c:v>7.5090108129755709E-2</c:v>
                </c:pt>
                <c:pt idx="3">
                  <c:v>7.3978176437950793E-2</c:v>
                </c:pt>
                <c:pt idx="4">
                  <c:v>7.3999999999999996E-2</c:v>
                </c:pt>
                <c:pt idx="5">
                  <c:v>#N/A</c:v>
                </c:pt>
                <c:pt idx="6">
                  <c:v>8.7999999999999995E-2</c:v>
                </c:pt>
                <c:pt idx="7">
                  <c:v>#N/A</c:v>
                </c:pt>
                <c:pt idx="8">
                  <c:v>0.10100000000000001</c:v>
                </c:pt>
                <c:pt idx="9">
                  <c:v>#N/A</c:v>
                </c:pt>
                <c:pt idx="10">
                  <c:v>0.124</c:v>
                </c:pt>
              </c:numCache>
            </c:numRef>
          </c:val>
          <c:smooth val="0"/>
          <c:extLst>
            <c:ext xmlns:c16="http://schemas.microsoft.com/office/drawing/2014/chart" uri="{C3380CC4-5D6E-409C-BE32-E72D297353CC}">
              <c16:uniqueId val="{0000000F-7B27-4816-9C49-E6320E28C949}"/>
            </c:ext>
          </c:extLst>
        </c:ser>
        <c:dLbls>
          <c:showLegendKey val="0"/>
          <c:showVal val="0"/>
          <c:showCatName val="0"/>
          <c:showSerName val="0"/>
          <c:showPercent val="0"/>
          <c:showBubbleSize val="0"/>
        </c:dLbls>
        <c:marker val="1"/>
        <c:smooth val="0"/>
        <c:axId val="497839608"/>
        <c:axId val="497836984"/>
      </c:lineChart>
      <c:catAx>
        <c:axId val="4933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86776"/>
        <c:crosses val="autoZero"/>
        <c:auto val="1"/>
        <c:lblAlgn val="ctr"/>
        <c:lblOffset val="100"/>
        <c:noMultiLvlLbl val="0"/>
      </c:catAx>
      <c:valAx>
        <c:axId val="493386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94976"/>
        <c:crosses val="autoZero"/>
        <c:crossBetween val="between"/>
      </c:valAx>
      <c:valAx>
        <c:axId val="49783698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7839608"/>
        <c:crosses val="max"/>
        <c:crossBetween val="between"/>
      </c:valAx>
      <c:catAx>
        <c:axId val="497839608"/>
        <c:scaling>
          <c:orientation val="minMax"/>
        </c:scaling>
        <c:delete val="1"/>
        <c:axPos val="b"/>
        <c:numFmt formatCode="General" sourceLinked="1"/>
        <c:majorTickMark val="out"/>
        <c:minorTickMark val="none"/>
        <c:tickLblPos val="nextTo"/>
        <c:crossAx val="497836984"/>
        <c:crosses val="autoZero"/>
        <c:auto val="1"/>
        <c:lblAlgn val="ctr"/>
        <c:lblOffset val="100"/>
        <c:noMultiLvlLbl val="0"/>
      </c:catAx>
      <c:spPr>
        <a:noFill/>
        <a:ln>
          <a:noFill/>
        </a:ln>
        <a:effectLst/>
      </c:spPr>
    </c:plotArea>
    <c:legend>
      <c:legendPos val="b"/>
      <c:layout>
        <c:manualLayout>
          <c:xMode val="edge"/>
          <c:yMode val="edge"/>
          <c:x val="0.1813391828493911"/>
          <c:y val="0.88237890252511664"/>
          <c:w val="0.63243055690034933"/>
          <c:h val="6.87398023643279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3437499999999"/>
          <c:y val="0.16726532567049809"/>
          <c:w val="0.79991527777777782"/>
          <c:h val="0.65798072318007661"/>
        </c:manualLayout>
      </c:layout>
      <c:lineChart>
        <c:grouping val="standard"/>
        <c:varyColors val="0"/>
        <c:ser>
          <c:idx val="2"/>
          <c:order val="0"/>
          <c:tx>
            <c:strRef>
              <c:f>グラフ!$A$4</c:f>
              <c:strCache>
                <c:ptCount val="1"/>
                <c:pt idx="0">
                  <c:v>全国</c:v>
                </c:pt>
              </c:strCache>
            </c:strRef>
          </c:tx>
          <c:spPr>
            <a:ln w="28575" cap="rnd">
              <a:solidFill>
                <a:schemeClr val="tx1"/>
              </a:solidFill>
              <a:prstDash val="dash"/>
              <a:round/>
            </a:ln>
            <a:effectLst/>
          </c:spPr>
          <c:marker>
            <c:symbol val="none"/>
          </c:marker>
          <c:cat>
            <c:strRef>
              <c:f>グラフ!$B$1:$GU$1</c:f>
              <c:strCache>
                <c:ptCount val="193"/>
                <c:pt idx="0">
                  <c:v>2006</c:v>
                </c:pt>
                <c:pt idx="12">
                  <c:v>2007</c:v>
                </c:pt>
                <c:pt idx="24">
                  <c:v>2008</c:v>
                </c:pt>
                <c:pt idx="36">
                  <c:v>2009</c:v>
                </c:pt>
                <c:pt idx="48">
                  <c:v>2010</c:v>
                </c:pt>
                <c:pt idx="60">
                  <c:v>2011</c:v>
                </c:pt>
                <c:pt idx="72">
                  <c:v>2012</c:v>
                </c:pt>
                <c:pt idx="84">
                  <c:v>2013</c:v>
                </c:pt>
                <c:pt idx="96">
                  <c:v>2014</c:v>
                </c:pt>
                <c:pt idx="108">
                  <c:v>2015</c:v>
                </c:pt>
                <c:pt idx="120">
                  <c:v>2016</c:v>
                </c:pt>
                <c:pt idx="132">
                  <c:v>2017</c:v>
                </c:pt>
                <c:pt idx="144">
                  <c:v>2018</c:v>
                </c:pt>
                <c:pt idx="156">
                  <c:v>2019</c:v>
                </c:pt>
                <c:pt idx="168">
                  <c:v>2020</c:v>
                </c:pt>
                <c:pt idx="180">
                  <c:v>2021</c:v>
                </c:pt>
                <c:pt idx="192">
                  <c:v>2022</c:v>
                </c:pt>
              </c:strCache>
            </c:strRef>
          </c:cat>
          <c:val>
            <c:numRef>
              <c:f>グラフ!$B$4:$GU$4</c:f>
              <c:numCache>
                <c:formatCode>0.00_ ;[Red]\-0.00\ </c:formatCode>
                <c:ptCount val="202"/>
                <c:pt idx="0">
                  <c:v>1.03</c:v>
                </c:pt>
                <c:pt idx="1">
                  <c:v>1.04</c:v>
                </c:pt>
                <c:pt idx="2">
                  <c:v>1.05</c:v>
                </c:pt>
                <c:pt idx="3">
                  <c:v>1.05</c:v>
                </c:pt>
                <c:pt idx="4">
                  <c:v>1.07</c:v>
                </c:pt>
                <c:pt idx="5">
                  <c:v>1.07</c:v>
                </c:pt>
                <c:pt idx="6">
                  <c:v>1.08</c:v>
                </c:pt>
                <c:pt idx="7">
                  <c:v>1.07</c:v>
                </c:pt>
                <c:pt idx="8">
                  <c:v>1.07</c:v>
                </c:pt>
                <c:pt idx="9">
                  <c:v>1.06</c:v>
                </c:pt>
                <c:pt idx="10">
                  <c:v>1.06</c:v>
                </c:pt>
                <c:pt idx="11">
                  <c:v>1.06</c:v>
                </c:pt>
                <c:pt idx="12">
                  <c:v>1.06</c:v>
                </c:pt>
                <c:pt idx="13">
                  <c:v>1.05</c:v>
                </c:pt>
                <c:pt idx="14">
                  <c:v>1.05</c:v>
                </c:pt>
                <c:pt idx="15">
                  <c:v>1.07</c:v>
                </c:pt>
                <c:pt idx="16">
                  <c:v>1.07</c:v>
                </c:pt>
                <c:pt idx="17">
                  <c:v>1.07</c:v>
                </c:pt>
                <c:pt idx="18">
                  <c:v>1.06</c:v>
                </c:pt>
                <c:pt idx="19">
                  <c:v>1.05</c:v>
                </c:pt>
                <c:pt idx="20">
                  <c:v>1.03</c:v>
                </c:pt>
                <c:pt idx="21">
                  <c:v>1.01</c:v>
                </c:pt>
                <c:pt idx="22">
                  <c:v>0.98</c:v>
                </c:pt>
                <c:pt idx="23">
                  <c:v>0.98</c:v>
                </c:pt>
                <c:pt idx="24">
                  <c:v>0.97</c:v>
                </c:pt>
                <c:pt idx="25">
                  <c:v>0.96</c:v>
                </c:pt>
                <c:pt idx="26">
                  <c:v>0.96</c:v>
                </c:pt>
                <c:pt idx="27">
                  <c:v>0.96</c:v>
                </c:pt>
                <c:pt idx="28">
                  <c:v>0.95</c:v>
                </c:pt>
                <c:pt idx="29">
                  <c:v>0.92</c:v>
                </c:pt>
                <c:pt idx="30">
                  <c:v>0.89</c:v>
                </c:pt>
                <c:pt idx="31">
                  <c:v>0.86</c:v>
                </c:pt>
                <c:pt idx="32">
                  <c:v>0.83</c:v>
                </c:pt>
                <c:pt idx="33">
                  <c:v>0.79</c:v>
                </c:pt>
                <c:pt idx="34">
                  <c:v>0.75</c:v>
                </c:pt>
                <c:pt idx="35">
                  <c:v>0.71</c:v>
                </c:pt>
                <c:pt idx="36">
                  <c:v>0.64</c:v>
                </c:pt>
                <c:pt idx="37">
                  <c:v>0.56999999999999995</c:v>
                </c:pt>
                <c:pt idx="38">
                  <c:v>0.52</c:v>
                </c:pt>
                <c:pt idx="39">
                  <c:v>0.49</c:v>
                </c:pt>
                <c:pt idx="40">
                  <c:v>0.46</c:v>
                </c:pt>
                <c:pt idx="41">
                  <c:v>0.44</c:v>
                </c:pt>
                <c:pt idx="42">
                  <c:v>0.43</c:v>
                </c:pt>
                <c:pt idx="43">
                  <c:v>0.42</c:v>
                </c:pt>
                <c:pt idx="44">
                  <c:v>0.43</c:v>
                </c:pt>
                <c:pt idx="45">
                  <c:v>0.44</c:v>
                </c:pt>
                <c:pt idx="46">
                  <c:v>0.44</c:v>
                </c:pt>
                <c:pt idx="47">
                  <c:v>0.44</c:v>
                </c:pt>
                <c:pt idx="48">
                  <c:v>0.45</c:v>
                </c:pt>
                <c:pt idx="49">
                  <c:v>0.46</c:v>
                </c:pt>
                <c:pt idx="50">
                  <c:v>0.48</c:v>
                </c:pt>
                <c:pt idx="51">
                  <c:v>0.49</c:v>
                </c:pt>
                <c:pt idx="52">
                  <c:v>0.5</c:v>
                </c:pt>
                <c:pt idx="53">
                  <c:v>0.51</c:v>
                </c:pt>
                <c:pt idx="54">
                  <c:v>0.53</c:v>
                </c:pt>
                <c:pt idx="55">
                  <c:v>0.54</c:v>
                </c:pt>
                <c:pt idx="56">
                  <c:v>0.55000000000000004</c:v>
                </c:pt>
                <c:pt idx="57">
                  <c:v>0.56000000000000005</c:v>
                </c:pt>
                <c:pt idx="58">
                  <c:v>0.57999999999999996</c:v>
                </c:pt>
                <c:pt idx="59">
                  <c:v>0.59</c:v>
                </c:pt>
                <c:pt idx="60">
                  <c:v>0.6</c:v>
                </c:pt>
                <c:pt idx="61">
                  <c:v>0.62</c:v>
                </c:pt>
                <c:pt idx="62">
                  <c:v>0.62</c:v>
                </c:pt>
                <c:pt idx="63">
                  <c:v>0.62</c:v>
                </c:pt>
                <c:pt idx="64">
                  <c:v>0.61</c:v>
                </c:pt>
                <c:pt idx="65">
                  <c:v>0.62</c:v>
                </c:pt>
                <c:pt idx="66">
                  <c:v>0.64</c:v>
                </c:pt>
                <c:pt idx="67">
                  <c:v>0.65</c:v>
                </c:pt>
                <c:pt idx="68">
                  <c:v>0.67</c:v>
                </c:pt>
                <c:pt idx="69">
                  <c:v>0.69</c:v>
                </c:pt>
                <c:pt idx="70">
                  <c:v>0.71</c:v>
                </c:pt>
                <c:pt idx="71">
                  <c:v>0.72</c:v>
                </c:pt>
                <c:pt idx="72">
                  <c:v>0.74</c:v>
                </c:pt>
                <c:pt idx="73">
                  <c:v>0.75</c:v>
                </c:pt>
                <c:pt idx="74">
                  <c:v>0.77</c:v>
                </c:pt>
                <c:pt idx="75">
                  <c:v>0.78</c:v>
                </c:pt>
                <c:pt idx="76">
                  <c:v>0.79</c:v>
                </c:pt>
                <c:pt idx="77">
                  <c:v>0.8</c:v>
                </c:pt>
                <c:pt idx="78">
                  <c:v>0.81</c:v>
                </c:pt>
                <c:pt idx="79">
                  <c:v>0.82</c:v>
                </c:pt>
                <c:pt idx="80">
                  <c:v>0.81</c:v>
                </c:pt>
                <c:pt idx="81">
                  <c:v>0.82</c:v>
                </c:pt>
                <c:pt idx="82">
                  <c:v>0.82</c:v>
                </c:pt>
                <c:pt idx="83">
                  <c:v>0.83</c:v>
                </c:pt>
                <c:pt idx="84">
                  <c:v>0.84</c:v>
                </c:pt>
                <c:pt idx="85">
                  <c:v>0.85</c:v>
                </c:pt>
                <c:pt idx="86">
                  <c:v>0.87</c:v>
                </c:pt>
                <c:pt idx="87">
                  <c:v>0.88</c:v>
                </c:pt>
                <c:pt idx="88">
                  <c:v>0.9</c:v>
                </c:pt>
                <c:pt idx="89">
                  <c:v>0.92</c:v>
                </c:pt>
                <c:pt idx="90">
                  <c:v>0.93</c:v>
                </c:pt>
                <c:pt idx="91">
                  <c:v>0.95</c:v>
                </c:pt>
                <c:pt idx="92">
                  <c:v>0.96</c:v>
                </c:pt>
                <c:pt idx="93">
                  <c:v>0.99</c:v>
                </c:pt>
                <c:pt idx="94">
                  <c:v>1.01</c:v>
                </c:pt>
                <c:pt idx="95">
                  <c:v>1.03</c:v>
                </c:pt>
                <c:pt idx="96">
                  <c:v>1.04</c:v>
                </c:pt>
                <c:pt idx="97">
                  <c:v>1.06</c:v>
                </c:pt>
                <c:pt idx="98">
                  <c:v>1.07</c:v>
                </c:pt>
                <c:pt idx="99">
                  <c:v>1.08</c:v>
                </c:pt>
                <c:pt idx="100">
                  <c:v>1.0900000000000001</c:v>
                </c:pt>
                <c:pt idx="101">
                  <c:v>1.0900000000000001</c:v>
                </c:pt>
                <c:pt idx="102">
                  <c:v>1.1000000000000001</c:v>
                </c:pt>
                <c:pt idx="103">
                  <c:v>1.1000000000000001</c:v>
                </c:pt>
                <c:pt idx="104">
                  <c:v>1.1000000000000001</c:v>
                </c:pt>
                <c:pt idx="105">
                  <c:v>1.1100000000000001</c:v>
                </c:pt>
                <c:pt idx="106">
                  <c:v>1.1200000000000001</c:v>
                </c:pt>
                <c:pt idx="107">
                  <c:v>1.1399999999999999</c:v>
                </c:pt>
                <c:pt idx="108">
                  <c:v>1.1499999999999999</c:v>
                </c:pt>
                <c:pt idx="109">
                  <c:v>1.1599999999999999</c:v>
                </c:pt>
                <c:pt idx="110">
                  <c:v>1.1599999999999999</c:v>
                </c:pt>
                <c:pt idx="111">
                  <c:v>1.1599999999999999</c:v>
                </c:pt>
                <c:pt idx="112">
                  <c:v>1.18</c:v>
                </c:pt>
                <c:pt idx="113">
                  <c:v>1.19</c:v>
                </c:pt>
                <c:pt idx="114">
                  <c:v>1.2</c:v>
                </c:pt>
                <c:pt idx="115">
                  <c:v>1.22</c:v>
                </c:pt>
                <c:pt idx="116">
                  <c:v>1.23</c:v>
                </c:pt>
                <c:pt idx="117">
                  <c:v>1.24</c:v>
                </c:pt>
                <c:pt idx="118">
                  <c:v>1.26</c:v>
                </c:pt>
                <c:pt idx="119">
                  <c:v>1.27</c:v>
                </c:pt>
                <c:pt idx="120">
                  <c:v>1.29</c:v>
                </c:pt>
                <c:pt idx="121">
                  <c:v>1.3</c:v>
                </c:pt>
                <c:pt idx="122">
                  <c:v>1.31</c:v>
                </c:pt>
                <c:pt idx="123">
                  <c:v>1.33</c:v>
                </c:pt>
                <c:pt idx="124">
                  <c:v>1.35</c:v>
                </c:pt>
                <c:pt idx="125">
                  <c:v>1.36</c:v>
                </c:pt>
                <c:pt idx="126">
                  <c:v>1.36</c:v>
                </c:pt>
                <c:pt idx="127">
                  <c:v>1.38</c:v>
                </c:pt>
                <c:pt idx="128">
                  <c:v>1.38</c:v>
                </c:pt>
                <c:pt idx="129">
                  <c:v>1.4</c:v>
                </c:pt>
                <c:pt idx="130">
                  <c:v>1.41</c:v>
                </c:pt>
                <c:pt idx="131">
                  <c:v>1.42</c:v>
                </c:pt>
                <c:pt idx="132">
                  <c:v>1.43</c:v>
                </c:pt>
                <c:pt idx="133">
                  <c:v>1.45</c:v>
                </c:pt>
                <c:pt idx="134">
                  <c:v>1.45</c:v>
                </c:pt>
                <c:pt idx="135">
                  <c:v>1.48</c:v>
                </c:pt>
                <c:pt idx="136">
                  <c:v>1.49</c:v>
                </c:pt>
                <c:pt idx="137">
                  <c:v>1.5</c:v>
                </c:pt>
                <c:pt idx="138">
                  <c:v>1.51</c:v>
                </c:pt>
                <c:pt idx="139">
                  <c:v>1.52</c:v>
                </c:pt>
                <c:pt idx="140">
                  <c:v>1.53</c:v>
                </c:pt>
                <c:pt idx="141">
                  <c:v>1.55</c:v>
                </c:pt>
                <c:pt idx="142">
                  <c:v>1.56</c:v>
                </c:pt>
                <c:pt idx="143">
                  <c:v>1.58</c:v>
                </c:pt>
                <c:pt idx="144">
                  <c:v>1.6</c:v>
                </c:pt>
                <c:pt idx="145">
                  <c:v>1.59</c:v>
                </c:pt>
                <c:pt idx="146">
                  <c:v>1.59</c:v>
                </c:pt>
                <c:pt idx="147">
                  <c:v>1.59</c:v>
                </c:pt>
                <c:pt idx="148">
                  <c:v>1.6</c:v>
                </c:pt>
                <c:pt idx="149">
                  <c:v>1.61</c:v>
                </c:pt>
                <c:pt idx="150">
                  <c:v>1.63</c:v>
                </c:pt>
                <c:pt idx="151">
                  <c:v>1.63</c:v>
                </c:pt>
                <c:pt idx="152">
                  <c:v>1.64</c:v>
                </c:pt>
                <c:pt idx="153">
                  <c:v>1.63</c:v>
                </c:pt>
                <c:pt idx="154">
                  <c:v>1.63</c:v>
                </c:pt>
                <c:pt idx="155">
                  <c:v>1.63</c:v>
                </c:pt>
                <c:pt idx="156">
                  <c:v>1.63</c:v>
                </c:pt>
                <c:pt idx="157">
                  <c:v>1.63</c:v>
                </c:pt>
                <c:pt idx="158">
                  <c:v>1.62</c:v>
                </c:pt>
                <c:pt idx="159">
                  <c:v>1.62</c:v>
                </c:pt>
                <c:pt idx="160">
                  <c:v>1.62</c:v>
                </c:pt>
                <c:pt idx="161">
                  <c:v>1.6</c:v>
                </c:pt>
                <c:pt idx="162">
                  <c:v>1.59</c:v>
                </c:pt>
                <c:pt idx="163">
                  <c:v>1.6</c:v>
                </c:pt>
                <c:pt idx="164">
                  <c:v>1.59</c:v>
                </c:pt>
                <c:pt idx="165">
                  <c:v>1.59</c:v>
                </c:pt>
                <c:pt idx="166">
                  <c:v>1.57</c:v>
                </c:pt>
                <c:pt idx="167">
                  <c:v>1.57</c:v>
                </c:pt>
                <c:pt idx="168">
                  <c:v>1.49</c:v>
                </c:pt>
                <c:pt idx="169">
                  <c:v>1.45</c:v>
                </c:pt>
                <c:pt idx="170">
                  <c:v>1.39</c:v>
                </c:pt>
                <c:pt idx="171">
                  <c:v>1.31</c:v>
                </c:pt>
                <c:pt idx="172">
                  <c:v>1.18</c:v>
                </c:pt>
                <c:pt idx="173">
                  <c:v>1.1200000000000001</c:v>
                </c:pt>
                <c:pt idx="174">
                  <c:v>1.08</c:v>
                </c:pt>
                <c:pt idx="175">
                  <c:v>1.05</c:v>
                </c:pt>
                <c:pt idx="176">
                  <c:v>1.04</c:v>
                </c:pt>
                <c:pt idx="177">
                  <c:v>1.05</c:v>
                </c:pt>
                <c:pt idx="178">
                  <c:v>1.05</c:v>
                </c:pt>
                <c:pt idx="179">
                  <c:v>1.06</c:v>
                </c:pt>
                <c:pt idx="180">
                  <c:v>1.08</c:v>
                </c:pt>
                <c:pt idx="181">
                  <c:v>1.0900000000000001</c:v>
                </c:pt>
                <c:pt idx="182">
                  <c:v>1.1000000000000001</c:v>
                </c:pt>
                <c:pt idx="183">
                  <c:v>1.0900000000000001</c:v>
                </c:pt>
                <c:pt idx="184">
                  <c:v>1.1000000000000001</c:v>
                </c:pt>
                <c:pt idx="185">
                  <c:v>1.1299999999999999</c:v>
                </c:pt>
                <c:pt idx="186">
                  <c:v>1.1399999999999999</c:v>
                </c:pt>
                <c:pt idx="187">
                  <c:v>1.1499999999999999</c:v>
                </c:pt>
                <c:pt idx="188">
                  <c:v>1.1499999999999999</c:v>
                </c:pt>
                <c:pt idx="189">
                  <c:v>1.1599999999999999</c:v>
                </c:pt>
                <c:pt idx="190">
                  <c:v>1.17</c:v>
                </c:pt>
                <c:pt idx="191">
                  <c:v>1.17</c:v>
                </c:pt>
                <c:pt idx="192">
                  <c:v>1.2</c:v>
                </c:pt>
                <c:pt idx="193">
                  <c:v>1.21</c:v>
                </c:pt>
                <c:pt idx="194">
                  <c:v>1.22</c:v>
                </c:pt>
                <c:pt idx="195">
                  <c:v>1.23</c:v>
                </c:pt>
                <c:pt idx="196">
                  <c:v>1.24</c:v>
                </c:pt>
                <c:pt idx="197">
                  <c:v>1.27</c:v>
                </c:pt>
                <c:pt idx="198">
                  <c:v>1.29</c:v>
                </c:pt>
                <c:pt idx="199">
                  <c:v>1.32</c:v>
                </c:pt>
                <c:pt idx="200">
                  <c:v>1.34</c:v>
                </c:pt>
                <c:pt idx="201">
                  <c:v>1.35</c:v>
                </c:pt>
              </c:numCache>
            </c:numRef>
          </c:val>
          <c:smooth val="0"/>
          <c:extLst>
            <c:ext xmlns:c16="http://schemas.microsoft.com/office/drawing/2014/chart" uri="{C3380CC4-5D6E-409C-BE32-E72D297353CC}">
              <c16:uniqueId val="{00000000-2184-459C-892F-E9B8DECC1DC1}"/>
            </c:ext>
          </c:extLst>
        </c:ser>
        <c:ser>
          <c:idx val="3"/>
          <c:order val="1"/>
          <c:tx>
            <c:strRef>
              <c:f>グラフ!$A$5</c:f>
              <c:strCache>
                <c:ptCount val="1"/>
                <c:pt idx="0">
                  <c:v>東京都</c:v>
                </c:pt>
              </c:strCache>
            </c:strRef>
          </c:tx>
          <c:spPr>
            <a:ln w="28575" cap="rnd">
              <a:solidFill>
                <a:schemeClr val="accent1"/>
              </a:solidFill>
              <a:prstDash val="solid"/>
              <a:round/>
            </a:ln>
            <a:effectLst/>
          </c:spPr>
          <c:marker>
            <c:symbol val="none"/>
          </c:marker>
          <c:cat>
            <c:strRef>
              <c:f>グラフ!$B$1:$GU$1</c:f>
              <c:strCache>
                <c:ptCount val="193"/>
                <c:pt idx="0">
                  <c:v>2006</c:v>
                </c:pt>
                <c:pt idx="12">
                  <c:v>2007</c:v>
                </c:pt>
                <c:pt idx="24">
                  <c:v>2008</c:v>
                </c:pt>
                <c:pt idx="36">
                  <c:v>2009</c:v>
                </c:pt>
                <c:pt idx="48">
                  <c:v>2010</c:v>
                </c:pt>
                <c:pt idx="60">
                  <c:v>2011</c:v>
                </c:pt>
                <c:pt idx="72">
                  <c:v>2012</c:v>
                </c:pt>
                <c:pt idx="84">
                  <c:v>2013</c:v>
                </c:pt>
                <c:pt idx="96">
                  <c:v>2014</c:v>
                </c:pt>
                <c:pt idx="108">
                  <c:v>2015</c:v>
                </c:pt>
                <c:pt idx="120">
                  <c:v>2016</c:v>
                </c:pt>
                <c:pt idx="132">
                  <c:v>2017</c:v>
                </c:pt>
                <c:pt idx="144">
                  <c:v>2018</c:v>
                </c:pt>
                <c:pt idx="156">
                  <c:v>2019</c:v>
                </c:pt>
                <c:pt idx="168">
                  <c:v>2020</c:v>
                </c:pt>
                <c:pt idx="180">
                  <c:v>2021</c:v>
                </c:pt>
                <c:pt idx="192">
                  <c:v>2022</c:v>
                </c:pt>
              </c:strCache>
            </c:strRef>
          </c:cat>
          <c:val>
            <c:numRef>
              <c:f>グラフ!$B$5:$GU$5</c:f>
              <c:numCache>
                <c:formatCode>0.00_ ;[Red]\-0.00\ </c:formatCode>
                <c:ptCount val="202"/>
                <c:pt idx="0">
                  <c:v>1.59</c:v>
                </c:pt>
                <c:pt idx="1">
                  <c:v>1.58</c:v>
                </c:pt>
                <c:pt idx="2">
                  <c:v>1.6</c:v>
                </c:pt>
                <c:pt idx="3">
                  <c:v>1.59</c:v>
                </c:pt>
                <c:pt idx="4">
                  <c:v>1.62</c:v>
                </c:pt>
                <c:pt idx="5">
                  <c:v>1.64</c:v>
                </c:pt>
                <c:pt idx="6">
                  <c:v>1.67</c:v>
                </c:pt>
                <c:pt idx="7">
                  <c:v>1.62</c:v>
                </c:pt>
                <c:pt idx="8">
                  <c:v>1.59</c:v>
                </c:pt>
                <c:pt idx="9">
                  <c:v>1.53</c:v>
                </c:pt>
                <c:pt idx="10">
                  <c:v>1.5</c:v>
                </c:pt>
                <c:pt idx="11">
                  <c:v>1.42</c:v>
                </c:pt>
                <c:pt idx="12">
                  <c:v>1.43</c:v>
                </c:pt>
                <c:pt idx="13">
                  <c:v>1.41</c:v>
                </c:pt>
                <c:pt idx="14">
                  <c:v>1.39</c:v>
                </c:pt>
                <c:pt idx="15">
                  <c:v>1.4</c:v>
                </c:pt>
                <c:pt idx="16">
                  <c:v>1.39</c:v>
                </c:pt>
                <c:pt idx="17">
                  <c:v>1.38</c:v>
                </c:pt>
                <c:pt idx="18">
                  <c:v>1.38</c:v>
                </c:pt>
                <c:pt idx="19">
                  <c:v>1.38</c:v>
                </c:pt>
                <c:pt idx="20">
                  <c:v>1.35</c:v>
                </c:pt>
                <c:pt idx="21">
                  <c:v>1.35</c:v>
                </c:pt>
                <c:pt idx="22">
                  <c:v>1.35</c:v>
                </c:pt>
                <c:pt idx="23">
                  <c:v>1.36</c:v>
                </c:pt>
                <c:pt idx="24">
                  <c:v>1.38</c:v>
                </c:pt>
                <c:pt idx="25">
                  <c:v>1.39</c:v>
                </c:pt>
                <c:pt idx="26">
                  <c:v>1.4</c:v>
                </c:pt>
                <c:pt idx="27">
                  <c:v>1.38</c:v>
                </c:pt>
                <c:pt idx="28">
                  <c:v>1.36</c:v>
                </c:pt>
                <c:pt idx="29">
                  <c:v>1.32</c:v>
                </c:pt>
                <c:pt idx="30">
                  <c:v>1.28</c:v>
                </c:pt>
                <c:pt idx="31">
                  <c:v>1.23</c:v>
                </c:pt>
                <c:pt idx="32">
                  <c:v>1.1499999999999999</c:v>
                </c:pt>
                <c:pt idx="33">
                  <c:v>1.1200000000000001</c:v>
                </c:pt>
                <c:pt idx="34">
                  <c:v>1.08</c:v>
                </c:pt>
                <c:pt idx="35">
                  <c:v>1.02</c:v>
                </c:pt>
                <c:pt idx="36">
                  <c:v>0.98</c:v>
                </c:pt>
                <c:pt idx="37">
                  <c:v>0.88</c:v>
                </c:pt>
                <c:pt idx="38">
                  <c:v>0.8</c:v>
                </c:pt>
                <c:pt idx="39">
                  <c:v>0.72</c:v>
                </c:pt>
                <c:pt idx="40">
                  <c:v>0.66</c:v>
                </c:pt>
                <c:pt idx="41">
                  <c:v>0.63</c:v>
                </c:pt>
                <c:pt idx="42">
                  <c:v>0.6</c:v>
                </c:pt>
                <c:pt idx="43">
                  <c:v>0.57999999999999996</c:v>
                </c:pt>
                <c:pt idx="44">
                  <c:v>0.57999999999999996</c:v>
                </c:pt>
                <c:pt idx="45">
                  <c:v>0.56999999999999995</c:v>
                </c:pt>
                <c:pt idx="46">
                  <c:v>0.56999999999999995</c:v>
                </c:pt>
                <c:pt idx="47">
                  <c:v>0.56999999999999995</c:v>
                </c:pt>
                <c:pt idx="48">
                  <c:v>0.57999999999999996</c:v>
                </c:pt>
                <c:pt idx="49">
                  <c:v>0.57999999999999996</c:v>
                </c:pt>
                <c:pt idx="50">
                  <c:v>0.57999999999999996</c:v>
                </c:pt>
                <c:pt idx="51">
                  <c:v>0.61</c:v>
                </c:pt>
                <c:pt idx="52">
                  <c:v>0.62</c:v>
                </c:pt>
                <c:pt idx="53">
                  <c:v>0.65</c:v>
                </c:pt>
                <c:pt idx="54">
                  <c:v>0.66</c:v>
                </c:pt>
                <c:pt idx="55">
                  <c:v>0.68</c:v>
                </c:pt>
                <c:pt idx="56">
                  <c:v>0.69</c:v>
                </c:pt>
                <c:pt idx="57">
                  <c:v>0.71</c:v>
                </c:pt>
                <c:pt idx="58">
                  <c:v>0.72</c:v>
                </c:pt>
                <c:pt idx="59">
                  <c:v>0.71</c:v>
                </c:pt>
                <c:pt idx="60">
                  <c:v>0.74</c:v>
                </c:pt>
                <c:pt idx="61">
                  <c:v>0.78</c:v>
                </c:pt>
                <c:pt idx="62">
                  <c:v>0.78</c:v>
                </c:pt>
                <c:pt idx="63">
                  <c:v>0.78</c:v>
                </c:pt>
                <c:pt idx="64">
                  <c:v>0.8</c:v>
                </c:pt>
                <c:pt idx="65">
                  <c:v>0.8</c:v>
                </c:pt>
                <c:pt idx="66">
                  <c:v>0.81</c:v>
                </c:pt>
                <c:pt idx="67">
                  <c:v>0.83</c:v>
                </c:pt>
                <c:pt idx="68">
                  <c:v>0.85</c:v>
                </c:pt>
                <c:pt idx="69">
                  <c:v>0.87</c:v>
                </c:pt>
                <c:pt idx="70">
                  <c:v>0.9</c:v>
                </c:pt>
                <c:pt idx="71">
                  <c:v>0.93</c:v>
                </c:pt>
                <c:pt idx="72">
                  <c:v>0.96</c:v>
                </c:pt>
                <c:pt idx="73">
                  <c:v>0.99</c:v>
                </c:pt>
                <c:pt idx="74">
                  <c:v>1.02</c:v>
                </c:pt>
                <c:pt idx="75">
                  <c:v>1.04</c:v>
                </c:pt>
                <c:pt idx="76">
                  <c:v>1.05</c:v>
                </c:pt>
                <c:pt idx="77">
                  <c:v>1.08</c:v>
                </c:pt>
                <c:pt idx="78">
                  <c:v>1.0900000000000001</c:v>
                </c:pt>
                <c:pt idx="79">
                  <c:v>1.1200000000000001</c:v>
                </c:pt>
                <c:pt idx="80">
                  <c:v>1.1200000000000001</c:v>
                </c:pt>
                <c:pt idx="81">
                  <c:v>1.1399999999999999</c:v>
                </c:pt>
                <c:pt idx="82">
                  <c:v>1.1499999999999999</c:v>
                </c:pt>
                <c:pt idx="83">
                  <c:v>1.17</c:v>
                </c:pt>
                <c:pt idx="84">
                  <c:v>1.2</c:v>
                </c:pt>
                <c:pt idx="85">
                  <c:v>1.21</c:v>
                </c:pt>
                <c:pt idx="86">
                  <c:v>1.24</c:v>
                </c:pt>
                <c:pt idx="87">
                  <c:v>1.26</c:v>
                </c:pt>
                <c:pt idx="88">
                  <c:v>1.3</c:v>
                </c:pt>
                <c:pt idx="89">
                  <c:v>1.35</c:v>
                </c:pt>
                <c:pt idx="90">
                  <c:v>1.35</c:v>
                </c:pt>
                <c:pt idx="91">
                  <c:v>1.36</c:v>
                </c:pt>
                <c:pt idx="92">
                  <c:v>1.38</c:v>
                </c:pt>
                <c:pt idx="93">
                  <c:v>1.44</c:v>
                </c:pt>
                <c:pt idx="94">
                  <c:v>1.45</c:v>
                </c:pt>
                <c:pt idx="95">
                  <c:v>1.47</c:v>
                </c:pt>
                <c:pt idx="96">
                  <c:v>1.47</c:v>
                </c:pt>
                <c:pt idx="97">
                  <c:v>1.49</c:v>
                </c:pt>
                <c:pt idx="98">
                  <c:v>1.54</c:v>
                </c:pt>
                <c:pt idx="99">
                  <c:v>1.55</c:v>
                </c:pt>
                <c:pt idx="100">
                  <c:v>1.55</c:v>
                </c:pt>
                <c:pt idx="101">
                  <c:v>1.57</c:v>
                </c:pt>
                <c:pt idx="102">
                  <c:v>1.59</c:v>
                </c:pt>
                <c:pt idx="103">
                  <c:v>1.6</c:v>
                </c:pt>
                <c:pt idx="104">
                  <c:v>1.6</c:v>
                </c:pt>
                <c:pt idx="105">
                  <c:v>1.6</c:v>
                </c:pt>
                <c:pt idx="106">
                  <c:v>1.63</c:v>
                </c:pt>
                <c:pt idx="107">
                  <c:v>1.66</c:v>
                </c:pt>
                <c:pt idx="108">
                  <c:v>1.67</c:v>
                </c:pt>
                <c:pt idx="109">
                  <c:v>1.66</c:v>
                </c:pt>
                <c:pt idx="110">
                  <c:v>1.68</c:v>
                </c:pt>
                <c:pt idx="111">
                  <c:v>1.68</c:v>
                </c:pt>
                <c:pt idx="112">
                  <c:v>1.7</c:v>
                </c:pt>
                <c:pt idx="113">
                  <c:v>1.73</c:v>
                </c:pt>
                <c:pt idx="114">
                  <c:v>1.76</c:v>
                </c:pt>
                <c:pt idx="115">
                  <c:v>1.81</c:v>
                </c:pt>
                <c:pt idx="116">
                  <c:v>1.81</c:v>
                </c:pt>
                <c:pt idx="117">
                  <c:v>1.82</c:v>
                </c:pt>
                <c:pt idx="118">
                  <c:v>1.84</c:v>
                </c:pt>
                <c:pt idx="119">
                  <c:v>1.87</c:v>
                </c:pt>
                <c:pt idx="120">
                  <c:v>1.9</c:v>
                </c:pt>
                <c:pt idx="121">
                  <c:v>1.93</c:v>
                </c:pt>
                <c:pt idx="122">
                  <c:v>1.96</c:v>
                </c:pt>
                <c:pt idx="123">
                  <c:v>2</c:v>
                </c:pt>
                <c:pt idx="124">
                  <c:v>2.0099999999999998</c:v>
                </c:pt>
                <c:pt idx="125">
                  <c:v>2.02</c:v>
                </c:pt>
                <c:pt idx="126">
                  <c:v>2.02</c:v>
                </c:pt>
                <c:pt idx="127">
                  <c:v>2.0299999999999998</c:v>
                </c:pt>
                <c:pt idx="128">
                  <c:v>2.04</c:v>
                </c:pt>
                <c:pt idx="129">
                  <c:v>2.0499999999999998</c:v>
                </c:pt>
                <c:pt idx="130">
                  <c:v>2.06</c:v>
                </c:pt>
                <c:pt idx="131">
                  <c:v>2.06</c:v>
                </c:pt>
                <c:pt idx="132">
                  <c:v>2.0499999999999998</c:v>
                </c:pt>
                <c:pt idx="133">
                  <c:v>2.06</c:v>
                </c:pt>
                <c:pt idx="134">
                  <c:v>2.0699999999999998</c:v>
                </c:pt>
                <c:pt idx="135">
                  <c:v>2.0699999999999998</c:v>
                </c:pt>
                <c:pt idx="136">
                  <c:v>2.04</c:v>
                </c:pt>
                <c:pt idx="137">
                  <c:v>2.0699999999999998</c:v>
                </c:pt>
                <c:pt idx="138">
                  <c:v>2.0699999999999998</c:v>
                </c:pt>
                <c:pt idx="139">
                  <c:v>2.09</c:v>
                </c:pt>
                <c:pt idx="140">
                  <c:v>2.09</c:v>
                </c:pt>
                <c:pt idx="141">
                  <c:v>2.12</c:v>
                </c:pt>
                <c:pt idx="142">
                  <c:v>2.11</c:v>
                </c:pt>
                <c:pt idx="143">
                  <c:v>2.13</c:v>
                </c:pt>
                <c:pt idx="144">
                  <c:v>2.12</c:v>
                </c:pt>
                <c:pt idx="145">
                  <c:v>2.11</c:v>
                </c:pt>
                <c:pt idx="146">
                  <c:v>2.1</c:v>
                </c:pt>
                <c:pt idx="147">
                  <c:v>2.1</c:v>
                </c:pt>
                <c:pt idx="148">
                  <c:v>2.12</c:v>
                </c:pt>
                <c:pt idx="149">
                  <c:v>2.13</c:v>
                </c:pt>
                <c:pt idx="150">
                  <c:v>2.15</c:v>
                </c:pt>
                <c:pt idx="151">
                  <c:v>2.15</c:v>
                </c:pt>
                <c:pt idx="152">
                  <c:v>2.17</c:v>
                </c:pt>
                <c:pt idx="153">
                  <c:v>2.15</c:v>
                </c:pt>
                <c:pt idx="154">
                  <c:v>2.14</c:v>
                </c:pt>
                <c:pt idx="155">
                  <c:v>2.13</c:v>
                </c:pt>
                <c:pt idx="156">
                  <c:v>2.14</c:v>
                </c:pt>
                <c:pt idx="157">
                  <c:v>2.13</c:v>
                </c:pt>
                <c:pt idx="158">
                  <c:v>2.12</c:v>
                </c:pt>
                <c:pt idx="159">
                  <c:v>2.11</c:v>
                </c:pt>
                <c:pt idx="160">
                  <c:v>2.1</c:v>
                </c:pt>
                <c:pt idx="161">
                  <c:v>2.09</c:v>
                </c:pt>
                <c:pt idx="162">
                  <c:v>2.09</c:v>
                </c:pt>
                <c:pt idx="163">
                  <c:v>2.11</c:v>
                </c:pt>
                <c:pt idx="164">
                  <c:v>2.11</c:v>
                </c:pt>
                <c:pt idx="165">
                  <c:v>2.1</c:v>
                </c:pt>
                <c:pt idx="166">
                  <c:v>2.08</c:v>
                </c:pt>
                <c:pt idx="167">
                  <c:v>2.08</c:v>
                </c:pt>
                <c:pt idx="168">
                  <c:v>1.98</c:v>
                </c:pt>
                <c:pt idx="169">
                  <c:v>1.94</c:v>
                </c:pt>
                <c:pt idx="170">
                  <c:v>1.87</c:v>
                </c:pt>
                <c:pt idx="171">
                  <c:v>1.71</c:v>
                </c:pt>
                <c:pt idx="172">
                  <c:v>1.52</c:v>
                </c:pt>
                <c:pt idx="173">
                  <c:v>1.34</c:v>
                </c:pt>
                <c:pt idx="174">
                  <c:v>1.29</c:v>
                </c:pt>
                <c:pt idx="175">
                  <c:v>1.23</c:v>
                </c:pt>
                <c:pt idx="176">
                  <c:v>1.22</c:v>
                </c:pt>
                <c:pt idx="177">
                  <c:v>1.2</c:v>
                </c:pt>
                <c:pt idx="178">
                  <c:v>1.19</c:v>
                </c:pt>
                <c:pt idx="179">
                  <c:v>1.17</c:v>
                </c:pt>
                <c:pt idx="180">
                  <c:v>1.18</c:v>
                </c:pt>
                <c:pt idx="181">
                  <c:v>1.17</c:v>
                </c:pt>
                <c:pt idx="182">
                  <c:v>1.17</c:v>
                </c:pt>
                <c:pt idx="183">
                  <c:v>1.1599999999999999</c:v>
                </c:pt>
                <c:pt idx="184">
                  <c:v>1.1599999999999999</c:v>
                </c:pt>
                <c:pt idx="185">
                  <c:v>1.17</c:v>
                </c:pt>
                <c:pt idx="186">
                  <c:v>1.2</c:v>
                </c:pt>
                <c:pt idx="187">
                  <c:v>1.19</c:v>
                </c:pt>
                <c:pt idx="188">
                  <c:v>1.2</c:v>
                </c:pt>
                <c:pt idx="189">
                  <c:v>1.21</c:v>
                </c:pt>
                <c:pt idx="190">
                  <c:v>1.22</c:v>
                </c:pt>
                <c:pt idx="191">
                  <c:v>1.23</c:v>
                </c:pt>
                <c:pt idx="192">
                  <c:v>1.26</c:v>
                </c:pt>
                <c:pt idx="193">
                  <c:v>1.28</c:v>
                </c:pt>
                <c:pt idx="194">
                  <c:v>1.34</c:v>
                </c:pt>
                <c:pt idx="195">
                  <c:v>1.39</c:v>
                </c:pt>
                <c:pt idx="196">
                  <c:v>1.44</c:v>
                </c:pt>
                <c:pt idx="197">
                  <c:v>1.44</c:v>
                </c:pt>
                <c:pt idx="198">
                  <c:v>1.53</c:v>
                </c:pt>
                <c:pt idx="199">
                  <c:v>1.59</c:v>
                </c:pt>
                <c:pt idx="200">
                  <c:v>1.67</c:v>
                </c:pt>
                <c:pt idx="201">
                  <c:v>1.65</c:v>
                </c:pt>
              </c:numCache>
            </c:numRef>
          </c:val>
          <c:smooth val="0"/>
          <c:extLst>
            <c:ext xmlns:c16="http://schemas.microsoft.com/office/drawing/2014/chart" uri="{C3380CC4-5D6E-409C-BE32-E72D297353CC}">
              <c16:uniqueId val="{00000001-2184-459C-892F-E9B8DECC1DC1}"/>
            </c:ext>
          </c:extLst>
        </c:ser>
        <c:ser>
          <c:idx val="4"/>
          <c:order val="2"/>
          <c:tx>
            <c:strRef>
              <c:f>グラフ!$A$6</c:f>
              <c:strCache>
                <c:ptCount val="1"/>
                <c:pt idx="0">
                  <c:v>大阪府</c:v>
                </c:pt>
              </c:strCache>
            </c:strRef>
          </c:tx>
          <c:spPr>
            <a:ln w="28575" cap="rnd">
              <a:solidFill>
                <a:srgbClr val="FF0000"/>
              </a:solidFill>
              <a:round/>
            </a:ln>
            <a:effectLst/>
          </c:spPr>
          <c:marker>
            <c:symbol val="none"/>
          </c:marker>
          <c:cat>
            <c:strRef>
              <c:f>グラフ!$B$1:$GU$1</c:f>
              <c:strCache>
                <c:ptCount val="193"/>
                <c:pt idx="0">
                  <c:v>2006</c:v>
                </c:pt>
                <c:pt idx="12">
                  <c:v>2007</c:v>
                </c:pt>
                <c:pt idx="24">
                  <c:v>2008</c:v>
                </c:pt>
                <c:pt idx="36">
                  <c:v>2009</c:v>
                </c:pt>
                <c:pt idx="48">
                  <c:v>2010</c:v>
                </c:pt>
                <c:pt idx="60">
                  <c:v>2011</c:v>
                </c:pt>
                <c:pt idx="72">
                  <c:v>2012</c:v>
                </c:pt>
                <c:pt idx="84">
                  <c:v>2013</c:v>
                </c:pt>
                <c:pt idx="96">
                  <c:v>2014</c:v>
                </c:pt>
                <c:pt idx="108">
                  <c:v>2015</c:v>
                </c:pt>
                <c:pt idx="120">
                  <c:v>2016</c:v>
                </c:pt>
                <c:pt idx="132">
                  <c:v>2017</c:v>
                </c:pt>
                <c:pt idx="144">
                  <c:v>2018</c:v>
                </c:pt>
                <c:pt idx="156">
                  <c:v>2019</c:v>
                </c:pt>
                <c:pt idx="168">
                  <c:v>2020</c:v>
                </c:pt>
                <c:pt idx="180">
                  <c:v>2021</c:v>
                </c:pt>
                <c:pt idx="192">
                  <c:v>2022</c:v>
                </c:pt>
              </c:strCache>
            </c:strRef>
          </c:cat>
          <c:val>
            <c:numRef>
              <c:f>グラフ!$B$6:$GU$6</c:f>
              <c:numCache>
                <c:formatCode>0.00_ ;[Red]\-0.00\ </c:formatCode>
                <c:ptCount val="202"/>
                <c:pt idx="0">
                  <c:v>1.1200000000000001</c:v>
                </c:pt>
                <c:pt idx="1">
                  <c:v>1.1399999999999999</c:v>
                </c:pt>
                <c:pt idx="2">
                  <c:v>1.17</c:v>
                </c:pt>
                <c:pt idx="3">
                  <c:v>1.2</c:v>
                </c:pt>
                <c:pt idx="4">
                  <c:v>1.23</c:v>
                </c:pt>
                <c:pt idx="5">
                  <c:v>1.22</c:v>
                </c:pt>
                <c:pt idx="6">
                  <c:v>1.23</c:v>
                </c:pt>
                <c:pt idx="7">
                  <c:v>1.24</c:v>
                </c:pt>
                <c:pt idx="8">
                  <c:v>1.25</c:v>
                </c:pt>
                <c:pt idx="9">
                  <c:v>1.27</c:v>
                </c:pt>
                <c:pt idx="10">
                  <c:v>1.27</c:v>
                </c:pt>
                <c:pt idx="11">
                  <c:v>1.3</c:v>
                </c:pt>
                <c:pt idx="12">
                  <c:v>1.28</c:v>
                </c:pt>
                <c:pt idx="13">
                  <c:v>1.28</c:v>
                </c:pt>
                <c:pt idx="14">
                  <c:v>1.29</c:v>
                </c:pt>
                <c:pt idx="15">
                  <c:v>1.3</c:v>
                </c:pt>
                <c:pt idx="16">
                  <c:v>1.31</c:v>
                </c:pt>
                <c:pt idx="17">
                  <c:v>1.33</c:v>
                </c:pt>
                <c:pt idx="18">
                  <c:v>1.31</c:v>
                </c:pt>
                <c:pt idx="19">
                  <c:v>1.3</c:v>
                </c:pt>
                <c:pt idx="20">
                  <c:v>1.27</c:v>
                </c:pt>
                <c:pt idx="21">
                  <c:v>1.21</c:v>
                </c:pt>
                <c:pt idx="22">
                  <c:v>1.1299999999999999</c:v>
                </c:pt>
                <c:pt idx="23">
                  <c:v>1.08</c:v>
                </c:pt>
                <c:pt idx="24">
                  <c:v>1.02</c:v>
                </c:pt>
                <c:pt idx="25">
                  <c:v>1.04</c:v>
                </c:pt>
                <c:pt idx="26">
                  <c:v>1.03</c:v>
                </c:pt>
                <c:pt idx="27">
                  <c:v>1.01</c:v>
                </c:pt>
                <c:pt idx="28">
                  <c:v>1</c:v>
                </c:pt>
                <c:pt idx="29">
                  <c:v>0.97</c:v>
                </c:pt>
                <c:pt idx="30">
                  <c:v>0.95</c:v>
                </c:pt>
                <c:pt idx="31">
                  <c:v>0.92</c:v>
                </c:pt>
                <c:pt idx="32">
                  <c:v>0.89</c:v>
                </c:pt>
                <c:pt idx="33">
                  <c:v>0.85</c:v>
                </c:pt>
                <c:pt idx="34">
                  <c:v>0.81</c:v>
                </c:pt>
                <c:pt idx="35">
                  <c:v>0.78</c:v>
                </c:pt>
                <c:pt idx="36">
                  <c:v>0.72</c:v>
                </c:pt>
                <c:pt idx="37">
                  <c:v>0.66</c:v>
                </c:pt>
                <c:pt idx="38">
                  <c:v>0.59</c:v>
                </c:pt>
                <c:pt idx="39">
                  <c:v>0.54</c:v>
                </c:pt>
                <c:pt idx="40">
                  <c:v>0.5</c:v>
                </c:pt>
                <c:pt idx="41">
                  <c:v>0.48</c:v>
                </c:pt>
                <c:pt idx="42">
                  <c:v>0.46</c:v>
                </c:pt>
                <c:pt idx="43">
                  <c:v>0.45</c:v>
                </c:pt>
                <c:pt idx="44">
                  <c:v>0.46</c:v>
                </c:pt>
                <c:pt idx="45">
                  <c:v>0.45</c:v>
                </c:pt>
                <c:pt idx="46">
                  <c:v>0.45</c:v>
                </c:pt>
                <c:pt idx="47">
                  <c:v>0.45</c:v>
                </c:pt>
                <c:pt idx="48">
                  <c:v>0.45</c:v>
                </c:pt>
                <c:pt idx="49">
                  <c:v>0.46</c:v>
                </c:pt>
                <c:pt idx="50">
                  <c:v>0.47</c:v>
                </c:pt>
                <c:pt idx="51">
                  <c:v>0.49</c:v>
                </c:pt>
                <c:pt idx="52">
                  <c:v>0.5</c:v>
                </c:pt>
                <c:pt idx="53">
                  <c:v>0.51</c:v>
                </c:pt>
                <c:pt idx="54">
                  <c:v>0.52</c:v>
                </c:pt>
                <c:pt idx="55">
                  <c:v>0.54</c:v>
                </c:pt>
                <c:pt idx="56">
                  <c:v>0.54</c:v>
                </c:pt>
                <c:pt idx="57">
                  <c:v>0.56000000000000005</c:v>
                </c:pt>
                <c:pt idx="58">
                  <c:v>0.57999999999999996</c:v>
                </c:pt>
                <c:pt idx="59">
                  <c:v>0.59</c:v>
                </c:pt>
                <c:pt idx="60">
                  <c:v>0.6</c:v>
                </c:pt>
                <c:pt idx="61">
                  <c:v>0.63</c:v>
                </c:pt>
                <c:pt idx="62">
                  <c:v>0.63</c:v>
                </c:pt>
                <c:pt idx="63">
                  <c:v>0.64</c:v>
                </c:pt>
                <c:pt idx="64">
                  <c:v>0.63</c:v>
                </c:pt>
                <c:pt idx="65">
                  <c:v>0.64</c:v>
                </c:pt>
                <c:pt idx="66">
                  <c:v>0.64</c:v>
                </c:pt>
                <c:pt idx="67">
                  <c:v>0.65</c:v>
                </c:pt>
                <c:pt idx="68">
                  <c:v>0.67</c:v>
                </c:pt>
                <c:pt idx="69">
                  <c:v>0.69</c:v>
                </c:pt>
                <c:pt idx="70">
                  <c:v>0.7</c:v>
                </c:pt>
                <c:pt idx="71">
                  <c:v>0.7</c:v>
                </c:pt>
                <c:pt idx="72">
                  <c:v>0.71</c:v>
                </c:pt>
                <c:pt idx="73">
                  <c:v>0.71</c:v>
                </c:pt>
                <c:pt idx="74">
                  <c:v>0.72</c:v>
                </c:pt>
                <c:pt idx="75">
                  <c:v>0.74</c:v>
                </c:pt>
                <c:pt idx="76">
                  <c:v>0.75</c:v>
                </c:pt>
                <c:pt idx="77">
                  <c:v>0.77</c:v>
                </c:pt>
                <c:pt idx="78">
                  <c:v>0.79</c:v>
                </c:pt>
                <c:pt idx="79">
                  <c:v>0.8</c:v>
                </c:pt>
                <c:pt idx="80">
                  <c:v>0.81</c:v>
                </c:pt>
                <c:pt idx="81">
                  <c:v>0.82</c:v>
                </c:pt>
                <c:pt idx="82">
                  <c:v>0.82</c:v>
                </c:pt>
                <c:pt idx="83">
                  <c:v>0.83</c:v>
                </c:pt>
                <c:pt idx="84">
                  <c:v>0.85</c:v>
                </c:pt>
                <c:pt idx="85">
                  <c:v>0.88</c:v>
                </c:pt>
                <c:pt idx="86">
                  <c:v>0.91</c:v>
                </c:pt>
                <c:pt idx="87">
                  <c:v>0.92</c:v>
                </c:pt>
                <c:pt idx="88">
                  <c:v>0.93</c:v>
                </c:pt>
                <c:pt idx="89">
                  <c:v>0.94</c:v>
                </c:pt>
                <c:pt idx="90">
                  <c:v>0.96</c:v>
                </c:pt>
                <c:pt idx="91">
                  <c:v>0.97</c:v>
                </c:pt>
                <c:pt idx="92">
                  <c:v>1</c:v>
                </c:pt>
                <c:pt idx="93">
                  <c:v>1.02</c:v>
                </c:pt>
                <c:pt idx="94">
                  <c:v>1.05</c:v>
                </c:pt>
                <c:pt idx="95">
                  <c:v>1.06</c:v>
                </c:pt>
                <c:pt idx="96">
                  <c:v>1.08</c:v>
                </c:pt>
                <c:pt idx="97">
                  <c:v>1.1000000000000001</c:v>
                </c:pt>
                <c:pt idx="98">
                  <c:v>1.1100000000000001</c:v>
                </c:pt>
                <c:pt idx="99">
                  <c:v>1.1000000000000001</c:v>
                </c:pt>
                <c:pt idx="100">
                  <c:v>1.1000000000000001</c:v>
                </c:pt>
                <c:pt idx="101">
                  <c:v>1.1100000000000001</c:v>
                </c:pt>
                <c:pt idx="102">
                  <c:v>1.1200000000000001</c:v>
                </c:pt>
                <c:pt idx="103">
                  <c:v>1.1200000000000001</c:v>
                </c:pt>
                <c:pt idx="104">
                  <c:v>1.1000000000000001</c:v>
                </c:pt>
                <c:pt idx="105">
                  <c:v>1.1100000000000001</c:v>
                </c:pt>
                <c:pt idx="106">
                  <c:v>1.1200000000000001</c:v>
                </c:pt>
                <c:pt idx="107">
                  <c:v>1.1200000000000001</c:v>
                </c:pt>
                <c:pt idx="108">
                  <c:v>1.1499999999999999</c:v>
                </c:pt>
                <c:pt idx="109">
                  <c:v>1.1599999999999999</c:v>
                </c:pt>
                <c:pt idx="110">
                  <c:v>1.1599999999999999</c:v>
                </c:pt>
                <c:pt idx="111">
                  <c:v>1.1599999999999999</c:v>
                </c:pt>
                <c:pt idx="112">
                  <c:v>1.18</c:v>
                </c:pt>
                <c:pt idx="113">
                  <c:v>1.19</c:v>
                </c:pt>
                <c:pt idx="114">
                  <c:v>1.2</c:v>
                </c:pt>
                <c:pt idx="115">
                  <c:v>1.21</c:v>
                </c:pt>
                <c:pt idx="116">
                  <c:v>1.22</c:v>
                </c:pt>
                <c:pt idx="117">
                  <c:v>1.23</c:v>
                </c:pt>
                <c:pt idx="118">
                  <c:v>1.25</c:v>
                </c:pt>
                <c:pt idx="119">
                  <c:v>1.27</c:v>
                </c:pt>
                <c:pt idx="120">
                  <c:v>1.29</c:v>
                </c:pt>
                <c:pt idx="121">
                  <c:v>1.32</c:v>
                </c:pt>
                <c:pt idx="122">
                  <c:v>1.33</c:v>
                </c:pt>
                <c:pt idx="123">
                  <c:v>1.35</c:v>
                </c:pt>
                <c:pt idx="124">
                  <c:v>1.35</c:v>
                </c:pt>
                <c:pt idx="125">
                  <c:v>1.38</c:v>
                </c:pt>
                <c:pt idx="126">
                  <c:v>1.39</c:v>
                </c:pt>
                <c:pt idx="127">
                  <c:v>1.4</c:v>
                </c:pt>
                <c:pt idx="128">
                  <c:v>1.41</c:v>
                </c:pt>
                <c:pt idx="129">
                  <c:v>1.4</c:v>
                </c:pt>
                <c:pt idx="130">
                  <c:v>1.43</c:v>
                </c:pt>
                <c:pt idx="131">
                  <c:v>1.46</c:v>
                </c:pt>
                <c:pt idx="132">
                  <c:v>1.46</c:v>
                </c:pt>
                <c:pt idx="133">
                  <c:v>1.48</c:v>
                </c:pt>
                <c:pt idx="134">
                  <c:v>1.48</c:v>
                </c:pt>
                <c:pt idx="135">
                  <c:v>1.52</c:v>
                </c:pt>
                <c:pt idx="136">
                  <c:v>1.55</c:v>
                </c:pt>
                <c:pt idx="137">
                  <c:v>1.58</c:v>
                </c:pt>
                <c:pt idx="138">
                  <c:v>1.59</c:v>
                </c:pt>
                <c:pt idx="139">
                  <c:v>1.59</c:v>
                </c:pt>
                <c:pt idx="140">
                  <c:v>1.6</c:v>
                </c:pt>
                <c:pt idx="141">
                  <c:v>1.63</c:v>
                </c:pt>
                <c:pt idx="142">
                  <c:v>1.67</c:v>
                </c:pt>
                <c:pt idx="143">
                  <c:v>1.7</c:v>
                </c:pt>
                <c:pt idx="144">
                  <c:v>1.71</c:v>
                </c:pt>
                <c:pt idx="145">
                  <c:v>1.7</c:v>
                </c:pt>
                <c:pt idx="146">
                  <c:v>1.71</c:v>
                </c:pt>
                <c:pt idx="147">
                  <c:v>1.71</c:v>
                </c:pt>
                <c:pt idx="148">
                  <c:v>1.72</c:v>
                </c:pt>
                <c:pt idx="149">
                  <c:v>1.75</c:v>
                </c:pt>
                <c:pt idx="150">
                  <c:v>1.78</c:v>
                </c:pt>
                <c:pt idx="151">
                  <c:v>1.81</c:v>
                </c:pt>
                <c:pt idx="152">
                  <c:v>1.82</c:v>
                </c:pt>
                <c:pt idx="153">
                  <c:v>1.82</c:v>
                </c:pt>
                <c:pt idx="154">
                  <c:v>1.81</c:v>
                </c:pt>
                <c:pt idx="155">
                  <c:v>1.8</c:v>
                </c:pt>
                <c:pt idx="156">
                  <c:v>1.79</c:v>
                </c:pt>
                <c:pt idx="157">
                  <c:v>1.78</c:v>
                </c:pt>
                <c:pt idx="158">
                  <c:v>1.76</c:v>
                </c:pt>
                <c:pt idx="159">
                  <c:v>1.78</c:v>
                </c:pt>
                <c:pt idx="160">
                  <c:v>1.79</c:v>
                </c:pt>
                <c:pt idx="161">
                  <c:v>1.79</c:v>
                </c:pt>
                <c:pt idx="162">
                  <c:v>1.78</c:v>
                </c:pt>
                <c:pt idx="163">
                  <c:v>1.79</c:v>
                </c:pt>
                <c:pt idx="164">
                  <c:v>1.8</c:v>
                </c:pt>
                <c:pt idx="165">
                  <c:v>1.8</c:v>
                </c:pt>
                <c:pt idx="166">
                  <c:v>1.77</c:v>
                </c:pt>
                <c:pt idx="167">
                  <c:v>1.77</c:v>
                </c:pt>
                <c:pt idx="168">
                  <c:v>1.66</c:v>
                </c:pt>
                <c:pt idx="169">
                  <c:v>1.62</c:v>
                </c:pt>
                <c:pt idx="170">
                  <c:v>1.57</c:v>
                </c:pt>
                <c:pt idx="171">
                  <c:v>1.46</c:v>
                </c:pt>
                <c:pt idx="172">
                  <c:v>1.3</c:v>
                </c:pt>
                <c:pt idx="173">
                  <c:v>1.23</c:v>
                </c:pt>
                <c:pt idx="174">
                  <c:v>1.18</c:v>
                </c:pt>
                <c:pt idx="175">
                  <c:v>1.1599999999999999</c:v>
                </c:pt>
                <c:pt idx="176">
                  <c:v>1.1399999999999999</c:v>
                </c:pt>
                <c:pt idx="177">
                  <c:v>1.1299999999999999</c:v>
                </c:pt>
                <c:pt idx="178">
                  <c:v>1.1200000000000001</c:v>
                </c:pt>
                <c:pt idx="179">
                  <c:v>1.1200000000000001</c:v>
                </c:pt>
                <c:pt idx="180">
                  <c:v>1.1299999999999999</c:v>
                </c:pt>
                <c:pt idx="181">
                  <c:v>1.1399999999999999</c:v>
                </c:pt>
                <c:pt idx="182">
                  <c:v>1.1299999999999999</c:v>
                </c:pt>
                <c:pt idx="183">
                  <c:v>1.1200000000000001</c:v>
                </c:pt>
                <c:pt idx="184">
                  <c:v>1.1200000000000001</c:v>
                </c:pt>
                <c:pt idx="185">
                  <c:v>1.1499999999999999</c:v>
                </c:pt>
                <c:pt idx="186">
                  <c:v>1.1399999999999999</c:v>
                </c:pt>
                <c:pt idx="187">
                  <c:v>1.1200000000000001</c:v>
                </c:pt>
                <c:pt idx="188">
                  <c:v>1.1299999999999999</c:v>
                </c:pt>
                <c:pt idx="189">
                  <c:v>1.1299999999999999</c:v>
                </c:pt>
                <c:pt idx="190">
                  <c:v>1.1399999999999999</c:v>
                </c:pt>
                <c:pt idx="191">
                  <c:v>1.1499999999999999</c:v>
                </c:pt>
                <c:pt idx="192">
                  <c:v>1.1499999999999999</c:v>
                </c:pt>
                <c:pt idx="193">
                  <c:v>1.1599999999999999</c:v>
                </c:pt>
                <c:pt idx="194">
                  <c:v>1.1599999999999999</c:v>
                </c:pt>
                <c:pt idx="195">
                  <c:v>1.17</c:v>
                </c:pt>
                <c:pt idx="196">
                  <c:v>1.18</c:v>
                </c:pt>
                <c:pt idx="197">
                  <c:v>1.22</c:v>
                </c:pt>
                <c:pt idx="198">
                  <c:v>1.26</c:v>
                </c:pt>
                <c:pt idx="199">
                  <c:v>1.28</c:v>
                </c:pt>
                <c:pt idx="200">
                  <c:v>1.31</c:v>
                </c:pt>
                <c:pt idx="201">
                  <c:v>1.3</c:v>
                </c:pt>
              </c:numCache>
            </c:numRef>
          </c:val>
          <c:smooth val="0"/>
          <c:extLst>
            <c:ext xmlns:c16="http://schemas.microsoft.com/office/drawing/2014/chart" uri="{C3380CC4-5D6E-409C-BE32-E72D297353CC}">
              <c16:uniqueId val="{00000002-2184-459C-892F-E9B8DECC1DC1}"/>
            </c:ext>
          </c:extLst>
        </c:ser>
        <c:dLbls>
          <c:showLegendKey val="0"/>
          <c:showVal val="0"/>
          <c:showCatName val="0"/>
          <c:showSerName val="0"/>
          <c:showPercent val="0"/>
          <c:showBubbleSize val="0"/>
        </c:dLbls>
        <c:smooth val="0"/>
        <c:axId val="646559136"/>
        <c:axId val="646563712"/>
      </c:lineChart>
      <c:catAx>
        <c:axId val="64655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6563712"/>
        <c:crosses val="autoZero"/>
        <c:auto val="1"/>
        <c:lblAlgn val="ctr"/>
        <c:lblOffset val="100"/>
        <c:noMultiLvlLbl val="0"/>
      </c:catAx>
      <c:valAx>
        <c:axId val="646563712"/>
        <c:scaling>
          <c:orientation val="minMax"/>
        </c:scaling>
        <c:delete val="0"/>
        <c:axPos val="l"/>
        <c:majorGridlines>
          <c:spPr>
            <a:ln w="9525" cap="flat" cmpd="sng" algn="ctr">
              <a:solidFill>
                <a:schemeClr val="tx1">
                  <a:lumMod val="15000"/>
                  <a:lumOff val="85000"/>
                </a:schemeClr>
              </a:solidFill>
              <a:round/>
            </a:ln>
            <a:effectLst/>
          </c:spPr>
        </c:majorGridlines>
        <c:numFmt formatCode="0.00_ ;[Red]\-0.00\ "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6559136"/>
        <c:crosses val="autoZero"/>
        <c:crossBetween val="between"/>
      </c:valAx>
      <c:spPr>
        <a:noFill/>
        <a:ln>
          <a:noFill/>
        </a:ln>
        <a:effectLst/>
      </c:spPr>
    </c:plotArea>
    <c:legend>
      <c:legendPos val="b"/>
      <c:layout>
        <c:manualLayout>
          <c:xMode val="edge"/>
          <c:yMode val="edge"/>
          <c:x val="0.12296875000000002"/>
          <c:y val="7.4802442528736123E-3"/>
          <c:w val="0.75406249999999997"/>
          <c:h val="0.10297234195402299"/>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開業数</c:v>
                </c:pt>
              </c:strCache>
            </c:strRef>
          </c:tx>
          <c:spPr>
            <a:solidFill>
              <a:schemeClr val="accent1"/>
            </a:solidFill>
            <a:ln>
              <a:noFill/>
            </a:ln>
            <a:effectLst/>
          </c:spPr>
          <c:invertIfNegative val="0"/>
          <c:dLbls>
            <c:dLbl>
              <c:idx val="0"/>
              <c:layout>
                <c:manualLayout>
                  <c:x val="-3.5277777777777776E-2"/>
                  <c:y val="7.5595274336103579E-2"/>
                </c:manualLayout>
              </c:layout>
              <c:numFmt formatCode="#,##0_);[Red]\(#,##0\)" sourceLinked="0"/>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1557222222222223"/>
                      <c:h val="0.1755666078115011"/>
                    </c:manualLayout>
                  </c15:layout>
                </c:ext>
                <c:ext xmlns:c16="http://schemas.microsoft.com/office/drawing/2014/chart" uri="{C3380CC4-5D6E-409C-BE32-E72D297353CC}">
                  <c16:uniqueId val="{00000000-7CCD-42EB-B7BB-196E4CEB2239}"/>
                </c:ext>
              </c:extLst>
            </c:dLbl>
            <c:dLbl>
              <c:idx val="1"/>
              <c:layout>
                <c:manualLayout>
                  <c:x val="-3.233758939637078E-17"/>
                  <c:y val="5.8796626984126986E-2"/>
                </c:manualLayout>
              </c:layout>
              <c:showLegendKey val="0"/>
              <c:showVal val="1"/>
              <c:showCatName val="0"/>
              <c:showSerName val="0"/>
              <c:showPercent val="0"/>
              <c:showBubbleSize val="0"/>
              <c:extLst>
                <c:ext xmlns:c15="http://schemas.microsoft.com/office/drawing/2012/chart" uri="{CE6537A1-D6FC-4f65-9D91-7224C49458BB}">
                  <c15:layout>
                    <c:manualLayout>
                      <c:w val="0.45790555555555562"/>
                      <c:h val="0.27491468253968249"/>
                    </c:manualLayout>
                  </c15:layout>
                </c:ext>
                <c:ext xmlns:c16="http://schemas.microsoft.com/office/drawing/2014/chart" uri="{C3380CC4-5D6E-409C-BE32-E72D297353CC}">
                  <c16:uniqueId val="{00000001-7CCD-42EB-B7BB-196E4CEB2239}"/>
                </c:ext>
              </c:extLst>
            </c:dLbl>
            <c:dLbl>
              <c:idx val="2"/>
              <c:layout>
                <c:manualLayout>
                  <c:x val="4.2333333333333341E-2"/>
                  <c:y val="6.7195767195767156E-2"/>
                </c:manualLayout>
              </c:layout>
              <c:showLegendKey val="0"/>
              <c:showVal val="1"/>
              <c:showCatName val="0"/>
              <c:showSerName val="0"/>
              <c:showPercent val="0"/>
              <c:showBubbleSize val="0"/>
              <c:extLst>
                <c:ext xmlns:c15="http://schemas.microsoft.com/office/drawing/2012/chart" uri="{CE6537A1-D6FC-4f65-9D91-7224C49458BB}">
                  <c15:layout>
                    <c:manualLayout>
                      <c:w val="0.3732388888888889"/>
                      <c:h val="0.19167592592592592"/>
                    </c:manualLayout>
                  </c15:layout>
                </c:ext>
                <c:ext xmlns:c16="http://schemas.microsoft.com/office/drawing/2014/chart" uri="{C3380CC4-5D6E-409C-BE32-E72D297353CC}">
                  <c16:uniqueId val="{00000002-7CCD-42EB-B7BB-196E4CEB2239}"/>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2017</c:v>
                </c:pt>
                <c:pt idx="2">
                  <c:v>2021</c:v>
                </c:pt>
              </c:numCache>
            </c:numRef>
          </c:cat>
          <c:val>
            <c:numRef>
              <c:f>Sheet1!$B$2:$B$4</c:f>
              <c:numCache>
                <c:formatCode>General</c:formatCode>
                <c:ptCount val="3"/>
                <c:pt idx="0">
                  <c:v>7246</c:v>
                </c:pt>
                <c:pt idx="1">
                  <c:v>11629</c:v>
                </c:pt>
                <c:pt idx="2">
                  <c:v>9212</c:v>
                </c:pt>
              </c:numCache>
            </c:numRef>
          </c:val>
          <c:extLst>
            <c:ext xmlns:c16="http://schemas.microsoft.com/office/drawing/2014/chart" uri="{C3380CC4-5D6E-409C-BE32-E72D297353CC}">
              <c16:uniqueId val="{00000003-7CCD-42EB-B7BB-196E4CEB2239}"/>
            </c:ext>
          </c:extLst>
        </c:ser>
        <c:dLbls>
          <c:showLegendKey val="0"/>
          <c:showVal val="0"/>
          <c:showCatName val="0"/>
          <c:showSerName val="0"/>
          <c:showPercent val="0"/>
          <c:showBubbleSize val="0"/>
        </c:dLbls>
        <c:gapWidth val="80"/>
        <c:overlap val="-27"/>
        <c:axId val="392852936"/>
        <c:axId val="392873712"/>
      </c:barChart>
      <c:catAx>
        <c:axId val="39285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392873712"/>
        <c:crosses val="autoZero"/>
        <c:auto val="1"/>
        <c:lblAlgn val="ctr"/>
        <c:lblOffset val="100"/>
        <c:noMultiLvlLbl val="0"/>
      </c:catAx>
      <c:valAx>
        <c:axId val="392873712"/>
        <c:scaling>
          <c:orientation val="minMax"/>
        </c:scaling>
        <c:delete val="1"/>
        <c:axPos val="l"/>
        <c:numFmt formatCode="General" sourceLinked="1"/>
        <c:majorTickMark val="none"/>
        <c:minorTickMark val="none"/>
        <c:tickLblPos val="nextTo"/>
        <c:crossAx val="392852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64826388888889"/>
          <c:y val="8.6745679012345672E-2"/>
          <c:w val="0.80806700685268329"/>
          <c:h val="0.61490785811556903"/>
        </c:manualLayout>
      </c:layout>
      <c:lineChart>
        <c:grouping val="standard"/>
        <c:varyColors val="0"/>
        <c:ser>
          <c:idx val="0"/>
          <c:order val="0"/>
          <c:tx>
            <c:strRef>
              <c:f>府民総生産と景気動向指数!$D$11</c:f>
              <c:strCache>
                <c:ptCount val="1"/>
                <c:pt idx="0">
                  <c:v>府内総生産</c:v>
                </c:pt>
              </c:strCache>
            </c:strRef>
          </c:tx>
          <c:spPr>
            <a:ln w="28575" cap="rnd">
              <a:solidFill>
                <a:schemeClr val="accent1"/>
              </a:solidFill>
              <a:round/>
            </a:ln>
            <a:effectLst/>
          </c:spPr>
          <c:marker>
            <c:symbol val="none"/>
          </c:marker>
          <c:dLbls>
            <c:dLbl>
              <c:idx val="0"/>
              <c:layout>
                <c:manualLayout>
                  <c:x val="-0.18287256944444444"/>
                  <c:y val="1.9836419753086421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AE-4E5E-AE6C-44BFA80320EF}"/>
                </c:ext>
              </c:extLst>
            </c:dLbl>
            <c:dLbl>
              <c:idx val="143"/>
              <c:layout>
                <c:manualLayout>
                  <c:x val="-5.7841319444444442E-2"/>
                  <c:y val="6.2755555555555551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AE-4E5E-AE6C-44BFA80320EF}"/>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府民総生産と景気動向指数!$E$10:$ER$10</c:f>
              <c:numCache>
                <c:formatCode>General</c:formatCode>
                <c:ptCount val="144"/>
                <c:pt idx="0">
                  <c:v>2008</c:v>
                </c:pt>
                <c:pt idx="12">
                  <c:v>2009</c:v>
                </c:pt>
                <c:pt idx="24">
                  <c:v>2010</c:v>
                </c:pt>
                <c:pt idx="36">
                  <c:v>2011</c:v>
                </c:pt>
                <c:pt idx="48">
                  <c:v>2012</c:v>
                </c:pt>
                <c:pt idx="60">
                  <c:v>2013</c:v>
                </c:pt>
                <c:pt idx="72">
                  <c:v>2014</c:v>
                </c:pt>
                <c:pt idx="84">
                  <c:v>2015</c:v>
                </c:pt>
                <c:pt idx="96">
                  <c:v>2016</c:v>
                </c:pt>
                <c:pt idx="108">
                  <c:v>2017</c:v>
                </c:pt>
                <c:pt idx="120">
                  <c:v>2018</c:v>
                </c:pt>
                <c:pt idx="132">
                  <c:v>2019</c:v>
                </c:pt>
              </c:numCache>
            </c:numRef>
          </c:cat>
          <c:val>
            <c:numRef>
              <c:f>府民総生産と景気動向指数!$E$11:$ER$11</c:f>
              <c:numCache>
                <c:formatCode>General</c:formatCode>
                <c:ptCount val="144"/>
                <c:pt idx="0" formatCode="#,##0_);[Red]\(#,##0\)">
                  <c:v>38558397</c:v>
                </c:pt>
                <c:pt idx="17" formatCode="#,##0_);[Red]\(#,##0\)">
                  <c:v>36710031</c:v>
                </c:pt>
                <c:pt idx="29" formatCode="#,##0_);[Red]\(#,##0\)">
                  <c:v>37001134</c:v>
                </c:pt>
                <c:pt idx="41" formatCode="#,##0_);[Red]\(#,##0\)">
                  <c:v>38156038</c:v>
                </c:pt>
                <c:pt idx="53" formatCode="#,##0_);[Red]\(#,##0\)">
                  <c:v>37483106</c:v>
                </c:pt>
                <c:pt idx="65" formatCode="#,##0_);[Red]\(#,##0\)">
                  <c:v>37895097</c:v>
                </c:pt>
                <c:pt idx="77" formatCode="#,##0_);[Red]\(#,##0\)">
                  <c:v>38700875</c:v>
                </c:pt>
                <c:pt idx="89" formatCode="#,##0_);[Red]\(#,##0\)">
                  <c:v>39959360</c:v>
                </c:pt>
                <c:pt idx="101" formatCode="#,##0_);[Red]\(#,##0\)">
                  <c:v>40113374</c:v>
                </c:pt>
                <c:pt idx="113" formatCode="#,##0_);[Red]\(#,##0\)">
                  <c:v>41431795</c:v>
                </c:pt>
                <c:pt idx="125" formatCode="#,##0_);[Red]\(#,##0\)">
                  <c:v>41539730</c:v>
                </c:pt>
                <c:pt idx="143" formatCode="#,##0_);[Red]\(#,##0\)">
                  <c:v>41188364</c:v>
                </c:pt>
              </c:numCache>
            </c:numRef>
          </c:val>
          <c:smooth val="0"/>
          <c:extLst>
            <c:ext xmlns:c16="http://schemas.microsoft.com/office/drawing/2014/chart" uri="{C3380CC4-5D6E-409C-BE32-E72D297353CC}">
              <c16:uniqueId val="{00000002-B3AE-4E5E-AE6C-44BFA80320EF}"/>
            </c:ext>
          </c:extLst>
        </c:ser>
        <c:dLbls>
          <c:showLegendKey val="0"/>
          <c:showVal val="0"/>
          <c:showCatName val="0"/>
          <c:showSerName val="0"/>
          <c:showPercent val="0"/>
          <c:showBubbleSize val="0"/>
        </c:dLbls>
        <c:marker val="1"/>
        <c:smooth val="0"/>
        <c:axId val="348101328"/>
        <c:axId val="348107568"/>
      </c:lineChart>
      <c:lineChart>
        <c:grouping val="standard"/>
        <c:varyColors val="0"/>
        <c:ser>
          <c:idx val="1"/>
          <c:order val="1"/>
          <c:tx>
            <c:strRef>
              <c:f>府民総生産と景気動向指数!$D$12</c:f>
              <c:strCache>
                <c:ptCount val="1"/>
                <c:pt idx="0">
                  <c:v>景気動向指数</c:v>
                </c:pt>
              </c:strCache>
            </c:strRef>
          </c:tx>
          <c:spPr>
            <a:ln w="28575" cap="rnd">
              <a:solidFill>
                <a:srgbClr val="FF0000"/>
              </a:solidFill>
              <a:round/>
            </a:ln>
            <a:effectLst/>
          </c:spPr>
          <c:marker>
            <c:symbol val="none"/>
          </c:marker>
          <c:cat>
            <c:numRef>
              <c:f>府民総生産と景気動向指数!$E$10:$ER$10</c:f>
              <c:numCache>
                <c:formatCode>General</c:formatCode>
                <c:ptCount val="144"/>
                <c:pt idx="0">
                  <c:v>2008</c:v>
                </c:pt>
                <c:pt idx="12">
                  <c:v>2009</c:v>
                </c:pt>
                <c:pt idx="24">
                  <c:v>2010</c:v>
                </c:pt>
                <c:pt idx="36">
                  <c:v>2011</c:v>
                </c:pt>
                <c:pt idx="48">
                  <c:v>2012</c:v>
                </c:pt>
                <c:pt idx="60">
                  <c:v>2013</c:v>
                </c:pt>
                <c:pt idx="72">
                  <c:v>2014</c:v>
                </c:pt>
                <c:pt idx="84">
                  <c:v>2015</c:v>
                </c:pt>
                <c:pt idx="96">
                  <c:v>2016</c:v>
                </c:pt>
                <c:pt idx="108">
                  <c:v>2017</c:v>
                </c:pt>
                <c:pt idx="120">
                  <c:v>2018</c:v>
                </c:pt>
                <c:pt idx="132">
                  <c:v>2019</c:v>
                </c:pt>
              </c:numCache>
            </c:numRef>
          </c:cat>
          <c:val>
            <c:numRef>
              <c:f>府民総生産と景気動向指数!$E$12:$ER$12</c:f>
              <c:numCache>
                <c:formatCode>0.00_ </c:formatCode>
                <c:ptCount val="144"/>
                <c:pt idx="0">
                  <c:v>92.9</c:v>
                </c:pt>
                <c:pt idx="1">
                  <c:v>93</c:v>
                </c:pt>
                <c:pt idx="2">
                  <c:v>91.4</c:v>
                </c:pt>
                <c:pt idx="3">
                  <c:v>90.4</c:v>
                </c:pt>
                <c:pt idx="4">
                  <c:v>89.1</c:v>
                </c:pt>
                <c:pt idx="5">
                  <c:v>88.5</c:v>
                </c:pt>
                <c:pt idx="6">
                  <c:v>86.4</c:v>
                </c:pt>
                <c:pt idx="7">
                  <c:v>82.1</c:v>
                </c:pt>
                <c:pt idx="8">
                  <c:v>78.099999999999994</c:v>
                </c:pt>
                <c:pt idx="9">
                  <c:v>72.099999999999994</c:v>
                </c:pt>
                <c:pt idx="10">
                  <c:v>67.900000000000006</c:v>
                </c:pt>
                <c:pt idx="11">
                  <c:v>66.400000000000006</c:v>
                </c:pt>
                <c:pt idx="12">
                  <c:v>67.3</c:v>
                </c:pt>
                <c:pt idx="13">
                  <c:v>66.900000000000006</c:v>
                </c:pt>
                <c:pt idx="14">
                  <c:v>66.099999999999994</c:v>
                </c:pt>
                <c:pt idx="15">
                  <c:v>67.7</c:v>
                </c:pt>
                <c:pt idx="16">
                  <c:v>68.400000000000006</c:v>
                </c:pt>
                <c:pt idx="17">
                  <c:v>70.7</c:v>
                </c:pt>
                <c:pt idx="18">
                  <c:v>70.900000000000006</c:v>
                </c:pt>
                <c:pt idx="19">
                  <c:v>72.099999999999994</c:v>
                </c:pt>
                <c:pt idx="20">
                  <c:v>72.7</c:v>
                </c:pt>
                <c:pt idx="21">
                  <c:v>74</c:v>
                </c:pt>
                <c:pt idx="22">
                  <c:v>74.8</c:v>
                </c:pt>
                <c:pt idx="23">
                  <c:v>75.400000000000006</c:v>
                </c:pt>
                <c:pt idx="24">
                  <c:v>75.900000000000006</c:v>
                </c:pt>
                <c:pt idx="25">
                  <c:v>77.8</c:v>
                </c:pt>
                <c:pt idx="26">
                  <c:v>77.7</c:v>
                </c:pt>
                <c:pt idx="27">
                  <c:v>78.599999999999994</c:v>
                </c:pt>
                <c:pt idx="28">
                  <c:v>79.599999999999994</c:v>
                </c:pt>
                <c:pt idx="29">
                  <c:v>78.599999999999994</c:v>
                </c:pt>
                <c:pt idx="30">
                  <c:v>79</c:v>
                </c:pt>
                <c:pt idx="31">
                  <c:v>80.900000000000006</c:v>
                </c:pt>
                <c:pt idx="32">
                  <c:v>80.8</c:v>
                </c:pt>
                <c:pt idx="33">
                  <c:v>82.8</c:v>
                </c:pt>
                <c:pt idx="34">
                  <c:v>84.5</c:v>
                </c:pt>
                <c:pt idx="35">
                  <c:v>85.1</c:v>
                </c:pt>
                <c:pt idx="36">
                  <c:v>85.2</c:v>
                </c:pt>
                <c:pt idx="37">
                  <c:v>83.2</c:v>
                </c:pt>
                <c:pt idx="38">
                  <c:v>85.6</c:v>
                </c:pt>
                <c:pt idx="39">
                  <c:v>86.7</c:v>
                </c:pt>
                <c:pt idx="40">
                  <c:v>87.5</c:v>
                </c:pt>
                <c:pt idx="41">
                  <c:v>85.4</c:v>
                </c:pt>
                <c:pt idx="42">
                  <c:v>87.7</c:v>
                </c:pt>
                <c:pt idx="43">
                  <c:v>87.5</c:v>
                </c:pt>
                <c:pt idx="44">
                  <c:v>88.5</c:v>
                </c:pt>
                <c:pt idx="45">
                  <c:v>87.3</c:v>
                </c:pt>
                <c:pt idx="46">
                  <c:v>86.9</c:v>
                </c:pt>
                <c:pt idx="47">
                  <c:v>87.9</c:v>
                </c:pt>
                <c:pt idx="48">
                  <c:v>88</c:v>
                </c:pt>
                <c:pt idx="49">
                  <c:v>88.5</c:v>
                </c:pt>
                <c:pt idx="50">
                  <c:v>88.3</c:v>
                </c:pt>
                <c:pt idx="51">
                  <c:v>87</c:v>
                </c:pt>
                <c:pt idx="52">
                  <c:v>87.7</c:v>
                </c:pt>
                <c:pt idx="53">
                  <c:v>89.3</c:v>
                </c:pt>
                <c:pt idx="54">
                  <c:v>90.9</c:v>
                </c:pt>
                <c:pt idx="55">
                  <c:v>90.9</c:v>
                </c:pt>
                <c:pt idx="56">
                  <c:v>90.7</c:v>
                </c:pt>
                <c:pt idx="57">
                  <c:v>90.8</c:v>
                </c:pt>
                <c:pt idx="58">
                  <c:v>93</c:v>
                </c:pt>
                <c:pt idx="59">
                  <c:v>94</c:v>
                </c:pt>
                <c:pt idx="60">
                  <c:v>96.1</c:v>
                </c:pt>
                <c:pt idx="61">
                  <c:v>96.4</c:v>
                </c:pt>
                <c:pt idx="62">
                  <c:v>96.5</c:v>
                </c:pt>
                <c:pt idx="63">
                  <c:v>98.2</c:v>
                </c:pt>
                <c:pt idx="64">
                  <c:v>98.2</c:v>
                </c:pt>
                <c:pt idx="65">
                  <c:v>98.2</c:v>
                </c:pt>
                <c:pt idx="66">
                  <c:v>99.3</c:v>
                </c:pt>
                <c:pt idx="67">
                  <c:v>100</c:v>
                </c:pt>
                <c:pt idx="68">
                  <c:v>101.3</c:v>
                </c:pt>
                <c:pt idx="69">
                  <c:v>104.9</c:v>
                </c:pt>
                <c:pt idx="70">
                  <c:v>103.1</c:v>
                </c:pt>
                <c:pt idx="71">
                  <c:v>105.1</c:v>
                </c:pt>
                <c:pt idx="72">
                  <c:v>102.1</c:v>
                </c:pt>
                <c:pt idx="73">
                  <c:v>103.8</c:v>
                </c:pt>
                <c:pt idx="74">
                  <c:v>103.2</c:v>
                </c:pt>
                <c:pt idx="75">
                  <c:v>102.2</c:v>
                </c:pt>
                <c:pt idx="76">
                  <c:v>101.4</c:v>
                </c:pt>
                <c:pt idx="77">
                  <c:v>104.7</c:v>
                </c:pt>
                <c:pt idx="78">
                  <c:v>102.8</c:v>
                </c:pt>
                <c:pt idx="79">
                  <c:v>102.6</c:v>
                </c:pt>
                <c:pt idx="80">
                  <c:v>101.2</c:v>
                </c:pt>
                <c:pt idx="81">
                  <c:v>103.3</c:v>
                </c:pt>
                <c:pt idx="82">
                  <c:v>103.5</c:v>
                </c:pt>
                <c:pt idx="83">
                  <c:v>98.7</c:v>
                </c:pt>
                <c:pt idx="84">
                  <c:v>99.8</c:v>
                </c:pt>
                <c:pt idx="85">
                  <c:v>99.6</c:v>
                </c:pt>
                <c:pt idx="86">
                  <c:v>99.2</c:v>
                </c:pt>
                <c:pt idx="87">
                  <c:v>100.9</c:v>
                </c:pt>
                <c:pt idx="88">
                  <c:v>99.7</c:v>
                </c:pt>
                <c:pt idx="89">
                  <c:v>99.5</c:v>
                </c:pt>
                <c:pt idx="90">
                  <c:v>100.2</c:v>
                </c:pt>
                <c:pt idx="91">
                  <c:v>99</c:v>
                </c:pt>
                <c:pt idx="92">
                  <c:v>96.6</c:v>
                </c:pt>
                <c:pt idx="93">
                  <c:v>98.4</c:v>
                </c:pt>
                <c:pt idx="94">
                  <c:v>99.4</c:v>
                </c:pt>
                <c:pt idx="95">
                  <c:v>98.9</c:v>
                </c:pt>
                <c:pt idx="96">
                  <c:v>100.3</c:v>
                </c:pt>
                <c:pt idx="97">
                  <c:v>98</c:v>
                </c:pt>
                <c:pt idx="98">
                  <c:v>98.1</c:v>
                </c:pt>
                <c:pt idx="99">
                  <c:v>98.6</c:v>
                </c:pt>
                <c:pt idx="100">
                  <c:v>99</c:v>
                </c:pt>
                <c:pt idx="101">
                  <c:v>98.5</c:v>
                </c:pt>
                <c:pt idx="102">
                  <c:v>98.1</c:v>
                </c:pt>
                <c:pt idx="103">
                  <c:v>100.4</c:v>
                </c:pt>
                <c:pt idx="104">
                  <c:v>101.8</c:v>
                </c:pt>
                <c:pt idx="105">
                  <c:v>100.9</c:v>
                </c:pt>
                <c:pt idx="106">
                  <c:v>100.6</c:v>
                </c:pt>
                <c:pt idx="107">
                  <c:v>101.5</c:v>
                </c:pt>
                <c:pt idx="108">
                  <c:v>103.2</c:v>
                </c:pt>
                <c:pt idx="109">
                  <c:v>102.4</c:v>
                </c:pt>
                <c:pt idx="110">
                  <c:v>104.7</c:v>
                </c:pt>
                <c:pt idx="111">
                  <c:v>104.3</c:v>
                </c:pt>
                <c:pt idx="112">
                  <c:v>103.8</c:v>
                </c:pt>
                <c:pt idx="113">
                  <c:v>104.5</c:v>
                </c:pt>
                <c:pt idx="114">
                  <c:v>103.6</c:v>
                </c:pt>
                <c:pt idx="115">
                  <c:v>103.9</c:v>
                </c:pt>
                <c:pt idx="116">
                  <c:v>106.2</c:v>
                </c:pt>
                <c:pt idx="117" formatCode="General">
                  <c:v>102.4</c:v>
                </c:pt>
                <c:pt idx="118" formatCode="General">
                  <c:v>105.2</c:v>
                </c:pt>
                <c:pt idx="119" formatCode="General">
                  <c:v>104.5</c:v>
                </c:pt>
                <c:pt idx="120" formatCode="General">
                  <c:v>104.1</c:v>
                </c:pt>
                <c:pt idx="121" formatCode="General">
                  <c:v>104.6</c:v>
                </c:pt>
                <c:pt idx="122" formatCode="General">
                  <c:v>103.2</c:v>
                </c:pt>
                <c:pt idx="123" formatCode="General">
                  <c:v>102.1</c:v>
                </c:pt>
                <c:pt idx="124" formatCode="General">
                  <c:v>104.1</c:v>
                </c:pt>
                <c:pt idx="125" formatCode="General">
                  <c:v>101.2</c:v>
                </c:pt>
                <c:pt idx="126" formatCode="General">
                  <c:v>107.1</c:v>
                </c:pt>
                <c:pt idx="127">
                  <c:v>105.8</c:v>
                </c:pt>
                <c:pt idx="128">
                  <c:v>102.9</c:v>
                </c:pt>
                <c:pt idx="129">
                  <c:v>102.6</c:v>
                </c:pt>
                <c:pt idx="130">
                  <c:v>102.1</c:v>
                </c:pt>
                <c:pt idx="131">
                  <c:v>100.7</c:v>
                </c:pt>
                <c:pt idx="132">
                  <c:v>101</c:v>
                </c:pt>
                <c:pt idx="133">
                  <c:v>101.9</c:v>
                </c:pt>
                <c:pt idx="134">
                  <c:v>101.3</c:v>
                </c:pt>
                <c:pt idx="135">
                  <c:v>100.5</c:v>
                </c:pt>
                <c:pt idx="136">
                  <c:v>99.5</c:v>
                </c:pt>
                <c:pt idx="137">
                  <c:v>101.7</c:v>
                </c:pt>
                <c:pt idx="138">
                  <c:v>99.1</c:v>
                </c:pt>
                <c:pt idx="139">
                  <c:v>96.4</c:v>
                </c:pt>
                <c:pt idx="140">
                  <c:v>98.6</c:v>
                </c:pt>
                <c:pt idx="141">
                  <c:v>95.6</c:v>
                </c:pt>
                <c:pt idx="142">
                  <c:v>92.9</c:v>
                </c:pt>
                <c:pt idx="143">
                  <c:v>88.3</c:v>
                </c:pt>
              </c:numCache>
            </c:numRef>
          </c:val>
          <c:smooth val="0"/>
          <c:extLst>
            <c:ext xmlns:c16="http://schemas.microsoft.com/office/drawing/2014/chart" uri="{C3380CC4-5D6E-409C-BE32-E72D297353CC}">
              <c16:uniqueId val="{00000003-B3AE-4E5E-AE6C-44BFA80320EF}"/>
            </c:ext>
          </c:extLst>
        </c:ser>
        <c:dLbls>
          <c:showLegendKey val="0"/>
          <c:showVal val="0"/>
          <c:showCatName val="0"/>
          <c:showSerName val="0"/>
          <c:showPercent val="0"/>
          <c:showBubbleSize val="0"/>
        </c:dLbls>
        <c:marker val="1"/>
        <c:smooth val="0"/>
        <c:axId val="348085520"/>
        <c:axId val="348082192"/>
      </c:lineChart>
      <c:catAx>
        <c:axId val="34810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48107568"/>
        <c:crosses val="autoZero"/>
        <c:auto val="1"/>
        <c:lblAlgn val="ctr"/>
        <c:lblOffset val="100"/>
        <c:noMultiLvlLbl val="0"/>
      </c:catAx>
      <c:valAx>
        <c:axId val="348107568"/>
        <c:scaling>
          <c:orientation val="minMax"/>
          <c:max val="50000000"/>
          <c:min val="250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48101328"/>
        <c:crosses val="autoZero"/>
        <c:crossBetween val="between"/>
      </c:valAx>
      <c:valAx>
        <c:axId val="348082192"/>
        <c:scaling>
          <c:orientation val="minMax"/>
          <c:max val="120"/>
          <c:min val="40"/>
        </c:scaling>
        <c:delete val="0"/>
        <c:axPos val="r"/>
        <c:numFmt formatCode="0_ "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48085520"/>
        <c:crosses val="max"/>
        <c:crossBetween val="between"/>
      </c:valAx>
      <c:catAx>
        <c:axId val="348085520"/>
        <c:scaling>
          <c:orientation val="minMax"/>
        </c:scaling>
        <c:delete val="1"/>
        <c:axPos val="b"/>
        <c:numFmt formatCode="General" sourceLinked="1"/>
        <c:majorTickMark val="out"/>
        <c:minorTickMark val="none"/>
        <c:tickLblPos val="nextTo"/>
        <c:crossAx val="348082192"/>
        <c:crosses val="autoZero"/>
        <c:auto val="1"/>
        <c:lblAlgn val="ctr"/>
        <c:lblOffset val="100"/>
        <c:noMultiLvlLbl val="0"/>
      </c:catAx>
      <c:spPr>
        <a:noFill/>
        <a:ln>
          <a:noFill/>
        </a:ln>
        <a:effectLst/>
      </c:spPr>
    </c:plotArea>
    <c:legend>
      <c:legendPos val="b"/>
      <c:layout>
        <c:manualLayout>
          <c:xMode val="edge"/>
          <c:yMode val="edge"/>
          <c:x val="5.6875000000000002E-2"/>
          <c:y val="0.89084691358024692"/>
          <c:w val="0.83674409722222221"/>
          <c:h val="8.093888888888889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span"/>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571800460193827E-2"/>
          <c:y val="6.2682196775433963E-2"/>
          <c:w val="0.76821007912390327"/>
          <c:h val="0.72788478321247829"/>
        </c:manualLayout>
      </c:layout>
      <c:lineChart>
        <c:grouping val="standard"/>
        <c:varyColors val="0"/>
        <c:ser>
          <c:idx val="0"/>
          <c:order val="0"/>
          <c:tx>
            <c:strRef>
              <c:f>Sheet1!$B$1</c:f>
              <c:strCache>
                <c:ptCount val="1"/>
                <c:pt idx="0">
                  <c:v>大阪府</c:v>
                </c:pt>
              </c:strCache>
            </c:strRef>
          </c:tx>
          <c:spPr>
            <a:ln w="38100" cap="rnd">
              <a:solidFill>
                <a:srgbClr val="FF0000"/>
              </a:solidFill>
              <a:round/>
            </a:ln>
            <a:effectLst/>
          </c:spPr>
          <c:marker>
            <c:symbol val="none"/>
          </c:marker>
          <c:cat>
            <c:numRef>
              <c:f>Sheet1!$A$2:$A$60</c:f>
              <c:numCache>
                <c:formatCode>General</c:formatCode>
                <c:ptCount val="59"/>
                <c:pt idx="0">
                  <c:v>2008</c:v>
                </c:pt>
                <c:pt idx="4">
                  <c:v>2009</c:v>
                </c:pt>
                <c:pt idx="8">
                  <c:v>2010</c:v>
                </c:pt>
                <c:pt idx="12">
                  <c:v>2011</c:v>
                </c:pt>
                <c:pt idx="16">
                  <c:v>2012</c:v>
                </c:pt>
                <c:pt idx="20">
                  <c:v>2013</c:v>
                </c:pt>
                <c:pt idx="24">
                  <c:v>2014</c:v>
                </c:pt>
                <c:pt idx="28">
                  <c:v>2015</c:v>
                </c:pt>
                <c:pt idx="32">
                  <c:v>2016</c:v>
                </c:pt>
                <c:pt idx="36">
                  <c:v>2017</c:v>
                </c:pt>
                <c:pt idx="40">
                  <c:v>2018</c:v>
                </c:pt>
                <c:pt idx="44">
                  <c:v>2019</c:v>
                </c:pt>
                <c:pt idx="48">
                  <c:v>2020</c:v>
                </c:pt>
                <c:pt idx="52">
                  <c:v>2021</c:v>
                </c:pt>
                <c:pt idx="56">
                  <c:v>2022</c:v>
                </c:pt>
              </c:numCache>
            </c:numRef>
          </c:cat>
          <c:val>
            <c:numRef>
              <c:f>Sheet1!$B$2:$B$60</c:f>
              <c:numCache>
                <c:formatCode>General</c:formatCode>
                <c:ptCount val="59"/>
                <c:pt idx="2">
                  <c:v>-33.700000000000003</c:v>
                </c:pt>
                <c:pt idx="3">
                  <c:v>-42.4</c:v>
                </c:pt>
                <c:pt idx="4">
                  <c:v>-51.1</c:v>
                </c:pt>
                <c:pt idx="5">
                  <c:v>-52.7</c:v>
                </c:pt>
                <c:pt idx="6">
                  <c:v>-35.299999999999997</c:v>
                </c:pt>
                <c:pt idx="7">
                  <c:v>-38</c:v>
                </c:pt>
                <c:pt idx="8">
                  <c:v>-34.6</c:v>
                </c:pt>
                <c:pt idx="9">
                  <c:v>-22.9</c:v>
                </c:pt>
                <c:pt idx="10">
                  <c:v>-25</c:v>
                </c:pt>
                <c:pt idx="11">
                  <c:v>-25.7</c:v>
                </c:pt>
                <c:pt idx="12">
                  <c:v>-13.8</c:v>
                </c:pt>
                <c:pt idx="13">
                  <c:v>-16.7</c:v>
                </c:pt>
                <c:pt idx="14">
                  <c:v>-15.4</c:v>
                </c:pt>
                <c:pt idx="15">
                  <c:v>-11.3</c:v>
                </c:pt>
                <c:pt idx="16">
                  <c:v>-21</c:v>
                </c:pt>
                <c:pt idx="17">
                  <c:v>-22</c:v>
                </c:pt>
                <c:pt idx="18">
                  <c:v>-25</c:v>
                </c:pt>
                <c:pt idx="19">
                  <c:v>-26.2</c:v>
                </c:pt>
                <c:pt idx="20">
                  <c:v>-23.9</c:v>
                </c:pt>
                <c:pt idx="21">
                  <c:v>-19.600000000000001</c:v>
                </c:pt>
                <c:pt idx="22">
                  <c:v>-16.5</c:v>
                </c:pt>
                <c:pt idx="23">
                  <c:v>-11.8</c:v>
                </c:pt>
                <c:pt idx="24">
                  <c:v>-6.8</c:v>
                </c:pt>
                <c:pt idx="25">
                  <c:v>-23.5</c:v>
                </c:pt>
                <c:pt idx="26">
                  <c:v>-14.7</c:v>
                </c:pt>
                <c:pt idx="27">
                  <c:v>-18.2</c:v>
                </c:pt>
                <c:pt idx="28">
                  <c:v>-17.100000000000001</c:v>
                </c:pt>
                <c:pt idx="29">
                  <c:v>-17</c:v>
                </c:pt>
                <c:pt idx="30">
                  <c:v>-15.4</c:v>
                </c:pt>
                <c:pt idx="31">
                  <c:v>-16</c:v>
                </c:pt>
                <c:pt idx="32">
                  <c:v>-19.399999999999999</c:v>
                </c:pt>
                <c:pt idx="33">
                  <c:v>-19.3</c:v>
                </c:pt>
                <c:pt idx="34">
                  <c:v>-20.399999999999999</c:v>
                </c:pt>
                <c:pt idx="35">
                  <c:v>-19.3</c:v>
                </c:pt>
                <c:pt idx="36">
                  <c:v>-16.600000000000001</c:v>
                </c:pt>
                <c:pt idx="37">
                  <c:v>-16.2</c:v>
                </c:pt>
                <c:pt idx="38">
                  <c:v>-12.2</c:v>
                </c:pt>
                <c:pt idx="39">
                  <c:v>-13.4</c:v>
                </c:pt>
                <c:pt idx="40">
                  <c:v>-10.7</c:v>
                </c:pt>
                <c:pt idx="41">
                  <c:v>-7.9</c:v>
                </c:pt>
                <c:pt idx="42">
                  <c:v>-16.399999999999999</c:v>
                </c:pt>
                <c:pt idx="43">
                  <c:v>-12.5</c:v>
                </c:pt>
                <c:pt idx="44">
                  <c:v>-12.8</c:v>
                </c:pt>
                <c:pt idx="45">
                  <c:v>-14.6</c:v>
                </c:pt>
                <c:pt idx="46">
                  <c:v>-17</c:v>
                </c:pt>
                <c:pt idx="47">
                  <c:v>-26.3</c:v>
                </c:pt>
                <c:pt idx="48">
                  <c:v>-28.2</c:v>
                </c:pt>
                <c:pt idx="49">
                  <c:v>-65.900000000000006</c:v>
                </c:pt>
                <c:pt idx="50">
                  <c:v>-39.200000000000003</c:v>
                </c:pt>
                <c:pt idx="51">
                  <c:v>-31.5</c:v>
                </c:pt>
                <c:pt idx="52">
                  <c:v>-32.5</c:v>
                </c:pt>
                <c:pt idx="53">
                  <c:v>-26.9</c:v>
                </c:pt>
                <c:pt idx="54">
                  <c:v>-27.9</c:v>
                </c:pt>
                <c:pt idx="55">
                  <c:v>-29.4</c:v>
                </c:pt>
                <c:pt idx="56">
                  <c:v>-28.6</c:v>
                </c:pt>
                <c:pt idx="57">
                  <c:v>-15.5</c:v>
                </c:pt>
                <c:pt idx="58">
                  <c:v>-27.7</c:v>
                </c:pt>
              </c:numCache>
            </c:numRef>
          </c:val>
          <c:smooth val="0"/>
          <c:extLst>
            <c:ext xmlns:c16="http://schemas.microsoft.com/office/drawing/2014/chart" uri="{C3380CC4-5D6E-409C-BE32-E72D297353CC}">
              <c16:uniqueId val="{00000000-4463-41A5-976D-781D435777C7}"/>
            </c:ext>
          </c:extLst>
        </c:ser>
        <c:ser>
          <c:idx val="1"/>
          <c:order val="1"/>
          <c:tx>
            <c:strRef>
              <c:f>Sheet1!$C$1</c:f>
              <c:strCache>
                <c:ptCount val="1"/>
                <c:pt idx="0">
                  <c:v>全国</c:v>
                </c:pt>
              </c:strCache>
            </c:strRef>
          </c:tx>
          <c:spPr>
            <a:ln w="34925" cap="rnd">
              <a:solidFill>
                <a:schemeClr val="tx1"/>
              </a:solidFill>
              <a:prstDash val="sysDot"/>
              <a:round/>
            </a:ln>
            <a:effectLst/>
          </c:spPr>
          <c:marker>
            <c:symbol val="none"/>
          </c:marker>
          <c:cat>
            <c:numRef>
              <c:f>Sheet1!$A$2:$A$60</c:f>
              <c:numCache>
                <c:formatCode>General</c:formatCode>
                <c:ptCount val="59"/>
                <c:pt idx="0">
                  <c:v>2008</c:v>
                </c:pt>
                <c:pt idx="4">
                  <c:v>2009</c:v>
                </c:pt>
                <c:pt idx="8">
                  <c:v>2010</c:v>
                </c:pt>
                <c:pt idx="12">
                  <c:v>2011</c:v>
                </c:pt>
                <c:pt idx="16">
                  <c:v>2012</c:v>
                </c:pt>
                <c:pt idx="20">
                  <c:v>2013</c:v>
                </c:pt>
                <c:pt idx="24">
                  <c:v>2014</c:v>
                </c:pt>
                <c:pt idx="28">
                  <c:v>2015</c:v>
                </c:pt>
                <c:pt idx="32">
                  <c:v>2016</c:v>
                </c:pt>
                <c:pt idx="36">
                  <c:v>2017</c:v>
                </c:pt>
                <c:pt idx="40">
                  <c:v>2018</c:v>
                </c:pt>
                <c:pt idx="44">
                  <c:v>2019</c:v>
                </c:pt>
                <c:pt idx="48">
                  <c:v>2020</c:v>
                </c:pt>
                <c:pt idx="52">
                  <c:v>2021</c:v>
                </c:pt>
                <c:pt idx="56">
                  <c:v>2022</c:v>
                </c:pt>
              </c:numCache>
            </c:numRef>
          </c:cat>
          <c:val>
            <c:numRef>
              <c:f>Sheet1!$C$2:$C$60</c:f>
              <c:numCache>
                <c:formatCode>General</c:formatCode>
                <c:ptCount val="59"/>
                <c:pt idx="2">
                  <c:v>-37.1</c:v>
                </c:pt>
                <c:pt idx="3">
                  <c:v>-41.9</c:v>
                </c:pt>
                <c:pt idx="4">
                  <c:v>-49.6</c:v>
                </c:pt>
                <c:pt idx="5">
                  <c:v>-43.3</c:v>
                </c:pt>
                <c:pt idx="6">
                  <c:v>-38.5</c:v>
                </c:pt>
                <c:pt idx="7">
                  <c:v>-36.200000000000003</c:v>
                </c:pt>
                <c:pt idx="8">
                  <c:v>-33.1</c:v>
                </c:pt>
                <c:pt idx="9">
                  <c:v>-30.4</c:v>
                </c:pt>
                <c:pt idx="10">
                  <c:v>-29.4</c:v>
                </c:pt>
                <c:pt idx="11">
                  <c:v>-28.7</c:v>
                </c:pt>
                <c:pt idx="12">
                  <c:v>-16.2</c:v>
                </c:pt>
                <c:pt idx="13">
                  <c:v>-29.4</c:v>
                </c:pt>
                <c:pt idx="14">
                  <c:v>-20</c:v>
                </c:pt>
                <c:pt idx="15">
                  <c:v>-19.5</c:v>
                </c:pt>
                <c:pt idx="16">
                  <c:v>-24.4</c:v>
                </c:pt>
                <c:pt idx="17">
                  <c:v>-23</c:v>
                </c:pt>
                <c:pt idx="18">
                  <c:v>-24.9</c:v>
                </c:pt>
                <c:pt idx="19">
                  <c:v>-24.7</c:v>
                </c:pt>
                <c:pt idx="20">
                  <c:v>-21.9</c:v>
                </c:pt>
                <c:pt idx="21">
                  <c:v>-17.899999999999999</c:v>
                </c:pt>
                <c:pt idx="22">
                  <c:v>-17.8</c:v>
                </c:pt>
                <c:pt idx="23">
                  <c:v>-13.6</c:v>
                </c:pt>
                <c:pt idx="24">
                  <c:v>-12.7</c:v>
                </c:pt>
                <c:pt idx="25">
                  <c:v>-23</c:v>
                </c:pt>
                <c:pt idx="26">
                  <c:v>-18.3</c:v>
                </c:pt>
                <c:pt idx="27">
                  <c:v>-19.399999999999999</c:v>
                </c:pt>
                <c:pt idx="28">
                  <c:v>-17.8</c:v>
                </c:pt>
                <c:pt idx="29">
                  <c:v>-17.600000000000001</c:v>
                </c:pt>
                <c:pt idx="30">
                  <c:v>-16</c:v>
                </c:pt>
                <c:pt idx="31">
                  <c:v>-15.7</c:v>
                </c:pt>
                <c:pt idx="32">
                  <c:v>-17.600000000000001</c:v>
                </c:pt>
                <c:pt idx="33">
                  <c:v>-19.399999999999999</c:v>
                </c:pt>
                <c:pt idx="34">
                  <c:v>-18.5</c:v>
                </c:pt>
                <c:pt idx="35">
                  <c:v>-18.399999999999999</c:v>
                </c:pt>
                <c:pt idx="36">
                  <c:v>-16.899999999999999</c:v>
                </c:pt>
                <c:pt idx="37">
                  <c:v>-14.7</c:v>
                </c:pt>
                <c:pt idx="38">
                  <c:v>-14.6</c:v>
                </c:pt>
                <c:pt idx="39">
                  <c:v>-14.6</c:v>
                </c:pt>
                <c:pt idx="40">
                  <c:v>-13.8</c:v>
                </c:pt>
                <c:pt idx="41">
                  <c:v>-14.2</c:v>
                </c:pt>
                <c:pt idx="42">
                  <c:v>-15.6</c:v>
                </c:pt>
                <c:pt idx="43">
                  <c:v>-13.7</c:v>
                </c:pt>
                <c:pt idx="44">
                  <c:v>-13.9</c:v>
                </c:pt>
                <c:pt idx="45">
                  <c:v>-13.5</c:v>
                </c:pt>
                <c:pt idx="46">
                  <c:v>-17.2</c:v>
                </c:pt>
                <c:pt idx="47">
                  <c:v>-24.4</c:v>
                </c:pt>
                <c:pt idx="48">
                  <c:v>-22.6</c:v>
                </c:pt>
                <c:pt idx="49">
                  <c:v>-62.7</c:v>
                </c:pt>
                <c:pt idx="50">
                  <c:v>-33.299999999999997</c:v>
                </c:pt>
                <c:pt idx="51">
                  <c:v>-29.1</c:v>
                </c:pt>
                <c:pt idx="52">
                  <c:v>-28.7</c:v>
                </c:pt>
                <c:pt idx="53">
                  <c:v>-26.2</c:v>
                </c:pt>
                <c:pt idx="54">
                  <c:v>-28.4</c:v>
                </c:pt>
                <c:pt idx="55">
                  <c:v>-23.5</c:v>
                </c:pt>
                <c:pt idx="56">
                  <c:v>-26.6</c:v>
                </c:pt>
                <c:pt idx="57">
                  <c:v>-14.4</c:v>
                </c:pt>
                <c:pt idx="58">
                  <c:v>-19.5</c:v>
                </c:pt>
              </c:numCache>
            </c:numRef>
          </c:val>
          <c:smooth val="0"/>
          <c:extLst>
            <c:ext xmlns:c16="http://schemas.microsoft.com/office/drawing/2014/chart" uri="{C3380CC4-5D6E-409C-BE32-E72D297353CC}">
              <c16:uniqueId val="{00000001-4463-41A5-976D-781D435777C7}"/>
            </c:ext>
          </c:extLst>
        </c:ser>
        <c:dLbls>
          <c:showLegendKey val="0"/>
          <c:showVal val="0"/>
          <c:showCatName val="0"/>
          <c:showSerName val="0"/>
          <c:showPercent val="0"/>
          <c:showBubbleSize val="0"/>
        </c:dLbls>
        <c:smooth val="0"/>
        <c:axId val="393410976"/>
        <c:axId val="393411368"/>
      </c:lineChart>
      <c:catAx>
        <c:axId val="3934109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3411368"/>
        <c:crosses val="autoZero"/>
        <c:auto val="1"/>
        <c:lblAlgn val="ctr"/>
        <c:lblOffset val="100"/>
        <c:noMultiLvlLbl val="0"/>
      </c:catAx>
      <c:valAx>
        <c:axId val="393411368"/>
        <c:scaling>
          <c:orientation val="minMax"/>
          <c:max val="0"/>
          <c:min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3410976"/>
        <c:crosses val="autoZero"/>
        <c:crossBetween val="between"/>
        <c:majorUnit val="10"/>
      </c:valAx>
      <c:spPr>
        <a:noFill/>
        <a:ln>
          <a:noFill/>
        </a:ln>
        <a:effectLst/>
      </c:spPr>
    </c:plotArea>
    <c:legend>
      <c:legendPos val="r"/>
      <c:layout>
        <c:manualLayout>
          <c:xMode val="edge"/>
          <c:yMode val="edge"/>
          <c:x val="0.31652560461088425"/>
          <c:y val="0.54202088904602841"/>
          <c:w val="0.2516185110962541"/>
          <c:h val="0.20399321059429171"/>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100">
          <a:solidFill>
            <a:schemeClr val="tx1"/>
          </a:solidFill>
          <a:latin typeface="Meiryo UI" panose="020B0604030504040204" pitchFamily="50" charset="-128"/>
          <a:ea typeface="Meiryo UI" panose="020B0604030504040204" pitchFamily="50" charset="-128"/>
        </a:defRPr>
      </a:pPr>
      <a:endParaRPr lang="ja-JP"/>
    </a:p>
  </c:txPr>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Sheet1!$D$1</c:f>
              <c:strCache>
                <c:ptCount val="1"/>
                <c:pt idx="0">
                  <c:v>列1</c:v>
                </c:pt>
              </c:strCache>
            </c:strRef>
          </c:tx>
          <c:spPr>
            <a:solidFill>
              <a:schemeClr val="tx1">
                <a:lumMod val="65000"/>
                <a:lumOff val="35000"/>
              </a:schemeClr>
            </a:solidFill>
            <a:ln>
              <a:noFill/>
            </a:ln>
            <a:effectLst/>
          </c:spPr>
          <c:invertIfNegative val="0"/>
          <c:dLbls>
            <c:dLbl>
              <c:idx val="0"/>
              <c:layout>
                <c:manualLayout>
                  <c:x val="0"/>
                  <c:y val="3.9197530864197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AA-479D-86BF-72C1A68F74F4}"/>
                </c:ext>
              </c:extLst>
            </c:dLbl>
            <c:dLbl>
              <c:idx val="2"/>
              <c:layout>
                <c:manualLayout>
                  <c:x val="0"/>
                  <c:y val="-7.186130976971284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AA-479D-86BF-72C1A68F74F4}"/>
                </c:ext>
              </c:extLst>
            </c:dLbl>
            <c:dLbl>
              <c:idx val="3"/>
              <c:layout>
                <c:manualLayout>
                  <c:x val="0"/>
                  <c:y val="2.351851851851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AA-479D-86BF-72C1A68F74F4}"/>
                </c:ext>
              </c:extLst>
            </c:dLbl>
            <c:spPr>
              <a:noFill/>
              <a:ln>
                <a:noFill/>
              </a:ln>
              <a:effectLst/>
            </c:spPr>
            <c:txPr>
              <a:bodyPr rot="0" spcFirstLastPara="1" vertOverflow="ellipsis" vert="horz" wrap="square" lIns="38100" tIns="19050" rIns="38100" bIns="19050" anchor="ctr" anchorCtr="1">
                <a:spAutoFit/>
              </a:bodyPr>
              <a:lstStyle/>
              <a:p>
                <a:pPr>
                  <a:defRPr sz="55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Sheet1!$D$2:$D$17</c:f>
              <c:numCache>
                <c:formatCode>General</c:formatCode>
                <c:ptCount val="16"/>
                <c:pt idx="0">
                  <c:v>124</c:v>
                </c:pt>
                <c:pt idx="1">
                  <c:v>119</c:v>
                </c:pt>
                <c:pt idx="2">
                  <c:v>89</c:v>
                </c:pt>
                <c:pt idx="3">
                  <c:v>110</c:v>
                </c:pt>
                <c:pt idx="4">
                  <c:v>88</c:v>
                </c:pt>
                <c:pt idx="5">
                  <c:v>96</c:v>
                </c:pt>
                <c:pt idx="6">
                  <c:v>54</c:v>
                </c:pt>
                <c:pt idx="7">
                  <c:v>76</c:v>
                </c:pt>
                <c:pt idx="8">
                  <c:v>57</c:v>
                </c:pt>
                <c:pt idx="9">
                  <c:v>64</c:v>
                </c:pt>
                <c:pt idx="10">
                  <c:v>53</c:v>
                </c:pt>
                <c:pt idx="11">
                  <c:v>61</c:v>
                </c:pt>
                <c:pt idx="12">
                  <c:v>17</c:v>
                </c:pt>
                <c:pt idx="13">
                  <c:v>77</c:v>
                </c:pt>
                <c:pt idx="14">
                  <c:v>42</c:v>
                </c:pt>
                <c:pt idx="15">
                  <c:v>60</c:v>
                </c:pt>
              </c:numCache>
            </c:numRef>
          </c:val>
          <c:extLst>
            <c:ext xmlns:c16="http://schemas.microsoft.com/office/drawing/2014/chart" uri="{C3380CC4-5D6E-409C-BE32-E72D297353CC}">
              <c16:uniqueId val="{00000003-50AA-479D-86BF-72C1A68F74F4}"/>
            </c:ext>
          </c:extLst>
        </c:ser>
        <c:dLbls>
          <c:showLegendKey val="0"/>
          <c:showVal val="0"/>
          <c:showCatName val="0"/>
          <c:showSerName val="0"/>
          <c:showPercent val="0"/>
          <c:showBubbleSize val="0"/>
        </c:dLbls>
        <c:gapWidth val="80"/>
        <c:axId val="392855680"/>
        <c:axId val="392857248"/>
      </c:barChart>
      <c:lineChart>
        <c:grouping val="standard"/>
        <c:varyColors val="0"/>
        <c:ser>
          <c:idx val="0"/>
          <c:order val="0"/>
          <c:tx>
            <c:strRef>
              <c:f>Sheet1!$B$1</c:f>
              <c:strCache>
                <c:ptCount val="1"/>
                <c:pt idx="0">
                  <c:v>転入</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Sheet1!$B$2:$B$17</c:f>
              <c:numCache>
                <c:formatCode>General</c:formatCode>
                <c:ptCount val="16"/>
                <c:pt idx="0">
                  <c:v>160</c:v>
                </c:pt>
                <c:pt idx="1">
                  <c:v>132</c:v>
                </c:pt>
                <c:pt idx="2">
                  <c:v>149</c:v>
                </c:pt>
                <c:pt idx="3">
                  <c:v>146</c:v>
                </c:pt>
                <c:pt idx="4">
                  <c:v>156</c:v>
                </c:pt>
                <c:pt idx="5">
                  <c:v>155</c:v>
                </c:pt>
                <c:pt idx="6">
                  <c:v>164</c:v>
                </c:pt>
                <c:pt idx="7">
                  <c:v>156</c:v>
                </c:pt>
                <c:pt idx="8">
                  <c:v>141</c:v>
                </c:pt>
                <c:pt idx="9">
                  <c:v>146</c:v>
                </c:pt>
                <c:pt idx="10">
                  <c:v>157</c:v>
                </c:pt>
                <c:pt idx="11">
                  <c:v>145</c:v>
                </c:pt>
                <c:pt idx="12">
                  <c:v>174</c:v>
                </c:pt>
                <c:pt idx="13">
                  <c:v>160</c:v>
                </c:pt>
                <c:pt idx="14">
                  <c:v>154</c:v>
                </c:pt>
                <c:pt idx="15">
                  <c:v>153</c:v>
                </c:pt>
              </c:numCache>
            </c:numRef>
          </c:val>
          <c:smooth val="0"/>
          <c:extLst>
            <c:ext xmlns:c16="http://schemas.microsoft.com/office/drawing/2014/chart" uri="{C3380CC4-5D6E-409C-BE32-E72D297353CC}">
              <c16:uniqueId val="{00000004-50AA-479D-86BF-72C1A68F74F4}"/>
            </c:ext>
          </c:extLst>
        </c:ser>
        <c:ser>
          <c:idx val="1"/>
          <c:order val="1"/>
          <c:tx>
            <c:strRef>
              <c:f>Sheet1!$C$1</c:f>
              <c:strCache>
                <c:ptCount val="1"/>
                <c:pt idx="0">
                  <c:v>転出</c:v>
                </c:pt>
              </c:strCache>
            </c:strRef>
          </c:tx>
          <c:spPr>
            <a:ln w="28575" cap="rnd">
              <a:solidFill>
                <a:schemeClr val="accent2"/>
              </a:solidFill>
              <a:round/>
            </a:ln>
            <a:effectLst/>
          </c:spPr>
          <c:marker>
            <c:symbol val="triangle"/>
            <c:size val="5"/>
            <c:spPr>
              <a:solidFill>
                <a:schemeClr val="accent2"/>
              </a:solidFill>
              <a:ln w="9525">
                <a:solidFill>
                  <a:schemeClr val="accent2"/>
                </a:solidFill>
              </a:ln>
              <a:effectLst/>
            </c:spPr>
          </c:marker>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Sheet1!$C$2:$C$17</c:f>
              <c:numCache>
                <c:formatCode>General</c:formatCode>
                <c:ptCount val="16"/>
                <c:pt idx="0">
                  <c:v>284</c:v>
                </c:pt>
                <c:pt idx="1">
                  <c:v>251</c:v>
                </c:pt>
                <c:pt idx="2">
                  <c:v>238</c:v>
                </c:pt>
                <c:pt idx="3">
                  <c:v>256</c:v>
                </c:pt>
                <c:pt idx="4">
                  <c:v>244</c:v>
                </c:pt>
                <c:pt idx="5">
                  <c:v>251</c:v>
                </c:pt>
                <c:pt idx="6">
                  <c:v>218</c:v>
                </c:pt>
                <c:pt idx="7">
                  <c:v>232</c:v>
                </c:pt>
                <c:pt idx="8">
                  <c:v>198</c:v>
                </c:pt>
                <c:pt idx="9">
                  <c:v>210</c:v>
                </c:pt>
                <c:pt idx="10">
                  <c:v>210</c:v>
                </c:pt>
                <c:pt idx="11">
                  <c:v>206</c:v>
                </c:pt>
                <c:pt idx="12">
                  <c:v>191</c:v>
                </c:pt>
                <c:pt idx="13">
                  <c:v>237</c:v>
                </c:pt>
                <c:pt idx="14">
                  <c:v>196</c:v>
                </c:pt>
                <c:pt idx="15">
                  <c:v>213</c:v>
                </c:pt>
              </c:numCache>
            </c:numRef>
          </c:val>
          <c:smooth val="0"/>
          <c:extLst>
            <c:ext xmlns:c16="http://schemas.microsoft.com/office/drawing/2014/chart" uri="{C3380CC4-5D6E-409C-BE32-E72D297353CC}">
              <c16:uniqueId val="{00000005-50AA-479D-86BF-72C1A68F74F4}"/>
            </c:ext>
          </c:extLst>
        </c:ser>
        <c:dLbls>
          <c:showLegendKey val="0"/>
          <c:showVal val="0"/>
          <c:showCatName val="0"/>
          <c:showSerName val="0"/>
          <c:showPercent val="0"/>
          <c:showBubbleSize val="0"/>
        </c:dLbls>
        <c:marker val="1"/>
        <c:smooth val="0"/>
        <c:axId val="392855680"/>
        <c:axId val="392857248"/>
      </c:lineChart>
      <c:catAx>
        <c:axId val="39285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2857248"/>
        <c:crosses val="autoZero"/>
        <c:auto val="1"/>
        <c:lblAlgn val="ctr"/>
        <c:lblOffset val="100"/>
        <c:noMultiLvlLbl val="0"/>
      </c:catAx>
      <c:valAx>
        <c:axId val="3928572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39285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0260047281323"/>
          <c:y val="8.6234567901234571E-2"/>
          <c:w val="0.74813238770685575"/>
          <c:h val="0.7305432098765432"/>
        </c:manualLayout>
      </c:layout>
      <c:lineChart>
        <c:grouping val="standard"/>
        <c:varyColors val="0"/>
        <c:ser>
          <c:idx val="0"/>
          <c:order val="0"/>
          <c:tx>
            <c:strRef>
              <c:f>[開業率.xlsx]Sheet1!$B$1</c:f>
              <c:strCache>
                <c:ptCount val="1"/>
                <c:pt idx="0">
                  <c:v>大阪</c:v>
                </c:pt>
              </c:strCache>
            </c:strRef>
          </c:tx>
          <c:spPr>
            <a:ln w="34925" cap="rnd">
              <a:solidFill>
                <a:srgbClr val="FF0000"/>
              </a:solidFill>
              <a:round/>
            </a:ln>
            <a:effectLst/>
          </c:spPr>
          <c:marker>
            <c:symbol val="diamond"/>
            <c:size val="8"/>
            <c:spPr>
              <a:solidFill>
                <a:srgbClr val="FF0000"/>
              </a:solidFill>
              <a:ln w="9525">
                <a:solidFill>
                  <a:srgbClr val="FF0000"/>
                </a:solidFill>
              </a:ln>
              <a:effectLst/>
            </c:spPr>
          </c:marker>
          <c:dLbls>
            <c:dLbl>
              <c:idx val="0"/>
              <c:layout>
                <c:manualLayout>
                  <c:x val="-0.2418339243498818"/>
                  <c:y val="-6.302067901234574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3461288416075651"/>
                      <c:h val="0.1602395061728395"/>
                    </c:manualLayout>
                  </c15:layout>
                </c:ext>
                <c:ext xmlns:c16="http://schemas.microsoft.com/office/drawing/2014/chart" uri="{C3380CC4-5D6E-409C-BE32-E72D297353CC}">
                  <c16:uniqueId val="{00000000-03FC-40B8-9523-23EB799E3276}"/>
                </c:ext>
              </c:extLst>
            </c:dLbl>
            <c:dLbl>
              <c:idx val="4"/>
              <c:layout>
                <c:manualLayout>
                  <c:x val="-0.32293232860520099"/>
                  <c:y val="5.748487654320973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0461229314420801"/>
                      <c:h val="9.5154320987654306E-2"/>
                    </c:manualLayout>
                  </c15:layout>
                </c:ext>
                <c:ext xmlns:c16="http://schemas.microsoft.com/office/drawing/2014/chart" uri="{C3380CC4-5D6E-409C-BE32-E72D297353CC}">
                  <c16:uniqueId val="{00000001-03FC-40B8-9523-23EB799E3276}"/>
                </c:ext>
              </c:extLst>
            </c:dLbl>
            <c:dLbl>
              <c:idx val="5"/>
              <c:layout>
                <c:manualLayout>
                  <c:x val="3.2888888888888787E-2"/>
                  <c:y val="5.5879629629629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FC-40B8-9523-23EB799E3276}"/>
                </c:ext>
              </c:extLst>
            </c:dLbl>
            <c:dLbl>
              <c:idx val="6"/>
              <c:layout>
                <c:manualLayout>
                  <c:x val="-6.000000000000204E-3"/>
                  <c:y val="-4.305555555555555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FC-40B8-9523-23EB799E3276}"/>
                </c:ext>
              </c:extLst>
            </c:dLbl>
            <c:numFmt formatCode="#,##0.0_);[Red]\(#,##0.0\)" sourceLinked="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[開業率.xlsx]Sheet1!$A$2:$A$8</c:f>
              <c:numCache>
                <c:formatCode>General</c:formatCode>
                <c:ptCount val="7"/>
                <c:pt idx="0">
                  <c:v>2014</c:v>
                </c:pt>
                <c:pt idx="1">
                  <c:v>2015</c:v>
                </c:pt>
                <c:pt idx="2">
                  <c:v>2016</c:v>
                </c:pt>
                <c:pt idx="3">
                  <c:v>2017</c:v>
                </c:pt>
                <c:pt idx="4">
                  <c:v>2018</c:v>
                </c:pt>
                <c:pt idx="5">
                  <c:v>2019</c:v>
                </c:pt>
                <c:pt idx="6">
                  <c:v>2020</c:v>
                </c:pt>
              </c:numCache>
            </c:numRef>
          </c:cat>
          <c:val>
            <c:numRef>
              <c:f>[開業率.xlsx]Sheet1!$B$2:$B$8</c:f>
              <c:numCache>
                <c:formatCode>0.00_ </c:formatCode>
                <c:ptCount val="7"/>
                <c:pt idx="0">
                  <c:v>5</c:v>
                </c:pt>
                <c:pt idx="1">
                  <c:v>5.9</c:v>
                </c:pt>
                <c:pt idx="2">
                  <c:v>6.8</c:v>
                </c:pt>
                <c:pt idx="3" formatCode="#,##0.00_);[Red]\(#,##0.00\)">
                  <c:v>6.4</c:v>
                </c:pt>
                <c:pt idx="4">
                  <c:v>4.5990000000000002</c:v>
                </c:pt>
                <c:pt idx="5">
                  <c:v>4.5</c:v>
                </c:pt>
                <c:pt idx="6">
                  <c:v>5.4</c:v>
                </c:pt>
              </c:numCache>
            </c:numRef>
          </c:val>
          <c:smooth val="0"/>
          <c:extLst>
            <c:ext xmlns:c16="http://schemas.microsoft.com/office/drawing/2014/chart" uri="{C3380CC4-5D6E-409C-BE32-E72D297353CC}">
              <c16:uniqueId val="{00000004-03FC-40B8-9523-23EB799E3276}"/>
            </c:ext>
          </c:extLst>
        </c:ser>
        <c:ser>
          <c:idx val="1"/>
          <c:order val="1"/>
          <c:tx>
            <c:strRef>
              <c:f>[開業率.xlsx]Sheet1!$C$1</c:f>
              <c:strCache>
                <c:ptCount val="1"/>
                <c:pt idx="0">
                  <c:v>東京</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FC-40B8-9523-23EB799E3276}"/>
                </c:ext>
              </c:extLst>
            </c:dLbl>
            <c:numFmt formatCode="#,##0.0_);[Red]\(#,##0.0\)" sourceLinked="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[開業率.xlsx]Sheet1!$A$2:$A$8</c:f>
              <c:numCache>
                <c:formatCode>General</c:formatCode>
                <c:ptCount val="7"/>
                <c:pt idx="0">
                  <c:v>2014</c:v>
                </c:pt>
                <c:pt idx="1">
                  <c:v>2015</c:v>
                </c:pt>
                <c:pt idx="2">
                  <c:v>2016</c:v>
                </c:pt>
                <c:pt idx="3">
                  <c:v>2017</c:v>
                </c:pt>
                <c:pt idx="4">
                  <c:v>2018</c:v>
                </c:pt>
                <c:pt idx="5">
                  <c:v>2019</c:v>
                </c:pt>
                <c:pt idx="6">
                  <c:v>2020</c:v>
                </c:pt>
              </c:numCache>
            </c:numRef>
          </c:cat>
          <c:val>
            <c:numRef>
              <c:f>[開業率.xlsx]Sheet1!$C$2:$C$8</c:f>
              <c:numCache>
                <c:formatCode>0.00_ </c:formatCode>
                <c:ptCount val="7"/>
                <c:pt idx="0">
                  <c:v>5.2</c:v>
                </c:pt>
                <c:pt idx="1">
                  <c:v>5.6</c:v>
                </c:pt>
                <c:pt idx="2">
                  <c:v>6.1</c:v>
                </c:pt>
                <c:pt idx="3" formatCode="#,##0.00_);[Red]\(#,##0.00\)">
                  <c:v>5.9</c:v>
                </c:pt>
                <c:pt idx="4">
                  <c:v>5</c:v>
                </c:pt>
                <c:pt idx="5">
                  <c:v>4.8</c:v>
                </c:pt>
                <c:pt idx="6">
                  <c:v>6</c:v>
                </c:pt>
              </c:numCache>
            </c:numRef>
          </c:val>
          <c:smooth val="0"/>
          <c:extLst>
            <c:ext xmlns:c16="http://schemas.microsoft.com/office/drawing/2014/chart" uri="{C3380CC4-5D6E-409C-BE32-E72D297353CC}">
              <c16:uniqueId val="{00000006-03FC-40B8-9523-23EB799E3276}"/>
            </c:ext>
          </c:extLst>
        </c:ser>
        <c:ser>
          <c:idx val="2"/>
          <c:order val="2"/>
          <c:tx>
            <c:strRef>
              <c:f>[開業率.xlsx]Sheet1!$D$1</c:f>
              <c:strCache>
                <c:ptCount val="1"/>
                <c:pt idx="0">
                  <c:v>全国</c:v>
                </c:pt>
              </c:strCache>
            </c:strRef>
          </c:tx>
          <c:spPr>
            <a:ln w="28575" cap="rnd">
              <a:solidFill>
                <a:schemeClr val="accent4">
                  <a:alpha val="99000"/>
                </a:schemeClr>
              </a:solidFill>
              <a:round/>
            </a:ln>
            <a:effectLst/>
          </c:spPr>
          <c:marker>
            <c:symbol val="x"/>
            <c:size val="6"/>
            <c:spPr>
              <a:noFill/>
              <a:ln w="9525">
                <a:solidFill>
                  <a:schemeClr val="accent4"/>
                </a:solidFill>
              </a:ln>
              <a:effectLst/>
            </c:spPr>
          </c:marker>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FC-40B8-9523-23EB799E3276}"/>
                </c:ext>
              </c:extLst>
            </c:dLbl>
            <c:numFmt formatCode="#,##0.0_);[Red]\(#,##0.0\)" sourceLinked="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[開業率.xlsx]Sheet1!$A$2:$A$8</c:f>
              <c:numCache>
                <c:formatCode>General</c:formatCode>
                <c:ptCount val="7"/>
                <c:pt idx="0">
                  <c:v>2014</c:v>
                </c:pt>
                <c:pt idx="1">
                  <c:v>2015</c:v>
                </c:pt>
                <c:pt idx="2">
                  <c:v>2016</c:v>
                </c:pt>
                <c:pt idx="3">
                  <c:v>2017</c:v>
                </c:pt>
                <c:pt idx="4">
                  <c:v>2018</c:v>
                </c:pt>
                <c:pt idx="5">
                  <c:v>2019</c:v>
                </c:pt>
                <c:pt idx="6">
                  <c:v>2020</c:v>
                </c:pt>
              </c:numCache>
            </c:numRef>
          </c:cat>
          <c:val>
            <c:numRef>
              <c:f>[開業率.xlsx]Sheet1!$D$2:$D$8</c:f>
              <c:numCache>
                <c:formatCode>0.00_ </c:formatCode>
                <c:ptCount val="7"/>
                <c:pt idx="0">
                  <c:v>4.9000000000000004</c:v>
                </c:pt>
                <c:pt idx="1">
                  <c:v>5.2</c:v>
                </c:pt>
                <c:pt idx="2">
                  <c:v>5.6</c:v>
                </c:pt>
                <c:pt idx="3" formatCode="#,##0.00_);[Red]\(#,##0.00\)">
                  <c:v>5.6</c:v>
                </c:pt>
                <c:pt idx="4">
                  <c:v>4.4000000000000004</c:v>
                </c:pt>
                <c:pt idx="5">
                  <c:v>4.2</c:v>
                </c:pt>
                <c:pt idx="6">
                  <c:v>5.0999999999999996</c:v>
                </c:pt>
              </c:numCache>
            </c:numRef>
          </c:val>
          <c:smooth val="0"/>
          <c:extLst>
            <c:ext xmlns:c16="http://schemas.microsoft.com/office/drawing/2014/chart" uri="{C3380CC4-5D6E-409C-BE32-E72D297353CC}">
              <c16:uniqueId val="{00000008-03FC-40B8-9523-23EB799E3276}"/>
            </c:ext>
          </c:extLst>
        </c:ser>
        <c:dLbls>
          <c:showLegendKey val="0"/>
          <c:showVal val="0"/>
          <c:showCatName val="0"/>
          <c:showSerName val="0"/>
          <c:showPercent val="0"/>
          <c:showBubbleSize val="0"/>
        </c:dLbls>
        <c:marker val="1"/>
        <c:smooth val="0"/>
        <c:axId val="924434927"/>
        <c:axId val="924429103"/>
      </c:lineChart>
      <c:catAx>
        <c:axId val="92443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24429103"/>
        <c:crosses val="autoZero"/>
        <c:auto val="1"/>
        <c:lblAlgn val="ctr"/>
        <c:lblOffset val="100"/>
        <c:noMultiLvlLbl val="0"/>
      </c:catAx>
      <c:valAx>
        <c:axId val="924429103"/>
        <c:scaling>
          <c:orientation val="minMax"/>
          <c:min val="4"/>
        </c:scaling>
        <c:delete val="0"/>
        <c:axPos val="l"/>
        <c:majorGridlines>
          <c:spPr>
            <a:ln w="9525" cap="flat" cmpd="sng" algn="ctr">
              <a:noFill/>
              <a:round/>
            </a:ln>
            <a:effectLst/>
          </c:spPr>
        </c:majorGridlines>
        <c:numFmt formatCode="0.0_ " sourceLinked="0"/>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2443492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50649099960819"/>
          <c:y val="6.1600427350427353E-2"/>
          <c:w val="0.82922423997213879"/>
          <c:h val="0.74724829059829057"/>
        </c:manualLayout>
      </c:layout>
      <c:lineChart>
        <c:grouping val="standard"/>
        <c:varyColors val="0"/>
        <c:ser>
          <c:idx val="0"/>
          <c:order val="0"/>
          <c:tx>
            <c:strRef>
              <c:f>Sheet1!$B$1</c:f>
              <c:strCache>
                <c:ptCount val="1"/>
                <c:pt idx="0">
                  <c:v>東京</c:v>
                </c:pt>
              </c:strCache>
            </c:strRef>
          </c:tx>
          <c:spPr>
            <a:ln w="28575" cap="rnd">
              <a:solidFill>
                <a:schemeClr val="tx1"/>
              </a:solidFill>
              <a:prstDash val="sysDash"/>
              <a:round/>
            </a:ln>
            <a:effectLst/>
          </c:spPr>
          <c:marker>
            <c:symbol val="none"/>
          </c:marker>
          <c:cat>
            <c:numRef>
              <c:f>Sheet1!$A$2:$A$19</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Sheet1!$B$2:$B$19</c:f>
              <c:numCache>
                <c:formatCode>General</c:formatCode>
                <c:ptCount val="18"/>
                <c:pt idx="0">
                  <c:v>212152</c:v>
                </c:pt>
                <c:pt idx="1">
                  <c:v>205708</c:v>
                </c:pt>
                <c:pt idx="2">
                  <c:v>195970</c:v>
                </c:pt>
                <c:pt idx="3">
                  <c:v>186432</c:v>
                </c:pt>
                <c:pt idx="4">
                  <c:v>172385</c:v>
                </c:pt>
                <c:pt idx="5">
                  <c:v>162557</c:v>
                </c:pt>
                <c:pt idx="6">
                  <c:v>160120</c:v>
                </c:pt>
                <c:pt idx="7">
                  <c:v>148182</c:v>
                </c:pt>
                <c:pt idx="8">
                  <c:v>134619</c:v>
                </c:pt>
                <c:pt idx="9">
                  <c:v>125251</c:v>
                </c:pt>
                <c:pt idx="10">
                  <c:v>114492</c:v>
                </c:pt>
                <c:pt idx="11">
                  <c:v>104664</c:v>
                </c:pt>
                <c:pt idx="12">
                  <c:v>82764</c:v>
                </c:pt>
                <c:pt idx="13">
                  <c:v>75288</c:v>
                </c:pt>
              </c:numCache>
            </c:numRef>
          </c:val>
          <c:smooth val="0"/>
          <c:extLst>
            <c:ext xmlns:c16="http://schemas.microsoft.com/office/drawing/2014/chart" uri="{C3380CC4-5D6E-409C-BE32-E72D297353CC}">
              <c16:uniqueId val="{00000000-1513-4674-8A5B-60947357E5E1}"/>
            </c:ext>
          </c:extLst>
        </c:ser>
        <c:ser>
          <c:idx val="3"/>
          <c:order val="1"/>
          <c:tx>
            <c:strRef>
              <c:f>Sheet1!$E$1</c:f>
              <c:strCache>
                <c:ptCount val="1"/>
                <c:pt idx="0">
                  <c:v>大阪</c:v>
                </c:pt>
              </c:strCache>
            </c:strRef>
          </c:tx>
          <c:spPr>
            <a:ln w="38100" cap="rnd">
              <a:solidFill>
                <a:srgbClr val="FF0000"/>
              </a:solidFill>
              <a:round/>
            </a:ln>
            <a:effectLst/>
          </c:spPr>
          <c:marker>
            <c:symbol val="none"/>
          </c:marker>
          <c:dLbls>
            <c:dLbl>
              <c:idx val="0"/>
              <c:layout>
                <c:manualLayout>
                  <c:x val="-5.4250555684633384E-2"/>
                  <c:y val="-6.0861805555555558E-2"/>
                </c:manualLayout>
              </c:layout>
              <c:numFmt formatCode="#,##0.0_);[Red]\(#,##0.0\)" sourceLinked="0"/>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29061196360059216"/>
                      <c:h val="0.1651"/>
                    </c:manualLayout>
                  </c15:layout>
                </c:ext>
                <c:ext xmlns:c16="http://schemas.microsoft.com/office/drawing/2014/chart" uri="{C3380CC4-5D6E-409C-BE32-E72D297353CC}">
                  <c16:uniqueId val="{00000001-1513-4674-8A5B-60947357E5E1}"/>
                </c:ext>
              </c:extLst>
            </c:dLbl>
            <c:dLbl>
              <c:idx val="9"/>
              <c:delete val="1"/>
              <c:extLst>
                <c:ext xmlns:c15="http://schemas.microsoft.com/office/drawing/2012/chart" uri="{CE6537A1-D6FC-4f65-9D91-7224C49458BB}"/>
                <c:ext xmlns:c16="http://schemas.microsoft.com/office/drawing/2014/chart" uri="{C3380CC4-5D6E-409C-BE32-E72D297353CC}">
                  <c16:uniqueId val="{00000002-1513-4674-8A5B-60947357E5E1}"/>
                </c:ext>
              </c:extLst>
            </c:dLbl>
            <c:dLbl>
              <c:idx val="13"/>
              <c:layout>
                <c:manualLayout>
                  <c:x val="-3.0585676037483266E-2"/>
                  <c:y val="-1.8615811965811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13-4674-8A5B-60947357E5E1}"/>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Sheet1!$E$2:$E$19</c:f>
              <c:numCache>
                <c:formatCode>General</c:formatCode>
                <c:ptCount val="18"/>
                <c:pt idx="0">
                  <c:v>210293</c:v>
                </c:pt>
                <c:pt idx="1">
                  <c:v>193325</c:v>
                </c:pt>
                <c:pt idx="2">
                  <c:v>182259</c:v>
                </c:pt>
                <c:pt idx="3">
                  <c:v>177397</c:v>
                </c:pt>
                <c:pt idx="4">
                  <c:v>168012</c:v>
                </c:pt>
                <c:pt idx="5">
                  <c:v>151413</c:v>
                </c:pt>
                <c:pt idx="6">
                  <c:v>148257</c:v>
                </c:pt>
                <c:pt idx="7">
                  <c:v>132471</c:v>
                </c:pt>
                <c:pt idx="8">
                  <c:v>122136</c:v>
                </c:pt>
                <c:pt idx="9">
                  <c:v>107023</c:v>
                </c:pt>
                <c:pt idx="10">
                  <c:v>95558</c:v>
                </c:pt>
                <c:pt idx="11">
                  <c:v>84672</c:v>
                </c:pt>
                <c:pt idx="12">
                  <c:v>68351</c:v>
                </c:pt>
                <c:pt idx="13">
                  <c:v>62690</c:v>
                </c:pt>
              </c:numCache>
            </c:numRef>
          </c:val>
          <c:smooth val="0"/>
          <c:extLst>
            <c:ext xmlns:c16="http://schemas.microsoft.com/office/drawing/2014/chart" uri="{C3380CC4-5D6E-409C-BE32-E72D297353CC}">
              <c16:uniqueId val="{00000004-1513-4674-8A5B-60947357E5E1}"/>
            </c:ext>
          </c:extLst>
        </c:ser>
        <c:dLbls>
          <c:showLegendKey val="0"/>
          <c:showVal val="0"/>
          <c:showCatName val="0"/>
          <c:showSerName val="0"/>
          <c:showPercent val="0"/>
          <c:showBubbleSize val="0"/>
        </c:dLbls>
        <c:smooth val="0"/>
        <c:axId val="343103088"/>
        <c:axId val="343109752"/>
      </c:lineChart>
      <c:catAx>
        <c:axId val="34310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43109752"/>
        <c:crosses val="autoZero"/>
        <c:auto val="1"/>
        <c:lblAlgn val="ctr"/>
        <c:lblOffset val="100"/>
        <c:noMultiLvlLbl val="0"/>
      </c:catAx>
      <c:valAx>
        <c:axId val="343109752"/>
        <c:scaling>
          <c:orientation val="minMax"/>
          <c:max val="230000"/>
          <c:min val="5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43103088"/>
        <c:crosses val="autoZero"/>
        <c:crossBetween val="between"/>
        <c:majorUnit val="50000"/>
        <c:dispUnits>
          <c:builtInUnit val="thousands"/>
        </c:dispUnits>
      </c:valAx>
      <c:spPr>
        <a:noFill/>
        <a:ln>
          <a:noFill/>
        </a:ln>
        <a:effectLst/>
      </c:spPr>
    </c:plotArea>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75274300554227"/>
          <c:y val="0.14805000907605737"/>
          <c:w val="0.74749895833333335"/>
          <c:h val="0.66079869304774019"/>
        </c:manualLayout>
      </c:layout>
      <c:lineChart>
        <c:grouping val="standard"/>
        <c:varyColors val="0"/>
        <c:ser>
          <c:idx val="0"/>
          <c:order val="0"/>
          <c:tx>
            <c:strRef>
              <c:f>Sheet1!$B$1</c:f>
              <c:strCache>
                <c:ptCount val="1"/>
                <c:pt idx="0">
                  <c:v>東京</c:v>
                </c:pt>
              </c:strCache>
            </c:strRef>
          </c:tx>
          <c:spPr>
            <a:ln w="28575" cap="rnd">
              <a:solidFill>
                <a:schemeClr val="tx1"/>
              </a:solidFill>
              <a:prstDash val="sysDash"/>
              <a:round/>
            </a:ln>
            <a:effectLst/>
          </c:spPr>
          <c:marker>
            <c:symbol val="none"/>
          </c:marker>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Sheet1!$B$2:$B$15</c:f>
              <c:numCache>
                <c:formatCode>General</c:formatCode>
                <c:ptCount val="14"/>
                <c:pt idx="0">
                  <c:v>83245</c:v>
                </c:pt>
                <c:pt idx="1">
                  <c:v>82865</c:v>
                </c:pt>
                <c:pt idx="2">
                  <c:v>79979</c:v>
                </c:pt>
                <c:pt idx="3">
                  <c:v>79557</c:v>
                </c:pt>
                <c:pt idx="4">
                  <c:v>69183</c:v>
                </c:pt>
                <c:pt idx="5">
                  <c:v>65153</c:v>
                </c:pt>
                <c:pt idx="6">
                  <c:v>68108</c:v>
                </c:pt>
                <c:pt idx="7">
                  <c:v>62020</c:v>
                </c:pt>
                <c:pt idx="8">
                  <c:v>55468</c:v>
                </c:pt>
                <c:pt idx="9">
                  <c:v>48676</c:v>
                </c:pt>
                <c:pt idx="10">
                  <c:v>41982</c:v>
                </c:pt>
                <c:pt idx="11">
                  <c:v>37970</c:v>
                </c:pt>
                <c:pt idx="12">
                  <c:v>27985</c:v>
                </c:pt>
                <c:pt idx="13">
                  <c:v>23353</c:v>
                </c:pt>
              </c:numCache>
            </c:numRef>
          </c:val>
          <c:smooth val="0"/>
          <c:extLst>
            <c:ext xmlns:c16="http://schemas.microsoft.com/office/drawing/2014/chart" uri="{C3380CC4-5D6E-409C-BE32-E72D297353CC}">
              <c16:uniqueId val="{00000000-5A52-49B8-8706-52825F1F085D}"/>
            </c:ext>
          </c:extLst>
        </c:ser>
        <c:ser>
          <c:idx val="3"/>
          <c:order val="1"/>
          <c:tx>
            <c:strRef>
              <c:f>Sheet1!$E$1</c:f>
              <c:strCache>
                <c:ptCount val="1"/>
                <c:pt idx="0">
                  <c:v>大阪</c:v>
                </c:pt>
              </c:strCache>
            </c:strRef>
          </c:tx>
          <c:spPr>
            <a:ln w="38100" cap="rnd">
              <a:solidFill>
                <a:srgbClr val="FF0000"/>
              </a:solidFill>
              <a:round/>
            </a:ln>
            <a:effectLst/>
          </c:spPr>
          <c:marker>
            <c:symbol val="none"/>
          </c:marker>
          <c:dLbls>
            <c:dLbl>
              <c:idx val="0"/>
              <c:layout>
                <c:manualLayout>
                  <c:x val="-0.19543888888888888"/>
                  <c:y val="-7.1091666666666664E-2"/>
                </c:manualLayout>
              </c:layout>
              <c:numFmt formatCode="#,##0.0_);[Red]\(#,##0.0\)" sourceLinked="0"/>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34678055555555554"/>
                      <c:h val="0.23565555555555556"/>
                    </c:manualLayout>
                  </c15:layout>
                </c:ext>
                <c:ext xmlns:c16="http://schemas.microsoft.com/office/drawing/2014/chart" uri="{C3380CC4-5D6E-409C-BE32-E72D297353CC}">
                  <c16:uniqueId val="{00000001-5A52-49B8-8706-52825F1F085D}"/>
                </c:ext>
              </c:extLst>
            </c:dLbl>
            <c:dLbl>
              <c:idx val="13"/>
              <c:layout>
                <c:manualLayout>
                  <c:x val="-3.4722222222222224E-7"/>
                  <c:y val="-0.11341666666666675"/>
                </c:manualLayout>
              </c:layout>
              <c:numFmt formatCode="#,##0.0_);[Red]\(#,##0.0\)" sourceLinked="0"/>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27500624999999995"/>
                      <c:h val="0.12982222222222223"/>
                    </c:manualLayout>
                  </c15:layout>
                </c:ext>
                <c:ext xmlns:c16="http://schemas.microsoft.com/office/drawing/2014/chart" uri="{C3380CC4-5D6E-409C-BE32-E72D297353CC}">
                  <c16:uniqueId val="{00000002-5A52-49B8-8706-52825F1F085D}"/>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Sheet1!$E$2:$E$15</c:f>
              <c:numCache>
                <c:formatCode>General</c:formatCode>
                <c:ptCount val="14"/>
                <c:pt idx="0">
                  <c:v>101367</c:v>
                </c:pt>
                <c:pt idx="1">
                  <c:v>94276</c:v>
                </c:pt>
                <c:pt idx="2">
                  <c:v>87164</c:v>
                </c:pt>
                <c:pt idx="3">
                  <c:v>81139</c:v>
                </c:pt>
                <c:pt idx="4">
                  <c:v>77250</c:v>
                </c:pt>
                <c:pt idx="5">
                  <c:v>68311</c:v>
                </c:pt>
                <c:pt idx="6">
                  <c:v>71968</c:v>
                </c:pt>
                <c:pt idx="7">
                  <c:v>63109</c:v>
                </c:pt>
                <c:pt idx="8">
                  <c:v>58630</c:v>
                </c:pt>
                <c:pt idx="9">
                  <c:v>49113</c:v>
                </c:pt>
                <c:pt idx="10">
                  <c:v>43144</c:v>
                </c:pt>
                <c:pt idx="11">
                  <c:v>36401</c:v>
                </c:pt>
                <c:pt idx="12">
                  <c:v>27510</c:v>
                </c:pt>
                <c:pt idx="13">
                  <c:v>25510</c:v>
                </c:pt>
              </c:numCache>
            </c:numRef>
          </c:val>
          <c:smooth val="0"/>
          <c:extLst>
            <c:ext xmlns:c16="http://schemas.microsoft.com/office/drawing/2014/chart" uri="{C3380CC4-5D6E-409C-BE32-E72D297353CC}">
              <c16:uniqueId val="{00000003-5A52-49B8-8706-52825F1F085D}"/>
            </c:ext>
          </c:extLst>
        </c:ser>
        <c:dLbls>
          <c:showLegendKey val="0"/>
          <c:showVal val="0"/>
          <c:showCatName val="0"/>
          <c:showSerName val="0"/>
          <c:showPercent val="0"/>
          <c:showBubbleSize val="0"/>
        </c:dLbls>
        <c:smooth val="0"/>
        <c:axId val="343107792"/>
        <c:axId val="343114456"/>
      </c:lineChart>
      <c:catAx>
        <c:axId val="34310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43114456"/>
        <c:crosses val="autoZero"/>
        <c:auto val="1"/>
        <c:lblAlgn val="ctr"/>
        <c:lblOffset val="100"/>
        <c:noMultiLvlLbl val="0"/>
      </c:catAx>
      <c:valAx>
        <c:axId val="343114456"/>
        <c:scaling>
          <c:orientation val="minMax"/>
          <c:max val="1200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43107792"/>
        <c:crosses val="autoZero"/>
        <c:crossBetween val="between"/>
        <c:majorUnit val="30000"/>
        <c:dispUnits>
          <c:builtInUnit val="thousands"/>
        </c:dispUnits>
      </c:valAx>
      <c:spPr>
        <a:noFill/>
        <a:ln>
          <a:noFill/>
        </a:ln>
        <a:effectLst/>
      </c:spPr>
    </c:plotArea>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27991452991453"/>
          <c:y val="0.13126614987080104"/>
          <c:w val="0.58448931623931621"/>
          <c:h val="0.72621447028423769"/>
        </c:manualLayout>
      </c:layout>
      <c:barChart>
        <c:barDir val="col"/>
        <c:grouping val="clustered"/>
        <c:varyColors val="0"/>
        <c:ser>
          <c:idx val="0"/>
          <c:order val="0"/>
          <c:tx>
            <c:strRef>
              <c:f>Sheet1!$B$1</c:f>
              <c:strCache>
                <c:ptCount val="1"/>
                <c:pt idx="0">
                  <c:v>大阪府</c:v>
                </c:pt>
              </c:strCache>
            </c:strRef>
          </c:tx>
          <c:spPr>
            <a:solidFill>
              <a:schemeClr val="accent1"/>
            </a:solidFill>
            <a:ln>
              <a:noFill/>
            </a:ln>
            <a:effectLst/>
          </c:spPr>
          <c:invertIfNegative val="0"/>
          <c:dLbls>
            <c:dLbl>
              <c:idx val="0"/>
              <c:layout>
                <c:manualLayout>
                  <c:x val="-5.5121527777778033E-3"/>
                  <c:y val="2.6131687242798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D3-4B07-B5B4-14C50BFCF9A3}"/>
                </c:ext>
              </c:extLst>
            </c:dLbl>
            <c:dLbl>
              <c:idx val="1"/>
              <c:delete val="1"/>
              <c:extLst>
                <c:ext xmlns:c15="http://schemas.microsoft.com/office/drawing/2012/chart" uri="{CE6537A1-D6FC-4f65-9D91-7224C49458BB}"/>
                <c:ext xmlns:c16="http://schemas.microsoft.com/office/drawing/2014/chart" uri="{C3380CC4-5D6E-409C-BE32-E72D297353CC}">
                  <c16:uniqueId val="{00000001-EAD3-4B07-B5B4-14C50BFCF9A3}"/>
                </c:ext>
              </c:extLst>
            </c:dLbl>
            <c:dLbl>
              <c:idx val="2"/>
              <c:delete val="1"/>
              <c:extLst>
                <c:ext xmlns:c15="http://schemas.microsoft.com/office/drawing/2012/chart" uri="{CE6537A1-D6FC-4f65-9D91-7224C49458BB}"/>
                <c:ext xmlns:c16="http://schemas.microsoft.com/office/drawing/2014/chart" uri="{C3380CC4-5D6E-409C-BE32-E72D297353CC}">
                  <c16:uniqueId val="{00000002-EAD3-4B07-B5B4-14C50BFCF9A3}"/>
                </c:ext>
              </c:extLst>
            </c:dLbl>
            <c:spPr>
              <a:noFill/>
              <a:ln>
                <a:noFill/>
              </a:ln>
              <a:effectLst/>
            </c:spPr>
            <c:txPr>
              <a:bodyPr rot="-5400000" spcFirstLastPara="1" vertOverflow="ellipsis"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Sheet1!$B$2:$B$5</c:f>
              <c:numCache>
                <c:formatCode>0.00</c:formatCode>
                <c:ptCount val="4"/>
                <c:pt idx="0">
                  <c:v>69.39</c:v>
                </c:pt>
                <c:pt idx="1">
                  <c:v>70.459999999999994</c:v>
                </c:pt>
                <c:pt idx="2">
                  <c:v>71.510000000000005</c:v>
                </c:pt>
                <c:pt idx="3">
                  <c:v>71.88</c:v>
                </c:pt>
              </c:numCache>
            </c:numRef>
          </c:val>
          <c:extLst>
            <c:ext xmlns:c16="http://schemas.microsoft.com/office/drawing/2014/chart" uri="{C3380CC4-5D6E-409C-BE32-E72D297353CC}">
              <c16:uniqueId val="{00000003-EAD3-4B07-B5B4-14C50BFCF9A3}"/>
            </c:ext>
          </c:extLst>
        </c:ser>
        <c:ser>
          <c:idx val="1"/>
          <c:order val="1"/>
          <c:tx>
            <c:strRef>
              <c:f>Sheet1!$C$1</c:f>
              <c:strCache>
                <c:ptCount val="1"/>
                <c:pt idx="0">
                  <c:v>全国</c:v>
                </c:pt>
              </c:strCache>
            </c:strRef>
          </c:tx>
          <c:spPr>
            <a:pattFill prst="pct20">
              <a:fgClr>
                <a:schemeClr val="accent1"/>
              </a:fgClr>
              <a:bgClr>
                <a:schemeClr val="bg1"/>
              </a:bgClr>
            </a:pattFill>
            <a:ln>
              <a:solidFill>
                <a:schemeClr val="accent1"/>
              </a:solidFill>
            </a:ln>
            <a:effectLst/>
          </c:spPr>
          <c:invertIfNegative val="0"/>
          <c:dLbls>
            <c:dLbl>
              <c:idx val="0"/>
              <c:layout>
                <c:manualLayout>
                  <c:x val="7.0555555555555524E-2"/>
                  <c:y val="-0.11335510510510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D3-4B07-B5B4-14C50BFCF9A3}"/>
                </c:ext>
              </c:extLst>
            </c:dLbl>
            <c:dLbl>
              <c:idx val="1"/>
              <c:delete val="1"/>
              <c:extLst>
                <c:ext xmlns:c15="http://schemas.microsoft.com/office/drawing/2012/chart" uri="{CE6537A1-D6FC-4f65-9D91-7224C49458BB}"/>
                <c:ext xmlns:c16="http://schemas.microsoft.com/office/drawing/2014/chart" uri="{C3380CC4-5D6E-409C-BE32-E72D297353CC}">
                  <c16:uniqueId val="{00000005-EAD3-4B07-B5B4-14C50BFCF9A3}"/>
                </c:ext>
              </c:extLst>
            </c:dLbl>
            <c:dLbl>
              <c:idx val="2"/>
              <c:delete val="1"/>
              <c:extLst>
                <c:ext xmlns:c15="http://schemas.microsoft.com/office/drawing/2012/chart" uri="{CE6537A1-D6FC-4f65-9D91-7224C49458BB}"/>
                <c:ext xmlns:c16="http://schemas.microsoft.com/office/drawing/2014/chart" uri="{C3380CC4-5D6E-409C-BE32-E72D297353CC}">
                  <c16:uniqueId val="{00000006-EAD3-4B07-B5B4-14C50BFCF9A3}"/>
                </c:ext>
              </c:extLst>
            </c:dLbl>
            <c:dLbl>
              <c:idx val="3"/>
              <c:layout>
                <c:manualLayout>
                  <c:x val="-5.51210826210826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D3-4B07-B5B4-14C50BFCF9A3}"/>
                </c:ext>
              </c:extLst>
            </c:dLbl>
            <c:spPr>
              <a:noFill/>
              <a:ln>
                <a:noFill/>
              </a:ln>
              <a:effectLst/>
            </c:spPr>
            <c:txPr>
              <a:bodyPr rot="-5400000" spcFirstLastPara="1" vertOverflow="ellipsis"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Sheet1!$C$2:$C$5</c:f>
              <c:numCache>
                <c:formatCode>0.00</c:formatCode>
                <c:ptCount val="4"/>
                <c:pt idx="0">
                  <c:v>70.42</c:v>
                </c:pt>
                <c:pt idx="1">
                  <c:v>71.19</c:v>
                </c:pt>
                <c:pt idx="2">
                  <c:v>72.14</c:v>
                </c:pt>
                <c:pt idx="3">
                  <c:v>72.680000000000007</c:v>
                </c:pt>
              </c:numCache>
            </c:numRef>
          </c:val>
          <c:extLst>
            <c:ext xmlns:c16="http://schemas.microsoft.com/office/drawing/2014/chart" uri="{C3380CC4-5D6E-409C-BE32-E72D297353CC}">
              <c16:uniqueId val="{00000008-EAD3-4B07-B5B4-14C50BFCF9A3}"/>
            </c:ext>
          </c:extLst>
        </c:ser>
        <c:dLbls>
          <c:showLegendKey val="0"/>
          <c:showVal val="0"/>
          <c:showCatName val="0"/>
          <c:showSerName val="0"/>
          <c:showPercent val="0"/>
          <c:showBubbleSize val="0"/>
        </c:dLbls>
        <c:gapWidth val="100"/>
        <c:overlap val="-27"/>
        <c:axId val="388237584"/>
        <c:axId val="388241112"/>
      </c:barChart>
      <c:lineChart>
        <c:grouping val="stacked"/>
        <c:varyColors val="0"/>
        <c:ser>
          <c:idx val="2"/>
          <c:order val="2"/>
          <c:tx>
            <c:strRef>
              <c:f>Sheet1!$D$1</c:f>
              <c:strCache>
                <c:ptCount val="1"/>
                <c:pt idx="0">
                  <c:v>差</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9824753086419752"/>
                  <c:y val="6.2219219219219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D3-4B07-B5B4-14C50BFCF9A3}"/>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Sheet1!$D$2:$D$5</c:f>
              <c:numCache>
                <c:formatCode>0.00</c:formatCode>
                <c:ptCount val="4"/>
                <c:pt idx="0">
                  <c:v>1.0300000000000011</c:v>
                </c:pt>
                <c:pt idx="1">
                  <c:v>0.73000000000000398</c:v>
                </c:pt>
                <c:pt idx="2">
                  <c:v>0.62999999999999545</c:v>
                </c:pt>
                <c:pt idx="3">
                  <c:v>0.80000000000001137</c:v>
                </c:pt>
              </c:numCache>
            </c:numRef>
          </c:val>
          <c:smooth val="0"/>
          <c:extLst>
            <c:ext xmlns:c16="http://schemas.microsoft.com/office/drawing/2014/chart" uri="{C3380CC4-5D6E-409C-BE32-E72D297353CC}">
              <c16:uniqueId val="{0000000A-EAD3-4B07-B5B4-14C50BFCF9A3}"/>
            </c:ext>
          </c:extLst>
        </c:ser>
        <c:dLbls>
          <c:showLegendKey val="0"/>
          <c:showVal val="0"/>
          <c:showCatName val="0"/>
          <c:showSerName val="0"/>
          <c:showPercent val="0"/>
          <c:showBubbleSize val="0"/>
        </c:dLbls>
        <c:marker val="1"/>
        <c:smooth val="0"/>
        <c:axId val="388241896"/>
        <c:axId val="388234056"/>
      </c:lineChart>
      <c:catAx>
        <c:axId val="38823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41112"/>
        <c:crosses val="autoZero"/>
        <c:auto val="1"/>
        <c:lblAlgn val="ctr"/>
        <c:lblOffset val="100"/>
        <c:noMultiLvlLbl val="0"/>
      </c:catAx>
      <c:valAx>
        <c:axId val="38824111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37584"/>
        <c:crosses val="autoZero"/>
        <c:crossBetween val="between"/>
      </c:valAx>
      <c:valAx>
        <c:axId val="388234056"/>
        <c:scaling>
          <c:orientation val="minMax"/>
        </c:scaling>
        <c:delete val="0"/>
        <c:axPos val="r"/>
        <c:numFmt formatCode="#,##0.0_);[Red]\(#,##0.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41896"/>
        <c:crosses val="max"/>
        <c:crossBetween val="between"/>
      </c:valAx>
      <c:catAx>
        <c:axId val="388241896"/>
        <c:scaling>
          <c:orientation val="minMax"/>
        </c:scaling>
        <c:delete val="1"/>
        <c:axPos val="b"/>
        <c:numFmt formatCode="General" sourceLinked="1"/>
        <c:majorTickMark val="out"/>
        <c:minorTickMark val="none"/>
        <c:tickLblPos val="nextTo"/>
        <c:crossAx val="3882340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82692307692308"/>
          <c:y val="0.13126614987080104"/>
          <c:w val="0.60294230769230772"/>
          <c:h val="0.72621447028423769"/>
        </c:manualLayout>
      </c:layout>
      <c:barChart>
        <c:barDir val="col"/>
        <c:grouping val="clustered"/>
        <c:varyColors val="0"/>
        <c:ser>
          <c:idx val="0"/>
          <c:order val="0"/>
          <c:tx>
            <c:strRef>
              <c:f>Sheet1!$B$1</c:f>
              <c:strCache>
                <c:ptCount val="1"/>
                <c:pt idx="0">
                  <c:v>大阪府</c:v>
                </c:pt>
              </c:strCache>
            </c:strRef>
          </c:tx>
          <c:spPr>
            <a:solidFill>
              <a:schemeClr val="accent1"/>
            </a:solidFill>
            <a:ln>
              <a:noFill/>
            </a:ln>
            <a:effectLst/>
          </c:spPr>
          <c:invertIfNegative val="0"/>
          <c:dLbls>
            <c:dLbl>
              <c:idx val="0"/>
              <c:layout>
                <c:manualLayout>
                  <c:x val="-2.35185185185185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E1-46D5-B9B2-F7B0BA05B003}"/>
                </c:ext>
              </c:extLst>
            </c:dLbl>
            <c:dLbl>
              <c:idx val="1"/>
              <c:delete val="1"/>
              <c:extLst>
                <c:ext xmlns:c15="http://schemas.microsoft.com/office/drawing/2012/chart" uri="{CE6537A1-D6FC-4f65-9D91-7224C49458BB}"/>
                <c:ext xmlns:c16="http://schemas.microsoft.com/office/drawing/2014/chart" uri="{C3380CC4-5D6E-409C-BE32-E72D297353CC}">
                  <c16:uniqueId val="{00000001-26E1-46D5-B9B2-F7B0BA05B003}"/>
                </c:ext>
              </c:extLst>
            </c:dLbl>
            <c:dLbl>
              <c:idx val="2"/>
              <c:delete val="1"/>
              <c:extLst>
                <c:ext xmlns:c15="http://schemas.microsoft.com/office/drawing/2012/chart" uri="{CE6537A1-D6FC-4f65-9D91-7224C49458BB}"/>
                <c:ext xmlns:c16="http://schemas.microsoft.com/office/drawing/2014/chart" uri="{C3380CC4-5D6E-409C-BE32-E72D297353CC}">
                  <c16:uniqueId val="{00000002-26E1-46D5-B9B2-F7B0BA05B003}"/>
                </c:ext>
              </c:extLst>
            </c:dLbl>
            <c:spPr>
              <a:noFill/>
              <a:ln>
                <a:noFill/>
              </a:ln>
              <a:effectLst/>
            </c:spPr>
            <c:txPr>
              <a:bodyPr rot="-5400000" spcFirstLastPara="1" vertOverflow="ellipsis"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Sheet1!$B$2:$B$5</c:f>
              <c:numCache>
                <c:formatCode>0.00</c:formatCode>
                <c:ptCount val="4"/>
                <c:pt idx="0">
                  <c:v>72.55</c:v>
                </c:pt>
                <c:pt idx="1">
                  <c:v>72.489999999999995</c:v>
                </c:pt>
                <c:pt idx="2">
                  <c:v>74.459999999999994</c:v>
                </c:pt>
                <c:pt idx="3">
                  <c:v>74.78</c:v>
                </c:pt>
              </c:numCache>
            </c:numRef>
          </c:val>
          <c:extLst>
            <c:ext xmlns:c16="http://schemas.microsoft.com/office/drawing/2014/chart" uri="{C3380CC4-5D6E-409C-BE32-E72D297353CC}">
              <c16:uniqueId val="{00000003-26E1-46D5-B9B2-F7B0BA05B003}"/>
            </c:ext>
          </c:extLst>
        </c:ser>
        <c:ser>
          <c:idx val="1"/>
          <c:order val="1"/>
          <c:tx>
            <c:strRef>
              <c:f>Sheet1!$C$1</c:f>
              <c:strCache>
                <c:ptCount val="1"/>
                <c:pt idx="0">
                  <c:v>全国</c:v>
                </c:pt>
              </c:strCache>
            </c:strRef>
          </c:tx>
          <c:spPr>
            <a:pattFill prst="pct20">
              <a:fgClr>
                <a:schemeClr val="accent1"/>
              </a:fgClr>
              <a:bgClr>
                <a:schemeClr val="bg1"/>
              </a:bgClr>
            </a:pattFill>
            <a:ln>
              <a:solidFill>
                <a:schemeClr val="accent1"/>
              </a:solidFill>
            </a:ln>
            <a:effectLst/>
          </c:spPr>
          <c:invertIfNegative val="0"/>
          <c:dLbls>
            <c:dLbl>
              <c:idx val="0"/>
              <c:layout>
                <c:manualLayout>
                  <c:x val="0"/>
                  <c:y val="-5.2263374485596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6E1-46D5-B9B2-F7B0BA05B003}"/>
                </c:ext>
              </c:extLst>
            </c:dLbl>
            <c:dLbl>
              <c:idx val="1"/>
              <c:delete val="1"/>
              <c:extLst>
                <c:ext xmlns:c15="http://schemas.microsoft.com/office/drawing/2012/chart" uri="{CE6537A1-D6FC-4f65-9D91-7224C49458BB}"/>
                <c:ext xmlns:c16="http://schemas.microsoft.com/office/drawing/2014/chart" uri="{C3380CC4-5D6E-409C-BE32-E72D297353CC}">
                  <c16:uniqueId val="{00000005-26E1-46D5-B9B2-F7B0BA05B003}"/>
                </c:ext>
              </c:extLst>
            </c:dLbl>
            <c:dLbl>
              <c:idx val="2"/>
              <c:delete val="1"/>
              <c:extLst>
                <c:ext xmlns:c15="http://schemas.microsoft.com/office/drawing/2012/chart" uri="{CE6537A1-D6FC-4f65-9D91-7224C49458BB}"/>
                <c:ext xmlns:c16="http://schemas.microsoft.com/office/drawing/2014/chart" uri="{C3380CC4-5D6E-409C-BE32-E72D297353CC}">
                  <c16:uniqueId val="{00000006-26E1-46D5-B9B2-F7B0BA05B003}"/>
                </c:ext>
              </c:extLst>
            </c:dLbl>
            <c:spPr>
              <a:noFill/>
              <a:ln>
                <a:noFill/>
              </a:ln>
              <a:effectLst/>
            </c:spPr>
            <c:txPr>
              <a:bodyPr rot="-5400000" spcFirstLastPara="1" vertOverflow="ellipsis"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Sheet1!$C$2:$C$5</c:f>
              <c:numCache>
                <c:formatCode>0.00</c:formatCode>
                <c:ptCount val="4"/>
                <c:pt idx="0">
                  <c:v>73.62</c:v>
                </c:pt>
                <c:pt idx="1">
                  <c:v>74.209999999999994</c:v>
                </c:pt>
                <c:pt idx="2">
                  <c:v>74.790000000000006</c:v>
                </c:pt>
                <c:pt idx="3">
                  <c:v>75.38</c:v>
                </c:pt>
              </c:numCache>
            </c:numRef>
          </c:val>
          <c:extLst>
            <c:ext xmlns:c16="http://schemas.microsoft.com/office/drawing/2014/chart" uri="{C3380CC4-5D6E-409C-BE32-E72D297353CC}">
              <c16:uniqueId val="{00000007-26E1-46D5-B9B2-F7B0BA05B003}"/>
            </c:ext>
          </c:extLst>
        </c:ser>
        <c:dLbls>
          <c:showLegendKey val="0"/>
          <c:showVal val="0"/>
          <c:showCatName val="0"/>
          <c:showSerName val="0"/>
          <c:showPercent val="0"/>
          <c:showBubbleSize val="0"/>
        </c:dLbls>
        <c:gapWidth val="100"/>
        <c:overlap val="-27"/>
        <c:axId val="388243856"/>
        <c:axId val="388244248"/>
      </c:barChart>
      <c:lineChart>
        <c:grouping val="stacked"/>
        <c:varyColors val="0"/>
        <c:ser>
          <c:idx val="2"/>
          <c:order val="2"/>
          <c:tx>
            <c:strRef>
              <c:f>Sheet1!$D$1</c:f>
              <c:strCache>
                <c:ptCount val="1"/>
                <c:pt idx="0">
                  <c:v>差</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2.2103732638888887E-2"/>
                  <c:y val="4.31502057613168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6E1-46D5-B9B2-F7B0BA05B003}"/>
                </c:ext>
              </c:extLst>
            </c:dLbl>
            <c:dLbl>
              <c:idx val="1"/>
              <c:layout>
                <c:manualLayout>
                  <c:x val="-2.2103732638888887E-2"/>
                  <c:y val="1.0485596707818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6E1-46D5-B9B2-F7B0BA05B003}"/>
                </c:ext>
              </c:extLst>
            </c:dLbl>
            <c:dLbl>
              <c:idx val="2"/>
              <c:layout>
                <c:manualLayout>
                  <c:x val="-0.14606975308641981"/>
                  <c:y val="7.5847597597597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6E1-46D5-B9B2-F7B0BA05B003}"/>
                </c:ext>
              </c:extLst>
            </c:dLbl>
            <c:dLbl>
              <c:idx val="3"/>
              <c:layout>
                <c:manualLayout>
                  <c:x val="-0.12255123456790137"/>
                  <c:y val="8.5382132132132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6E1-46D5-B9B2-F7B0BA05B003}"/>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2010</c:v>
                </c:pt>
                <c:pt idx="1">
                  <c:v>2013</c:v>
                </c:pt>
                <c:pt idx="2">
                  <c:v>2016</c:v>
                </c:pt>
                <c:pt idx="3">
                  <c:v>2019</c:v>
                </c:pt>
              </c:numCache>
            </c:numRef>
          </c:cat>
          <c:val>
            <c:numRef>
              <c:f>Sheet1!$D$2:$D$5</c:f>
              <c:numCache>
                <c:formatCode>0.00</c:formatCode>
                <c:ptCount val="4"/>
                <c:pt idx="0">
                  <c:v>1.0700000000000074</c:v>
                </c:pt>
                <c:pt idx="1">
                  <c:v>1.7199999999999989</c:v>
                </c:pt>
                <c:pt idx="2">
                  <c:v>0.33000000000001251</c:v>
                </c:pt>
                <c:pt idx="3">
                  <c:v>0.59999999999999432</c:v>
                </c:pt>
              </c:numCache>
            </c:numRef>
          </c:val>
          <c:smooth val="0"/>
          <c:extLst>
            <c:ext xmlns:c16="http://schemas.microsoft.com/office/drawing/2014/chart" uri="{C3380CC4-5D6E-409C-BE32-E72D297353CC}">
              <c16:uniqueId val="{0000000C-26E1-46D5-B9B2-F7B0BA05B003}"/>
            </c:ext>
          </c:extLst>
        </c:ser>
        <c:dLbls>
          <c:showLegendKey val="0"/>
          <c:showVal val="0"/>
          <c:showCatName val="0"/>
          <c:showSerName val="0"/>
          <c:showPercent val="0"/>
          <c:showBubbleSize val="0"/>
        </c:dLbls>
        <c:marker val="1"/>
        <c:smooth val="0"/>
        <c:axId val="388242288"/>
        <c:axId val="388245032"/>
      </c:lineChart>
      <c:catAx>
        <c:axId val="38824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44248"/>
        <c:crosses val="autoZero"/>
        <c:auto val="1"/>
        <c:lblAlgn val="ctr"/>
        <c:lblOffset val="100"/>
        <c:noMultiLvlLbl val="0"/>
      </c:catAx>
      <c:valAx>
        <c:axId val="388244248"/>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43856"/>
        <c:crosses val="autoZero"/>
        <c:crossBetween val="between"/>
      </c:valAx>
      <c:valAx>
        <c:axId val="388245032"/>
        <c:scaling>
          <c:orientation val="minMax"/>
        </c:scaling>
        <c:delete val="0"/>
        <c:axPos val="r"/>
        <c:numFmt formatCode="#,##0.0_);[Red]\(#,##0.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88242288"/>
        <c:crosses val="max"/>
        <c:crossBetween val="between"/>
      </c:valAx>
      <c:catAx>
        <c:axId val="388242288"/>
        <c:scaling>
          <c:orientation val="minMax"/>
        </c:scaling>
        <c:delete val="1"/>
        <c:axPos val="b"/>
        <c:numFmt formatCode="General" sourceLinked="1"/>
        <c:majorTickMark val="out"/>
        <c:minorTickMark val="none"/>
        <c:tickLblPos val="nextTo"/>
        <c:crossAx val="3882450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830097672736"/>
          <c:y val="8.4359903381642509E-2"/>
          <c:w val="0.82389485107922344"/>
          <c:h val="0.70054710144927534"/>
        </c:manualLayout>
      </c:layout>
      <c:barChart>
        <c:barDir val="col"/>
        <c:grouping val="clustered"/>
        <c:varyColors val="0"/>
        <c:ser>
          <c:idx val="0"/>
          <c:order val="0"/>
          <c:spPr>
            <a:solidFill>
              <a:schemeClr val="accent1"/>
            </a:solidFill>
            <a:ln>
              <a:solidFill>
                <a:schemeClr val="tx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B56E-4663-B01C-BF576DF9308B}"/>
                </c:ext>
              </c:extLst>
            </c:dLbl>
            <c:dLbl>
              <c:idx val="2"/>
              <c:delete val="1"/>
              <c:extLst>
                <c:ext xmlns:c15="http://schemas.microsoft.com/office/drawing/2012/chart" uri="{CE6537A1-D6FC-4f65-9D91-7224C49458BB}"/>
                <c:ext xmlns:c16="http://schemas.microsoft.com/office/drawing/2014/chart" uri="{C3380CC4-5D6E-409C-BE32-E72D297353CC}">
                  <c16:uniqueId val="{00000001-B56E-4663-B01C-BF576DF9308B}"/>
                </c:ext>
              </c:extLst>
            </c:dLbl>
            <c:dLbl>
              <c:idx val="3"/>
              <c:delete val="1"/>
              <c:extLst>
                <c:ext xmlns:c15="http://schemas.microsoft.com/office/drawing/2012/chart" uri="{CE6537A1-D6FC-4f65-9D91-7224C49458BB}"/>
                <c:ext xmlns:c16="http://schemas.microsoft.com/office/drawing/2014/chart" uri="{C3380CC4-5D6E-409C-BE32-E72D297353CC}">
                  <c16:uniqueId val="{00000002-B56E-4663-B01C-BF576DF9308B}"/>
                </c:ext>
              </c:extLst>
            </c:dLbl>
            <c:dLbl>
              <c:idx val="4"/>
              <c:delete val="1"/>
              <c:extLst>
                <c:ext xmlns:c15="http://schemas.microsoft.com/office/drawing/2012/chart" uri="{CE6537A1-D6FC-4f65-9D91-7224C49458BB}"/>
                <c:ext xmlns:c16="http://schemas.microsoft.com/office/drawing/2014/chart" uri="{C3380CC4-5D6E-409C-BE32-E72D297353CC}">
                  <c16:uniqueId val="{00000003-B56E-4663-B01C-BF576DF9308B}"/>
                </c:ext>
              </c:extLst>
            </c:dLbl>
            <c:dLbl>
              <c:idx val="5"/>
              <c:delete val="1"/>
              <c:extLst>
                <c:ext xmlns:c15="http://schemas.microsoft.com/office/drawing/2012/chart" uri="{CE6537A1-D6FC-4f65-9D91-7224C49458BB}"/>
                <c:ext xmlns:c16="http://schemas.microsoft.com/office/drawing/2014/chart" uri="{C3380CC4-5D6E-409C-BE32-E72D297353CC}">
                  <c16:uniqueId val="{00000004-B56E-4663-B01C-BF576DF9308B}"/>
                </c:ext>
              </c:extLst>
            </c:dLbl>
            <c:dLbl>
              <c:idx val="6"/>
              <c:delete val="1"/>
              <c:extLst>
                <c:ext xmlns:c15="http://schemas.microsoft.com/office/drawing/2012/chart" uri="{CE6537A1-D6FC-4f65-9D91-7224C49458BB}"/>
                <c:ext xmlns:c16="http://schemas.microsoft.com/office/drawing/2014/chart" uri="{C3380CC4-5D6E-409C-BE32-E72D297353CC}">
                  <c16:uniqueId val="{00000005-B56E-4663-B01C-BF576DF9308B}"/>
                </c:ext>
              </c:extLst>
            </c:dLbl>
            <c:dLbl>
              <c:idx val="7"/>
              <c:delete val="1"/>
              <c:extLst>
                <c:ext xmlns:c15="http://schemas.microsoft.com/office/drawing/2012/chart" uri="{CE6537A1-D6FC-4f65-9D91-7224C49458BB}"/>
                <c:ext xmlns:c16="http://schemas.microsoft.com/office/drawing/2014/chart" uri="{C3380CC4-5D6E-409C-BE32-E72D297353CC}">
                  <c16:uniqueId val="{00000006-B56E-4663-B01C-BF576DF9308B}"/>
                </c:ext>
              </c:extLst>
            </c:dLbl>
            <c:dLbl>
              <c:idx val="8"/>
              <c:delete val="1"/>
              <c:extLst>
                <c:ext xmlns:c15="http://schemas.microsoft.com/office/drawing/2012/chart" uri="{CE6537A1-D6FC-4f65-9D91-7224C49458BB}"/>
                <c:ext xmlns:c16="http://schemas.microsoft.com/office/drawing/2014/chart" uri="{C3380CC4-5D6E-409C-BE32-E72D297353CC}">
                  <c16:uniqueId val="{00000007-B56E-4663-B01C-BF576DF9308B}"/>
                </c:ext>
              </c:extLst>
            </c:dLbl>
            <c:dLbl>
              <c:idx val="9"/>
              <c:delete val="1"/>
              <c:extLst>
                <c:ext xmlns:c15="http://schemas.microsoft.com/office/drawing/2012/chart" uri="{CE6537A1-D6FC-4f65-9D91-7224C49458BB}"/>
                <c:ext xmlns:c16="http://schemas.microsoft.com/office/drawing/2014/chart" uri="{C3380CC4-5D6E-409C-BE32-E72D297353CC}">
                  <c16:uniqueId val="{00000008-B56E-4663-B01C-BF576DF9308B}"/>
                </c:ext>
              </c:extLst>
            </c:dLbl>
            <c:dLbl>
              <c:idx val="10"/>
              <c:delete val="1"/>
              <c:extLst>
                <c:ext xmlns:c15="http://schemas.microsoft.com/office/drawing/2012/chart" uri="{CE6537A1-D6FC-4f65-9D91-7224C49458BB}"/>
                <c:ext xmlns:c16="http://schemas.microsoft.com/office/drawing/2014/chart" uri="{C3380CC4-5D6E-409C-BE32-E72D297353CC}">
                  <c16:uniqueId val="{00000009-B56E-4663-B01C-BF576DF9308B}"/>
                </c:ext>
              </c:extLst>
            </c:dLbl>
            <c:dLbl>
              <c:idx val="11"/>
              <c:delete val="1"/>
              <c:extLst>
                <c:ext xmlns:c15="http://schemas.microsoft.com/office/drawing/2012/chart" uri="{CE6537A1-D6FC-4f65-9D91-7224C49458BB}"/>
                <c:ext xmlns:c16="http://schemas.microsoft.com/office/drawing/2014/chart" uri="{C3380CC4-5D6E-409C-BE32-E72D297353CC}">
                  <c16:uniqueId val="{0000000A-B56E-4663-B01C-BF576DF9308B}"/>
                </c:ext>
              </c:extLst>
            </c:dLbl>
            <c:dLbl>
              <c:idx val="12"/>
              <c:delete val="1"/>
              <c:extLst>
                <c:ext xmlns:c15="http://schemas.microsoft.com/office/drawing/2012/chart" uri="{CE6537A1-D6FC-4f65-9D91-7224C49458BB}"/>
                <c:ext xmlns:c16="http://schemas.microsoft.com/office/drawing/2014/chart" uri="{C3380CC4-5D6E-409C-BE32-E72D297353CC}">
                  <c16:uniqueId val="{0000000B-B56E-4663-B01C-BF576DF9308B}"/>
                </c:ext>
              </c:extLst>
            </c:dLbl>
            <c:dLbl>
              <c:idx val="13"/>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C-B56E-4663-B01C-BF576DF9308B}"/>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Sheet1!$B$3:$O$3</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Sheet1!$B$4:$O$4</c:f>
              <c:numCache>
                <c:formatCode>#,##0_ </c:formatCode>
                <c:ptCount val="14"/>
                <c:pt idx="0">
                  <c:v>383</c:v>
                </c:pt>
                <c:pt idx="1">
                  <c:v>434</c:v>
                </c:pt>
                <c:pt idx="2">
                  <c:v>1256</c:v>
                </c:pt>
                <c:pt idx="3">
                  <c:v>1385</c:v>
                </c:pt>
                <c:pt idx="4">
                  <c:v>1438</c:v>
                </c:pt>
                <c:pt idx="5">
                  <c:v>1500</c:v>
                </c:pt>
                <c:pt idx="6">
                  <c:v>1612</c:v>
                </c:pt>
                <c:pt idx="7">
                  <c:v>1602</c:v>
                </c:pt>
                <c:pt idx="8">
                  <c:v>1479</c:v>
                </c:pt>
                <c:pt idx="9">
                  <c:v>1475</c:v>
                </c:pt>
                <c:pt idx="10">
                  <c:v>1489</c:v>
                </c:pt>
                <c:pt idx="11">
                  <c:v>1562</c:v>
                </c:pt>
                <c:pt idx="12">
                  <c:v>1706</c:v>
                </c:pt>
                <c:pt idx="13">
                  <c:v>2037</c:v>
                </c:pt>
              </c:numCache>
            </c:numRef>
          </c:val>
          <c:extLst>
            <c:ext xmlns:c16="http://schemas.microsoft.com/office/drawing/2014/chart" uri="{C3380CC4-5D6E-409C-BE32-E72D297353CC}">
              <c16:uniqueId val="{0000000D-B56E-4663-B01C-BF576DF9308B}"/>
            </c:ext>
          </c:extLst>
        </c:ser>
        <c:dLbls>
          <c:showLegendKey val="0"/>
          <c:showVal val="0"/>
          <c:showCatName val="0"/>
          <c:showSerName val="0"/>
          <c:showPercent val="0"/>
          <c:showBubbleSize val="0"/>
        </c:dLbls>
        <c:gapWidth val="100"/>
        <c:overlap val="20"/>
        <c:axId val="752683023"/>
        <c:axId val="752679279"/>
      </c:barChart>
      <c:catAx>
        <c:axId val="75268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752679279"/>
        <c:crosses val="autoZero"/>
        <c:auto val="1"/>
        <c:lblAlgn val="ctr"/>
        <c:lblOffset val="100"/>
        <c:noMultiLvlLbl val="0"/>
      </c:catAx>
      <c:valAx>
        <c:axId val="752679279"/>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5268302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6082145778479"/>
          <c:y val="7.6089324618736381E-2"/>
          <c:w val="0.76593806772695261"/>
          <c:h val="0.64236710239651418"/>
        </c:manualLayout>
      </c:layout>
      <c:lineChart>
        <c:grouping val="standard"/>
        <c:varyColors val="0"/>
        <c:ser>
          <c:idx val="0"/>
          <c:order val="0"/>
          <c:tx>
            <c:strRef>
              <c:f>'[一人当たり県民所得（府）グラフ(2009-2019まで)_.xlsx]グラフ'!$A$6</c:f>
              <c:strCache>
                <c:ptCount val="1"/>
                <c:pt idx="0">
                  <c:v>東京都</c:v>
                </c:pt>
              </c:strCache>
            </c:strRef>
          </c:tx>
          <c:spPr>
            <a:ln w="28575" cap="rnd">
              <a:solidFill>
                <a:schemeClr val="accent5"/>
              </a:solidFill>
              <a:prstDash val="sysDot"/>
              <a:round/>
            </a:ln>
            <a:effectLst/>
          </c:spPr>
          <c:marker>
            <c:symbol val="diamond"/>
            <c:size val="6"/>
            <c:spPr>
              <a:solidFill>
                <a:schemeClr val="accent5"/>
              </a:solidFill>
              <a:ln w="9525">
                <a:solidFill>
                  <a:schemeClr val="accent5"/>
                </a:solidFill>
              </a:ln>
              <a:effectLst/>
            </c:spPr>
          </c:marker>
          <c:dLbls>
            <c:dLbl>
              <c:idx val="0"/>
              <c:layout>
                <c:manualLayout>
                  <c:x val="-9.9607843137254903E-2"/>
                  <c:y val="6.2254901960784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D9-4BD8-A7D8-982CD73A7349}"/>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D9-4BD8-A7D8-982CD73A734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'[一人当たり県民所得（府）グラフ(2009-2019まで)_.xlsx]グラフ'!$B$5:$L$5</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'[一人当たり県民所得（府）グラフ(2009-2019まで)_.xlsx]グラフ'!$B$6:$L$6</c:f>
              <c:numCache>
                <c:formatCode>#,##0_);[Red]\(#,##0\)</c:formatCode>
                <c:ptCount val="11"/>
                <c:pt idx="0">
                  <c:v>5006.2929936481469</c:v>
                </c:pt>
                <c:pt idx="1">
                  <c:v>5130.6060737778989</c:v>
                </c:pt>
                <c:pt idx="2" formatCode="\ ###,###,###,###,##0;&quot;-&quot;###,###,###,###,##0">
                  <c:v>5220.3729794295714</c:v>
                </c:pt>
                <c:pt idx="3" formatCode="\ ###,###,###,###,##0;&quot;-&quot;###,###,###,###,##0">
                  <c:v>5332.5042051450382</c:v>
                </c:pt>
                <c:pt idx="4" formatCode="\ ###,###,###,###,##0;&quot;-&quot;###,###,###,###,##0">
                  <c:v>5649.8690015531647</c:v>
                </c:pt>
                <c:pt idx="5" formatCode="\ ###,###,###,###,##0;&quot;-&quot;###,###,###,###,##0">
                  <c:v>5660.9166626428059</c:v>
                </c:pt>
                <c:pt idx="6" formatCode="\ ###,###,###,###,##0;&quot;-&quot;###,###,###,###,##0">
                  <c:v>5857.5392235938143</c:v>
                </c:pt>
                <c:pt idx="7" formatCode="\ ###,###,###,###,##0;&quot;-&quot;###,###,###,###,##0">
                  <c:v>5758.6371100549268</c:v>
                </c:pt>
                <c:pt idx="8" formatCode="\ ###,###,###,###,##0;&quot;-&quot;###,###,###,###,##0">
                  <c:v>5817.6394112811749</c:v>
                </c:pt>
                <c:pt idx="9" formatCode="\ ###,###,###,###,##0;&quot;-&quot;###,###,###,###,##0">
                  <c:v>5875.5553123304453</c:v>
                </c:pt>
                <c:pt idx="10" formatCode="\ ###,###,###,###,##0;&quot;-&quot;###,###,###,###,##0">
                  <c:v>5756.7839341635054</c:v>
                </c:pt>
              </c:numCache>
            </c:numRef>
          </c:val>
          <c:smooth val="0"/>
          <c:extLst>
            <c:ext xmlns:c16="http://schemas.microsoft.com/office/drawing/2014/chart" uri="{C3380CC4-5D6E-409C-BE32-E72D297353CC}">
              <c16:uniqueId val="{00000002-51D9-4BD8-A7D8-982CD73A7349}"/>
            </c:ext>
          </c:extLst>
        </c:ser>
        <c:ser>
          <c:idx val="1"/>
          <c:order val="1"/>
          <c:tx>
            <c:strRef>
              <c:f>'[一人当たり県民所得（府）グラフ(2009-2019まで)_.xlsx]グラフ'!$A$7</c:f>
              <c:strCache>
                <c:ptCount val="1"/>
                <c:pt idx="0">
                  <c:v>神奈川県</c:v>
                </c:pt>
              </c:strCache>
            </c:strRef>
          </c:tx>
          <c:spPr>
            <a:ln w="28575" cap="rnd">
              <a:solidFill>
                <a:schemeClr val="accent1"/>
              </a:solidFill>
              <a:round/>
            </a:ln>
            <a:effectLst/>
          </c:spPr>
          <c:marker>
            <c:symbol val="star"/>
            <c:size val="6"/>
            <c:spPr>
              <a:solidFill>
                <a:schemeClr val="accent1"/>
              </a:solidFill>
              <a:ln w="9525">
                <a:solidFill>
                  <a:schemeClr val="bg1"/>
                </a:solidFill>
              </a:ln>
              <a:effectLst/>
            </c:spPr>
          </c:marker>
          <c:dLbls>
            <c:dLbl>
              <c:idx val="0"/>
              <c:layout>
                <c:manualLayout>
                  <c:x val="-0.14111117690686734"/>
                  <c:y val="1.3834422657952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D9-4BD8-A7D8-982CD73A7349}"/>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D9-4BD8-A7D8-982CD73A734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'[一人当たり県民所得（府）グラフ(2009-2019まで)_.xlsx]グラフ'!$B$5:$L$5</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'[一人当たり県民所得（府）グラフ(2009-2019まで)_.xlsx]グラフ'!$B$7:$L$7</c:f>
              <c:numCache>
                <c:formatCode>#,##0_);[Red]\(#,##0\)</c:formatCode>
                <c:ptCount val="11"/>
                <c:pt idx="0">
                  <c:v>2848.170532523854</c:v>
                </c:pt>
                <c:pt idx="1">
                  <c:v>3006.7328438802692</c:v>
                </c:pt>
                <c:pt idx="2" formatCode="\ ###,###,###,###,##0;&quot;-&quot;###,###,###,###,##0">
                  <c:v>3075.6482890220673</c:v>
                </c:pt>
                <c:pt idx="3" formatCode="\ ###,###,###,###,##0;&quot;-&quot;###,###,###,###,##0">
                  <c:v>3028.1030909717729</c:v>
                </c:pt>
                <c:pt idx="4" formatCode="\ ###,###,###,###,##0;&quot;-&quot;###,###,###,###,##0">
                  <c:v>3083.5392869165885</c:v>
                </c:pt>
                <c:pt idx="5" formatCode="\ ###,###,###,###,##0;&quot;-&quot;###,###,###,###,##0">
                  <c:v>3042.6427468923885</c:v>
                </c:pt>
                <c:pt idx="6" formatCode="\ ###,###,###,###,##0;&quot;-&quot;###,###,###,###,##0">
                  <c:v>3099.4483583225201</c:v>
                </c:pt>
                <c:pt idx="7" formatCode="\ ###,###,###,###,##0;&quot;-&quot;###,###,###,###,##0">
                  <c:v>3118.6043566431908</c:v>
                </c:pt>
                <c:pt idx="8" formatCode="\ ###,###,###,###,##0;&quot;-&quot;###,###,###,###,##0">
                  <c:v>3163.9936691417975</c:v>
                </c:pt>
                <c:pt idx="9" formatCode="\ ###,###,###,###,##0;&quot;-&quot;###,###,###,###,##0">
                  <c:v>3229.1060410413829</c:v>
                </c:pt>
                <c:pt idx="10" formatCode="\ ###,###,###,###,##0;&quot;-&quot;###,###,###,###,##0">
                  <c:v>3198.6017602123916</c:v>
                </c:pt>
              </c:numCache>
            </c:numRef>
          </c:val>
          <c:smooth val="0"/>
          <c:extLst>
            <c:ext xmlns:c16="http://schemas.microsoft.com/office/drawing/2014/chart" uri="{C3380CC4-5D6E-409C-BE32-E72D297353CC}">
              <c16:uniqueId val="{00000005-51D9-4BD8-A7D8-982CD73A7349}"/>
            </c:ext>
          </c:extLst>
        </c:ser>
        <c:ser>
          <c:idx val="2"/>
          <c:order val="2"/>
          <c:tx>
            <c:strRef>
              <c:f>'[一人当たり県民所得（府）グラフ(2009-2019まで)_.xlsx]グラフ'!$A$8</c:f>
              <c:strCache>
                <c:ptCount val="1"/>
                <c:pt idx="0">
                  <c:v>愛知県</c:v>
                </c:pt>
              </c:strCache>
            </c:strRef>
          </c:tx>
          <c:spPr>
            <a:ln w="28575" cap="rnd">
              <a:solidFill>
                <a:schemeClr val="accent2"/>
              </a:solidFill>
              <a:round/>
            </a:ln>
            <a:effectLst/>
          </c:spPr>
          <c:marker>
            <c:symbol val="triangle"/>
            <c:size val="6"/>
            <c:spPr>
              <a:solidFill>
                <a:schemeClr val="accent2"/>
              </a:solidFill>
              <a:ln w="9525">
                <a:solidFill>
                  <a:schemeClr val="accent2"/>
                </a:solidFill>
              </a:ln>
              <a:effectLst/>
            </c:spPr>
          </c:marker>
          <c:dLbls>
            <c:dLbl>
              <c:idx val="0"/>
              <c:layout>
                <c:manualLayout>
                  <c:x val="-7.8944002104300956E-2"/>
                  <c:y val="-8.3006535947712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D9-4BD8-A7D8-982CD73A7349}"/>
                </c:ext>
              </c:extLst>
            </c:dLbl>
            <c:dLbl>
              <c:idx val="10"/>
              <c:layout>
                <c:manualLayout>
                  <c:x val="-1.6619789916694938E-2"/>
                  <c:y val="-5.5337690631808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D9-4BD8-A7D8-982CD73A734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'[一人当たり県民所得（府）グラフ(2009-2019まで)_.xlsx]グラフ'!$B$5:$L$5</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'[一人当たり県民所得（府）グラフ(2009-2019まで)_.xlsx]グラフ'!$B$8:$L$8</c:f>
              <c:numCache>
                <c:formatCode>#,##0_);[Red]\(#,##0\)</c:formatCode>
                <c:ptCount val="11"/>
                <c:pt idx="0">
                  <c:v>3059.7629048340591</c:v>
                </c:pt>
                <c:pt idx="1">
                  <c:v>3116.166056222075</c:v>
                </c:pt>
                <c:pt idx="2" formatCode="\ ###,###,###,###,##0;&quot;-&quot;###,###,###,###,##0">
                  <c:v>3272.6189301503241</c:v>
                </c:pt>
                <c:pt idx="3" formatCode="\ ###,###,###,###,##0;&quot;-&quot;###,###,###,###,##0">
                  <c:v>3504.0810177737389</c:v>
                </c:pt>
                <c:pt idx="4" formatCode="\ ###,###,###,###,##0;&quot;-&quot;###,###,###,###,##0">
                  <c:v>3656.9457279508224</c:v>
                </c:pt>
                <c:pt idx="5" formatCode="\ ###,###,###,###,##0;&quot;-&quot;###,###,###,###,##0">
                  <c:v>3691.0185882371857</c:v>
                </c:pt>
                <c:pt idx="6" formatCode="\ ###,###,###,###,##0;&quot;-&quot;###,###,###,###,##0">
                  <c:v>3836.4484744882084</c:v>
                </c:pt>
                <c:pt idx="7" formatCode="\ ###,###,###,###,##0;&quot;-&quot;###,###,###,###,##0">
                  <c:v>3745.684532906198</c:v>
                </c:pt>
                <c:pt idx="8" formatCode="\ ###,###,###,###,##0;&quot;-&quot;###,###,###,###,##0">
                  <c:v>3820.0059538920082</c:v>
                </c:pt>
                <c:pt idx="9" formatCode="\ ###,###,###,###,##0;&quot;-&quot;###,###,###,###,##0">
                  <c:v>3831.5501032594116</c:v>
                </c:pt>
                <c:pt idx="10" formatCode="\ ###,###,###,###,##0;&quot;-&quot;###,###,###,###,##0">
                  <c:v>3661.1948560524966</c:v>
                </c:pt>
              </c:numCache>
            </c:numRef>
          </c:val>
          <c:smooth val="0"/>
          <c:extLst>
            <c:ext xmlns:c16="http://schemas.microsoft.com/office/drawing/2014/chart" uri="{C3380CC4-5D6E-409C-BE32-E72D297353CC}">
              <c16:uniqueId val="{00000008-51D9-4BD8-A7D8-982CD73A7349}"/>
            </c:ext>
          </c:extLst>
        </c:ser>
        <c:ser>
          <c:idx val="3"/>
          <c:order val="3"/>
          <c:tx>
            <c:strRef>
              <c:f>'[一人当たり県民所得（府）グラフ(2009-2019まで)_.xlsx]グラフ'!$A$9</c:f>
              <c:strCache>
                <c:ptCount val="1"/>
                <c:pt idx="0">
                  <c:v>大阪府</c:v>
                </c:pt>
              </c:strCache>
            </c:strRef>
          </c:tx>
          <c:spPr>
            <a:ln w="28575" cap="rnd">
              <a:solidFill>
                <a:srgbClr val="FF0000"/>
              </a:solidFill>
              <a:round/>
            </a:ln>
            <a:effectLst/>
          </c:spPr>
          <c:marker>
            <c:symbol val="circle"/>
            <c:size val="6"/>
            <c:spPr>
              <a:solidFill>
                <a:srgbClr val="FF0000"/>
              </a:solidFill>
              <a:ln w="9525">
                <a:solidFill>
                  <a:srgbClr val="FF0000"/>
                </a:solidFill>
              </a:ln>
              <a:effectLst/>
            </c:spPr>
          </c:marker>
          <c:dLbls>
            <c:dLbl>
              <c:idx val="10"/>
              <c:layout>
                <c:manualLayout>
                  <c:x val="0"/>
                  <c:y val="2.0751633986928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1D9-4BD8-A7D8-982CD73A734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'[一人当たり県民所得（府）グラフ(2009-2019まで)_.xlsx]グラフ'!$B$5:$L$5</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'[一人当たり県民所得（府）グラフ(2009-2019まで)_.xlsx]グラフ'!$B$9:$L$9</c:f>
              <c:numCache>
                <c:formatCode>#,##0_);[Red]\(#,##0\)</c:formatCode>
                <c:ptCount val="11"/>
                <c:pt idx="0">
                  <c:v>2840.8346603897021</c:v>
                </c:pt>
                <c:pt idx="1">
                  <c:v>2889.3700061306822</c:v>
                </c:pt>
                <c:pt idx="2" formatCode="\ ###,###,###,###,##0;&quot;-&quot;###,###,###,###,##0">
                  <c:v>2794.9135161913796</c:v>
                </c:pt>
                <c:pt idx="3" formatCode="\ ###,###,###,###,##0;&quot;-&quot;###,###,###,###,##0">
                  <c:v>2757.3434528679854</c:v>
                </c:pt>
                <c:pt idx="4" formatCode="\ ###,###,###,###,##0;&quot;-&quot;###,###,###,###,##0">
                  <c:v>2820.8801808121102</c:v>
                </c:pt>
                <c:pt idx="5" formatCode="\ ###,###,###,###,##0;&quot;-&quot;###,###,###,###,##0">
                  <c:v>2837.0727835847597</c:v>
                </c:pt>
                <c:pt idx="6" formatCode="\ ###,###,###,###,##0;&quot;-&quot;###,###,###,###,##0">
                  <c:v>2949.800604538576</c:v>
                </c:pt>
                <c:pt idx="7" formatCode="\ ###,###,###,###,##0;&quot;-&quot;###,###,###,###,##0">
                  <c:v>2941.5192408941739</c:v>
                </c:pt>
                <c:pt idx="8" formatCode="\ ###,###,###,###,##0;&quot;-&quot;###,###,###,###,##0">
                  <c:v>3053.8665635690127</c:v>
                </c:pt>
                <c:pt idx="9" formatCode="\ ###,###,###,###,##0;&quot;-&quot;###,###,###,###,##0">
                  <c:v>3062.3630822899054</c:v>
                </c:pt>
                <c:pt idx="10" formatCode="\ ###,###,###,###,##0;&quot;-&quot;###,###,###,###,##0">
                  <c:v>3055.1976112618663</c:v>
                </c:pt>
              </c:numCache>
            </c:numRef>
          </c:val>
          <c:smooth val="0"/>
          <c:extLst>
            <c:ext xmlns:c16="http://schemas.microsoft.com/office/drawing/2014/chart" uri="{C3380CC4-5D6E-409C-BE32-E72D297353CC}">
              <c16:uniqueId val="{0000000A-51D9-4BD8-A7D8-982CD73A7349}"/>
            </c:ext>
          </c:extLst>
        </c:ser>
        <c:ser>
          <c:idx val="4"/>
          <c:order val="4"/>
          <c:tx>
            <c:strRef>
              <c:f>'[一人当たり県民所得（府）グラフ(2009-2019まで)_.xlsx]グラフ'!$A$10</c:f>
              <c:strCache>
                <c:ptCount val="1"/>
                <c:pt idx="0">
                  <c:v>福岡県</c:v>
                </c:pt>
              </c:strCache>
            </c:strRef>
          </c:tx>
          <c:spPr>
            <a:ln w="28575" cap="rnd">
              <a:solidFill>
                <a:schemeClr val="accent3"/>
              </a:solidFill>
              <a:round/>
            </a:ln>
            <a:effectLst/>
          </c:spPr>
          <c:marker>
            <c:symbol val="square"/>
            <c:size val="6"/>
            <c:spPr>
              <a:solidFill>
                <a:schemeClr val="accent3"/>
              </a:solidFill>
              <a:ln w="9525">
                <a:solidFill>
                  <a:schemeClr val="accent3"/>
                </a:solidFill>
              </a:ln>
              <a:effectLst/>
            </c:spPr>
          </c:marker>
          <c:dLbls>
            <c:dLbl>
              <c:idx val="0"/>
              <c:layout>
                <c:manualLayout>
                  <c:x val="-7.0634107145953487E-2"/>
                  <c:y val="5.5337690631808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1D9-4BD8-A7D8-982CD73A7349}"/>
                </c:ext>
              </c:extLst>
            </c:dLbl>
            <c:dLbl>
              <c:idx val="10"/>
              <c:layout>
                <c:manualLayout>
                  <c:x val="0"/>
                  <c:y val="8.3006535947712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1D9-4BD8-A7D8-982CD73A734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'[一人当たり県民所得（府）グラフ(2009-2019まで)_.xlsx]グラフ'!$B$5:$L$5</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'[一人当たり県民所得（府）グラフ(2009-2019まで)_.xlsx]グラフ'!$B$10:$L$10</c:f>
              <c:numCache>
                <c:formatCode>#,##0_);[Red]\(#,##0\)</c:formatCode>
                <c:ptCount val="11"/>
                <c:pt idx="0">
                  <c:v>2590.7575919145961</c:v>
                </c:pt>
                <c:pt idx="1">
                  <c:v>2676.9989479428891</c:v>
                </c:pt>
                <c:pt idx="2" formatCode="\ ###,###,###,###,##0;&quot;-&quot;###,###,###,###,##0">
                  <c:v>2662.1862062301493</c:v>
                </c:pt>
                <c:pt idx="3" formatCode="\ ###,###,###,###,##0;&quot;-&quot;###,###,###,###,##0">
                  <c:v>2631.5598257681982</c:v>
                </c:pt>
                <c:pt idx="4" formatCode="\ ###,###,###,###,##0;&quot;-&quot;###,###,###,###,##0">
                  <c:v>2698.2117839791558</c:v>
                </c:pt>
                <c:pt idx="5" formatCode="\ ###,###,###,###,##0;&quot;-&quot;###,###,###,###,##0">
                  <c:v>2687.4800705204511</c:v>
                </c:pt>
                <c:pt idx="6" formatCode="\ ###,###,###,###,##0;&quot;-&quot;###,###,###,###,##0">
                  <c:v>2770.458660063714</c:v>
                </c:pt>
                <c:pt idx="7" formatCode="\ ###,###,###,###,##0;&quot;-&quot;###,###,###,###,##0">
                  <c:v>2804.1982757507844</c:v>
                </c:pt>
                <c:pt idx="8" formatCode="\ ###,###,###,###,##0;&quot;-&quot;###,###,###,###,##0">
                  <c:v>2874.8399604681126</c:v>
                </c:pt>
                <c:pt idx="9" formatCode="\ ###,###,###,###,##0;&quot;-&quot;###,###,###,###,##0">
                  <c:v>2866.7719232664967</c:v>
                </c:pt>
                <c:pt idx="10" formatCode="\ ###,###,###,###,##0;&quot;-&quot;###,###,###,###,##0">
                  <c:v>2838.3973738833133</c:v>
                </c:pt>
              </c:numCache>
            </c:numRef>
          </c:val>
          <c:smooth val="0"/>
          <c:extLst>
            <c:ext xmlns:c16="http://schemas.microsoft.com/office/drawing/2014/chart" uri="{C3380CC4-5D6E-409C-BE32-E72D297353CC}">
              <c16:uniqueId val="{0000000D-51D9-4BD8-A7D8-982CD73A7349}"/>
            </c:ext>
          </c:extLst>
        </c:ser>
        <c:dLbls>
          <c:showLegendKey val="0"/>
          <c:showVal val="0"/>
          <c:showCatName val="0"/>
          <c:showSerName val="0"/>
          <c:showPercent val="0"/>
          <c:showBubbleSize val="0"/>
        </c:dLbls>
        <c:marker val="1"/>
        <c:smooth val="0"/>
        <c:axId val="200250848"/>
        <c:axId val="200251264"/>
      </c:lineChart>
      <c:catAx>
        <c:axId val="20025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0251264"/>
        <c:crosses val="autoZero"/>
        <c:auto val="1"/>
        <c:lblAlgn val="ctr"/>
        <c:lblOffset val="100"/>
        <c:noMultiLvlLbl val="0"/>
      </c:catAx>
      <c:valAx>
        <c:axId val="200251264"/>
        <c:scaling>
          <c:orientation val="minMax"/>
          <c:max val="6000"/>
          <c:min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0250848"/>
        <c:crosses val="autoZero"/>
        <c:crossBetween val="between"/>
        <c:majorUnit val="1000"/>
      </c:valAx>
      <c:spPr>
        <a:noFill/>
        <a:ln>
          <a:noFill/>
        </a:ln>
        <a:effectLst/>
      </c:spPr>
    </c:plotArea>
    <c:legend>
      <c:legendPos val="b"/>
      <c:layout>
        <c:manualLayout>
          <c:xMode val="edge"/>
          <c:yMode val="edge"/>
          <c:x val="8.8079979140200687E-2"/>
          <c:y val="0.88369161202110802"/>
          <c:w val="0.83629084967320266"/>
          <c:h val="9.9125272331154687E-2"/>
        </c:manualLayout>
      </c:layout>
      <c:overlay val="0"/>
      <c:spPr>
        <a:noFill/>
        <a:ln>
          <a:noFill/>
        </a:ln>
        <a:effectLst/>
      </c:spPr>
      <c:txPr>
        <a:bodyPr rot="0" spcFirstLastPara="1" vertOverflow="ellipsis" vert="horz" wrap="square" anchor="ctr" anchorCtr="1"/>
        <a:lstStyle/>
        <a:p>
          <a:pPr>
            <a:defRPr sz="5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9722222222222"/>
          <c:y val="8.5479797979797975E-2"/>
          <c:w val="0.79884027777777766"/>
          <c:h val="0.72505808080808076"/>
        </c:manualLayout>
      </c:layout>
      <c:lineChart>
        <c:grouping val="standard"/>
        <c:varyColors val="0"/>
        <c:ser>
          <c:idx val="0"/>
          <c:order val="0"/>
          <c:tx>
            <c:strRef>
              <c:f>'[一人当たり県民所得（市）グラフ (2009-2018まで).xlsx]グラフ'!$A$6</c:f>
              <c:strCache>
                <c:ptCount val="1"/>
                <c:pt idx="0">
                  <c:v>横浜市</c:v>
                </c:pt>
              </c:strCache>
            </c:strRef>
          </c:tx>
          <c:spPr>
            <a:ln w="28575" cap="rnd">
              <a:solidFill>
                <a:schemeClr val="accent5"/>
              </a:solidFill>
              <a:round/>
            </a:ln>
            <a:effectLst/>
          </c:spPr>
          <c:marker>
            <c:symbol val="circle"/>
            <c:size val="6"/>
            <c:spPr>
              <a:solidFill>
                <a:schemeClr val="accent5"/>
              </a:solidFill>
              <a:ln w="9525">
                <a:solidFill>
                  <a:schemeClr val="accent5"/>
                </a:solidFill>
              </a:ln>
              <a:effectLst/>
            </c:spPr>
          </c:marker>
          <c:dLbls>
            <c:dLbl>
              <c:idx val="0"/>
              <c:layout>
                <c:manualLayout>
                  <c:x val="-0.18141220008368583"/>
                  <c:y val="8.8194444444444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26-48E2-934A-C944737D445B}"/>
                </c:ext>
              </c:extLst>
            </c:dLbl>
            <c:dLbl>
              <c:idx val="1"/>
              <c:delete val="1"/>
              <c:extLst>
                <c:ext xmlns:c15="http://schemas.microsoft.com/office/drawing/2012/chart" uri="{CE6537A1-D6FC-4f65-9D91-7224C49458BB}"/>
                <c:ext xmlns:c16="http://schemas.microsoft.com/office/drawing/2014/chart" uri="{C3380CC4-5D6E-409C-BE32-E72D297353CC}">
                  <c16:uniqueId val="{00000001-2026-48E2-934A-C944737D445B}"/>
                </c:ext>
              </c:extLst>
            </c:dLbl>
            <c:dLbl>
              <c:idx val="2"/>
              <c:delete val="1"/>
              <c:extLst>
                <c:ext xmlns:c15="http://schemas.microsoft.com/office/drawing/2012/chart" uri="{CE6537A1-D6FC-4f65-9D91-7224C49458BB}"/>
                <c:ext xmlns:c16="http://schemas.microsoft.com/office/drawing/2014/chart" uri="{C3380CC4-5D6E-409C-BE32-E72D297353CC}">
                  <c16:uniqueId val="{00000002-2026-48E2-934A-C944737D445B}"/>
                </c:ext>
              </c:extLst>
            </c:dLbl>
            <c:dLbl>
              <c:idx val="3"/>
              <c:delete val="1"/>
              <c:extLst>
                <c:ext xmlns:c15="http://schemas.microsoft.com/office/drawing/2012/chart" uri="{CE6537A1-D6FC-4f65-9D91-7224C49458BB}"/>
                <c:ext xmlns:c16="http://schemas.microsoft.com/office/drawing/2014/chart" uri="{C3380CC4-5D6E-409C-BE32-E72D297353CC}">
                  <c16:uniqueId val="{00000003-2026-48E2-934A-C944737D445B}"/>
                </c:ext>
              </c:extLst>
            </c:dLbl>
            <c:dLbl>
              <c:idx val="4"/>
              <c:delete val="1"/>
              <c:extLst>
                <c:ext xmlns:c15="http://schemas.microsoft.com/office/drawing/2012/chart" uri="{CE6537A1-D6FC-4f65-9D91-7224C49458BB}"/>
                <c:ext xmlns:c16="http://schemas.microsoft.com/office/drawing/2014/chart" uri="{C3380CC4-5D6E-409C-BE32-E72D297353CC}">
                  <c16:uniqueId val="{00000004-2026-48E2-934A-C944737D445B}"/>
                </c:ext>
              </c:extLst>
            </c:dLbl>
            <c:dLbl>
              <c:idx val="5"/>
              <c:delete val="1"/>
              <c:extLst>
                <c:ext xmlns:c15="http://schemas.microsoft.com/office/drawing/2012/chart" uri="{CE6537A1-D6FC-4f65-9D91-7224C49458BB}"/>
                <c:ext xmlns:c16="http://schemas.microsoft.com/office/drawing/2014/chart" uri="{C3380CC4-5D6E-409C-BE32-E72D297353CC}">
                  <c16:uniqueId val="{00000005-2026-48E2-934A-C944737D445B}"/>
                </c:ext>
              </c:extLst>
            </c:dLbl>
            <c:dLbl>
              <c:idx val="6"/>
              <c:delete val="1"/>
              <c:extLst>
                <c:ext xmlns:c15="http://schemas.microsoft.com/office/drawing/2012/chart" uri="{CE6537A1-D6FC-4f65-9D91-7224C49458BB}"/>
                <c:ext xmlns:c16="http://schemas.microsoft.com/office/drawing/2014/chart" uri="{C3380CC4-5D6E-409C-BE32-E72D297353CC}">
                  <c16:uniqueId val="{00000006-2026-48E2-934A-C944737D445B}"/>
                </c:ext>
              </c:extLst>
            </c:dLbl>
            <c:dLbl>
              <c:idx val="7"/>
              <c:delete val="1"/>
              <c:extLst>
                <c:ext xmlns:c15="http://schemas.microsoft.com/office/drawing/2012/chart" uri="{CE6537A1-D6FC-4f65-9D91-7224C49458BB}"/>
                <c:ext xmlns:c16="http://schemas.microsoft.com/office/drawing/2014/chart" uri="{C3380CC4-5D6E-409C-BE32-E72D297353CC}">
                  <c16:uniqueId val="{00000007-2026-48E2-934A-C944737D445B}"/>
                </c:ext>
              </c:extLst>
            </c:dLbl>
            <c:dLbl>
              <c:idx val="8"/>
              <c:delete val="1"/>
              <c:extLst>
                <c:ext xmlns:c15="http://schemas.microsoft.com/office/drawing/2012/chart" uri="{CE6537A1-D6FC-4f65-9D91-7224C49458BB}"/>
                <c:ext xmlns:c16="http://schemas.microsoft.com/office/drawing/2014/chart" uri="{C3380CC4-5D6E-409C-BE32-E72D297353CC}">
                  <c16:uniqueId val="{00000008-2026-48E2-934A-C944737D445B}"/>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'[一人当たり県民所得（市）グラフ (2009-2018まで).xlsx]グラフ'!$B$5:$N$5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extLst/>
            </c:numRef>
          </c:cat>
          <c:val>
            <c:numRef>
              <c:f>'[一人当たり県民所得（市）グラフ (2009-2018まで).xlsx]グラフ'!$B$6:$N$6</c:f>
              <c:numCache>
                <c:formatCode>\ ###,###,###,###,##0;"-"###,###,###,###,##0</c:formatCode>
                <c:ptCount val="10"/>
                <c:pt idx="0">
                  <c:v>3120.4550997253709</c:v>
                </c:pt>
                <c:pt idx="1">
                  <c:v>3157.0275536065787</c:v>
                </c:pt>
                <c:pt idx="2">
                  <c:v>3137.7969760079591</c:v>
                </c:pt>
                <c:pt idx="3">
                  <c:v>3090.8185869114213</c:v>
                </c:pt>
                <c:pt idx="4">
                  <c:v>3165.3484500589539</c:v>
                </c:pt>
                <c:pt idx="5">
                  <c:v>3154.3809553034939</c:v>
                </c:pt>
                <c:pt idx="6">
                  <c:v>3256.7777335104502</c:v>
                </c:pt>
                <c:pt idx="7">
                  <c:v>3271.3671921989708</c:v>
                </c:pt>
                <c:pt idx="8">
                  <c:v>3367.8834535736551</c:v>
                </c:pt>
                <c:pt idx="9">
                  <c:v>3402.7018949002522</c:v>
                </c:pt>
              </c:numCache>
              <c:extLst/>
            </c:numRef>
          </c:val>
          <c:smooth val="0"/>
          <c:extLst>
            <c:ext xmlns:c16="http://schemas.microsoft.com/office/drawing/2014/chart" uri="{C3380CC4-5D6E-409C-BE32-E72D297353CC}">
              <c16:uniqueId val="{00000009-2026-48E2-934A-C944737D445B}"/>
            </c:ext>
          </c:extLst>
        </c:ser>
        <c:ser>
          <c:idx val="1"/>
          <c:order val="1"/>
          <c:tx>
            <c:strRef>
              <c:f>'[一人当たり県民所得（市）グラフ (2009-2018まで).xlsx]グラフ'!$A$7</c:f>
              <c:strCache>
                <c:ptCount val="1"/>
                <c:pt idx="0">
                  <c:v>名古屋市</c:v>
                </c:pt>
              </c:strCache>
            </c:strRef>
          </c:tx>
          <c:spPr>
            <a:ln w="28575" cap="rnd">
              <a:solidFill>
                <a:schemeClr val="accent2"/>
              </a:solidFill>
              <a:round/>
            </a:ln>
            <a:effectLst/>
          </c:spPr>
          <c:marker>
            <c:symbol val="triangle"/>
            <c:size val="6"/>
            <c:spPr>
              <a:solidFill>
                <a:schemeClr val="accent2"/>
              </a:solidFill>
              <a:ln w="9525">
                <a:solidFill>
                  <a:schemeClr val="accent2"/>
                </a:solidFill>
              </a:ln>
              <a:effectLst/>
            </c:spPr>
          </c:marker>
          <c:dLbls>
            <c:dLbl>
              <c:idx val="0"/>
              <c:layout>
                <c:manualLayout>
                  <c:x val="-0.11733192022044003"/>
                  <c:y val="-9.98598484848485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026-48E2-934A-C944737D445B}"/>
                </c:ext>
              </c:extLst>
            </c:dLbl>
            <c:dLbl>
              <c:idx val="9"/>
              <c:layout>
                <c:manualLayout>
                  <c:x val="-1.671875E-3"/>
                  <c:y val="-4.3736111111111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26-48E2-934A-C944737D445B}"/>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'[一人当たり県民所得（市）グラフ (2009-2018まで).xlsx]グラフ'!$B$5:$N$5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extLst/>
            </c:numRef>
          </c:cat>
          <c:val>
            <c:numRef>
              <c:f>'[一人当たり県民所得（市）グラフ (2009-2018まで).xlsx]グラフ'!$B$7:$N$7</c:f>
              <c:numCache>
                <c:formatCode>\ ###,###,###,###,##0;"-"###,###,###,###,##0</c:formatCode>
                <c:ptCount val="10"/>
                <c:pt idx="0">
                  <c:v>3227.0976239742627</c:v>
                </c:pt>
                <c:pt idx="1">
                  <c:v>3406.2588619431826</c:v>
                </c:pt>
                <c:pt idx="2">
                  <c:v>3570.1166150529648</c:v>
                </c:pt>
                <c:pt idx="3">
                  <c:v>3520.9958660714801</c:v>
                </c:pt>
                <c:pt idx="4">
                  <c:v>3630.5202123818999</c:v>
                </c:pt>
                <c:pt idx="5">
                  <c:v>3639.2675009553759</c:v>
                </c:pt>
                <c:pt idx="6">
                  <c:v>3697.6944971289026</c:v>
                </c:pt>
                <c:pt idx="7">
                  <c:v>3643.97251988681</c:v>
                </c:pt>
                <c:pt idx="8">
                  <c:v>3740.5217954950576</c:v>
                </c:pt>
                <c:pt idx="9">
                  <c:v>3734.1090459631068</c:v>
                </c:pt>
              </c:numCache>
              <c:extLst/>
            </c:numRef>
          </c:val>
          <c:smooth val="0"/>
          <c:extLst>
            <c:ext xmlns:c16="http://schemas.microsoft.com/office/drawing/2014/chart" uri="{C3380CC4-5D6E-409C-BE32-E72D297353CC}">
              <c16:uniqueId val="{0000000C-2026-48E2-934A-C944737D445B}"/>
            </c:ext>
          </c:extLst>
        </c:ser>
        <c:ser>
          <c:idx val="2"/>
          <c:order val="2"/>
          <c:tx>
            <c:strRef>
              <c:f>'[一人当たり県民所得（市）グラフ (2009-2018まで).xlsx]グラフ'!$A$8</c:f>
              <c:strCache>
                <c:ptCount val="1"/>
                <c:pt idx="0">
                  <c:v>大阪市</c:v>
                </c:pt>
              </c:strCache>
            </c:strRef>
          </c:tx>
          <c:spPr>
            <a:ln w="28575" cap="rnd">
              <a:solidFill>
                <a:srgbClr val="FF0000"/>
              </a:solidFill>
              <a:round/>
            </a:ln>
            <a:effectLst/>
          </c:spPr>
          <c:marker>
            <c:symbol val="diamond"/>
            <c:size val="6"/>
            <c:spPr>
              <a:solidFill>
                <a:srgbClr val="FF0000"/>
              </a:solidFill>
              <a:ln w="9525">
                <a:solidFill>
                  <a:srgbClr val="FF0000"/>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026-48E2-934A-C944737D445B}"/>
                </c:ext>
              </c:extLst>
            </c:dLbl>
            <c:dLbl>
              <c:idx val="9"/>
              <c:layout>
                <c:manualLayout>
                  <c:x val="-1.671875E-3"/>
                  <c:y val="-2.77007575757576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026-48E2-934A-C944737D445B}"/>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'[一人当たり県民所得（市）グラフ (2009-2018まで).xlsx]グラフ'!$B$5:$N$5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extLst/>
            </c:numRef>
          </c:cat>
          <c:val>
            <c:numRef>
              <c:f>'[一人当たり県民所得（市）グラフ (2009-2018まで).xlsx]グラフ'!$B$8:$N$8</c:f>
              <c:numCache>
                <c:formatCode>\ ###,###,###,###,##0;"-"###,###,###,###,##0</c:formatCode>
                <c:ptCount val="10"/>
                <c:pt idx="0">
                  <c:v>4079.1925395782227</c:v>
                </c:pt>
                <c:pt idx="1">
                  <c:v>4223.1553205363416</c:v>
                </c:pt>
                <c:pt idx="2">
                  <c:v>4335.6663164694119</c:v>
                </c:pt>
                <c:pt idx="3">
                  <c:v>4240.2284984335229</c:v>
                </c:pt>
                <c:pt idx="4">
                  <c:v>4328.3682941825828</c:v>
                </c:pt>
                <c:pt idx="5">
                  <c:v>4417.1552588842178</c:v>
                </c:pt>
                <c:pt idx="6">
                  <c:v>4453.3463883010636</c:v>
                </c:pt>
                <c:pt idx="7">
                  <c:v>4329.948227871384</c:v>
                </c:pt>
                <c:pt idx="8">
                  <c:v>4412.3959652906187</c:v>
                </c:pt>
                <c:pt idx="9">
                  <c:v>4409.8031343784196</c:v>
                </c:pt>
              </c:numCache>
              <c:extLst/>
            </c:numRef>
          </c:val>
          <c:smooth val="0"/>
          <c:extLst>
            <c:ext xmlns:c16="http://schemas.microsoft.com/office/drawing/2014/chart" uri="{C3380CC4-5D6E-409C-BE32-E72D297353CC}">
              <c16:uniqueId val="{0000000F-2026-48E2-934A-C944737D445B}"/>
            </c:ext>
          </c:extLst>
        </c:ser>
        <c:ser>
          <c:idx val="3"/>
          <c:order val="3"/>
          <c:tx>
            <c:strRef>
              <c:f>'[一人当たり県民所得（市）グラフ (2009-2018まで).xlsx]グラフ'!$A$9</c:f>
              <c:strCache>
                <c:ptCount val="1"/>
                <c:pt idx="0">
                  <c:v>福岡市</c:v>
                </c:pt>
              </c:strCache>
            </c:strRef>
          </c:tx>
          <c:spPr>
            <a:ln w="28575" cap="rnd">
              <a:solidFill>
                <a:schemeClr val="accent3"/>
              </a:solidFill>
              <a:round/>
            </a:ln>
            <a:effectLst/>
          </c:spPr>
          <c:marker>
            <c:symbol val="square"/>
            <c:size val="6"/>
            <c:spPr>
              <a:solidFill>
                <a:schemeClr val="accent3"/>
              </a:solidFill>
              <a:ln w="9525">
                <a:solidFill>
                  <a:schemeClr val="accent3"/>
                </a:solidFill>
              </a:ln>
              <a:effectLst/>
            </c:spPr>
          </c:marker>
          <c:dLbls>
            <c:dLbl>
              <c:idx val="0"/>
              <c:layout>
                <c:manualLayout>
                  <c:x val="-5.7026909418278975E-2"/>
                  <c:y val="0.104229797979797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026-48E2-934A-C944737D445B}"/>
                </c:ext>
              </c:extLst>
            </c:dLbl>
            <c:dLbl>
              <c:idx val="9"/>
              <c:layout>
                <c:manualLayout>
                  <c:x val="-9.4503472222222228E-3"/>
                  <c:y val="9.0538510101010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026-48E2-934A-C944737D445B}"/>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'[一人当たり県民所得（市）グラフ (2009-2018まで).xlsx]グラフ'!$B$5:$N$5</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extLst/>
            </c:numRef>
          </c:cat>
          <c:val>
            <c:numRef>
              <c:f>'[一人当たり県民所得（市）グラフ (2009-2018まで).xlsx]グラフ'!$B$9:$N$9</c:f>
              <c:numCache>
                <c:formatCode>\ ###,###,###,###,##0;"-"###,###,###,###,##0</c:formatCode>
                <c:ptCount val="10"/>
                <c:pt idx="0">
                  <c:v>3075.8764349017688</c:v>
                </c:pt>
                <c:pt idx="1">
                  <c:v>3129.0697888905365</c:v>
                </c:pt>
                <c:pt idx="2">
                  <c:v>3280.1607718996329</c:v>
                </c:pt>
                <c:pt idx="3">
                  <c:v>3226.5076411595587</c:v>
                </c:pt>
                <c:pt idx="4">
                  <c:v>3288.6679533355145</c:v>
                </c:pt>
                <c:pt idx="5">
                  <c:v>3245.7709804055371</c:v>
                </c:pt>
                <c:pt idx="6">
                  <c:v>3330.917844569472</c:v>
                </c:pt>
                <c:pt idx="7">
                  <c:v>3329.2227074910315</c:v>
                </c:pt>
                <c:pt idx="8">
                  <c:v>3365.199730217606</c:v>
                </c:pt>
                <c:pt idx="9">
                  <c:v>3340.5691854759566</c:v>
                </c:pt>
              </c:numCache>
              <c:extLst/>
            </c:numRef>
          </c:val>
          <c:smooth val="0"/>
          <c:extLst>
            <c:ext xmlns:c16="http://schemas.microsoft.com/office/drawing/2014/chart" uri="{C3380CC4-5D6E-409C-BE32-E72D297353CC}">
              <c16:uniqueId val="{00000012-2026-48E2-934A-C944737D445B}"/>
            </c:ext>
          </c:extLst>
        </c:ser>
        <c:dLbls>
          <c:showLegendKey val="0"/>
          <c:showVal val="0"/>
          <c:showCatName val="0"/>
          <c:showSerName val="0"/>
          <c:showPercent val="0"/>
          <c:showBubbleSize val="0"/>
        </c:dLbls>
        <c:marker val="1"/>
        <c:smooth val="0"/>
        <c:axId val="197577376"/>
        <c:axId val="197576544"/>
      </c:lineChart>
      <c:catAx>
        <c:axId val="19757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76544"/>
        <c:crosses val="autoZero"/>
        <c:auto val="1"/>
        <c:lblAlgn val="ctr"/>
        <c:lblOffset val="100"/>
        <c:noMultiLvlLbl val="0"/>
      </c:catAx>
      <c:valAx>
        <c:axId val="197576544"/>
        <c:scaling>
          <c:orientation val="minMax"/>
          <c:max val="6000"/>
          <c:min val="2000"/>
        </c:scaling>
        <c:delete val="0"/>
        <c:axPos val="l"/>
        <c:majorGridlines>
          <c:spPr>
            <a:ln w="9525" cap="flat" cmpd="sng" algn="ctr">
              <a:solidFill>
                <a:schemeClr val="tx1">
                  <a:lumMod val="15000"/>
                  <a:lumOff val="85000"/>
                </a:schemeClr>
              </a:solidFill>
              <a:round/>
            </a:ln>
            <a:effectLst/>
          </c:spPr>
        </c:majorGridlines>
        <c:numFmt formatCode="\ ###,###,###,###,##0;&quot;-&quot;###,###,###,###,##0"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77376"/>
        <c:crosses val="autoZero"/>
        <c:crossBetween val="between"/>
        <c:majorUnit val="1000"/>
      </c:valAx>
      <c:spPr>
        <a:noFill/>
        <a:ln>
          <a:noFill/>
        </a:ln>
        <a:effectLst/>
      </c:spPr>
    </c:plotArea>
    <c:legend>
      <c:legendPos val="b"/>
      <c:layout>
        <c:manualLayout>
          <c:xMode val="edge"/>
          <c:yMode val="edge"/>
          <c:x val="0.26590277777777782"/>
          <c:y val="0.68597601010101006"/>
          <c:w val="0.54888888888888898"/>
          <c:h val="0.1005713383838384"/>
        </c:manualLayout>
      </c:layout>
      <c:overlay val="0"/>
      <c:spPr>
        <a:noFill/>
        <a:ln>
          <a:noFill/>
        </a:ln>
        <a:effectLst/>
      </c:spPr>
      <c:txPr>
        <a:bodyPr rot="0" spcFirstLastPara="1" vertOverflow="ellipsis" vert="horz" wrap="square" anchor="ctr" anchorCtr="1"/>
        <a:lstStyle/>
        <a:p>
          <a:pPr>
            <a:defRPr sz="5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1759259259259"/>
          <c:y val="4.400871459694989E-2"/>
          <c:w val="0.88009733158355208"/>
          <c:h val="0.76728218471799825"/>
        </c:manualLayout>
      </c:layout>
      <c:lineChart>
        <c:grouping val="standard"/>
        <c:varyColors val="0"/>
        <c:ser>
          <c:idx val="0"/>
          <c:order val="0"/>
          <c:tx>
            <c:strRef>
              <c:f>Sheet1!$D$3</c:f>
              <c:strCache>
                <c:ptCount val="1"/>
                <c:pt idx="0">
                  <c:v>大阪府</c:v>
                </c:pt>
              </c:strCache>
            </c:strRef>
          </c:tx>
          <c:spPr>
            <a:ln w="28575" cap="rnd">
              <a:solidFill>
                <a:schemeClr val="tx1"/>
              </a:solidFill>
              <a:round/>
            </a:ln>
            <a:effectLst/>
          </c:spPr>
          <c:marker>
            <c:symbol val="circle"/>
            <c:size val="6"/>
            <c:spPr>
              <a:solidFill>
                <a:schemeClr val="tx1"/>
              </a:solidFill>
              <a:ln w="9525">
                <a:solidFill>
                  <a:schemeClr val="tx1"/>
                </a:solidFill>
              </a:ln>
              <a:effectLst/>
            </c:spPr>
          </c:marker>
          <c:dLbls>
            <c:dLbl>
              <c:idx val="0"/>
              <c:layout>
                <c:manualLayout>
                  <c:x val="-8.8703703703703701E-2"/>
                  <c:y val="-4.6296296296296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95-4629-9834-890C25D482D7}"/>
                </c:ext>
              </c:extLst>
            </c:dLbl>
            <c:dLbl>
              <c:idx val="12"/>
              <c:layout>
                <c:manualLayout>
                  <c:x val="-4.4444444444444446E-2"/>
                  <c:y val="-5.5555555555555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95-4629-9834-890C25D482D7}"/>
                </c:ext>
              </c:extLst>
            </c:dLbl>
            <c:dLbl>
              <c:idx val="13"/>
              <c:layout>
                <c:manualLayout>
                  <c:x val="-2.222222222222232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95-4629-9834-890C25D482D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Sheet1!$C$4:$C$17</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Sheet1!$D$4:$D$17</c:f>
              <c:numCache>
                <c:formatCode>General</c:formatCode>
                <c:ptCount val="14"/>
                <c:pt idx="0">
                  <c:v>96.6</c:v>
                </c:pt>
                <c:pt idx="1">
                  <c:v>96.9</c:v>
                </c:pt>
                <c:pt idx="2">
                  <c:v>91.3</c:v>
                </c:pt>
                <c:pt idx="3">
                  <c:v>97</c:v>
                </c:pt>
                <c:pt idx="4">
                  <c:v>97.2</c:v>
                </c:pt>
                <c:pt idx="5">
                  <c:v>98.7</c:v>
                </c:pt>
                <c:pt idx="6">
                  <c:v>99.9</c:v>
                </c:pt>
                <c:pt idx="7">
                  <c:v>99.8</c:v>
                </c:pt>
                <c:pt idx="8">
                  <c:v>101.1</c:v>
                </c:pt>
                <c:pt idx="9">
                  <c:v>100.5</c:v>
                </c:pt>
                <c:pt idx="10">
                  <c:v>100.1</c:v>
                </c:pt>
                <c:pt idx="11">
                  <c:v>98.5</c:v>
                </c:pt>
                <c:pt idx="12">
                  <c:v>100.8</c:v>
                </c:pt>
                <c:pt idx="13">
                  <c:v>87.1</c:v>
                </c:pt>
              </c:numCache>
            </c:numRef>
          </c:val>
          <c:smooth val="0"/>
          <c:extLst>
            <c:ext xmlns:c16="http://schemas.microsoft.com/office/drawing/2014/chart" uri="{C3380CC4-5D6E-409C-BE32-E72D297353CC}">
              <c16:uniqueId val="{00000003-2795-4629-9834-890C25D482D7}"/>
            </c:ext>
          </c:extLst>
        </c:ser>
        <c:ser>
          <c:idx val="1"/>
          <c:order val="1"/>
          <c:tx>
            <c:strRef>
              <c:f>Sheet1!$E$3</c:f>
              <c:strCache>
                <c:ptCount val="1"/>
                <c:pt idx="0">
                  <c:v>全都道府県</c:v>
                </c:pt>
              </c:strCache>
            </c:strRef>
          </c:tx>
          <c:spPr>
            <a:ln w="28575" cap="rnd">
              <a:solidFill>
                <a:srgbClr val="FF0000"/>
              </a:solidFill>
              <a:round/>
            </a:ln>
            <a:effectLst/>
          </c:spPr>
          <c:marker>
            <c:symbol val="diamond"/>
            <c:size val="6"/>
            <c:spPr>
              <a:solidFill>
                <a:srgbClr val="FF0000"/>
              </a:solidFill>
              <a:ln w="9525">
                <a:solidFill>
                  <a:srgbClr val="FF0000"/>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95-4629-9834-890C25D482D7}"/>
                </c:ext>
              </c:extLst>
            </c:dLbl>
            <c:dLbl>
              <c:idx val="12"/>
              <c:layout>
                <c:manualLayout>
                  <c:x val="-8.5277777777777772E-2"/>
                  <c:y val="9.0141612200435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95-4629-9834-890C25D482D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Sheet1!$C$4:$C$17</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Sheet1!$E$4:$E$17</c:f>
              <c:numCache>
                <c:formatCode>General</c:formatCode>
                <c:ptCount val="14"/>
                <c:pt idx="0">
                  <c:v>93.9</c:v>
                </c:pt>
                <c:pt idx="1">
                  <c:v>95.9</c:v>
                </c:pt>
                <c:pt idx="2">
                  <c:v>91.9</c:v>
                </c:pt>
                <c:pt idx="3">
                  <c:v>94.9</c:v>
                </c:pt>
                <c:pt idx="4">
                  <c:v>94.6</c:v>
                </c:pt>
                <c:pt idx="5">
                  <c:v>93</c:v>
                </c:pt>
                <c:pt idx="6">
                  <c:v>93</c:v>
                </c:pt>
                <c:pt idx="7">
                  <c:v>93.4</c:v>
                </c:pt>
                <c:pt idx="8">
                  <c:v>94.3</c:v>
                </c:pt>
                <c:pt idx="9">
                  <c:v>94.2</c:v>
                </c:pt>
                <c:pt idx="10">
                  <c:v>93</c:v>
                </c:pt>
                <c:pt idx="11">
                  <c:v>93.2</c:v>
                </c:pt>
                <c:pt idx="12">
                  <c:v>94.4</c:v>
                </c:pt>
              </c:numCache>
            </c:numRef>
          </c:val>
          <c:smooth val="0"/>
          <c:extLst>
            <c:ext xmlns:c16="http://schemas.microsoft.com/office/drawing/2014/chart" uri="{C3380CC4-5D6E-409C-BE32-E72D297353CC}">
              <c16:uniqueId val="{00000006-2795-4629-9834-890C25D482D7}"/>
            </c:ext>
          </c:extLst>
        </c:ser>
        <c:dLbls>
          <c:showLegendKey val="0"/>
          <c:showVal val="0"/>
          <c:showCatName val="0"/>
          <c:showSerName val="0"/>
          <c:showPercent val="0"/>
          <c:showBubbleSize val="0"/>
        </c:dLbls>
        <c:marker val="1"/>
        <c:smooth val="0"/>
        <c:axId val="409338815"/>
        <c:axId val="409351711"/>
      </c:lineChart>
      <c:catAx>
        <c:axId val="40933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351711"/>
        <c:crosses val="autoZero"/>
        <c:auto val="1"/>
        <c:lblAlgn val="ctr"/>
        <c:lblOffset val="100"/>
        <c:noMultiLvlLbl val="0"/>
      </c:catAx>
      <c:valAx>
        <c:axId val="409351711"/>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338815"/>
        <c:crosses val="autoZero"/>
        <c:crossBetween val="between"/>
      </c:valAx>
      <c:spPr>
        <a:noFill/>
        <a:ln>
          <a:noFill/>
        </a:ln>
        <a:effectLst/>
      </c:spPr>
    </c:plotArea>
    <c:legend>
      <c:legendPos val="b"/>
      <c:layout>
        <c:manualLayout>
          <c:xMode val="edge"/>
          <c:yMode val="edge"/>
          <c:x val="0.14648132183908044"/>
          <c:y val="0.63999698067632849"/>
          <c:w val="0.77041666666666664"/>
          <c:h val="0.13550272331154686"/>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76561253247319E-2"/>
          <c:y val="8.4359713772539632E-2"/>
          <c:w val="0.85992913105413105"/>
          <c:h val="0.75219987922705311"/>
        </c:manualLayout>
      </c:layout>
      <c:barChart>
        <c:barDir val="col"/>
        <c:grouping val="stacked"/>
        <c:varyColors val="0"/>
        <c:ser>
          <c:idx val="0"/>
          <c:order val="0"/>
          <c:tx>
            <c:strRef>
              <c:f>Sheet1!$A$4</c:f>
              <c:strCache>
                <c:ptCount val="1"/>
                <c:pt idx="0">
                  <c:v>当初予算</c:v>
                </c:pt>
              </c:strCache>
            </c:strRef>
          </c:tx>
          <c:spPr>
            <a:solidFill>
              <a:schemeClr val="accent1">
                <a:lumMod val="50000"/>
              </a:schemeClr>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55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Sheet1!$B$3:$Q$3</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Sheet1!$B$4:$Q$4</c:f>
              <c:numCache>
                <c:formatCode>General</c:formatCode>
                <c:ptCount val="14"/>
                <c:pt idx="1">
                  <c:v>228</c:v>
                </c:pt>
                <c:pt idx="2">
                  <c:v>385</c:v>
                </c:pt>
                <c:pt idx="3">
                  <c:v>260</c:v>
                </c:pt>
                <c:pt idx="4">
                  <c:v>320</c:v>
                </c:pt>
                <c:pt idx="5">
                  <c:v>280</c:v>
                </c:pt>
                <c:pt idx="6">
                  <c:v>280</c:v>
                </c:pt>
                <c:pt idx="7">
                  <c:v>276</c:v>
                </c:pt>
                <c:pt idx="8">
                  <c:v>273</c:v>
                </c:pt>
                <c:pt idx="9">
                  <c:v>271</c:v>
                </c:pt>
                <c:pt idx="10">
                  <c:v>269</c:v>
                </c:pt>
                <c:pt idx="11">
                  <c:v>264</c:v>
                </c:pt>
                <c:pt idx="12">
                  <c:v>228</c:v>
                </c:pt>
                <c:pt idx="13">
                  <c:v>172</c:v>
                </c:pt>
              </c:numCache>
            </c:numRef>
          </c:val>
          <c:extLst>
            <c:ext xmlns:c16="http://schemas.microsoft.com/office/drawing/2014/chart" uri="{C3380CC4-5D6E-409C-BE32-E72D297353CC}">
              <c16:uniqueId val="{00000000-8358-48E1-8EE8-8A16A77757BF}"/>
            </c:ext>
          </c:extLst>
        </c:ser>
        <c:ser>
          <c:idx val="1"/>
          <c:order val="1"/>
          <c:tx>
            <c:strRef>
              <c:f>Sheet1!$A$5</c:f>
              <c:strCache>
                <c:ptCount val="1"/>
                <c:pt idx="0">
                  <c:v>決算剰余金</c:v>
                </c:pt>
              </c:strCache>
            </c:strRef>
          </c:tx>
          <c:spPr>
            <a:solidFill>
              <a:schemeClr val="accent1">
                <a:lumMod val="60000"/>
                <a:lumOff val="40000"/>
              </a:schemeClr>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55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Sheet1!$B$3:$Q$3</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Sheet1!$B$5:$Q$5</c:f>
              <c:numCache>
                <c:formatCode>General</c:formatCode>
                <c:ptCount val="14"/>
                <c:pt idx="0">
                  <c:v>52</c:v>
                </c:pt>
                <c:pt idx="1">
                  <c:v>155</c:v>
                </c:pt>
                <c:pt idx="2">
                  <c:v>129</c:v>
                </c:pt>
                <c:pt idx="3">
                  <c:v>53</c:v>
                </c:pt>
                <c:pt idx="4">
                  <c:v>61</c:v>
                </c:pt>
                <c:pt idx="5">
                  <c:v>112</c:v>
                </c:pt>
                <c:pt idx="6">
                  <c:v>19</c:v>
                </c:pt>
                <c:pt idx="7">
                  <c:v>27</c:v>
                </c:pt>
                <c:pt idx="8">
                  <c:v>11</c:v>
                </c:pt>
                <c:pt idx="9">
                  <c:v>14</c:v>
                </c:pt>
                <c:pt idx="10">
                  <c:v>25</c:v>
                </c:pt>
                <c:pt idx="11">
                  <c:v>144</c:v>
                </c:pt>
                <c:pt idx="12">
                  <c:v>165</c:v>
                </c:pt>
                <c:pt idx="13">
                  <c:v>134</c:v>
                </c:pt>
              </c:numCache>
            </c:numRef>
          </c:val>
          <c:extLst>
            <c:ext xmlns:c16="http://schemas.microsoft.com/office/drawing/2014/chart" uri="{C3380CC4-5D6E-409C-BE32-E72D297353CC}">
              <c16:uniqueId val="{00000001-8358-48E1-8EE8-8A16A77757BF}"/>
            </c:ext>
          </c:extLst>
        </c:ser>
        <c:ser>
          <c:idx val="2"/>
          <c:order val="2"/>
          <c:tx>
            <c:strRef>
              <c:f>Sheet1!$A$6</c:f>
              <c:strCache>
                <c:ptCount val="1"/>
                <c:pt idx="0">
                  <c:v>2月補正</c:v>
                </c:pt>
              </c:strCache>
            </c:strRef>
          </c:tx>
          <c:spPr>
            <a:solidFill>
              <a:sysClr val="window" lastClr="FFFFFF">
                <a:lumMod val="95000"/>
              </a:sysClr>
            </a:solidFill>
            <a:ln w="6350">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Sheet1!$B$3:$Q$3</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Sheet1!$B$6:$Q$6</c:f>
              <c:numCache>
                <c:formatCode>General</c:formatCode>
                <c:ptCount val="14"/>
                <c:pt idx="4">
                  <c:v>385</c:v>
                </c:pt>
              </c:numCache>
            </c:numRef>
          </c:val>
          <c:extLst>
            <c:ext xmlns:c16="http://schemas.microsoft.com/office/drawing/2014/chart" uri="{C3380CC4-5D6E-409C-BE32-E72D297353CC}">
              <c16:uniqueId val="{00000002-8358-48E1-8EE8-8A16A77757BF}"/>
            </c:ext>
          </c:extLst>
        </c:ser>
        <c:dLbls>
          <c:showLegendKey val="0"/>
          <c:showVal val="0"/>
          <c:showCatName val="0"/>
          <c:showSerName val="0"/>
          <c:showPercent val="0"/>
          <c:showBubbleSize val="0"/>
        </c:dLbls>
        <c:gapWidth val="40"/>
        <c:overlap val="100"/>
        <c:axId val="69890207"/>
        <c:axId val="69882303"/>
      </c:barChart>
      <c:lineChart>
        <c:grouping val="standard"/>
        <c:varyColors val="0"/>
        <c:ser>
          <c:idx val="3"/>
          <c:order val="3"/>
          <c:tx>
            <c:strRef>
              <c:f>Sheet1!$A$7</c:f>
              <c:strCache>
                <c:ptCount val="1"/>
                <c:pt idx="0">
                  <c:v>合計</c:v>
                </c:pt>
              </c:strCache>
            </c:strRef>
          </c:tx>
          <c:spPr>
            <a:ln w="28575" cap="rnd">
              <a:noFill/>
              <a:round/>
            </a:ln>
            <a:effectLst/>
          </c:spPr>
          <c:marker>
            <c:symbol val="circle"/>
            <c:size val="5"/>
            <c:spPr>
              <a:noFill/>
              <a:ln w="9525">
                <a:noFill/>
              </a:ln>
              <a:effectLst/>
            </c:spPr>
          </c:marker>
          <c:dLbls>
            <c:dLbl>
              <c:idx val="0"/>
              <c:layout>
                <c:manualLayout>
                  <c:x val="-6.5615233659004873E-2"/>
                  <c:y val="-6.0367771436339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58-48E1-8EE8-8A16A77757BF}"/>
                </c:ext>
              </c:extLst>
            </c:dLbl>
            <c:dLbl>
              <c:idx val="1"/>
              <c:layout>
                <c:manualLayout>
                  <c:x val="-7.5280762540469545E-2"/>
                  <c:y val="-5.20669659314026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58-48E1-8EE8-8A16A77757B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Sheet1!$B$3:$Q$3</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Sheet1!$B$7:$Q$7</c:f>
              <c:numCache>
                <c:formatCode>General</c:formatCode>
                <c:ptCount val="14"/>
                <c:pt idx="0">
                  <c:v>52</c:v>
                </c:pt>
                <c:pt idx="1">
                  <c:v>383</c:v>
                </c:pt>
                <c:pt idx="2">
                  <c:v>514</c:v>
                </c:pt>
                <c:pt idx="3">
                  <c:v>313</c:v>
                </c:pt>
                <c:pt idx="4">
                  <c:v>766</c:v>
                </c:pt>
                <c:pt idx="5">
                  <c:v>392</c:v>
                </c:pt>
                <c:pt idx="6">
                  <c:v>299</c:v>
                </c:pt>
                <c:pt idx="7">
                  <c:v>303</c:v>
                </c:pt>
                <c:pt idx="8">
                  <c:v>284</c:v>
                </c:pt>
                <c:pt idx="9">
                  <c:v>285</c:v>
                </c:pt>
                <c:pt idx="10">
                  <c:v>294</c:v>
                </c:pt>
                <c:pt idx="11">
                  <c:v>408</c:v>
                </c:pt>
                <c:pt idx="12">
                  <c:v>393</c:v>
                </c:pt>
                <c:pt idx="13">
                  <c:v>306</c:v>
                </c:pt>
              </c:numCache>
            </c:numRef>
          </c:val>
          <c:smooth val="0"/>
          <c:extLst>
            <c:ext xmlns:c16="http://schemas.microsoft.com/office/drawing/2014/chart" uri="{C3380CC4-5D6E-409C-BE32-E72D297353CC}">
              <c16:uniqueId val="{00000005-8358-48E1-8EE8-8A16A77757BF}"/>
            </c:ext>
          </c:extLst>
        </c:ser>
        <c:dLbls>
          <c:showLegendKey val="0"/>
          <c:showVal val="0"/>
          <c:showCatName val="0"/>
          <c:showSerName val="0"/>
          <c:showPercent val="0"/>
          <c:showBubbleSize val="0"/>
        </c:dLbls>
        <c:marker val="1"/>
        <c:smooth val="0"/>
        <c:axId val="69890207"/>
        <c:axId val="69882303"/>
      </c:lineChart>
      <c:catAx>
        <c:axId val="6989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solidFill>
                <a:latin typeface="+mj-lt"/>
                <a:ea typeface="+mn-ea"/>
                <a:cs typeface="+mn-cs"/>
              </a:defRPr>
            </a:pPr>
            <a:endParaRPr lang="ja-JP"/>
          </a:p>
        </c:txPr>
        <c:crossAx val="69882303"/>
        <c:crosses val="autoZero"/>
        <c:auto val="1"/>
        <c:lblAlgn val="ctr"/>
        <c:lblOffset val="100"/>
        <c:noMultiLvlLbl val="0"/>
      </c:catAx>
      <c:valAx>
        <c:axId val="69882303"/>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n-lt"/>
                <a:ea typeface="+mn-ea"/>
                <a:cs typeface="+mn-cs"/>
              </a:defRPr>
            </a:pPr>
            <a:endParaRPr lang="ja-JP"/>
          </a:p>
        </c:txPr>
        <c:crossAx val="698902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1714785651793"/>
          <c:y val="2.5428331875182269E-2"/>
          <c:w val="0.85862729658792647"/>
          <c:h val="0.83746475507765827"/>
        </c:manualLayout>
      </c:layout>
      <c:barChart>
        <c:barDir val="col"/>
        <c:grouping val="stacked"/>
        <c:varyColors val="0"/>
        <c:ser>
          <c:idx val="0"/>
          <c:order val="0"/>
          <c:tx>
            <c:strRef>
              <c:f>Sheet1!$A$4</c:f>
              <c:strCache>
                <c:ptCount val="1"/>
                <c:pt idx="0">
                  <c:v>その他</c:v>
                </c:pt>
              </c:strCache>
            </c:strRef>
          </c:tx>
          <c:spPr>
            <a:solidFill>
              <a:srgbClr val="0070C0"/>
            </a:solidFill>
            <a:ln>
              <a:solidFill>
                <a:schemeClr val="tx1"/>
              </a:solidFill>
            </a:ln>
            <a:effectLst/>
          </c:spPr>
          <c:invertIfNegative val="0"/>
          <c:dLbls>
            <c:spPr>
              <a:noFill/>
              <a:ln>
                <a:noFill/>
              </a:ln>
              <a:effectLst/>
            </c:spPr>
            <c:txPr>
              <a:bodyPr rot="-54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Sheet1!$B$3:$O$3</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Sheet1!$B$4:$O$4</c:f>
              <c:numCache>
                <c:formatCode>#,##0_);[Red]\(#,##0\)</c:formatCode>
                <c:ptCount val="14"/>
                <c:pt idx="0">
                  <c:v>49493</c:v>
                </c:pt>
                <c:pt idx="1">
                  <c:v>48367</c:v>
                </c:pt>
                <c:pt idx="2">
                  <c:v>46777</c:v>
                </c:pt>
                <c:pt idx="3">
                  <c:v>45326</c:v>
                </c:pt>
                <c:pt idx="4">
                  <c:v>43639</c:v>
                </c:pt>
                <c:pt idx="5">
                  <c:v>41977</c:v>
                </c:pt>
                <c:pt idx="6">
                  <c:v>39918</c:v>
                </c:pt>
                <c:pt idx="7">
                  <c:v>37343</c:v>
                </c:pt>
                <c:pt idx="8">
                  <c:v>35212</c:v>
                </c:pt>
                <c:pt idx="9">
                  <c:v>33285</c:v>
                </c:pt>
                <c:pt idx="10">
                  <c:v>27101</c:v>
                </c:pt>
                <c:pt idx="11">
                  <c:v>24910</c:v>
                </c:pt>
                <c:pt idx="12">
                  <c:v>23112</c:v>
                </c:pt>
                <c:pt idx="13">
                  <c:v>22209</c:v>
                </c:pt>
              </c:numCache>
            </c:numRef>
          </c:val>
          <c:extLst>
            <c:ext xmlns:c16="http://schemas.microsoft.com/office/drawing/2014/chart" uri="{C3380CC4-5D6E-409C-BE32-E72D297353CC}">
              <c16:uniqueId val="{00000000-47B0-4794-90CD-006A04B0AB2D}"/>
            </c:ext>
          </c:extLst>
        </c:ser>
        <c:ser>
          <c:idx val="1"/>
          <c:order val="1"/>
          <c:tx>
            <c:strRef>
              <c:f>Sheet1!$A$5</c:f>
              <c:strCache>
                <c:ptCount val="1"/>
                <c:pt idx="0">
                  <c:v>臨財債</c:v>
                </c:pt>
              </c:strCache>
            </c:strRef>
          </c:tx>
          <c:spPr>
            <a:solidFill>
              <a:schemeClr val="accent1">
                <a:lumMod val="40000"/>
                <a:lumOff val="60000"/>
              </a:schemeClr>
            </a:solidFill>
            <a:ln>
              <a:solidFill>
                <a:schemeClr val="tx1"/>
              </a:solidFill>
            </a:ln>
            <a:effectLst/>
          </c:spPr>
          <c:invertIfNegative val="0"/>
          <c:dLbls>
            <c:spPr>
              <a:noFill/>
              <a:ln>
                <a:noFill/>
              </a:ln>
              <a:effectLst/>
            </c:spPr>
            <c:txPr>
              <a:bodyPr rot="-54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Sheet1!$B$3:$O$3</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Sheet1!$B$5:$O$5</c:f>
              <c:numCache>
                <c:formatCode>#,##0_);[Red]\(#,##0\)</c:formatCode>
                <c:ptCount val="14"/>
                <c:pt idx="0">
                  <c:v>2629</c:v>
                </c:pt>
                <c:pt idx="1">
                  <c:v>2977</c:v>
                </c:pt>
                <c:pt idx="2">
                  <c:v>3847</c:v>
                </c:pt>
                <c:pt idx="3">
                  <c:v>4667</c:v>
                </c:pt>
                <c:pt idx="4">
                  <c:v>5514</c:v>
                </c:pt>
                <c:pt idx="5">
                  <c:v>6281</c:v>
                </c:pt>
                <c:pt idx="6">
                  <c:v>6768</c:v>
                </c:pt>
                <c:pt idx="7">
                  <c:v>7224</c:v>
                </c:pt>
                <c:pt idx="8">
                  <c:v>7556</c:v>
                </c:pt>
                <c:pt idx="9">
                  <c:v>8095</c:v>
                </c:pt>
                <c:pt idx="10">
                  <c:v>8494</c:v>
                </c:pt>
                <c:pt idx="11">
                  <c:v>8722</c:v>
                </c:pt>
                <c:pt idx="12">
                  <c:v>8719</c:v>
                </c:pt>
                <c:pt idx="13">
                  <c:v>8662</c:v>
                </c:pt>
              </c:numCache>
            </c:numRef>
          </c:val>
          <c:extLst>
            <c:ext xmlns:c16="http://schemas.microsoft.com/office/drawing/2014/chart" uri="{C3380CC4-5D6E-409C-BE32-E72D297353CC}">
              <c16:uniqueId val="{00000001-47B0-4794-90CD-006A04B0AB2D}"/>
            </c:ext>
          </c:extLst>
        </c:ser>
        <c:dLbls>
          <c:showLegendKey val="0"/>
          <c:showVal val="0"/>
          <c:showCatName val="0"/>
          <c:showSerName val="0"/>
          <c:showPercent val="0"/>
          <c:showBubbleSize val="0"/>
        </c:dLbls>
        <c:gapWidth val="50"/>
        <c:overlap val="100"/>
        <c:axId val="476936152"/>
        <c:axId val="476938448"/>
      </c:barChart>
      <c:catAx>
        <c:axId val="47693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6938448"/>
        <c:crosses val="autoZero"/>
        <c:auto val="1"/>
        <c:lblAlgn val="ctr"/>
        <c:lblOffset val="100"/>
        <c:noMultiLvlLbl val="0"/>
      </c:catAx>
      <c:valAx>
        <c:axId val="476938448"/>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76936152"/>
        <c:crosses val="autoZero"/>
        <c:crossBetween val="between"/>
      </c:valAx>
      <c:spPr>
        <a:noFill/>
        <a:ln>
          <a:noFill/>
        </a:ln>
        <a:effectLst/>
      </c:spPr>
    </c:plotArea>
    <c:legend>
      <c:legendPos val="b"/>
      <c:layout>
        <c:manualLayout>
          <c:xMode val="edge"/>
          <c:yMode val="edge"/>
          <c:x val="0.60124821937321937"/>
          <c:y val="6.8805256869772999E-3"/>
          <c:w val="0.35490064102564106"/>
          <c:h val="0.1843381123058542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6203703703702"/>
          <c:y val="9.0245478036175705E-2"/>
          <c:w val="0.83310092592592588"/>
          <c:h val="0.71808656330749354"/>
        </c:manualLayout>
      </c:layout>
      <c:lineChart>
        <c:grouping val="standard"/>
        <c:varyColors val="0"/>
        <c:ser>
          <c:idx val="0"/>
          <c:order val="0"/>
          <c:tx>
            <c:strRef>
              <c:f>'市（経常収支比率）'!$A$4</c:f>
              <c:strCache>
                <c:ptCount val="1"/>
                <c:pt idx="0">
                  <c:v>大阪市</c:v>
                </c:pt>
              </c:strCache>
            </c:strRef>
          </c:tx>
          <c:spPr>
            <a:ln w="28575" cap="rnd">
              <a:solidFill>
                <a:schemeClr val="tx1"/>
              </a:solidFill>
              <a:round/>
            </a:ln>
            <a:effectLst/>
          </c:spPr>
          <c:marker>
            <c:symbol val="circle"/>
            <c:size val="6"/>
            <c:spPr>
              <a:solidFill>
                <a:schemeClr val="tx1"/>
              </a:solidFill>
              <a:ln w="9525">
                <a:solidFill>
                  <a:schemeClr val="tx1"/>
                </a:solidFill>
              </a:ln>
              <a:effectLst/>
            </c:spPr>
          </c:marker>
          <c:dLbls>
            <c:dLbl>
              <c:idx val="0"/>
              <c:layout>
                <c:manualLayout>
                  <c:x val="-5.265288713910761E-2"/>
                  <c:y val="-6.5138888888888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CE-44F4-9798-3198276B67F9}"/>
                </c:ext>
              </c:extLst>
            </c:dLbl>
            <c:dLbl>
              <c:idx val="12"/>
              <c:layout>
                <c:manualLayout>
                  <c:x val="-0.11047685185185185"/>
                  <c:y val="7.2695090439276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CE-44F4-9798-3198276B67F9}"/>
                </c:ext>
              </c:extLst>
            </c:dLbl>
            <c:dLbl>
              <c:idx val="13"/>
              <c:layout>
                <c:manualLayout>
                  <c:x val="-1.4261111111111004E-2"/>
                  <c:y val="9.397868217054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CE-44F4-9798-3198276B67F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'市（経常収支比率）'!$B$3:$O$3</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'市（経常収支比率）'!$B$4:$O$4</c:f>
              <c:numCache>
                <c:formatCode>0.0_ </c:formatCode>
                <c:ptCount val="14"/>
                <c:pt idx="0">
                  <c:v>99.2</c:v>
                </c:pt>
                <c:pt idx="1">
                  <c:v>100.2</c:v>
                </c:pt>
                <c:pt idx="2">
                  <c:v>99.4</c:v>
                </c:pt>
                <c:pt idx="3">
                  <c:v>99.5</c:v>
                </c:pt>
                <c:pt idx="4">
                  <c:v>101.9</c:v>
                </c:pt>
                <c:pt idx="5">
                  <c:v>98.3</c:v>
                </c:pt>
                <c:pt idx="6">
                  <c:v>98.8</c:v>
                </c:pt>
                <c:pt idx="7">
                  <c:v>97.6</c:v>
                </c:pt>
                <c:pt idx="8">
                  <c:v>100.1</c:v>
                </c:pt>
                <c:pt idx="9">
                  <c:v>98.3</c:v>
                </c:pt>
                <c:pt idx="10">
                  <c:v>96.9</c:v>
                </c:pt>
                <c:pt idx="11">
                  <c:v>93.4</c:v>
                </c:pt>
                <c:pt idx="12">
                  <c:v>94.3</c:v>
                </c:pt>
                <c:pt idx="13">
                  <c:v>85.1</c:v>
                </c:pt>
              </c:numCache>
            </c:numRef>
          </c:val>
          <c:smooth val="0"/>
          <c:extLst>
            <c:ext xmlns:c16="http://schemas.microsoft.com/office/drawing/2014/chart" uri="{C3380CC4-5D6E-409C-BE32-E72D297353CC}">
              <c16:uniqueId val="{00000003-B6CE-44F4-9798-3198276B67F9}"/>
            </c:ext>
          </c:extLst>
        </c:ser>
        <c:ser>
          <c:idx val="1"/>
          <c:order val="1"/>
          <c:tx>
            <c:strRef>
              <c:f>'市（経常収支比率）'!$A$5</c:f>
              <c:strCache>
                <c:ptCount val="1"/>
                <c:pt idx="0">
                  <c:v>指定都市</c:v>
                </c:pt>
              </c:strCache>
            </c:strRef>
          </c:tx>
          <c:spPr>
            <a:ln w="28575" cap="rnd">
              <a:solidFill>
                <a:srgbClr val="FF0000"/>
              </a:solidFill>
              <a:round/>
            </a:ln>
            <a:effectLst/>
          </c:spPr>
          <c:marker>
            <c:symbol val="diamond"/>
            <c:size val="6"/>
            <c:spPr>
              <a:solidFill>
                <a:srgbClr val="FF0000"/>
              </a:solidFill>
              <a:ln w="9525">
                <a:solidFill>
                  <a:srgbClr val="FF0000"/>
                </a:solidFill>
              </a:ln>
              <a:effectLst/>
            </c:spPr>
          </c:marker>
          <c:dLbls>
            <c:dLbl>
              <c:idx val="0"/>
              <c:layout>
                <c:manualLayout>
                  <c:x val="-5.0000000000000024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CE-44F4-9798-3198276B67F9}"/>
                </c:ext>
              </c:extLst>
            </c:dLbl>
            <c:dLbl>
              <c:idx val="12"/>
              <c:layout>
                <c:manualLayout>
                  <c:x val="-4.4444444444444446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CE-44F4-9798-3198276B67F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'市（経常収支比率）'!$B$3:$O$3</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'市（経常収支比率）'!$B$5:$O$5</c:f>
              <c:numCache>
                <c:formatCode>0.0_ </c:formatCode>
                <c:ptCount val="14"/>
                <c:pt idx="0">
                  <c:v>95.6</c:v>
                </c:pt>
                <c:pt idx="1">
                  <c:v>96.5</c:v>
                </c:pt>
                <c:pt idx="2">
                  <c:v>95.4</c:v>
                </c:pt>
                <c:pt idx="3">
                  <c:v>95.5</c:v>
                </c:pt>
                <c:pt idx="4">
                  <c:v>96</c:v>
                </c:pt>
                <c:pt idx="5">
                  <c:v>95.4</c:v>
                </c:pt>
                <c:pt idx="6">
                  <c:v>96.6</c:v>
                </c:pt>
                <c:pt idx="7">
                  <c:v>95.4</c:v>
                </c:pt>
                <c:pt idx="8">
                  <c:v>97.6</c:v>
                </c:pt>
                <c:pt idx="9">
                  <c:v>96.9</c:v>
                </c:pt>
                <c:pt idx="10">
                  <c:v>96.7</c:v>
                </c:pt>
                <c:pt idx="11">
                  <c:v>97.3</c:v>
                </c:pt>
                <c:pt idx="12">
                  <c:v>97.3</c:v>
                </c:pt>
              </c:numCache>
            </c:numRef>
          </c:val>
          <c:smooth val="0"/>
          <c:extLst>
            <c:ext xmlns:c16="http://schemas.microsoft.com/office/drawing/2014/chart" uri="{C3380CC4-5D6E-409C-BE32-E72D297353CC}">
              <c16:uniqueId val="{00000006-B6CE-44F4-9798-3198276B67F9}"/>
            </c:ext>
          </c:extLst>
        </c:ser>
        <c:dLbls>
          <c:showLegendKey val="0"/>
          <c:showVal val="0"/>
          <c:showCatName val="0"/>
          <c:showSerName val="0"/>
          <c:showPercent val="0"/>
          <c:showBubbleSize val="0"/>
        </c:dLbls>
        <c:marker val="1"/>
        <c:smooth val="0"/>
        <c:axId val="384967071"/>
        <c:axId val="384967903"/>
      </c:lineChart>
      <c:catAx>
        <c:axId val="38496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84967903"/>
        <c:crosses val="autoZero"/>
        <c:auto val="1"/>
        <c:lblAlgn val="ctr"/>
        <c:lblOffset val="100"/>
        <c:noMultiLvlLbl val="0"/>
      </c:catAx>
      <c:valAx>
        <c:axId val="384967903"/>
        <c:scaling>
          <c:orientation val="minMax"/>
          <c:max val="110"/>
          <c:min val="7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84967071"/>
        <c:crosses val="autoZero"/>
        <c:crossBetween val="between"/>
      </c:valAx>
      <c:spPr>
        <a:noFill/>
        <a:ln>
          <a:noFill/>
        </a:ln>
        <a:effectLst/>
      </c:spPr>
    </c:plotArea>
    <c:legend>
      <c:legendPos val="b"/>
      <c:layout>
        <c:manualLayout>
          <c:xMode val="edge"/>
          <c:yMode val="edge"/>
          <c:x val="0.14369444444444446"/>
          <c:y val="0.66104134366925082"/>
          <c:w val="0.78316666666666668"/>
          <c:h val="0.142059431524547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8291010429383"/>
          <c:y val="0.12756206992479016"/>
          <c:w val="0.84230429133306861"/>
          <c:h val="0.71244801756320308"/>
        </c:manualLayout>
      </c:layout>
      <c:barChart>
        <c:barDir val="col"/>
        <c:grouping val="clustered"/>
        <c:varyColors val="0"/>
        <c:ser>
          <c:idx val="0"/>
          <c:order val="0"/>
          <c:tx>
            <c:strRef>
              <c:f>Sheet1!$C$35</c:f>
              <c:strCache>
                <c:ptCount val="1"/>
                <c:pt idx="0">
                  <c:v>阿倍野再開発事業</c:v>
                </c:pt>
              </c:strCache>
            </c:strRef>
          </c:tx>
          <c:spPr>
            <a:pattFill prst="pct5">
              <a:fgClr>
                <a:schemeClr val="accent1"/>
              </a:fgClr>
              <a:bgClr>
                <a:schemeClr val="bg1"/>
              </a:bgClr>
            </a:pattFill>
            <a:ln>
              <a:solidFill>
                <a:schemeClr val="tx1"/>
              </a:solidFill>
            </a:ln>
            <a:effectLst/>
          </c:spPr>
          <c:invertIfNegative val="0"/>
          <c:dLbls>
            <c:dLbl>
              <c:idx val="1"/>
              <c:layout>
                <c:manualLayout>
                  <c:x val="5.8703702077324985E-3"/>
                  <c:y val="2.2046685533131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58-4547-994A-0784FFF2D2C4}"/>
                </c:ext>
              </c:extLst>
            </c:dLbl>
            <c:dLbl>
              <c:idx val="2"/>
              <c:layout>
                <c:manualLayout>
                  <c:x val="-5.8703702077325523E-3"/>
                  <c:y val="7.34831657010670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58-4547-994A-0784FFF2D2C4}"/>
                </c:ext>
              </c:extLst>
            </c:dLbl>
            <c:dLbl>
              <c:idx val="3"/>
              <c:layout>
                <c:manualLayout>
                  <c:x val="1.1740971532402363E-2"/>
                  <c:y val="7.3494737853145916E-3"/>
                </c:manualLayout>
              </c:layout>
              <c:showLegendKey val="0"/>
              <c:showVal val="1"/>
              <c:showCatName val="0"/>
              <c:showSerName val="0"/>
              <c:showPercent val="0"/>
              <c:showBubbleSize val="0"/>
              <c:extLst>
                <c:ext xmlns:c15="http://schemas.microsoft.com/office/drawing/2012/chart" uri="{CE6537A1-D6FC-4f65-9D91-7224C49458BB}">
                  <c15:layout>
                    <c:manualLayout>
                      <c:w val="0.11045078434155015"/>
                      <c:h val="7.0543839073024334E-2"/>
                    </c:manualLayout>
                  </c15:layout>
                </c:ext>
                <c:ext xmlns:c16="http://schemas.microsoft.com/office/drawing/2014/chart" uri="{C3380CC4-5D6E-409C-BE32-E72D297353CC}">
                  <c16:uniqueId val="{00000002-6258-4547-994A-0784FFF2D2C4}"/>
                </c:ext>
              </c:extLst>
            </c:dLbl>
            <c:dLbl>
              <c:idx val="4"/>
              <c:layout>
                <c:manualLayout>
                  <c:x val="0"/>
                  <c:y val="2.9393266280426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58-4547-994A-0784FFF2D2C4}"/>
                </c:ext>
              </c:extLst>
            </c:dLbl>
            <c:dLbl>
              <c:idx val="9"/>
              <c:layout>
                <c:manualLayout>
                  <c:x val="5.8703702077325254E-3"/>
                  <c:y val="-4.8779122754939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58-4547-994A-0784FFF2D2C4}"/>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Sheet1!$D$35:$R$35</c:f>
              <c:numCache>
                <c:formatCode>#,##0;"▲ "#,##0</c:formatCode>
                <c:ptCount val="14"/>
                <c:pt idx="0">
                  <c:v>-190</c:v>
                </c:pt>
                <c:pt idx="1">
                  <c:v>-175</c:v>
                </c:pt>
                <c:pt idx="2">
                  <c:v>-116</c:v>
                </c:pt>
                <c:pt idx="3">
                  <c:v>-116</c:v>
                </c:pt>
                <c:pt idx="4">
                  <c:v>-284</c:v>
                </c:pt>
                <c:pt idx="5">
                  <c:v>-256</c:v>
                </c:pt>
                <c:pt idx="6">
                  <c:v>-126</c:v>
                </c:pt>
                <c:pt idx="7">
                  <c:v>-109.3</c:v>
                </c:pt>
                <c:pt idx="8">
                  <c:v>-52</c:v>
                </c:pt>
                <c:pt idx="9">
                  <c:v>-28</c:v>
                </c:pt>
                <c:pt idx="10">
                  <c:v>-19</c:v>
                </c:pt>
                <c:pt idx="11">
                  <c:v>-12</c:v>
                </c:pt>
                <c:pt idx="12">
                  <c:v>-3</c:v>
                </c:pt>
              </c:numCache>
            </c:numRef>
          </c:val>
          <c:extLst>
            <c:ext xmlns:c16="http://schemas.microsoft.com/office/drawing/2014/chart" uri="{C3380CC4-5D6E-409C-BE32-E72D297353CC}">
              <c16:uniqueId val="{00000005-6258-4547-994A-0784FFF2D2C4}"/>
            </c:ext>
          </c:extLst>
        </c:ser>
        <c:ser>
          <c:idx val="5"/>
          <c:order val="5"/>
          <c:tx>
            <c:strRef>
              <c:f>Sheet1!$C$40</c:f>
              <c:strCache>
                <c:ptCount val="1"/>
                <c:pt idx="0">
                  <c:v>オーク200</c:v>
                </c:pt>
              </c:strCache>
            </c:strRef>
          </c:tx>
          <c:spPr>
            <a:pattFill prst="pct70">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Sheet1!$D$40:$R$40</c:f>
              <c:numCache>
                <c:formatCode>#,##0;"▲ "#,##0</c:formatCode>
                <c:ptCount val="14"/>
                <c:pt idx="0">
                  <c:v>-64</c:v>
                </c:pt>
                <c:pt idx="1">
                  <c:v>-66</c:v>
                </c:pt>
                <c:pt idx="2">
                  <c:v>-66</c:v>
                </c:pt>
                <c:pt idx="3">
                  <c:v>-65</c:v>
                </c:pt>
                <c:pt idx="4">
                  <c:v>-65</c:v>
                </c:pt>
                <c:pt idx="5">
                  <c:v>-65</c:v>
                </c:pt>
                <c:pt idx="6">
                  <c:v>-65</c:v>
                </c:pt>
                <c:pt idx="7">
                  <c:v>-64</c:v>
                </c:pt>
                <c:pt idx="8">
                  <c:v>-64</c:v>
                </c:pt>
                <c:pt idx="9">
                  <c:v>-64</c:v>
                </c:pt>
              </c:numCache>
            </c:numRef>
          </c:val>
          <c:extLst>
            <c:ext xmlns:c16="http://schemas.microsoft.com/office/drawing/2014/chart" uri="{C3380CC4-5D6E-409C-BE32-E72D297353CC}">
              <c16:uniqueId val="{00000006-6258-4547-994A-0784FFF2D2C4}"/>
            </c:ext>
          </c:extLst>
        </c:ser>
        <c:dLbls>
          <c:showLegendKey val="0"/>
          <c:showVal val="0"/>
          <c:showCatName val="0"/>
          <c:showSerName val="0"/>
          <c:showPercent val="0"/>
          <c:showBubbleSize val="0"/>
        </c:dLbls>
        <c:gapWidth val="200"/>
        <c:overlap val="-50"/>
        <c:axId val="526341808"/>
        <c:axId val="526338200"/>
      </c:barChart>
      <c:barChart>
        <c:barDir val="col"/>
        <c:grouping val="clustered"/>
        <c:varyColors val="0"/>
        <c:ser>
          <c:idx val="1"/>
          <c:order val="1"/>
          <c:tx>
            <c:strRef>
              <c:f>Sheet1!$C$36</c:f>
              <c:strCache>
                <c:ptCount val="1"/>
                <c:pt idx="0">
                  <c:v>此花西部臨海土地区画整理事業</c:v>
                </c:pt>
              </c:strCache>
            </c:strRef>
          </c:tx>
          <c:spPr>
            <a:solidFill>
              <a:schemeClr val="accent2"/>
            </a:solidFill>
            <a:ln>
              <a:noFill/>
            </a:ln>
            <a:effectLst/>
          </c:spPr>
          <c:invertIfNegative val="0"/>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Sheet1!$D$36:$R$36</c:f>
            </c:numRef>
          </c:val>
          <c:extLst>
            <c:ext xmlns:c16="http://schemas.microsoft.com/office/drawing/2014/chart" uri="{C3380CC4-5D6E-409C-BE32-E72D297353CC}">
              <c16:uniqueId val="{00000007-6258-4547-994A-0784FFF2D2C4}"/>
            </c:ext>
          </c:extLst>
        </c:ser>
        <c:ser>
          <c:idx val="2"/>
          <c:order val="2"/>
          <c:tx>
            <c:strRef>
              <c:f>Sheet1!$C$37</c:f>
              <c:strCache>
                <c:ptCount val="1"/>
                <c:pt idx="0">
                  <c:v>道路公社3セク債償還</c:v>
                </c:pt>
              </c:strCache>
            </c:strRef>
          </c:tx>
          <c:spPr>
            <a:solidFill>
              <a:schemeClr val="accent3"/>
            </a:solidFill>
            <a:ln>
              <a:noFill/>
            </a:ln>
            <a:effectLst/>
          </c:spPr>
          <c:invertIfNegative val="0"/>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Sheet1!$D$37:$R$37</c:f>
            </c:numRef>
          </c:val>
          <c:extLst>
            <c:ext xmlns:c16="http://schemas.microsoft.com/office/drawing/2014/chart" uri="{C3380CC4-5D6E-409C-BE32-E72D297353CC}">
              <c16:uniqueId val="{00000008-6258-4547-994A-0784FFF2D2C4}"/>
            </c:ext>
          </c:extLst>
        </c:ser>
        <c:ser>
          <c:idx val="3"/>
          <c:order val="3"/>
          <c:tx>
            <c:strRef>
              <c:f>Sheet1!$C$38</c:f>
              <c:strCache>
                <c:ptCount val="1"/>
                <c:pt idx="0">
                  <c:v>WTC3セク債償還</c:v>
                </c:pt>
              </c:strCache>
            </c:strRef>
          </c:tx>
          <c:spPr>
            <a:solidFill>
              <a:schemeClr val="accent4"/>
            </a:solidFill>
            <a:ln>
              <a:noFill/>
            </a:ln>
            <a:effectLst/>
          </c:spPr>
          <c:invertIfNegative val="0"/>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Sheet1!$D$38:$R$38</c:f>
            </c:numRef>
          </c:val>
          <c:extLst>
            <c:ext xmlns:c16="http://schemas.microsoft.com/office/drawing/2014/chart" uri="{C3380CC4-5D6E-409C-BE32-E72D297353CC}">
              <c16:uniqueId val="{00000009-6258-4547-994A-0784FFF2D2C4}"/>
            </c:ext>
          </c:extLst>
        </c:ser>
        <c:ser>
          <c:idx val="4"/>
          <c:order val="4"/>
          <c:tx>
            <c:strRef>
              <c:f>Sheet1!$C$39</c:f>
              <c:strCache>
                <c:ptCount val="1"/>
                <c:pt idx="0">
                  <c:v>土地開発公社3セク債償還</c:v>
                </c:pt>
              </c:strCache>
            </c:strRef>
          </c:tx>
          <c:spPr>
            <a:solidFill>
              <a:schemeClr val="accent5"/>
            </a:solidFill>
            <a:ln>
              <a:noFill/>
            </a:ln>
            <a:effectLst/>
          </c:spPr>
          <c:invertIfNegative val="0"/>
          <c:cat>
            <c:numRef>
              <c:f>Sheet1!$D$34:$R$34</c:f>
              <c:numCache>
                <c:formatCode>0;"▲ "0</c:formatCode>
                <c:ptCount val="14"/>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numCache>
            </c:numRef>
          </c:cat>
          <c:val>
            <c:numRef>
              <c:f>Sheet1!$D$39:$R$39</c:f>
            </c:numRef>
          </c:val>
          <c:extLst>
            <c:ext xmlns:c16="http://schemas.microsoft.com/office/drawing/2014/chart" uri="{C3380CC4-5D6E-409C-BE32-E72D297353CC}">
              <c16:uniqueId val="{0000000A-6258-4547-994A-0784FFF2D2C4}"/>
            </c:ext>
          </c:extLst>
        </c:ser>
        <c:dLbls>
          <c:showLegendKey val="0"/>
          <c:showVal val="0"/>
          <c:showCatName val="0"/>
          <c:showSerName val="0"/>
          <c:showPercent val="0"/>
          <c:showBubbleSize val="0"/>
        </c:dLbls>
        <c:gapWidth val="219"/>
        <c:overlap val="-27"/>
        <c:axId val="526341808"/>
        <c:axId val="526338200"/>
      </c:barChart>
      <c:catAx>
        <c:axId val="526341808"/>
        <c:scaling>
          <c:orientation val="minMax"/>
        </c:scaling>
        <c:delete val="0"/>
        <c:axPos val="b"/>
        <c:numFmt formatCode="0;&quot;▲ &quot;0"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ysClr val="windowText" lastClr="000000"/>
                </a:solidFill>
                <a:latin typeface="+mn-lt"/>
                <a:ea typeface="+mn-ea"/>
                <a:cs typeface="+mn-cs"/>
              </a:defRPr>
            </a:pPr>
            <a:endParaRPr lang="ja-JP"/>
          </a:p>
        </c:txPr>
        <c:crossAx val="526338200"/>
        <c:crosses val="autoZero"/>
        <c:auto val="1"/>
        <c:lblAlgn val="ctr"/>
        <c:lblOffset val="100"/>
        <c:noMultiLvlLbl val="0"/>
      </c:catAx>
      <c:valAx>
        <c:axId val="526338200"/>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ja-JP"/>
          </a:p>
        </c:txPr>
        <c:crossAx val="526341808"/>
        <c:crosses val="autoZero"/>
        <c:crossBetween val="between"/>
      </c:valAx>
      <c:spPr>
        <a:noFill/>
        <a:ln>
          <a:noFill/>
        </a:ln>
        <a:effectLst/>
      </c:spPr>
    </c:plotArea>
    <c:legend>
      <c:legendPos val="b"/>
      <c:layout>
        <c:manualLayout>
          <c:xMode val="edge"/>
          <c:yMode val="edge"/>
          <c:x val="0.20492029470182913"/>
          <c:y val="0.8447923381825917"/>
          <c:w val="0.66060385308913205"/>
          <c:h val="8.5617511320981443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84126482189328E-2"/>
          <c:y val="0.17595324803149606"/>
          <c:w val="0.9244602323205543"/>
          <c:h val="0.72371366655345326"/>
        </c:manualLayout>
      </c:layout>
      <c:barChart>
        <c:barDir val="col"/>
        <c:grouping val="stacked"/>
        <c:varyColors val="0"/>
        <c:ser>
          <c:idx val="0"/>
          <c:order val="0"/>
          <c:tx>
            <c:strRef>
              <c:f>Sheet1!$B$1</c:f>
              <c:strCache>
                <c:ptCount val="1"/>
                <c:pt idx="0">
                  <c:v>教育</c:v>
                </c:pt>
              </c:strCache>
            </c:strRef>
          </c:tx>
          <c:spPr>
            <a:solidFill>
              <a:schemeClr val="accent1"/>
            </a:solidFill>
            <a:ln>
              <a:noFill/>
            </a:ln>
            <a:effectLst/>
          </c:spPr>
          <c:invertIfNegative val="0"/>
          <c:dLbls>
            <c:dLbl>
              <c:idx val="0"/>
              <c:layout>
                <c:manualLayout>
                  <c:x val="3.0668834795261047E-2"/>
                  <c:y val="-1.7340462263967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E1-4773-BD28-AA732CE55A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BIZ UDゴシック" panose="020B0400000000000000" pitchFamily="49" charset="-128"/>
                    <a:ea typeface="BIZ UDゴシック" panose="020B0400000000000000" pitchFamily="49"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Sheet1!$B$2:$B$13</c:f>
              <c:numCache>
                <c:formatCode>General</c:formatCode>
                <c:ptCount val="12"/>
                <c:pt idx="0">
                  <c:v>2</c:v>
                </c:pt>
                <c:pt idx="1">
                  <c:v>57</c:v>
                </c:pt>
                <c:pt idx="2">
                  <c:v>74</c:v>
                </c:pt>
                <c:pt idx="3">
                  <c:v>100</c:v>
                </c:pt>
                <c:pt idx="4">
                  <c:v>144</c:v>
                </c:pt>
                <c:pt idx="5">
                  <c:v>161</c:v>
                </c:pt>
                <c:pt idx="6">
                  <c:v>125</c:v>
                </c:pt>
                <c:pt idx="7">
                  <c:v>165</c:v>
                </c:pt>
                <c:pt idx="8">
                  <c:v>170</c:v>
                </c:pt>
                <c:pt idx="9">
                  <c:v>228</c:v>
                </c:pt>
                <c:pt idx="10">
                  <c:v>210</c:v>
                </c:pt>
                <c:pt idx="11">
                  <c:v>269</c:v>
                </c:pt>
              </c:numCache>
            </c:numRef>
          </c:val>
          <c:extLst>
            <c:ext xmlns:c16="http://schemas.microsoft.com/office/drawing/2014/chart" uri="{C3380CC4-5D6E-409C-BE32-E72D297353CC}">
              <c16:uniqueId val="{00000000-39E1-4773-BD28-AA732CE55AFD}"/>
            </c:ext>
          </c:extLst>
        </c:ser>
        <c:ser>
          <c:idx val="1"/>
          <c:order val="1"/>
          <c:tx>
            <c:strRef>
              <c:f>Sheet1!$C$1</c:f>
              <c:strCache>
                <c:ptCount val="1"/>
                <c:pt idx="0">
                  <c:v>こども</c:v>
                </c:pt>
              </c:strCache>
            </c:strRef>
          </c:tx>
          <c:spPr>
            <a:solidFill>
              <a:schemeClr val="accent5">
                <a:lumMod val="60000"/>
                <a:lumOff val="40000"/>
              </a:schemeClr>
            </a:solidFill>
            <a:ln>
              <a:noFill/>
            </a:ln>
            <a:effectLst/>
          </c:spPr>
          <c:invertIfNegative val="0"/>
          <c:dLbls>
            <c:dLbl>
              <c:idx val="8"/>
              <c:layout>
                <c:manualLayout>
                  <c:x val="0"/>
                  <c:y val="-5.827338707179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10-47D7-99EE-3F6FE473CE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BIZ UDゴシック" panose="020B0400000000000000" pitchFamily="49" charset="-128"/>
                    <a:ea typeface="BIZ UDゴシック" panose="020B0400000000000000" pitchFamily="49"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Sheet1!$C$2:$C$13</c:f>
              <c:numCache>
                <c:formatCode>General</c:formatCode>
                <c:ptCount val="12"/>
                <c:pt idx="0">
                  <c:v>65</c:v>
                </c:pt>
                <c:pt idx="1">
                  <c:v>102</c:v>
                </c:pt>
                <c:pt idx="2">
                  <c:v>151</c:v>
                </c:pt>
                <c:pt idx="3">
                  <c:v>170</c:v>
                </c:pt>
                <c:pt idx="4">
                  <c:v>186</c:v>
                </c:pt>
                <c:pt idx="5">
                  <c:v>234</c:v>
                </c:pt>
                <c:pt idx="6">
                  <c:v>358</c:v>
                </c:pt>
                <c:pt idx="7">
                  <c:v>372</c:v>
                </c:pt>
                <c:pt idx="8">
                  <c:v>393</c:v>
                </c:pt>
                <c:pt idx="9">
                  <c:v>354</c:v>
                </c:pt>
                <c:pt idx="10">
                  <c:v>346</c:v>
                </c:pt>
                <c:pt idx="11">
                  <c:v>361</c:v>
                </c:pt>
              </c:numCache>
            </c:numRef>
          </c:val>
          <c:extLst>
            <c:ext xmlns:c16="http://schemas.microsoft.com/office/drawing/2014/chart" uri="{C3380CC4-5D6E-409C-BE32-E72D297353CC}">
              <c16:uniqueId val="{00000001-39E1-4773-BD28-AA732CE55AFD}"/>
            </c:ext>
          </c:extLst>
        </c:ser>
        <c:dLbls>
          <c:showLegendKey val="0"/>
          <c:showVal val="0"/>
          <c:showCatName val="0"/>
          <c:showSerName val="0"/>
          <c:showPercent val="0"/>
          <c:showBubbleSize val="0"/>
        </c:dLbls>
        <c:gapWidth val="81"/>
        <c:overlap val="100"/>
        <c:axId val="939063704"/>
        <c:axId val="939063376"/>
      </c:barChart>
      <c:lineChart>
        <c:grouping val="standard"/>
        <c:varyColors val="0"/>
        <c:ser>
          <c:idx val="2"/>
          <c:order val="2"/>
          <c:tx>
            <c:strRef>
              <c:f>Sheet1!$D$1</c:f>
              <c:strCache>
                <c:ptCount val="1"/>
                <c:pt idx="0">
                  <c:v>列1</c:v>
                </c:pt>
              </c:strCache>
            </c:strRef>
          </c:tx>
          <c:spPr>
            <a:ln w="28575" cap="rnd">
              <a:solidFill>
                <a:schemeClr val="accent3"/>
              </a:solidFill>
              <a:round/>
            </a:ln>
            <a:effectLst/>
          </c:spPr>
          <c:marker>
            <c:symbol val="none"/>
          </c:marker>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Sheet1!$D$2:$D$13</c:f>
              <c:numCache>
                <c:formatCode>General</c:formatCode>
                <c:ptCount val="12"/>
              </c:numCache>
            </c:numRef>
          </c:val>
          <c:smooth val="0"/>
          <c:extLst>
            <c:ext xmlns:c16="http://schemas.microsoft.com/office/drawing/2014/chart" uri="{C3380CC4-5D6E-409C-BE32-E72D297353CC}">
              <c16:uniqueId val="{00000002-6510-47D7-99EE-3F6FE473CE24}"/>
            </c:ext>
          </c:extLst>
        </c:ser>
        <c:ser>
          <c:idx val="3"/>
          <c:order val="3"/>
          <c:tx>
            <c:strRef>
              <c:f>Sheet1!$E$1</c:f>
              <c:strCache>
                <c:ptCount val="1"/>
                <c:pt idx="0">
                  <c:v>列2</c:v>
                </c:pt>
              </c:strCache>
            </c:strRef>
          </c:tx>
          <c:spPr>
            <a:ln w="28575" cap="rnd">
              <a:solidFill>
                <a:schemeClr val="accent4"/>
              </a:solidFill>
              <a:round/>
            </a:ln>
            <a:effectLst/>
          </c:spPr>
          <c:marker>
            <c:symbol val="none"/>
          </c:marker>
          <c:cat>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Sheet1!$E$2:$E$13</c:f>
              <c:numCache>
                <c:formatCode>#,##0_);[Red]\(#,##0\)</c:formatCode>
                <c:ptCount val="12"/>
                <c:pt idx="0">
                  <c:v>392842</c:v>
                </c:pt>
                <c:pt idx="1">
                  <c:v>391976</c:v>
                </c:pt>
                <c:pt idx="2">
                  <c:v>391078</c:v>
                </c:pt>
                <c:pt idx="3">
                  <c:v>388518</c:v>
                </c:pt>
                <c:pt idx="4">
                  <c:v>383971</c:v>
                </c:pt>
                <c:pt idx="5">
                  <c:v>382949</c:v>
                </c:pt>
                <c:pt idx="6">
                  <c:v>381001</c:v>
                </c:pt>
                <c:pt idx="7">
                  <c:v>378647</c:v>
                </c:pt>
                <c:pt idx="8">
                  <c:v>376781</c:v>
                </c:pt>
                <c:pt idx="9">
                  <c:v>371466</c:v>
                </c:pt>
                <c:pt idx="10">
                  <c:v>367258</c:v>
                </c:pt>
                <c:pt idx="11">
                  <c:v>363834</c:v>
                </c:pt>
              </c:numCache>
            </c:numRef>
          </c:val>
          <c:smooth val="0"/>
          <c:extLst>
            <c:ext xmlns:c16="http://schemas.microsoft.com/office/drawing/2014/chart" uri="{C3380CC4-5D6E-409C-BE32-E72D297353CC}">
              <c16:uniqueId val="{00000003-6510-47D7-99EE-3F6FE473CE24}"/>
            </c:ext>
          </c:extLst>
        </c:ser>
        <c:dLbls>
          <c:showLegendKey val="0"/>
          <c:showVal val="0"/>
          <c:showCatName val="0"/>
          <c:showSerName val="0"/>
          <c:showPercent val="0"/>
          <c:showBubbleSize val="0"/>
        </c:dLbls>
        <c:marker val="1"/>
        <c:smooth val="0"/>
        <c:axId val="427018200"/>
        <c:axId val="427015576"/>
      </c:lineChart>
      <c:catAx>
        <c:axId val="427018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BIZ UDゴシック" panose="020B0400000000000000" pitchFamily="49" charset="-128"/>
                <a:ea typeface="BIZ UDゴシック" panose="020B0400000000000000" pitchFamily="49" charset="-128"/>
                <a:cs typeface="+mn-cs"/>
              </a:defRPr>
            </a:pPr>
            <a:endParaRPr lang="ja-JP"/>
          </a:p>
        </c:txPr>
        <c:crossAx val="427015576"/>
        <c:crosses val="autoZero"/>
        <c:auto val="1"/>
        <c:lblAlgn val="ctr"/>
        <c:lblOffset val="100"/>
        <c:noMultiLvlLbl val="0"/>
      </c:catAx>
      <c:valAx>
        <c:axId val="427015576"/>
        <c:scaling>
          <c:orientation val="minMax"/>
          <c:max val="400000"/>
          <c:min val="35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BIZ UDゴシック" panose="020B0400000000000000" pitchFamily="49" charset="-128"/>
                <a:ea typeface="BIZ UDゴシック" panose="020B0400000000000000" pitchFamily="49" charset="-128"/>
                <a:cs typeface="+mn-cs"/>
              </a:defRPr>
            </a:pPr>
            <a:endParaRPr lang="ja-JP"/>
          </a:p>
        </c:txPr>
        <c:crossAx val="427018200"/>
        <c:crosses val="autoZero"/>
        <c:crossBetween val="between"/>
        <c:minorUnit val="100"/>
      </c:valAx>
      <c:valAx>
        <c:axId val="9390633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BIZ UDゴシック" panose="020B0400000000000000" pitchFamily="49" charset="-128"/>
                <a:ea typeface="BIZ UDゴシック" panose="020B0400000000000000" pitchFamily="49" charset="-128"/>
                <a:cs typeface="+mn-cs"/>
              </a:defRPr>
            </a:pPr>
            <a:endParaRPr lang="ja-JP"/>
          </a:p>
        </c:txPr>
        <c:crossAx val="939063704"/>
        <c:crosses val="max"/>
        <c:crossBetween val="between"/>
      </c:valAx>
      <c:catAx>
        <c:axId val="939063704"/>
        <c:scaling>
          <c:orientation val="minMax"/>
        </c:scaling>
        <c:delete val="1"/>
        <c:axPos val="b"/>
        <c:numFmt formatCode="General" sourceLinked="1"/>
        <c:majorTickMark val="out"/>
        <c:minorTickMark val="none"/>
        <c:tickLblPos val="nextTo"/>
        <c:crossAx val="93906337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800" dirty="0">
                <a:solidFill>
                  <a:schemeClr val="tx1"/>
                </a:solidFill>
              </a:rPr>
              <a:t>三大都市の地価上昇率</a:t>
            </a:r>
          </a:p>
        </c:rich>
      </c:tx>
      <c:layout>
        <c:manualLayout>
          <c:xMode val="edge"/>
          <c:yMode val="edge"/>
          <c:x val="0.30381359649122808"/>
          <c:y val="7.6690821256038648E-3"/>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9.3996710526315794E-2"/>
          <c:y val="0.11503623188405797"/>
          <c:w val="0.82343823099415203"/>
          <c:h val="0.69712077294685992"/>
        </c:manualLayout>
      </c:layout>
      <c:lineChart>
        <c:grouping val="standard"/>
        <c:varyColors val="0"/>
        <c:ser>
          <c:idx val="0"/>
          <c:order val="0"/>
          <c:tx>
            <c:strRef>
              <c:f>[地価公示.xlsx]Sheet1!$B$1</c:f>
              <c:strCache>
                <c:ptCount val="1"/>
                <c:pt idx="0">
                  <c:v>23特別区</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cat>
            <c:numRef>
              <c:f>[地価公示.xlsx]Sheet1!$A$2:$A$15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[地価公示.xlsx]Sheet1!$B$2:$B$15</c:f>
              <c:numCache>
                <c:formatCode>General</c:formatCode>
                <c:ptCount val="14"/>
                <c:pt idx="0">
                  <c:v>-8.1</c:v>
                </c:pt>
                <c:pt idx="1">
                  <c:v>-9.8000000000000007</c:v>
                </c:pt>
                <c:pt idx="2">
                  <c:v>-3</c:v>
                </c:pt>
                <c:pt idx="3">
                  <c:v>-2.1</c:v>
                </c:pt>
                <c:pt idx="4">
                  <c:v>-0.4</c:v>
                </c:pt>
                <c:pt idx="5">
                  <c:v>2.7</c:v>
                </c:pt>
                <c:pt idx="6">
                  <c:v>3.4</c:v>
                </c:pt>
                <c:pt idx="7">
                  <c:v>4.8</c:v>
                </c:pt>
                <c:pt idx="8">
                  <c:v>5.5</c:v>
                </c:pt>
                <c:pt idx="9">
                  <c:v>6.4</c:v>
                </c:pt>
                <c:pt idx="10">
                  <c:v>7.9</c:v>
                </c:pt>
                <c:pt idx="11">
                  <c:v>8.5</c:v>
                </c:pt>
                <c:pt idx="12">
                  <c:v>-2.1</c:v>
                </c:pt>
                <c:pt idx="13">
                  <c:v>0.7</c:v>
                </c:pt>
              </c:numCache>
            </c:numRef>
          </c:val>
          <c:smooth val="0"/>
          <c:extLst>
            <c:ext xmlns:c16="http://schemas.microsoft.com/office/drawing/2014/chart" uri="{C3380CC4-5D6E-409C-BE32-E72D297353CC}">
              <c16:uniqueId val="{00000000-54F3-477C-8B49-61695F0F50E4}"/>
            </c:ext>
          </c:extLst>
        </c:ser>
        <c:ser>
          <c:idx val="1"/>
          <c:order val="1"/>
          <c:tx>
            <c:strRef>
              <c:f>[地価公示.xlsx]Sheet1!$C$1</c:f>
              <c:strCache>
                <c:ptCount val="1"/>
                <c:pt idx="0">
                  <c:v>名古屋市</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cat>
            <c:numRef>
              <c:f>[地価公示.xlsx]Sheet1!$A$2:$A$15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[地価公示.xlsx]Sheet1!$C$2:$C$15</c:f>
              <c:numCache>
                <c:formatCode>General</c:formatCode>
                <c:ptCount val="14"/>
                <c:pt idx="0">
                  <c:v>-9.1</c:v>
                </c:pt>
                <c:pt idx="1">
                  <c:v>-9.6999999999999993</c:v>
                </c:pt>
                <c:pt idx="2">
                  <c:v>-1.3</c:v>
                </c:pt>
                <c:pt idx="3">
                  <c:v>-1</c:v>
                </c:pt>
                <c:pt idx="4">
                  <c:v>-0.3</c:v>
                </c:pt>
                <c:pt idx="5">
                  <c:v>3.7</c:v>
                </c:pt>
                <c:pt idx="6">
                  <c:v>2.9</c:v>
                </c:pt>
                <c:pt idx="7">
                  <c:v>5.5</c:v>
                </c:pt>
                <c:pt idx="8">
                  <c:v>4.8</c:v>
                </c:pt>
                <c:pt idx="9">
                  <c:v>6.2</c:v>
                </c:pt>
                <c:pt idx="10">
                  <c:v>8.9</c:v>
                </c:pt>
                <c:pt idx="11">
                  <c:v>7.7</c:v>
                </c:pt>
                <c:pt idx="12">
                  <c:v>-2.1</c:v>
                </c:pt>
                <c:pt idx="13">
                  <c:v>3.2</c:v>
                </c:pt>
              </c:numCache>
            </c:numRef>
          </c:val>
          <c:smooth val="0"/>
          <c:extLst>
            <c:ext xmlns:c16="http://schemas.microsoft.com/office/drawing/2014/chart" uri="{C3380CC4-5D6E-409C-BE32-E72D297353CC}">
              <c16:uniqueId val="{00000001-54F3-477C-8B49-61695F0F50E4}"/>
            </c:ext>
          </c:extLst>
        </c:ser>
        <c:ser>
          <c:idx val="2"/>
          <c:order val="2"/>
          <c:tx>
            <c:strRef>
              <c:f>[地価公示.xlsx]Sheet1!$D$1</c:f>
              <c:strCache>
                <c:ptCount val="1"/>
                <c:pt idx="0">
                  <c:v>大阪市</c:v>
                </c:pt>
              </c:strCache>
            </c:strRef>
          </c:tx>
          <c:spPr>
            <a:ln w="28575" cap="rnd">
              <a:solidFill>
                <a:schemeClr val="tx1"/>
              </a:solidFill>
              <a:round/>
            </a:ln>
            <a:effectLst/>
          </c:spPr>
          <c:marker>
            <c:symbol val="triangle"/>
            <c:size val="6"/>
            <c:spPr>
              <a:solidFill>
                <a:schemeClr val="tx1"/>
              </a:solidFill>
              <a:ln w="9525">
                <a:solidFill>
                  <a:schemeClr val="tx1"/>
                </a:solidFill>
              </a:ln>
              <a:effectLst/>
            </c:spPr>
          </c:marker>
          <c:cat>
            <c:numRef>
              <c:f>[地価公示.xlsx]Sheet1!$A$2:$A$15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[地価公示.xlsx]Sheet1!$D$2:$D$15</c:f>
              <c:numCache>
                <c:formatCode>General</c:formatCode>
                <c:ptCount val="14"/>
                <c:pt idx="0">
                  <c:v>-5.3</c:v>
                </c:pt>
                <c:pt idx="1">
                  <c:v>-11.7</c:v>
                </c:pt>
                <c:pt idx="2">
                  <c:v>-5.9</c:v>
                </c:pt>
                <c:pt idx="3">
                  <c:v>-2.4</c:v>
                </c:pt>
                <c:pt idx="4">
                  <c:v>-0.1</c:v>
                </c:pt>
                <c:pt idx="5">
                  <c:v>3.6</c:v>
                </c:pt>
                <c:pt idx="6">
                  <c:v>3.5</c:v>
                </c:pt>
                <c:pt idx="7">
                  <c:v>7.8</c:v>
                </c:pt>
                <c:pt idx="8">
                  <c:v>9</c:v>
                </c:pt>
                <c:pt idx="9">
                  <c:v>8.8000000000000007</c:v>
                </c:pt>
                <c:pt idx="10">
                  <c:v>10.6</c:v>
                </c:pt>
                <c:pt idx="11">
                  <c:v>13.3</c:v>
                </c:pt>
                <c:pt idx="12">
                  <c:v>-4.4000000000000004</c:v>
                </c:pt>
                <c:pt idx="13">
                  <c:v>-1.1000000000000001</c:v>
                </c:pt>
              </c:numCache>
            </c:numRef>
          </c:val>
          <c:smooth val="0"/>
          <c:extLst>
            <c:ext xmlns:c16="http://schemas.microsoft.com/office/drawing/2014/chart" uri="{C3380CC4-5D6E-409C-BE32-E72D297353CC}">
              <c16:uniqueId val="{00000002-54F3-477C-8B49-61695F0F50E4}"/>
            </c:ext>
          </c:extLst>
        </c:ser>
        <c:dLbls>
          <c:showLegendKey val="0"/>
          <c:showVal val="0"/>
          <c:showCatName val="0"/>
          <c:showSerName val="0"/>
          <c:showPercent val="0"/>
          <c:showBubbleSize val="0"/>
        </c:dLbls>
        <c:marker val="1"/>
        <c:smooth val="0"/>
        <c:axId val="1925406416"/>
        <c:axId val="1925409328"/>
      </c:lineChart>
      <c:catAx>
        <c:axId val="19254064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5409328"/>
        <c:crosses val="autoZero"/>
        <c:auto val="1"/>
        <c:lblAlgn val="ctr"/>
        <c:lblOffset val="100"/>
        <c:noMultiLvlLbl val="0"/>
      </c:catAx>
      <c:valAx>
        <c:axId val="1925409328"/>
        <c:scaling>
          <c:orientation val="minMax"/>
          <c:max val="15"/>
          <c:min val="-12"/>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5406416"/>
        <c:crossesAt val="1"/>
        <c:crossBetween val="between"/>
        <c:majorUnit val="3"/>
      </c:valAx>
      <c:spPr>
        <a:noFill/>
        <a:ln>
          <a:noFill/>
        </a:ln>
        <a:effectLst/>
      </c:spPr>
    </c:plotArea>
    <c:legend>
      <c:legendPos val="b"/>
      <c:layout>
        <c:manualLayout>
          <c:xMode val="edge"/>
          <c:yMode val="edge"/>
          <c:x val="0.12221966374269005"/>
          <c:y val="0.16074335748792271"/>
          <c:w val="0.2426220472440945"/>
          <c:h val="0.17997739865850104"/>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0.38593</cdr:x>
      <cdr:y>0.90026</cdr:y>
    </cdr:from>
    <cdr:to>
      <cdr:x>1</cdr:x>
      <cdr:y>0.99188</cdr:y>
    </cdr:to>
    <cdr:sp macro="" textlink="">
      <cdr:nvSpPr>
        <cdr:cNvPr id="2" name="テキスト ボックス 46"/>
        <cdr:cNvSpPr txBox="1"/>
      </cdr:nvSpPr>
      <cdr:spPr>
        <a:xfrm xmlns:a="http://schemas.openxmlformats.org/drawingml/2006/main">
          <a:off x="1084932" y="1663226"/>
          <a:ext cx="1726282" cy="1692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出典：大阪市財政局資料をもとに副首都推進局で作成</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0.12688</cdr:y>
    </cdr:to>
    <cdr:sp macro="" textlink="">
      <cdr:nvSpPr>
        <cdr:cNvPr id="2" name="テキスト ボックス 141"/>
        <cdr:cNvSpPr txBox="1"/>
      </cdr:nvSpPr>
      <cdr:spPr>
        <a:xfrm xmlns:a="http://schemas.openxmlformats.org/drawingml/2006/main">
          <a:off x="-1964054" y="0"/>
          <a:ext cx="900000" cy="20005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＜開業数（大阪府内）＞</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0.45235</cdr:x>
      <cdr:y>0.46002</cdr:y>
    </cdr:from>
    <cdr:to>
      <cdr:x>0.83985</cdr:x>
      <cdr:y>0.54891</cdr:y>
    </cdr:to>
    <cdr:sp macro="" textlink="">
      <cdr:nvSpPr>
        <cdr:cNvPr id="2" name="線吹き出し 1 (枠付き) 1"/>
        <cdr:cNvSpPr/>
      </cdr:nvSpPr>
      <cdr:spPr>
        <a:xfrm xmlns:a="http://schemas.openxmlformats.org/drawingml/2006/main">
          <a:off x="1302766" y="745228"/>
          <a:ext cx="1116000" cy="144001"/>
        </a:xfrm>
        <a:prstGeom xmlns:a="http://schemas.openxmlformats.org/drawingml/2006/main" prst="borderCallout1">
          <a:avLst>
            <a:gd name="adj1" fmla="val -4463"/>
            <a:gd name="adj2" fmla="val 46565"/>
            <a:gd name="adj3" fmla="val -141769"/>
            <a:gd name="adj4" fmla="val 43651"/>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lIns="36000" tIns="0" rIns="36000" bIns="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sz="600" b="1" dirty="0">
              <a:latin typeface="Meiryo UI" panose="020B0604030504040204" pitchFamily="50" charset="-128"/>
              <a:ea typeface="Meiryo UI" panose="020B0604030504040204" pitchFamily="50" charset="-128"/>
            </a:rPr>
            <a:t>府内総生産（名目）（左軸）</a:t>
          </a:r>
          <a:endParaRPr lang="ja-JP" sz="600" b="1"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0.23994</cdr:x>
      <cdr:y>0</cdr:y>
    </cdr:from>
    <cdr:to>
      <cdr:x>0.83804</cdr:x>
      <cdr:y>0.10382</cdr:y>
    </cdr:to>
    <cdr:sp macro="" textlink="">
      <cdr:nvSpPr>
        <cdr:cNvPr id="3" name="正方形/長方形 2"/>
        <cdr:cNvSpPr/>
      </cdr:nvSpPr>
      <cdr:spPr>
        <a:xfrm xmlns:a="http://schemas.openxmlformats.org/drawingml/2006/main">
          <a:off x="691035" y="0"/>
          <a:ext cx="1722529" cy="184666"/>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景気動向指数は、</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一致指数（</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0.83147</cdr:x>
      <cdr:y>0.00551</cdr:y>
    </cdr:from>
    <cdr:to>
      <cdr:x>0.98909</cdr:x>
      <cdr:y>0.129</cdr:y>
    </cdr:to>
    <cdr:sp macro="" textlink="">
      <cdr:nvSpPr>
        <cdr:cNvPr id="2" name="テキスト ボックス 128"/>
        <cdr:cNvSpPr txBox="1"/>
      </cdr:nvSpPr>
      <cdr:spPr>
        <a:xfrm xmlns:a="http://schemas.openxmlformats.org/drawingml/2006/main">
          <a:off x="2394620" y="8932"/>
          <a:ext cx="453970" cy="20005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前期比</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8966"/>
          </a:xfrm>
          <a:prstGeom prst="rect">
            <a:avLst/>
          </a:prstGeom>
        </p:spPr>
        <p:txBody>
          <a:bodyPr vert="horz" lIns="92226" tIns="46113" rIns="92226" bIns="4611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221" y="0"/>
            <a:ext cx="2950374" cy="498966"/>
          </a:xfrm>
          <a:prstGeom prst="rect">
            <a:avLst/>
          </a:prstGeom>
        </p:spPr>
        <p:txBody>
          <a:bodyPr vert="horz" lIns="92226" tIns="46113" rIns="92226" bIns="46113" rtlCol="0"/>
          <a:lstStyle>
            <a:lvl1pPr algn="r">
              <a:defRPr sz="1200"/>
            </a:lvl1pPr>
          </a:lstStyle>
          <a:p>
            <a:fld id="{3485B599-4712-4623-AF36-6C0FF6E9917D}" type="datetimeFigureOut">
              <a:rPr kumimoji="1" lang="ja-JP" altLang="en-US" smtClean="0"/>
              <a:t>2023/9/27</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6" tIns="46113" rIns="92226" bIns="46113" rtlCol="0" anchor="ctr"/>
          <a:lstStyle/>
          <a:p>
            <a:endParaRPr lang="ja-JP" altLang="en-US" dirty="0"/>
          </a:p>
        </p:txBody>
      </p:sp>
      <p:sp>
        <p:nvSpPr>
          <p:cNvPr id="5" name="ノート プレースホルダー 4"/>
          <p:cNvSpPr>
            <a:spLocks noGrp="1"/>
          </p:cNvSpPr>
          <p:nvPr>
            <p:ph type="body" sz="quarter" idx="3"/>
          </p:nvPr>
        </p:nvSpPr>
        <p:spPr>
          <a:xfrm>
            <a:off x="680240" y="4783358"/>
            <a:ext cx="5446723" cy="3913364"/>
          </a:xfrm>
          <a:prstGeom prst="rect">
            <a:avLst/>
          </a:prstGeom>
        </p:spPr>
        <p:txBody>
          <a:bodyPr vert="horz" lIns="92226" tIns="46113" rIns="92226"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373"/>
            <a:ext cx="2950375" cy="498966"/>
          </a:xfrm>
          <a:prstGeom prst="rect">
            <a:avLst/>
          </a:prstGeom>
        </p:spPr>
        <p:txBody>
          <a:bodyPr vert="horz" lIns="92226" tIns="46113" rIns="92226" bIns="4611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226" tIns="46113" rIns="92226" bIns="46113" rtlCol="0" anchor="b"/>
          <a:lstStyle>
            <a:lvl1pPr algn="r">
              <a:defRPr sz="1200"/>
            </a:lvl1pPr>
          </a:lstStyle>
          <a:p>
            <a:fld id="{F69BF6C2-1A91-4C55-8810-75A890F093AD}" type="slidenum">
              <a:rPr kumimoji="1" lang="ja-JP" altLang="en-US" smtClean="0"/>
              <a:t>‹#›</a:t>
            </a:fld>
            <a:endParaRPr kumimoji="1" lang="ja-JP" altLang="en-US" dirty="0"/>
          </a:p>
        </p:txBody>
      </p:sp>
    </p:spTree>
    <p:extLst>
      <p:ext uri="{BB962C8B-B14F-4D97-AF65-F5344CB8AC3E}">
        <p14:creationId xmlns:p14="http://schemas.microsoft.com/office/powerpoint/2010/main" val="654583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8263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53503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50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413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52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1847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29">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61129">
                <a:defRPr/>
              </a:pPr>
              <a:t>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2108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0698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1467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50888"/>
            <a:ext cx="5005388" cy="375602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461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6536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5856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86098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279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231692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362704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3304147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4FC2D8-EE2E-4247-9630-A4EB9C9AEBA5}"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4051615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E850A9-2649-4B67-9D69-E800A01DEA8E}"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86481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238D1E0-7C4D-4843-A211-706127AE13B2}"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726017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38A2D5A-2D46-4739-89D9-6924FC027602}"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40556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C5A9A1-3A47-4241-80D1-C1CEB0D7C8E5}" type="datetime1">
              <a:rPr kumimoji="1" lang="ja-JP" altLang="en-US" smtClean="0"/>
              <a:t>2023/9/27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21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5D2770A-5880-4724-A4FC-C3CB444B7A75}" type="datetime1">
              <a:rPr kumimoji="1" lang="ja-JP" altLang="en-US" smtClean="0"/>
              <a:t>2023/9/27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103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4F4F0-3381-424F-B2CA-76FE90A6E551}" type="datetime1">
              <a:rPr kumimoji="1" lang="ja-JP" altLang="en-US" smtClean="0"/>
              <a:t>2023/9/27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1606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084EC2-6556-4F2E-AE00-35E8C750DFFC}"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3467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378884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545E44-2E18-447F-BCE9-3D4FCA45DA6F}"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676487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91362D-A9BD-4CC8-A7E0-2BE61E8CF641}"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5721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CD3378-F8FE-4738-9DA7-0610C056775F}"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765337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208772" y="6492876"/>
            <a:ext cx="929690" cy="365125"/>
          </a:xfrm>
          <a:prstGeom prst="rect">
            <a:avLst/>
          </a:prstGeom>
        </p:spPr>
        <p:txBody>
          <a:bodyPr/>
          <a:lstStyle>
            <a:lvl1pPr algn="r">
              <a:defRPr sz="1477">
                <a:latin typeface="BIZ UDPゴシック" panose="020B0400000000000000" pitchFamily="50" charset="-128"/>
                <a:ea typeface="BIZ UDPゴシック" panose="020B0400000000000000" pitchFamily="50" charset="-128"/>
              </a:defRPr>
            </a:lvl1pPr>
          </a:lstStyle>
          <a:p>
            <a:fld id="{E61EF540-5CB6-483A-A4DA-F9E60F8B4EFB}" type="slidenum">
              <a:rPr kumimoji="1" lang="ja-JP" altLang="en-US" smtClean="0"/>
              <a:pPr/>
              <a:t>‹#›</a:t>
            </a:fld>
            <a:endParaRPr kumimoji="1" lang="ja-JP" altLang="en-US" dirty="0"/>
          </a:p>
        </p:txBody>
      </p:sp>
    </p:spTree>
    <p:extLst>
      <p:ext uri="{BB962C8B-B14F-4D97-AF65-F5344CB8AC3E}">
        <p14:creationId xmlns:p14="http://schemas.microsoft.com/office/powerpoint/2010/main" val="3585970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66681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413045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246757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58874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213021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17210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8C2C15C-1A83-4A67-B45C-83764DFD05B1}" type="datetimeFigureOut">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113148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2C15C-1A83-4A67-B45C-83764DFD05B1}" type="datetimeFigureOut">
              <a:rPr kumimoji="1" lang="ja-JP" altLang="en-US" smtClean="0"/>
              <a:t>2023/9/27</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36184-9158-4412-B9A4-45F121E313E8}" type="slidenum">
              <a:rPr kumimoji="1" lang="ja-JP" altLang="en-US" smtClean="0"/>
              <a:t>‹#›</a:t>
            </a:fld>
            <a:endParaRPr kumimoji="1" lang="ja-JP" altLang="en-US" dirty="0"/>
          </a:p>
        </p:txBody>
      </p:sp>
    </p:spTree>
    <p:extLst>
      <p:ext uri="{BB962C8B-B14F-4D97-AF65-F5344CB8AC3E}">
        <p14:creationId xmlns:p14="http://schemas.microsoft.com/office/powerpoint/2010/main" val="4172047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BED7-6C73-47DA-AEC8-0FC3CE2458CB}" type="datetime1">
              <a:rPr kumimoji="1" lang="ja-JP" altLang="en-US" smtClean="0"/>
              <a:t>2023/9/27</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0257220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1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1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chart" Target="../charts/chart17.xml"/><Relationship Id="rId7" Type="http://schemas.openxmlformats.org/officeDocument/2006/relationships/image" Target="../media/image21.png"/><Relationship Id="rId2" Type="http://schemas.openxmlformats.org/officeDocument/2006/relationships/chart" Target="../charts/chart1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chart" Target="../charts/chart19.xml"/><Relationship Id="rId4" Type="http://schemas.openxmlformats.org/officeDocument/2006/relationships/chart" Target="../charts/chart18.xml"/><Relationship Id="rId9" Type="http://schemas.openxmlformats.org/officeDocument/2006/relationships/chart" Target="../charts/char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97139" y="3540340"/>
            <a:ext cx="7879080" cy="400110"/>
          </a:xfrm>
          <a:prstGeom prst="rect">
            <a:avLst/>
          </a:prstGeom>
        </p:spPr>
        <p:txBody>
          <a:bodyPr wrap="none">
            <a:spAutoFit/>
          </a:bodyPr>
          <a:lstStyle/>
          <a:p>
            <a:pPr algn="ctr"/>
            <a:r>
              <a:rPr lang="ja-JP" altLang="en-US" sz="2000" dirty="0">
                <a:latin typeface="BIZ UDゴシック" panose="020B0400000000000000" pitchFamily="49" charset="-128"/>
                <a:ea typeface="BIZ UDゴシック" panose="020B0400000000000000" pitchFamily="49" charset="-128"/>
              </a:rPr>
              <a:t>～若者・女性のチャレンジにあふれ、ワクワクする副首都・大阪～</a:t>
            </a:r>
          </a:p>
        </p:txBody>
      </p:sp>
      <p:cxnSp>
        <p:nvCxnSpPr>
          <p:cNvPr id="7" name="直線コネクタ 6"/>
          <p:cNvCxnSpPr/>
          <p:nvPr/>
        </p:nvCxnSpPr>
        <p:spPr>
          <a:xfrm>
            <a:off x="662681" y="3560820"/>
            <a:ext cx="7956000" cy="0"/>
          </a:xfrm>
          <a:prstGeom prst="line">
            <a:avLst/>
          </a:prstGeom>
          <a:ln w="22225">
            <a:solidFill>
              <a:srgbClr val="00CC66"/>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813918" y="2836186"/>
            <a:ext cx="5519460" cy="584775"/>
          </a:xfrm>
          <a:prstGeom prst="rect">
            <a:avLst/>
          </a:prstGeom>
        </p:spPr>
        <p:txBody>
          <a:bodyPr wrap="none">
            <a:spAutoFit/>
          </a:bodyPr>
          <a:lstStyle/>
          <a:p>
            <a:pPr algn="ctr"/>
            <a:r>
              <a:rPr lang="ja-JP" altLang="en-US" sz="3200" dirty="0">
                <a:latin typeface="BIZ UDゴシック" panose="020B0400000000000000" pitchFamily="49" charset="-128"/>
                <a:ea typeface="BIZ UDゴシック" panose="020B0400000000000000" pitchFamily="49" charset="-128"/>
              </a:rPr>
              <a:t>副首都ビジョン改定版（案）</a:t>
            </a:r>
          </a:p>
        </p:txBody>
      </p:sp>
      <p:cxnSp>
        <p:nvCxnSpPr>
          <p:cNvPr id="10" name="直線コネクタ 9"/>
          <p:cNvCxnSpPr/>
          <p:nvPr/>
        </p:nvCxnSpPr>
        <p:spPr>
          <a:xfrm flipH="1">
            <a:off x="682766" y="2404098"/>
            <a:ext cx="7625" cy="1556832"/>
          </a:xfrm>
          <a:prstGeom prst="line">
            <a:avLst/>
          </a:prstGeom>
          <a:ln w="76200">
            <a:solidFill>
              <a:srgbClr val="00CC66"/>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467128" y="5426719"/>
            <a:ext cx="2339102" cy="461665"/>
          </a:xfrm>
          <a:prstGeom prst="rect">
            <a:avLst/>
          </a:prstGeom>
        </p:spPr>
        <p:txBody>
          <a:bodyPr wrap="none">
            <a:spAutoFit/>
          </a:bodyPr>
          <a:lstStyle/>
          <a:p>
            <a:pPr algn="ctr"/>
            <a:r>
              <a:rPr lang="ja-JP" altLang="en-US" sz="2400" dirty="0">
                <a:latin typeface="BIZ UDゴシック" panose="020B0400000000000000" pitchFamily="49" charset="-128"/>
                <a:ea typeface="BIZ UDゴシック" panose="020B0400000000000000" pitchFamily="49" charset="-128"/>
              </a:rPr>
              <a:t>副首都推進本部</a:t>
            </a:r>
          </a:p>
        </p:txBody>
      </p:sp>
      <p:sp>
        <p:nvSpPr>
          <p:cNvPr id="11" name="テキスト ボックス 6"/>
          <p:cNvSpPr txBox="1"/>
          <p:nvPr/>
        </p:nvSpPr>
        <p:spPr>
          <a:xfrm>
            <a:off x="6733929" y="188605"/>
            <a:ext cx="2548998"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資料２</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432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副首都実現への全体イメージ図</a:t>
            </a:r>
          </a:p>
        </p:txBody>
      </p:sp>
      <p:grpSp>
        <p:nvGrpSpPr>
          <p:cNvPr id="5" name="グループ化 4"/>
          <p:cNvGrpSpPr/>
          <p:nvPr/>
        </p:nvGrpSpPr>
        <p:grpSpPr>
          <a:xfrm>
            <a:off x="713862" y="813308"/>
            <a:ext cx="7834440" cy="1357780"/>
            <a:chOff x="573123" y="788235"/>
            <a:chExt cx="8446748" cy="1357780"/>
          </a:xfrm>
        </p:grpSpPr>
        <p:sp>
          <p:nvSpPr>
            <p:cNvPr id="40" name="正方形/長方形 39"/>
            <p:cNvSpPr/>
            <p:nvPr/>
          </p:nvSpPr>
          <p:spPr>
            <a:xfrm>
              <a:off x="573123" y="788235"/>
              <a:ext cx="8446748" cy="135778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 name="グループ化 2"/>
            <p:cNvGrpSpPr/>
            <p:nvPr/>
          </p:nvGrpSpPr>
          <p:grpSpPr>
            <a:xfrm>
              <a:off x="733830" y="1104712"/>
              <a:ext cx="2909701" cy="792000"/>
              <a:chOff x="-2967828" y="1348311"/>
              <a:chExt cx="1832794" cy="959530"/>
            </a:xfrm>
            <a:solidFill>
              <a:schemeClr val="bg1">
                <a:alpha val="50000"/>
              </a:schemeClr>
            </a:solidFill>
          </p:grpSpPr>
          <p:sp>
            <p:nvSpPr>
              <p:cNvPr id="43" name="楕円 42"/>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テキスト ボックス 44"/>
              <p:cNvSpPr txBox="1"/>
              <p:nvPr/>
            </p:nvSpPr>
            <p:spPr>
              <a:xfrm>
                <a:off x="-2663231" y="1608791"/>
                <a:ext cx="1199824" cy="410168"/>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経済成長</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nvGrpSpPr>
            <p:cNvPr id="46" name="グループ化 45"/>
            <p:cNvGrpSpPr/>
            <p:nvPr/>
          </p:nvGrpSpPr>
          <p:grpSpPr>
            <a:xfrm>
              <a:off x="3286833" y="1093558"/>
              <a:ext cx="3002534" cy="792000"/>
              <a:chOff x="-2967828" y="1348311"/>
              <a:chExt cx="1832794" cy="959530"/>
            </a:xfrm>
            <a:solidFill>
              <a:schemeClr val="bg1">
                <a:alpha val="50000"/>
              </a:schemeClr>
            </a:solidFill>
          </p:grpSpPr>
          <p:sp>
            <p:nvSpPr>
              <p:cNvPr id="47" name="楕円 46"/>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8" name="テキスト ボックス 47"/>
              <p:cNvSpPr txBox="1"/>
              <p:nvPr/>
            </p:nvSpPr>
            <p:spPr>
              <a:xfrm>
                <a:off x="-2615383" y="1486749"/>
                <a:ext cx="1089537"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首都機能の</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バックアップ</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grpSp>
          <p:nvGrpSpPr>
            <p:cNvPr id="49" name="グループ化 48"/>
            <p:cNvGrpSpPr/>
            <p:nvPr/>
          </p:nvGrpSpPr>
          <p:grpSpPr>
            <a:xfrm>
              <a:off x="5932669" y="1090118"/>
              <a:ext cx="2879101" cy="792000"/>
              <a:chOff x="-2967828" y="1348311"/>
              <a:chExt cx="1832794" cy="959530"/>
            </a:xfrm>
            <a:solidFill>
              <a:schemeClr val="bg1">
                <a:alpha val="50000"/>
              </a:schemeClr>
            </a:solidFill>
          </p:grpSpPr>
          <p:sp>
            <p:nvSpPr>
              <p:cNvPr id="50" name="楕円 49"/>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1" name="テキスト ボックス 50"/>
              <p:cNvSpPr txBox="1"/>
              <p:nvPr/>
            </p:nvSpPr>
            <p:spPr>
              <a:xfrm>
                <a:off x="-2569804" y="1486749"/>
                <a:ext cx="1178116"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行政・政治基盤</a:t>
                </a:r>
                <a:endParaRPr kumimoji="1" lang="en-US" altLang="ja-JP"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充実</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sp>
        <p:nvSpPr>
          <p:cNvPr id="52" name="二等辺三角形 51"/>
          <p:cNvSpPr/>
          <p:nvPr/>
        </p:nvSpPr>
        <p:spPr>
          <a:xfrm>
            <a:off x="1001137" y="2245268"/>
            <a:ext cx="7269406" cy="365736"/>
          </a:xfrm>
          <a:prstGeom prst="triangle">
            <a:avLst>
              <a:gd name="adj" fmla="val 50418"/>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778708" y="564966"/>
            <a:ext cx="7788374" cy="26051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東西二極の一極　さらに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複数の都市が日本の成長をけん引（拠点分散・分権型の国の形）</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二等辺三角形 56"/>
          <p:cNvSpPr/>
          <p:nvPr/>
        </p:nvSpPr>
        <p:spPr>
          <a:xfrm rot="16200000">
            <a:off x="4472937" y="4140510"/>
            <a:ext cx="2628000" cy="180000"/>
          </a:xfrm>
          <a:prstGeom prst="triangle">
            <a:avLst>
              <a:gd name="adj" fmla="val 50418"/>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5903071" y="2727477"/>
            <a:ext cx="2484000" cy="3124298"/>
          </a:xfrm>
          <a:prstGeom prst="roundRect">
            <a:avLst>
              <a:gd name="adj" fmla="val 8274"/>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8" name="テキスト ボックス 57"/>
          <p:cNvSpPr txBox="1"/>
          <p:nvPr/>
        </p:nvSpPr>
        <p:spPr>
          <a:xfrm>
            <a:off x="6006374" y="3937652"/>
            <a:ext cx="2302488" cy="577081"/>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・「健康・医療関連分野」、「グリーン関連分野」をターゲットに、イノベーションを創出</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6017046" y="3355876"/>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大阪人気質を生かしたスタートアップの創出→成長の加速支援</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6002576" y="5247399"/>
            <a:ext cx="2282707" cy="430887"/>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・中小企業の新たな挑戦と万博レガシーの継承</a:t>
            </a:r>
          </a:p>
        </p:txBody>
      </p:sp>
      <p:sp>
        <p:nvSpPr>
          <p:cNvPr id="34" name="ホームベース 33"/>
          <p:cNvSpPr/>
          <p:nvPr/>
        </p:nvSpPr>
        <p:spPr>
          <a:xfrm rot="5400000" flipH="1">
            <a:off x="5870844" y="4564164"/>
            <a:ext cx="977217" cy="3872591"/>
          </a:xfrm>
          <a:prstGeom prst="homePlate">
            <a:avLst>
              <a:gd name="adj" fmla="val 44029"/>
            </a:avLst>
          </a:prstGeom>
          <a:solidFill>
            <a:schemeClr val="bg2">
              <a:lumMod val="90000"/>
            </a:schemeClr>
          </a:solidFill>
          <a:ln w="28575">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ホームベース 34"/>
          <p:cNvSpPr/>
          <p:nvPr/>
        </p:nvSpPr>
        <p:spPr>
          <a:xfrm rot="5400000" flipH="1">
            <a:off x="1958088" y="4626887"/>
            <a:ext cx="977218" cy="3747148"/>
          </a:xfrm>
          <a:prstGeom prst="homePlate">
            <a:avLst>
              <a:gd name="adj" fmla="val 45071"/>
            </a:avLst>
          </a:prstGeom>
          <a:solidFill>
            <a:schemeClr val="accent1">
              <a:lumMod val="20000"/>
              <a:lumOff val="8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1" name="グループ化 30"/>
          <p:cNvGrpSpPr/>
          <p:nvPr/>
        </p:nvGrpSpPr>
        <p:grpSpPr>
          <a:xfrm>
            <a:off x="2137522" y="6011853"/>
            <a:ext cx="4284142" cy="783763"/>
            <a:chOff x="-2967828" y="1225363"/>
            <a:chExt cx="1837566" cy="959530"/>
          </a:xfrm>
        </p:grpSpPr>
        <p:sp>
          <p:nvSpPr>
            <p:cNvPr id="32" name="楕円 31"/>
            <p:cNvSpPr>
              <a:spLocks/>
            </p:cNvSpPr>
            <p:nvPr/>
          </p:nvSpPr>
          <p:spPr>
            <a:xfrm>
              <a:off x="-2967828" y="1225363"/>
              <a:ext cx="1832794" cy="959530"/>
            </a:xfrm>
            <a:prstGeom prst="ellipse">
              <a:avLst/>
            </a:prstGeom>
            <a:solidFill>
              <a:schemeClr val="bg1"/>
            </a:solidFill>
            <a:ln>
              <a:solidFill>
                <a:schemeClr val="tx2">
                  <a:lumMod val="50000"/>
                </a:schemeClr>
              </a:solidFill>
              <a:prstDash val="sysDash"/>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2963056" y="1384152"/>
              <a:ext cx="1832794" cy="565198"/>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変革を先取り　ワクワク</a:t>
              </a:r>
              <a:r>
                <a:rPr kumimoji="1" lang="ja-JP" altLang="en-US" sz="12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する都市</a:t>
              </a:r>
              <a:endParaRPr kumimoji="1" lang="en-US" altLang="ja-JP" sz="6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2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国内外から多くの人や投資を惹きつける</a:t>
              </a:r>
              <a:endParaRPr kumimoji="1" lang="en-US" altLang="ja-JP" sz="12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sp>
        <p:nvSpPr>
          <p:cNvPr id="38" name="上矢印 37"/>
          <p:cNvSpPr/>
          <p:nvPr/>
        </p:nvSpPr>
        <p:spPr>
          <a:xfrm>
            <a:off x="8435422" y="888193"/>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8585861" y="1921786"/>
            <a:ext cx="461665" cy="3679248"/>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都市ブランド向上</a:t>
            </a:r>
          </a:p>
        </p:txBody>
      </p:sp>
      <p:grpSp>
        <p:nvGrpSpPr>
          <p:cNvPr id="59" name="グループ化 58"/>
          <p:cNvGrpSpPr/>
          <p:nvPr/>
        </p:nvGrpSpPr>
        <p:grpSpPr>
          <a:xfrm>
            <a:off x="7293001" y="5734959"/>
            <a:ext cx="1102890" cy="791999"/>
            <a:chOff x="-1507791" y="4973334"/>
            <a:chExt cx="1445955" cy="792000"/>
          </a:xfrm>
        </p:grpSpPr>
        <p:sp>
          <p:nvSpPr>
            <p:cNvPr id="62" name="楕円 61"/>
            <p:cNvSpPr>
              <a:spLocks/>
            </p:cNvSpPr>
            <p:nvPr/>
          </p:nvSpPr>
          <p:spPr>
            <a:xfrm>
              <a:off x="-1428750" y="4973334"/>
              <a:ext cx="1244070" cy="792000"/>
            </a:xfrm>
            <a:prstGeom prst="ellipse">
              <a:avLst/>
            </a:prstGeom>
            <a:solidFill>
              <a:schemeClr val="bg1">
                <a:alpha val="80000"/>
              </a:schemeClr>
            </a:solid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5" name="正方形/長方形 64"/>
            <p:cNvSpPr/>
            <p:nvPr/>
          </p:nvSpPr>
          <p:spPr>
            <a:xfrm>
              <a:off x="-1507791" y="5202770"/>
              <a:ext cx="1445955"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ＩＲ</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67" name="グループ化 66"/>
          <p:cNvGrpSpPr/>
          <p:nvPr/>
        </p:nvGrpSpPr>
        <p:grpSpPr>
          <a:xfrm>
            <a:off x="6263715" y="5735673"/>
            <a:ext cx="1127863" cy="792000"/>
            <a:chOff x="-1492004" y="4973334"/>
            <a:chExt cx="1445955" cy="792000"/>
          </a:xfrm>
        </p:grpSpPr>
        <p:sp>
          <p:nvSpPr>
            <p:cNvPr id="68" name="楕円 67"/>
            <p:cNvSpPr>
              <a:spLocks/>
            </p:cNvSpPr>
            <p:nvPr/>
          </p:nvSpPr>
          <p:spPr>
            <a:xfrm>
              <a:off x="-1428750" y="4973334"/>
              <a:ext cx="1244070" cy="792000"/>
            </a:xfrm>
            <a:prstGeom prst="ellipse">
              <a:avLst/>
            </a:prstGeom>
            <a:solidFill>
              <a:schemeClr val="bg1">
                <a:alpha val="80000"/>
              </a:schemeClr>
            </a:solid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正方形/長方形 68"/>
            <p:cNvSpPr/>
            <p:nvPr/>
          </p:nvSpPr>
          <p:spPr>
            <a:xfrm>
              <a:off x="-1492004" y="5216898"/>
              <a:ext cx="1445955"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1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万博</a:t>
              </a:r>
              <a:endParaRPr kumimoji="0" lang="en-US" altLang="ja-JP" sz="11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70" name="スライド番号プレースホルダー 1"/>
          <p:cNvSpPr>
            <a:spLocks noGrp="1"/>
          </p:cNvSpPr>
          <p:nvPr>
            <p:ph type="sldNum" sz="quarter" idx="12"/>
          </p:nvPr>
        </p:nvSpPr>
        <p:spPr>
          <a:xfrm>
            <a:off x="846512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225376" y="2709985"/>
            <a:ext cx="5440048" cy="3191769"/>
          </a:xfrm>
          <a:prstGeom prst="rect">
            <a:avLst/>
          </a:prstGeom>
          <a:solidFill>
            <a:srgbClr val="5B9BD5">
              <a:lumMod val="20000"/>
              <a:lumOff val="80000"/>
            </a:srgbClr>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92" name="正方形/長方形 91"/>
          <p:cNvSpPr/>
          <p:nvPr/>
        </p:nvSpPr>
        <p:spPr>
          <a:xfrm>
            <a:off x="2302253" y="3509017"/>
            <a:ext cx="1242201" cy="383926"/>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3" name="正方形/長方形 92"/>
          <p:cNvSpPr/>
          <p:nvPr/>
        </p:nvSpPr>
        <p:spPr>
          <a:xfrm>
            <a:off x="1369464" y="3776829"/>
            <a:ext cx="3117352" cy="339786"/>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5" name="正方形/長方形 94"/>
          <p:cNvSpPr/>
          <p:nvPr/>
        </p:nvSpPr>
        <p:spPr>
          <a:xfrm>
            <a:off x="1404718" y="4046063"/>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3999814" y="3235140"/>
            <a:ext cx="1602541" cy="1788218"/>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5" name="正方形/長方形 74"/>
          <p:cNvSpPr/>
          <p:nvPr/>
        </p:nvSpPr>
        <p:spPr>
          <a:xfrm>
            <a:off x="4035067" y="3686092"/>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6" name="正方形/長方形 75"/>
          <p:cNvSpPr/>
          <p:nvPr/>
        </p:nvSpPr>
        <p:spPr>
          <a:xfrm>
            <a:off x="4042290" y="3440174"/>
            <a:ext cx="1493979" cy="397068"/>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316584" y="3200909"/>
            <a:ext cx="1545892" cy="1778110"/>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8" name="正方形/長方形 77"/>
          <p:cNvSpPr/>
          <p:nvPr/>
        </p:nvSpPr>
        <p:spPr>
          <a:xfrm>
            <a:off x="345128" y="3737007"/>
            <a:ext cx="146760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チャレンジの後押し</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正方形/長方形 79"/>
          <p:cNvSpPr/>
          <p:nvPr/>
        </p:nvSpPr>
        <p:spPr>
          <a:xfrm>
            <a:off x="3868174" y="3911828"/>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1" name="大かっこ 80"/>
          <p:cNvSpPr/>
          <p:nvPr/>
        </p:nvSpPr>
        <p:spPr>
          <a:xfrm>
            <a:off x="4074344" y="4346670"/>
            <a:ext cx="1461925" cy="366086"/>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2" name="大かっこ 81"/>
          <p:cNvSpPr/>
          <p:nvPr/>
        </p:nvSpPr>
        <p:spPr>
          <a:xfrm>
            <a:off x="382071" y="4314438"/>
            <a:ext cx="1295029" cy="322077"/>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3" name="角丸四角形 82"/>
          <p:cNvSpPr/>
          <p:nvPr/>
        </p:nvSpPr>
        <p:spPr>
          <a:xfrm>
            <a:off x="1483008" y="5148336"/>
            <a:ext cx="2881778" cy="685607"/>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nvGrpSpPr>
          <p:cNvPr id="84" name="グループ化 83"/>
          <p:cNvGrpSpPr/>
          <p:nvPr/>
        </p:nvGrpSpPr>
        <p:grpSpPr>
          <a:xfrm>
            <a:off x="1825871" y="2986764"/>
            <a:ext cx="2216419" cy="2100261"/>
            <a:chOff x="3574965" y="2137976"/>
            <a:chExt cx="2589815" cy="3572620"/>
          </a:xfrm>
        </p:grpSpPr>
        <p:sp>
          <p:nvSpPr>
            <p:cNvPr id="90" name="左カーブ矢印 89"/>
            <p:cNvSpPr/>
            <p:nvPr/>
          </p:nvSpPr>
          <p:spPr>
            <a:xfrm rot="16200000">
              <a:off x="4408430" y="135861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91" name="左カーブ矢印 90"/>
            <p:cNvSpPr/>
            <p:nvPr/>
          </p:nvSpPr>
          <p:spPr>
            <a:xfrm rot="5400000">
              <a:off x="4354326" y="395424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sp>
        <p:nvSpPr>
          <p:cNvPr id="85" name="正方形/長方形 84"/>
          <p:cNvSpPr/>
          <p:nvPr/>
        </p:nvSpPr>
        <p:spPr>
          <a:xfrm>
            <a:off x="1447469" y="5217106"/>
            <a:ext cx="299207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9" name="正方形/長方形 88"/>
          <p:cNvSpPr/>
          <p:nvPr/>
        </p:nvSpPr>
        <p:spPr>
          <a:xfrm>
            <a:off x="3551487" y="4325863"/>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26486" y="2767810"/>
            <a:ext cx="4008581" cy="246221"/>
          </a:xfrm>
          <a:prstGeom prst="rect">
            <a:avLst/>
          </a:prstGeom>
          <a:noFill/>
        </p:spPr>
        <p:txBody>
          <a:bodyPr wrap="square"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（副首都・大阪のめざす都市のイメージ）</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96" name="正方形/長方形 95"/>
          <p:cNvSpPr/>
          <p:nvPr/>
        </p:nvSpPr>
        <p:spPr>
          <a:xfrm>
            <a:off x="-185287" y="4261760"/>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ビジネス環境等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7" name="大かっこ 96"/>
          <p:cNvSpPr/>
          <p:nvPr/>
        </p:nvSpPr>
        <p:spPr>
          <a:xfrm>
            <a:off x="1571598" y="5601033"/>
            <a:ext cx="2748673" cy="147781"/>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98" name="正方形/長方形 97"/>
          <p:cNvSpPr/>
          <p:nvPr/>
        </p:nvSpPr>
        <p:spPr>
          <a:xfrm>
            <a:off x="1455925" y="5556243"/>
            <a:ext cx="2992078" cy="21220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交通・まちづくり＋</a:t>
            </a:r>
            <a:r>
              <a:rPr lang="ja-JP" altLang="en-US" sz="1200" kern="0" dirty="0">
                <a:latin typeface="BIZ UDゴシック" panose="020B0400000000000000" pitchFamily="49" charset="-128"/>
                <a:ea typeface="BIZ UDゴシック" panose="020B0400000000000000" pitchFamily="49" charset="-128"/>
              </a:rPr>
              <a:t>スマートシティ</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1"/>
          <p:cNvSpPr/>
          <p:nvPr/>
        </p:nvSpPr>
        <p:spPr>
          <a:xfrm>
            <a:off x="6005920" y="2797267"/>
            <a:ext cx="2276808" cy="3701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4" name="テキスト ボックス 63"/>
          <p:cNvSpPr txBox="1"/>
          <p:nvPr/>
        </p:nvSpPr>
        <p:spPr>
          <a:xfrm>
            <a:off x="6004002" y="2881938"/>
            <a:ext cx="2291747" cy="226591"/>
          </a:xfrm>
          <a:prstGeom prst="rect">
            <a:avLst/>
          </a:prstGeom>
          <a:noFill/>
        </p:spPr>
        <p:txBody>
          <a:bodyPr wrap="square" lIns="36000" tIns="36000" rIns="36000" bIns="36000"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400" b="1" dirty="0">
                <a:latin typeface="BIZ UDPゴシック" panose="020B0400000000000000" pitchFamily="50" charset="-128"/>
                <a:ea typeface="BIZ UDPゴシック" panose="020B0400000000000000" pitchFamily="50" charset="-128"/>
              </a:rPr>
              <a:t>チャレンジ</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を促す経済政策</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2" name="正方形/長方形 41"/>
          <p:cNvSpPr/>
          <p:nvPr/>
        </p:nvSpPr>
        <p:spPr>
          <a:xfrm>
            <a:off x="27978" y="716997"/>
            <a:ext cx="715644" cy="144590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180000" tIns="0" rIns="180000" bIns="0" rtlCol="0" anchor="ctr"/>
          <a:lstStyle/>
          <a:p>
            <a:pPr marL="0" marR="0" lvl="0" indent="0" algn="l" defTabSz="457200" rtl="0" eaLnBrk="1" fontAlgn="auto" latinLnBrk="0" hangingPunct="1">
              <a:lnSpc>
                <a:spcPts val="1500"/>
              </a:lnSpc>
              <a:spcBef>
                <a:spcPts val="0"/>
              </a:spcBef>
              <a:spcAft>
                <a:spcPts val="0"/>
              </a:spcAft>
              <a:buClrTx/>
              <a:buSzTx/>
              <a:buFontTx/>
              <a:buNone/>
              <a:tabLst/>
              <a:defRPr/>
            </a:pP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副　首　都</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3" name="正方形/長方形 62"/>
          <p:cNvSpPr/>
          <p:nvPr/>
        </p:nvSpPr>
        <p:spPr>
          <a:xfrm>
            <a:off x="1407736" y="4326594"/>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テキスト ボックス 65"/>
          <p:cNvSpPr txBox="1"/>
          <p:nvPr/>
        </p:nvSpPr>
        <p:spPr>
          <a:xfrm>
            <a:off x="6005920" y="4665622"/>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dirty="0">
                <a:latin typeface="BIZ UDPゴシック" panose="020B0400000000000000" pitchFamily="50" charset="-128"/>
                <a:ea typeface="BIZ UDPゴシック" panose="020B0400000000000000" pitchFamily="50" charset="-128"/>
              </a:rPr>
              <a:t>・多様な観光産業の発展</a:t>
            </a:r>
            <a:br>
              <a:rPr kumimoji="1" lang="en-US" altLang="ja-JP" sz="1050" dirty="0">
                <a:latin typeface="BIZ UDPゴシック" panose="020B0400000000000000" pitchFamily="50" charset="-128"/>
                <a:ea typeface="BIZ UDPゴシック" panose="020B0400000000000000" pitchFamily="50" charset="-128"/>
              </a:rPr>
            </a:br>
            <a:r>
              <a:rPr kumimoji="1" lang="ja-JP" altLang="en-US" sz="1050" dirty="0">
                <a:latin typeface="BIZ UDPゴシック" panose="020B0400000000000000" pitchFamily="50" charset="-128"/>
                <a:ea typeface="BIZ UDPゴシック" panose="020B0400000000000000" pitchFamily="50" charset="-128"/>
              </a:rPr>
              <a:t>（ヘルスツーリズム、</a:t>
            </a:r>
            <a:r>
              <a:rPr kumimoji="1" lang="en-US" altLang="ja-JP" sz="1050" dirty="0">
                <a:latin typeface="BIZ UDPゴシック" panose="020B0400000000000000" pitchFamily="50" charset="-128"/>
                <a:ea typeface="BIZ UDPゴシック" panose="020B0400000000000000" pitchFamily="50" charset="-128"/>
              </a:rPr>
              <a:t>MICE</a:t>
            </a:r>
            <a:r>
              <a:rPr kumimoji="1" lang="ja-JP" altLang="en-US" sz="1050" dirty="0">
                <a:latin typeface="BIZ UDPゴシック" panose="020B0400000000000000" pitchFamily="50" charset="-128"/>
                <a:ea typeface="BIZ UDPゴシック" panose="020B0400000000000000" pitchFamily="50" charset="-128"/>
              </a:rPr>
              <a:t>等）</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6625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p:cNvSpPr/>
          <p:nvPr/>
        </p:nvSpPr>
        <p:spPr>
          <a:xfrm>
            <a:off x="4198930" y="1541204"/>
            <a:ext cx="362895" cy="650783"/>
          </a:xfrm>
          <a:prstGeom prst="ellipse">
            <a:avLst/>
          </a:prstGeom>
          <a:solidFill>
            <a:schemeClr val="accent1">
              <a:lumMod val="20000"/>
              <a:lumOff val="80000"/>
            </a:schemeClr>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6" name="上矢印 45"/>
          <p:cNvSpPr/>
          <p:nvPr/>
        </p:nvSpPr>
        <p:spPr>
          <a:xfrm>
            <a:off x="8428827" y="-1379759"/>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ホームベース 1"/>
          <p:cNvSpPr/>
          <p:nvPr/>
        </p:nvSpPr>
        <p:spPr>
          <a:xfrm rot="5400000" flipH="1">
            <a:off x="-117412" y="185262"/>
            <a:ext cx="5058065" cy="3744000"/>
          </a:xfrm>
          <a:prstGeom prst="homePlate">
            <a:avLst>
              <a:gd name="adj" fmla="val 10474"/>
            </a:avLst>
          </a:prstGeom>
          <a:solidFill>
            <a:schemeClr val="accent1">
              <a:lumMod val="20000"/>
              <a:lumOff val="80000"/>
              <a:alpha val="4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ホームベース 7"/>
          <p:cNvSpPr/>
          <p:nvPr/>
        </p:nvSpPr>
        <p:spPr>
          <a:xfrm rot="5400000" flipH="1">
            <a:off x="3872820" y="114104"/>
            <a:ext cx="5070078" cy="3871474"/>
          </a:xfrm>
          <a:prstGeom prst="homePlate">
            <a:avLst>
              <a:gd name="adj" fmla="val 10339"/>
            </a:avLst>
          </a:prstGeom>
          <a:solidFill>
            <a:schemeClr val="bg2">
              <a:lumMod val="90000"/>
              <a:alpha val="40000"/>
            </a:schemeClr>
          </a:solidFill>
          <a:ln w="28575">
            <a:solidFill>
              <a:schemeClr val="accent1">
                <a:shade val="5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2586285" y="130245"/>
            <a:ext cx="1769971" cy="1872307"/>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国への働きかけ</a:t>
            </a: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200"/>
              </a:lnSpc>
              <a:spcBef>
                <a:spcPts val="0"/>
              </a:spcBef>
              <a:spcAft>
                <a:spcPct val="0"/>
              </a:spcAft>
              <a:buClrTx/>
              <a:buSzTx/>
              <a:buFontTx/>
              <a:buNone/>
              <a:tabLst>
                <a:tab pos="174625" algn="l"/>
              </a:tabLst>
              <a:defRPr/>
            </a:pP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800"/>
              </a:lnSpc>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副首都（平時の</a:t>
            </a:r>
            <a:r>
              <a:rPr kumimoji="1" lang="ja-JP" altLang="en-US" sz="105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成長</a:t>
            </a:r>
            <a:r>
              <a:rPr kumimoji="1" lang="ja-JP" altLang="en-US" sz="1050" b="0" i="0" u="dashLongHeavy" strike="noStrike" kern="1200" cap="none" spc="0" normalizeH="0" baseline="0" noProof="0" dirty="0" err="1">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非常時のバックアップ）</a:t>
            </a:r>
            <a:endParaRPr kumimoji="1" lang="en-US" altLang="ja-JP"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推進の法整備の検討と、</a:t>
            </a:r>
            <a:endParaRPr kumimoji="1" lang="en-US" altLang="ja-JP"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国への働きかけ</a:t>
            </a:r>
            <a:endParaRPr kumimoji="1" lang="en-US" altLang="ja-JP" sz="105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defTabSz="914400" fontAlgn="base">
              <a:lnSpc>
                <a:spcPts val="1600"/>
              </a:lnSpc>
              <a:spcAft>
                <a:spcPct val="0"/>
              </a:spcAft>
              <a:defRPr/>
            </a:pPr>
            <a:r>
              <a:rPr kumimoji="1" lang="ja-JP" altLang="en-US" sz="105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関西の国出先機関の機能強化と府市との連携</a:t>
            </a:r>
            <a:endParaRPr kumimoji="1" lang="en-US" altLang="ja-JP" sz="105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2671931" y="3145568"/>
            <a:ext cx="1537616" cy="1015663"/>
          </a:xfrm>
          <a:prstGeom prst="rect">
            <a:avLst/>
          </a:prstGeom>
          <a:noFill/>
          <a:ln>
            <a:solidFill>
              <a:schemeClr val="tx1"/>
            </a:solidFill>
            <a:prstDash val="sysDash"/>
          </a:ln>
        </p:spPr>
        <p:txBody>
          <a:bodyPr wrap="square" rtlCol="0" anchor="ctr">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国と地方、広域自治体と</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基礎自治体のあり方に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ついて、公民連携や海外</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の取組事例も視野に、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引き続き調査・知見収集</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5" name="グループ化 24"/>
          <p:cNvGrpSpPr/>
          <p:nvPr/>
        </p:nvGrpSpPr>
        <p:grpSpPr>
          <a:xfrm>
            <a:off x="209131" y="5180261"/>
            <a:ext cx="8391189" cy="884446"/>
            <a:chOff x="265607" y="5359460"/>
            <a:chExt cx="8581003" cy="720000"/>
          </a:xfrm>
        </p:grpSpPr>
        <p:grpSp>
          <p:nvGrpSpPr>
            <p:cNvPr id="13" name="グループ化 12"/>
            <p:cNvGrpSpPr/>
            <p:nvPr/>
          </p:nvGrpSpPr>
          <p:grpSpPr>
            <a:xfrm>
              <a:off x="265607" y="5359460"/>
              <a:ext cx="8581003" cy="720000"/>
              <a:chOff x="5035628" y="3093455"/>
              <a:chExt cx="6305721" cy="738664"/>
            </a:xfrm>
          </p:grpSpPr>
          <p:grpSp>
            <p:nvGrpSpPr>
              <p:cNvPr id="3" name="グループ化 2"/>
              <p:cNvGrpSpPr/>
              <p:nvPr/>
            </p:nvGrpSpPr>
            <p:grpSpPr>
              <a:xfrm>
                <a:off x="5035628" y="3093455"/>
                <a:ext cx="6305721" cy="738664"/>
                <a:chOff x="5617045" y="3006250"/>
                <a:chExt cx="6508185" cy="689442"/>
              </a:xfrm>
            </p:grpSpPr>
            <p:sp>
              <p:nvSpPr>
                <p:cNvPr id="17" name="台形 16"/>
                <p:cNvSpPr/>
                <p:nvPr/>
              </p:nvSpPr>
              <p:spPr>
                <a:xfrm>
                  <a:off x="5617045" y="3006250"/>
                  <a:ext cx="6508185" cy="689442"/>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これまでの府市一体の取組</a:t>
                  </a:r>
                  <a:endParaRPr kumimoji="1" lang="en-US" altLang="ja-JP"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18"/>
                <p:cNvSpPr txBox="1"/>
                <p:nvPr/>
              </p:nvSpPr>
              <p:spPr>
                <a:xfrm>
                  <a:off x="7595805" y="3097514"/>
                  <a:ext cx="2461283" cy="203930"/>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二重行政・二元行政→サービス・投資の最適化</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grpSp>
          <p:sp>
            <p:nvSpPr>
              <p:cNvPr id="20" name="テキスト ボックス 19"/>
              <p:cNvSpPr txBox="1"/>
              <p:nvPr/>
            </p:nvSpPr>
            <p:spPr>
              <a:xfrm>
                <a:off x="5363311" y="3399885"/>
                <a:ext cx="3951680" cy="430553"/>
              </a:xfrm>
              <a:prstGeom prst="rect">
                <a:avLst/>
              </a:prstGeom>
              <a:noFill/>
            </p:spPr>
            <p:txBody>
              <a:bodyPr wrap="square" rtlCol="0">
                <a:spAutoFit/>
              </a:bodyPr>
              <a:lstStyle/>
              <a:p>
                <a:pPr marL="174625" marR="0" lvl="0" indent="-174625" algn="l" defTabSz="914400" rtl="0" eaLnBrk="1" fontAlgn="base" latinLnBrk="0" hangingPunct="1">
                  <a:lnSpc>
                    <a:spcPts val="11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・都市インフラの充実（交通網の整備・まちづくり）</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lvl="0" indent="-174625" defTabSz="914400" fontAlgn="base">
                  <a:lnSpc>
                    <a:spcPts val="1100"/>
                  </a:lnSpc>
                  <a:spcAft>
                    <a:spcPct val="0"/>
                  </a:spcAft>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・都市魅力、ブランド等の充実（水都大阪、</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スーパーシティ型国家戦略特区、</a:t>
                </a:r>
                <a:endParaRPr kumimoji="1" lang="en-US" altLang="ja-JP"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lnSpc>
                    <a:spcPts val="1100"/>
                  </a:lnSpc>
                  <a:spcAft>
                    <a:spcPct val="0"/>
                  </a:spcAft>
                  <a:tabLst>
                    <a:tab pos="174625" algn="l"/>
                  </a:tabLst>
                  <a:defRPr/>
                </a:pP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　　　　　　　　　　　　　　　　　　　　大阪公立大学の開学</a:t>
                </a: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など</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sp>
          <p:nvSpPr>
            <p:cNvPr id="21" name="テキスト ボックス 20"/>
            <p:cNvSpPr txBox="1"/>
            <p:nvPr/>
          </p:nvSpPr>
          <p:spPr>
            <a:xfrm>
              <a:off x="5991805" y="5513339"/>
              <a:ext cx="2799178" cy="4071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a:t>
              </a:r>
              <a:r>
                <a:rPr kumimoji="1" lang="ja-JP" altLang="en-US" sz="1600" b="1" dirty="0">
                  <a:latin typeface="BIZ UDPゴシック" panose="020B0400000000000000" pitchFamily="50" charset="-128"/>
                  <a:ea typeface="BIZ UDPゴシック" panose="020B0400000000000000" pitchFamily="50" charset="-128"/>
                </a:rPr>
                <a:t>人気質</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フレンドリー、エネルギッシュ</a:t>
              </a: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cxnSp>
          <p:nvCxnSpPr>
            <p:cNvPr id="23" name="直線コネクタ 22"/>
            <p:cNvCxnSpPr/>
            <p:nvPr/>
          </p:nvCxnSpPr>
          <p:spPr>
            <a:xfrm>
              <a:off x="6016145" y="5359460"/>
              <a:ext cx="0" cy="720000"/>
            </a:xfrm>
            <a:prstGeom prst="line">
              <a:avLst/>
            </a:prstGeom>
            <a:ln w="28575">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7" name="ホームベース 26"/>
          <p:cNvSpPr/>
          <p:nvPr/>
        </p:nvSpPr>
        <p:spPr>
          <a:xfrm rot="5400000" flipH="1">
            <a:off x="2308882" y="2933021"/>
            <a:ext cx="239842" cy="3744000"/>
          </a:xfrm>
          <a:prstGeom prst="homePlate">
            <a:avLst>
              <a:gd name="adj" fmla="val 0"/>
            </a:avLst>
          </a:prstGeom>
          <a:solidFill>
            <a:schemeClr val="accent1">
              <a:lumMod val="20000"/>
              <a:lumOff val="80000"/>
            </a:schemeClr>
          </a:solidFill>
          <a:ln w="31750">
            <a:solidFill>
              <a:schemeClr val="accent1">
                <a:shade val="50000"/>
              </a:schemeClr>
            </a:solidFill>
          </a:ln>
          <a:effectLst>
            <a:outerShdw blurRad="50800" dist="63500" dir="2700000" algn="ctr"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ホームベース 27"/>
          <p:cNvSpPr/>
          <p:nvPr/>
        </p:nvSpPr>
        <p:spPr>
          <a:xfrm rot="5400000" flipH="1">
            <a:off x="2293837" y="3189479"/>
            <a:ext cx="148498" cy="3744000"/>
          </a:xfrm>
          <a:prstGeom prst="homePlate">
            <a:avLst>
              <a:gd name="adj" fmla="val 0"/>
            </a:avLst>
          </a:prstGeom>
          <a:solidFill>
            <a:schemeClr val="accent1">
              <a:lumMod val="20000"/>
              <a:lumOff val="80000"/>
            </a:schemeClr>
          </a:solidFill>
          <a:ln w="31750">
            <a:solidFill>
              <a:schemeClr val="accent1">
                <a:shade val="50000"/>
              </a:schemeClr>
            </a:solidFill>
          </a:ln>
          <a:effectLst>
            <a:outerShdw blurRad="50800" dist="63500" dir="2700000" algn="ctr"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角丸四角形 11"/>
          <p:cNvSpPr/>
          <p:nvPr/>
        </p:nvSpPr>
        <p:spPr>
          <a:xfrm>
            <a:off x="314460" y="225337"/>
            <a:ext cx="432000" cy="3852280"/>
          </a:xfrm>
          <a:prstGeom prst="roundRect">
            <a:avLst>
              <a:gd name="adj" fmla="val 9101"/>
            </a:avLst>
          </a:prstGeom>
          <a:gradFill>
            <a:gsLst>
              <a:gs pos="0">
                <a:schemeClr val="accent1">
                  <a:lumMod val="40000"/>
                  <a:lumOff val="60000"/>
                </a:schemeClr>
              </a:gs>
              <a:gs pos="50000">
                <a:schemeClr val="accent1">
                  <a:lumMod val="40000"/>
                  <a:lumOff val="60000"/>
                </a:schemeClr>
              </a:gs>
              <a:gs pos="100000">
                <a:schemeClr val="accent1">
                  <a:lumMod val="40000"/>
                  <a:lumOff val="60000"/>
                </a:schemeClr>
              </a:gs>
            </a:gsLst>
          </a:gradFill>
          <a:ln>
            <a:no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府市一体を核に行政体制の整備</a:t>
            </a:r>
            <a:endParaRPr kumimoji="1" lang="en-US" altLang="ja-JP"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28"/>
          <p:cNvSpPr/>
          <p:nvPr/>
        </p:nvSpPr>
        <p:spPr>
          <a:xfrm rot="5400000" flipH="1">
            <a:off x="6180212" y="2933020"/>
            <a:ext cx="236711" cy="3744000"/>
          </a:xfrm>
          <a:prstGeom prst="homePlate">
            <a:avLst>
              <a:gd name="adj" fmla="val 0"/>
            </a:avLst>
          </a:prstGeom>
          <a:solidFill>
            <a:schemeClr val="bg2">
              <a:lumMod val="90000"/>
            </a:schemeClr>
          </a:solidFill>
          <a:ln w="28575">
            <a:solidFill>
              <a:schemeClr val="accent1">
                <a:shade val="50000"/>
              </a:schemeClr>
            </a:solidFill>
          </a:ln>
          <a:effectLst>
            <a:outerShdw blurRad="50800" dist="63500" dir="2700000" algn="ctr" rotWithShape="0">
              <a:schemeClr val="tx1">
                <a:lumMod val="75000"/>
                <a:lumOff val="25000"/>
                <a:alpha val="63000"/>
              </a:scheme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ホームベース 29"/>
          <p:cNvSpPr/>
          <p:nvPr/>
        </p:nvSpPr>
        <p:spPr>
          <a:xfrm rot="5400000" flipH="1">
            <a:off x="6158482" y="3189190"/>
            <a:ext cx="147920" cy="3744000"/>
          </a:xfrm>
          <a:prstGeom prst="homePlate">
            <a:avLst>
              <a:gd name="adj" fmla="val 0"/>
            </a:avLst>
          </a:prstGeom>
          <a:solidFill>
            <a:schemeClr val="bg2">
              <a:lumMod val="90000"/>
            </a:schemeClr>
          </a:solidFill>
          <a:ln w="28575">
            <a:solidFill>
              <a:schemeClr val="accent1">
                <a:shade val="50000"/>
              </a:schemeClr>
            </a:solidFill>
          </a:ln>
          <a:effectLst>
            <a:outerShdw blurRad="50800" dist="63500" dir="2700000" algn="ctr" rotWithShape="0">
              <a:schemeClr val="tx1">
                <a:lumMod val="75000"/>
                <a:lumOff val="25000"/>
                <a:alpha val="63000"/>
              </a:scheme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8078552" y="225337"/>
            <a:ext cx="432000" cy="3367266"/>
          </a:xfrm>
          <a:prstGeom prst="roundRect">
            <a:avLst>
              <a:gd name="adj" fmla="val 9101"/>
            </a:avLst>
          </a:prstGeom>
          <a:gradFill>
            <a:gsLst>
              <a:gs pos="0">
                <a:schemeClr val="accent4">
                  <a:satMod val="105000"/>
                  <a:tint val="67000"/>
                  <a:lumMod val="90000"/>
                </a:schemeClr>
              </a:gs>
              <a:gs pos="50000">
                <a:schemeClr val="accent4">
                  <a:lumMod val="105000"/>
                  <a:satMod val="103000"/>
                  <a:tint val="73000"/>
                </a:schemeClr>
              </a:gs>
              <a:gs pos="100000">
                <a:schemeClr val="accent4">
                  <a:lumMod val="105000"/>
                  <a:satMod val="109000"/>
                  <a:tint val="81000"/>
                </a:schemeClr>
              </a:gs>
            </a:gsLst>
          </a:gradFill>
          <a:ln>
            <a:no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世界標準の都市機能の充実</a:t>
            </a:r>
            <a:endParaRPr kumimoji="1" lang="en-US" altLang="ja-JP" sz="1600" b="1" i="0" u="none" strike="noStrike" kern="1200" cap="none" spc="5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p:cNvSpPr txBox="1"/>
          <p:nvPr/>
        </p:nvSpPr>
        <p:spPr>
          <a:xfrm>
            <a:off x="885249" y="123930"/>
            <a:ext cx="2280269" cy="3631763"/>
          </a:xfrm>
          <a:prstGeom prst="rect">
            <a:avLst/>
          </a:prstGeom>
          <a:noFill/>
        </p:spPr>
        <p:txBody>
          <a:bodyPr wrap="square" rtlCol="0">
            <a:spAutoFit/>
          </a:bodyPr>
          <a:lstStyle/>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大阪自らの取組</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・統合機関等の機能強化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・府市一体の政策強化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府域の基礎自治強化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・ブロック内の連携に加え</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大阪市・堺市と周辺市との連携</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・町村などの基礎自治機能の</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充実強化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2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府域を越える広域行政強化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・京阪神の連携強化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2" name="グループ化 21"/>
          <p:cNvGrpSpPr/>
          <p:nvPr/>
        </p:nvGrpSpPr>
        <p:grpSpPr>
          <a:xfrm>
            <a:off x="825485" y="1831808"/>
            <a:ext cx="1725002" cy="415498"/>
            <a:chOff x="-1665026" y="2299629"/>
            <a:chExt cx="1608593" cy="415498"/>
          </a:xfrm>
        </p:grpSpPr>
        <p:sp>
          <p:nvSpPr>
            <p:cNvPr id="16" name="大かっこ 15"/>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a:off x="-1608596" y="2299629"/>
              <a:ext cx="155216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中核市並みのサービスが提供できるよう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grpSp>
        <p:nvGrpSpPr>
          <p:cNvPr id="31" name="グループ化 30"/>
          <p:cNvGrpSpPr/>
          <p:nvPr/>
        </p:nvGrpSpPr>
        <p:grpSpPr>
          <a:xfrm>
            <a:off x="871924" y="3174187"/>
            <a:ext cx="1439632" cy="415498"/>
            <a:chOff x="-1665026" y="2276037"/>
            <a:chExt cx="1595840" cy="415498"/>
          </a:xfrm>
        </p:grpSpPr>
        <p:sp>
          <p:nvSpPr>
            <p:cNvPr id="32" name="大かっこ 31"/>
            <p:cNvSpPr/>
            <p:nvPr/>
          </p:nvSpPr>
          <p:spPr>
            <a:xfrm>
              <a:off x="-1665026" y="2338991"/>
              <a:ext cx="1593106" cy="288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605861" y="2276037"/>
              <a:ext cx="153667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経済圏としての力を</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発揮できるよう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42" name="台形 41"/>
          <p:cNvSpPr/>
          <p:nvPr/>
        </p:nvSpPr>
        <p:spPr>
          <a:xfrm>
            <a:off x="739623" y="4275293"/>
            <a:ext cx="7443028" cy="771965"/>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大阪の強みの再確認→更なる強化</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新たな強み</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6" name="グループ化 35"/>
          <p:cNvGrpSpPr/>
          <p:nvPr/>
        </p:nvGrpSpPr>
        <p:grpSpPr>
          <a:xfrm>
            <a:off x="6913139" y="4003672"/>
            <a:ext cx="1283824" cy="791999"/>
            <a:chOff x="-1624614" y="4973334"/>
            <a:chExt cx="1683170" cy="792000"/>
          </a:xfrm>
        </p:grpSpPr>
        <p:sp>
          <p:nvSpPr>
            <p:cNvPr id="37" name="楕円 36"/>
            <p:cNvSpPr>
              <a:spLocks/>
            </p:cNvSpPr>
            <p:nvPr/>
          </p:nvSpPr>
          <p:spPr>
            <a:xfrm>
              <a:off x="-1428750" y="4973334"/>
              <a:ext cx="1244070" cy="792000"/>
            </a:xfrm>
            <a:prstGeom prst="ellipse">
              <a:avLst/>
            </a:prstGeom>
            <a:solidFill>
              <a:schemeClr val="bg1">
                <a:lumMod val="95000"/>
              </a:schemeClr>
            </a:solidFill>
            <a:ln w="12700">
              <a:noFill/>
            </a:ln>
            <a:effectLst>
              <a:outerShdw blurRad="139700" dist="63500" dir="5400000" algn="ctr" rotWithShape="0">
                <a:schemeClr val="bg1">
                  <a:lumMod val="50000"/>
                </a:schemeClr>
              </a:outerShdw>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正方形/長方形 37"/>
            <p:cNvSpPr/>
            <p:nvPr/>
          </p:nvSpPr>
          <p:spPr>
            <a:xfrm>
              <a:off x="-1624614" y="5187874"/>
              <a:ext cx="1683170" cy="3830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東京と違う魅力発信</a:t>
              </a:r>
              <a:endPar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5" name="右矢印 4"/>
          <p:cNvSpPr/>
          <p:nvPr/>
        </p:nvSpPr>
        <p:spPr>
          <a:xfrm rot="16200000">
            <a:off x="2925181" y="2334842"/>
            <a:ext cx="864000" cy="23511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6" name="曲折矢印 25"/>
          <p:cNvSpPr/>
          <p:nvPr/>
        </p:nvSpPr>
        <p:spPr>
          <a:xfrm rot="16200000">
            <a:off x="1888993" y="3433107"/>
            <a:ext cx="443914" cy="966090"/>
          </a:xfrm>
          <a:prstGeom prst="bentArrow">
            <a:avLst>
              <a:gd name="adj1" fmla="val 25000"/>
              <a:gd name="adj2" fmla="val 31293"/>
              <a:gd name="adj3" fmla="val 50000"/>
              <a:gd name="adj4"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765510" y="4599771"/>
            <a:ext cx="7671296" cy="402546"/>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・国内外とのビジネス、都市生活を支える交通ネットワーク　・都市に賑わい、魅力を呼び込むまちづくり</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・イノベーション、社会課題解決の基盤をなす経済集積、学術研究集積　・東京より低いビジネスコスト、働きやすさ、暮らしやすさ</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3"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テキスト ボックス 53"/>
          <p:cNvSpPr txBox="1"/>
          <p:nvPr/>
        </p:nvSpPr>
        <p:spPr>
          <a:xfrm flipV="1">
            <a:off x="6010232" y="661756"/>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flipV="1">
            <a:off x="5916254" y="2100637"/>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flipV="1">
            <a:off x="6165403" y="3358184"/>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 name="ホームベース 6"/>
          <p:cNvSpPr/>
          <p:nvPr/>
        </p:nvSpPr>
        <p:spPr>
          <a:xfrm flipH="1">
            <a:off x="8099875" y="2833326"/>
            <a:ext cx="1003161" cy="3086448"/>
          </a:xfrm>
          <a:prstGeom prst="homePlate">
            <a:avLst>
              <a:gd name="adj" fmla="val 5590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8742051" y="2831563"/>
            <a:ext cx="369332" cy="306486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ウェルビーイングへの関心の高まり</a:t>
            </a:r>
          </a:p>
        </p:txBody>
      </p:sp>
      <p:sp>
        <p:nvSpPr>
          <p:cNvPr id="45" name="テキスト ボックス 44"/>
          <p:cNvSpPr txBox="1"/>
          <p:nvPr/>
        </p:nvSpPr>
        <p:spPr>
          <a:xfrm>
            <a:off x="8562270" y="2992449"/>
            <a:ext cx="364202" cy="3551682"/>
          </a:xfrm>
          <a:prstGeom prst="rect">
            <a:avLst/>
          </a:prstGeom>
          <a:noFill/>
        </p:spPr>
        <p:txBody>
          <a:bodyPr vert="wordArtVertRtl"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・脱炭素などの新たな社会潮流</a:t>
            </a:r>
          </a:p>
        </p:txBody>
      </p:sp>
      <p:sp>
        <p:nvSpPr>
          <p:cNvPr id="48" name="テキスト ボックス 47"/>
          <p:cNvSpPr txBox="1"/>
          <p:nvPr/>
        </p:nvSpPr>
        <p:spPr>
          <a:xfrm>
            <a:off x="8367787" y="3358184"/>
            <a:ext cx="369332" cy="212330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コロナからの経済回復　など</a:t>
            </a:r>
          </a:p>
        </p:txBody>
      </p:sp>
      <p:grpSp>
        <p:nvGrpSpPr>
          <p:cNvPr id="51" name="グループ化 50"/>
          <p:cNvGrpSpPr/>
          <p:nvPr/>
        </p:nvGrpSpPr>
        <p:grpSpPr>
          <a:xfrm>
            <a:off x="819159" y="692479"/>
            <a:ext cx="1767126" cy="577081"/>
            <a:chOff x="-1665026" y="2299629"/>
            <a:chExt cx="1647874" cy="417660"/>
          </a:xfrm>
        </p:grpSpPr>
        <p:sp>
          <p:nvSpPr>
            <p:cNvPr id="57" name="大かっこ 56"/>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58" name="テキスト ボックス 57"/>
            <p:cNvSpPr txBox="1"/>
            <p:nvPr/>
          </p:nvSpPr>
          <p:spPr>
            <a:xfrm>
              <a:off x="-1608596" y="2299629"/>
              <a:ext cx="1591444" cy="417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大阪・関西の</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中核となる</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府</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市一体が揺るぎない</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ものになるよう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34" name="山形 33"/>
          <p:cNvSpPr/>
          <p:nvPr/>
        </p:nvSpPr>
        <p:spPr>
          <a:xfrm>
            <a:off x="4326377" y="2098112"/>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0" name="山形 59"/>
          <p:cNvSpPr/>
          <p:nvPr/>
        </p:nvSpPr>
        <p:spPr>
          <a:xfrm flipH="1">
            <a:off x="4317269" y="1448051"/>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p:cNvSpPr txBox="1"/>
          <p:nvPr/>
        </p:nvSpPr>
        <p:spPr>
          <a:xfrm>
            <a:off x="7823029" y="3912830"/>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1" name="角丸四角形 70"/>
          <p:cNvSpPr/>
          <p:nvPr/>
        </p:nvSpPr>
        <p:spPr>
          <a:xfrm>
            <a:off x="4514243" y="1856489"/>
            <a:ext cx="1574964" cy="73485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・子育て・教育環境充実</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（学力向上など）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・治安の向上　　　　　</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・健康寿命の延伸</a:t>
            </a:r>
            <a:endParaRPr kumimoji="1" lang="ja-JP" altLang="en-US" sz="1050" dirty="0">
              <a:solidFill>
                <a:schemeClr val="tx1"/>
              </a:solidFill>
            </a:endParaRPr>
          </a:p>
        </p:txBody>
      </p:sp>
      <p:sp>
        <p:nvSpPr>
          <p:cNvPr id="72" name="角丸四角形 71"/>
          <p:cNvSpPr/>
          <p:nvPr/>
        </p:nvSpPr>
        <p:spPr>
          <a:xfrm>
            <a:off x="6217025" y="1849874"/>
            <a:ext cx="1836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050" dirty="0">
              <a:solidFill>
                <a:schemeClr val="tx1"/>
              </a:solidFill>
            </a:endParaRPr>
          </a:p>
        </p:txBody>
      </p:sp>
      <p:sp>
        <p:nvSpPr>
          <p:cNvPr id="75" name="テキスト ボックス 74"/>
          <p:cNvSpPr txBox="1"/>
          <p:nvPr/>
        </p:nvSpPr>
        <p:spPr>
          <a:xfrm>
            <a:off x="7646421" y="2677505"/>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6" name="角丸四角形 75"/>
          <p:cNvSpPr/>
          <p:nvPr/>
        </p:nvSpPr>
        <p:spPr>
          <a:xfrm>
            <a:off x="4502193" y="437477"/>
            <a:ext cx="1656000" cy="792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強化（技術インキュ</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77" name="角丸四角形 76"/>
          <p:cNvSpPr/>
          <p:nvPr/>
        </p:nvSpPr>
        <p:spPr>
          <a:xfrm>
            <a:off x="6315095" y="411351"/>
            <a:ext cx="1687048" cy="792000"/>
          </a:xfrm>
          <a:prstGeom prst="roundRect">
            <a:avLst>
              <a:gd name="adj" fmla="val 5071"/>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78" name="テキスト ボックス 77"/>
          <p:cNvSpPr txBox="1"/>
          <p:nvPr/>
        </p:nvSpPr>
        <p:spPr>
          <a:xfrm>
            <a:off x="7604516" y="1186464"/>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39" name="正方形/長方形 38"/>
          <p:cNvSpPr/>
          <p:nvPr/>
        </p:nvSpPr>
        <p:spPr>
          <a:xfrm>
            <a:off x="4450429" y="79375"/>
            <a:ext cx="2411238"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チャレンジを後押しする機能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4505135" y="1321531"/>
            <a:ext cx="4572000" cy="523220"/>
          </a:xfrm>
          <a:prstGeom prst="rect">
            <a:avLst/>
          </a:prstGeom>
        </p:spPr>
        <p:txBody>
          <a:bodyPr>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暮らしやすさ、働きやすさ、楽しさを</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高める機能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439502" y="2797407"/>
            <a:ext cx="2590774"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都市としてのベーシックな機能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7789169" y="4837226"/>
            <a:ext cx="644190" cy="235834"/>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など</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2" name="角丸四角形 61"/>
          <p:cNvSpPr/>
          <p:nvPr/>
        </p:nvSpPr>
        <p:spPr>
          <a:xfrm>
            <a:off x="4455160" y="3086134"/>
            <a:ext cx="2104180" cy="1063463"/>
          </a:xfrm>
          <a:prstGeom prst="roundRect">
            <a:avLst>
              <a:gd name="adj" fmla="val 12250"/>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・交通ネットワーク</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・都心部やベイエリア</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・安全・危機管理機能の強化、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生活インフラの最適化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（消防・水道など）</a:t>
            </a:r>
            <a:endParaRPr kumimoji="1" lang="ja-JP" altLang="en-US" sz="1050" dirty="0">
              <a:solidFill>
                <a:schemeClr val="tx1"/>
              </a:solidFill>
            </a:endParaRPr>
          </a:p>
        </p:txBody>
      </p:sp>
      <p:sp>
        <p:nvSpPr>
          <p:cNvPr id="63" name="角丸四角形 62"/>
          <p:cNvSpPr/>
          <p:nvPr/>
        </p:nvSpPr>
        <p:spPr>
          <a:xfrm>
            <a:off x="4523520" y="3110104"/>
            <a:ext cx="1800000" cy="100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ja-JP" altLang="en-US" sz="1050" dirty="0">
              <a:solidFill>
                <a:schemeClr val="tx1"/>
              </a:solidFill>
            </a:endParaRPr>
          </a:p>
        </p:txBody>
      </p:sp>
      <p:grpSp>
        <p:nvGrpSpPr>
          <p:cNvPr id="14" name="グループ化 13"/>
          <p:cNvGrpSpPr/>
          <p:nvPr/>
        </p:nvGrpSpPr>
        <p:grpSpPr>
          <a:xfrm>
            <a:off x="6441463" y="3128710"/>
            <a:ext cx="1656000" cy="864000"/>
            <a:chOff x="6441463" y="3128710"/>
            <a:chExt cx="1656000" cy="864000"/>
          </a:xfrm>
        </p:grpSpPr>
        <p:sp>
          <p:nvSpPr>
            <p:cNvPr id="64" name="角丸四角形 63"/>
            <p:cNvSpPr/>
            <p:nvPr/>
          </p:nvSpPr>
          <p:spPr>
            <a:xfrm>
              <a:off x="6441463" y="3147121"/>
              <a:ext cx="1656000" cy="828000"/>
            </a:xfrm>
            <a:prstGeom prst="roundRect">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・自動運転、空飛ぶクル</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マ、</a:t>
              </a:r>
              <a:r>
                <a:rPr lang="en-US" altLang="ja-JP" sz="1050" dirty="0" err="1">
                  <a:solidFill>
                    <a:schemeClr val="tx1"/>
                  </a:solidFill>
                  <a:latin typeface="BIZ UDゴシック" panose="020B0400000000000000" pitchFamily="49" charset="-128"/>
                  <a:ea typeface="BIZ UDゴシック" panose="020B0400000000000000" pitchFamily="49" charset="-128"/>
                </a:rPr>
                <a:t>MaaS</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・都心部周辺や郊外部</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65" name="角丸四角形 64"/>
            <p:cNvSpPr/>
            <p:nvPr/>
          </p:nvSpPr>
          <p:spPr>
            <a:xfrm>
              <a:off x="6501596" y="3128710"/>
              <a:ext cx="1548000" cy="864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63053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425417" y="1654697"/>
            <a:ext cx="8375683" cy="478100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0D75A1F8-8299-4D50-816B-A9D7F1833464}"/>
              </a:ext>
            </a:extLst>
          </p:cNvPr>
          <p:cNvSpPr txBox="1"/>
          <p:nvPr/>
        </p:nvSpPr>
        <p:spPr>
          <a:xfrm>
            <a:off x="1348649" y="1866182"/>
            <a:ext cx="2575170"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dirty="0">
                <a:solidFill>
                  <a:srgbClr val="000000"/>
                </a:solidFill>
                <a:latin typeface="BIZ UDPゴシック" panose="020B0400000000000000" pitchFamily="50" charset="-128"/>
                <a:ea typeface="BIZ UDPゴシック" panose="020B0400000000000000" pitchFamily="50" charset="-128"/>
              </a:rPr>
              <a:t>４</a:t>
            </a:r>
            <a:r>
              <a:rPr kumimoji="1" lang="ja-JP" altLang="en-US" sz="1477"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つの</a:t>
            </a: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役割</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角丸四角形 35">
            <a:extLst>
              <a:ext uri="{FF2B5EF4-FFF2-40B4-BE49-F238E27FC236}">
                <a16:creationId xmlns:a16="http://schemas.microsoft.com/office/drawing/2014/main" id="{EC60E185-357B-471A-895B-EABCFF1FFA14}"/>
              </a:ext>
            </a:extLst>
          </p:cNvPr>
          <p:cNvSpPr/>
          <p:nvPr/>
        </p:nvSpPr>
        <p:spPr>
          <a:xfrm>
            <a:off x="2636234" y="2438143"/>
            <a:ext cx="2107197"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中枢性・拠点性</a:t>
            </a:r>
            <a:br>
              <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b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の充実</a:t>
            </a:r>
            <a:endParaRPr kumimoji="1" lang="en-US" altLang="ja-JP" sz="12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5">
            <a:extLst>
              <a:ext uri="{FF2B5EF4-FFF2-40B4-BE49-F238E27FC236}">
                <a16:creationId xmlns:a16="http://schemas.microsoft.com/office/drawing/2014/main" id="{EC60E185-357B-471A-895B-EABCFF1FFA14}"/>
              </a:ext>
            </a:extLst>
          </p:cNvPr>
          <p:cNvSpPr/>
          <p:nvPr/>
        </p:nvSpPr>
        <p:spPr>
          <a:xfrm>
            <a:off x="567965" y="2436630"/>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西日本の首都</a:t>
            </a:r>
            <a:endParaRPr kumimoji="1" lang="en-US" altLang="ja-JP" sz="1477" b="1" dirty="0">
              <a:solidFill>
                <a:prstClr val="white"/>
              </a:solidFill>
              <a:latin typeface="BIZ UDゴシック" panose="020B0400000000000000" pitchFamily="49" charset="-128"/>
              <a:ea typeface="BIZ UDゴシック" panose="020B0400000000000000" pitchFamily="49" charset="-128"/>
            </a:endParaRPr>
          </a:p>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（分都）</a:t>
            </a:r>
          </a:p>
        </p:txBody>
      </p:sp>
      <p:sp>
        <p:nvSpPr>
          <p:cNvPr id="46" name="テキスト ボックス 45">
            <a:extLst>
              <a:ext uri="{FF2B5EF4-FFF2-40B4-BE49-F238E27FC236}">
                <a16:creationId xmlns:a16="http://schemas.microsoft.com/office/drawing/2014/main" id="{9C962166-DD84-4AA9-8AB8-BF30D7337F8C}"/>
              </a:ext>
            </a:extLst>
          </p:cNvPr>
          <p:cNvSpPr txBox="1"/>
          <p:nvPr/>
        </p:nvSpPr>
        <p:spPr>
          <a:xfrm>
            <a:off x="4990793" y="2400144"/>
            <a:ext cx="3636000" cy="818812"/>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西日本の経済や人口動態の「ダム機能」、</a:t>
            </a:r>
            <a:endParaRPr kumimoji="0" lang="en-US" altLang="ja-JP"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さらには、首都圏からのＵターンの受皿</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の機能を果たしながら、わが国の成長エンジン</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の役割を担っていく</a:t>
            </a:r>
            <a:endParaRPr kumimoji="1" lang="en-US" altLang="ja-JP" sz="1108"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a:extLst>
              <a:ext uri="{FF2B5EF4-FFF2-40B4-BE49-F238E27FC236}">
                <a16:creationId xmlns:a16="http://schemas.microsoft.com/office/drawing/2014/main" id="{3B24FE58-65C7-450C-9F18-8C6F212BDB86}"/>
              </a:ext>
            </a:extLst>
          </p:cNvPr>
          <p:cNvSpPr txBox="1"/>
          <p:nvPr/>
        </p:nvSpPr>
        <p:spPr>
          <a:xfrm>
            <a:off x="4990793" y="3373867"/>
            <a:ext cx="3636000" cy="818812"/>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経済的ポテンシャルをもとに、首都の</a:t>
            </a:r>
            <a:r>
              <a:rPr lang="ja-JP" altLang="en-US"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非常時</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に</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おける</a:t>
            </a: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経済面でのバックアップ機能</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、さらには</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lang="ja-JP" altLang="en-US"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行政</a:t>
            </a: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・政治面でのバックアップ機能</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を備えた</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副首都を実現していく</a:t>
            </a:r>
            <a:endParaRPr kumimoji="1" lang="en-US" altLang="ja-JP" sz="1108"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a:extLst>
              <a:ext uri="{FF2B5EF4-FFF2-40B4-BE49-F238E27FC236}">
                <a16:creationId xmlns:a16="http://schemas.microsoft.com/office/drawing/2014/main" id="{8E963739-FE9B-45BB-A58E-FB1355827C4B}"/>
              </a:ext>
            </a:extLst>
          </p:cNvPr>
          <p:cNvSpPr txBox="1"/>
          <p:nvPr/>
        </p:nvSpPr>
        <p:spPr>
          <a:xfrm>
            <a:off x="5008400" y="4384070"/>
            <a:ext cx="3636000" cy="818812"/>
          </a:xfrm>
          <a:prstGeom prst="rect">
            <a:avLst/>
          </a:prstGeom>
          <a:solidFill>
            <a:schemeClr val="bg2">
              <a:lumMod val="75000"/>
            </a:schemeClr>
          </a:solidFill>
          <a:ln>
            <a:solidFill>
              <a:schemeClr val="bg2">
                <a:lumMod val="50000"/>
              </a:schemeClr>
            </a:solidFill>
          </a:ln>
        </p:spPr>
        <p:txBody>
          <a:bodyPr wrap="square" lIns="132923" tIns="66462" rIns="132923"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中国に加え、</a:t>
            </a:r>
            <a:r>
              <a:rPr kumimoji="0" lang="en-US" altLang="ja-JP"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ASEAN</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（ベトナム・タイ・シンガポールなど）やインド等との交流と学び</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のなかから、新たな成長に向けた</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市場展開</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世界が求める都市像</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を発信していく</a:t>
            </a:r>
            <a:endParaRPr kumimoji="1" lang="en-US" altLang="ja-JP" sz="1108"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61DCBE94-512F-43FC-8B6C-2502F22AE3E3}"/>
              </a:ext>
            </a:extLst>
          </p:cNvPr>
          <p:cNvSpPr txBox="1"/>
          <p:nvPr/>
        </p:nvSpPr>
        <p:spPr>
          <a:xfrm>
            <a:off x="5008400" y="5343091"/>
            <a:ext cx="3636000" cy="818812"/>
          </a:xfrm>
          <a:prstGeom prst="rect">
            <a:avLst/>
          </a:prstGeom>
          <a:solidFill>
            <a:schemeClr val="bg2">
              <a:lumMod val="75000"/>
            </a:schemeClr>
          </a:solidFill>
          <a:ln>
            <a:solidFill>
              <a:schemeClr val="bg2">
                <a:lumMod val="50000"/>
              </a:schemeClr>
            </a:solidFill>
          </a:ln>
        </p:spPr>
        <p:txBody>
          <a:bodyPr wrap="square" lIns="108000" tIns="66462" rIns="72000"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公民連携の充実やフィランソロピー促進に加え、</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規制から自由で、民のダイナミズムとスピード感が最大限に生かされる最先端の「</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実証都市</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」としての機能を高める</a:t>
            </a:r>
            <a:endParaRPr kumimoji="1" lang="en-US" altLang="ja-JP" sz="1108"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A5C5AE0A-222D-4BDE-AA55-43BA1D835732}"/>
              </a:ext>
            </a:extLst>
          </p:cNvPr>
          <p:cNvSpPr txBox="1"/>
          <p:nvPr/>
        </p:nvSpPr>
        <p:spPr>
          <a:xfrm>
            <a:off x="5233636" y="1862150"/>
            <a:ext cx="3102104"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改定で付加する視点</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二等辺三角形 51">
            <a:extLst>
              <a:ext uri="{FF2B5EF4-FFF2-40B4-BE49-F238E27FC236}">
                <a16:creationId xmlns:a16="http://schemas.microsoft.com/office/drawing/2014/main" id="{812C32F7-1027-4D10-A38F-A7764856002C}"/>
              </a:ext>
            </a:extLst>
          </p:cNvPr>
          <p:cNvSpPr/>
          <p:nvPr/>
        </p:nvSpPr>
        <p:spPr>
          <a:xfrm rot="5400000">
            <a:off x="4707980" y="2708316"/>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二等辺三角形 52">
            <a:extLst>
              <a:ext uri="{FF2B5EF4-FFF2-40B4-BE49-F238E27FC236}">
                <a16:creationId xmlns:a16="http://schemas.microsoft.com/office/drawing/2014/main" id="{251B4C25-D65A-4EB9-9592-E6461D7E2180}"/>
              </a:ext>
            </a:extLst>
          </p:cNvPr>
          <p:cNvSpPr/>
          <p:nvPr/>
        </p:nvSpPr>
        <p:spPr>
          <a:xfrm rot="5400000">
            <a:off x="4707980" y="3696140"/>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二等辺三角形 53">
            <a:extLst>
              <a:ext uri="{FF2B5EF4-FFF2-40B4-BE49-F238E27FC236}">
                <a16:creationId xmlns:a16="http://schemas.microsoft.com/office/drawing/2014/main" id="{3315AAED-72C8-4684-8BEF-A6B91465950D}"/>
              </a:ext>
            </a:extLst>
          </p:cNvPr>
          <p:cNvSpPr/>
          <p:nvPr/>
        </p:nvSpPr>
        <p:spPr>
          <a:xfrm rot="5400000">
            <a:off x="4719356" y="4679623"/>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55" name="二等辺三角形 54">
            <a:extLst>
              <a:ext uri="{FF2B5EF4-FFF2-40B4-BE49-F238E27FC236}">
                <a16:creationId xmlns:a16="http://schemas.microsoft.com/office/drawing/2014/main" id="{D0954EA6-D2CA-47F0-A90D-7CB0CA5B3E9A}"/>
              </a:ext>
            </a:extLst>
          </p:cNvPr>
          <p:cNvSpPr/>
          <p:nvPr/>
        </p:nvSpPr>
        <p:spPr>
          <a:xfrm rot="5400000">
            <a:off x="4717505" y="5616939"/>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0" name="Rectangle 2"/>
          <p:cNvSpPr txBox="1">
            <a:spLocks noChangeArrowheads="1"/>
          </p:cNvSpPr>
          <p:nvPr/>
        </p:nvSpPr>
        <p:spPr>
          <a:xfrm>
            <a:off x="81771" y="66206"/>
            <a:ext cx="9144000" cy="52776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18AB3">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副首都として果たすべき４つの役割</a:t>
            </a:r>
          </a:p>
        </p:txBody>
      </p:sp>
      <p:sp>
        <p:nvSpPr>
          <p:cNvPr id="3" name="テキスト ボックス 2"/>
          <p:cNvSpPr txBox="1"/>
          <p:nvPr/>
        </p:nvSpPr>
        <p:spPr>
          <a:xfrm>
            <a:off x="198420" y="821655"/>
            <a:ext cx="88296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現行ビジョンに掲げる「西日本の首都」、「首都機能のバックアップ」、「アジアの主要都市」、「民都」という副首都の</a:t>
            </a:r>
            <a:r>
              <a:rPr kumimoji="1" lang="ja-JP" altLang="en-US" sz="1400" dirty="0">
                <a:solidFill>
                  <a:srgbClr val="000000"/>
                </a:solidFill>
                <a:latin typeface="BIZ UDゴシック" panose="020B0400000000000000" pitchFamily="49" charset="-128"/>
                <a:ea typeface="BIZ UDゴシック" panose="020B0400000000000000" pitchFamily="49" charset="-128"/>
              </a:rPr>
              <a:t>４</a:t>
            </a:r>
            <a:r>
              <a:rPr kumimoji="1" lang="ja-JP" altLang="en-US" sz="1400" b="0" i="0" u="none" strike="noStrike" kern="1200" cap="none" spc="0" normalizeH="0" baseline="0" noProof="0" dirty="0" err="1">
                <a:ln>
                  <a:noFill/>
                </a:ln>
                <a:solidFill>
                  <a:srgbClr val="000000"/>
                </a:solidFill>
                <a:effectLst/>
                <a:uLnTx/>
                <a:uFillTx/>
                <a:latin typeface="BIZ UDゴシック" panose="020B0400000000000000" pitchFamily="49" charset="-128"/>
                <a:ea typeface="BIZ UDゴシック" panose="020B0400000000000000" pitchFamily="49" charset="-128"/>
                <a:cs typeface="+mn-cs"/>
              </a:rPr>
              <a:t>つの</a:t>
            </a: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役割に、改定にあたって、以下の視点を付加・強化していく。</a:t>
            </a:r>
          </a:p>
        </p:txBody>
      </p:sp>
      <p:sp>
        <p:nvSpPr>
          <p:cNvPr id="36" name="角丸四角形 35">
            <a:extLst>
              <a:ext uri="{FF2B5EF4-FFF2-40B4-BE49-F238E27FC236}">
                <a16:creationId xmlns:a16="http://schemas.microsoft.com/office/drawing/2014/main" id="{EC60E185-357B-471A-895B-EABCFF1FFA14}"/>
              </a:ext>
            </a:extLst>
          </p:cNvPr>
          <p:cNvSpPr/>
          <p:nvPr/>
        </p:nvSpPr>
        <p:spPr>
          <a:xfrm>
            <a:off x="2585060" y="3426442"/>
            <a:ext cx="2158371" cy="705551"/>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平時を含めた代替</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機能の確保</a:t>
            </a:r>
          </a:p>
        </p:txBody>
      </p:sp>
      <p:sp>
        <p:nvSpPr>
          <p:cNvPr id="59" name="角丸四角形 35">
            <a:extLst>
              <a:ext uri="{FF2B5EF4-FFF2-40B4-BE49-F238E27FC236}">
                <a16:creationId xmlns:a16="http://schemas.microsoft.com/office/drawing/2014/main" id="{EC60E185-357B-471A-895B-EABCFF1FFA14}"/>
              </a:ext>
            </a:extLst>
          </p:cNvPr>
          <p:cNvSpPr/>
          <p:nvPr/>
        </p:nvSpPr>
        <p:spPr>
          <a:xfrm>
            <a:off x="567965" y="3423340"/>
            <a:ext cx="2327635" cy="719033"/>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首都機能のバックアップ</a:t>
            </a:r>
            <a:endParaRPr kumimoji="1" lang="en-US" altLang="ja-JP"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（重都）</a:t>
            </a:r>
          </a:p>
        </p:txBody>
      </p:sp>
      <p:sp>
        <p:nvSpPr>
          <p:cNvPr id="61" name="角丸四角形 60">
            <a:extLst>
              <a:ext uri="{FF2B5EF4-FFF2-40B4-BE49-F238E27FC236}">
                <a16:creationId xmlns:a16="http://schemas.microsoft.com/office/drawing/2014/main" id="{EC60E185-357B-471A-895B-EABCFF1FFA14}"/>
              </a:ext>
            </a:extLst>
          </p:cNvPr>
          <p:cNvSpPr/>
          <p:nvPr/>
        </p:nvSpPr>
        <p:spPr>
          <a:xfrm>
            <a:off x="2556062" y="4409450"/>
            <a:ext cx="2187370"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東京と異なる個性・</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新たな価値観を発揮</a:t>
            </a:r>
          </a:p>
        </p:txBody>
      </p:sp>
      <p:sp>
        <p:nvSpPr>
          <p:cNvPr id="64" name="角丸四角形 35">
            <a:extLst>
              <a:ext uri="{FF2B5EF4-FFF2-40B4-BE49-F238E27FC236}">
                <a16:creationId xmlns:a16="http://schemas.microsoft.com/office/drawing/2014/main" id="{EC60E185-357B-471A-895B-EABCFF1FFA14}"/>
              </a:ext>
            </a:extLst>
          </p:cNvPr>
          <p:cNvSpPr/>
          <p:nvPr/>
        </p:nvSpPr>
        <p:spPr>
          <a:xfrm>
            <a:off x="567965" y="4405775"/>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アジアの主要都市</a:t>
            </a:r>
          </a:p>
        </p:txBody>
      </p:sp>
      <p:sp>
        <p:nvSpPr>
          <p:cNvPr id="66" name="角丸四角形 65">
            <a:extLst>
              <a:ext uri="{FF2B5EF4-FFF2-40B4-BE49-F238E27FC236}">
                <a16:creationId xmlns:a16="http://schemas.microsoft.com/office/drawing/2014/main" id="{EC60E185-357B-471A-895B-EABCFF1FFA14}"/>
              </a:ext>
            </a:extLst>
          </p:cNvPr>
          <p:cNvSpPr/>
          <p:nvPr/>
        </p:nvSpPr>
        <p:spPr>
          <a:xfrm>
            <a:off x="2556062" y="5346766"/>
            <a:ext cx="2187369"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民の力を最大限に</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生</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かす都市を実現</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（フィランソロピー等）</a:t>
            </a:r>
            <a:endParaRPr kumimoji="0" lang="en-US" altLang="ja-JP"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7" name="角丸四角形 35">
            <a:extLst>
              <a:ext uri="{FF2B5EF4-FFF2-40B4-BE49-F238E27FC236}">
                <a16:creationId xmlns:a16="http://schemas.microsoft.com/office/drawing/2014/main" id="{EC60E185-357B-471A-895B-EABCFF1FFA14}"/>
              </a:ext>
            </a:extLst>
          </p:cNvPr>
          <p:cNvSpPr/>
          <p:nvPr/>
        </p:nvSpPr>
        <p:spPr>
          <a:xfrm>
            <a:off x="567965" y="5343091"/>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民都</a:t>
            </a:r>
          </a:p>
        </p:txBody>
      </p:sp>
      <p:sp>
        <p:nvSpPr>
          <p:cNvPr id="27"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a:t>
            </a:r>
            <a:r>
              <a:rPr lang="ja-JP" altLang="en-US" sz="2400" b="1" kern="0" dirty="0">
                <a:solidFill>
                  <a:schemeClr val="bg1"/>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として果たすべき４つの役割</a:t>
            </a:r>
            <a:endPar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Tree>
    <p:extLst>
      <p:ext uri="{BB962C8B-B14F-4D97-AF65-F5344CB8AC3E}">
        <p14:creationId xmlns:p14="http://schemas.microsoft.com/office/powerpoint/2010/main" val="1795219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6"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05954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89405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これまでの取組</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29003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p:cNvGraphicFramePr>
            <a:graphicFrameLocks noGrp="1"/>
          </p:cNvGraphicFramePr>
          <p:nvPr/>
        </p:nvGraphicFramePr>
        <p:xfrm>
          <a:off x="320092" y="3174431"/>
          <a:ext cx="8460598" cy="3597844"/>
        </p:xfrm>
        <a:graphic>
          <a:graphicData uri="http://schemas.openxmlformats.org/drawingml/2006/table">
            <a:tbl>
              <a:tblPr firstRow="1" bandRow="1">
                <a:tableStyleId>{5940675A-B579-460E-94D1-54222C63F5DA}</a:tableStyleId>
              </a:tblPr>
              <a:tblGrid>
                <a:gridCol w="696166">
                  <a:extLst>
                    <a:ext uri="{9D8B030D-6E8A-4147-A177-3AD203B41FA5}">
                      <a16:colId xmlns:a16="http://schemas.microsoft.com/office/drawing/2014/main" val="20002"/>
                    </a:ext>
                  </a:extLst>
                </a:gridCol>
                <a:gridCol w="696166">
                  <a:extLst>
                    <a:ext uri="{9D8B030D-6E8A-4147-A177-3AD203B41FA5}">
                      <a16:colId xmlns:a16="http://schemas.microsoft.com/office/drawing/2014/main" val="1836971030"/>
                    </a:ext>
                  </a:extLst>
                </a:gridCol>
                <a:gridCol w="696166">
                  <a:extLst>
                    <a:ext uri="{9D8B030D-6E8A-4147-A177-3AD203B41FA5}">
                      <a16:colId xmlns:a16="http://schemas.microsoft.com/office/drawing/2014/main" val="2704456511"/>
                    </a:ext>
                  </a:extLst>
                </a:gridCol>
                <a:gridCol w="696166">
                  <a:extLst>
                    <a:ext uri="{9D8B030D-6E8A-4147-A177-3AD203B41FA5}">
                      <a16:colId xmlns:a16="http://schemas.microsoft.com/office/drawing/2014/main" val="20003"/>
                    </a:ext>
                  </a:extLst>
                </a:gridCol>
                <a:gridCol w="696166">
                  <a:extLst>
                    <a:ext uri="{9D8B030D-6E8A-4147-A177-3AD203B41FA5}">
                      <a16:colId xmlns:a16="http://schemas.microsoft.com/office/drawing/2014/main" val="20004"/>
                    </a:ext>
                  </a:extLst>
                </a:gridCol>
                <a:gridCol w="696166">
                  <a:extLst>
                    <a:ext uri="{9D8B030D-6E8A-4147-A177-3AD203B41FA5}">
                      <a16:colId xmlns:a16="http://schemas.microsoft.com/office/drawing/2014/main" val="20005"/>
                    </a:ext>
                  </a:extLst>
                </a:gridCol>
                <a:gridCol w="696166">
                  <a:extLst>
                    <a:ext uri="{9D8B030D-6E8A-4147-A177-3AD203B41FA5}">
                      <a16:colId xmlns:a16="http://schemas.microsoft.com/office/drawing/2014/main" val="20006"/>
                    </a:ext>
                  </a:extLst>
                </a:gridCol>
                <a:gridCol w="696166">
                  <a:extLst>
                    <a:ext uri="{9D8B030D-6E8A-4147-A177-3AD203B41FA5}">
                      <a16:colId xmlns:a16="http://schemas.microsoft.com/office/drawing/2014/main" val="20007"/>
                    </a:ext>
                  </a:extLst>
                </a:gridCol>
                <a:gridCol w="696166">
                  <a:extLst>
                    <a:ext uri="{9D8B030D-6E8A-4147-A177-3AD203B41FA5}">
                      <a16:colId xmlns:a16="http://schemas.microsoft.com/office/drawing/2014/main" val="20008"/>
                    </a:ext>
                  </a:extLst>
                </a:gridCol>
                <a:gridCol w="696166">
                  <a:extLst>
                    <a:ext uri="{9D8B030D-6E8A-4147-A177-3AD203B41FA5}">
                      <a16:colId xmlns:a16="http://schemas.microsoft.com/office/drawing/2014/main" val="2178822066"/>
                    </a:ext>
                  </a:extLst>
                </a:gridCol>
                <a:gridCol w="696166">
                  <a:extLst>
                    <a:ext uri="{9D8B030D-6E8A-4147-A177-3AD203B41FA5}">
                      <a16:colId xmlns:a16="http://schemas.microsoft.com/office/drawing/2014/main" val="1145852998"/>
                    </a:ext>
                  </a:extLst>
                </a:gridCol>
                <a:gridCol w="802772">
                  <a:extLst>
                    <a:ext uri="{9D8B030D-6E8A-4147-A177-3AD203B41FA5}">
                      <a16:colId xmlns:a16="http://schemas.microsoft.com/office/drawing/2014/main" val="365522010"/>
                    </a:ext>
                  </a:extLst>
                </a:gridCol>
              </a:tblGrid>
              <a:tr h="236353">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00563">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89934774"/>
                  </a:ext>
                </a:extLst>
              </a:tr>
              <a:tr h="256654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9438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50" name="ホームベース 49"/>
          <p:cNvSpPr/>
          <p:nvPr/>
        </p:nvSpPr>
        <p:spPr>
          <a:xfrm>
            <a:off x="330869" y="3453254"/>
            <a:ext cx="3214772" cy="522095"/>
          </a:xfrm>
          <a:prstGeom prst="homePlate">
            <a:avLst>
              <a:gd name="adj" fmla="val 16736"/>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60666" y="3496208"/>
            <a:ext cx="2209740"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大阪府市統合本部会議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sp>
        <p:nvSpPr>
          <p:cNvPr id="52" name="山形 51"/>
          <p:cNvSpPr/>
          <p:nvPr/>
        </p:nvSpPr>
        <p:spPr>
          <a:xfrm>
            <a:off x="3530512" y="3453254"/>
            <a:ext cx="3753032" cy="522095"/>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p:cNvSpPr txBox="1"/>
          <p:nvPr/>
        </p:nvSpPr>
        <p:spPr>
          <a:xfrm>
            <a:off x="4507256" y="3490374"/>
            <a:ext cx="2207978"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cxnSp>
        <p:nvCxnSpPr>
          <p:cNvPr id="56" name="直線矢印コネクタ 55"/>
          <p:cNvCxnSpPr/>
          <p:nvPr/>
        </p:nvCxnSpPr>
        <p:spPr>
          <a:xfrm>
            <a:off x="315739" y="4021770"/>
            <a:ext cx="8456199" cy="0"/>
          </a:xfrm>
          <a:prstGeom prst="straightConnector1">
            <a:avLst/>
          </a:prstGeom>
          <a:ln w="222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1" name="山形 60"/>
          <p:cNvSpPr/>
          <p:nvPr/>
        </p:nvSpPr>
        <p:spPr>
          <a:xfrm>
            <a:off x="7283544" y="3460958"/>
            <a:ext cx="1474138" cy="507491"/>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p:cNvSpPr txBox="1"/>
          <p:nvPr/>
        </p:nvSpPr>
        <p:spPr>
          <a:xfrm>
            <a:off x="7270451" y="3551455"/>
            <a:ext cx="1553721" cy="34077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（全８回）</a:t>
            </a:r>
          </a:p>
        </p:txBody>
      </p:sp>
      <p:sp>
        <p:nvSpPr>
          <p:cNvPr id="63" name="正方形/長方形 62"/>
          <p:cNvSpPr/>
          <p:nvPr/>
        </p:nvSpPr>
        <p:spPr>
          <a:xfrm>
            <a:off x="2554106" y="6212139"/>
            <a:ext cx="114112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消防学校</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一体的運用</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73" name="正方形/長方形 72"/>
          <p:cNvSpPr/>
          <p:nvPr/>
        </p:nvSpPr>
        <p:spPr>
          <a:xfrm>
            <a:off x="3212729" y="5108439"/>
            <a:ext cx="88887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◎府営住宅</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市移管</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2" name="正方形/長方形 91"/>
          <p:cNvSpPr/>
          <p:nvPr/>
        </p:nvSpPr>
        <p:spPr>
          <a:xfrm>
            <a:off x="4579181" y="6165920"/>
            <a:ext cx="997302"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地方衛生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研究所統合</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（大阪健康</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安全基盤研究所）</a:t>
            </a:r>
            <a:endPar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5248107" y="5529664"/>
            <a:ext cx="95170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◎住吉母子</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医療</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150" normalizeH="0" baseline="0" noProof="0" dirty="0">
                <a:ln>
                  <a:noFill/>
                </a:ln>
                <a:effectLst/>
                <a:uLnTx/>
                <a:uFillTx/>
                <a:latin typeface="Meiryo UI" pitchFamily="50" charset="-128"/>
                <a:ea typeface="Meiryo UI" pitchFamily="50" charset="-128"/>
                <a:cs typeface="Meiryo UI" pitchFamily="50" charset="-128"/>
              </a:rPr>
              <a:t>供用開始</a:t>
            </a:r>
          </a:p>
        </p:txBody>
      </p:sp>
      <p:sp>
        <p:nvSpPr>
          <p:cNvPr id="94" name="正方形/長方形 93"/>
          <p:cNvSpPr/>
          <p:nvPr/>
        </p:nvSpPr>
        <p:spPr>
          <a:xfrm>
            <a:off x="5253357" y="487456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地下鉄</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2535265" y="5532134"/>
            <a:ext cx="8434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●市民病院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6" name="正方形/長方形 95"/>
          <p:cNvSpPr/>
          <p:nvPr/>
        </p:nvSpPr>
        <p:spPr>
          <a:xfrm>
            <a:off x="3219216" y="5529664"/>
            <a:ext cx="83227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ごみ焼却</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一部事務</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組合事業</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開始</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7" name="正方形/長方形 96"/>
          <p:cNvSpPr/>
          <p:nvPr/>
        </p:nvSpPr>
        <p:spPr>
          <a:xfrm>
            <a:off x="3889752" y="5731953"/>
            <a:ext cx="99189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ｸﾘｱｳｫｰﾀｰ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OSAKA</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8" name="角丸四角形 97"/>
          <p:cNvSpPr/>
          <p:nvPr/>
        </p:nvSpPr>
        <p:spPr>
          <a:xfrm>
            <a:off x="349919" y="4038195"/>
            <a:ext cx="576263" cy="26921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都市インフラの充実／</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公共機能の高度化など</a:t>
            </a:r>
          </a:p>
        </p:txBody>
      </p:sp>
      <p:sp>
        <p:nvSpPr>
          <p:cNvPr id="100" name="正方形/長方形 99"/>
          <p:cNvSpPr/>
          <p:nvPr/>
        </p:nvSpPr>
        <p:spPr>
          <a:xfrm>
            <a:off x="2519272" y="4688577"/>
            <a:ext cx="101118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◎防潮堤</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液状化対策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開始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1" name="正方形/長方形 100"/>
          <p:cNvSpPr/>
          <p:nvPr/>
        </p:nvSpPr>
        <p:spPr>
          <a:xfrm>
            <a:off x="4575917" y="5529664"/>
            <a:ext cx="994065"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ごみ収集</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輸送改革</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p>
        </p:txBody>
      </p:sp>
      <p:sp>
        <p:nvSpPr>
          <p:cNvPr id="102" name="正方形/長方形 101"/>
          <p:cNvSpPr/>
          <p:nvPr/>
        </p:nvSpPr>
        <p:spPr>
          <a:xfrm>
            <a:off x="5253357" y="519963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●ﾊﾞｽ</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a:off x="5256411" y="6170954"/>
            <a:ext cx="97886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消防広域化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推進計画策定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5" name="正方形/長方形 104"/>
          <p:cNvSpPr/>
          <p:nvPr/>
        </p:nvSpPr>
        <p:spPr>
          <a:xfrm>
            <a:off x="5927660" y="4874561"/>
            <a:ext cx="108946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府域一水道</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に向けたあり方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検討報告書</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とりまとめ</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7260685" y="5604182"/>
            <a:ext cx="91627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下水道</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4566484" y="4022558"/>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淀川左岸線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延伸部事業化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6599488" y="4335716"/>
            <a:ext cx="84732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港湾局設置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5933758" y="5529664"/>
            <a:ext cx="1247116"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●家庭系ごみ</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収集輸送</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改革ﾌﾟﾗﾝ</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966807" y="5354779"/>
            <a:ext cx="96839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水道基幹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管路</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7283546" y="6056291"/>
            <a:ext cx="75555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下水道汚泥</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処理施設整</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備運営事業</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6" name="正方形/長方形 115"/>
          <p:cNvSpPr/>
          <p:nvPr/>
        </p:nvSpPr>
        <p:spPr>
          <a:xfrm>
            <a:off x="7966807" y="4876796"/>
            <a:ext cx="802733"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工業用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7" name="正方形/長方形 116"/>
          <p:cNvSpPr/>
          <p:nvPr/>
        </p:nvSpPr>
        <p:spPr>
          <a:xfrm>
            <a:off x="1019135" y="5648136"/>
            <a:ext cx="1377934"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：現行ﾋﾞｼﾞｮﾝの機能面の</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：現行ﾋﾞｼﾞｮﾝの経済成長</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18" name="正方形/長方形 117"/>
          <p:cNvSpPr/>
          <p:nvPr/>
        </p:nvSpPr>
        <p:spPr>
          <a:xfrm>
            <a:off x="8257242" y="2961234"/>
            <a:ext cx="71099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4" name="テキスト ボックス 63"/>
          <p:cNvSpPr txBox="1"/>
          <p:nvPr/>
        </p:nvSpPr>
        <p:spPr>
          <a:xfrm>
            <a:off x="0" y="42344"/>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府市一体の取組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テキスト ボックス 64"/>
          <p:cNvSpPr txBox="1"/>
          <p:nvPr/>
        </p:nvSpPr>
        <p:spPr>
          <a:xfrm>
            <a:off x="-393363" y="465671"/>
            <a:ext cx="9668968" cy="245195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過去の大阪は、大阪府市の連携が不十分であったことにより、二重行政や二元的な政策の実施など、大阪全体を見たサービスの最適化が図られずにいた。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近年は、「副首都推進本部会議</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2014</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年までは府市統合本部</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」のもと、副首都ビジョンを中心に、スピード感をもって成長に向けた取組（交通網の整備など）を推進。府市それぞれの機関統合や民営化など、都市機能を高める改革にも戦略的に取り組んできた。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制度面では、府内市町村の基礎自治機能や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広域機能の充実に取り組んできたほか、大都市制度改革（いわゆる大阪都構想）に関しては、特別区の設置に関する二度目の住民投票が行われ、その結果は否決となった。その後、大阪市の存続を前提に、府市連携をより強固なものとするために「府市一体条例」を制定</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。大阪市が担っている基礎自治に関しては、これまでに区長の権限と裁量を拡大。総合区については、</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2017</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年に制度案が作成されている。</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109182" y="351785"/>
            <a:ext cx="8859055" cy="2556000"/>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p:cNvSpPr txBox="1"/>
          <p:nvPr/>
        </p:nvSpPr>
        <p:spPr>
          <a:xfrm>
            <a:off x="-14922" y="2888906"/>
            <a:ext cx="32341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主な取組</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山形 46"/>
          <p:cNvSpPr/>
          <p:nvPr/>
        </p:nvSpPr>
        <p:spPr>
          <a:xfrm>
            <a:off x="7112292" y="3467341"/>
            <a:ext cx="316317" cy="507491"/>
          </a:xfrm>
          <a:prstGeom prst="chevron">
            <a:avLst>
              <a:gd name="adj" fmla="val 18901"/>
            </a:avLst>
          </a:prstGeom>
          <a:solidFill>
            <a:schemeClr val="bg1"/>
          </a:solidFill>
          <a:ln w="28575">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7142830" y="3426705"/>
            <a:ext cx="281426" cy="5950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eaVert"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条例化</a:t>
            </a:r>
          </a:p>
        </p:txBody>
      </p:sp>
      <p:sp>
        <p:nvSpPr>
          <p:cNvPr id="57" name="正方形/長方形 56"/>
          <p:cNvSpPr/>
          <p:nvPr/>
        </p:nvSpPr>
        <p:spPr>
          <a:xfrm>
            <a:off x="7256979" y="5316679"/>
            <a:ext cx="866738" cy="34970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◎大阪ﾊﾟｰｸ</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8" name="正方形/長方形 57"/>
          <p:cNvSpPr/>
          <p:nvPr/>
        </p:nvSpPr>
        <p:spPr>
          <a:xfrm>
            <a:off x="6625077" y="4686556"/>
            <a:ext cx="93859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◎大阪“みなと”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5" name="正方形/長方形 54"/>
          <p:cNvSpPr/>
          <p:nvPr/>
        </p:nvSpPr>
        <p:spPr>
          <a:xfrm>
            <a:off x="1161792" y="4335504"/>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関空・伊丹</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両空港経営統合</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59" name="正方形/長方形 58"/>
          <p:cNvSpPr/>
          <p:nvPr/>
        </p:nvSpPr>
        <p:spPr>
          <a:xfrm>
            <a:off x="5248626" y="4331546"/>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関西</a:t>
            </a:r>
            <a:r>
              <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3</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空港</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一体運営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9" name="正方形/長方形 68"/>
          <p:cNvSpPr/>
          <p:nvPr/>
        </p:nvSpPr>
        <p:spPr>
          <a:xfrm>
            <a:off x="5930768" y="4022408"/>
            <a:ext cx="92557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なにわ筋線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4" name="Rectangle 2"/>
          <p:cNvSpPr txBox="1">
            <a:spLocks noChangeArrowheads="1"/>
          </p:cNvSpPr>
          <p:nvPr/>
        </p:nvSpPr>
        <p:spPr>
          <a:xfrm>
            <a:off x="109182" y="28078"/>
            <a:ext cx="8859055" cy="377985"/>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府市一体の取組</a:t>
            </a:r>
          </a:p>
        </p:txBody>
      </p:sp>
      <p:sp>
        <p:nvSpPr>
          <p:cNvPr id="46" name="スライド番号プレースホルダー 1"/>
          <p:cNvSpPr>
            <a:spLocks noGrp="1"/>
          </p:cNvSpPr>
          <p:nvPr>
            <p:ph type="sldNum" sz="quarter" idx="12"/>
          </p:nvPr>
        </p:nvSpPr>
        <p:spPr>
          <a:xfrm>
            <a:off x="8443331"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550689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330603" y="33303"/>
          <a:ext cx="8457252" cy="6509435"/>
        </p:xfrm>
        <a:graphic>
          <a:graphicData uri="http://schemas.openxmlformats.org/drawingml/2006/table">
            <a:tbl>
              <a:tblPr firstRow="1" bandRow="1">
                <a:tableStyleId>{5940675A-B579-460E-94D1-54222C63F5DA}</a:tableStyleId>
              </a:tblPr>
              <a:tblGrid>
                <a:gridCol w="694137">
                  <a:extLst>
                    <a:ext uri="{9D8B030D-6E8A-4147-A177-3AD203B41FA5}">
                      <a16:colId xmlns:a16="http://schemas.microsoft.com/office/drawing/2014/main" val="20002"/>
                    </a:ext>
                  </a:extLst>
                </a:gridCol>
                <a:gridCol w="694137">
                  <a:extLst>
                    <a:ext uri="{9D8B030D-6E8A-4147-A177-3AD203B41FA5}">
                      <a16:colId xmlns:a16="http://schemas.microsoft.com/office/drawing/2014/main" val="1836971030"/>
                    </a:ext>
                  </a:extLst>
                </a:gridCol>
                <a:gridCol w="694137">
                  <a:extLst>
                    <a:ext uri="{9D8B030D-6E8A-4147-A177-3AD203B41FA5}">
                      <a16:colId xmlns:a16="http://schemas.microsoft.com/office/drawing/2014/main" val="2704456511"/>
                    </a:ext>
                  </a:extLst>
                </a:gridCol>
                <a:gridCol w="694137">
                  <a:extLst>
                    <a:ext uri="{9D8B030D-6E8A-4147-A177-3AD203B41FA5}">
                      <a16:colId xmlns:a16="http://schemas.microsoft.com/office/drawing/2014/main" val="20003"/>
                    </a:ext>
                  </a:extLst>
                </a:gridCol>
                <a:gridCol w="694137">
                  <a:extLst>
                    <a:ext uri="{9D8B030D-6E8A-4147-A177-3AD203B41FA5}">
                      <a16:colId xmlns:a16="http://schemas.microsoft.com/office/drawing/2014/main" val="20004"/>
                    </a:ext>
                  </a:extLst>
                </a:gridCol>
                <a:gridCol w="694137">
                  <a:extLst>
                    <a:ext uri="{9D8B030D-6E8A-4147-A177-3AD203B41FA5}">
                      <a16:colId xmlns:a16="http://schemas.microsoft.com/office/drawing/2014/main" val="20005"/>
                    </a:ext>
                  </a:extLst>
                </a:gridCol>
                <a:gridCol w="694137">
                  <a:extLst>
                    <a:ext uri="{9D8B030D-6E8A-4147-A177-3AD203B41FA5}">
                      <a16:colId xmlns:a16="http://schemas.microsoft.com/office/drawing/2014/main" val="20006"/>
                    </a:ext>
                  </a:extLst>
                </a:gridCol>
                <a:gridCol w="694137">
                  <a:extLst>
                    <a:ext uri="{9D8B030D-6E8A-4147-A177-3AD203B41FA5}">
                      <a16:colId xmlns:a16="http://schemas.microsoft.com/office/drawing/2014/main" val="20007"/>
                    </a:ext>
                  </a:extLst>
                </a:gridCol>
                <a:gridCol w="694137">
                  <a:extLst>
                    <a:ext uri="{9D8B030D-6E8A-4147-A177-3AD203B41FA5}">
                      <a16:colId xmlns:a16="http://schemas.microsoft.com/office/drawing/2014/main" val="20008"/>
                    </a:ext>
                  </a:extLst>
                </a:gridCol>
                <a:gridCol w="694137">
                  <a:extLst>
                    <a:ext uri="{9D8B030D-6E8A-4147-A177-3AD203B41FA5}">
                      <a16:colId xmlns:a16="http://schemas.microsoft.com/office/drawing/2014/main" val="2178822066"/>
                    </a:ext>
                  </a:extLst>
                </a:gridCol>
                <a:gridCol w="694137">
                  <a:extLst>
                    <a:ext uri="{9D8B030D-6E8A-4147-A177-3AD203B41FA5}">
                      <a16:colId xmlns:a16="http://schemas.microsoft.com/office/drawing/2014/main" val="1145852998"/>
                    </a:ext>
                  </a:extLst>
                </a:gridCol>
                <a:gridCol w="821745">
                  <a:extLst>
                    <a:ext uri="{9D8B030D-6E8A-4147-A177-3AD203B41FA5}">
                      <a16:colId xmlns:a16="http://schemas.microsoft.com/office/drawing/2014/main" val="365522010"/>
                    </a:ext>
                  </a:extLst>
                </a:gridCol>
              </a:tblGrid>
              <a:tr h="231672">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056471">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16590">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40" name="角丸四角形 39"/>
          <p:cNvSpPr/>
          <p:nvPr/>
        </p:nvSpPr>
        <p:spPr>
          <a:xfrm>
            <a:off x="378496" y="3978640"/>
            <a:ext cx="597600" cy="25593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6000" tIns="33231" rIns="33231" bIns="33231"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制度面の取組</a:t>
            </a:r>
          </a:p>
        </p:txBody>
      </p:sp>
      <p:sp>
        <p:nvSpPr>
          <p:cNvPr id="54" name="正方形/長方形 53"/>
          <p:cNvSpPr/>
          <p:nvPr/>
        </p:nvSpPr>
        <p:spPr>
          <a:xfrm>
            <a:off x="2394627" y="2247519"/>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◎信用保証</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協会合併</a:t>
            </a:r>
          </a:p>
        </p:txBody>
      </p:sp>
      <p:sp>
        <p:nvSpPr>
          <p:cNvPr id="57" name="正方形/長方形 56"/>
          <p:cNvSpPr/>
          <p:nvPr/>
        </p:nvSpPr>
        <p:spPr>
          <a:xfrm>
            <a:off x="5857220" y="2239838"/>
            <a:ext cx="94825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大阪産業局</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61" name="正方形/長方形 60"/>
          <p:cNvSpPr/>
          <p:nvPr/>
        </p:nvSpPr>
        <p:spPr>
          <a:xfrm>
            <a:off x="1726187" y="1410072"/>
            <a:ext cx="11150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大阪観光局設置</a:t>
            </a:r>
          </a:p>
        </p:txBody>
      </p:sp>
      <p:sp>
        <p:nvSpPr>
          <p:cNvPr id="64" name="角丸四角形 63"/>
          <p:cNvSpPr/>
          <p:nvPr/>
        </p:nvSpPr>
        <p:spPr>
          <a:xfrm>
            <a:off x="377983" y="293068"/>
            <a:ext cx="596279" cy="35540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成長を支える基盤となる機能強化／</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都市ブランド・魅力の向上など</a:t>
            </a:r>
          </a:p>
        </p:txBody>
      </p:sp>
      <p:sp>
        <p:nvSpPr>
          <p:cNvPr id="66" name="正方形/長方形 65"/>
          <p:cNvSpPr/>
          <p:nvPr/>
        </p:nvSpPr>
        <p:spPr>
          <a:xfrm>
            <a:off x="3073157" y="1632619"/>
            <a:ext cx="955336"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●大阪城公園</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PMO</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導入</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7" name="正方形/長方形 66"/>
          <p:cNvSpPr/>
          <p:nvPr/>
        </p:nvSpPr>
        <p:spPr>
          <a:xfrm>
            <a:off x="3076218" y="1924903"/>
            <a:ext cx="1673680"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●てんしば</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ﾘﾆｭｰｱﾙｵｰﾌﾟﾝ</a:t>
            </a:r>
          </a:p>
        </p:txBody>
      </p:sp>
      <p:sp>
        <p:nvSpPr>
          <p:cNvPr id="68" name="正方形/長方形 67"/>
          <p:cNvSpPr/>
          <p:nvPr/>
        </p:nvSpPr>
        <p:spPr>
          <a:xfrm>
            <a:off x="1027687" y="285711"/>
            <a:ext cx="1155539"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成長戦略一本化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0" name="正方形/長方形 69"/>
          <p:cNvSpPr/>
          <p:nvPr/>
        </p:nvSpPr>
        <p:spPr>
          <a:xfrm>
            <a:off x="3790281" y="277910"/>
            <a:ext cx="131815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◎副首都推進局設置</a:t>
            </a:r>
          </a:p>
        </p:txBody>
      </p:sp>
      <p:sp>
        <p:nvSpPr>
          <p:cNvPr id="71" name="正方形/長方形 70"/>
          <p:cNvSpPr/>
          <p:nvPr/>
        </p:nvSpPr>
        <p:spPr>
          <a:xfrm>
            <a:off x="1726515" y="2247776"/>
            <a:ext cx="913422"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大阪光の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饗宴開始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2" name="正方形/長方形 71"/>
          <p:cNvSpPr/>
          <p:nvPr/>
        </p:nvSpPr>
        <p:spPr>
          <a:xfrm>
            <a:off x="3108213" y="2252710"/>
            <a:ext cx="986777"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御堂筋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ｵｰﾀﾑﾊﾟｰﾃｨｰ</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開始</a:t>
            </a:r>
          </a:p>
        </p:txBody>
      </p:sp>
      <p:sp>
        <p:nvSpPr>
          <p:cNvPr id="73" name="正方形/長方形 72"/>
          <p:cNvSpPr/>
          <p:nvPr/>
        </p:nvSpPr>
        <p:spPr>
          <a:xfrm>
            <a:off x="3788675" y="2242229"/>
            <a:ext cx="91342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水都大阪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ｺﾝｿｰｼｱﾑ</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74" name="正方形/長方形 73"/>
          <p:cNvSpPr/>
          <p:nvPr/>
        </p:nvSpPr>
        <p:spPr>
          <a:xfrm>
            <a:off x="4488078" y="755780"/>
            <a:ext cx="84386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dirty="0">
                <a:latin typeface="Meiryo UI" pitchFamily="50" charset="-128"/>
                <a:ea typeface="Meiryo UI" pitchFamily="50" charset="-128"/>
                <a:cs typeface="Meiryo UI" pitchFamily="50" charset="-128"/>
              </a:rPr>
              <a:t>G</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p>
        </p:txBody>
      </p:sp>
      <p:sp>
        <p:nvSpPr>
          <p:cNvPr id="75" name="正方形/長方形 74"/>
          <p:cNvSpPr/>
          <p:nvPr/>
        </p:nvSpPr>
        <p:spPr>
          <a:xfrm>
            <a:off x="6560278" y="268974"/>
            <a:ext cx="1155539"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再生・成長</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新戦略策定</a:t>
            </a:r>
          </a:p>
        </p:txBody>
      </p:sp>
      <p:sp>
        <p:nvSpPr>
          <p:cNvPr id="79" name="正方形/長方形 78"/>
          <p:cNvSpPr/>
          <p:nvPr/>
        </p:nvSpPr>
        <p:spPr>
          <a:xfrm>
            <a:off x="5864805" y="1065338"/>
            <a:ext cx="84386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G20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a:t>
            </a:r>
          </a:p>
        </p:txBody>
      </p:sp>
      <p:sp>
        <p:nvSpPr>
          <p:cNvPr id="82" name="正方形/長方形 81"/>
          <p:cNvSpPr/>
          <p:nvPr/>
        </p:nvSpPr>
        <p:spPr>
          <a:xfrm>
            <a:off x="6552689" y="1070818"/>
            <a:ext cx="88212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◎おおさか</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ｽﾏｰﾄｴﾈﾙｷﾞｰ</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3" name="正方形/長方形 82"/>
          <p:cNvSpPr/>
          <p:nvPr/>
        </p:nvSpPr>
        <p:spPr>
          <a:xfrm>
            <a:off x="7242896" y="1431194"/>
            <a:ext cx="910030" cy="6267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◎国際金融</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OSAKA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戦略策定</a:t>
            </a:r>
          </a:p>
        </p:txBody>
      </p:sp>
      <p:sp>
        <p:nvSpPr>
          <p:cNvPr id="84" name="正方形/長方形 83"/>
          <p:cNvSpPr/>
          <p:nvPr/>
        </p:nvSpPr>
        <p:spPr>
          <a:xfrm flipH="1">
            <a:off x="7263789" y="2101948"/>
            <a:ext cx="67584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中之島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美術館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6" name="正方形/長方形 85"/>
          <p:cNvSpPr/>
          <p:nvPr/>
        </p:nvSpPr>
        <p:spPr>
          <a:xfrm>
            <a:off x="7932868" y="2514482"/>
            <a:ext cx="827604"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整備計画</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認定申請</a:t>
            </a:r>
          </a:p>
        </p:txBody>
      </p:sp>
      <p:sp>
        <p:nvSpPr>
          <p:cNvPr id="89" name="正方形/長方形 88"/>
          <p:cNvSpPr/>
          <p:nvPr/>
        </p:nvSpPr>
        <p:spPr>
          <a:xfrm>
            <a:off x="2395212" y="463540"/>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国家戦略</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特区指定</a:t>
            </a:r>
          </a:p>
        </p:txBody>
      </p:sp>
      <p:sp>
        <p:nvSpPr>
          <p:cNvPr id="90" name="正方形/長方形 89"/>
          <p:cNvSpPr/>
          <p:nvPr/>
        </p:nvSpPr>
        <p:spPr>
          <a:xfrm>
            <a:off x="1726515" y="1605990"/>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大阪ｱｰﾂ</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ｶｳﾝｼﾙ設置</a:t>
            </a:r>
          </a:p>
        </p:txBody>
      </p:sp>
      <p:sp>
        <p:nvSpPr>
          <p:cNvPr id="91" name="正方形/長方形 90"/>
          <p:cNvSpPr/>
          <p:nvPr/>
        </p:nvSpPr>
        <p:spPr>
          <a:xfrm>
            <a:off x="6552688" y="1632445"/>
            <a:ext cx="100856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SDGs</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未来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都市計画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2" name="正方形/長方形 91"/>
          <p:cNvSpPr/>
          <p:nvPr/>
        </p:nvSpPr>
        <p:spPr>
          <a:xfrm flipH="1">
            <a:off x="7927416" y="2928661"/>
            <a:ext cx="990408"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難波宮跡公園</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Park-PFI</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事業者選定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8" name="グループ化 7"/>
          <p:cNvGrpSpPr/>
          <p:nvPr/>
        </p:nvGrpSpPr>
        <p:grpSpPr>
          <a:xfrm>
            <a:off x="5873038" y="2575919"/>
            <a:ext cx="2185848" cy="382323"/>
            <a:chOff x="5989131" y="2741412"/>
            <a:chExt cx="2185848" cy="382323"/>
          </a:xfrm>
        </p:grpSpPr>
        <p:sp>
          <p:nvSpPr>
            <p:cNvPr id="60" name="正方形/長方形 59"/>
            <p:cNvSpPr/>
            <p:nvPr/>
          </p:nvSpPr>
          <p:spPr>
            <a:xfrm flipH="1">
              <a:off x="5989131" y="2743255"/>
              <a:ext cx="7876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博物館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7366402" y="2741412"/>
              <a:ext cx="80857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●動物園</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94" name="正方形/長方形 93"/>
          <p:cNvSpPr/>
          <p:nvPr/>
        </p:nvSpPr>
        <p:spPr>
          <a:xfrm>
            <a:off x="3777385" y="461726"/>
            <a:ext cx="1847949" cy="30353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5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副首都ビジョン策定</a:t>
            </a:r>
          </a:p>
        </p:txBody>
      </p:sp>
      <p:grpSp>
        <p:nvGrpSpPr>
          <p:cNvPr id="14" name="グループ化 13"/>
          <p:cNvGrpSpPr/>
          <p:nvPr/>
        </p:nvGrpSpPr>
        <p:grpSpPr>
          <a:xfrm>
            <a:off x="5174782" y="724601"/>
            <a:ext cx="3235059" cy="405907"/>
            <a:chOff x="5271764" y="936736"/>
            <a:chExt cx="3235059" cy="405907"/>
          </a:xfrm>
        </p:grpSpPr>
        <p:sp>
          <p:nvSpPr>
            <p:cNvPr id="76" name="正方形/長方形 75"/>
            <p:cNvSpPr/>
            <p:nvPr/>
          </p:nvSpPr>
          <p:spPr>
            <a:xfrm>
              <a:off x="5970962" y="942427"/>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◎万博を活かした　</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将来ﾋﾞｼﾞｮﾝ策定</a:t>
              </a:r>
            </a:p>
          </p:txBody>
        </p:sp>
        <p:sp>
          <p:nvSpPr>
            <p:cNvPr id="88" name="正方形/長方形 87"/>
            <p:cNvSpPr/>
            <p:nvPr/>
          </p:nvSpPr>
          <p:spPr>
            <a:xfrm>
              <a:off x="5271764" y="962163"/>
              <a:ext cx="91034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7351284" y="936736"/>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◎万博推進局</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1" name="グループ化 10"/>
          <p:cNvGrpSpPr/>
          <p:nvPr/>
        </p:nvGrpSpPr>
        <p:grpSpPr>
          <a:xfrm>
            <a:off x="4485458" y="1273002"/>
            <a:ext cx="2536443" cy="385947"/>
            <a:chOff x="4582441" y="1532441"/>
            <a:chExt cx="2536443" cy="385947"/>
          </a:xfrm>
        </p:grpSpPr>
        <p:sp>
          <p:nvSpPr>
            <p:cNvPr id="85" name="正方形/長方形 84"/>
            <p:cNvSpPr/>
            <p:nvPr/>
          </p:nvSpPr>
          <p:spPr>
            <a:xfrm>
              <a:off x="5963345" y="1537908"/>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p>
          </p:txBody>
        </p:sp>
        <p:sp>
          <p:nvSpPr>
            <p:cNvPr id="96" name="正方形/長方形 95"/>
            <p:cNvSpPr/>
            <p:nvPr/>
          </p:nvSpPr>
          <p:spPr>
            <a:xfrm>
              <a:off x="4582441" y="1532441"/>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推進局</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p>
          </p:txBody>
        </p:sp>
      </p:grpSp>
      <p:sp>
        <p:nvSpPr>
          <p:cNvPr id="97" name="正方形/長方形 96"/>
          <p:cNvSpPr/>
          <p:nvPr/>
        </p:nvSpPr>
        <p:spPr>
          <a:xfrm>
            <a:off x="1014086" y="1925678"/>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大阪ﾏﾗｿﾝ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p>
        </p:txBody>
      </p:sp>
      <p:grpSp>
        <p:nvGrpSpPr>
          <p:cNvPr id="15" name="グループ化 14"/>
          <p:cNvGrpSpPr/>
          <p:nvPr/>
        </p:nvGrpSpPr>
        <p:grpSpPr>
          <a:xfrm>
            <a:off x="5834612" y="268974"/>
            <a:ext cx="3000623" cy="661634"/>
            <a:chOff x="5931594" y="481109"/>
            <a:chExt cx="3000623" cy="661634"/>
          </a:xfrm>
        </p:grpSpPr>
        <p:sp>
          <p:nvSpPr>
            <p:cNvPr id="87" name="正方形/長方形 86"/>
            <p:cNvSpPr/>
            <p:nvPr/>
          </p:nvSpPr>
          <p:spPr>
            <a:xfrm>
              <a:off x="8049805" y="685319"/>
              <a:ext cx="882412" cy="45742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◎ｽｰﾊﾟｰｼﾃｨ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型国家戦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略特区指定</a:t>
              </a:r>
            </a:p>
          </p:txBody>
        </p:sp>
        <p:sp>
          <p:nvSpPr>
            <p:cNvPr id="98" name="正方形/長方形 97"/>
            <p:cNvSpPr/>
            <p:nvPr/>
          </p:nvSpPr>
          <p:spPr>
            <a:xfrm>
              <a:off x="7360771" y="488412"/>
              <a:ext cx="147752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u="sng" dirty="0">
                  <a:latin typeface="Meiryo UI" pitchFamily="50" charset="-128"/>
                  <a:ea typeface="Meiryo UI" pitchFamily="50" charset="-128"/>
                  <a:cs typeface="Meiryo UI" pitchFamily="50" charset="-128"/>
                </a:rPr>
                <a:t>v</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er.2.0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9" name="正方形/長方形 98"/>
            <p:cNvSpPr/>
            <p:nvPr/>
          </p:nvSpPr>
          <p:spPr>
            <a:xfrm>
              <a:off x="5931594" y="481109"/>
              <a:ext cx="115553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Ver.1.0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grpSp>
      <p:sp>
        <p:nvSpPr>
          <p:cNvPr id="100" name="正方形/長方形 99"/>
          <p:cNvSpPr/>
          <p:nvPr/>
        </p:nvSpPr>
        <p:spPr>
          <a:xfrm>
            <a:off x="3798961" y="485238"/>
            <a:ext cx="1761942" cy="297056"/>
          </a:xfrm>
          <a:prstGeom prst="rect">
            <a:avLst/>
          </a:prstGeom>
          <a:solidFill>
            <a:schemeClr val="tx1">
              <a:lumMod val="95000"/>
              <a:lumOff val="5000"/>
              <a:alpha val="2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nvGrpSpPr>
          <p:cNvPr id="10" name="グループ化 9"/>
          <p:cNvGrpSpPr/>
          <p:nvPr/>
        </p:nvGrpSpPr>
        <p:grpSpPr>
          <a:xfrm>
            <a:off x="5857974" y="2951023"/>
            <a:ext cx="2920668" cy="726781"/>
            <a:chOff x="5954956" y="3163158"/>
            <a:chExt cx="2920668" cy="726781"/>
          </a:xfrm>
        </p:grpSpPr>
        <p:sp>
          <p:nvSpPr>
            <p:cNvPr id="101" name="正方形/長方形 100"/>
            <p:cNvSpPr/>
            <p:nvPr/>
          </p:nvSpPr>
          <p:spPr>
            <a:xfrm flipH="1">
              <a:off x="5954956" y="3163158"/>
              <a:ext cx="116991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国際ﾊﾞｶﾛﾚｱ</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中高一貫校設置</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7" name="グループ化 6"/>
            <p:cNvGrpSpPr/>
            <p:nvPr/>
          </p:nvGrpSpPr>
          <p:grpSpPr>
            <a:xfrm>
              <a:off x="5967072" y="3507287"/>
              <a:ext cx="2908552" cy="382652"/>
              <a:chOff x="5967072" y="3507287"/>
              <a:chExt cx="2908552" cy="382652"/>
            </a:xfrm>
          </p:grpSpPr>
          <p:sp>
            <p:nvSpPr>
              <p:cNvPr id="102" name="正方形/長方形 101"/>
              <p:cNvSpPr/>
              <p:nvPr/>
            </p:nvSpPr>
            <p:spPr>
              <a:xfrm flipH="1">
                <a:off x="5967072" y="3507287"/>
                <a:ext cx="8423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大学法人</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統合</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flipH="1">
                <a:off x="8033249" y="3560755"/>
                <a:ext cx="842375"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大阪公立</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大学開学</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sp>
        <p:nvSpPr>
          <p:cNvPr id="106" name="正方形/長方形 105"/>
          <p:cNvSpPr/>
          <p:nvPr/>
        </p:nvSpPr>
        <p:spPr>
          <a:xfrm>
            <a:off x="1014408" y="1404442"/>
            <a:ext cx="115553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◎都市魅力</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創造戦略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58" name="正方形/長方形 57"/>
          <p:cNvSpPr/>
          <p:nvPr/>
        </p:nvSpPr>
        <p:spPr>
          <a:xfrm>
            <a:off x="1069999" y="2796437"/>
            <a:ext cx="1457685"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：現行ビジョンの機能面の</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：現行ビジョンの経済成長</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◎：府市の取組</a:t>
            </a:r>
          </a:p>
        </p:txBody>
      </p:sp>
      <p:sp>
        <p:nvSpPr>
          <p:cNvPr id="65" name="正方形/長方形 64"/>
          <p:cNvSpPr/>
          <p:nvPr/>
        </p:nvSpPr>
        <p:spPr>
          <a:xfrm>
            <a:off x="8707535" y="-30480"/>
            <a:ext cx="710995" cy="211203"/>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9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cxnSp>
        <p:nvCxnSpPr>
          <p:cNvPr id="3" name="直線コネクタ 2"/>
          <p:cNvCxnSpPr/>
          <p:nvPr/>
        </p:nvCxnSpPr>
        <p:spPr>
          <a:xfrm>
            <a:off x="320091" y="3900154"/>
            <a:ext cx="8467764" cy="0"/>
          </a:xfrm>
          <a:prstGeom prst="line">
            <a:avLst/>
          </a:prstGeom>
          <a:ln w="19050"/>
        </p:spPr>
        <p:style>
          <a:lnRef idx="1">
            <a:schemeClr val="dk1"/>
          </a:lnRef>
          <a:fillRef idx="0">
            <a:schemeClr val="dk1"/>
          </a:fillRef>
          <a:effectRef idx="0">
            <a:schemeClr val="dk1"/>
          </a:effectRef>
          <a:fontRef idx="minor">
            <a:schemeClr val="tx1"/>
          </a:fontRef>
        </p:style>
      </p:cxnSp>
      <p:sp>
        <p:nvSpPr>
          <p:cNvPr id="59" name="正方形/長方形 58"/>
          <p:cNvSpPr/>
          <p:nvPr/>
        </p:nvSpPr>
        <p:spPr>
          <a:xfrm>
            <a:off x="1112214" y="5569566"/>
            <a:ext cx="30176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～◎首都機能ﾊﾞｯｸｱｯﾌﾟの位置づけ</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に関する国への働きかけ</a:t>
            </a:r>
          </a:p>
        </p:txBody>
      </p:sp>
      <p:sp>
        <p:nvSpPr>
          <p:cNvPr id="63" name="正方形/長方形 62"/>
          <p:cNvSpPr/>
          <p:nvPr/>
        </p:nvSpPr>
        <p:spPr>
          <a:xfrm>
            <a:off x="4486576" y="4375698"/>
            <a:ext cx="306360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○基礎自治機能の維持・充実に関する研究会</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4251581" y="3984676"/>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○地方分権改革</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ﾋﾞｼﾞｮﾝ改訂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8" name="正方形/長方形 107"/>
          <p:cNvSpPr/>
          <p:nvPr/>
        </p:nvSpPr>
        <p:spPr>
          <a:xfrm>
            <a:off x="5179924" y="3981853"/>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○八尾市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5857922" y="3978640"/>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○寝屋川市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0" name="正方形/長方形 109"/>
          <p:cNvSpPr/>
          <p:nvPr/>
        </p:nvSpPr>
        <p:spPr>
          <a:xfrm>
            <a:off x="6585636" y="3980052"/>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○吹田市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1023989"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○豊中市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2" name="正方形/長方形 111"/>
          <p:cNvSpPr/>
          <p:nvPr/>
        </p:nvSpPr>
        <p:spPr>
          <a:xfrm>
            <a:off x="2402593"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○枚方市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1075825" y="4480974"/>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～◎関西広域連合への参画</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467689" y="4669336"/>
            <a:ext cx="158010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○兵庫・大阪連携会議</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4797377" y="4837429"/>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◎大都市制度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協議会設置</a:t>
            </a:r>
          </a:p>
        </p:txBody>
      </p:sp>
      <p:sp>
        <p:nvSpPr>
          <p:cNvPr id="116" name="正方形/長方形 115"/>
          <p:cNvSpPr/>
          <p:nvPr/>
        </p:nvSpPr>
        <p:spPr>
          <a:xfrm>
            <a:off x="4954500" y="5513071"/>
            <a:ext cx="239653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●総合区制度案作成（副首都推進局案）</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9" name="正方形/長方形 118"/>
          <p:cNvSpPr/>
          <p:nvPr/>
        </p:nvSpPr>
        <p:spPr>
          <a:xfrm>
            <a:off x="7267520" y="5505877"/>
            <a:ext cx="129293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◎府市一体条例制定</a:t>
            </a:r>
          </a:p>
        </p:txBody>
      </p:sp>
      <p:cxnSp>
        <p:nvCxnSpPr>
          <p:cNvPr id="12" name="直線矢印コネクタ 11"/>
          <p:cNvCxnSpPr/>
          <p:nvPr/>
        </p:nvCxnSpPr>
        <p:spPr>
          <a:xfrm>
            <a:off x="2611723" y="4610817"/>
            <a:ext cx="6120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3079723" y="5771897"/>
            <a:ext cx="5652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1" name="正方形/長方形 120"/>
          <p:cNvSpPr/>
          <p:nvPr/>
        </p:nvSpPr>
        <p:spPr>
          <a:xfrm>
            <a:off x="5975562" y="5780256"/>
            <a:ext cx="25839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◎首都圏企業へのﾊﾞｯｸｱｯﾌﾟ拠点ﾌﾟﾛﾓｰｼｮﾝ</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cxnSp>
        <p:nvCxnSpPr>
          <p:cNvPr id="122" name="直線矢印コネクタ 121"/>
          <p:cNvCxnSpPr/>
          <p:nvPr/>
        </p:nvCxnSpPr>
        <p:spPr>
          <a:xfrm>
            <a:off x="8335723" y="5893551"/>
            <a:ext cx="396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3228621" y="5985885"/>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○政府関係機関移転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提案書提出</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4" name="正方形/長方形 123"/>
          <p:cNvSpPr/>
          <p:nvPr/>
        </p:nvSpPr>
        <p:spPr>
          <a:xfrm>
            <a:off x="4488378" y="5985885"/>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○中小企業政策調査課新設</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5" name="正方形/長方形 124"/>
          <p:cNvSpPr/>
          <p:nvPr/>
        </p:nvSpPr>
        <p:spPr>
          <a:xfrm>
            <a:off x="4674273" y="6160736"/>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INPIT</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近畿統括本部設置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6" name="正方形/長方形 125"/>
          <p:cNvSpPr/>
          <p:nvPr/>
        </p:nvSpPr>
        <p:spPr>
          <a:xfrm>
            <a:off x="7957882" y="5985885"/>
            <a:ext cx="971789" cy="58566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〇国立健康・</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栄養研究所</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移転完了</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（３月予定）</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7" name="正方形/長方形 126"/>
          <p:cNvSpPr/>
          <p:nvPr/>
        </p:nvSpPr>
        <p:spPr>
          <a:xfrm>
            <a:off x="1086117" y="5947373"/>
            <a:ext cx="1367794" cy="559554"/>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28" name="正方形/長方形 127"/>
          <p:cNvSpPr/>
          <p:nvPr/>
        </p:nvSpPr>
        <p:spPr>
          <a:xfrm>
            <a:off x="1715712" y="4843354"/>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協議会設置</a:t>
            </a:r>
          </a:p>
        </p:txBody>
      </p:sp>
      <p:sp>
        <p:nvSpPr>
          <p:cNvPr id="130" name="正方形/長方形 129"/>
          <p:cNvSpPr/>
          <p:nvPr/>
        </p:nvSpPr>
        <p:spPr>
          <a:xfrm>
            <a:off x="3184462"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:694,844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:705,585</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1" name="正方形/長方形 130"/>
          <p:cNvSpPr/>
          <p:nvPr/>
        </p:nvSpPr>
        <p:spPr>
          <a:xfrm>
            <a:off x="6876326"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:675,829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:692,996</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 name="角丸四角形 12"/>
          <p:cNvSpPr/>
          <p:nvPr/>
        </p:nvSpPr>
        <p:spPr>
          <a:xfrm>
            <a:off x="677076" y="4045682"/>
            <a:ext cx="252000" cy="371631"/>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基礎</a:t>
            </a:r>
          </a:p>
        </p:txBody>
      </p:sp>
      <p:sp>
        <p:nvSpPr>
          <p:cNvPr id="132" name="角丸四角形 131"/>
          <p:cNvSpPr/>
          <p:nvPr/>
        </p:nvSpPr>
        <p:spPr>
          <a:xfrm>
            <a:off x="678782" y="4455177"/>
            <a:ext cx="252000" cy="374430"/>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a:t>
            </a:r>
          </a:p>
        </p:txBody>
      </p:sp>
      <p:sp>
        <p:nvSpPr>
          <p:cNvPr id="133" name="角丸四角形 132"/>
          <p:cNvSpPr/>
          <p:nvPr/>
        </p:nvSpPr>
        <p:spPr>
          <a:xfrm>
            <a:off x="677296" y="4864671"/>
            <a:ext cx="252000" cy="73640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大都市制度</a:t>
            </a:r>
          </a:p>
        </p:txBody>
      </p:sp>
      <p:sp>
        <p:nvSpPr>
          <p:cNvPr id="134" name="角丸四角形 133"/>
          <p:cNvSpPr/>
          <p:nvPr/>
        </p:nvSpPr>
        <p:spPr>
          <a:xfrm>
            <a:off x="683634" y="5654147"/>
            <a:ext cx="252000" cy="85342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国への</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働きかけ等</a:t>
            </a:r>
          </a:p>
        </p:txBody>
      </p:sp>
      <p:grpSp>
        <p:nvGrpSpPr>
          <p:cNvPr id="6" name="グループ化 5"/>
          <p:cNvGrpSpPr/>
          <p:nvPr/>
        </p:nvGrpSpPr>
        <p:grpSpPr>
          <a:xfrm>
            <a:off x="996684" y="2247776"/>
            <a:ext cx="4520190" cy="612318"/>
            <a:chOff x="1112860" y="2269591"/>
            <a:chExt cx="4520190" cy="612318"/>
          </a:xfrm>
        </p:grpSpPr>
        <p:sp>
          <p:nvSpPr>
            <p:cNvPr id="62" name="正方形/長方形 61"/>
            <p:cNvSpPr/>
            <p:nvPr/>
          </p:nvSpPr>
          <p:spPr>
            <a:xfrm>
              <a:off x="1112860" y="2269591"/>
              <a:ext cx="795496"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研究機関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独法化</a:t>
              </a:r>
            </a:p>
          </p:txBody>
        </p:sp>
        <p:sp>
          <p:nvSpPr>
            <p:cNvPr id="80" name="正方形/長方形 79"/>
            <p:cNvSpPr/>
            <p:nvPr/>
          </p:nvSpPr>
          <p:spPr>
            <a:xfrm>
              <a:off x="4604554" y="2270597"/>
              <a:ext cx="1028496"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研究機関統合 </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（大阪産業技術</a:t>
              </a:r>
              <a:endParaRPr kumimoji="1" lang="en-US" altLang="ja-JP"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a:t>
              </a:r>
              <a:endPar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7" name="グループ化 16"/>
          <p:cNvGrpSpPr/>
          <p:nvPr/>
        </p:nvGrpSpPr>
        <p:grpSpPr>
          <a:xfrm>
            <a:off x="1011274" y="1059719"/>
            <a:ext cx="7863664" cy="844820"/>
            <a:chOff x="1108256" y="1271854"/>
            <a:chExt cx="7863664" cy="844820"/>
          </a:xfrm>
        </p:grpSpPr>
        <p:sp>
          <p:nvSpPr>
            <p:cNvPr id="105" name="正方形/長方形 104"/>
            <p:cNvSpPr/>
            <p:nvPr/>
          </p:nvSpPr>
          <p:spPr>
            <a:xfrm>
              <a:off x="1108256" y="1271854"/>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大阪策定</a:t>
              </a:r>
            </a:p>
          </p:txBody>
        </p:sp>
        <p:sp>
          <p:nvSpPr>
            <p:cNvPr id="117" name="正方形/長方形 116"/>
            <p:cNvSpPr/>
            <p:nvPr/>
          </p:nvSpPr>
          <p:spPr>
            <a:xfrm>
              <a:off x="3895864" y="1274529"/>
              <a:ext cx="708416"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都市圏</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118" name="正方形/長方形 117"/>
            <p:cNvSpPr/>
            <p:nvPr/>
          </p:nvSpPr>
          <p:spPr>
            <a:xfrm>
              <a:off x="8066024" y="1288507"/>
              <a:ext cx="905896" cy="58566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ﾃﾞｻﾞｲﾝ策定</a:t>
              </a:r>
            </a:p>
          </p:txBody>
        </p:sp>
        <p:sp>
          <p:nvSpPr>
            <p:cNvPr id="129" name="正方形/長方形 128"/>
            <p:cNvSpPr/>
            <p:nvPr/>
          </p:nvSpPr>
          <p:spPr>
            <a:xfrm>
              <a:off x="2474184" y="1274476"/>
              <a:ext cx="12268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◎うめきた</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期区域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まちづくり方針策定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6" name="グループ化 15"/>
          <p:cNvGrpSpPr/>
          <p:nvPr/>
        </p:nvGrpSpPr>
        <p:grpSpPr>
          <a:xfrm>
            <a:off x="4484162" y="1629976"/>
            <a:ext cx="2389683" cy="688256"/>
            <a:chOff x="4582306" y="1928246"/>
            <a:chExt cx="2389683" cy="688256"/>
          </a:xfrm>
        </p:grpSpPr>
        <p:sp>
          <p:nvSpPr>
            <p:cNvPr id="135" name="正方形/長方形 134"/>
            <p:cNvSpPr/>
            <p:nvPr/>
          </p:nvSpPr>
          <p:spPr>
            <a:xfrm>
              <a:off x="4582306" y="1929260"/>
              <a:ext cx="1031668"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6" name="正方形/長方形 135"/>
            <p:cNvSpPr/>
            <p:nvPr/>
          </p:nvSpPr>
          <p:spPr>
            <a:xfrm>
              <a:off x="5964539" y="1928246"/>
              <a:ext cx="1007450"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基本方針</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137" name="正方形/長方形 136"/>
          <p:cNvSpPr/>
          <p:nvPr/>
        </p:nvSpPr>
        <p:spPr>
          <a:xfrm>
            <a:off x="6535884" y="2101401"/>
            <a:ext cx="1334471"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東部地区の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方向性</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8" name="正方形/長方形 137"/>
          <p:cNvSpPr/>
          <p:nvPr/>
        </p:nvSpPr>
        <p:spPr>
          <a:xfrm>
            <a:off x="7940065" y="1607129"/>
            <a:ext cx="965169" cy="970385"/>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◎新大阪駅</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周辺地域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都市再生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緊急整備</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地域まちづくり</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方針</a:t>
            </a: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2022</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5" name="グループ化 4"/>
          <p:cNvGrpSpPr/>
          <p:nvPr/>
        </p:nvGrpSpPr>
        <p:grpSpPr>
          <a:xfrm>
            <a:off x="2787622" y="3483765"/>
            <a:ext cx="5979535" cy="403522"/>
            <a:chOff x="2886235" y="3362027"/>
            <a:chExt cx="5979535" cy="403522"/>
          </a:xfrm>
        </p:grpSpPr>
        <p:sp>
          <p:nvSpPr>
            <p:cNvPr id="104" name="正方形/長方形 103"/>
            <p:cNvSpPr/>
            <p:nvPr/>
          </p:nvSpPr>
          <p:spPr>
            <a:xfrm>
              <a:off x="3114528" y="3538958"/>
              <a:ext cx="5751242" cy="226591"/>
            </a:xfrm>
            <a:prstGeom prst="rect">
              <a:avLst/>
            </a:prstGeom>
            <a:solidFill>
              <a:schemeClr val="bg1"/>
            </a:solidFill>
            <a:ln>
              <a:solidFill>
                <a:schemeClr val="dk1">
                  <a:shade val="50000"/>
                </a:schemeClr>
              </a:solidFill>
              <a:prstDash val="sysDash"/>
            </a:ln>
          </p:spPr>
          <p:txBody>
            <a:bodyPr wrap="square" lIns="36000" tIns="36000" rIns="36000" bIns="3600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a:ea typeface="Meiryo UI"/>
                  <a:cs typeface="+mn-cs"/>
                </a:rPr>
                <a:t>府市一体の取組に加え、府市それぞれで行った財政再建の取組により、教育・子育て環境の充実などを推進</a:t>
              </a:r>
              <a:endParaRPr kumimoji="1" lang="en-US" altLang="ja-JP" sz="1000" b="0" i="0" u="none" strike="noStrike" kern="1200" cap="none" spc="0" normalizeH="0" baseline="0" noProof="0" dirty="0">
                <a:ln>
                  <a:noFill/>
                </a:ln>
                <a:effectLst/>
                <a:uLnTx/>
                <a:uFillTx/>
                <a:latin typeface="Meiryo UI"/>
                <a:ea typeface="Meiryo UI"/>
                <a:cs typeface="+mn-cs"/>
              </a:endParaRPr>
            </a:p>
          </p:txBody>
        </p:sp>
        <p:sp>
          <p:nvSpPr>
            <p:cNvPr id="141" name="正方形/長方形 140"/>
            <p:cNvSpPr/>
            <p:nvPr/>
          </p:nvSpPr>
          <p:spPr>
            <a:xfrm>
              <a:off x="2886235" y="3362027"/>
              <a:ext cx="2257517" cy="226591"/>
            </a:xfrm>
            <a:prstGeom prst="rect">
              <a:avLst/>
            </a:prstGeom>
            <a:solidFill>
              <a:schemeClr val="bg1"/>
            </a:solidFill>
            <a:ln>
              <a:noFill/>
              <a:prstDash val="sysDash"/>
            </a:ln>
          </p:spPr>
          <p:txBody>
            <a:bodyPr wrap="square" lIns="36000" tIns="36000" rIns="36000" bIns="3600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effectLst/>
                  <a:uLnTx/>
                  <a:uFillTx/>
                  <a:latin typeface="Meiryo UI"/>
                  <a:ea typeface="Meiryo UI"/>
                  <a:cs typeface="+mn-cs"/>
                </a:rPr>
                <a:t>新たな投資～教育・子育て環境の充実～</a:t>
              </a:r>
              <a:endParaRPr kumimoji="1" lang="en-US" altLang="ja-JP" sz="1000" b="0" i="0" u="sng" strike="noStrike" kern="1200" cap="none" spc="0" normalizeH="0" baseline="0" noProof="0" dirty="0">
                <a:ln>
                  <a:noFill/>
                </a:ln>
                <a:effectLst/>
                <a:uLnTx/>
                <a:uFillTx/>
                <a:latin typeface="Meiryo UI"/>
                <a:ea typeface="Meiryo UI"/>
                <a:cs typeface="+mn-cs"/>
              </a:endParaRPr>
            </a:p>
          </p:txBody>
        </p:sp>
      </p:grpSp>
      <p:sp>
        <p:nvSpPr>
          <p:cNvPr id="139" name="正方形/長方形 138"/>
          <p:cNvSpPr/>
          <p:nvPr/>
        </p:nvSpPr>
        <p:spPr>
          <a:xfrm>
            <a:off x="7242689" y="1064646"/>
            <a:ext cx="1089461"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◎大阪都市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計画局設置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43" name="スライド番号プレースホルダー 1"/>
          <p:cNvSpPr>
            <a:spLocks noGrp="1"/>
          </p:cNvSpPr>
          <p:nvPr>
            <p:ph type="sldNum" sz="quarter" idx="12"/>
          </p:nvPr>
        </p:nvSpPr>
        <p:spPr>
          <a:xfrm>
            <a:off x="8424281" y="652924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4120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39526"/>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副首都に必要な都市インフラの充実、公共機能の高度化など</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6103493" y="424509"/>
            <a:ext cx="2891272" cy="306484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5" name="グループ化 14"/>
          <p:cNvGrpSpPr/>
          <p:nvPr/>
        </p:nvGrpSpPr>
        <p:grpSpPr>
          <a:xfrm>
            <a:off x="6048671" y="415407"/>
            <a:ext cx="2047780" cy="1722421"/>
            <a:chOff x="108769" y="872864"/>
            <a:chExt cx="2644511" cy="1736223"/>
          </a:xfrm>
        </p:grpSpPr>
        <p:sp>
          <p:nvSpPr>
            <p:cNvPr id="16" name="テキスト ボックス 15"/>
            <p:cNvSpPr txBox="1"/>
            <p:nvPr/>
          </p:nvSpPr>
          <p:spPr>
            <a:xfrm>
              <a:off x="108769" y="1221983"/>
              <a:ext cx="1830206" cy="138710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4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年４月、国土交通省、阪神高速道路㈱、西日本高速道路㈱を事業主体として事業化。</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 name="角丸四角形 17"/>
            <p:cNvSpPr/>
            <p:nvPr/>
          </p:nvSpPr>
          <p:spPr>
            <a:xfrm>
              <a:off x="171357" y="872864"/>
              <a:ext cx="2581923" cy="3019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淀川左岸線の延伸</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28" name="正方形/長方形 27"/>
          <p:cNvSpPr/>
          <p:nvPr/>
        </p:nvSpPr>
        <p:spPr>
          <a:xfrm>
            <a:off x="12700" y="420802"/>
            <a:ext cx="6055131" cy="310571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72000" rIns="72000" bIns="108000" rtlCol="0" anchor="t" anchorCtr="0"/>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大阪都市再生環状道路のミッシングリンクの解消に向け、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淀川左岸線延伸部の整備</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について計画策定から迅速に対応し事業化。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財務構造の改善、国際競争力の強化に向け、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関空・伊丹空港の経営を統合</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するとともに、国内空港で初めてコンセッションを実施。その後、神戸空港も含めた関西３空港の一体運営を実現。</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経営の効率化、生産性の向上等に向け、全国初</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市営地下鉄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安全・危機管理機能など住民サービスの向上における主な実績として、府市機能の統合による経営の効率化や機能向上に向けた、地方独立行政法人</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大阪健康安全基盤研究所</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の設立。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また、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府域全体における機能の高度化・最適化に向けた消防機能の</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府内市町村水道の広域化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なども推進。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4" name="グループ化 33"/>
          <p:cNvGrpSpPr/>
          <p:nvPr/>
        </p:nvGrpSpPr>
        <p:grpSpPr>
          <a:xfrm>
            <a:off x="3137783" y="3562600"/>
            <a:ext cx="2910888" cy="3236322"/>
            <a:chOff x="6121928" y="314647"/>
            <a:chExt cx="2910888" cy="3236322"/>
          </a:xfrm>
        </p:grpSpPr>
        <p:sp>
          <p:nvSpPr>
            <p:cNvPr id="35" name="角丸四角形 34"/>
            <p:cNvSpPr/>
            <p:nvPr/>
          </p:nvSpPr>
          <p:spPr>
            <a:xfrm>
              <a:off x="6172918" y="325857"/>
              <a:ext cx="2826469" cy="322511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6" name="グループ化 35"/>
            <p:cNvGrpSpPr/>
            <p:nvPr/>
          </p:nvGrpSpPr>
          <p:grpSpPr>
            <a:xfrm>
              <a:off x="6121928" y="314647"/>
              <a:ext cx="2910888" cy="1372604"/>
              <a:chOff x="113721" y="808774"/>
              <a:chExt cx="3759131" cy="1377459"/>
            </a:xfrm>
          </p:grpSpPr>
          <p:sp>
            <p:nvSpPr>
              <p:cNvPr id="41" name="テキスト ボックス 40"/>
              <p:cNvSpPr txBox="1"/>
              <p:nvPr/>
            </p:nvSpPr>
            <p:spPr>
              <a:xfrm>
                <a:off x="113721" y="1139892"/>
                <a:ext cx="3759131" cy="10463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年４月、府立公衆衛生研究所と市立環境科学研究所を統合し設立。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西日本の中核的な地方衛生研究所として、健康危機事象への対応力等を確保。</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179557" y="808774"/>
                <a:ext cx="2897788"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大阪健康安全基盤研究所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37" name="正方形/長方形 36"/>
            <p:cNvSpPr/>
            <p:nvPr/>
          </p:nvSpPr>
          <p:spPr>
            <a:xfrm>
              <a:off x="6286223" y="1677535"/>
              <a:ext cx="2629101" cy="17986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サミット関連施設食中毒対策事業の実施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感染症強化サーベイランスの実施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30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新型コロナウイルス感染症対応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検査体制の強化</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検査機能の相互補完</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（森ノ宮・天王寺</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両センター間）</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疫学調査の充実</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（疫学調査チーム</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立ち上げ）</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38" name="グループ化 37"/>
            <p:cNvGrpSpPr/>
            <p:nvPr/>
          </p:nvGrpSpPr>
          <p:grpSpPr>
            <a:xfrm>
              <a:off x="7984936" y="2523606"/>
              <a:ext cx="845878" cy="808554"/>
              <a:chOff x="1999049" y="2380855"/>
              <a:chExt cx="845878" cy="757361"/>
            </a:xfrm>
          </p:grpSpPr>
          <p:sp>
            <p:nvSpPr>
              <p:cNvPr id="39" name="正方形/長方形 38">
                <a:extLst>
                  <a:ext uri="{FF2B5EF4-FFF2-40B4-BE49-F238E27FC236}">
                    <a16:creationId xmlns:a16="http://schemas.microsoft.com/office/drawing/2014/main" id="{8ACAD880-B161-5340-A65A-D40630EFBD93}"/>
                  </a:ext>
                </a:extLst>
              </p:cNvPr>
              <p:cNvSpPr/>
              <p:nvPr/>
            </p:nvSpPr>
            <p:spPr>
              <a:xfrm>
                <a:off x="1999049" y="2883561"/>
                <a:ext cx="813043" cy="25465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（一元化施設）</a:t>
                </a:r>
              </a:p>
            </p:txBody>
          </p:sp>
          <p:pic>
            <p:nvPicPr>
              <p:cNvPr id="40" name="図 3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16927" y="2380855"/>
                <a:ext cx="828000" cy="565305"/>
              </a:xfrm>
              <a:prstGeom prst="rect">
                <a:avLst/>
              </a:prstGeom>
            </p:spPr>
          </p:pic>
        </p:grpSp>
      </p:grpSp>
      <p:sp>
        <p:nvSpPr>
          <p:cNvPr id="49" name="角丸四角形 48"/>
          <p:cNvSpPr/>
          <p:nvPr/>
        </p:nvSpPr>
        <p:spPr>
          <a:xfrm>
            <a:off x="6180678" y="2217249"/>
            <a:ext cx="2755299" cy="1187383"/>
          </a:xfrm>
          <a:prstGeom prst="roundRect">
            <a:avLst>
              <a:gd name="adj" fmla="val 0"/>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72000" rIns="36000" bIns="108000" rtlCol="0" anchor="t"/>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整備効果</a:t>
            </a: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都心部の交通渋滞緩和、沿道環境の改善</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臨海部と内陸部の物流の効率化による、沿線地域への新たな企業進出等、地域経済の活性化など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第二京阪（枚方学研</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IC</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）～湾岸舞洲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ランプ 　所要時間が</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分短縮</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混雑時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 →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1" name="角丸四角形 50"/>
          <p:cNvSpPr/>
          <p:nvPr/>
        </p:nvSpPr>
        <p:spPr>
          <a:xfrm>
            <a:off x="6103485" y="3583899"/>
            <a:ext cx="2891282" cy="1437345"/>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2" name="グループ化 51"/>
          <p:cNvGrpSpPr/>
          <p:nvPr/>
        </p:nvGrpSpPr>
        <p:grpSpPr>
          <a:xfrm>
            <a:off x="6082137" y="3576793"/>
            <a:ext cx="2912628" cy="1444451"/>
            <a:chOff x="32517" y="841924"/>
            <a:chExt cx="3761379" cy="1394721"/>
          </a:xfrm>
        </p:grpSpPr>
        <p:sp>
          <p:nvSpPr>
            <p:cNvPr id="53" name="テキスト ボックス 52"/>
            <p:cNvSpPr txBox="1"/>
            <p:nvPr/>
          </p:nvSpPr>
          <p:spPr>
            <a:xfrm>
              <a:off x="66254" y="1155595"/>
              <a:ext cx="3727642" cy="1081050"/>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高齢化に伴う救急需要の増加や大規模災害への対応に向け、府内消防機能の一元化を将来像としている。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現在、一部事務組合や消防事務の委託など、市町村消防の広域化に向けた取組を進めている。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角丸四角形 53"/>
            <p:cNvSpPr/>
            <p:nvPr/>
          </p:nvSpPr>
          <p:spPr>
            <a:xfrm>
              <a:off x="32517" y="841924"/>
              <a:ext cx="2565702" cy="28115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府域消防機能の強化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55" name="角丸四角形 54"/>
          <p:cNvSpPr/>
          <p:nvPr/>
        </p:nvSpPr>
        <p:spPr>
          <a:xfrm>
            <a:off x="6102092" y="5114046"/>
            <a:ext cx="2844000" cy="167111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p:cNvSpPr txBox="1"/>
          <p:nvPr/>
        </p:nvSpPr>
        <p:spPr>
          <a:xfrm>
            <a:off x="6051331" y="5387278"/>
            <a:ext cx="2979523" cy="142737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水需要の減少や施設の老朽化などの課題に対応するため、水道事業の基盤の強化策として府域一水道をめざしている。</a:t>
            </a: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現在、大阪広域水道企業団と市町村水道事業者との統合や淀川系浄水場の最適配置として大阪市と守口市による浄水場共同化の取組など様々な広域連携の取組を進めている。</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7" name="角丸四角形 56"/>
          <p:cNvSpPr/>
          <p:nvPr/>
        </p:nvSpPr>
        <p:spPr>
          <a:xfrm>
            <a:off x="6097136" y="5100244"/>
            <a:ext cx="1986755" cy="3008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水道の広域化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F22BCF5A-1C7C-450E-B958-AFA477B8C913}"/>
              </a:ext>
            </a:extLst>
          </p:cNvPr>
          <p:cNvSpPr/>
          <p:nvPr/>
        </p:nvSpPr>
        <p:spPr>
          <a:xfrm>
            <a:off x="4833397" y="6488285"/>
            <a:ext cx="1238126"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3" name="角丸四角形 42"/>
          <p:cNvSpPr/>
          <p:nvPr/>
        </p:nvSpPr>
        <p:spPr>
          <a:xfrm>
            <a:off x="183412" y="3583899"/>
            <a:ext cx="2938466" cy="1648690"/>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p:cNvSpPr txBox="1"/>
          <p:nvPr/>
        </p:nvSpPr>
        <p:spPr>
          <a:xfrm>
            <a:off x="154689" y="3892729"/>
            <a:ext cx="2998725" cy="1324780"/>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年７月、経営統合。同年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11</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LCC</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専用ターミナルオープン。</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年４月、世界最大手の航空貨物会社の北太平洋地区のハブ施設誘致成功。</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年４月、関空・伊丹空港のコンセッションを開始、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年４月、神戸空港のコンセッションを開始。⇒３空港一体運営の実現。</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5" name="角丸四角形 44"/>
          <p:cNvSpPr/>
          <p:nvPr/>
        </p:nvSpPr>
        <p:spPr>
          <a:xfrm>
            <a:off x="164290" y="3568821"/>
            <a:ext cx="2426177" cy="2746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関空・伊丹空港の経営統合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6" name="スライド番号プレースホルダー 1"/>
          <p:cNvSpPr>
            <a:spLocks noGrp="1"/>
          </p:cNvSpPr>
          <p:nvPr>
            <p:ph type="sldNum" sz="quarter" idx="12"/>
          </p:nvPr>
        </p:nvSpPr>
        <p:spPr>
          <a:xfrm>
            <a:off x="8456394" y="651972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2" name="正方形/長方形 61"/>
          <p:cNvSpPr/>
          <p:nvPr/>
        </p:nvSpPr>
        <p:spPr>
          <a:xfrm>
            <a:off x="180013" y="5795748"/>
            <a:ext cx="2854706" cy="9449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民営化後もサービス拡大</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180012" y="5912848"/>
            <a:ext cx="140369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駅のリニューアル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5" name="テキスト ボックス 64"/>
          <p:cNvSpPr txBox="1"/>
          <p:nvPr/>
        </p:nvSpPr>
        <p:spPr>
          <a:xfrm>
            <a:off x="1419302" y="5900389"/>
            <a:ext cx="157214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トイレのリニューアル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nvGrpSpPr>
          <p:cNvPr id="47" name="グループ化 46"/>
          <p:cNvGrpSpPr/>
          <p:nvPr/>
        </p:nvGrpSpPr>
        <p:grpSpPr>
          <a:xfrm>
            <a:off x="154689" y="5289452"/>
            <a:ext cx="2938801" cy="1499432"/>
            <a:chOff x="127673" y="1511293"/>
            <a:chExt cx="2938801" cy="1499432"/>
          </a:xfrm>
        </p:grpSpPr>
        <p:sp>
          <p:nvSpPr>
            <p:cNvPr id="48" name="角丸四角形 47"/>
            <p:cNvSpPr/>
            <p:nvPr/>
          </p:nvSpPr>
          <p:spPr>
            <a:xfrm>
              <a:off x="133898" y="1511293"/>
              <a:ext cx="2932575" cy="149943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0" name="グループ化 49"/>
            <p:cNvGrpSpPr/>
            <p:nvPr/>
          </p:nvGrpSpPr>
          <p:grpSpPr>
            <a:xfrm>
              <a:off x="127673" y="1511928"/>
              <a:ext cx="2938801" cy="565898"/>
              <a:chOff x="34502" y="844615"/>
              <a:chExt cx="3795176" cy="567893"/>
            </a:xfrm>
          </p:grpSpPr>
          <p:sp>
            <p:nvSpPr>
              <p:cNvPr id="59" name="テキスト ボックス 58"/>
              <p:cNvSpPr txBox="1"/>
              <p:nvPr/>
            </p:nvSpPr>
            <p:spPr>
              <a:xfrm>
                <a:off x="42543" y="1138334"/>
                <a:ext cx="3787135" cy="27417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200"/>
                  </a:lnSpc>
                  <a:spcBef>
                    <a:spcPts val="300"/>
                  </a:spcBef>
                  <a:spcAft>
                    <a:spcPts val="0"/>
                  </a:spcAft>
                  <a:buClrTx/>
                  <a:buSzTx/>
                  <a:buFont typeface="Meiryo UI" panose="020B0604030504040204" pitchFamily="50" charset="-128"/>
                  <a:buChar char="○"/>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Osaka Metro</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を設立。</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0" name="角丸四角形 59"/>
              <p:cNvSpPr/>
              <p:nvPr/>
            </p:nvSpPr>
            <p:spPr>
              <a:xfrm>
                <a:off x="34502" y="844615"/>
                <a:ext cx="2842848" cy="30059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大阪市営地下鉄の民営化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pic>
        <p:nvPicPr>
          <p:cNvPr id="66" name="図 65" descr="タイル床と白い壁があるバスルーム&#10;&#10;自動的に生成された説明">
            <a:extLst>
              <a:ext uri="{FF2B5EF4-FFF2-40B4-BE49-F238E27FC236}">
                <a16:creationId xmlns:a16="http://schemas.microsoft.com/office/drawing/2014/main" id="{781463BC-B6EF-4468-A422-EA2A230F4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179" y="6118111"/>
            <a:ext cx="765740" cy="584940"/>
          </a:xfrm>
          <a:prstGeom prst="rect">
            <a:avLst/>
          </a:prstGeom>
        </p:spPr>
      </p:pic>
      <p:pic>
        <p:nvPicPr>
          <p:cNvPr id="67" name="図 66" descr="駅のホームに停まっている電車&#10;&#10;自動的に生成された説明">
            <a:extLst>
              <a:ext uri="{FF2B5EF4-FFF2-40B4-BE49-F238E27FC236}">
                <a16:creationId xmlns:a16="http://schemas.microsoft.com/office/drawing/2014/main" id="{68C1047E-A0A6-413C-8ADB-C804A5447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61" y="6102237"/>
            <a:ext cx="935450" cy="621235"/>
          </a:xfrm>
          <a:prstGeom prst="rect">
            <a:avLst/>
          </a:prstGeom>
        </p:spPr>
      </p:pic>
      <p:sp>
        <p:nvSpPr>
          <p:cNvPr id="68" name="正方形/長方形 67">
            <a:extLst>
              <a:ext uri="{FF2B5EF4-FFF2-40B4-BE49-F238E27FC236}">
                <a16:creationId xmlns:a16="http://schemas.microsoft.com/office/drawing/2014/main" id="{97E9D4A5-AC92-41F4-B9C9-FF454F43C214}"/>
              </a:ext>
            </a:extLst>
          </p:cNvPr>
          <p:cNvSpPr/>
          <p:nvPr/>
        </p:nvSpPr>
        <p:spPr>
          <a:xfrm>
            <a:off x="799133" y="6594326"/>
            <a:ext cx="511544" cy="133834"/>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心斎橋駅</a:t>
            </a:r>
          </a:p>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（ジ・オオサカ・ブランド）</a:t>
            </a:r>
          </a:p>
        </p:txBody>
      </p:sp>
      <p:pic>
        <p:nvPicPr>
          <p:cNvPr id="70" name="図 69">
            <a:extLst>
              <a:ext uri="{FF2B5EF4-FFF2-40B4-BE49-F238E27FC236}">
                <a16:creationId xmlns:a16="http://schemas.microsoft.com/office/drawing/2014/main" id="{452F6215-2570-413C-A0F6-B68FA94CE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3712" y="6119218"/>
            <a:ext cx="774699" cy="583833"/>
          </a:xfrm>
          <a:prstGeom prst="rect">
            <a:avLst/>
          </a:prstGeom>
        </p:spPr>
      </p:pic>
      <p:pic>
        <p:nvPicPr>
          <p:cNvPr id="2" name="図 1"/>
          <p:cNvPicPr>
            <a:picLocks noChangeAspect="1"/>
          </p:cNvPicPr>
          <p:nvPr/>
        </p:nvPicPr>
        <p:blipFill>
          <a:blip r:embed="rId6"/>
          <a:stretch>
            <a:fillRect/>
          </a:stretch>
        </p:blipFill>
        <p:spPr>
          <a:xfrm>
            <a:off x="7318220" y="851780"/>
            <a:ext cx="1617757" cy="1164786"/>
          </a:xfrm>
          <a:prstGeom prst="rect">
            <a:avLst/>
          </a:prstGeom>
        </p:spPr>
      </p:pic>
    </p:spTree>
    <p:extLst>
      <p:ext uri="{BB962C8B-B14F-4D97-AF65-F5344CB8AC3E}">
        <p14:creationId xmlns:p14="http://schemas.microsoft.com/office/powerpoint/2010/main" val="283750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テキスト ボックス 57"/>
          <p:cNvSpPr txBox="1"/>
          <p:nvPr/>
        </p:nvSpPr>
        <p:spPr>
          <a:xfrm>
            <a:off x="6139121" y="4345473"/>
            <a:ext cx="2792266" cy="73487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2050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年までに海洋プラスチックごみによる追加的な汚染をゼロにまで削減することをめざす「大阪ブルー・オーシャン</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ビジョン」を共有。</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6139123" y="3625914"/>
            <a:ext cx="2826469" cy="1404415"/>
          </a:xfrm>
          <a:prstGeom prst="roundRect">
            <a:avLst>
              <a:gd name="adj" fmla="val 1241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大阪の成長を支える基盤となる機能の強化や、都市ブランド向上</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228903" y="448008"/>
            <a:ext cx="5813688" cy="307211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t" anchorCtr="0"/>
          <a:lstStyle/>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産業支援・技術開発機能</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における主な実績として、府市機能の統合による相乗効果の創出に向けた、地方独立行政法人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大阪産業技術研究所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の設置、公益財団法人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人材育成環境の充実</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における主な実績として、大阪のさらなる成長への貢献に向けた、大阪府立大学と大阪市立大学の統合による</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の開学。</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都市ブランド向上</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に向けた主な実績として、日本が初めて議長国となった</a:t>
            </a:r>
            <a:r>
              <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の大阪開催</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。この</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開催誘致に加え、府市共同で提案した</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スーパーシティ型国家戦略特区</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は、府市に加え、経済界等との協調連携により特区指定に至ったもの。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1" name="グループ化 30"/>
          <p:cNvGrpSpPr/>
          <p:nvPr/>
        </p:nvGrpSpPr>
        <p:grpSpPr>
          <a:xfrm>
            <a:off x="3218672" y="3583591"/>
            <a:ext cx="2826477" cy="3221054"/>
            <a:chOff x="166786" y="3628135"/>
            <a:chExt cx="2826477" cy="3221054"/>
          </a:xfrm>
        </p:grpSpPr>
        <p:grpSp>
          <p:nvGrpSpPr>
            <p:cNvPr id="32" name="グループ化 31"/>
            <p:cNvGrpSpPr/>
            <p:nvPr/>
          </p:nvGrpSpPr>
          <p:grpSpPr>
            <a:xfrm>
              <a:off x="166786" y="3628135"/>
              <a:ext cx="2826477" cy="3221054"/>
              <a:chOff x="166786" y="3628135"/>
              <a:chExt cx="2826477" cy="3221054"/>
            </a:xfrm>
          </p:grpSpPr>
          <p:sp>
            <p:nvSpPr>
              <p:cNvPr id="36" name="角丸四角形 35"/>
              <p:cNvSpPr/>
              <p:nvPr/>
            </p:nvSpPr>
            <p:spPr>
              <a:xfrm>
                <a:off x="166794" y="3640616"/>
                <a:ext cx="2826469" cy="320857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7" name="グループ化 36"/>
              <p:cNvGrpSpPr/>
              <p:nvPr/>
            </p:nvGrpSpPr>
            <p:grpSpPr>
              <a:xfrm>
                <a:off x="166786" y="3628135"/>
                <a:ext cx="2826477" cy="1829519"/>
                <a:chOff x="179558" y="912579"/>
                <a:chExt cx="3650122" cy="1835994"/>
              </a:xfrm>
            </p:grpSpPr>
            <p:sp>
              <p:nvSpPr>
                <p:cNvPr id="38" name="テキスト ボックス 37"/>
                <p:cNvSpPr txBox="1"/>
                <p:nvPr/>
              </p:nvSpPr>
              <p:spPr>
                <a:xfrm>
                  <a:off x="179558" y="1238932"/>
                  <a:ext cx="3650122" cy="15096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年４月、府立大学と市立大学を　統合し開学。</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新たに「都市シンクタンク」・「技術インキュベーション」の二つの機能を強化・充実。</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幅広い学問領域を擁する総合大学として、大阪の成長</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への貢献をめざす。</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角丸四角形 38"/>
                <p:cNvSpPr/>
                <p:nvPr/>
              </p:nvSpPr>
              <p:spPr>
                <a:xfrm>
                  <a:off x="179558" y="912579"/>
                  <a:ext cx="1966995" cy="29681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3" name="グループ化 32"/>
            <p:cNvGrpSpPr/>
            <p:nvPr/>
          </p:nvGrpSpPr>
          <p:grpSpPr>
            <a:xfrm>
              <a:off x="314304" y="5504517"/>
              <a:ext cx="2359972" cy="1220433"/>
              <a:chOff x="1687398" y="5617146"/>
              <a:chExt cx="1422814" cy="619830"/>
            </a:xfrm>
          </p:grpSpPr>
          <p:pic>
            <p:nvPicPr>
              <p:cNvPr id="34" name="図 33">
                <a:extLst>
                  <a:ext uri="{FF2B5EF4-FFF2-40B4-BE49-F238E27FC236}">
                    <a16:creationId xmlns:a16="http://schemas.microsoft.com/office/drawing/2014/main" id="{21DEEB4C-F641-4432-8E51-162340EAEC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8241" y="5617146"/>
                <a:ext cx="1028579" cy="531229"/>
              </a:xfrm>
              <a:prstGeom prst="rect">
                <a:avLst/>
              </a:prstGeom>
            </p:spPr>
          </p:pic>
          <p:sp>
            <p:nvSpPr>
              <p:cNvPr id="35" name="正方形/長方形 34">
                <a:extLst>
                  <a:ext uri="{FF2B5EF4-FFF2-40B4-BE49-F238E27FC236}">
                    <a16:creationId xmlns:a16="http://schemas.microsoft.com/office/drawing/2014/main" id="{8ACAD880-B161-5340-A65A-D40630EFBD93}"/>
                  </a:ext>
                </a:extLst>
              </p:cNvPr>
              <p:cNvSpPr/>
              <p:nvPr/>
            </p:nvSpPr>
            <p:spPr>
              <a:xfrm>
                <a:off x="1687398" y="6151004"/>
                <a:ext cx="1422814" cy="8597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（森之宮キャンパス　イメージパース）</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年開設予定</a:t>
                </a:r>
              </a:p>
            </p:txBody>
          </p:sp>
        </p:grpSp>
      </p:grpSp>
      <p:sp>
        <p:nvSpPr>
          <p:cNvPr id="40" name="角丸四角形 39"/>
          <p:cNvSpPr/>
          <p:nvPr/>
        </p:nvSpPr>
        <p:spPr>
          <a:xfrm>
            <a:off x="6131726" y="3608507"/>
            <a:ext cx="1558242" cy="30135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G20</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大阪サミット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41" name="図 40"/>
          <p:cNvPicPr>
            <a:picLocks noChangeAspect="1"/>
          </p:cNvPicPr>
          <p:nvPr/>
        </p:nvPicPr>
        <p:blipFill>
          <a:blip r:embed="rId3"/>
          <a:stretch>
            <a:fillRect/>
          </a:stretch>
        </p:blipFill>
        <p:spPr>
          <a:xfrm>
            <a:off x="7666912" y="3622464"/>
            <a:ext cx="1247295" cy="648503"/>
          </a:xfrm>
          <a:prstGeom prst="rect">
            <a:avLst/>
          </a:prstGeom>
        </p:spPr>
      </p:pic>
      <p:grpSp>
        <p:nvGrpSpPr>
          <p:cNvPr id="2" name="グループ化 1"/>
          <p:cNvGrpSpPr/>
          <p:nvPr/>
        </p:nvGrpSpPr>
        <p:grpSpPr>
          <a:xfrm>
            <a:off x="6158156" y="388821"/>
            <a:ext cx="2826477" cy="3131297"/>
            <a:chOff x="3194008" y="377517"/>
            <a:chExt cx="2826477" cy="3131297"/>
          </a:xfrm>
        </p:grpSpPr>
        <p:sp>
          <p:nvSpPr>
            <p:cNvPr id="43" name="角丸四角形 42"/>
            <p:cNvSpPr/>
            <p:nvPr/>
          </p:nvSpPr>
          <p:spPr>
            <a:xfrm>
              <a:off x="3194016" y="382280"/>
              <a:ext cx="2826469" cy="312653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4" name="グループ化 43"/>
            <p:cNvGrpSpPr/>
            <p:nvPr/>
          </p:nvGrpSpPr>
          <p:grpSpPr>
            <a:xfrm>
              <a:off x="3194008" y="377517"/>
              <a:ext cx="2826477" cy="1348251"/>
              <a:chOff x="179558" y="914170"/>
              <a:chExt cx="3650122" cy="1353023"/>
            </a:xfrm>
          </p:grpSpPr>
          <p:sp>
            <p:nvSpPr>
              <p:cNvPr id="45" name="テキスト ボックス 44"/>
              <p:cNvSpPr txBox="1"/>
              <p:nvPr/>
            </p:nvSpPr>
            <p:spPr>
              <a:xfrm>
                <a:off x="179558" y="1220851"/>
                <a:ext cx="3650122" cy="104634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年４月、府立産業技術総合研究所と市立工業研究所を統合し設立。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研究開発から製造まで、企業の開発</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ステージに応じた支援を一気通貫で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dirty="0">
                    <a:solidFill>
                      <a:prstClr val="black"/>
                    </a:solidFill>
                    <a:latin typeface="BIZ UDゴシック" panose="020B0400000000000000" pitchFamily="49" charset="-128"/>
                    <a:ea typeface="BIZ UDゴシック" panose="020B0400000000000000" pitchFamily="49" charset="-128"/>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6" name="角丸四角形 45"/>
              <p:cNvSpPr/>
              <p:nvPr/>
            </p:nvSpPr>
            <p:spPr>
              <a:xfrm>
                <a:off x="179558" y="914170"/>
                <a:ext cx="2960403" cy="3019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大阪産業技術研究所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47" name="正方形/長方形 46"/>
            <p:cNvSpPr/>
            <p:nvPr/>
          </p:nvSpPr>
          <p:spPr>
            <a:xfrm>
              <a:off x="3314478" y="1664939"/>
              <a:ext cx="2626088" cy="17875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3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NEDO</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・革新的電池開発プロジェクト</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3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公設試験研究機関として唯一参画。</a:t>
              </a:r>
              <a:b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軽量化等により「空飛ぶクルマ」の実用化に貢献</a:t>
              </a:r>
            </a:p>
          </p:txBody>
        </p:sp>
        <p:sp>
          <p:nvSpPr>
            <p:cNvPr id="48" name="正方形/長方形 47"/>
            <p:cNvSpPr/>
            <p:nvPr/>
          </p:nvSpPr>
          <p:spPr>
            <a:xfrm>
              <a:off x="3350129" y="2436852"/>
              <a:ext cx="2578805" cy="93871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電気自動車用蓄電池開発プロジェクト　</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事業総額</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億円（５年間）</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小型化・軽量化（重量</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b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安価（製造コスト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充電時間の短縮</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（充電時間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49" name="グループ化 48"/>
            <p:cNvGrpSpPr/>
            <p:nvPr/>
          </p:nvGrpSpPr>
          <p:grpSpPr>
            <a:xfrm>
              <a:off x="5055453" y="2475202"/>
              <a:ext cx="882271" cy="707824"/>
              <a:chOff x="4595275" y="1810397"/>
              <a:chExt cx="912766" cy="655463"/>
            </a:xfrm>
          </p:grpSpPr>
          <p:pic>
            <p:nvPicPr>
              <p:cNvPr id="55" name="図 54">
                <a:extLst>
                  <a:ext uri="{FF2B5EF4-FFF2-40B4-BE49-F238E27FC236}">
                    <a16:creationId xmlns:a16="http://schemas.microsoft.com/office/drawing/2014/main" id="{BA4C1E19-1A8E-A84E-81CC-2302AF2A82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8904"/>
              <a:stretch/>
            </p:blipFill>
            <p:spPr>
              <a:xfrm>
                <a:off x="4595275" y="1988823"/>
                <a:ext cx="864443" cy="477037"/>
              </a:xfrm>
              <a:prstGeom prst="rect">
                <a:avLst/>
              </a:prstGeom>
            </p:spPr>
          </p:pic>
          <p:sp>
            <p:nvSpPr>
              <p:cNvPr id="56" name="正方形/長方形 55">
                <a:extLst>
                  <a:ext uri="{FF2B5EF4-FFF2-40B4-BE49-F238E27FC236}">
                    <a16:creationId xmlns:a16="http://schemas.microsoft.com/office/drawing/2014/main" id="{8ACAD880-B161-5340-A65A-D40630EFBD93}"/>
                  </a:ext>
                </a:extLst>
              </p:cNvPr>
              <p:cNvSpPr/>
              <p:nvPr/>
            </p:nvSpPr>
            <p:spPr>
              <a:xfrm>
                <a:off x="4875600" y="1810397"/>
                <a:ext cx="632441" cy="204011"/>
              </a:xfrm>
              <a:prstGeom prst="rect">
                <a:avLst/>
              </a:prstGeom>
            </p:spPr>
            <p:txBody>
              <a:bodyPr wrap="none" lIns="36000" tIns="36000" rIns="36000" b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空飛ぶクルマ</a:t>
                </a:r>
              </a:p>
            </p:txBody>
          </p:sp>
        </p:grpSp>
      </p:grpSp>
      <p:sp>
        <p:nvSpPr>
          <p:cNvPr id="57" name="テキスト ボックス 56"/>
          <p:cNvSpPr txBox="1"/>
          <p:nvPr/>
        </p:nvSpPr>
        <p:spPr>
          <a:xfrm>
            <a:off x="6139122" y="3943383"/>
            <a:ext cx="1611069" cy="42709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年６月</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日開催。</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59" name="グループ化 58"/>
          <p:cNvGrpSpPr/>
          <p:nvPr/>
        </p:nvGrpSpPr>
        <p:grpSpPr>
          <a:xfrm>
            <a:off x="152400" y="3589938"/>
            <a:ext cx="2943842" cy="3198444"/>
            <a:chOff x="3113454" y="3634658"/>
            <a:chExt cx="2901888" cy="3206990"/>
          </a:xfrm>
        </p:grpSpPr>
        <p:sp>
          <p:nvSpPr>
            <p:cNvPr id="60" name="角丸四角形 59"/>
            <p:cNvSpPr/>
            <p:nvPr/>
          </p:nvSpPr>
          <p:spPr>
            <a:xfrm>
              <a:off x="3188873" y="3655650"/>
              <a:ext cx="2826469" cy="318599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61" name="グループ化 60"/>
            <p:cNvGrpSpPr/>
            <p:nvPr/>
          </p:nvGrpSpPr>
          <p:grpSpPr>
            <a:xfrm>
              <a:off x="3113454" y="3634658"/>
              <a:ext cx="2898657" cy="1997979"/>
              <a:chOff x="82172" y="904039"/>
              <a:chExt cx="3743334" cy="2005049"/>
            </a:xfrm>
          </p:grpSpPr>
          <p:sp>
            <p:nvSpPr>
              <p:cNvPr id="62" name="テキスト ボックス 61"/>
              <p:cNvSpPr txBox="1"/>
              <p:nvPr/>
            </p:nvSpPr>
            <p:spPr>
              <a:xfrm>
                <a:off x="82172" y="1227667"/>
                <a:ext cx="3743334" cy="1681421"/>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年４月、大阪産業振興機構と大阪市都市型産業振興センターを統合し設立。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国際化、事業承継、創業・ベンチャー支援が主な３本柱。</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府内の様々な支援機関と連携、オール大阪で中小企業支援機能・体制を強化。</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大阪におけるスタートアップ・エコシステムの構築、促進に向けた取組を実施。</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角丸四角形 62"/>
              <p:cNvSpPr/>
              <p:nvPr/>
            </p:nvSpPr>
            <p:spPr>
              <a:xfrm>
                <a:off x="179558" y="904039"/>
                <a:ext cx="1853751" cy="29121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sp>
        <p:nvSpPr>
          <p:cNvPr id="52" name="正方形/長方形 51">
            <a:extLst>
              <a:ext uri="{FF2B5EF4-FFF2-40B4-BE49-F238E27FC236}">
                <a16:creationId xmlns:a16="http://schemas.microsoft.com/office/drawing/2014/main" id="{F22BCF5A-1C7C-450E-B958-AFA477B8C913}"/>
              </a:ext>
            </a:extLst>
          </p:cNvPr>
          <p:cNvSpPr/>
          <p:nvPr/>
        </p:nvSpPr>
        <p:spPr>
          <a:xfrm>
            <a:off x="8317858" y="4237597"/>
            <a:ext cx="831416"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：外務省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F22BCF5A-1C7C-450E-B958-AFA477B8C913}"/>
              </a:ext>
            </a:extLst>
          </p:cNvPr>
          <p:cNvSpPr/>
          <p:nvPr/>
        </p:nvSpPr>
        <p:spPr>
          <a:xfrm>
            <a:off x="4458649" y="6613796"/>
            <a:ext cx="1724049"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：公立大学法人大阪</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F22BCF5A-1C7C-450E-B958-AFA477B8C913}"/>
              </a:ext>
            </a:extLst>
          </p:cNvPr>
          <p:cNvSpPr/>
          <p:nvPr/>
        </p:nvSpPr>
        <p:spPr>
          <a:xfrm>
            <a:off x="7905851" y="3171244"/>
            <a:ext cx="1812925"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スライド番号プレースホルダー 1"/>
          <p:cNvSpPr>
            <a:spLocks noGrp="1"/>
          </p:cNvSpPr>
          <p:nvPr>
            <p:ph type="sldNum" sz="quarter" idx="12"/>
          </p:nvPr>
        </p:nvSpPr>
        <p:spPr>
          <a:xfrm>
            <a:off x="8465957" y="657506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6162617" y="5136125"/>
            <a:ext cx="2772000" cy="166904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角丸四角形 28"/>
          <p:cNvSpPr/>
          <p:nvPr/>
        </p:nvSpPr>
        <p:spPr>
          <a:xfrm>
            <a:off x="6158156" y="5119372"/>
            <a:ext cx="2746557" cy="29298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スーパーシティ型国家戦略</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a:t>
            </a:r>
            <a:endParaRPr kumimoji="0" lang="en-US" altLang="ja-JP" sz="1400" b="1" i="0" u="none" strike="noStrike" kern="1200" cap="none" spc="0" normalizeH="0" baseline="0" noProof="0" dirty="0">
              <a:ln>
                <a:noFill/>
              </a:ln>
              <a:solidFill>
                <a:srgbClr val="FFC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テキスト ボックス 50"/>
          <p:cNvSpPr txBox="1"/>
          <p:nvPr/>
        </p:nvSpPr>
        <p:spPr>
          <a:xfrm>
            <a:off x="6134425" y="5414846"/>
            <a:ext cx="2792266" cy="128630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年４月、スーパーシティ型国家戦略特区に区域指定。</a:t>
            </a: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endPar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夢洲及びうめきた２期を対象エリアとして、様々な先端的サービスの実証や実装を進めることで、住民</a:t>
            </a: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QOL</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の向上と都市競争力の強化をめざす。</a:t>
            </a:r>
            <a:endPar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5" name="正方形/長方形 64"/>
          <p:cNvSpPr/>
          <p:nvPr/>
        </p:nvSpPr>
        <p:spPr>
          <a:xfrm>
            <a:off x="304800" y="5549900"/>
            <a:ext cx="2721570" cy="11322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defTabSz="914372">
              <a:lnSpc>
                <a:spcPts val="1200"/>
              </a:lnSpc>
              <a:defRPr/>
            </a:pP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r>
              <a:rPr kumimoji="0" lang="ja-JP" altLang="en-US" sz="1000" b="1" dirty="0">
                <a:solidFill>
                  <a:prstClr val="black"/>
                </a:solidFill>
                <a:latin typeface="BIZ UDゴシック" panose="020B0400000000000000" pitchFamily="49" charset="-128"/>
                <a:ea typeface="BIZ UDゴシック" panose="020B0400000000000000" pitchFamily="49" charset="-128"/>
              </a:rPr>
              <a:t>スタートアップへの支援</a:t>
            </a: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endParaRPr kumimoji="0" lang="en-US" altLang="ja-JP" sz="1000" i="1"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大阪産業局、大阪府、大阪市、堺市、経済団体、大学、金融機関等で連携</a:t>
            </a: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スタートアップの創出・成長支援、人材育成・流動化、海外スタートアップの誘致</a:t>
            </a:r>
            <a:endParaRPr kumimoji="0" lang="en-US" altLang="ja-JP" sz="1000"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万博で活躍する、スタートアップの創出</a:t>
            </a:r>
          </a:p>
        </p:txBody>
      </p:sp>
    </p:spTree>
    <p:extLst>
      <p:ext uri="{BB962C8B-B14F-4D97-AF65-F5344CB8AC3E}">
        <p14:creationId xmlns:p14="http://schemas.microsoft.com/office/powerpoint/2010/main" val="267133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目次</a:t>
            </a:r>
          </a:p>
        </p:txBody>
      </p:sp>
      <p:sp>
        <p:nvSpPr>
          <p:cNvPr id="3" name="テキスト ボックス 2">
            <a:extLst>
              <a:ext uri="{FF2B5EF4-FFF2-40B4-BE49-F238E27FC236}">
                <a16:creationId xmlns:a16="http://schemas.microsoft.com/office/drawing/2014/main" id="{97A54F4A-1B56-4A73-9511-CD6A2ABD06EA}"/>
              </a:ext>
            </a:extLst>
          </p:cNvPr>
          <p:cNvSpPr txBox="1"/>
          <p:nvPr/>
        </p:nvSpPr>
        <p:spPr>
          <a:xfrm>
            <a:off x="685262" y="628662"/>
            <a:ext cx="7773475" cy="5693866"/>
          </a:xfrm>
          <a:prstGeom prst="rect">
            <a:avLst/>
          </a:prstGeom>
          <a:noFill/>
        </p:spPr>
        <p:txBody>
          <a:bodyPr wrap="square" rtlCol="0">
            <a:spAutoFit/>
          </a:bodyPr>
          <a:lstStyle/>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第１章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改定趣旨</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４</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ビジョン改定の基本的な考え方 </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大阪が</a:t>
            </a:r>
            <a:r>
              <a:rPr kumimoji="1" lang="ja-JP" altLang="en-US" sz="1600" dirty="0">
                <a:solidFill>
                  <a:prstClr val="black"/>
                </a:solidFill>
                <a:latin typeface="BIZ UDゴシック" panose="020B0400000000000000" pitchFamily="49" charset="-128"/>
                <a:ea typeface="BIZ UDゴシック" panose="020B0400000000000000" pitchFamily="49" charset="-128"/>
              </a:rPr>
              <a:t>めざ</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す副首都の姿の再定義 </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６</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目標と戦略・工程の再構築</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７</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数値目標</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８</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副首都実現への全体イメージ図</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10</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副首都として果たすべき４つの役割</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12</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endPar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　これまでの取組</a:t>
            </a:r>
            <a:r>
              <a:rPr kumimoji="1" lang="en-US" altLang="ja-JP" sz="16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15</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　大阪の強み</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27</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dirty="0">
              <a:solidFill>
                <a:prstClr val="black"/>
              </a:solidFill>
              <a:latin typeface="BIZ UDゴシック" panose="020B0400000000000000" pitchFamily="49" charset="-128"/>
              <a:ea typeface="BIZ UDゴシック" panose="020B0400000000000000" pitchFamily="49" charset="-128"/>
            </a:endParaRPr>
          </a:p>
          <a:p>
            <a:pPr defTabSz="415925">
              <a:tabLst>
                <a:tab pos="7354888" algn="r"/>
              </a:tabLst>
              <a:defRPr/>
            </a:pPr>
            <a:r>
              <a:rPr kumimoji="1" lang="ja-JP" altLang="en-US" b="1" dirty="0">
                <a:solidFill>
                  <a:prstClr val="black"/>
                </a:solidFill>
                <a:latin typeface="BIZ UDゴシック" panose="020B0400000000000000" pitchFamily="49" charset="-128"/>
                <a:ea typeface="BIZ UDゴシック" panose="020B0400000000000000" pitchFamily="49" charset="-128"/>
              </a:rPr>
              <a:t>第３章</a:t>
            </a:r>
            <a:endParaRPr kumimoji="1" lang="en-US" altLang="ja-JP"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今後の取組の方向性</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35</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都市機能の充実</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noProof="0" dirty="0">
                <a:solidFill>
                  <a:prstClr val="black"/>
                </a:solidFill>
                <a:latin typeface="BIZ UDゴシック" panose="020B0400000000000000" pitchFamily="49" charset="-128"/>
                <a:ea typeface="BIZ UDゴシック" panose="020B0400000000000000" pitchFamily="49" charset="-128"/>
              </a:rPr>
              <a:t>39</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行政体制の整備</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49</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　</a:t>
            </a:r>
            <a:r>
              <a:rPr kumimoji="1" lang="ja-JP" altLang="en-US"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経済面の政策</a:t>
            </a:r>
            <a:r>
              <a:rPr kumimoji="1" lang="en-US" altLang="ja-JP" sz="16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defTabSz="415925">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今後の進め方</a:t>
            </a:r>
            <a:r>
              <a:rPr kumimoji="1" lang="en-US" altLang="ja-JP"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dirty="0">
                <a:solidFill>
                  <a:prstClr val="black"/>
                </a:solidFill>
                <a:latin typeface="BIZ UDゴシック" panose="020B0400000000000000" pitchFamily="49" charset="-128"/>
                <a:ea typeface="BIZ UDゴシック" panose="020B0400000000000000" pitchFamily="49" charset="-128"/>
              </a:rPr>
              <a:t> </a:t>
            </a:r>
            <a:r>
              <a:rPr kumimoji="1" lang="en-US" altLang="ja-JP" sz="1600" dirty="0">
                <a:solidFill>
                  <a:prstClr val="black"/>
                </a:solidFill>
                <a:latin typeface="BIZ UDゴシック" panose="020B0400000000000000" pitchFamily="49" charset="-128"/>
                <a:ea typeface="BIZ UDゴシック" panose="020B0400000000000000" pitchFamily="49" charset="-128"/>
              </a:rPr>
              <a:t>58</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defTabSz="415925">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参考資料</a:t>
            </a:r>
            <a:r>
              <a:rPr kumimoji="1" lang="en-US" altLang="ja-JP"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dirty="0">
                <a:solidFill>
                  <a:prstClr val="black"/>
                </a:solidFill>
                <a:latin typeface="BIZ UDゴシック" panose="020B0400000000000000" pitchFamily="49" charset="-128"/>
                <a:ea typeface="BIZ UDゴシック" panose="020B0400000000000000" pitchFamily="49" charset="-128"/>
              </a:rPr>
              <a:t> </a:t>
            </a:r>
            <a:r>
              <a:rPr kumimoji="1" lang="en-US" altLang="ja-JP" sz="1600" dirty="0">
                <a:solidFill>
                  <a:prstClr val="black"/>
                </a:solidFill>
                <a:latin typeface="BIZ UDゴシック" panose="020B0400000000000000" pitchFamily="49" charset="-128"/>
                <a:ea typeface="BIZ UDゴシック" panose="020B0400000000000000" pitchFamily="49" charset="-128"/>
              </a:rPr>
              <a:t>61</a:t>
            </a:r>
          </a:p>
        </p:txBody>
      </p:sp>
      <p:sp>
        <p:nvSpPr>
          <p:cNvPr id="5" name="テキスト ボックス 4"/>
          <p:cNvSpPr txBox="1"/>
          <p:nvPr/>
        </p:nvSpPr>
        <p:spPr>
          <a:xfrm>
            <a:off x="4994780" y="6548295"/>
            <a:ext cx="4271748" cy="246221"/>
          </a:xfrm>
          <a:prstGeom prst="rect">
            <a:avLst/>
          </a:prstGeom>
          <a:noFill/>
        </p:spPr>
        <p:txBody>
          <a:bodyPr wrap="square" lIns="398769" rIns="398769" rtlCol="0">
            <a:spAutoFit/>
          </a:bodyPr>
          <a:lstStyle/>
          <a:p>
            <a:pPr marL="0" marR="0" lvl="0" indent="0" algn="l" defTabSz="422041" rtl="0" eaLnBrk="1" fontAlgn="auto" latinLnBrk="0" hangingPunct="1">
              <a:lnSpc>
                <a:spcPts val="1163"/>
              </a:lnSpc>
              <a:spcBef>
                <a:spcPts val="277"/>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引用した出典資料をのぞき、</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UD</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フォントを使用。</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69522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民間の知恵と工夫を活かした取組～都市魅力の向上と大阪の発展に向けたインパクト創出～</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150673" y="494332"/>
            <a:ext cx="5821493" cy="220064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36000" bIns="144000" rtlCol="0" anchor="ctr" anchorCtr="0">
            <a:noAutofit/>
          </a:bodyPr>
          <a:lstStyle/>
          <a:p>
            <a:pPr marL="108000" marR="0" lvl="0" indent="-10800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民間活力を活かした都市魅力の向上</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等に関する主な実績として、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経営改善やポテンシャルの更なる有効活用に向けた、</a:t>
            </a:r>
            <a:r>
              <a:rPr kumimoji="1" lang="ja-JP" altLang="en-US" sz="1400" dirty="0">
                <a:solidFill>
                  <a:prstClr val="black"/>
                </a:solidFill>
                <a:latin typeface="BIZ UDゴシック" panose="020B0400000000000000" pitchFamily="49" charset="-128"/>
                <a:ea typeface="BIZ UDゴシック" panose="020B0400000000000000" pitchFamily="49" charset="-128"/>
              </a:rPr>
              <a:t>全国でも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先駆的な取組である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大阪城公園パークマネジメント</a:t>
            </a:r>
            <a:r>
              <a:rPr kumimoji="1" lang="ja-JP" altLang="en-US" sz="1400" b="1" dirty="0">
                <a:solidFill>
                  <a:prstClr val="black"/>
                </a:solidFill>
                <a:latin typeface="BIZ UDゴシック" panose="020B0400000000000000" pitchFamily="49" charset="-128"/>
                <a:ea typeface="BIZ UDゴシック" panose="020B0400000000000000" pitchFamily="49" charset="-128"/>
              </a:rPr>
              <a:t>事業（</a:t>
            </a:r>
            <a:r>
              <a:rPr kumimoji="1" lang="en-US" altLang="ja-JP" sz="1400" b="1" dirty="0">
                <a:solidFill>
                  <a:prstClr val="black"/>
                </a:solidFill>
                <a:latin typeface="BIZ UDゴシック" panose="020B0400000000000000" pitchFamily="49" charset="-128"/>
                <a:ea typeface="BIZ UDゴシック" panose="020B0400000000000000" pitchFamily="49" charset="-128"/>
              </a:rPr>
              <a:t>PMO</a:t>
            </a:r>
            <a:r>
              <a:rPr kumimoji="1" lang="ja-JP" altLang="en-US" sz="1400" b="1" dirty="0">
                <a:solidFill>
                  <a:prstClr val="black"/>
                </a:solidFill>
                <a:latin typeface="BIZ UDゴシック" panose="020B0400000000000000" pitchFamily="49" charset="-128"/>
                <a:ea typeface="BIZ UDゴシック" panose="020B0400000000000000" pitchFamily="49" charset="-128"/>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の実施、</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PPP</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事業による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天王寺公園</a:t>
            </a:r>
            <a:r>
              <a:rPr kumimoji="1" lang="ja-JP" altLang="en-US" sz="1400" b="1" dirty="0">
                <a:solidFill>
                  <a:prstClr val="black"/>
                </a:solidFill>
                <a:latin typeface="BIZ UDゴシック" panose="020B0400000000000000" pitchFamily="49" charset="-128"/>
                <a:ea typeface="BIZ UDゴシック" panose="020B0400000000000000" pitchFamily="49" charset="-128"/>
              </a:rPr>
              <a:t>エントランスエリアのリニュ</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ー</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アルオープン</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大阪発展の起爆剤</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として、構想から数年で開催決定に</a:t>
            </a:r>
            <a:r>
              <a:rPr kumimoji="1" lang="ja-JP" altLang="en-US" sz="1400" dirty="0">
                <a:solidFill>
                  <a:prstClr val="black"/>
                </a:solidFill>
                <a:latin typeface="BIZ UDゴシック" panose="020B0400000000000000" pitchFamily="49" charset="-128"/>
                <a:ea typeface="BIZ UDゴシック" panose="020B0400000000000000" pitchFamily="49" charset="-128"/>
              </a:rPr>
              <a:t>至った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や、国へ法整備を要望して実現した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dirty="0" err="1">
                <a:solidFill>
                  <a:prstClr val="black"/>
                </a:solidFill>
                <a:latin typeface="BIZ UDゴシック" panose="020B0400000000000000" pitchFamily="49" charset="-128"/>
                <a:ea typeface="BIZ UDゴシック" panose="020B0400000000000000" pitchFamily="49" charset="-128"/>
              </a:rPr>
              <a:t>の立地推</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dirty="0">
                <a:solidFill>
                  <a:prstClr val="black"/>
                </a:solidFill>
                <a:latin typeface="BIZ UDゴシック" panose="020B0400000000000000" pitchFamily="49" charset="-128"/>
                <a:ea typeface="BIZ UDゴシック" panose="020B0400000000000000" pitchFamily="49" charset="-128"/>
              </a:rPr>
              <a:t>進</a:t>
            </a: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民間の知恵と工夫を活かし、大阪が国を動かしてきた取組。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2" name="グループ化 1"/>
          <p:cNvGrpSpPr/>
          <p:nvPr/>
        </p:nvGrpSpPr>
        <p:grpSpPr>
          <a:xfrm>
            <a:off x="218679" y="2832575"/>
            <a:ext cx="2839641" cy="3607990"/>
            <a:chOff x="6123172" y="359509"/>
            <a:chExt cx="2839641" cy="3151919"/>
          </a:xfrm>
        </p:grpSpPr>
        <p:sp>
          <p:nvSpPr>
            <p:cNvPr id="10" name="角丸四角形 9"/>
            <p:cNvSpPr/>
            <p:nvPr/>
          </p:nvSpPr>
          <p:spPr>
            <a:xfrm>
              <a:off x="6136344" y="368865"/>
              <a:ext cx="2826469" cy="314256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1" name="グループ化 10"/>
            <p:cNvGrpSpPr/>
            <p:nvPr/>
          </p:nvGrpSpPr>
          <p:grpSpPr>
            <a:xfrm>
              <a:off x="6123172" y="359509"/>
              <a:ext cx="2826478" cy="1540053"/>
              <a:chOff x="162558" y="551999"/>
              <a:chExt cx="3650122" cy="1719034"/>
            </a:xfrm>
          </p:grpSpPr>
          <p:sp>
            <p:nvSpPr>
              <p:cNvPr id="12" name="テキスト ボックス 11"/>
              <p:cNvSpPr txBox="1"/>
              <p:nvPr/>
            </p:nvSpPr>
            <p:spPr>
              <a:xfrm>
                <a:off x="162558" y="954202"/>
                <a:ext cx="3650122" cy="131683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未来社会の実験場として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Society5.0</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社会を体現すること、ポストコロナの時代を生きていけることに希望を持つことができるような「いのち輝く未来社会」 をテーマとして開催。</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政府、地元自治体、経済界などオールジャパン体制で準備中。</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角丸四角形 13"/>
              <p:cNvSpPr/>
              <p:nvPr/>
            </p:nvSpPr>
            <p:spPr>
              <a:xfrm>
                <a:off x="174859" y="551999"/>
                <a:ext cx="2307354" cy="3543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大阪・関西万博</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 name="グループ化 2"/>
          <p:cNvGrpSpPr/>
          <p:nvPr/>
        </p:nvGrpSpPr>
        <p:grpSpPr>
          <a:xfrm>
            <a:off x="3143684" y="2843284"/>
            <a:ext cx="2855052" cy="3597279"/>
            <a:chOff x="200025" y="3576668"/>
            <a:chExt cx="2855052" cy="3112681"/>
          </a:xfrm>
        </p:grpSpPr>
        <p:sp>
          <p:nvSpPr>
            <p:cNvPr id="16" name="角丸四角形 15"/>
            <p:cNvSpPr/>
            <p:nvPr/>
          </p:nvSpPr>
          <p:spPr>
            <a:xfrm>
              <a:off x="228608" y="3582802"/>
              <a:ext cx="2826469" cy="310654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8" name="グループ化 17"/>
            <p:cNvGrpSpPr/>
            <p:nvPr/>
          </p:nvGrpSpPr>
          <p:grpSpPr>
            <a:xfrm>
              <a:off x="200025" y="3576668"/>
              <a:ext cx="2826477" cy="1242906"/>
              <a:chOff x="142655" y="918950"/>
              <a:chExt cx="3650122" cy="1252866"/>
            </a:xfrm>
          </p:grpSpPr>
          <p:sp>
            <p:nvSpPr>
              <p:cNvPr id="19" name="テキスト ボックス 18"/>
              <p:cNvSpPr txBox="1"/>
              <p:nvPr/>
            </p:nvSpPr>
            <p:spPr>
              <a:xfrm>
                <a:off x="142655" y="1262392"/>
                <a:ext cx="3650122" cy="90942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民間の知恵と工夫を最大限に活かす民設民営のプロジェクト。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「大阪・夢洲地区特定複合観光施設区域の整備に関する計画」について、国へ認定申請済（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角丸四角形 19"/>
              <p:cNvSpPr/>
              <p:nvPr/>
            </p:nvSpPr>
            <p:spPr>
              <a:xfrm>
                <a:off x="179558" y="918950"/>
                <a:ext cx="2307353"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IR</a:t>
                </a:r>
              </a:p>
            </p:txBody>
          </p:sp>
        </p:grpSp>
      </p:grpSp>
      <p:grpSp>
        <p:nvGrpSpPr>
          <p:cNvPr id="31" name="グループ化 30"/>
          <p:cNvGrpSpPr/>
          <p:nvPr/>
        </p:nvGrpSpPr>
        <p:grpSpPr>
          <a:xfrm>
            <a:off x="6062458" y="518997"/>
            <a:ext cx="3044049" cy="5927830"/>
            <a:chOff x="4638537" y="778831"/>
            <a:chExt cx="3402571" cy="2579976"/>
          </a:xfrm>
        </p:grpSpPr>
        <p:pic>
          <p:nvPicPr>
            <p:cNvPr id="33" name="図 32"/>
            <p:cNvPicPr>
              <a:picLocks noChangeAspect="1"/>
            </p:cNvPicPr>
            <p:nvPr/>
          </p:nvPicPr>
          <p:blipFill>
            <a:blip r:embed="rId3"/>
            <a:stretch>
              <a:fillRect/>
            </a:stretch>
          </p:blipFill>
          <p:spPr>
            <a:xfrm>
              <a:off x="5355633" y="2625814"/>
              <a:ext cx="1949356" cy="526766"/>
            </a:xfrm>
            <a:prstGeom prst="rect">
              <a:avLst/>
            </a:prstGeom>
          </p:spPr>
        </p:pic>
        <p:sp>
          <p:nvSpPr>
            <p:cNvPr id="32" name="角丸四角形 31"/>
            <p:cNvSpPr/>
            <p:nvPr/>
          </p:nvSpPr>
          <p:spPr>
            <a:xfrm>
              <a:off x="4638537" y="820356"/>
              <a:ext cx="3402571" cy="2538451"/>
            </a:xfrm>
            <a:prstGeom prst="roundRect">
              <a:avLst>
                <a:gd name="adj" fmla="val 632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ts val="156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月より、大阪城パークマネジメント事業（</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PMO</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）による飲食店やショップの充実、駅前エリアの整備、</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園内交通システム</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による回遊性向上などの取組を実施。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月に天王寺公園エントランスエリアがリニューアルオープン。</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中心に大規模な芝生広場を整備するなど、シンボル性の高い景観を形成。</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8ACAD880-B161-5340-A65A-D40630EFBD93}"/>
                </a:ext>
              </a:extLst>
            </p:cNvPr>
            <p:cNvSpPr/>
            <p:nvPr/>
          </p:nvSpPr>
          <p:spPr>
            <a:xfrm>
              <a:off x="5230690" y="2419587"/>
              <a:ext cx="2744935"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JO-TERRACE</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OSAKA</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（物販・飲食施設））</a:t>
              </a:r>
            </a:p>
          </p:txBody>
        </p:sp>
        <p:sp>
          <p:nvSpPr>
            <p:cNvPr id="35" name="正方形/長方形 34">
              <a:extLst>
                <a:ext uri="{FF2B5EF4-FFF2-40B4-BE49-F238E27FC236}">
                  <a16:creationId xmlns:a16="http://schemas.microsoft.com/office/drawing/2014/main" id="{8ACAD880-B161-5340-A65A-D40630EFBD93}"/>
                </a:ext>
              </a:extLst>
            </p:cNvPr>
            <p:cNvSpPr/>
            <p:nvPr/>
          </p:nvSpPr>
          <p:spPr>
            <a:xfrm>
              <a:off x="5446038" y="3156033"/>
              <a:ext cx="2401969"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（天王寺公園エントランスエリア）</a:t>
              </a:r>
            </a:p>
          </p:txBody>
        </p:sp>
        <p:sp>
          <p:nvSpPr>
            <p:cNvPr id="36" name="角丸四角形 35"/>
            <p:cNvSpPr/>
            <p:nvPr/>
          </p:nvSpPr>
          <p:spPr>
            <a:xfrm>
              <a:off x="4684997" y="778831"/>
              <a:ext cx="3290628" cy="151811"/>
            </a:xfrm>
            <a:prstGeom prst="roundRect">
              <a:avLst>
                <a:gd name="adj" fmla="val 21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民間活力の導入による公園の魅力向上</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7" name="図 3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372396" y="1924492"/>
              <a:ext cx="1934850" cy="501641"/>
            </a:xfrm>
            <a:prstGeom prst="rect">
              <a:avLst/>
            </a:prstGeom>
            <a:ln>
              <a:solidFill>
                <a:schemeClr val="tx1"/>
              </a:solidFill>
            </a:ln>
          </p:spPr>
        </p:pic>
      </p:grpSp>
      <p:pic>
        <p:nvPicPr>
          <p:cNvPr id="24" name="図 23"/>
          <p:cNvPicPr>
            <a:picLocks noChangeAspect="1"/>
          </p:cNvPicPr>
          <p:nvPr/>
        </p:nvPicPr>
        <p:blipFill>
          <a:blip r:embed="rId5"/>
          <a:stretch>
            <a:fillRect/>
          </a:stretch>
        </p:blipFill>
        <p:spPr>
          <a:xfrm>
            <a:off x="390373" y="4637332"/>
            <a:ext cx="2590032" cy="1347363"/>
          </a:xfrm>
          <a:prstGeom prst="rect">
            <a:avLst/>
          </a:prstGeom>
        </p:spPr>
      </p:pic>
      <p:sp>
        <p:nvSpPr>
          <p:cNvPr id="28" name="正方形/長方形 27">
            <a:extLst>
              <a:ext uri="{FF2B5EF4-FFF2-40B4-BE49-F238E27FC236}">
                <a16:creationId xmlns:a16="http://schemas.microsoft.com/office/drawing/2014/main" id="{F22BCF5A-1C7C-450E-B958-AFA477B8C913}"/>
              </a:ext>
            </a:extLst>
          </p:cNvPr>
          <p:cNvSpPr/>
          <p:nvPr/>
        </p:nvSpPr>
        <p:spPr>
          <a:xfrm>
            <a:off x="910797" y="5980927"/>
            <a:ext cx="2306616"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2025</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年日本国際博覧会出展参加説明会資料</a:t>
            </a:r>
            <a:endParaRPr kumimoji="0" lang="en-US" altLang="zh-TW"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9" name="スライド番号プレースホルダー 1"/>
          <p:cNvSpPr>
            <a:spLocks noGrp="1"/>
          </p:cNvSpPr>
          <p:nvPr>
            <p:ph type="sldNum" sz="quarter" idx="12"/>
          </p:nvPr>
        </p:nvSpPr>
        <p:spPr>
          <a:xfrm>
            <a:off x="8436891" y="649023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9" name="図 8">
            <a:extLst>
              <a:ext uri="{FF2B5EF4-FFF2-40B4-BE49-F238E27FC236}">
                <a16:creationId xmlns:a16="http://schemas.microsoft.com/office/drawing/2014/main" id="{7372E703-8501-B49E-7179-B05A117F9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988" y="4548381"/>
            <a:ext cx="2713992" cy="1525264"/>
          </a:xfrm>
          <a:prstGeom prst="rect">
            <a:avLst/>
          </a:prstGeom>
        </p:spPr>
      </p:pic>
      <p:sp>
        <p:nvSpPr>
          <p:cNvPr id="13" name="テキスト ボックス 12">
            <a:extLst>
              <a:ext uri="{FF2B5EF4-FFF2-40B4-BE49-F238E27FC236}">
                <a16:creationId xmlns:a16="http://schemas.microsoft.com/office/drawing/2014/main" id="{B00EC60B-4638-40ED-DA13-5EC9CDF0DACB}"/>
              </a:ext>
            </a:extLst>
          </p:cNvPr>
          <p:cNvSpPr txBox="1"/>
          <p:nvPr/>
        </p:nvSpPr>
        <p:spPr>
          <a:xfrm>
            <a:off x="4859910" y="6070466"/>
            <a:ext cx="1563756" cy="200055"/>
          </a:xfrm>
          <a:prstGeom prst="rect">
            <a:avLst/>
          </a:prstGeom>
          <a:noFill/>
        </p:spPr>
        <p:txBody>
          <a:bodyPr wrap="square">
            <a:spAutoFit/>
          </a:bodyPr>
          <a:lstStyle/>
          <a:p>
            <a:r>
              <a:rPr lang="zh-CN" altLang="en-US" sz="700" dirty="0">
                <a:solidFill>
                  <a:prstClr val="black"/>
                </a:solidFill>
                <a:latin typeface="BIZ UDゴシック" panose="020B0400000000000000" pitchFamily="49" charset="-128"/>
                <a:ea typeface="BIZ UDゴシック" panose="020B0400000000000000" pitchFamily="49" charset="-128"/>
              </a:rPr>
              <a:t>提供：大阪ＩＲ株式会社</a:t>
            </a:r>
            <a:endParaRPr lang="ja-JP" altLang="en-US" sz="7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1666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789" y="141527"/>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持続的な経済成長のための取組～世界に誇れる都市空間の創造～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正方形/長方形 19"/>
          <p:cNvSpPr/>
          <p:nvPr/>
        </p:nvSpPr>
        <p:spPr>
          <a:xfrm>
            <a:off x="228600" y="496302"/>
            <a:ext cx="8753369" cy="84808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285750" marR="0" lvl="0" indent="-285750" algn="l" defTabSz="457200" rtl="0" eaLnBrk="1" fontAlgn="auto" latinLnBrk="0" hangingPunct="1">
              <a:lnSpc>
                <a:spcPts val="2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グローバル競争力の更なる強化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の民間開発を推進するとともに、</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東海道線支線の地下化及び新駅設置、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といった国際的広域拠点と都心部との結節強化に着手。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角丸四角形 20"/>
          <p:cNvSpPr/>
          <p:nvPr/>
        </p:nvSpPr>
        <p:spPr>
          <a:xfrm>
            <a:off x="221420" y="1503619"/>
            <a:ext cx="2768425" cy="327249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5" name="グループ化 34"/>
          <p:cNvGrpSpPr/>
          <p:nvPr/>
        </p:nvGrpSpPr>
        <p:grpSpPr>
          <a:xfrm>
            <a:off x="172027" y="1495889"/>
            <a:ext cx="2826477" cy="1116712"/>
            <a:chOff x="144239" y="941269"/>
            <a:chExt cx="3650122" cy="1106431"/>
          </a:xfrm>
        </p:grpSpPr>
        <p:sp>
          <p:nvSpPr>
            <p:cNvPr id="37" name="テキスト ボックス 36"/>
            <p:cNvSpPr txBox="1"/>
            <p:nvPr/>
          </p:nvSpPr>
          <p:spPr>
            <a:xfrm>
              <a:off x="144239" y="1258602"/>
              <a:ext cx="3650122" cy="789098"/>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「みどり」と「イノベーション」の融合拠点の実現を</a:t>
              </a:r>
              <a:r>
                <a:rPr lang="ja-JP" altLang="en-US" sz="1100" dirty="0" err="1">
                  <a:solidFill>
                    <a:prstClr val="black"/>
                  </a:solidFill>
                  <a:latin typeface="BIZ UDゴシック" panose="020B0400000000000000" pitchFamily="49" charset="-128"/>
                  <a:ea typeface="BIZ UDゴシック" panose="020B0400000000000000" pitchFamily="49" charset="-128"/>
                </a:rPr>
                <a:t>めざ</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し、大阪・関西万博の前年の</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2024</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年夏頃の一部先行まちびらきに向け、民間整備等を着実に推進。</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7"/>
            <p:cNvSpPr/>
            <p:nvPr/>
          </p:nvSpPr>
          <p:spPr>
            <a:xfrm>
              <a:off x="193156" y="941269"/>
              <a:ext cx="3279323" cy="317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a:t>
              </a:r>
              <a:r>
                <a:rPr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２</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期のまちづくり</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nvGrpSpPr>
          <p:cNvPr id="47" name="グループ化 46"/>
          <p:cNvGrpSpPr/>
          <p:nvPr/>
        </p:nvGrpSpPr>
        <p:grpSpPr>
          <a:xfrm>
            <a:off x="3117031" y="1498949"/>
            <a:ext cx="5850572" cy="3277159"/>
            <a:chOff x="4662496" y="50886"/>
            <a:chExt cx="4440694" cy="3277159"/>
          </a:xfrm>
        </p:grpSpPr>
        <p:sp>
          <p:nvSpPr>
            <p:cNvPr id="48" name="角丸四角形 47"/>
            <p:cNvSpPr/>
            <p:nvPr/>
          </p:nvSpPr>
          <p:spPr>
            <a:xfrm>
              <a:off x="4669960" y="55555"/>
              <a:ext cx="4433230" cy="3272490"/>
            </a:xfrm>
            <a:prstGeom prst="roundRect">
              <a:avLst>
                <a:gd name="adj" fmla="val 4542"/>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50" name="テキスト ボックス 49"/>
            <p:cNvSpPr txBox="1"/>
            <p:nvPr/>
          </p:nvSpPr>
          <p:spPr>
            <a:xfrm>
              <a:off x="4736908" y="1596070"/>
              <a:ext cx="2338619" cy="1505985"/>
            </a:xfrm>
            <a:prstGeom prst="rect">
              <a:avLst/>
            </a:prstGeom>
            <a:solidFill>
              <a:schemeClr val="accent5">
                <a:lumMod val="20000"/>
                <a:lumOff val="80000"/>
              </a:schemeClr>
            </a:solidFill>
            <a:ln>
              <a:noFill/>
            </a:ln>
          </p:spPr>
          <p:txBody>
            <a:bodyPr wrap="square" lIns="36000" tIns="36000" rIns="36000" bIns="0" rtlCol="0" anchor="t" anchorCtr="0">
              <a:spAutoFit/>
            </a:bodyPr>
            <a:lstStyle/>
            <a:p>
              <a:pPr marL="144000" marR="0" lvl="0" indent="-144000" algn="l"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東海道線支線の地下化及び新駅設置、なにわ</a:t>
              </a:r>
              <a:r>
                <a:rPr kumimoji="0"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筋線の</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整備効果＞</a:t>
              </a:r>
              <a:endPar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東海道線支線の地下化やうめきた地区と関空を直結する新駅設置（大阪駅の新たな地下ホームとして整備）、なにわ筋線の整備により、アクセス時間は約</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2/3</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に短縮可能</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関西国際</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空港からの都心アクセス</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現在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整備後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p>
          </p:txBody>
        </p:sp>
        <p:sp>
          <p:nvSpPr>
            <p:cNvPr id="51" name="角丸四角形 50"/>
            <p:cNvSpPr/>
            <p:nvPr/>
          </p:nvSpPr>
          <p:spPr>
            <a:xfrm>
              <a:off x="4662496" y="50886"/>
              <a:ext cx="3910281" cy="3407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JR</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東海道線支線の地下化及び新駅設置、なに</a:t>
              </a: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わ筋線の整備</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2" name="正方形/長方形 10"/>
            <p:cNvSpPr>
              <a:spLocks noChangeArrowheads="1"/>
            </p:cNvSpPr>
            <p:nvPr/>
          </p:nvSpPr>
          <p:spPr bwMode="auto">
            <a:xfrm>
              <a:off x="5970558" y="3060760"/>
              <a:ext cx="1431800" cy="20005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関空快速利用</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4668293" y="617594"/>
              <a:ext cx="2360642" cy="857986"/>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国土軸（リニア・北陸新幹線、新名神高速等）や国際的広域拠点（関空、臨海部）と、「成長エンジン」である都心部との結節強化を実施。</a:t>
              </a:r>
            </a:p>
          </p:txBody>
        </p:sp>
      </p:grpSp>
      <p:pic>
        <p:nvPicPr>
          <p:cNvPr id="32" name="図 31"/>
          <p:cNvPicPr>
            <a:picLocks noChangeAspect="1"/>
          </p:cNvPicPr>
          <p:nvPr/>
        </p:nvPicPr>
        <p:blipFill>
          <a:blip r:embed="rId2"/>
          <a:stretch>
            <a:fillRect/>
          </a:stretch>
        </p:blipFill>
        <p:spPr>
          <a:xfrm>
            <a:off x="300564" y="2698235"/>
            <a:ext cx="1268262" cy="870735"/>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513" y="3728233"/>
            <a:ext cx="1274768" cy="718756"/>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9867" y="3728233"/>
            <a:ext cx="1249656" cy="718756"/>
          </a:xfrm>
          <a:prstGeom prst="rect">
            <a:avLst/>
          </a:prstGeom>
        </p:spPr>
      </p:pic>
      <p:sp>
        <p:nvSpPr>
          <p:cNvPr id="39" name="テキスト ボックス 38"/>
          <p:cNvSpPr txBox="1"/>
          <p:nvPr/>
        </p:nvSpPr>
        <p:spPr>
          <a:xfrm>
            <a:off x="325573" y="4425380"/>
            <a:ext cx="278153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年５月時点のイメージパースであり、今後変更となる可能性があります。</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1" name="テキスト ボックス 40"/>
          <p:cNvSpPr txBox="1"/>
          <p:nvPr/>
        </p:nvSpPr>
        <p:spPr>
          <a:xfrm>
            <a:off x="1910043" y="3521000"/>
            <a:ext cx="1178528"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2" name="テキスト ボックス 41"/>
          <p:cNvSpPr txBox="1"/>
          <p:nvPr/>
        </p:nvSpPr>
        <p:spPr>
          <a:xfrm>
            <a:off x="309867" y="2698235"/>
            <a:ext cx="1022504" cy="10090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開発前のうめきた（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2004</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44" name="テキスト ボックス 43"/>
          <p:cNvSpPr txBox="1"/>
          <p:nvPr/>
        </p:nvSpPr>
        <p:spPr>
          <a:xfrm>
            <a:off x="309867" y="3677782"/>
            <a:ext cx="2600414" cy="10672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期完成予定イメージ</a:t>
            </a:r>
          </a:p>
        </p:txBody>
      </p:sp>
      <p:pic>
        <p:nvPicPr>
          <p:cNvPr id="3" name="図 2"/>
          <p:cNvPicPr>
            <a:picLocks noChangeAspect="1"/>
          </p:cNvPicPr>
          <p:nvPr/>
        </p:nvPicPr>
        <p:blipFill>
          <a:blip r:embed="rId5"/>
          <a:stretch>
            <a:fillRect/>
          </a:stretch>
        </p:blipFill>
        <p:spPr>
          <a:xfrm>
            <a:off x="1617378" y="2696992"/>
            <a:ext cx="1381126" cy="873220"/>
          </a:xfrm>
          <a:prstGeom prst="rect">
            <a:avLst/>
          </a:prstGeom>
        </p:spPr>
      </p:pic>
      <p:sp>
        <p:nvSpPr>
          <p:cNvPr id="43" name="テキスト ボックス 42"/>
          <p:cNvSpPr txBox="1"/>
          <p:nvPr/>
        </p:nvSpPr>
        <p:spPr>
          <a:xfrm>
            <a:off x="1591838" y="2702736"/>
            <a:ext cx="1157416" cy="10793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現在のうめきた（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11</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月）</a:t>
            </a:r>
          </a:p>
        </p:txBody>
      </p:sp>
      <p:sp>
        <p:nvSpPr>
          <p:cNvPr id="25" name="テキスト ボックス 24"/>
          <p:cNvSpPr txBox="1"/>
          <p:nvPr/>
        </p:nvSpPr>
        <p:spPr>
          <a:xfrm>
            <a:off x="172027" y="5124319"/>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都市機能の充実を支える府市の制度に対する取組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正方形/長方形 25"/>
          <p:cNvSpPr/>
          <p:nvPr/>
        </p:nvSpPr>
        <p:spPr>
          <a:xfrm>
            <a:off x="228600" y="5564313"/>
            <a:ext cx="8739003" cy="79200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285750" marR="0" lvl="0" indent="-285750" algn="l" defTabSz="457200" rtl="0" eaLnBrk="1" fontAlgn="auto" latinLnBrk="0" hangingPunct="1">
              <a:lnSpc>
                <a:spcPts val="14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府市の一体的な行政運営の推進に向けた取組として、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成長戦略</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をはじめとする大阪の各種戦略の一元化や、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府市共同による副首都推進局や万博推進局、</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推進局、大阪都市計画局、大阪港湾局の設置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が挙げられる。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38342"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8" name="図 27"/>
          <p:cNvPicPr>
            <a:picLocks noChangeAspect="1"/>
          </p:cNvPicPr>
          <p:nvPr/>
        </p:nvPicPr>
        <p:blipFill rotWithShape="1">
          <a:blip r:embed="rId6"/>
          <a:srcRect l="349" r="1" b="2270"/>
          <a:stretch/>
        </p:blipFill>
        <p:spPr>
          <a:xfrm>
            <a:off x="6459775" y="1894302"/>
            <a:ext cx="2212222" cy="2814630"/>
          </a:xfrm>
          <a:prstGeom prst="rect">
            <a:avLst/>
          </a:prstGeom>
        </p:spPr>
      </p:pic>
    </p:spTree>
    <p:extLst>
      <p:ext uri="{BB962C8B-B14F-4D97-AF65-F5344CB8AC3E}">
        <p14:creationId xmlns:p14="http://schemas.microsoft.com/office/powerpoint/2010/main" val="2240733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2353" y="813234"/>
            <a:ext cx="8957603" cy="11077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先に記載の府市一体の取組に加えて、府、市それぞれの財政再建の取組により、財政状況は大きく改善。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将来世代に負担を先送りしないことを基本に、健全で規律ある財政運営を行ってきた結果、府市ともに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地方債の残高は減少し財政調整基金が増加。また、経常収支比率は府市税収の増などにより回復。</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大阪府の減債基金については、計画的に復元が進み、あと</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億円あまりで復元を終える状況。</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大阪市の財務リスクの処理についても、阿倍野再開発やオーク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について市負担解消に目処。</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府市の財政再建の取組</a:t>
            </a:r>
          </a:p>
        </p:txBody>
      </p:sp>
      <p:sp>
        <p:nvSpPr>
          <p:cNvPr id="13" name="テキスト ボックス 12"/>
          <p:cNvSpPr txBox="1"/>
          <p:nvPr/>
        </p:nvSpPr>
        <p:spPr>
          <a:xfrm>
            <a:off x="102353" y="192474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1" name="テキスト ボックス 20"/>
          <p:cNvSpPr txBox="1"/>
          <p:nvPr/>
        </p:nvSpPr>
        <p:spPr>
          <a:xfrm>
            <a:off x="108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22" name="グラフ 21"/>
          <p:cNvGraphicFramePr>
            <a:graphicFrameLocks/>
          </p:cNvGraphicFramePr>
          <p:nvPr/>
        </p:nvGraphicFramePr>
        <p:xfrm>
          <a:off x="94393" y="2590890"/>
          <a:ext cx="2808000" cy="1656000"/>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直線矢印コネクタ 22"/>
          <p:cNvCxnSpPr/>
          <p:nvPr/>
        </p:nvCxnSpPr>
        <p:spPr>
          <a:xfrm flipV="1">
            <a:off x="712337" y="2803108"/>
            <a:ext cx="1876395" cy="418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271598" y="2799372"/>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テキスト ボックス 24"/>
          <p:cNvSpPr txBox="1"/>
          <p:nvPr/>
        </p:nvSpPr>
        <p:spPr>
          <a:xfrm>
            <a:off x="563671" y="4181146"/>
            <a:ext cx="26001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：大阪府「大阪府の財政状況等について（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00" dirty="0">
                <a:solidFill>
                  <a:prstClr val="black"/>
                </a:solidFill>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案の概要」をもとに副首都推進局で作成</a:t>
            </a:r>
          </a:p>
        </p:txBody>
      </p:sp>
      <p:sp>
        <p:nvSpPr>
          <p:cNvPr id="26" name="テキスト ボックス 25"/>
          <p:cNvSpPr txBox="1"/>
          <p:nvPr/>
        </p:nvSpPr>
        <p:spPr>
          <a:xfrm>
            <a:off x="313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27" name="グラフ 26"/>
          <p:cNvGraphicFramePr>
            <a:graphicFrameLocks/>
          </p:cNvGraphicFramePr>
          <p:nvPr/>
        </p:nvGraphicFramePr>
        <p:xfrm>
          <a:off x="3115238" y="2607392"/>
          <a:ext cx="2808000" cy="1620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テキスト ボックス 27"/>
          <p:cNvSpPr txBox="1"/>
          <p:nvPr/>
        </p:nvSpPr>
        <p:spPr>
          <a:xfrm>
            <a:off x="4312019" y="4234476"/>
            <a:ext cx="198607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9" name="テキスト ボックス 28"/>
          <p:cNvSpPr txBox="1"/>
          <p:nvPr/>
        </p:nvSpPr>
        <p:spPr>
          <a:xfrm>
            <a:off x="619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0" name="正方形/長方形 29"/>
          <p:cNvSpPr/>
          <p:nvPr/>
        </p:nvSpPr>
        <p:spPr>
          <a:xfrm>
            <a:off x="6179421" y="2842505"/>
            <a:ext cx="344703" cy="1294848"/>
          </a:xfrm>
          <a:prstGeom prst="rect">
            <a:avLst/>
          </a:prstGeom>
          <a:gradFill flip="none" rotWithShape="1">
            <a:gsLst>
              <a:gs pos="14000">
                <a:srgbClr val="6F89B7"/>
              </a:gs>
              <a:gs pos="0">
                <a:schemeClr val="accent1">
                  <a:lumMod val="67000"/>
                </a:schemeClr>
              </a:gs>
              <a:gs pos="100000">
                <a:schemeClr val="accent1">
                  <a:lumMod val="97000"/>
                  <a:lumOff val="3000"/>
                </a:schemeClr>
              </a:gs>
              <a:gs pos="49000">
                <a:schemeClr val="accent1">
                  <a:lumMod val="40000"/>
                  <a:lumOff val="60000"/>
                  <a:alpha val="23000"/>
                </a:schemeClr>
              </a:gs>
            </a:gsLst>
            <a:lin ang="0" scaled="1"/>
            <a:tileRect/>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p:cNvSpPr/>
          <p:nvPr/>
        </p:nvSpPr>
        <p:spPr>
          <a:xfrm>
            <a:off x="6128039" y="3376038"/>
            <a:ext cx="467405" cy="255909"/>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減債基金</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借入累計額</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5,202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p:cNvSpPr/>
          <p:nvPr/>
        </p:nvSpPr>
        <p:spPr>
          <a:xfrm>
            <a:off x="6393064" y="2906394"/>
            <a:ext cx="386257" cy="1234685"/>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marL="0" marR="0" lvl="0" indent="0" algn="ctr" defTabSz="457200" rtl="0" eaLnBrk="1" fontAlgn="auto" latinLnBrk="0" hangingPunct="1">
              <a:lnSpc>
                <a:spcPts val="2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550" b="1" i="0" u="none" strike="noStrike" kern="1200" cap="none" spc="0" normalizeH="0" baseline="0" noProof="0" dirty="0">
                <a:ln>
                  <a:noFill/>
                </a:ln>
                <a:solidFill>
                  <a:prstClr val="black"/>
                </a:solidFill>
                <a:effectLst/>
                <a:uLnTx/>
                <a:uFillTx/>
                <a:latin typeface="Meiryo UI"/>
                <a:ea typeface="Meiryo UI"/>
                <a:cs typeface="+mn-cs"/>
              </a:rPr>
              <a:t>借入 ストップ</a:t>
            </a:r>
          </a:p>
        </p:txBody>
      </p:sp>
      <p:sp>
        <p:nvSpPr>
          <p:cNvPr id="33" name="テキスト ボックス 32"/>
          <p:cNvSpPr txBox="1"/>
          <p:nvPr/>
        </p:nvSpPr>
        <p:spPr>
          <a:xfrm>
            <a:off x="7056000" y="2573296"/>
            <a:ext cx="1537089"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これまでの減債基金の復元額</a:t>
            </a:r>
          </a:p>
        </p:txBody>
      </p:sp>
      <p:graphicFrame>
        <p:nvGraphicFramePr>
          <p:cNvPr id="34" name="グラフ 33"/>
          <p:cNvGraphicFramePr>
            <a:graphicFrameLocks/>
          </p:cNvGraphicFramePr>
          <p:nvPr/>
        </p:nvGraphicFramePr>
        <p:xfrm>
          <a:off x="6678052" y="2733001"/>
          <a:ext cx="2332309" cy="1529972"/>
        </p:xfrm>
        <a:graphic>
          <a:graphicData uri="http://schemas.openxmlformats.org/drawingml/2006/chart">
            <c:chart xmlns:c="http://schemas.openxmlformats.org/drawingml/2006/chart" xmlns:r="http://schemas.openxmlformats.org/officeDocument/2006/relationships" r:id="rId4"/>
          </a:graphicData>
        </a:graphic>
      </p:graphicFrame>
      <p:sp>
        <p:nvSpPr>
          <p:cNvPr id="35" name="テキスト ボックス 34"/>
          <p:cNvSpPr txBox="1"/>
          <p:nvPr/>
        </p:nvSpPr>
        <p:spPr>
          <a:xfrm>
            <a:off x="6473550" y="4246890"/>
            <a:ext cx="2746361"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36" name="テキスト ボックス 35"/>
          <p:cNvSpPr txBox="1"/>
          <p:nvPr/>
        </p:nvSpPr>
        <p:spPr>
          <a:xfrm>
            <a:off x="94393" y="4440168"/>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7" name="テキスト ボックス 36"/>
          <p:cNvSpPr txBox="1"/>
          <p:nvPr/>
        </p:nvSpPr>
        <p:spPr>
          <a:xfrm>
            <a:off x="108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38" name="グラフ 37"/>
          <p:cNvGraphicFramePr>
            <a:graphicFrameLocks/>
          </p:cNvGraphicFramePr>
          <p:nvPr/>
        </p:nvGraphicFramePr>
        <p:xfrm>
          <a:off x="94393" y="5114922"/>
          <a:ext cx="2808000" cy="1584000"/>
        </p:xfrm>
        <a:graphic>
          <a:graphicData uri="http://schemas.openxmlformats.org/drawingml/2006/chart">
            <c:chart xmlns:c="http://schemas.openxmlformats.org/drawingml/2006/chart" xmlns:r="http://schemas.openxmlformats.org/officeDocument/2006/relationships" r:id="rId5"/>
          </a:graphicData>
        </a:graphic>
      </p:graphicFrame>
      <p:cxnSp>
        <p:nvCxnSpPr>
          <p:cNvPr id="39" name="直線矢印コネクタ 38"/>
          <p:cNvCxnSpPr/>
          <p:nvPr/>
        </p:nvCxnSpPr>
        <p:spPr>
          <a:xfrm>
            <a:off x="483948" y="5546009"/>
            <a:ext cx="2333171" cy="450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23724" y="6610436"/>
            <a:ext cx="293259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出典：大阪市「財政のあらまし」「令和３年度　一般会計決算見込（速報版）」をもとに副首都</a:t>
            </a:r>
            <a:b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500" dirty="0">
                <a:solidFill>
                  <a:prstClr val="black"/>
                </a:solidFill>
                <a:latin typeface="BIZ UDゴシック" panose="020B0400000000000000" pitchFamily="49" charset="-128"/>
                <a:ea typeface="BIZ UDゴシック" panose="020B0400000000000000" pitchFamily="49" charset="-128"/>
              </a:rPr>
              <a:t> </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推進局で作成</a:t>
            </a:r>
          </a:p>
        </p:txBody>
      </p:sp>
      <p:sp>
        <p:nvSpPr>
          <p:cNvPr id="41" name="テキスト ボックス 40"/>
          <p:cNvSpPr txBox="1"/>
          <p:nvPr/>
        </p:nvSpPr>
        <p:spPr>
          <a:xfrm>
            <a:off x="313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42" name="グラフ 41"/>
          <p:cNvGraphicFramePr>
            <a:graphicFrameLocks/>
          </p:cNvGraphicFramePr>
          <p:nvPr/>
        </p:nvGraphicFramePr>
        <p:xfrm>
          <a:off x="3168000" y="4995328"/>
          <a:ext cx="2808000" cy="1656000"/>
        </p:xfrm>
        <a:graphic>
          <a:graphicData uri="http://schemas.openxmlformats.org/drawingml/2006/chart">
            <c:chart xmlns:c="http://schemas.openxmlformats.org/drawingml/2006/chart" xmlns:r="http://schemas.openxmlformats.org/officeDocument/2006/relationships" r:id="rId6"/>
          </a:graphicData>
        </a:graphic>
      </p:graphicFrame>
      <p:sp>
        <p:nvSpPr>
          <p:cNvPr id="43" name="テキスト ボックス 42"/>
          <p:cNvSpPr txBox="1"/>
          <p:nvPr/>
        </p:nvSpPr>
        <p:spPr>
          <a:xfrm>
            <a:off x="4154020" y="6636877"/>
            <a:ext cx="198000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44" name="テキスト ボックス 128"/>
          <p:cNvSpPr txBox="1"/>
          <p:nvPr/>
        </p:nvSpPr>
        <p:spPr>
          <a:xfrm>
            <a:off x="619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財務リスクの処理（阿倍野・オーク</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45" name="グラフ 44"/>
          <p:cNvGraphicFramePr>
            <a:graphicFrameLocks/>
          </p:cNvGraphicFramePr>
          <p:nvPr/>
        </p:nvGraphicFramePr>
        <p:xfrm>
          <a:off x="6199147" y="4973651"/>
          <a:ext cx="2811214" cy="1847499"/>
        </p:xfrm>
        <a:graphic>
          <a:graphicData uri="http://schemas.openxmlformats.org/drawingml/2006/chart">
            <c:chart xmlns:c="http://schemas.openxmlformats.org/drawingml/2006/chart" xmlns:r="http://schemas.openxmlformats.org/officeDocument/2006/relationships" r:id="rId7"/>
          </a:graphicData>
        </a:graphic>
      </p:graphicFrame>
      <p:sp>
        <p:nvSpPr>
          <p:cNvPr id="47" name="テキスト ボックス 46"/>
          <p:cNvSpPr txBox="1"/>
          <p:nvPr/>
        </p:nvSpPr>
        <p:spPr>
          <a:xfrm>
            <a:off x="5730120" y="396372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8" name="テキスト ボックス 47"/>
          <p:cNvSpPr txBox="1"/>
          <p:nvPr/>
        </p:nvSpPr>
        <p:spPr>
          <a:xfrm>
            <a:off x="2661216" y="3951107"/>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9" name="テキスト ボックス 48"/>
          <p:cNvSpPr txBox="1"/>
          <p:nvPr/>
        </p:nvSpPr>
        <p:spPr>
          <a:xfrm>
            <a:off x="8676599" y="412728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0" name="テキスト ボックス 49"/>
          <p:cNvSpPr txBox="1"/>
          <p:nvPr/>
        </p:nvSpPr>
        <p:spPr>
          <a:xfrm>
            <a:off x="2696570" y="640839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1" name="テキスト ボックス 50"/>
          <p:cNvSpPr txBox="1"/>
          <p:nvPr/>
        </p:nvSpPr>
        <p:spPr>
          <a:xfrm>
            <a:off x="5731769" y="6371233"/>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2" name="テキスト ボックス 51"/>
          <p:cNvSpPr txBox="1"/>
          <p:nvPr/>
        </p:nvSpPr>
        <p:spPr>
          <a:xfrm>
            <a:off x="8775512" y="49736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3" name="テキスト ボックス 52"/>
          <p:cNvSpPr txBox="1"/>
          <p:nvPr/>
        </p:nvSpPr>
        <p:spPr>
          <a:xfrm>
            <a:off x="109471" y="2495048"/>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4" name="テキスト ボックス 53"/>
          <p:cNvSpPr txBox="1"/>
          <p:nvPr/>
        </p:nvSpPr>
        <p:spPr>
          <a:xfrm>
            <a:off x="6583220" y="2615491"/>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5" name="テキスト ボックス 54"/>
          <p:cNvSpPr txBox="1"/>
          <p:nvPr/>
        </p:nvSpPr>
        <p:spPr>
          <a:xfrm>
            <a:off x="3290275" y="4962449"/>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6" name="テキスト ボックス 55"/>
          <p:cNvSpPr txBox="1"/>
          <p:nvPr/>
        </p:nvSpPr>
        <p:spPr>
          <a:xfrm>
            <a:off x="3072051" y="2491063"/>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7" name="テキスト ボックス 56"/>
          <p:cNvSpPr txBox="1"/>
          <p:nvPr/>
        </p:nvSpPr>
        <p:spPr>
          <a:xfrm>
            <a:off x="0" y="4973651"/>
            <a:ext cx="4924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9" name="角丸四角形 58"/>
          <p:cNvSpPr/>
          <p:nvPr/>
        </p:nvSpPr>
        <p:spPr>
          <a:xfrm>
            <a:off x="7883184" y="2899974"/>
            <a:ext cx="670516" cy="247280"/>
          </a:xfrm>
          <a:prstGeom prst="roundRect">
            <a:avLst/>
          </a:prstGeom>
          <a:ln w="9525">
            <a:solidFill>
              <a:schemeClr val="tx2"/>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2009</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累計</a:t>
            </a:r>
            <a:endPar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4,992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2" name="テキスト ボックス 47"/>
          <p:cNvSpPr txBox="1"/>
          <p:nvPr/>
        </p:nvSpPr>
        <p:spPr>
          <a:xfrm>
            <a:off x="6163702" y="6545820"/>
            <a:ext cx="514350"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8" name="スライド番号プレースホルダー 1"/>
          <p:cNvSpPr>
            <a:spLocks noGrp="1"/>
          </p:cNvSpPr>
          <p:nvPr>
            <p:ph type="sldNum" sz="quarter" idx="12"/>
          </p:nvPr>
        </p:nvSpPr>
        <p:spPr>
          <a:xfrm>
            <a:off x="8446226" y="650955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109471" y="4816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■財政再建の取組</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889880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p:nvPr/>
        </p:nvGraphicFramePr>
        <p:xfrm>
          <a:off x="559991" y="1247695"/>
          <a:ext cx="7867922" cy="435876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28"/>
          <p:cNvSpPr>
            <a:spLocks noChangeArrowheads="1"/>
          </p:cNvSpPr>
          <p:nvPr/>
        </p:nvSpPr>
        <p:spPr bwMode="auto">
          <a:xfrm>
            <a:off x="674291" y="1138083"/>
            <a:ext cx="7147982" cy="423863"/>
          </a:xfrm>
          <a:prstGeom prst="rect">
            <a:avLst/>
          </a:prstGeom>
          <a:noFill/>
          <a:ln w="0">
            <a:noFill/>
            <a:miter lim="800000"/>
            <a:headEnd/>
            <a:tailEnd/>
          </a:ln>
        </p:spPr>
        <p:txBody>
          <a:bodyPr wrap="none" tIns="0" anchor="ct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a:t>
            </a:r>
            <a:r>
              <a:rPr kumimoji="1"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「現役世代への重点投資」（こども・教育）の予算およびこども人口の推移</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（大阪市）</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50" name="正方形/長方形 49"/>
          <p:cNvSpPr/>
          <p:nvPr/>
        </p:nvSpPr>
        <p:spPr>
          <a:xfrm>
            <a:off x="7842912" y="1603845"/>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21" name="正方形/長方形 20"/>
          <p:cNvSpPr/>
          <p:nvPr/>
        </p:nvSpPr>
        <p:spPr>
          <a:xfrm>
            <a:off x="315492" y="5594606"/>
            <a:ext cx="831766" cy="851225"/>
          </a:xfrm>
          <a:prstGeom prst="rect">
            <a:avLst/>
          </a:prstGeom>
          <a:noFill/>
          <a:ln>
            <a:tailEnd type="triangle"/>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全体（一般会計・当初予算）に占める割合（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テキスト ボックス 7"/>
          <p:cNvSpPr txBox="1"/>
          <p:nvPr/>
        </p:nvSpPr>
        <p:spPr>
          <a:xfrm>
            <a:off x="7515416" y="5413638"/>
            <a:ext cx="74766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45" name="テキスト ボックス 44"/>
          <p:cNvSpPr txBox="1"/>
          <p:nvPr/>
        </p:nvSpPr>
        <p:spPr>
          <a:xfrm>
            <a:off x="1382206" y="460498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テキスト ボックス 45"/>
          <p:cNvSpPr txBox="1"/>
          <p:nvPr/>
        </p:nvSpPr>
        <p:spPr>
          <a:xfrm>
            <a:off x="1860857" y="4205795"/>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159</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p:cNvSpPr txBox="1"/>
          <p:nvPr/>
        </p:nvSpPr>
        <p:spPr>
          <a:xfrm>
            <a:off x="2453069" y="3887816"/>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225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3002619" y="3700174"/>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テキスト ボックス 48"/>
          <p:cNvSpPr txBox="1"/>
          <p:nvPr/>
        </p:nvSpPr>
        <p:spPr>
          <a:xfrm>
            <a:off x="3606827" y="344570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 name="テキスト ボックス 50"/>
          <p:cNvSpPr txBox="1"/>
          <p:nvPr/>
        </p:nvSpPr>
        <p:spPr>
          <a:xfrm>
            <a:off x="4144381" y="311772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a:off x="4721856" y="2720838"/>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483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テキスト ボックス 52"/>
          <p:cNvSpPr txBox="1"/>
          <p:nvPr/>
        </p:nvSpPr>
        <p:spPr>
          <a:xfrm>
            <a:off x="5292073" y="24915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537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テキスト ボックス 53"/>
          <p:cNvSpPr txBox="1"/>
          <p:nvPr/>
        </p:nvSpPr>
        <p:spPr>
          <a:xfrm>
            <a:off x="5855121" y="23530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563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テキスト ボックス 54"/>
          <p:cNvSpPr txBox="1"/>
          <p:nvPr/>
        </p:nvSpPr>
        <p:spPr>
          <a:xfrm>
            <a:off x="6420288" y="2267357"/>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582</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7017794" y="2375309"/>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556</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テキスト ボックス 56"/>
          <p:cNvSpPr txBox="1"/>
          <p:nvPr/>
        </p:nvSpPr>
        <p:spPr>
          <a:xfrm>
            <a:off x="7582961" y="2029371"/>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テキスト ボックス 58"/>
          <p:cNvSpPr txBox="1"/>
          <p:nvPr/>
        </p:nvSpPr>
        <p:spPr>
          <a:xfrm>
            <a:off x="141324" y="240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■新たな投資（教育・子育て環境の充実）</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7" name="正方形/長方形 36"/>
          <p:cNvSpPr/>
          <p:nvPr/>
        </p:nvSpPr>
        <p:spPr>
          <a:xfrm>
            <a:off x="103987" y="476557"/>
            <a:ext cx="8957603" cy="392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財政再建の取組などで生み出された財源を活用。教育・子育て環境の充実など現役世代への重点投資。</a:t>
            </a:r>
          </a:p>
        </p:txBody>
      </p:sp>
      <p:sp>
        <p:nvSpPr>
          <p:cNvPr id="63" name="スライド番号プレースホルダー 1"/>
          <p:cNvSpPr txBox="1">
            <a:spLocks/>
          </p:cNvSpPr>
          <p:nvPr/>
        </p:nvSpPr>
        <p:spPr>
          <a:xfrm>
            <a:off x="8436891" y="6490239"/>
            <a:ext cx="1163783" cy="365125"/>
          </a:xfrm>
          <a:prstGeom prst="rect">
            <a:avLst/>
          </a:prstGeom>
        </p:spPr>
        <p:txBody>
          <a:bodyPr anchor="b" anchorCtr="0"/>
          <a:lstStyle>
            <a:defPPr>
              <a:defRPr lang="en-US"/>
            </a:defPPr>
            <a:lvl1pPr marL="0" algn="r"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 name="右中かっこ 1"/>
          <p:cNvSpPr/>
          <p:nvPr/>
        </p:nvSpPr>
        <p:spPr>
          <a:xfrm>
            <a:off x="8527192" y="2320291"/>
            <a:ext cx="292920" cy="1544722"/>
          </a:xfrm>
          <a:prstGeom prst="rightBrace">
            <a:avLst>
              <a:gd name="adj1" fmla="val 8333"/>
              <a:gd name="adj2" fmla="val 51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0" name="右中かっこ 59"/>
          <p:cNvSpPr/>
          <p:nvPr/>
        </p:nvSpPr>
        <p:spPr>
          <a:xfrm>
            <a:off x="8558104" y="3893588"/>
            <a:ext cx="292920" cy="1274415"/>
          </a:xfrm>
          <a:prstGeom prst="rightBrace">
            <a:avLst>
              <a:gd name="adj1" fmla="val 8333"/>
              <a:gd name="adj2" fmla="val 4894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8774668" y="2627442"/>
            <a:ext cx="369332" cy="1083264"/>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こども予算</a:t>
            </a:r>
          </a:p>
        </p:txBody>
      </p:sp>
      <p:sp>
        <p:nvSpPr>
          <p:cNvPr id="61" name="テキスト ボックス 60"/>
          <p:cNvSpPr txBox="1"/>
          <p:nvPr/>
        </p:nvSpPr>
        <p:spPr>
          <a:xfrm>
            <a:off x="8774668" y="4117690"/>
            <a:ext cx="369332" cy="935195"/>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教育予算</a:t>
            </a:r>
          </a:p>
        </p:txBody>
      </p:sp>
      <p:sp>
        <p:nvSpPr>
          <p:cNvPr id="58" name="正方形/長方形 57"/>
          <p:cNvSpPr/>
          <p:nvPr/>
        </p:nvSpPr>
        <p:spPr>
          <a:xfrm>
            <a:off x="331232" y="1615870"/>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4" name="テキスト ボックス 63"/>
          <p:cNvSpPr txBox="1"/>
          <p:nvPr/>
        </p:nvSpPr>
        <p:spPr>
          <a:xfrm>
            <a:off x="5578625" y="1419244"/>
            <a:ext cx="1321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歳以下）</a:t>
            </a:r>
          </a:p>
        </p:txBody>
      </p:sp>
      <p:sp>
        <p:nvSpPr>
          <p:cNvPr id="65" name="テキスト ボックス 64"/>
          <p:cNvSpPr txBox="1"/>
          <p:nvPr/>
        </p:nvSpPr>
        <p:spPr>
          <a:xfrm>
            <a:off x="7032865" y="3643015"/>
            <a:ext cx="917786" cy="276999"/>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363,834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6" name="テキスト ボックス 65"/>
          <p:cNvSpPr txBox="1"/>
          <p:nvPr/>
        </p:nvSpPr>
        <p:spPr>
          <a:xfrm>
            <a:off x="1342533" y="2128857"/>
            <a:ext cx="886317" cy="277000"/>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392,842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2" name="角丸四角形 61"/>
          <p:cNvSpPr/>
          <p:nvPr/>
        </p:nvSpPr>
        <p:spPr>
          <a:xfrm>
            <a:off x="125383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85450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24297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13.5‰</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9" name="角丸四角形 68"/>
          <p:cNvSpPr/>
          <p:nvPr/>
        </p:nvSpPr>
        <p:spPr>
          <a:xfrm>
            <a:off x="30050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角丸四角形 69"/>
          <p:cNvSpPr/>
          <p:nvPr/>
        </p:nvSpPr>
        <p:spPr>
          <a:xfrm>
            <a:off x="35612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19.1‰</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角丸四角形 70"/>
          <p:cNvSpPr/>
          <p:nvPr/>
        </p:nvSpPr>
        <p:spPr>
          <a:xfrm>
            <a:off x="41365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23.9‰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2" name="角丸四角形 71"/>
          <p:cNvSpPr/>
          <p:nvPr/>
        </p:nvSpPr>
        <p:spPr>
          <a:xfrm>
            <a:off x="47054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27.4‰</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角丸四角形 72"/>
          <p:cNvSpPr/>
          <p:nvPr/>
        </p:nvSpPr>
        <p:spPr>
          <a:xfrm>
            <a:off x="52807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58496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30.7‰</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5" name="角丸四角形 74"/>
          <p:cNvSpPr/>
          <p:nvPr/>
        </p:nvSpPr>
        <p:spPr>
          <a:xfrm>
            <a:off x="64249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32.9‰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6" name="角丸四角形 75"/>
          <p:cNvSpPr/>
          <p:nvPr/>
        </p:nvSpPr>
        <p:spPr>
          <a:xfrm>
            <a:off x="69811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7575506"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34.2‰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039124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4455880" y="342900"/>
            <a:ext cx="4644938" cy="4785649"/>
          </a:xfrm>
          <a:prstGeom prst="roundRect">
            <a:avLst>
              <a:gd name="adj" fmla="val 19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角丸四角形 48"/>
          <p:cNvSpPr/>
          <p:nvPr/>
        </p:nvSpPr>
        <p:spPr>
          <a:xfrm>
            <a:off x="4156362" y="5195251"/>
            <a:ext cx="4932217" cy="1353044"/>
          </a:xfrm>
          <a:prstGeom prst="roundRect">
            <a:avLst>
              <a:gd name="adj" fmla="val 133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角丸四角形 1"/>
          <p:cNvSpPr/>
          <p:nvPr/>
        </p:nvSpPr>
        <p:spPr>
          <a:xfrm>
            <a:off x="13570" y="342900"/>
            <a:ext cx="4372626" cy="6205395"/>
          </a:xfrm>
          <a:prstGeom prst="roundRect">
            <a:avLst>
              <a:gd name="adj" fmla="val 274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タイトル 1">
            <a:extLst>
              <a:ext uri="{FF2B5EF4-FFF2-40B4-BE49-F238E27FC236}">
                <a16:creationId xmlns:a16="http://schemas.microsoft.com/office/drawing/2014/main" id="{95B39D0B-A9E8-4C54-99A9-BE3BAD5C6157}"/>
              </a:ext>
            </a:extLst>
          </p:cNvPr>
          <p:cNvSpPr txBox="1"/>
          <p:nvPr/>
        </p:nvSpPr>
        <p:spPr>
          <a:xfrm>
            <a:off x="-54602" y="421271"/>
            <a:ext cx="2322346" cy="19086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教育・学習環境の充実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8" name="タイトル 1">
            <a:extLst>
              <a:ext uri="{FF2B5EF4-FFF2-40B4-BE49-F238E27FC236}">
                <a16:creationId xmlns:a16="http://schemas.microsoft.com/office/drawing/2014/main" id="{8CD5A155-1540-4CEA-8AD2-851FEC86B22F}"/>
              </a:ext>
            </a:extLst>
          </p:cNvPr>
          <p:cNvSpPr txBox="1"/>
          <p:nvPr/>
        </p:nvSpPr>
        <p:spPr>
          <a:xfrm>
            <a:off x="4309999" y="426025"/>
            <a:ext cx="2051719" cy="23761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子育て環境の充実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9" name="テキスト ボックス 28">
            <a:extLst>
              <a:ext uri="{FF2B5EF4-FFF2-40B4-BE49-F238E27FC236}">
                <a16:creationId xmlns:a16="http://schemas.microsoft.com/office/drawing/2014/main" id="{51CD519E-B2B2-48FD-BDA3-E95A5B75E7D9}"/>
              </a:ext>
            </a:extLst>
          </p:cNvPr>
          <p:cNvSpPr txBox="1"/>
          <p:nvPr/>
        </p:nvSpPr>
        <p:spPr>
          <a:xfrm>
            <a:off x="987892" y="696417"/>
            <a:ext cx="3564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市内在住の中学生に学校外教育に利用できる「塾代助成カード」を交付。</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98D44F00-E10C-492D-B4CE-B35431DBA17A}"/>
              </a:ext>
            </a:extLst>
          </p:cNvPr>
          <p:cNvSpPr txBox="1"/>
          <p:nvPr/>
        </p:nvSpPr>
        <p:spPr>
          <a:xfrm>
            <a:off x="997386" y="2786214"/>
            <a:ext cx="3564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年度に達成予定だった、</a:t>
            </a:r>
            <a:r>
              <a:rPr kumimoji="1" lang="ja-JP" altLang="en-US" sz="11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市立</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全小中学校における学習者用端末の１人１台環境の整備を、</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年度に前倒して整備　など</a:t>
            </a:r>
          </a:p>
        </p:txBody>
      </p:sp>
      <p:sp>
        <p:nvSpPr>
          <p:cNvPr id="32" name="角丸四角形 2">
            <a:extLst>
              <a:ext uri="{FF2B5EF4-FFF2-40B4-BE49-F238E27FC236}">
                <a16:creationId xmlns:a16="http://schemas.microsoft.com/office/drawing/2014/main" id="{E26875A8-7EE8-4E6F-BDC3-FCB673360371}"/>
              </a:ext>
            </a:extLst>
          </p:cNvPr>
          <p:cNvSpPr/>
          <p:nvPr/>
        </p:nvSpPr>
        <p:spPr>
          <a:xfrm>
            <a:off x="38101" y="738189"/>
            <a:ext cx="1011186" cy="888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塾代助成</a:t>
            </a:r>
          </a:p>
        </p:txBody>
      </p:sp>
      <p:sp>
        <p:nvSpPr>
          <p:cNvPr id="34" name="角丸四角形 18">
            <a:extLst>
              <a:ext uri="{FF2B5EF4-FFF2-40B4-BE49-F238E27FC236}">
                <a16:creationId xmlns:a16="http://schemas.microsoft.com/office/drawing/2014/main" id="{56ADF0FE-78A9-48AF-98C0-1A8C6A4AB39B}"/>
              </a:ext>
            </a:extLst>
          </p:cNvPr>
          <p:cNvSpPr/>
          <p:nvPr/>
        </p:nvSpPr>
        <p:spPr>
          <a:xfrm>
            <a:off x="38100" y="1735628"/>
            <a:ext cx="1011187" cy="978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学校給食</a:t>
            </a:r>
          </a:p>
        </p:txBody>
      </p:sp>
      <p:sp>
        <p:nvSpPr>
          <p:cNvPr id="35" name="角丸四角形 20">
            <a:extLst>
              <a:ext uri="{FF2B5EF4-FFF2-40B4-BE49-F238E27FC236}">
                <a16:creationId xmlns:a16="http://schemas.microsoft.com/office/drawing/2014/main" id="{4B7D85F8-4C29-46A9-A1E1-06CB52756B8E}"/>
              </a:ext>
            </a:extLst>
          </p:cNvPr>
          <p:cNvSpPr/>
          <p:nvPr/>
        </p:nvSpPr>
        <p:spPr>
          <a:xfrm>
            <a:off x="38102" y="2831279"/>
            <a:ext cx="1011185" cy="859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教育</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の推進</a:t>
            </a:r>
          </a:p>
        </p:txBody>
      </p:sp>
      <p:sp>
        <p:nvSpPr>
          <p:cNvPr id="36" name="角丸四角形 22">
            <a:extLst>
              <a:ext uri="{FF2B5EF4-FFF2-40B4-BE49-F238E27FC236}">
                <a16:creationId xmlns:a16="http://schemas.microsoft.com/office/drawing/2014/main" id="{06CD7EDB-72B8-4142-A975-548C963B3715}"/>
              </a:ext>
            </a:extLst>
          </p:cNvPr>
          <p:cNvSpPr/>
          <p:nvPr/>
        </p:nvSpPr>
        <p:spPr>
          <a:xfrm>
            <a:off x="38103" y="3823311"/>
            <a:ext cx="1011184" cy="13396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私立高校</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の授業料</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38" name="角丸四角形 25">
            <a:extLst>
              <a:ext uri="{FF2B5EF4-FFF2-40B4-BE49-F238E27FC236}">
                <a16:creationId xmlns:a16="http://schemas.microsoft.com/office/drawing/2014/main" id="{FE708A5A-81AD-49FE-B6F6-0E1CCB26195B}"/>
              </a:ext>
            </a:extLst>
          </p:cNvPr>
          <p:cNvSpPr/>
          <p:nvPr/>
        </p:nvSpPr>
        <p:spPr>
          <a:xfrm>
            <a:off x="57150" y="5274693"/>
            <a:ext cx="992138" cy="10321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大阪公立大学等の授業料等</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無償化</a:t>
            </a:r>
          </a:p>
        </p:txBody>
      </p:sp>
      <p:sp>
        <p:nvSpPr>
          <p:cNvPr id="39" name="角丸四角形 29">
            <a:extLst>
              <a:ext uri="{FF2B5EF4-FFF2-40B4-BE49-F238E27FC236}">
                <a16:creationId xmlns:a16="http://schemas.microsoft.com/office/drawing/2014/main" id="{9F279289-748E-4734-9225-09D2BD20D713}"/>
              </a:ext>
            </a:extLst>
          </p:cNvPr>
          <p:cNvSpPr/>
          <p:nvPr/>
        </p:nvSpPr>
        <p:spPr>
          <a:xfrm>
            <a:off x="188308" y="2256490"/>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0" name="角丸四角形 32">
            <a:extLst>
              <a:ext uri="{FF2B5EF4-FFF2-40B4-BE49-F238E27FC236}">
                <a16:creationId xmlns:a16="http://schemas.microsoft.com/office/drawing/2014/main" id="{7A74A57C-AB08-4E4C-8691-7839B36C4348}"/>
              </a:ext>
            </a:extLst>
          </p:cNvPr>
          <p:cNvSpPr/>
          <p:nvPr/>
        </p:nvSpPr>
        <p:spPr>
          <a:xfrm>
            <a:off x="204656" y="4649216"/>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1" name="角丸四角形 35">
            <a:extLst>
              <a:ext uri="{FF2B5EF4-FFF2-40B4-BE49-F238E27FC236}">
                <a16:creationId xmlns:a16="http://schemas.microsoft.com/office/drawing/2014/main" id="{79E3C431-36C8-4AF2-8966-C3D05C5E3C86}"/>
              </a:ext>
            </a:extLst>
          </p:cNvPr>
          <p:cNvSpPr/>
          <p:nvPr/>
        </p:nvSpPr>
        <p:spPr>
          <a:xfrm>
            <a:off x="191800" y="1202242"/>
            <a:ext cx="666214" cy="30734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3" name="テキスト ボックス 42">
            <a:extLst>
              <a:ext uri="{FF2B5EF4-FFF2-40B4-BE49-F238E27FC236}">
                <a16:creationId xmlns:a16="http://schemas.microsoft.com/office/drawing/2014/main" id="{4A8DF4D6-0130-4063-959A-479C0B8D585D}"/>
              </a:ext>
            </a:extLst>
          </p:cNvPr>
          <p:cNvSpPr txBox="1"/>
          <p:nvPr/>
        </p:nvSpPr>
        <p:spPr>
          <a:xfrm>
            <a:off x="1002180" y="3792338"/>
            <a:ext cx="3564000" cy="1052596"/>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年度に全国に先駆けて私立高校等授業料無償化制度を創設</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年度より多子世帯（子ども三人以上）に配慮した制度を創設</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年度より多子世帯支援の要件を緩和（子ども二人以上世帯も対象）</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239CB8E-9429-4EF9-B137-05E3CE6F395D}"/>
              </a:ext>
            </a:extLst>
          </p:cNvPr>
          <p:cNvSpPr txBox="1"/>
          <p:nvPr/>
        </p:nvSpPr>
        <p:spPr>
          <a:xfrm>
            <a:off x="980432" y="5227038"/>
            <a:ext cx="3564000" cy="806375"/>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年度より国制度に府独自の制度を加え、公立大学法人大阪が設置する大学等（大阪公立大学・府立大学・市立大学・大阪公立大学高専）の授業料等を支援</a:t>
            </a:r>
          </a:p>
        </p:txBody>
      </p:sp>
      <p:sp>
        <p:nvSpPr>
          <p:cNvPr id="46" name="正方形/長方形 45">
            <a:extLst>
              <a:ext uri="{FF2B5EF4-FFF2-40B4-BE49-F238E27FC236}">
                <a16:creationId xmlns:a16="http://schemas.microsoft.com/office/drawing/2014/main" id="{77342FC3-A035-41D9-AB49-71066F7A9B80}"/>
              </a:ext>
            </a:extLst>
          </p:cNvPr>
          <p:cNvSpPr/>
          <p:nvPr/>
        </p:nvSpPr>
        <p:spPr>
          <a:xfrm>
            <a:off x="1115616" y="2282158"/>
            <a:ext cx="3202384" cy="415498"/>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小学校・中学校の９年間で学校給食を教材とした食育を推進</a:t>
            </a:r>
          </a:p>
        </p:txBody>
      </p:sp>
      <p:sp>
        <p:nvSpPr>
          <p:cNvPr id="47" name="テキスト ボックス 46">
            <a:extLst>
              <a:ext uri="{FF2B5EF4-FFF2-40B4-BE49-F238E27FC236}">
                <a16:creationId xmlns:a16="http://schemas.microsoft.com/office/drawing/2014/main" id="{35EB6BE3-76B0-4A5B-A0AA-6E1A871B9C65}"/>
              </a:ext>
            </a:extLst>
          </p:cNvPr>
          <p:cNvSpPr txBox="1"/>
          <p:nvPr/>
        </p:nvSpPr>
        <p:spPr>
          <a:xfrm>
            <a:off x="1016312" y="1667637"/>
            <a:ext cx="3410548" cy="590931"/>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年度に市立全中学校の給食提供方法を学校調理方式へ移行。コロナウイルス感染症を踏まえ、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年度から</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年度までの市立学校の学校給食を無償化。</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1C98DCC4-3017-4E1C-8CDC-52D92B8382C8}"/>
              </a:ext>
            </a:extLst>
          </p:cNvPr>
          <p:cNvSpPr/>
          <p:nvPr/>
        </p:nvSpPr>
        <p:spPr>
          <a:xfrm>
            <a:off x="1120462" y="4803691"/>
            <a:ext cx="3253106"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lvl="0" algn="ctr" defTabSz="914400">
              <a:defRPr/>
            </a:pPr>
            <a:r>
              <a:rPr lang="ja-JP" altLang="en-US" sz="1050" b="1" kern="0" dirty="0">
                <a:latin typeface="BIZ UDゴシック" panose="020B0400000000000000" pitchFamily="49" charset="-128"/>
                <a:ea typeface="BIZ UDゴシック" panose="020B0400000000000000" pitchFamily="49" charset="-128"/>
              </a:rPr>
              <a:t>全国ナンバー１</a:t>
            </a:r>
            <a:r>
              <a:rPr lang="en-US" altLang="ja-JP" sz="700" b="1" kern="0" dirty="0">
                <a:latin typeface="BIZ UDゴシック" panose="020B0400000000000000" pitchFamily="49" charset="-128"/>
                <a:ea typeface="BIZ UDゴシック" panose="020B0400000000000000" pitchFamily="49" charset="-128"/>
              </a:rPr>
              <a:t>※</a:t>
            </a:r>
            <a:r>
              <a:rPr lang="ja-JP" altLang="en-US" sz="1050" b="1" kern="0" dirty="0">
                <a:latin typeface="BIZ UDゴシック" panose="020B0400000000000000" pitchFamily="49" charset="-128"/>
                <a:ea typeface="BIZ UDゴシック" panose="020B0400000000000000" pitchFamily="49" charset="-128"/>
              </a:rPr>
              <a:t>の授業料支援</a:t>
            </a:r>
            <a:endParaRPr lang="en-US" altLang="ja-JP" sz="1050" b="1" kern="0" dirty="0">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61D24C34-BD37-4EA2-A10D-0AA5B3518381}"/>
              </a:ext>
            </a:extLst>
          </p:cNvPr>
          <p:cNvSpPr/>
          <p:nvPr/>
        </p:nvSpPr>
        <p:spPr>
          <a:xfrm>
            <a:off x="1098842" y="1167336"/>
            <a:ext cx="3219158" cy="415498"/>
          </a:xfrm>
          <a:prstGeom prst="rect">
            <a:avLst/>
          </a:prstGeom>
          <a:solidFill>
            <a:srgbClr val="ED7D31">
              <a:lumMod val="20000"/>
              <a:lumOff val="80000"/>
            </a:srgbClr>
          </a:solidFill>
          <a:ln>
            <a:solidFill>
              <a:sysClr val="window" lastClr="FFFFFF">
                <a:lumMod val="50000"/>
              </a:sysClr>
            </a:solidFill>
          </a:ln>
        </p:spPr>
        <p:txBody>
          <a:bodyPr wrap="square" lIns="72000" rIns="72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子育て世帯の経済的負担を軽減。こどもたちが</a:t>
            </a:r>
            <a:endParaRPr lang="en-US" altLang="ja-JP" sz="1050" b="1" kern="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学力や学習意欲、個性や才能を伸ばす機会を提供</a:t>
            </a:r>
            <a:endParaRPr kumimoji="0" lang="ja-JP" altLang="en-US" sz="12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a:extLst>
              <a:ext uri="{FF2B5EF4-FFF2-40B4-BE49-F238E27FC236}">
                <a16:creationId xmlns:a16="http://schemas.microsoft.com/office/drawing/2014/main" id="{87C660A7-2F18-450A-8DCE-6B97E04A8340}"/>
              </a:ext>
            </a:extLst>
          </p:cNvPr>
          <p:cNvSpPr/>
          <p:nvPr/>
        </p:nvSpPr>
        <p:spPr>
          <a:xfrm>
            <a:off x="1115616" y="3398599"/>
            <a:ext cx="3202384"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を活用した教育の深化</a:t>
            </a:r>
          </a:p>
        </p:txBody>
      </p:sp>
      <p:sp>
        <p:nvSpPr>
          <p:cNvPr id="54" name="正方形/長方形 53">
            <a:extLst>
              <a:ext uri="{FF2B5EF4-FFF2-40B4-BE49-F238E27FC236}">
                <a16:creationId xmlns:a16="http://schemas.microsoft.com/office/drawing/2014/main" id="{584C7990-63BD-4546-8CD0-CD6BEB5A6305}"/>
              </a:ext>
            </a:extLst>
          </p:cNvPr>
          <p:cNvSpPr/>
          <p:nvPr/>
        </p:nvSpPr>
        <p:spPr>
          <a:xfrm>
            <a:off x="1100876" y="5993258"/>
            <a:ext cx="3255100" cy="255969"/>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rPr>
              <a:t>子育て世帯の経済的負担を軽減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5" name="角丸四角形 29">
            <a:extLst>
              <a:ext uri="{FF2B5EF4-FFF2-40B4-BE49-F238E27FC236}">
                <a16:creationId xmlns:a16="http://schemas.microsoft.com/office/drawing/2014/main" id="{7BE2113E-7BB2-4A00-9007-F6C810A5EFDB}"/>
              </a:ext>
            </a:extLst>
          </p:cNvPr>
          <p:cNvSpPr/>
          <p:nvPr/>
        </p:nvSpPr>
        <p:spPr>
          <a:xfrm>
            <a:off x="205673" y="3330518"/>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6" name="角丸四角形 32">
            <a:extLst>
              <a:ext uri="{FF2B5EF4-FFF2-40B4-BE49-F238E27FC236}">
                <a16:creationId xmlns:a16="http://schemas.microsoft.com/office/drawing/2014/main" id="{B582E074-97FD-4954-86DA-F8843686AA3C}"/>
              </a:ext>
            </a:extLst>
          </p:cNvPr>
          <p:cNvSpPr/>
          <p:nvPr/>
        </p:nvSpPr>
        <p:spPr>
          <a:xfrm>
            <a:off x="191043" y="5932453"/>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57" name="テキスト ボックス 56">
            <a:extLst>
              <a:ext uri="{FF2B5EF4-FFF2-40B4-BE49-F238E27FC236}">
                <a16:creationId xmlns:a16="http://schemas.microsoft.com/office/drawing/2014/main" id="{494CFC51-CB6C-4A97-81F2-5F91C9D1BDF7}"/>
              </a:ext>
            </a:extLst>
          </p:cNvPr>
          <p:cNvSpPr txBox="1"/>
          <p:nvPr/>
        </p:nvSpPr>
        <p:spPr>
          <a:xfrm>
            <a:off x="5500819" y="3058476"/>
            <a:ext cx="3600000" cy="683264"/>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歳までの入・通院医療費助成を実施</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a:extLst>
              <a:ext uri="{FF2B5EF4-FFF2-40B4-BE49-F238E27FC236}">
                <a16:creationId xmlns:a16="http://schemas.microsoft.com/office/drawing/2014/main" id="{FA5EF30F-68CC-430F-911A-0CF883CB7053}"/>
              </a:ext>
            </a:extLst>
          </p:cNvPr>
          <p:cNvSpPr txBox="1"/>
          <p:nvPr/>
        </p:nvSpPr>
        <p:spPr>
          <a:xfrm>
            <a:off x="5545709" y="769990"/>
            <a:ext cx="3600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年度より区役所庁舎・市役所本庁舎、市営住宅などを活用した保育施設の整備　など</a:t>
            </a:r>
          </a:p>
        </p:txBody>
      </p:sp>
      <p:sp>
        <p:nvSpPr>
          <p:cNvPr id="60" name="角丸四角形 2">
            <a:extLst>
              <a:ext uri="{FF2B5EF4-FFF2-40B4-BE49-F238E27FC236}">
                <a16:creationId xmlns:a16="http://schemas.microsoft.com/office/drawing/2014/main" id="{3DD5C73D-AF4E-4772-A588-E6C87A1DB75E}"/>
              </a:ext>
            </a:extLst>
          </p:cNvPr>
          <p:cNvSpPr/>
          <p:nvPr/>
        </p:nvSpPr>
        <p:spPr>
          <a:xfrm>
            <a:off x="4528242" y="3064296"/>
            <a:ext cx="1007497" cy="8740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こども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医療費助成</a:t>
            </a:r>
          </a:p>
        </p:txBody>
      </p:sp>
      <p:sp>
        <p:nvSpPr>
          <p:cNvPr id="61" name="角丸四角形 18">
            <a:extLst>
              <a:ext uri="{FF2B5EF4-FFF2-40B4-BE49-F238E27FC236}">
                <a16:creationId xmlns:a16="http://schemas.microsoft.com/office/drawing/2014/main" id="{7D6F1357-C753-4E21-A48C-73E421FAF8DC}"/>
              </a:ext>
            </a:extLst>
          </p:cNvPr>
          <p:cNvSpPr/>
          <p:nvPr/>
        </p:nvSpPr>
        <p:spPr>
          <a:xfrm>
            <a:off x="4527070" y="1900750"/>
            <a:ext cx="1008670" cy="9969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幼児教育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62" name="角丸四角形 20">
            <a:extLst>
              <a:ext uri="{FF2B5EF4-FFF2-40B4-BE49-F238E27FC236}">
                <a16:creationId xmlns:a16="http://schemas.microsoft.com/office/drawing/2014/main" id="{078BD305-5685-49B7-8A96-27A5D8E9E75D}"/>
              </a:ext>
            </a:extLst>
          </p:cNvPr>
          <p:cNvSpPr/>
          <p:nvPr/>
        </p:nvSpPr>
        <p:spPr>
          <a:xfrm>
            <a:off x="4524139" y="775958"/>
            <a:ext cx="1011600" cy="9740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待機児童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対策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63" name="角丸四角形 22">
            <a:extLst>
              <a:ext uri="{FF2B5EF4-FFF2-40B4-BE49-F238E27FC236}">
                <a16:creationId xmlns:a16="http://schemas.microsoft.com/office/drawing/2014/main" id="{BB41DE48-85B6-49DB-A009-8861588FD3D0}"/>
              </a:ext>
            </a:extLst>
          </p:cNvPr>
          <p:cNvSpPr/>
          <p:nvPr/>
        </p:nvSpPr>
        <p:spPr>
          <a:xfrm>
            <a:off x="4554618" y="4117611"/>
            <a:ext cx="981121" cy="9289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病後児保育</a:t>
            </a:r>
          </a:p>
        </p:txBody>
      </p:sp>
      <p:sp>
        <p:nvSpPr>
          <p:cNvPr id="64" name="角丸四角形 25">
            <a:extLst>
              <a:ext uri="{FF2B5EF4-FFF2-40B4-BE49-F238E27FC236}">
                <a16:creationId xmlns:a16="http://schemas.microsoft.com/office/drawing/2014/main" id="{4ADA4762-7A18-47B5-94DB-1E13CF701A6E}"/>
              </a:ext>
            </a:extLst>
          </p:cNvPr>
          <p:cNvSpPr/>
          <p:nvPr/>
        </p:nvSpPr>
        <p:spPr>
          <a:xfrm>
            <a:off x="4566180" y="5236063"/>
            <a:ext cx="981122" cy="10785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ケア児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通学支援</a:t>
            </a:r>
          </a:p>
        </p:txBody>
      </p:sp>
      <p:sp>
        <p:nvSpPr>
          <p:cNvPr id="65" name="テキスト ボックス 64">
            <a:extLst>
              <a:ext uri="{FF2B5EF4-FFF2-40B4-BE49-F238E27FC236}">
                <a16:creationId xmlns:a16="http://schemas.microsoft.com/office/drawing/2014/main" id="{FA97BC1C-EB1D-4CB7-9109-843F8385E101}"/>
              </a:ext>
            </a:extLst>
          </p:cNvPr>
          <p:cNvSpPr txBox="1"/>
          <p:nvPr/>
        </p:nvSpPr>
        <p:spPr>
          <a:xfrm>
            <a:off x="5543444" y="4103065"/>
            <a:ext cx="3600000" cy="637097"/>
          </a:xfrm>
          <a:prstGeom prst="rect">
            <a:avLst/>
          </a:prstGeom>
          <a:noFill/>
          <a:ln>
            <a:noFill/>
          </a:ln>
        </p:spPr>
        <p:txBody>
          <a:bodyPr wrap="square" lIns="72000"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年度よりひとり親家庭等を対象とした利用料減免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年度より病児保育施設の開設準備や予約システム導入の経費を補助　など</a:t>
            </a:r>
          </a:p>
        </p:txBody>
      </p:sp>
      <p:sp>
        <p:nvSpPr>
          <p:cNvPr id="66" name="テキスト ボックス 65">
            <a:extLst>
              <a:ext uri="{FF2B5EF4-FFF2-40B4-BE49-F238E27FC236}">
                <a16:creationId xmlns:a16="http://schemas.microsoft.com/office/drawing/2014/main" id="{C4258C74-C408-4883-AC0A-077334C42374}"/>
              </a:ext>
            </a:extLst>
          </p:cNvPr>
          <p:cNvSpPr txBox="1"/>
          <p:nvPr/>
        </p:nvSpPr>
        <p:spPr>
          <a:xfrm>
            <a:off x="5500819" y="5260698"/>
            <a:ext cx="3600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年度より医療的ケアが必要な児童生徒の通学体制を整備するため、介護タクシー等に看護師が同乗し、通学を支援　など</a:t>
            </a:r>
          </a:p>
        </p:txBody>
      </p:sp>
      <p:sp>
        <p:nvSpPr>
          <p:cNvPr id="67" name="正方形/長方形 66">
            <a:extLst>
              <a:ext uri="{FF2B5EF4-FFF2-40B4-BE49-F238E27FC236}">
                <a16:creationId xmlns:a16="http://schemas.microsoft.com/office/drawing/2014/main" id="{ADD40A1B-B075-472A-8C5D-ABDD2A2D4F52}"/>
              </a:ext>
            </a:extLst>
          </p:cNvPr>
          <p:cNvSpPr/>
          <p:nvPr/>
        </p:nvSpPr>
        <p:spPr>
          <a:xfrm>
            <a:off x="5579490" y="2445326"/>
            <a:ext cx="3385842" cy="430887"/>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質の高い幼児教育とあわせ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社会全体でこどもの成長を支える環境を構築</a:t>
            </a:r>
          </a:p>
        </p:txBody>
      </p:sp>
      <p:sp>
        <p:nvSpPr>
          <p:cNvPr id="70" name="テキスト ボックス 69">
            <a:extLst>
              <a:ext uri="{FF2B5EF4-FFF2-40B4-BE49-F238E27FC236}">
                <a16:creationId xmlns:a16="http://schemas.microsoft.com/office/drawing/2014/main" id="{0A557733-1D7B-47A0-B5E9-09AA1428893D}"/>
              </a:ext>
            </a:extLst>
          </p:cNvPr>
          <p:cNvSpPr txBox="1"/>
          <p:nvPr/>
        </p:nvSpPr>
        <p:spPr>
          <a:xfrm>
            <a:off x="5527205" y="1850110"/>
            <a:ext cx="3600000" cy="630942"/>
          </a:xfrm>
          <a:prstGeom prst="rect">
            <a:avLst/>
          </a:prstGeom>
          <a:noFill/>
          <a:ln>
            <a:noFill/>
          </a:ln>
        </p:spPr>
        <p:txBody>
          <a:bodyPr wrap="square" lIns="108000" tIns="64008" rIns="720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2016</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年度に</a:t>
            </a:r>
            <a:r>
              <a:rPr kumimoji="1" lang="en-US"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5</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歳児の</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幼児教育の無償化を</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国に</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先駆け実施</a:t>
            </a:r>
            <a:endPar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歳児、認可外保育施設のこどもも新たに対象</a:t>
            </a:r>
          </a:p>
        </p:txBody>
      </p:sp>
      <p:sp>
        <p:nvSpPr>
          <p:cNvPr id="71" name="正方形/長方形 70">
            <a:extLst>
              <a:ext uri="{FF2B5EF4-FFF2-40B4-BE49-F238E27FC236}">
                <a16:creationId xmlns:a16="http://schemas.microsoft.com/office/drawing/2014/main" id="{3ECECCE0-63B0-4F49-B879-FFE7AAB7D76C}"/>
              </a:ext>
            </a:extLst>
          </p:cNvPr>
          <p:cNvSpPr/>
          <p:nvPr/>
        </p:nvSpPr>
        <p:spPr>
          <a:xfrm>
            <a:off x="5565923" y="4758364"/>
            <a:ext cx="336422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子育てしながら働き続けられる環境を整備</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3" name="正方形/長方形 72">
            <a:extLst>
              <a:ext uri="{FF2B5EF4-FFF2-40B4-BE49-F238E27FC236}">
                <a16:creationId xmlns:a16="http://schemas.microsoft.com/office/drawing/2014/main" id="{1D081EDD-97A3-42E2-AEEE-2D951292B948}"/>
              </a:ext>
            </a:extLst>
          </p:cNvPr>
          <p:cNvSpPr/>
          <p:nvPr/>
        </p:nvSpPr>
        <p:spPr>
          <a:xfrm>
            <a:off x="5598998" y="3472071"/>
            <a:ext cx="3344712" cy="412421"/>
          </a:xfrm>
          <a:prstGeom prst="rect">
            <a:avLst/>
          </a:prstGeom>
          <a:solidFill>
            <a:srgbClr val="ED7D31">
              <a:lumMod val="20000"/>
              <a:lumOff val="80000"/>
            </a:srgbClr>
          </a:solidFill>
          <a:ln>
            <a:solidFill>
              <a:sysClr val="window" lastClr="FFFFFF">
                <a:lumMod val="50000"/>
              </a:sysClr>
            </a:solidFill>
          </a:ln>
        </p:spPr>
        <p:txBody>
          <a:bodyPr wrap="square" lIns="36000" rIns="360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こどもの医療に係る負担を軽減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3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安心してこどもを生み・育てることのできる環境を整備</a:t>
            </a:r>
          </a:p>
        </p:txBody>
      </p:sp>
      <p:sp>
        <p:nvSpPr>
          <p:cNvPr id="74" name="正方形/長方形 73">
            <a:extLst>
              <a:ext uri="{FF2B5EF4-FFF2-40B4-BE49-F238E27FC236}">
                <a16:creationId xmlns:a16="http://schemas.microsoft.com/office/drawing/2014/main" id="{F8324471-2303-4758-B829-0F0FD915F16E}"/>
              </a:ext>
            </a:extLst>
          </p:cNvPr>
          <p:cNvSpPr/>
          <p:nvPr/>
        </p:nvSpPr>
        <p:spPr>
          <a:xfrm>
            <a:off x="5620620" y="1272441"/>
            <a:ext cx="3344712"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従来の手法にとらわれない特別対策の取組</a:t>
            </a:r>
          </a:p>
        </p:txBody>
      </p:sp>
      <p:sp>
        <p:nvSpPr>
          <p:cNvPr id="76" name="正方形/長方形 75">
            <a:extLst>
              <a:ext uri="{FF2B5EF4-FFF2-40B4-BE49-F238E27FC236}">
                <a16:creationId xmlns:a16="http://schemas.microsoft.com/office/drawing/2014/main" id="{314B90B3-24FF-4322-9888-6696336C6387}"/>
              </a:ext>
            </a:extLst>
          </p:cNvPr>
          <p:cNvSpPr/>
          <p:nvPr/>
        </p:nvSpPr>
        <p:spPr>
          <a:xfrm>
            <a:off x="5605893" y="5964497"/>
            <a:ext cx="332425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児童生徒の学習機会の保障</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6">
            <a:extLst>
              <a:ext uri="{FF2B5EF4-FFF2-40B4-BE49-F238E27FC236}">
                <a16:creationId xmlns:a16="http://schemas.microsoft.com/office/drawing/2014/main" id="{05AAA120-49E5-44D3-BFEC-A12A0C9BC4F0}"/>
              </a:ext>
            </a:extLst>
          </p:cNvPr>
          <p:cNvSpPr/>
          <p:nvPr/>
        </p:nvSpPr>
        <p:spPr>
          <a:xfrm>
            <a:off x="4720324" y="5952653"/>
            <a:ext cx="666000" cy="313690"/>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81" name="角丸四角形 8">
            <a:extLst>
              <a:ext uri="{FF2B5EF4-FFF2-40B4-BE49-F238E27FC236}">
                <a16:creationId xmlns:a16="http://schemas.microsoft.com/office/drawing/2014/main" id="{664CC754-E4B2-4B5F-9981-40860EDFE0BF}"/>
              </a:ext>
            </a:extLst>
          </p:cNvPr>
          <p:cNvSpPr/>
          <p:nvPr/>
        </p:nvSpPr>
        <p:spPr>
          <a:xfrm>
            <a:off x="4666736" y="1305119"/>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3" name="角丸四角形 11">
            <a:extLst>
              <a:ext uri="{FF2B5EF4-FFF2-40B4-BE49-F238E27FC236}">
                <a16:creationId xmlns:a16="http://schemas.microsoft.com/office/drawing/2014/main" id="{AFF600BD-2069-42BF-8816-268185326538}"/>
              </a:ext>
            </a:extLst>
          </p:cNvPr>
          <p:cNvSpPr/>
          <p:nvPr/>
        </p:nvSpPr>
        <p:spPr>
          <a:xfrm>
            <a:off x="4693293" y="465780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4" name="角丸四角形 15">
            <a:extLst>
              <a:ext uri="{FF2B5EF4-FFF2-40B4-BE49-F238E27FC236}">
                <a16:creationId xmlns:a16="http://schemas.microsoft.com/office/drawing/2014/main" id="{065CE202-CF85-4AD4-ADEF-7C79D622DE29}"/>
              </a:ext>
            </a:extLst>
          </p:cNvPr>
          <p:cNvSpPr/>
          <p:nvPr/>
        </p:nvSpPr>
        <p:spPr>
          <a:xfrm>
            <a:off x="4696939" y="358263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5" name="角丸四角形 16">
            <a:extLst>
              <a:ext uri="{FF2B5EF4-FFF2-40B4-BE49-F238E27FC236}">
                <a16:creationId xmlns:a16="http://schemas.microsoft.com/office/drawing/2014/main" id="{AA747993-A80C-4574-A163-F14C7E4D55D8}"/>
              </a:ext>
            </a:extLst>
          </p:cNvPr>
          <p:cNvSpPr/>
          <p:nvPr/>
        </p:nvSpPr>
        <p:spPr>
          <a:xfrm>
            <a:off x="4713466" y="2493102"/>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2" name="スライド番号プレースホルダー 1"/>
          <p:cNvSpPr>
            <a:spLocks noGrp="1"/>
          </p:cNvSpPr>
          <p:nvPr>
            <p:ph type="sldNum" sz="quarter" idx="12"/>
          </p:nvPr>
        </p:nvSpPr>
        <p:spPr>
          <a:xfrm>
            <a:off x="8435440"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98D44F00-E10C-492D-B4CE-B35431DBA17A}"/>
              </a:ext>
            </a:extLst>
          </p:cNvPr>
          <p:cNvSpPr txBox="1"/>
          <p:nvPr/>
        </p:nvSpPr>
        <p:spPr>
          <a:xfrm>
            <a:off x="2591568" y="4997634"/>
            <a:ext cx="3564000" cy="25237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生徒一人あたりの授業料助成額</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1062769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グラフ 62"/>
          <p:cNvGraphicFramePr>
            <a:graphicFrameLocks/>
          </p:cNvGraphicFramePr>
          <p:nvPr/>
        </p:nvGraphicFramePr>
        <p:xfrm>
          <a:off x="6324801" y="4918296"/>
          <a:ext cx="2736000" cy="16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0" name="グラフ 59">
            <a:extLst>
              <a:ext uri="{FF2B5EF4-FFF2-40B4-BE49-F238E27FC236}">
                <a16:creationId xmlns:a16="http://schemas.microsoft.com/office/drawing/2014/main" id="{7BD7E7E8-68F3-4A7B-9CAD-0D8376C0F185}"/>
              </a:ext>
            </a:extLst>
          </p:cNvPr>
          <p:cNvGraphicFramePr>
            <a:graphicFrameLocks/>
          </p:cNvGraphicFramePr>
          <p:nvPr/>
        </p:nvGraphicFramePr>
        <p:xfrm>
          <a:off x="6069928" y="2423663"/>
          <a:ext cx="2880000" cy="167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p:cNvGraphicFramePr/>
          <p:nvPr/>
        </p:nvGraphicFramePr>
        <p:xfrm>
          <a:off x="2023065" y="5011632"/>
          <a:ext cx="1069801" cy="1668630"/>
        </p:xfrm>
        <a:graphic>
          <a:graphicData uri="http://schemas.openxmlformats.org/drawingml/2006/chart">
            <c:chart xmlns:c="http://schemas.openxmlformats.org/drawingml/2006/chart" xmlns:r="http://schemas.openxmlformats.org/officeDocument/2006/relationships" r:id="rId4"/>
          </a:graphicData>
        </a:graphic>
      </p:graphicFrame>
      <p:sp>
        <p:nvSpPr>
          <p:cNvPr id="30" name="右矢印 29"/>
          <p:cNvSpPr/>
          <p:nvPr/>
        </p:nvSpPr>
        <p:spPr>
          <a:xfrm rot="17849449">
            <a:off x="2085967" y="5758697"/>
            <a:ext cx="540000" cy="288000"/>
          </a:xfrm>
          <a:prstGeom prst="rightArrow">
            <a:avLst>
              <a:gd name="adj1" fmla="val 50000"/>
              <a:gd name="adj2" fmla="val 43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指標で見る経済・社会の動き</a:t>
            </a:r>
          </a:p>
        </p:txBody>
      </p:sp>
      <p:sp>
        <p:nvSpPr>
          <p:cNvPr id="6" name="正方形/長方形 5"/>
          <p:cNvSpPr/>
          <p:nvPr/>
        </p:nvSpPr>
        <p:spPr>
          <a:xfrm>
            <a:off x="102353" y="926002"/>
            <a:ext cx="8957603" cy="1024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新型コロナ拡大以前は、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年のリーマンショック後に急速に落ち込んだ後、インバウンドの飛躍的な</a:t>
            </a:r>
            <a:r>
              <a:rPr lang="ja-JP" altLang="en-US" sz="1300" dirty="0">
                <a:solidFill>
                  <a:prstClr val="black"/>
                </a:solidFill>
                <a:latin typeface="BIZ UDゴシック" panose="020B0400000000000000" pitchFamily="49" charset="-128"/>
                <a:ea typeface="BIZ UDゴシック" panose="020B0400000000000000" pitchFamily="49" charset="-128"/>
              </a:rPr>
              <a:t>増加など</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も背景に、緩やかな回復基調が続いていた。景気動向指数と府内総生産をかけあわせた動きを見ると、</a:t>
            </a:r>
            <a:r>
              <a:rPr lang="ja-JP" altLang="en-US" sz="1300" dirty="0">
                <a:solidFill>
                  <a:prstClr val="black"/>
                </a:solidFill>
                <a:latin typeface="BIZ UDゴシック" panose="020B0400000000000000" pitchFamily="49" charset="-128"/>
                <a:ea typeface="BIZ UDゴシック" panose="020B0400000000000000" pitchFamily="49" charset="-128"/>
              </a:rPr>
              <a:t>景気動向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指数が先行する形で府内総生産が増加。開業率も上昇し、企業本社の転出超過も縮小傾向。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新型コロナ拡大前後は、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年春から急速に悪化し、好調であったインバウンドはほぼ蒸発。現在は</a:t>
            </a:r>
            <a:r>
              <a:rPr lang="ja-JP" altLang="en-US" sz="1300" dirty="0">
                <a:solidFill>
                  <a:prstClr val="black"/>
                </a:solidFill>
                <a:latin typeface="BIZ UDゴシック" panose="020B0400000000000000" pitchFamily="49" charset="-128"/>
                <a:ea typeface="BIZ UDゴシック" panose="020B0400000000000000" pitchFamily="49" charset="-128"/>
              </a:rPr>
              <a:t>中小企業景</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況調査で悪化が見られるものの、有効求人倍率や商業地価は改善傾向。</a:t>
            </a:r>
          </a:p>
        </p:txBody>
      </p:sp>
      <p:sp>
        <p:nvSpPr>
          <p:cNvPr id="8" name="テキスト ボックス 7"/>
          <p:cNvSpPr txBox="1"/>
          <p:nvPr/>
        </p:nvSpPr>
        <p:spPr>
          <a:xfrm>
            <a:off x="108000"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景気動向指数と府内総生産（</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GDP</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グラフ 8"/>
          <p:cNvGraphicFramePr>
            <a:graphicFrameLocks/>
          </p:cNvGraphicFramePr>
          <p:nvPr/>
        </p:nvGraphicFramePr>
        <p:xfrm>
          <a:off x="144402" y="2481491"/>
          <a:ext cx="2880000" cy="1826513"/>
        </p:xfrm>
        <a:graphic>
          <a:graphicData uri="http://schemas.openxmlformats.org/drawingml/2006/chart">
            <c:chart xmlns:c="http://schemas.openxmlformats.org/drawingml/2006/chart" xmlns:r="http://schemas.openxmlformats.org/officeDocument/2006/relationships" r:id="rId5"/>
          </a:graphicData>
        </a:graphic>
      </p:graphicFrame>
      <p:sp>
        <p:nvSpPr>
          <p:cNvPr id="10" name="テキスト ボックス 1">
            <a:extLst>
              <a:ext uri="{FF2B5EF4-FFF2-40B4-BE49-F238E27FC236}">
                <a16:creationId xmlns:a16="http://schemas.microsoft.com/office/drawing/2014/main" id="{9F72E808-89EC-4D2B-BD76-A66B4D273B18}"/>
              </a:ext>
            </a:extLst>
          </p:cNvPr>
          <p:cNvSpPr txBox="1"/>
          <p:nvPr/>
        </p:nvSpPr>
        <p:spPr>
          <a:xfrm>
            <a:off x="102353" y="2338039"/>
            <a:ext cx="789162" cy="253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府内総生産</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2414054" y="2356475"/>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BE5F99DD-638C-4328-87A5-91752CC8BA04}"/>
              </a:ext>
            </a:extLst>
          </p:cNvPr>
          <p:cNvSpPr/>
          <p:nvPr/>
        </p:nvSpPr>
        <p:spPr>
          <a:xfrm>
            <a:off x="274005" y="4227183"/>
            <a:ext cx="2874019"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0" lang="ja-JP" altLang="en-US" sz="5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b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3" name="正方形/長方形 12">
            <a:extLst>
              <a:ext uri="{FF2B5EF4-FFF2-40B4-BE49-F238E27FC236}">
                <a16:creationId xmlns:a16="http://schemas.microsoft.com/office/drawing/2014/main" id="{F3662101-EE3B-4931-808C-B5FA454754EE}"/>
              </a:ext>
            </a:extLst>
          </p:cNvPr>
          <p:cNvSpPr/>
          <p:nvPr/>
        </p:nvSpPr>
        <p:spPr>
          <a:xfrm>
            <a:off x="372875" y="4024703"/>
            <a:ext cx="504000" cy="10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a:ea typeface="Meiryo UI"/>
                <a:cs typeface="+mn-cs"/>
              </a:rPr>
              <a:t>リーマンショック</a:t>
            </a:r>
            <a:endParaRPr kumimoji="0"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線吹き出し 1 (枠付き) 13"/>
          <p:cNvSpPr/>
          <p:nvPr/>
        </p:nvSpPr>
        <p:spPr>
          <a:xfrm>
            <a:off x="574763" y="2721883"/>
            <a:ext cx="972000" cy="144000"/>
          </a:xfrm>
          <a:prstGeom prst="borderCallout1">
            <a:avLst>
              <a:gd name="adj1" fmla="val 93914"/>
              <a:gd name="adj2" fmla="val 50307"/>
              <a:gd name="adj3" fmla="val 239892"/>
              <a:gd name="adj4" fmla="val 83009"/>
            </a:avLst>
          </a:prstGeom>
        </p:spPr>
        <p:style>
          <a:lnRef idx="2">
            <a:schemeClr val="dk1"/>
          </a:lnRef>
          <a:fillRef idx="1">
            <a:schemeClr val="lt1"/>
          </a:fillRef>
          <a:effectRef idx="0">
            <a:schemeClr val="dk1"/>
          </a:effectRef>
          <a:fontRef idx="minor">
            <a:schemeClr val="dk1"/>
          </a:fontRef>
        </p:style>
        <p:txBody>
          <a:bodyPr lIns="36000" tIns="0" rIns="36000" bIns="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5" name="テキスト ボックス 14">
            <a:extLst>
              <a:ext uri="{FF2B5EF4-FFF2-40B4-BE49-F238E27FC236}">
                <a16:creationId xmlns:a16="http://schemas.microsoft.com/office/drawing/2014/main" id="{E272E932-21FB-41AA-8D47-84DBC78E0F80}"/>
              </a:ext>
            </a:extLst>
          </p:cNvPr>
          <p:cNvSpPr txBox="1"/>
          <p:nvPr/>
        </p:nvSpPr>
        <p:spPr>
          <a:xfrm>
            <a:off x="6145415"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8624563" y="3021080"/>
            <a:ext cx="64401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全国</a:t>
            </a:r>
          </a:p>
        </p:txBody>
      </p:sp>
      <p:sp>
        <p:nvSpPr>
          <p:cNvPr id="18" name="テキスト ボックス 17"/>
          <p:cNvSpPr txBox="1"/>
          <p:nvPr/>
        </p:nvSpPr>
        <p:spPr>
          <a:xfrm>
            <a:off x="8620573" y="3122375"/>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 大阪</a:t>
            </a:r>
          </a:p>
        </p:txBody>
      </p:sp>
      <p:sp>
        <p:nvSpPr>
          <p:cNvPr id="19" name="テキスト ボックス 18"/>
          <p:cNvSpPr txBox="1"/>
          <p:nvPr/>
        </p:nvSpPr>
        <p:spPr>
          <a:xfrm>
            <a:off x="8624563" y="2831240"/>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1.65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東京</a:t>
            </a:r>
          </a:p>
        </p:txBody>
      </p:sp>
      <p:sp>
        <p:nvSpPr>
          <p:cNvPr id="20" name="テキスト ボックス 19"/>
          <p:cNvSpPr txBox="1"/>
          <p:nvPr/>
        </p:nvSpPr>
        <p:spPr>
          <a:xfrm>
            <a:off x="6782990" y="4165425"/>
            <a:ext cx="2242426"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テキスト ボックス 20"/>
          <p:cNvSpPr txBox="1"/>
          <p:nvPr/>
        </p:nvSpPr>
        <p:spPr>
          <a:xfrm>
            <a:off x="3173183"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業況判断（</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22" name="グラフ 21"/>
          <p:cNvGraphicFramePr/>
          <p:nvPr/>
        </p:nvGraphicFramePr>
        <p:xfrm>
          <a:off x="3224439" y="4950845"/>
          <a:ext cx="2880000" cy="1620000"/>
        </p:xfrm>
        <a:graphic>
          <a:graphicData uri="http://schemas.openxmlformats.org/drawingml/2006/chart">
            <c:chart xmlns:c="http://schemas.openxmlformats.org/drawingml/2006/chart" xmlns:r="http://schemas.openxmlformats.org/officeDocument/2006/relationships" r:id="rId6"/>
          </a:graphicData>
        </a:graphic>
      </p:graphicFrame>
      <p:sp>
        <p:nvSpPr>
          <p:cNvPr id="23" name="テキスト ボックス 22"/>
          <p:cNvSpPr txBox="1"/>
          <p:nvPr/>
        </p:nvSpPr>
        <p:spPr>
          <a:xfrm>
            <a:off x="5556205" y="5139237"/>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5536320" y="5561622"/>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27.7</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91B5FA7C-113F-48BA-BD5D-E7EEB4705D30}"/>
              </a:ext>
            </a:extLst>
          </p:cNvPr>
          <p:cNvSpPr/>
          <p:nvPr/>
        </p:nvSpPr>
        <p:spPr>
          <a:xfrm>
            <a:off x="3218478" y="6468328"/>
            <a:ext cx="2772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※DI</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：景気の見通しについて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「好転」企業割合から「悪化」企業割合を差し引いた値</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08000"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開業率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4" name="右矢印 33"/>
          <p:cNvSpPr/>
          <p:nvPr/>
        </p:nvSpPr>
        <p:spPr>
          <a:xfrm rot="20000851">
            <a:off x="2285559" y="5980290"/>
            <a:ext cx="504000" cy="288000"/>
          </a:xfrm>
          <a:prstGeom prst="rightArrow">
            <a:avLst>
              <a:gd name="adj1" fmla="val 50000"/>
              <a:gd name="adj2" fmla="val 35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テキスト ボックス 30"/>
          <p:cNvSpPr txBox="1"/>
          <p:nvPr/>
        </p:nvSpPr>
        <p:spPr>
          <a:xfrm rot="20382048" flipH="1">
            <a:off x="2289436" y="5991635"/>
            <a:ext cx="68968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29" name="テキスト ボックス 28"/>
          <p:cNvSpPr txBox="1"/>
          <p:nvPr/>
        </p:nvSpPr>
        <p:spPr>
          <a:xfrm rot="17920927">
            <a:off x="2131994" y="5852768"/>
            <a:ext cx="44794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35" name="テキスト ボックス 34"/>
          <p:cNvSpPr txBox="1"/>
          <p:nvPr/>
        </p:nvSpPr>
        <p:spPr>
          <a:xfrm>
            <a:off x="1774568" y="5409423"/>
            <a:ext cx="415498" cy="553998"/>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0" lang="en-US" altLang="ja-JP"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1005335" y="6605575"/>
            <a:ext cx="249274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出典：厚生労働省</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「雇用保険事業</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報」</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3122727"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本社転入出</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9" name="テキスト ボックス 38"/>
          <p:cNvSpPr txBox="1"/>
          <p:nvPr/>
        </p:nvSpPr>
        <p:spPr>
          <a:xfrm>
            <a:off x="3730963" y="2562095"/>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p:cNvSpPr txBox="1"/>
          <p:nvPr/>
        </p:nvSpPr>
        <p:spPr>
          <a:xfrm>
            <a:off x="3730963" y="2919857"/>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5650377" y="3370502"/>
            <a:ext cx="5757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転出超過</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棒グラフ</a:t>
            </a: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右矢印 41"/>
          <p:cNvSpPr/>
          <p:nvPr/>
        </p:nvSpPr>
        <p:spPr>
          <a:xfrm rot="360000">
            <a:off x="3407413" y="3320689"/>
            <a:ext cx="2236300" cy="10923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3" name="正方形/長方形 42"/>
          <p:cNvSpPr/>
          <p:nvPr/>
        </p:nvSpPr>
        <p:spPr>
          <a:xfrm>
            <a:off x="3612078" y="4169263"/>
            <a:ext cx="2364750"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出典：帝国データバンク「本社移転企業調査」をもとに副首都推進局で作成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5642947" y="3804249"/>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5" name="テキスト ボックス 44"/>
          <p:cNvSpPr txBox="1"/>
          <p:nvPr/>
        </p:nvSpPr>
        <p:spPr>
          <a:xfrm>
            <a:off x="2730749" y="640098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6" name="テキスト ボックス 45"/>
          <p:cNvSpPr txBox="1"/>
          <p:nvPr/>
        </p:nvSpPr>
        <p:spPr>
          <a:xfrm>
            <a:off x="1579659" y="632002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7" name="テキスト ボックス 46"/>
          <p:cNvSpPr txBox="1"/>
          <p:nvPr/>
        </p:nvSpPr>
        <p:spPr>
          <a:xfrm>
            <a:off x="2492703" y="3811767"/>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8" name="テキスト ボックス 47"/>
          <p:cNvSpPr txBox="1"/>
          <p:nvPr/>
        </p:nvSpPr>
        <p:spPr>
          <a:xfrm>
            <a:off x="5560733" y="6265656"/>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9" name="テキスト ボックス 48"/>
          <p:cNvSpPr txBox="1"/>
          <p:nvPr/>
        </p:nvSpPr>
        <p:spPr>
          <a:xfrm>
            <a:off x="6201325"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商業地価</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1" name="正方形/長方形 50"/>
          <p:cNvSpPr/>
          <p:nvPr/>
        </p:nvSpPr>
        <p:spPr>
          <a:xfrm>
            <a:off x="7246245" y="6541817"/>
            <a:ext cx="194582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出典：国土交通省「地価公示」</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2" name="テキスト ボックス 51"/>
          <p:cNvSpPr txBox="1"/>
          <p:nvPr/>
        </p:nvSpPr>
        <p:spPr>
          <a:xfrm>
            <a:off x="8699330" y="6278091"/>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3" name="テキスト ボックス 52">
            <a:extLst>
              <a:ext uri="{FF2B5EF4-FFF2-40B4-BE49-F238E27FC236}">
                <a16:creationId xmlns:a16="http://schemas.microsoft.com/office/drawing/2014/main" id="{32AD7D31-6B83-4A12-9600-0832993C4849}"/>
              </a:ext>
            </a:extLst>
          </p:cNvPr>
          <p:cNvSpPr txBox="1"/>
          <p:nvPr/>
        </p:nvSpPr>
        <p:spPr>
          <a:xfrm>
            <a:off x="6068712" y="2455798"/>
            <a:ext cx="33855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（倍）</a:t>
            </a:r>
            <a:endParaRPr kumimoji="1" lang="ja-JP" altLang="en-US"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p:cNvSpPr/>
          <p:nvPr/>
        </p:nvSpPr>
        <p:spPr>
          <a:xfrm>
            <a:off x="3713966" y="6590219"/>
            <a:ext cx="2772000"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出典：中小企業基盤整備機構「</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aphicFrame>
        <p:nvGraphicFramePr>
          <p:cNvPr id="38" name="グラフ 37">
            <a:extLst>
              <a:ext uri="{FF2B5EF4-FFF2-40B4-BE49-F238E27FC236}">
                <a16:creationId xmlns:a16="http://schemas.microsoft.com/office/drawing/2014/main" id="{E424F644-DF02-4739-AB09-506E58287E48}"/>
              </a:ext>
            </a:extLst>
          </p:cNvPr>
          <p:cNvGraphicFramePr/>
          <p:nvPr/>
        </p:nvGraphicFramePr>
        <p:xfrm>
          <a:off x="3135944" y="2463843"/>
          <a:ext cx="2737815" cy="1620000"/>
        </p:xfrm>
        <a:graphic>
          <a:graphicData uri="http://schemas.openxmlformats.org/drawingml/2006/chart">
            <c:chart xmlns:c="http://schemas.openxmlformats.org/drawingml/2006/chart" xmlns:r="http://schemas.openxmlformats.org/officeDocument/2006/relationships" r:id="rId7"/>
          </a:graphicData>
        </a:graphic>
      </p:graphicFrame>
      <p:sp>
        <p:nvSpPr>
          <p:cNvPr id="55" name="テキスト ボックス 54"/>
          <p:cNvSpPr txBox="1"/>
          <p:nvPr/>
        </p:nvSpPr>
        <p:spPr>
          <a:xfrm>
            <a:off x="3104443" y="2409379"/>
            <a:ext cx="49970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55"/>
          <p:cNvSpPr txBox="1"/>
          <p:nvPr/>
        </p:nvSpPr>
        <p:spPr>
          <a:xfrm>
            <a:off x="6252581" y="486230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8" name="テキスト ボックス 57"/>
          <p:cNvSpPr txBox="1"/>
          <p:nvPr/>
        </p:nvSpPr>
        <p:spPr>
          <a:xfrm>
            <a:off x="97962" y="4905658"/>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p:cNvSpPr txBox="1"/>
          <p:nvPr/>
        </p:nvSpPr>
        <p:spPr>
          <a:xfrm>
            <a:off x="8567554" y="3803708"/>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graphicFrame>
        <p:nvGraphicFramePr>
          <p:cNvPr id="62" name="グラフ 61"/>
          <p:cNvGraphicFramePr>
            <a:graphicFrameLocks/>
          </p:cNvGraphicFramePr>
          <p:nvPr/>
        </p:nvGraphicFramePr>
        <p:xfrm>
          <a:off x="123010" y="4957955"/>
          <a:ext cx="1748990" cy="1656000"/>
        </p:xfrm>
        <a:graphic>
          <a:graphicData uri="http://schemas.openxmlformats.org/drawingml/2006/chart">
            <c:chart xmlns:c="http://schemas.openxmlformats.org/drawingml/2006/chart" xmlns:r="http://schemas.openxmlformats.org/officeDocument/2006/relationships" r:id="rId8"/>
          </a:graphicData>
        </a:graphic>
      </p:graphicFrame>
      <p:sp>
        <p:nvSpPr>
          <p:cNvPr id="57" name="テキスト ボックス 56"/>
          <p:cNvSpPr txBox="1"/>
          <p:nvPr/>
        </p:nvSpPr>
        <p:spPr>
          <a:xfrm>
            <a:off x="167373" y="538459"/>
            <a:ext cx="2290193"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■経済関連の指標</a:t>
            </a:r>
          </a:p>
        </p:txBody>
      </p:sp>
      <p:sp>
        <p:nvSpPr>
          <p:cNvPr id="64" name="スライド番号プレースホルダー 1"/>
          <p:cNvSpPr>
            <a:spLocks noGrp="1"/>
          </p:cNvSpPr>
          <p:nvPr>
            <p:ph type="sldNum" sz="quarter" idx="12"/>
          </p:nvPr>
        </p:nvSpPr>
        <p:spPr>
          <a:xfrm>
            <a:off x="8443523" y="655681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42465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02353" y="618210"/>
            <a:ext cx="8957603" cy="1278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安全・安心や健康、教育などの暮らしに密接に関連する社会関連の指標の改善には息の長い取組が必要　</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であり、官民の力をあわせたより一層の努力が不可欠。</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そのうえで、近年の推移を見ると、刑法犯や街頭犯罪の認知件数は大きく減少。健康寿命の全国平均と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の差も、男女とも縮小傾向。学力テストの正答率も、小・中学校ともに理科については全国平均との差</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はあるが、国語、算数、数学は概ね全国平均まで改善。一人当たりの府民所得は東京都に比べ低い水準</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も、市民所得は政令指定都市（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市）で高い水準を維持しており１位。　</a:t>
            </a:r>
          </a:p>
        </p:txBody>
      </p:sp>
      <p:sp>
        <p:nvSpPr>
          <p:cNvPr id="8" name="テキスト ボックス 7"/>
          <p:cNvSpPr txBox="1"/>
          <p:nvPr/>
        </p:nvSpPr>
        <p:spPr>
          <a:xfrm>
            <a:off x="108000" y="2123112"/>
            <a:ext cx="324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刑法犯と街頭犯罪</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東京都との推移比較</a:t>
            </a:r>
            <a:endPar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aphicFrame>
        <p:nvGraphicFramePr>
          <p:cNvPr id="9" name="グラフ 8"/>
          <p:cNvGraphicFramePr/>
          <p:nvPr/>
        </p:nvGraphicFramePr>
        <p:xfrm>
          <a:off x="102353" y="2580016"/>
          <a:ext cx="1885939" cy="1440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p:cNvSpPr/>
          <p:nvPr/>
        </p:nvSpPr>
        <p:spPr>
          <a:xfrm>
            <a:off x="390476" y="2364572"/>
            <a:ext cx="9028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刑法犯認知件数</a:t>
            </a:r>
          </a:p>
        </p:txBody>
      </p:sp>
      <p:sp>
        <p:nvSpPr>
          <p:cNvPr id="11" name="テキスト ボックス 10"/>
          <p:cNvSpPr txBox="1"/>
          <p:nvPr/>
        </p:nvSpPr>
        <p:spPr>
          <a:xfrm rot="10800000" flipV="1">
            <a:off x="884411" y="2795460"/>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12" name="テキスト ボックス 11"/>
          <p:cNvSpPr txBox="1"/>
          <p:nvPr/>
        </p:nvSpPr>
        <p:spPr>
          <a:xfrm>
            <a:off x="315486" y="3026292"/>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テキスト ボックス 12"/>
          <p:cNvSpPr txBox="1"/>
          <p:nvPr/>
        </p:nvSpPr>
        <p:spPr>
          <a:xfrm>
            <a:off x="362390" y="3392321"/>
            <a:ext cx="612000" cy="276999"/>
          </a:xfrm>
          <a:prstGeom prst="rect">
            <a:avLst/>
          </a:prstGeom>
          <a:noFill/>
          <a:ln>
            <a:solidFill>
              <a:schemeClr val="bg1">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1419943" y="3774820"/>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5" name="正方形/長方形 14"/>
          <p:cNvSpPr/>
          <p:nvPr/>
        </p:nvSpPr>
        <p:spPr>
          <a:xfrm>
            <a:off x="1670172" y="3959486"/>
            <a:ext cx="1764000" cy="1692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出典：警察庁「犯罪統計資料」</a:t>
            </a:r>
          </a:p>
        </p:txBody>
      </p:sp>
      <p:graphicFrame>
        <p:nvGraphicFramePr>
          <p:cNvPr id="16" name="グラフ 15"/>
          <p:cNvGraphicFramePr/>
          <p:nvPr/>
        </p:nvGraphicFramePr>
        <p:xfrm>
          <a:off x="1756448" y="2634675"/>
          <a:ext cx="1742680" cy="1385341"/>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3099410" y="380123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8" name="正方形/長方形 17"/>
          <p:cNvSpPr/>
          <p:nvPr/>
        </p:nvSpPr>
        <p:spPr>
          <a:xfrm>
            <a:off x="2094007" y="2385119"/>
            <a:ext cx="100540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街頭犯罪認知件数</a:t>
            </a:r>
            <a:endPar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rot="10800000" flipV="1">
            <a:off x="2044179" y="3152717"/>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20" name="テキスト ボックス 19"/>
          <p:cNvSpPr txBox="1"/>
          <p:nvPr/>
        </p:nvSpPr>
        <p:spPr>
          <a:xfrm>
            <a:off x="2747675" y="3015300"/>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1" name="テキスト ボックス 20"/>
          <p:cNvSpPr txBox="1"/>
          <p:nvPr/>
        </p:nvSpPr>
        <p:spPr>
          <a:xfrm>
            <a:off x="2094007" y="3392321"/>
            <a:ext cx="612000" cy="276999"/>
          </a:xfrm>
          <a:prstGeom prst="rect">
            <a:avLst/>
          </a:prstGeom>
          <a:noFill/>
          <a:ln>
            <a:solidFill>
              <a:schemeClr val="bg1">
                <a:lumMod val="8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08000" y="4356000"/>
            <a:ext cx="3208444"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健康寿命</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23" name="グループ化 22"/>
          <p:cNvGrpSpPr/>
          <p:nvPr/>
        </p:nvGrpSpPr>
        <p:grpSpPr>
          <a:xfrm>
            <a:off x="172448" y="5020224"/>
            <a:ext cx="513144" cy="478684"/>
            <a:chOff x="4679722" y="4188126"/>
            <a:chExt cx="513144" cy="478684"/>
          </a:xfrm>
        </p:grpSpPr>
        <p:sp>
          <p:nvSpPr>
            <p:cNvPr id="24" name="正方形/長方形 23"/>
            <p:cNvSpPr/>
            <p:nvPr/>
          </p:nvSpPr>
          <p:spPr>
            <a:xfrm>
              <a:off x="4769582" y="4486810"/>
              <a:ext cx="72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正方形/長方形 24"/>
            <p:cNvSpPr/>
            <p:nvPr/>
          </p:nvSpPr>
          <p:spPr>
            <a:xfrm>
              <a:off x="4887894" y="4485229"/>
              <a:ext cx="72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p:cNvSpPr txBox="1"/>
            <p:nvPr/>
          </p:nvSpPr>
          <p:spPr>
            <a:xfrm>
              <a:off x="4679722" y="4195883"/>
              <a:ext cx="384721" cy="303929"/>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p:cNvSpPr txBox="1"/>
            <p:nvPr/>
          </p:nvSpPr>
          <p:spPr>
            <a:xfrm>
              <a:off x="4923562" y="4188126"/>
              <a:ext cx="269304" cy="43537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全国との差</a:t>
              </a:r>
            </a:p>
          </p:txBody>
        </p:sp>
        <p:cxnSp>
          <p:nvCxnSpPr>
            <p:cNvPr id="28" name="直線コネクタ 27"/>
            <p:cNvCxnSpPr/>
            <p:nvPr/>
          </p:nvCxnSpPr>
          <p:spPr>
            <a:xfrm>
              <a:off x="5136762" y="4433842"/>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9" name="テキスト ボックス 28"/>
          <p:cNvSpPr txBox="1"/>
          <p:nvPr/>
        </p:nvSpPr>
        <p:spPr>
          <a:xfrm>
            <a:off x="861651" y="4670101"/>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男性の健康寿命</a:t>
            </a:r>
          </a:p>
        </p:txBody>
      </p:sp>
      <p:graphicFrame>
        <p:nvGraphicFramePr>
          <p:cNvPr id="30" name="グラフ 29"/>
          <p:cNvGraphicFramePr/>
          <p:nvPr/>
        </p:nvGraphicFramePr>
        <p:xfrm>
          <a:off x="647029" y="4909938"/>
          <a:ext cx="1404000"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31" name="テキスト ボックス 30"/>
          <p:cNvSpPr txBox="1"/>
          <p:nvPr/>
        </p:nvSpPr>
        <p:spPr>
          <a:xfrm>
            <a:off x="1671488" y="627327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2" name="テキスト ボックス 31"/>
          <p:cNvSpPr txBox="1"/>
          <p:nvPr/>
        </p:nvSpPr>
        <p:spPr>
          <a:xfrm>
            <a:off x="2204613" y="4680536"/>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女性の健康寿命</a:t>
            </a:r>
          </a:p>
        </p:txBody>
      </p:sp>
      <p:graphicFrame>
        <p:nvGraphicFramePr>
          <p:cNvPr id="33" name="グラフ 32"/>
          <p:cNvGraphicFramePr/>
          <p:nvPr/>
        </p:nvGraphicFramePr>
        <p:xfrm>
          <a:off x="1976892" y="4919098"/>
          <a:ext cx="1404000" cy="1548000"/>
        </p:xfrm>
        <a:graphic>
          <a:graphicData uri="http://schemas.openxmlformats.org/drawingml/2006/chart">
            <c:chart xmlns:c="http://schemas.openxmlformats.org/drawingml/2006/chart" xmlns:r="http://schemas.openxmlformats.org/officeDocument/2006/relationships" r:id="rId5"/>
          </a:graphicData>
        </a:graphic>
      </p:graphicFrame>
      <p:sp>
        <p:nvSpPr>
          <p:cNvPr id="34" name="テキスト ボックス 33"/>
          <p:cNvSpPr txBox="1"/>
          <p:nvPr/>
        </p:nvSpPr>
        <p:spPr>
          <a:xfrm>
            <a:off x="2955424" y="630257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5" name="テキスト ボックス 34"/>
          <p:cNvSpPr txBox="1"/>
          <p:nvPr/>
        </p:nvSpPr>
        <p:spPr>
          <a:xfrm>
            <a:off x="1936945" y="4858568"/>
            <a:ext cx="50687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6" name="テキスト ボックス 35"/>
          <p:cNvSpPr txBox="1"/>
          <p:nvPr/>
        </p:nvSpPr>
        <p:spPr>
          <a:xfrm>
            <a:off x="559823" y="4843315"/>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7" name="正方形/長方形 36"/>
          <p:cNvSpPr/>
          <p:nvPr/>
        </p:nvSpPr>
        <p:spPr>
          <a:xfrm>
            <a:off x="320798" y="6509308"/>
            <a:ext cx="2871299"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出典：厚生労働省「健康日本</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の推進に関する研究」をもとに副首都推進局で作成</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p:cNvSpPr txBox="1"/>
          <p:nvPr/>
        </p:nvSpPr>
        <p:spPr>
          <a:xfrm>
            <a:off x="3486339" y="2124211"/>
            <a:ext cx="5573617"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学力テスト（小学校・中学校）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39" name="図 38"/>
          <p:cNvPicPr>
            <a:picLocks noChangeAspect="1"/>
          </p:cNvPicPr>
          <p:nvPr/>
        </p:nvPicPr>
        <p:blipFill>
          <a:blip r:embed="rId6"/>
          <a:stretch>
            <a:fillRect/>
          </a:stretch>
        </p:blipFill>
        <p:spPr>
          <a:xfrm>
            <a:off x="3454619" y="2783342"/>
            <a:ext cx="1797918" cy="1169777"/>
          </a:xfrm>
          <a:prstGeom prst="rect">
            <a:avLst/>
          </a:prstGeom>
        </p:spPr>
      </p:pic>
      <p:grpSp>
        <p:nvGrpSpPr>
          <p:cNvPr id="40" name="グループ化 39"/>
          <p:cNvGrpSpPr/>
          <p:nvPr/>
        </p:nvGrpSpPr>
        <p:grpSpPr>
          <a:xfrm>
            <a:off x="5234177" y="3003726"/>
            <a:ext cx="1057394" cy="759647"/>
            <a:chOff x="1927249" y="3269398"/>
            <a:chExt cx="1057394" cy="759647"/>
          </a:xfrm>
        </p:grpSpPr>
        <p:sp>
          <p:nvSpPr>
            <p:cNvPr id="41" name="正方形/長方形 40"/>
            <p:cNvSpPr/>
            <p:nvPr/>
          </p:nvSpPr>
          <p:spPr>
            <a:xfrm>
              <a:off x="1934495" y="35509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42" name="正方形/長方形 41"/>
            <p:cNvSpPr/>
            <p:nvPr/>
          </p:nvSpPr>
          <p:spPr>
            <a:xfrm>
              <a:off x="1927249" y="3292448"/>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43" name="正方形/長方形 42"/>
            <p:cNvSpPr/>
            <p:nvPr/>
          </p:nvSpPr>
          <p:spPr>
            <a:xfrm>
              <a:off x="2350548" y="3269398"/>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4" name="正方形/長方形 43"/>
            <p:cNvSpPr/>
            <p:nvPr/>
          </p:nvSpPr>
          <p:spPr>
            <a:xfrm>
              <a:off x="2347022" y="350861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5" name="正方形/長方形 44"/>
            <p:cNvSpPr/>
            <p:nvPr/>
          </p:nvSpPr>
          <p:spPr>
            <a:xfrm>
              <a:off x="2353152" y="3752046"/>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17</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46" name="正方形/長方形 45"/>
            <p:cNvSpPr/>
            <p:nvPr/>
          </p:nvSpPr>
          <p:spPr>
            <a:xfrm>
              <a:off x="1934089" y="37768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47" name="正方形/長方形 46"/>
            <p:cNvSpPr/>
            <p:nvPr/>
          </p:nvSpPr>
          <p:spPr>
            <a:xfrm>
              <a:off x="2052000" y="330114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2052000" y="354326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正方形/長方形 48"/>
            <p:cNvSpPr/>
            <p:nvPr/>
          </p:nvSpPr>
          <p:spPr>
            <a:xfrm>
              <a:off x="2052000" y="378302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50" name="図 49"/>
          <p:cNvPicPr>
            <a:picLocks noChangeAspect="1"/>
          </p:cNvPicPr>
          <p:nvPr/>
        </p:nvPicPr>
        <p:blipFill>
          <a:blip r:embed="rId7"/>
          <a:stretch>
            <a:fillRect/>
          </a:stretch>
        </p:blipFill>
        <p:spPr>
          <a:xfrm>
            <a:off x="6174062" y="2780601"/>
            <a:ext cx="1929604" cy="1158743"/>
          </a:xfrm>
          <a:prstGeom prst="rect">
            <a:avLst/>
          </a:prstGeom>
        </p:spPr>
      </p:pic>
      <p:grpSp>
        <p:nvGrpSpPr>
          <p:cNvPr id="51" name="グループ化 50"/>
          <p:cNvGrpSpPr/>
          <p:nvPr/>
        </p:nvGrpSpPr>
        <p:grpSpPr>
          <a:xfrm>
            <a:off x="8175799" y="2980417"/>
            <a:ext cx="1055243" cy="721405"/>
            <a:chOff x="4989739" y="3381307"/>
            <a:chExt cx="1055243" cy="721405"/>
          </a:xfrm>
        </p:grpSpPr>
        <p:sp>
          <p:nvSpPr>
            <p:cNvPr id="52" name="正方形/長方形 51"/>
            <p:cNvSpPr/>
            <p:nvPr/>
          </p:nvSpPr>
          <p:spPr>
            <a:xfrm>
              <a:off x="4989739" y="362520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p:cNvSpPr/>
            <p:nvPr/>
          </p:nvSpPr>
          <p:spPr>
            <a:xfrm>
              <a:off x="4996123" y="339653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54" name="正方形/長方形 53"/>
            <p:cNvSpPr/>
            <p:nvPr/>
          </p:nvSpPr>
          <p:spPr>
            <a:xfrm>
              <a:off x="5401707" y="3381307"/>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5" name="正方形/長方形 54"/>
            <p:cNvSpPr/>
            <p:nvPr/>
          </p:nvSpPr>
          <p:spPr>
            <a:xfrm>
              <a:off x="5407390" y="360798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6" name="正方形/長方形 55"/>
            <p:cNvSpPr/>
            <p:nvPr/>
          </p:nvSpPr>
          <p:spPr>
            <a:xfrm>
              <a:off x="5413491" y="3825713"/>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21</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0.6</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57" name="正方形/長方形 56"/>
            <p:cNvSpPr/>
            <p:nvPr/>
          </p:nvSpPr>
          <p:spPr>
            <a:xfrm>
              <a:off x="4997113" y="383735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58" name="正方形/長方形 57"/>
            <p:cNvSpPr/>
            <p:nvPr/>
          </p:nvSpPr>
          <p:spPr>
            <a:xfrm>
              <a:off x="5113438" y="341553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a:off x="5113438" y="364300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正方形/長方形 59"/>
            <p:cNvSpPr/>
            <p:nvPr/>
          </p:nvSpPr>
          <p:spPr>
            <a:xfrm>
              <a:off x="5113438" y="3855436"/>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61" name="正方形/長方形 60"/>
          <p:cNvSpPr/>
          <p:nvPr/>
        </p:nvSpPr>
        <p:spPr>
          <a:xfrm>
            <a:off x="5305906" y="2844739"/>
            <a:ext cx="979560"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2" name="正方形/長方形 61"/>
          <p:cNvSpPr/>
          <p:nvPr/>
        </p:nvSpPr>
        <p:spPr>
          <a:xfrm>
            <a:off x="8254517" y="2844388"/>
            <a:ext cx="881962"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3" name="テキスト ボックス 62"/>
          <p:cNvSpPr txBox="1"/>
          <p:nvPr/>
        </p:nvSpPr>
        <p:spPr>
          <a:xfrm>
            <a:off x="5121340" y="376337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4" name="テキスト ボックス 63"/>
          <p:cNvSpPr txBox="1"/>
          <p:nvPr/>
        </p:nvSpPr>
        <p:spPr>
          <a:xfrm>
            <a:off x="7935520" y="374921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5" name="正方形/長方形 64"/>
          <p:cNvSpPr/>
          <p:nvPr/>
        </p:nvSpPr>
        <p:spPr>
          <a:xfrm>
            <a:off x="6104459" y="3945497"/>
            <a:ext cx="3007175" cy="169277"/>
          </a:xfrm>
          <a:prstGeom prst="rect">
            <a:avLst/>
          </a:prstGeom>
        </p:spPr>
        <p:txBody>
          <a:bodyPr wrap="square">
            <a:spAutoFit/>
          </a:bodyPr>
          <a:lstStyle/>
          <a:p>
            <a:pPr marL="0" marR="0" lvl="0" indent="0" algn="r"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出典：大阪府教育庁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「全国学力・学習状況調査結果概要」をもとに副首都推進局で作成</a:t>
            </a:r>
          </a:p>
        </p:txBody>
      </p:sp>
      <p:sp>
        <p:nvSpPr>
          <p:cNvPr id="66" name="テキスト ボックス 65"/>
          <p:cNvSpPr txBox="1"/>
          <p:nvPr/>
        </p:nvSpPr>
        <p:spPr>
          <a:xfrm>
            <a:off x="5066828" y="304734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テキスト ボックス 66"/>
          <p:cNvSpPr txBox="1"/>
          <p:nvPr/>
        </p:nvSpPr>
        <p:spPr>
          <a:xfrm>
            <a:off x="5086723" y="3155695"/>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テキスト ボックス 67"/>
          <p:cNvSpPr txBox="1"/>
          <p:nvPr/>
        </p:nvSpPr>
        <p:spPr>
          <a:xfrm>
            <a:off x="5035719" y="346620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0.954</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9" name="テキスト ボックス 68"/>
          <p:cNvSpPr txBox="1"/>
          <p:nvPr/>
        </p:nvSpPr>
        <p:spPr>
          <a:xfrm>
            <a:off x="7940641" y="3005576"/>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テキスト ボックス 69"/>
          <p:cNvSpPr txBox="1"/>
          <p:nvPr/>
        </p:nvSpPr>
        <p:spPr>
          <a:xfrm>
            <a:off x="7912084" y="3154453"/>
            <a:ext cx="384772"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テキスト ボックス 70"/>
          <p:cNvSpPr txBox="1"/>
          <p:nvPr/>
        </p:nvSpPr>
        <p:spPr>
          <a:xfrm>
            <a:off x="7920928" y="3334784"/>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0.945</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3469057"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一人当たり府民所得の推移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5" name="テキスト ボックス 74"/>
          <p:cNvSpPr txBox="1"/>
          <p:nvPr/>
        </p:nvSpPr>
        <p:spPr>
          <a:xfrm>
            <a:off x="6324190"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一人当たり市民所得の推移（指定都市比較）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aphicFrame>
        <p:nvGraphicFramePr>
          <p:cNvPr id="76" name="グラフ 75"/>
          <p:cNvGraphicFramePr>
            <a:graphicFrameLocks/>
          </p:cNvGraphicFramePr>
          <p:nvPr/>
        </p:nvGraphicFramePr>
        <p:xfrm>
          <a:off x="3453756" y="4745986"/>
          <a:ext cx="2736000" cy="1800000"/>
        </p:xfrm>
        <a:graphic>
          <a:graphicData uri="http://schemas.openxmlformats.org/drawingml/2006/chart">
            <c:chart xmlns:c="http://schemas.openxmlformats.org/drawingml/2006/chart" xmlns:r="http://schemas.openxmlformats.org/officeDocument/2006/relationships" r:id="rId8"/>
          </a:graphicData>
        </a:graphic>
      </p:graphicFrame>
      <p:sp>
        <p:nvSpPr>
          <p:cNvPr id="77" name="テキスト ボックス 76"/>
          <p:cNvSpPr txBox="1"/>
          <p:nvPr/>
        </p:nvSpPr>
        <p:spPr>
          <a:xfrm>
            <a:off x="5733121" y="603277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78" name="テキスト ボックス 77"/>
          <p:cNvSpPr txBox="1"/>
          <p:nvPr/>
        </p:nvSpPr>
        <p:spPr>
          <a:xfrm>
            <a:off x="3697249" y="6509308"/>
            <a:ext cx="26518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※2009</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年度について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を使用</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aphicFrame>
        <p:nvGraphicFramePr>
          <p:cNvPr id="79" name="グラフ 78"/>
          <p:cNvGraphicFramePr>
            <a:graphicFrameLocks/>
          </p:cNvGraphicFramePr>
          <p:nvPr/>
        </p:nvGraphicFramePr>
        <p:xfrm>
          <a:off x="6376673" y="4777823"/>
          <a:ext cx="2736000" cy="1800000"/>
        </p:xfrm>
        <a:graphic>
          <a:graphicData uri="http://schemas.openxmlformats.org/drawingml/2006/chart">
            <c:chart xmlns:c="http://schemas.openxmlformats.org/drawingml/2006/chart" xmlns:r="http://schemas.openxmlformats.org/officeDocument/2006/relationships" r:id="rId9"/>
          </a:graphicData>
        </a:graphic>
      </p:graphicFrame>
      <p:sp>
        <p:nvSpPr>
          <p:cNvPr id="80" name="テキスト ボックス 79"/>
          <p:cNvSpPr txBox="1"/>
          <p:nvPr/>
        </p:nvSpPr>
        <p:spPr>
          <a:xfrm>
            <a:off x="8736852" y="623824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1" name="テキスト ボックス 80"/>
          <p:cNvSpPr txBox="1"/>
          <p:nvPr/>
        </p:nvSpPr>
        <p:spPr>
          <a:xfrm>
            <a:off x="6819728" y="6501168"/>
            <a:ext cx="2323838" cy="1692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p:cNvSpPr txBox="1"/>
          <p:nvPr/>
        </p:nvSpPr>
        <p:spPr>
          <a:xfrm>
            <a:off x="1679507" y="2626498"/>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3" name="テキスト ボックス 82"/>
          <p:cNvSpPr txBox="1"/>
          <p:nvPr/>
        </p:nvSpPr>
        <p:spPr>
          <a:xfrm>
            <a:off x="-68643" y="2619216"/>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4" name="テキスト ボックス 3"/>
          <p:cNvSpPr txBox="1"/>
          <p:nvPr/>
        </p:nvSpPr>
        <p:spPr>
          <a:xfrm>
            <a:off x="3380892" y="4604383"/>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5" name="テキスト ボックス 3"/>
          <p:cNvSpPr txBox="1"/>
          <p:nvPr/>
        </p:nvSpPr>
        <p:spPr>
          <a:xfrm>
            <a:off x="6349057" y="4633764"/>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6" name="正方形/長方形 85"/>
          <p:cNvSpPr/>
          <p:nvPr/>
        </p:nvSpPr>
        <p:spPr>
          <a:xfrm>
            <a:off x="5166994" y="2403209"/>
            <a:ext cx="3924000" cy="32661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「全国学力・学習状況調査」</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文部科学省が</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より実施。</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調査の対象学年：小学校第６学年、中学校第３学年</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正方形/長方形 86"/>
          <p:cNvSpPr/>
          <p:nvPr/>
        </p:nvSpPr>
        <p:spPr>
          <a:xfrm>
            <a:off x="3436619" y="2352541"/>
            <a:ext cx="1800000" cy="360000"/>
          </a:xfrm>
          <a:prstGeom prst="rect">
            <a:avLst/>
          </a:prstGeom>
          <a:noFill/>
        </p:spPr>
        <p:txBody>
          <a:bodyPr wrap="square" rtlCol="0">
            <a:spAutoFit/>
          </a:bodyPr>
          <a:lstStyle/>
          <a:p>
            <a:pPr marL="0" marR="0" lvl="0" indent="0" algn="l" defTabSz="457200" rtl="0" eaLnBrk="1" fontAlgn="auto" latinLnBrk="0" hangingPunct="1">
              <a:lnSpc>
                <a:spcPts val="65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全国の平均正答率を</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としたときの、大阪府（政令市を含む）の各教科の平均正答率の推移</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65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（平成</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年までは各教科Ａ・Ｂの</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区分）</a:t>
            </a:r>
          </a:p>
        </p:txBody>
      </p:sp>
      <p:sp>
        <p:nvSpPr>
          <p:cNvPr id="88" name="テキスト ボックス 87"/>
          <p:cNvSpPr txBox="1"/>
          <p:nvPr/>
        </p:nvSpPr>
        <p:spPr>
          <a:xfrm>
            <a:off x="6837729" y="2373317"/>
            <a:ext cx="2176321"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年度から理科を追加。理科は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年度（令和元年度）から英語を追加。英語は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endPar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出題数：１教科あたり概ね</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問程度</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9" name="テキスト ボックス 1"/>
          <p:cNvSpPr txBox="1"/>
          <p:nvPr/>
        </p:nvSpPr>
        <p:spPr>
          <a:xfrm>
            <a:off x="5806723" y="4665002"/>
            <a:ext cx="614796" cy="320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90" name="テキスト ボックス 4"/>
          <p:cNvSpPr txBox="1"/>
          <p:nvPr/>
        </p:nvSpPr>
        <p:spPr>
          <a:xfrm>
            <a:off x="5772494" y="5307790"/>
            <a:ext cx="463262" cy="132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91" name="テキスト ボックス 5"/>
          <p:cNvSpPr txBox="1"/>
          <p:nvPr/>
        </p:nvSpPr>
        <p:spPr>
          <a:xfrm>
            <a:off x="5811005" y="5754336"/>
            <a:ext cx="457241" cy="207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92" name="テキスト ボックス 3"/>
          <p:cNvSpPr txBox="1"/>
          <p:nvPr/>
        </p:nvSpPr>
        <p:spPr>
          <a:xfrm>
            <a:off x="5800233" y="5540089"/>
            <a:ext cx="580909" cy="1446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神奈川県</a:t>
            </a:r>
          </a:p>
        </p:txBody>
      </p:sp>
      <p:sp>
        <p:nvSpPr>
          <p:cNvPr id="93" name="テキスト ボックス 6"/>
          <p:cNvSpPr txBox="1"/>
          <p:nvPr/>
        </p:nvSpPr>
        <p:spPr>
          <a:xfrm>
            <a:off x="5782129" y="5981068"/>
            <a:ext cx="432000" cy="1170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福岡県</a:t>
            </a:r>
          </a:p>
        </p:txBody>
      </p:sp>
      <p:sp>
        <p:nvSpPr>
          <p:cNvPr id="94" name="テキスト ボックス 93"/>
          <p:cNvSpPr txBox="1"/>
          <p:nvPr/>
        </p:nvSpPr>
        <p:spPr>
          <a:xfrm>
            <a:off x="172448" y="186194"/>
            <a:ext cx="2858144"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■社会関連の指標</a:t>
            </a:r>
          </a:p>
        </p:txBody>
      </p:sp>
      <p:sp>
        <p:nvSpPr>
          <p:cNvPr id="95" name="スライド番号プレースホルダー 1"/>
          <p:cNvSpPr>
            <a:spLocks noGrp="1"/>
          </p:cNvSpPr>
          <p:nvPr>
            <p:ph type="sldNum" sz="quarter" idx="12"/>
          </p:nvPr>
        </p:nvSpPr>
        <p:spPr>
          <a:xfrm>
            <a:off x="8448502" y="651781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904565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5575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大阪の強み</a:t>
            </a:r>
            <a:endParaRPr kumimoji="1" lang="en-US" altLang="ja-JP"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0" name="スライド番号プレースホルダー 1"/>
          <p:cNvSpPr>
            <a:spLocks noGrp="1"/>
          </p:cNvSpPr>
          <p:nvPr>
            <p:ph type="sldNum" sz="quarter" idx="12"/>
          </p:nvPr>
        </p:nvSpPr>
        <p:spPr>
          <a:xfrm>
            <a:off x="8438209" y="652058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528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3387" y="580105"/>
            <a:ext cx="8973398" cy="82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52000" rIns="324000" rtlCol="0" anchor="ctr"/>
          <a:lstStyle/>
          <a:p>
            <a:pPr marL="176213" marR="0" lvl="0" indent="-176213" algn="l" defTabSz="457200" rtl="0" eaLnBrk="1" fontAlgn="auto" latinLnBrk="0" hangingPunct="1">
              <a:lnSpc>
                <a:spcPts val="1600"/>
              </a:lnSpc>
              <a:spcBef>
                <a:spcPts val="0"/>
              </a:spcBef>
              <a:spcAft>
                <a:spcPts val="0"/>
              </a:spcAft>
              <a:buClrTx/>
              <a:buSzTx/>
              <a:buFontTx/>
              <a:buNone/>
              <a:tabLst>
                <a:tab pos="622300" algn="l"/>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○先に記載のこれ</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ま</a:t>
            </a:r>
            <a:r>
              <a:rPr lang="ja-JP" altLang="en-US" sz="1400" dirty="0" err="1">
                <a:solidFill>
                  <a:schemeClr val="tx1"/>
                </a:solidFill>
                <a:latin typeface="BIZ UDゴシック" panose="020B0400000000000000" pitchFamily="49" charset="-128"/>
                <a:ea typeface="BIZ UDゴシック" panose="020B0400000000000000" pitchFamily="49" charset="-128"/>
              </a:rPr>
              <a:t>での</a:t>
            </a:r>
            <a:r>
              <a:rPr lang="ja-JP" altLang="en-US" sz="1400" dirty="0">
                <a:solidFill>
                  <a:schemeClr val="tx1"/>
                </a:solidFill>
                <a:latin typeface="BIZ UDゴシック" panose="020B0400000000000000" pitchFamily="49" charset="-128"/>
                <a:ea typeface="BIZ UDゴシック" panose="020B0400000000000000" pitchFamily="49" charset="-128"/>
              </a:rPr>
              <a:t>取組実績と経済・社会の動きを踏まえ、</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現時点での大阪の強みを「交通ネットワーク・まちづくり」「ビジネス・働く」「学術研究・学ぶ」「暮らす・楽しむ」の</a:t>
            </a:r>
            <a:r>
              <a:rPr lang="ja-JP" altLang="en-US" sz="1400" dirty="0">
                <a:solidFill>
                  <a:schemeClr val="tx1"/>
                </a:solidFill>
                <a:latin typeface="BIZ UDゴシック" panose="020B0400000000000000" pitchFamily="49" charset="-128"/>
                <a:ea typeface="BIZ UDゴシック" panose="020B0400000000000000" pitchFamily="49" charset="-128"/>
              </a:rPr>
              <a:t>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つに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分けて整理。</a:t>
            </a:r>
            <a:r>
              <a:rPr lang="ja-JP" altLang="en-US" sz="1400" noProof="0" dirty="0">
                <a:solidFill>
                  <a:schemeClr val="tx1"/>
                </a:solidFill>
                <a:latin typeface="BIZ UDゴシック" panose="020B0400000000000000" pitchFamily="49" charset="-128"/>
                <a:ea typeface="BIZ UDゴシック" panose="020B0400000000000000" pitchFamily="49" charset="-128"/>
              </a:rPr>
              <a:t>あわせて、大阪の強みの根底にある「大阪人気質」、また</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noProof="0" dirty="0">
                <a:solidFill>
                  <a:schemeClr val="tx1"/>
                </a:solidFill>
                <a:latin typeface="BIZ UDゴシック" panose="020B0400000000000000" pitchFamily="49" charset="-128"/>
                <a:ea typeface="BIZ UDゴシック" panose="020B0400000000000000" pitchFamily="49" charset="-128"/>
              </a:rPr>
              <a:t>「大阪が世界でどう見られているか」についても確認。</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p>
        </p:txBody>
      </p:sp>
      <p:sp>
        <p:nvSpPr>
          <p:cNvPr id="5" name="テキスト ボックス 4"/>
          <p:cNvSpPr txBox="1"/>
          <p:nvPr/>
        </p:nvSpPr>
        <p:spPr>
          <a:xfrm>
            <a:off x="-152290" y="1376255"/>
            <a:ext cx="316163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交通ネットワーク・まちづくり</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p:cNvSpPr/>
          <p:nvPr/>
        </p:nvSpPr>
        <p:spPr>
          <a:xfrm>
            <a:off x="109182" y="1917428"/>
            <a:ext cx="4464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関西国際空港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は大阪が有する国際的な　　</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人流・物流の拠点。</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lnSpc>
                <a:spcPts val="1800"/>
              </a:lnSpc>
              <a:buFont typeface="BIZ UDゴシック" panose="020B0400000000000000" pitchFamily="49" charset="-128"/>
              <a:buChar char="○"/>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道路、鉄道ネットワークについても、阪神高速大和川線に加え、</a:t>
            </a:r>
            <a:r>
              <a:rPr kumimoji="1" lang="ja-JP" altLang="en-US" sz="1400" b="1" dirty="0">
                <a:solidFill>
                  <a:schemeClr val="tx1"/>
                </a:solidFill>
                <a:latin typeface="BIZ UDゴシック" panose="020B0400000000000000" pitchFamily="49" charset="-128"/>
                <a:ea typeface="BIZ UDゴシック" panose="020B0400000000000000" pitchFamily="49" charset="-128"/>
              </a:rPr>
              <a:t>淀川左岸線</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など府市が連携して整備を促進。</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lvl="0" indent="-285750">
              <a:lnSpc>
                <a:spcPts val="1800"/>
              </a:lnSpc>
              <a:buFont typeface="BIZ UDゴシック" panose="020B0400000000000000" pitchFamily="49" charset="-128"/>
              <a:buChar char="○"/>
              <a:defRPr/>
            </a:pPr>
            <a:r>
              <a:rPr kumimoji="1" lang="en-US" altLang="ja-JP" sz="1400" b="1" dirty="0">
                <a:solidFill>
                  <a:schemeClr val="tx1"/>
                </a:solidFill>
                <a:latin typeface="BIZ UDゴシック" panose="020B0400000000000000" pitchFamily="49" charset="-128"/>
                <a:ea typeface="BIZ UDゴシック" panose="020B0400000000000000" pitchFamily="49" charset="-128"/>
              </a:rPr>
              <a:t>Osaka Metro</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など利便性の高い都市内交通網は大阪の強み。東京に比べ</a:t>
            </a:r>
            <a:r>
              <a:rPr kumimoji="1" lang="ja-JP" altLang="en-US" sz="1400" b="1" dirty="0">
                <a:solidFill>
                  <a:schemeClr val="tx1"/>
                </a:solidFill>
                <a:latin typeface="BIZ UDゴシック" panose="020B0400000000000000" pitchFamily="49" charset="-128"/>
                <a:ea typeface="BIZ UDゴシック" panose="020B0400000000000000" pitchFamily="49" charset="-128"/>
              </a:rPr>
              <a:t>鉄道混雑度も低い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今後も、</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北大阪急行や大阪モノレールの延伸</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などが進行。引き続き、着実な整備が必要。</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p:cNvSpPr/>
          <p:nvPr/>
        </p:nvSpPr>
        <p:spPr>
          <a:xfrm>
            <a:off x="4668701" y="1915145"/>
            <a:ext cx="4428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13" name="図 12">
            <a:extLst>
              <a:ext uri="{FF2B5EF4-FFF2-40B4-BE49-F238E27FC236}">
                <a16:creationId xmlns:a16="http://schemas.microsoft.com/office/drawing/2014/main" id="{6AFBB3C9-2C94-48EE-9AF0-9968D6F17454}"/>
              </a:ext>
            </a:extLst>
          </p:cNvPr>
          <p:cNvPicPr/>
          <p:nvPr/>
        </p:nvPicPr>
        <p:blipFill>
          <a:blip r:embed="rId2"/>
          <a:stretch>
            <a:fillRect/>
          </a:stretch>
        </p:blipFill>
        <p:spPr>
          <a:xfrm>
            <a:off x="407321" y="4617551"/>
            <a:ext cx="2912364" cy="2109337"/>
          </a:xfrm>
          <a:prstGeom prst="rect">
            <a:avLst/>
          </a:prstGeom>
        </p:spPr>
      </p:pic>
      <p:sp>
        <p:nvSpPr>
          <p:cNvPr id="14" name="正方形/長方形 13">
            <a:extLst>
              <a:ext uri="{FF2B5EF4-FFF2-40B4-BE49-F238E27FC236}">
                <a16:creationId xmlns:a16="http://schemas.microsoft.com/office/drawing/2014/main" id="{37495696-486D-9747-16E1-54F31C1A88C8}"/>
              </a:ext>
            </a:extLst>
          </p:cNvPr>
          <p:cNvSpPr/>
          <p:nvPr/>
        </p:nvSpPr>
        <p:spPr>
          <a:xfrm>
            <a:off x="1959049" y="6657266"/>
            <a:ext cx="1447966"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関西エアポート</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 name="角丸四角形 14"/>
          <p:cNvSpPr/>
          <p:nvPr/>
        </p:nvSpPr>
        <p:spPr>
          <a:xfrm>
            <a:off x="65677" y="4617550"/>
            <a:ext cx="288000" cy="219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関西国際空港からの時間</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角丸四角形 15"/>
          <p:cNvSpPr/>
          <p:nvPr/>
        </p:nvSpPr>
        <p:spPr>
          <a:xfrm>
            <a:off x="-166622" y="1566850"/>
            <a:ext cx="5265420" cy="453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3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国内外とのビジネス、都市生活を支える交通</a:t>
            </a:r>
            <a:r>
              <a:rPr kumimoji="0" lang="ja-JP" altLang="en-US" sz="135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ネットワーク</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7" name="角丸四角形 16"/>
          <p:cNvSpPr/>
          <p:nvPr/>
        </p:nvSpPr>
        <p:spPr>
          <a:xfrm>
            <a:off x="4502937" y="1491664"/>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都市に賑わい、魅力を呼び込むまちづくり</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26" name="角丸四角形 25"/>
          <p:cNvSpPr/>
          <p:nvPr/>
        </p:nvSpPr>
        <p:spPr>
          <a:xfrm>
            <a:off x="3514709"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三大都市圏主要区間平均混雑度</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27" name="表 26"/>
          <p:cNvGraphicFramePr>
            <a:graphicFrameLocks noGrp="1"/>
          </p:cNvGraphicFramePr>
          <p:nvPr/>
        </p:nvGraphicFramePr>
        <p:xfrm>
          <a:off x="3902754" y="4632641"/>
          <a:ext cx="2109767" cy="1340312"/>
        </p:xfrm>
        <a:graphic>
          <a:graphicData uri="http://schemas.openxmlformats.org/drawingml/2006/table">
            <a:tbl>
              <a:tblPr firstRow="1" bandRow="1">
                <a:tableStyleId>{5940675A-B579-460E-94D1-54222C63F5DA}</a:tableStyleId>
              </a:tblPr>
              <a:tblGrid>
                <a:gridCol w="805180">
                  <a:extLst>
                    <a:ext uri="{9D8B030D-6E8A-4147-A177-3AD203B41FA5}">
                      <a16:colId xmlns:a16="http://schemas.microsoft.com/office/drawing/2014/main" val="4098468789"/>
                    </a:ext>
                  </a:extLst>
                </a:gridCol>
                <a:gridCol w="1304587">
                  <a:extLst>
                    <a:ext uri="{9D8B030D-6E8A-4147-A177-3AD203B41FA5}">
                      <a16:colId xmlns:a16="http://schemas.microsoft.com/office/drawing/2014/main" val="2179682595"/>
                    </a:ext>
                  </a:extLst>
                </a:gridCol>
              </a:tblGrid>
              <a:tr h="504000">
                <a:tc>
                  <a:txBody>
                    <a:bodyPr/>
                    <a:lstStyle/>
                    <a:p>
                      <a:r>
                        <a:rPr kumimoji="1" lang="ja-JP" altLang="en-US" sz="1400" dirty="0">
                          <a:latin typeface="BIZ UDゴシック" panose="020B0400000000000000" pitchFamily="49" charset="-128"/>
                          <a:ea typeface="BIZ UDゴシック" panose="020B0400000000000000" pitchFamily="49" charset="-128"/>
                        </a:rPr>
                        <a:t>東　京</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108</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(107</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1259990957"/>
                  </a:ext>
                </a:extLst>
              </a:tr>
              <a:tr h="42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BIZ UDゴシック" panose="020B0400000000000000" pitchFamily="49" charset="-128"/>
                          <a:ea typeface="BIZ UDゴシック" panose="020B0400000000000000" pitchFamily="49" charset="-128"/>
                        </a:rPr>
                        <a:t>大</a:t>
                      </a:r>
                      <a:r>
                        <a:rPr lang="ja-JP" altLang="en-US" sz="1400" baseline="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阪</a:t>
                      </a:r>
                    </a:p>
                  </a:txBody>
                  <a:tcPr anchor="ctr">
                    <a:solidFill>
                      <a:srgbClr val="FCD5B5"/>
                    </a:solidFill>
                  </a:tcPr>
                </a:tc>
                <a:tc>
                  <a:txBody>
                    <a:bodyPr/>
                    <a:lstStyle/>
                    <a:p>
                      <a:r>
                        <a:rPr lang="en-US" altLang="ja-JP" sz="1400" dirty="0">
                          <a:latin typeface="BIZ UDゴシック" panose="020B0400000000000000" pitchFamily="49" charset="-128"/>
                          <a:ea typeface="BIZ UDゴシック" panose="020B0400000000000000" pitchFamily="49" charset="-128"/>
                        </a:rPr>
                        <a:t>104</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(103</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a:t>
                      </a:r>
                      <a:endParaRPr lang="ja-JP" altLang="en-US" sz="1400" dirty="0">
                        <a:latin typeface="BIZ UDゴシック" panose="020B0400000000000000" pitchFamily="49" charset="-128"/>
                        <a:ea typeface="BIZ UDゴシック" panose="020B0400000000000000" pitchFamily="49" charset="-128"/>
                      </a:endParaRPr>
                    </a:p>
                  </a:txBody>
                  <a:tcPr anchor="ctr">
                    <a:solidFill>
                      <a:srgbClr val="FCD5B5"/>
                    </a:solidFill>
                  </a:tcPr>
                </a:tc>
                <a:extLst>
                  <a:ext uri="{0D108BD9-81ED-4DB2-BD59-A6C34878D82A}">
                    <a16:rowId xmlns:a16="http://schemas.microsoft.com/office/drawing/2014/main" val="2049635956"/>
                  </a:ext>
                </a:extLst>
              </a:tr>
              <a:tr h="414140">
                <a:tc>
                  <a:txBody>
                    <a:bodyPr/>
                    <a:lstStyle/>
                    <a:p>
                      <a:r>
                        <a:rPr kumimoji="1" lang="ja-JP" altLang="en-US" sz="1400" dirty="0">
                          <a:latin typeface="BIZ UDゴシック" panose="020B0400000000000000" pitchFamily="49" charset="-128"/>
                          <a:ea typeface="BIZ UDゴシック" panose="020B0400000000000000" pitchFamily="49" charset="-128"/>
                        </a:rPr>
                        <a:t>名古屋</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110</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(104</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2781833567"/>
                  </a:ext>
                </a:extLst>
              </a:tr>
            </a:tbl>
          </a:graphicData>
        </a:graphic>
      </p:graphicFrame>
      <p:sp>
        <p:nvSpPr>
          <p:cNvPr id="28" name="正方形/長方形 27"/>
          <p:cNvSpPr/>
          <p:nvPr/>
        </p:nvSpPr>
        <p:spPr>
          <a:xfrm>
            <a:off x="3812086" y="6046062"/>
            <a:ext cx="2329646" cy="59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年度実績　カッコ内は前年度</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混雑率：最混雑時間帯</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時間の平均</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（主に</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月の１日又は複数日の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乗車人員データを基に算出）</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p:txBody>
      </p:sp>
      <p:sp>
        <p:nvSpPr>
          <p:cNvPr id="29" name="角丸四角形 28"/>
          <p:cNvSpPr/>
          <p:nvPr/>
        </p:nvSpPr>
        <p:spPr>
          <a:xfrm>
            <a:off x="6141732"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新大阪駅周辺地域のまちづくり</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0" name="正方形/長方形 29"/>
          <p:cNvSpPr/>
          <p:nvPr/>
        </p:nvSpPr>
        <p:spPr>
          <a:xfrm>
            <a:off x="4606619" y="1901198"/>
            <a:ext cx="4537381" cy="2580194"/>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「みどり」空間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の形成に向け、</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の民間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開発を推進中。</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a:t>
            </a:r>
            <a:r>
              <a:rPr kumimoji="1" lang="ja-JP" altLang="en-US" sz="1400" dirty="0">
                <a:latin typeface="BIZ UDゴシック" panose="020B0400000000000000" pitchFamily="49" charset="-128"/>
                <a:ea typeface="BIZ UDゴシック" panose="020B0400000000000000" pitchFamily="49" charset="-128"/>
              </a:rPr>
              <a:t>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月に</a:t>
            </a:r>
            <a:r>
              <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大阪駅うめきた地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下ホーム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がオープン。</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2024</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年夏ごろに一部先行</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ま</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ちびらき。着実に都市魅力は向上。</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世界有数の広域交通ターミナルのまちづくりの実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現（</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30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年先）をめざし、</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新大阪駅周辺地域の</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も進んでいく。</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さらに</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、夢洲や大阪城東部地区のまちづくり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の予定。</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今後は、都心部等の拠点開発に加え、郊外部等で</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の拠点エリア形成や身近なまちづくりも重要。</a:t>
            </a:r>
            <a:endParaRPr kumimoji="1" lang="en-US" altLang="ja-JP" sz="1400" dirty="0">
              <a:latin typeface="BIZ UDゴシック" panose="020B0400000000000000" pitchFamily="49" charset="-128"/>
              <a:ea typeface="BIZ UDゴシック" panose="020B0400000000000000" pitchFamily="49" charset="-128"/>
            </a:endParaRPr>
          </a:p>
        </p:txBody>
      </p:sp>
      <p:pic>
        <p:nvPicPr>
          <p:cNvPr id="31" name="図 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459" y="5672219"/>
            <a:ext cx="2434859" cy="1027968"/>
          </a:xfrm>
          <a:prstGeom prst="rect">
            <a:avLst/>
          </a:prstGeom>
          <a:ln>
            <a:solidFill>
              <a:schemeClr val="bg2">
                <a:lumMod val="90000"/>
              </a:schemeClr>
            </a:solidFill>
          </a:ln>
        </p:spPr>
      </p:pic>
      <p:pic>
        <p:nvPicPr>
          <p:cNvPr id="32" name="図 31"/>
          <p:cNvPicPr>
            <a:picLocks noChangeAspect="1"/>
          </p:cNvPicPr>
          <p:nvPr/>
        </p:nvPicPr>
        <p:blipFill rotWithShape="1">
          <a:blip r:embed="rId4" cstate="screen">
            <a:extLst>
              <a:ext uri="{28A0092B-C50C-407E-A947-70E740481C1C}">
                <a14:useLocalDpi xmlns:a14="http://schemas.microsoft.com/office/drawing/2010/main"/>
              </a:ext>
            </a:extLst>
          </a:blip>
          <a:srcRect b="-2992"/>
          <a:stretch/>
        </p:blipFill>
        <p:spPr>
          <a:xfrm>
            <a:off x="6559921" y="4599455"/>
            <a:ext cx="2425398" cy="1127559"/>
          </a:xfrm>
          <a:prstGeom prst="rect">
            <a:avLst/>
          </a:prstGeom>
          <a:ln>
            <a:solidFill>
              <a:schemeClr val="bg2"/>
            </a:solidFill>
          </a:ln>
        </p:spPr>
      </p:pic>
      <p:sp>
        <p:nvSpPr>
          <p:cNvPr id="33" name="正方形/長方形 32">
            <a:extLst>
              <a:ext uri="{FF2B5EF4-FFF2-40B4-BE49-F238E27FC236}">
                <a16:creationId xmlns:a16="http://schemas.microsoft.com/office/drawing/2014/main" id="{37495696-486D-9747-16E1-54F31C1A88C8}"/>
              </a:ext>
            </a:extLst>
          </p:cNvPr>
          <p:cNvSpPr/>
          <p:nvPr/>
        </p:nvSpPr>
        <p:spPr>
          <a:xfrm>
            <a:off x="6419031" y="6658625"/>
            <a:ext cx="254072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新大阪駅周辺地域都市再生緊急整備地域まちづくり方針</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下矢印 39"/>
          <p:cNvSpPr/>
          <p:nvPr/>
        </p:nvSpPr>
        <p:spPr>
          <a:xfrm>
            <a:off x="2225248" y="3564300"/>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下矢印 23"/>
          <p:cNvSpPr/>
          <p:nvPr/>
        </p:nvSpPr>
        <p:spPr>
          <a:xfrm>
            <a:off x="6627314" y="3807202"/>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Rectangle 2"/>
          <p:cNvSpPr txBox="1">
            <a:spLocks noChangeArrowheads="1"/>
          </p:cNvSpPr>
          <p:nvPr/>
        </p:nvSpPr>
        <p:spPr>
          <a:xfrm>
            <a:off x="0" y="-1687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lang="ja-JP" altLang="en-US" sz="2400" b="1"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大阪の強み</a:t>
            </a:r>
          </a:p>
        </p:txBody>
      </p:sp>
      <p:sp>
        <p:nvSpPr>
          <p:cNvPr id="37"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a:extLst>
              <a:ext uri="{FF2B5EF4-FFF2-40B4-BE49-F238E27FC236}">
                <a16:creationId xmlns:a16="http://schemas.microsoft.com/office/drawing/2014/main" id="{37495696-486D-9747-16E1-54F31C1A88C8}"/>
              </a:ext>
            </a:extLst>
          </p:cNvPr>
          <p:cNvSpPr/>
          <p:nvPr/>
        </p:nvSpPr>
        <p:spPr>
          <a:xfrm>
            <a:off x="3830492" y="6652406"/>
            <a:ext cx="2391488" cy="215444"/>
          </a:xfrm>
          <a:prstGeom prst="rect">
            <a:avLst/>
          </a:prstGeom>
        </p:spPr>
        <p:txBody>
          <a:bodyPr wrap="square">
            <a:spAutoFit/>
          </a:bodyPr>
          <a:lstStyle/>
          <a:p>
            <a:pPr lvl="0" algn="r">
              <a:defRPr/>
            </a:pPr>
            <a:r>
              <a:rPr kumimoji="1" lang="ja-JP" altLang="en-US" sz="800" dirty="0">
                <a:solidFill>
                  <a:prstClr val="black"/>
                </a:solidFill>
                <a:latin typeface="BIZ UDゴシック" panose="020B0400000000000000" pitchFamily="49" charset="-128"/>
                <a:ea typeface="BIZ UDゴシック" panose="020B0400000000000000" pitchFamily="49" charset="-128"/>
              </a:rPr>
              <a:t>出典：国土交通省「都市鉄道の混雑率調査」</a:t>
            </a:r>
          </a:p>
        </p:txBody>
      </p:sp>
    </p:spTree>
    <p:extLst>
      <p:ext uri="{BB962C8B-B14F-4D97-AF65-F5344CB8AC3E}">
        <p14:creationId xmlns:p14="http://schemas.microsoft.com/office/powerpoint/2010/main" val="707258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ビジネス・働く</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角丸四角形 4"/>
          <p:cNvSpPr/>
          <p:nvPr/>
        </p:nvSpPr>
        <p:spPr>
          <a:xfrm>
            <a:off x="4545042" y="276049"/>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国内外から人を惹きつける就業の魅力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6" name="角丸四角形 5"/>
          <p:cNvSpPr/>
          <p:nvPr/>
        </p:nvSpPr>
        <p:spPr>
          <a:xfrm>
            <a:off x="-40604" y="270665"/>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国内外から投資を惹きつけるビジネスの魅力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7" name="正方形/長方形 6"/>
          <p:cNvSpPr/>
          <p:nvPr/>
        </p:nvSpPr>
        <p:spPr>
          <a:xfrm>
            <a:off x="54704" y="723899"/>
            <a:ext cx="4606195" cy="388620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27237" y="710672"/>
            <a:ext cx="4627841" cy="3888244"/>
          </a:xfrm>
          <a:prstGeom prst="rect">
            <a:avLst/>
          </a:prstGeom>
        </p:spPr>
        <p:txBody>
          <a:bodyPr wrap="square">
            <a:spAutoFit/>
          </a:bodyPr>
          <a:lstStyle/>
          <a:p>
            <a:pPr marL="285750" marR="0" lvl="0" indent="-285750" algn="l" defTabSz="457200" rtl="0" eaLnBrk="1" fontAlgn="auto" latinLnBrk="0" hangingPunct="1">
              <a:lnSpc>
                <a:spcPts val="154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大阪を中心とする関西で見ると、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オランダ一国に匹敵する巨大な経済集積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バランスのとれた産業構造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を有するのが、大阪の優位性。</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市場規模も大きい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6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関西国際空港などのインフラもあり、</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成長するアジ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アとの強い経済関係</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個別の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産業分野を見ると、ライフサイエンスやエネ</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ルギー分野</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の研究や生産の拠点集積が大阪の強み。</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a:t>
            </a:r>
            <a:r>
              <a:rPr kumimoji="1" lang="ja-JP" altLang="en-US" sz="1400" b="1" dirty="0">
                <a:latin typeface="BIZ UDゴシック" panose="020B0400000000000000" pitchFamily="49" charset="-128"/>
                <a:ea typeface="BIZ UDゴシック" panose="020B0400000000000000" pitchFamily="49" charset="-128"/>
              </a:rPr>
              <a:t>大阪観光局</a:t>
            </a:r>
            <a:r>
              <a:rPr kumimoji="1" lang="ja-JP" altLang="en-US" sz="1400" dirty="0">
                <a:latin typeface="BIZ UDゴシック" panose="020B0400000000000000" pitchFamily="49" charset="-128"/>
                <a:ea typeface="BIZ UDゴシック" panose="020B0400000000000000" pitchFamily="49" charset="-128"/>
              </a:rPr>
              <a:t>に加え、</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大阪産業技術研究</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などによる産業支援</a:t>
            </a:r>
            <a:r>
              <a:rPr kumimoji="1" lang="ja-JP" altLang="en-US" sz="1400" dirty="0">
                <a:latin typeface="BIZ UDゴシック" panose="020B0400000000000000" pitchFamily="49" charset="-128"/>
                <a:ea typeface="BIZ UDゴシック" panose="020B0400000000000000" pitchFamily="49" charset="-128"/>
              </a:rPr>
              <a:t>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の仕組みも整ってきた。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地価やオフィス賃料などの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ビジネスコストは東京よ</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り低廉。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経済指標も、新型コロナからの改善傾向。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力強い成長に向けて、大阪産業局の産業支援機能</a:t>
            </a:r>
            <a:r>
              <a:rPr kumimoji="1" lang="ja-JP" altLang="en-US" sz="1400" dirty="0">
                <a:latin typeface="BIZ UDゴシック" panose="020B0400000000000000" pitchFamily="49" charset="-128"/>
                <a:ea typeface="BIZ UDゴシック" panose="020B0400000000000000" pitchFamily="49" charset="-128"/>
              </a:rPr>
              <a:t>な</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どの強化を着実に進めるとともに、ライフサイエン</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スなどの</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強みを生かしたイノベーション創出に加え</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今後は社会課題解決や若者のチャレンジの観点から</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a:t>
            </a:r>
            <a:r>
              <a:rPr kumimoji="1" lang="ja-JP" altLang="en-US" sz="1400" dirty="0">
                <a:latin typeface="BIZ UDゴシック" panose="020B0400000000000000" pitchFamily="49" charset="-128"/>
                <a:ea typeface="BIZ UDゴシック" panose="020B0400000000000000" pitchFamily="49" charset="-128"/>
              </a:rPr>
              <a:t>創出と成長支援</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が重要。</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4743819" y="723899"/>
            <a:ext cx="4387095" cy="2341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正方形/長方形 13"/>
          <p:cNvSpPr/>
          <p:nvPr/>
        </p:nvSpPr>
        <p:spPr>
          <a:xfrm>
            <a:off x="4751335" y="733019"/>
            <a:ext cx="4392666" cy="2516073"/>
          </a:xfrm>
          <a:prstGeom prst="rect">
            <a:avLst/>
          </a:prstGeom>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多くの働く場が存在。有効求人倍率は新型コロナ</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で急激に落ち込むも改善傾向。</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東京に比べて、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通勤時間も短く、混雑度も低い</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一方で、大学卒業を機に多くの若者が東京に移る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現状を踏まえ、今後は、働き方や働きがいも含め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て、より魅力的な就業の場を官民一体で多く作っ</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ていくことが重要。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また、女性</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や外国人をはじめ、さまざまな人が仕</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事</a:t>
            </a:r>
            <a:r>
              <a:rPr kumimoji="1" lang="ja-JP" altLang="en-US" sz="1400" dirty="0">
                <a:latin typeface="BIZ UDゴシック" panose="020B0400000000000000" pitchFamily="49" charset="-128"/>
                <a:ea typeface="BIZ UDゴシック" panose="020B0400000000000000" pitchFamily="49" charset="-128"/>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を通じて活躍できる環境づくりも重要。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72062" y="4662620"/>
            <a:ext cx="1878414"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低いビジネスコスト</a:t>
            </a:r>
          </a:p>
        </p:txBody>
      </p:sp>
      <p:pic>
        <p:nvPicPr>
          <p:cNvPr id="16" name="図 15">
            <a:extLst>
              <a:ext uri="{FF2B5EF4-FFF2-40B4-BE49-F238E27FC236}">
                <a16:creationId xmlns:a16="http://schemas.microsoft.com/office/drawing/2014/main" id="{4D39DCD2-0F07-3F88-684E-47AFD4C027F5}"/>
              </a:ext>
            </a:extLst>
          </p:cNvPr>
          <p:cNvPicPr>
            <a:picLocks noChangeAspect="1"/>
          </p:cNvPicPr>
          <p:nvPr/>
        </p:nvPicPr>
        <p:blipFill rotWithShape="1">
          <a:blip r:embed="rId2"/>
          <a:srcRect l="543" r="2619"/>
          <a:stretch/>
        </p:blipFill>
        <p:spPr>
          <a:xfrm>
            <a:off x="72061" y="4951050"/>
            <a:ext cx="4637581" cy="1693100"/>
          </a:xfrm>
          <a:prstGeom prst="rect">
            <a:avLst/>
          </a:prstGeom>
        </p:spPr>
      </p:pic>
      <p:sp>
        <p:nvSpPr>
          <p:cNvPr id="17" name="正方形/長方形 16">
            <a:extLst>
              <a:ext uri="{FF2B5EF4-FFF2-40B4-BE49-F238E27FC236}">
                <a16:creationId xmlns:a16="http://schemas.microsoft.com/office/drawing/2014/main" id="{37495696-486D-9747-16E1-54F31C1A88C8}"/>
              </a:ext>
            </a:extLst>
          </p:cNvPr>
          <p:cNvSpPr/>
          <p:nvPr/>
        </p:nvSpPr>
        <p:spPr>
          <a:xfrm>
            <a:off x="3299436" y="6583508"/>
            <a:ext cx="1447966" cy="22195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INVEST OSAKA 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4743819" y="4655706"/>
            <a:ext cx="2368683"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職場までの通勤時間（比率）</a:t>
            </a:r>
          </a:p>
        </p:txBody>
      </p:sp>
      <p:pic>
        <p:nvPicPr>
          <p:cNvPr id="19" name="図 18">
            <a:extLst>
              <a:ext uri="{FF2B5EF4-FFF2-40B4-BE49-F238E27FC236}">
                <a16:creationId xmlns:a16="http://schemas.microsoft.com/office/drawing/2014/main" id="{7BC4EC08-EE49-ADCA-CD57-82A466B24BA5}"/>
              </a:ext>
            </a:extLst>
          </p:cNvPr>
          <p:cNvPicPr>
            <a:picLocks noChangeAspect="1"/>
          </p:cNvPicPr>
          <p:nvPr/>
        </p:nvPicPr>
        <p:blipFill rotWithShape="1">
          <a:blip r:embed="rId3"/>
          <a:srcRect l="1596" r="1476" b="3877"/>
          <a:stretch/>
        </p:blipFill>
        <p:spPr>
          <a:xfrm>
            <a:off x="4819679" y="4951050"/>
            <a:ext cx="4037718" cy="1613408"/>
          </a:xfrm>
          <a:prstGeom prst="rect">
            <a:avLst/>
          </a:prstGeom>
        </p:spPr>
      </p:pic>
      <p:sp>
        <p:nvSpPr>
          <p:cNvPr id="20" name="正方形/長方形 19">
            <a:extLst>
              <a:ext uri="{FF2B5EF4-FFF2-40B4-BE49-F238E27FC236}">
                <a16:creationId xmlns:a16="http://schemas.microsoft.com/office/drawing/2014/main" id="{511C34DF-EA22-8654-F4FD-D28C8A58D7CC}"/>
              </a:ext>
            </a:extLst>
          </p:cNvPr>
          <p:cNvSpPr/>
          <p:nvPr/>
        </p:nvSpPr>
        <p:spPr>
          <a:xfrm>
            <a:off x="5286376" y="6579436"/>
            <a:ext cx="3688738"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総務省「住宅・土地統計調査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1" name="角丸四角形 20"/>
          <p:cNvSpPr/>
          <p:nvPr/>
        </p:nvSpPr>
        <p:spPr>
          <a:xfrm>
            <a:off x="4743819" y="3121529"/>
            <a:ext cx="1878414" cy="2953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大阪・関西の経済規模</a:t>
            </a:r>
          </a:p>
        </p:txBody>
      </p:sp>
      <p:graphicFrame>
        <p:nvGraphicFramePr>
          <p:cNvPr id="23" name="表 22"/>
          <p:cNvGraphicFramePr>
            <a:graphicFrameLocks noGrp="1"/>
          </p:cNvGraphicFramePr>
          <p:nvPr/>
        </p:nvGraphicFramePr>
        <p:xfrm>
          <a:off x="4751335" y="3459790"/>
          <a:ext cx="4106062" cy="914400"/>
        </p:xfrm>
        <a:graphic>
          <a:graphicData uri="http://schemas.openxmlformats.org/drawingml/2006/table">
            <a:tbl>
              <a:tblPr firstRow="1" bandRow="1">
                <a:tableStyleId>{5940675A-B579-460E-94D1-54222C63F5DA}</a:tableStyleId>
              </a:tblPr>
              <a:tblGrid>
                <a:gridCol w="2053031">
                  <a:extLst>
                    <a:ext uri="{9D8B030D-6E8A-4147-A177-3AD203B41FA5}">
                      <a16:colId xmlns:a16="http://schemas.microsoft.com/office/drawing/2014/main" val="1549244262"/>
                    </a:ext>
                  </a:extLst>
                </a:gridCol>
                <a:gridCol w="2053031">
                  <a:extLst>
                    <a:ext uri="{9D8B030D-6E8A-4147-A177-3AD203B41FA5}">
                      <a16:colId xmlns:a16="http://schemas.microsoft.com/office/drawing/2014/main" val="3027706644"/>
                    </a:ext>
                  </a:extLst>
                </a:gridCol>
              </a:tblGrid>
              <a:tr h="370840">
                <a:tc>
                  <a:txBody>
                    <a:bodyPr/>
                    <a:lstStyle/>
                    <a:p>
                      <a:r>
                        <a:rPr kumimoji="1" lang="ja-JP" altLang="en-US" sz="1200" dirty="0">
                          <a:latin typeface="BIZ UDゴシック" panose="020B0400000000000000" pitchFamily="49" charset="-128"/>
                          <a:ea typeface="BIZ UDゴシック" panose="020B0400000000000000" pitchFamily="49" charset="-128"/>
                        </a:rPr>
                        <a:t>大阪　府内総生産</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3,620</a:t>
                      </a:r>
                      <a:r>
                        <a:rPr kumimoji="1" lang="ja-JP" altLang="en-US" sz="1200" dirty="0">
                          <a:latin typeface="BIZ UDゴシック" panose="020B0400000000000000" pitchFamily="49" charset="-128"/>
                          <a:ea typeface="BIZ UDゴシック" panose="020B0400000000000000" pitchFamily="49" charset="-128"/>
                        </a:rPr>
                        <a:t>億ドル</a:t>
                      </a:r>
                    </a:p>
                  </a:txBody>
                  <a:tcPr/>
                </a:tc>
                <a:tc>
                  <a:txBody>
                    <a:bodyPr/>
                    <a:lstStyle/>
                    <a:p>
                      <a:r>
                        <a:rPr kumimoji="1" lang="ja-JP" altLang="en-US" sz="1200" dirty="0">
                          <a:latin typeface="BIZ UDゴシック" panose="020B0400000000000000" pitchFamily="49" charset="-128"/>
                          <a:ea typeface="BIZ UDゴシック" panose="020B0400000000000000" pitchFamily="49" charset="-128"/>
                        </a:rPr>
                        <a:t>アラブ首長国連邦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3,780</a:t>
                      </a:r>
                      <a:r>
                        <a:rPr kumimoji="1" lang="ja-JP" altLang="en-US" sz="1200" dirty="0">
                          <a:latin typeface="BIZ UDゴシック" panose="020B0400000000000000" pitchFamily="49" charset="-128"/>
                          <a:ea typeface="BIZ UDゴシック" panose="020B0400000000000000" pitchFamily="49" charset="-128"/>
                        </a:rPr>
                        <a:t>億ドル</a:t>
                      </a:r>
                    </a:p>
                  </a:txBody>
                  <a:tcPr/>
                </a:tc>
                <a:extLst>
                  <a:ext uri="{0D108BD9-81ED-4DB2-BD59-A6C34878D82A}">
                    <a16:rowId xmlns:a16="http://schemas.microsoft.com/office/drawing/2014/main" val="7562106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　域内総生産</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7,750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rgbClr val="FCD5B5"/>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オランダ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8,340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chemeClr val="accent6">
                        <a:lumMod val="40000"/>
                        <a:lumOff val="60000"/>
                      </a:schemeClr>
                    </a:solidFill>
                  </a:tcPr>
                </a:tc>
                <a:extLst>
                  <a:ext uri="{0D108BD9-81ED-4DB2-BD59-A6C34878D82A}">
                    <a16:rowId xmlns:a16="http://schemas.microsoft.com/office/drawing/2014/main" val="3456596929"/>
                  </a:ext>
                </a:extLst>
              </a:tr>
            </a:tbl>
          </a:graphicData>
        </a:graphic>
      </p:graphicFrame>
      <p:sp>
        <p:nvSpPr>
          <p:cNvPr id="25" name="正方形/長方形 24">
            <a:extLst>
              <a:ext uri="{FF2B5EF4-FFF2-40B4-BE49-F238E27FC236}">
                <a16:creationId xmlns:a16="http://schemas.microsoft.com/office/drawing/2014/main" id="{511C34DF-EA22-8654-F4FD-D28C8A58D7CC}"/>
              </a:ext>
            </a:extLst>
          </p:cNvPr>
          <p:cNvSpPr/>
          <p:nvPr/>
        </p:nvSpPr>
        <p:spPr>
          <a:xfrm>
            <a:off x="4487052" y="4381679"/>
            <a:ext cx="4458111"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年度版なにわの経済データ（</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年名目値）をもとに副首都推進局で作成</a:t>
            </a:r>
          </a:p>
        </p:txBody>
      </p:sp>
      <p:sp>
        <p:nvSpPr>
          <p:cNvPr id="30" name="下矢印 29"/>
          <p:cNvSpPr/>
          <p:nvPr/>
        </p:nvSpPr>
        <p:spPr>
          <a:xfrm>
            <a:off x="2310951" y="3208884"/>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下矢印 32"/>
          <p:cNvSpPr/>
          <p:nvPr/>
        </p:nvSpPr>
        <p:spPr>
          <a:xfrm>
            <a:off x="6666110" y="1605206"/>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スライド番号プレースホルダー 1"/>
          <p:cNvSpPr>
            <a:spLocks noGrp="1"/>
          </p:cNvSpPr>
          <p:nvPr>
            <p:ph type="sldNum" sz="quarter" idx="12"/>
          </p:nvPr>
        </p:nvSpPr>
        <p:spPr>
          <a:xfrm>
            <a:off x="8447232" y="64847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8992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06832"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第１章</a:t>
            </a:r>
          </a:p>
        </p:txBody>
      </p:sp>
      <p:cxnSp>
        <p:nvCxnSpPr>
          <p:cNvPr id="5" name="直線コネクタ 4">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45847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学術研究・学ぶ</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86113" y="247209"/>
            <a:ext cx="5465853"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イノベーション、社会課題解決の基盤をなす学術研究集積</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正方形/長方形 7"/>
          <p:cNvSpPr/>
          <p:nvPr/>
        </p:nvSpPr>
        <p:spPr>
          <a:xfrm>
            <a:off x="54700" y="713485"/>
            <a:ext cx="4735128" cy="368329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9" name="正方形/長方形 8"/>
          <p:cNvSpPr/>
          <p:nvPr/>
        </p:nvSpPr>
        <p:spPr>
          <a:xfrm>
            <a:off x="48160" y="709330"/>
            <a:ext cx="4865820" cy="3657411"/>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適塾、懐徳堂などの歴史。今も東京に次ぐ大学数。</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〇</a:t>
            </a:r>
            <a:r>
              <a:rPr kumimoji="1" lang="ja-JP" altLang="en-US" sz="1400" b="1" dirty="0">
                <a:solidFill>
                  <a:prstClr val="black"/>
                </a:solidFill>
                <a:latin typeface="BIZ UDゴシック" panose="020B0400000000000000" pitchFamily="49" charset="-128"/>
                <a:ea typeface="BIZ UDゴシック" panose="020B0400000000000000" pitchFamily="49" charset="-128"/>
              </a:rPr>
              <a:t> 大阪公立大学</a:t>
            </a:r>
            <a:r>
              <a:rPr kumimoji="1" lang="ja-JP" altLang="en-US" sz="1400" dirty="0">
                <a:solidFill>
                  <a:prstClr val="black"/>
                </a:solidFill>
                <a:latin typeface="BIZ UDゴシック" panose="020B0400000000000000" pitchFamily="49" charset="-128"/>
                <a:ea typeface="BIZ UDゴシック" panose="020B0400000000000000" pitchFamily="49" charset="-128"/>
              </a:rPr>
              <a:t>も開学。</a:t>
            </a:r>
            <a:r>
              <a:rPr kumimoji="1" lang="en-US" altLang="ja-JP" sz="1400" dirty="0">
                <a:solidFill>
                  <a:prstClr val="black"/>
                </a:solidFill>
                <a:latin typeface="BIZ UDゴシック" panose="020B0400000000000000" pitchFamily="49" charset="-128"/>
                <a:ea typeface="BIZ UDゴシック" panose="020B0400000000000000" pitchFamily="49" charset="-128"/>
              </a:rPr>
              <a:t>2025</a:t>
            </a:r>
            <a:r>
              <a:rPr kumimoji="1" lang="ja-JP" altLang="en-US" sz="1400" dirty="0">
                <a:latin typeface="BIZ UDゴシック" panose="020B0400000000000000" pitchFamily="49" charset="-128"/>
                <a:ea typeface="BIZ UDゴシック" panose="020B0400000000000000" pitchFamily="49" charset="-128"/>
              </a:rPr>
              <a:t>年秋頃には大阪城東部地区</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のまちづくりを先導する</a:t>
            </a:r>
            <a:r>
              <a:rPr kumimoji="1" lang="ja-JP" altLang="en-US" sz="1400" b="1" dirty="0">
                <a:latin typeface="BIZ UDゴシック" panose="020B0400000000000000" pitchFamily="49" charset="-128"/>
                <a:ea typeface="BIZ UDゴシック" panose="020B0400000000000000" pitchFamily="49" charset="-128"/>
              </a:rPr>
              <a:t>新キャンパスを森之宮に開設</a:t>
            </a:r>
            <a:endParaRPr kumimoji="1" lang="en-US" altLang="ja-JP" sz="1400" b="1"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b="1" dirty="0">
                <a:latin typeface="BIZ UDゴシック" panose="020B0400000000000000" pitchFamily="49" charset="-128"/>
                <a:ea typeface="BIZ UDゴシック" panose="020B0400000000000000" pitchFamily="49" charset="-128"/>
              </a:rPr>
              <a:t>　 予定</a:t>
            </a:r>
            <a:r>
              <a:rPr kumimoji="1" lang="ja-JP" altLang="en-US" sz="1400" dirty="0">
                <a:latin typeface="BIZ UDゴシック" panose="020B0400000000000000" pitchFamily="49" charset="-128"/>
                <a:ea typeface="BIZ UDゴシック" panose="020B0400000000000000" pitchFamily="49" charset="-128"/>
              </a:rPr>
              <a:t>。他の大学もビジネスの中心に近い都心部への</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サテライト設置を進めている。</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ライフサイエンス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分野において、イノベーションを生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み出す大学や研究開発機関等の集積。中之島における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未来医療国際拠点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の整備も進んでいる。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エネルギー分野についても、世界最大級の</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大型蓄電シ</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1"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ステムの試験・評価施設</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を有している。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引き続き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、大阪公立大学における都市シンクタンク機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能や技術インキュベーション機能の強化のほか、学術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研究機関での高度な研究成果の発現と</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、行政、経済界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と一体での研究発のイノベーション創出が必要。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角丸四角形 9"/>
          <p:cNvSpPr/>
          <p:nvPr/>
        </p:nvSpPr>
        <p:spPr>
          <a:xfrm>
            <a:off x="4709332" y="235632"/>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国内外から人を惹きつける学びの環境の充実</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1" name="正方形/長方形 10"/>
          <p:cNvSpPr/>
          <p:nvPr/>
        </p:nvSpPr>
        <p:spPr>
          <a:xfrm>
            <a:off x="4930604" y="713486"/>
            <a:ext cx="4143102" cy="3683295"/>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4913980" y="681490"/>
            <a:ext cx="4230020" cy="3785652"/>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京都、兵庫などを加えた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関西において多くの大</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が学んでいる。女性の大学・短大等への進</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学率は全国平均を上回り、地元進学率も全国の</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なかで上位。</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外国人留学生の受入数も、東京に次いで多い。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18,232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　全国シェア</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 専門学校等含む。）</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社会人をはじめとする学び直しの環境も整いつ</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つある。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（文部科学省「マナパス</a:t>
            </a:r>
            <a:r>
              <a:rPr kumimoji="1" lang="ja-JP" altLang="en-US" sz="1100" dirty="0">
                <a:solidFill>
                  <a:prstClr val="black"/>
                </a:solidFill>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掲載の通学用講座数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東京</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1,263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神奈川</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小・中・高等学校における教育環境の充実にも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取り組んでいる。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引き続き、教育・子育て環境の充実、小・中学</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校における学力向上に取り組むととも</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に、大阪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公立大学を</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はじめ、大学における教育環境の充</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実や学び直しの機能</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強化を着実に進めることが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角丸四角形 12"/>
          <p:cNvSpPr/>
          <p:nvPr/>
        </p:nvSpPr>
        <p:spPr>
          <a:xfrm>
            <a:off x="54700" y="4460855"/>
            <a:ext cx="4212772" cy="302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ライフサイエンス分野における研究・開発機関の集積</a:t>
            </a:r>
            <a:endPar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4" name="図 13"/>
          <p:cNvPicPr/>
          <p:nvPr/>
        </p:nvPicPr>
        <p:blipFill>
          <a:blip r:embed="rId2">
            <a:extLst>
              <a:ext uri="{28A0092B-C50C-407E-A947-70E740481C1C}">
                <a14:useLocalDpi xmlns:a14="http://schemas.microsoft.com/office/drawing/2010/main" val="0"/>
              </a:ext>
            </a:extLst>
          </a:blip>
          <a:stretch>
            <a:fillRect/>
          </a:stretch>
        </p:blipFill>
        <p:spPr>
          <a:xfrm>
            <a:off x="480385" y="4823733"/>
            <a:ext cx="3645735" cy="1909025"/>
          </a:xfrm>
          <a:prstGeom prst="rect">
            <a:avLst/>
          </a:prstGeom>
        </p:spPr>
      </p:pic>
      <p:sp>
        <p:nvSpPr>
          <p:cNvPr id="15" name="角丸四角形 14"/>
          <p:cNvSpPr/>
          <p:nvPr/>
        </p:nvSpPr>
        <p:spPr>
          <a:xfrm>
            <a:off x="4930604" y="4459056"/>
            <a:ext cx="2618031" cy="30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大学進学率・大学数（</a:t>
            </a:r>
            <a:r>
              <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2016</a:t>
            </a: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年）</a:t>
            </a: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979" y="4820476"/>
            <a:ext cx="4230021" cy="1672022"/>
          </a:xfrm>
          <a:prstGeom prst="rect">
            <a:avLst/>
          </a:prstGeom>
        </p:spPr>
      </p:pic>
      <p:sp>
        <p:nvSpPr>
          <p:cNvPr id="17" name="正方形/長方形 16"/>
          <p:cNvSpPr/>
          <p:nvPr/>
        </p:nvSpPr>
        <p:spPr>
          <a:xfrm>
            <a:off x="5554252" y="6492876"/>
            <a:ext cx="3740726" cy="27699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出典：大阪府「令和の地方分権改革に向けて～</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阪・関</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における分権型社会に向けた検討報</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告書〜」</a:t>
            </a:r>
            <a:endPar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（中央教育審議会大学分科会将来構想部会資料）</a:t>
            </a:r>
          </a:p>
        </p:txBody>
      </p:sp>
      <p:sp>
        <p:nvSpPr>
          <p:cNvPr id="23" name="下矢印 22"/>
          <p:cNvSpPr/>
          <p:nvPr/>
        </p:nvSpPr>
        <p:spPr>
          <a:xfrm>
            <a:off x="6804347" y="3118116"/>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下矢印 25"/>
          <p:cNvSpPr/>
          <p:nvPr/>
        </p:nvSpPr>
        <p:spPr>
          <a:xfrm>
            <a:off x="2078609" y="3188232"/>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スライド番号プレースホルダー 1"/>
          <p:cNvSpPr>
            <a:spLocks noGrp="1"/>
          </p:cNvSpPr>
          <p:nvPr>
            <p:ph type="sldNum" sz="quarter" idx="12"/>
          </p:nvPr>
        </p:nvSpPr>
        <p:spPr>
          <a:xfrm>
            <a:off x="8440882" y="652543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1756859" y="6681717"/>
            <a:ext cx="2586541" cy="184666"/>
          </a:xfrm>
          <a:prstGeom prst="rect">
            <a:avLst/>
          </a:prstGeom>
        </p:spPr>
        <p:txBody>
          <a:bodyPr wrap="square"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大阪府・大阪市「副首都ビジョン（</a:t>
            </a: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2020</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年３月修正版）」</a:t>
            </a:r>
            <a:endPar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4093899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暮らす・楽しむ</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43078" y="23773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利便性が高く、健康で快適な暮らし</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5" name="正方形/長方形 4"/>
          <p:cNvSpPr/>
          <p:nvPr/>
        </p:nvSpPr>
        <p:spPr>
          <a:xfrm>
            <a:off x="54702" y="673296"/>
            <a:ext cx="4329596" cy="348047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26884" y="683621"/>
            <a:ext cx="4432542" cy="3375283"/>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〇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全国平均より低い物価</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東京より低くほぼ全国</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平均である家賃水準。</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充実した交通ネットワークと</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多くの商業施設</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、豊</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かな</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食の魅力</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を有するなど、ウォーカブルで暮ら</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しやすいまちとしての高いポテンシャル。</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10</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歳若返りなど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健康寿命延伸</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治安向上</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の取組も進めている。社会関連の指標からも犯罪</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件数は大きく減少。健康寿命の全国平均との差も</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縮小傾向。</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今後は、大阪市・堺市を含む市町村間の連携など</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により住民に身近なサービスの維持、向上を図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るとともに、人中心の身近なまちづくりや、健康</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寿命の延伸、さらなる治安の向上などに注力する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ことが重要。また、外国人にとって暮らしやすい</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環境整備も重要。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7" name="角丸四角形 6"/>
          <p:cNvSpPr/>
          <p:nvPr/>
        </p:nvSpPr>
        <p:spPr>
          <a:xfrm>
            <a:off x="4270511" y="22846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歴史・伝統・文化や自然を感じる都市空間</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テキスト ボックス 7"/>
          <p:cNvSpPr txBox="1"/>
          <p:nvPr/>
        </p:nvSpPr>
        <p:spPr>
          <a:xfrm>
            <a:off x="72701" y="4258121"/>
            <a:ext cx="2880000" cy="230832"/>
          </a:xfrm>
          <a:prstGeom prst="rect">
            <a:avLst/>
          </a:prstGeom>
          <a:solidFill>
            <a:schemeClr val="accent1">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借家の</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か月あたり家賃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9" name="図 8">
            <a:extLst>
              <a:ext uri="{FF2B5EF4-FFF2-40B4-BE49-F238E27FC236}">
                <a16:creationId xmlns:a16="http://schemas.microsoft.com/office/drawing/2014/main" id="{F154EA18-3D77-68B6-3785-838F57C31BE0}"/>
              </a:ext>
            </a:extLst>
          </p:cNvPr>
          <p:cNvPicPr>
            <a:picLocks/>
          </p:cNvPicPr>
          <p:nvPr/>
        </p:nvPicPr>
        <p:blipFill>
          <a:blip r:embed="rId2"/>
          <a:stretch>
            <a:fillRect/>
          </a:stretch>
        </p:blipFill>
        <p:spPr>
          <a:xfrm>
            <a:off x="90701" y="4609798"/>
            <a:ext cx="2844000" cy="1883078"/>
          </a:xfrm>
          <a:prstGeom prst="rect">
            <a:avLst/>
          </a:prstGeom>
        </p:spPr>
      </p:pic>
      <p:sp>
        <p:nvSpPr>
          <p:cNvPr id="10" name="正方形/長方形 9">
            <a:extLst>
              <a:ext uri="{FF2B5EF4-FFF2-40B4-BE49-F238E27FC236}">
                <a16:creationId xmlns:a16="http://schemas.microsoft.com/office/drawing/2014/main" id="{43B01A3D-7F8B-9CEC-DCE4-EDC0EACB1BB9}"/>
              </a:ext>
            </a:extLst>
          </p:cNvPr>
          <p:cNvSpPr/>
          <p:nvPr/>
        </p:nvSpPr>
        <p:spPr>
          <a:xfrm>
            <a:off x="280503" y="6548821"/>
            <a:ext cx="2739924"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総務省「住宅・土地統計調査</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年</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」をもとに副首都推進局で作成</a:t>
            </a:r>
          </a:p>
        </p:txBody>
      </p:sp>
      <p:sp>
        <p:nvSpPr>
          <p:cNvPr id="11" name="テキスト ボックス 10"/>
          <p:cNvSpPr txBox="1"/>
          <p:nvPr/>
        </p:nvSpPr>
        <p:spPr>
          <a:xfrm>
            <a:off x="3186473" y="4252355"/>
            <a:ext cx="2880000" cy="230832"/>
          </a:xfrm>
          <a:prstGeom prst="rect">
            <a:avLst/>
          </a:prstGeom>
          <a:solidFill>
            <a:schemeClr val="accent1">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消費者物価地域差指数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12" name="グループ化 11"/>
          <p:cNvGrpSpPr/>
          <p:nvPr/>
        </p:nvGrpSpPr>
        <p:grpSpPr>
          <a:xfrm>
            <a:off x="3173613" y="4609798"/>
            <a:ext cx="2880000" cy="1883078"/>
            <a:chOff x="411067" y="2900378"/>
            <a:chExt cx="4364531" cy="1806060"/>
          </a:xfrm>
        </p:grpSpPr>
        <p:pic>
          <p:nvPicPr>
            <p:cNvPr id="13" name="図 12">
              <a:extLst>
                <a:ext uri="{FF2B5EF4-FFF2-40B4-BE49-F238E27FC236}">
                  <a16:creationId xmlns:a16="http://schemas.microsoft.com/office/drawing/2014/main" id="{2B8E8AA1-B482-3B76-5FF4-4991FFBD1489}"/>
                </a:ext>
              </a:extLst>
            </p:cNvPr>
            <p:cNvPicPr>
              <a:picLocks noChangeAspect="1"/>
            </p:cNvPicPr>
            <p:nvPr/>
          </p:nvPicPr>
          <p:blipFill>
            <a:blip r:embed="rId3"/>
            <a:stretch>
              <a:fillRect/>
            </a:stretch>
          </p:blipFill>
          <p:spPr>
            <a:xfrm>
              <a:off x="411067" y="2900378"/>
              <a:ext cx="4364531" cy="1806060"/>
            </a:xfrm>
            <a:prstGeom prst="rect">
              <a:avLst/>
            </a:prstGeom>
          </p:spPr>
        </p:pic>
        <p:sp>
          <p:nvSpPr>
            <p:cNvPr id="14" name="正方形/長方形 13">
              <a:extLst>
                <a:ext uri="{FF2B5EF4-FFF2-40B4-BE49-F238E27FC236}">
                  <a16:creationId xmlns:a16="http://schemas.microsoft.com/office/drawing/2014/main" id="{FE0E53FD-395D-97BE-101B-7E4BF11D1BD8}"/>
                </a:ext>
              </a:extLst>
            </p:cNvPr>
            <p:cNvSpPr/>
            <p:nvPr/>
          </p:nvSpPr>
          <p:spPr>
            <a:xfrm>
              <a:off x="1724297" y="3501322"/>
              <a:ext cx="78874" cy="1110566"/>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15" name="正方形/長方形 14">
            <a:extLst>
              <a:ext uri="{FF2B5EF4-FFF2-40B4-BE49-F238E27FC236}">
                <a16:creationId xmlns:a16="http://schemas.microsoft.com/office/drawing/2014/main" id="{6A746C51-FEDD-EAF7-1182-54D9423ADF42}"/>
              </a:ext>
            </a:extLst>
          </p:cNvPr>
          <p:cNvSpPr/>
          <p:nvPr/>
        </p:nvSpPr>
        <p:spPr>
          <a:xfrm>
            <a:off x="4094210" y="6506222"/>
            <a:ext cx="2096652"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出典：総務省「小売物価統計調査」</a:t>
            </a:r>
            <a:endPar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endParaRPr>
          </a:p>
        </p:txBody>
      </p:sp>
      <p:sp>
        <p:nvSpPr>
          <p:cNvPr id="16" name="正方形/長方形 15"/>
          <p:cNvSpPr/>
          <p:nvPr/>
        </p:nvSpPr>
        <p:spPr>
          <a:xfrm>
            <a:off x="4427980" y="683816"/>
            <a:ext cx="4710482" cy="3375283"/>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商人のたしなみとして育まれてきた</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上方芸能の伝統</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都心部から近くに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周辺山系の豊かな自然</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2013</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大阪観光局</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を設置。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水都大阪</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などを推進。</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年２月開</a:t>
            </a:r>
            <a:r>
              <a:rPr kumimoji="1" lang="ja-JP" altLang="en-US" sz="1350" dirty="0">
                <a:latin typeface="BIZ UDゴシック" panose="020B0400000000000000" pitchFamily="49" charset="-128"/>
                <a:ea typeface="BIZ UDゴシック" panose="020B0400000000000000" pitchFamily="49" charset="-128"/>
              </a:rPr>
              <a:t>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大阪中之島美術館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を核にミュージ</a:t>
            </a:r>
            <a:r>
              <a:rPr kumimoji="1" lang="ja-JP" altLang="en-US" sz="1350" dirty="0">
                <a:latin typeface="BIZ UDゴシック" panose="020B0400000000000000" pitchFamily="49" charset="-128"/>
                <a:ea typeface="BIZ UDゴシック" panose="020B0400000000000000" pitchFamily="49" charset="-128"/>
              </a:rPr>
              <a:t>ア</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ムゾーン</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の形成など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中之島エリアブランド化</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も進んで</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いる。</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難波宮跡公園</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の整備にも着手。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大阪市域外でも</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世界遺産の百舌鳥・古市古墳群</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noProof="0" dirty="0">
                <a:latin typeface="BIZ UDゴシック" panose="020B0400000000000000" pitchFamily="49" charset="-128"/>
                <a:ea typeface="BIZ UDゴシック" panose="020B0400000000000000" pitchFamily="49" charset="-128"/>
              </a:rPr>
              <a:t>保</a:t>
            </a:r>
            <a:endParaRPr kumimoji="1" lang="en-US" altLang="ja-JP" sz="1350"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dirty="0">
                <a:ln>
                  <a:noFill/>
                </a:ln>
                <a:effectLst/>
                <a:uLnTx/>
                <a:uFillTx/>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存・活用の取組。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万博記念公園駅前では大規模アリー</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ナ</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を核にスポーツ・文化拠点づくりも予定。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〇 </a:t>
            </a:r>
            <a:r>
              <a:rPr kumimoji="1" lang="ja-JP" altLang="en-US" sz="1350" dirty="0">
                <a:latin typeface="BIZ UDゴシック" panose="020B0400000000000000" pitchFamily="49" charset="-128"/>
                <a:ea typeface="BIZ UDゴシック" panose="020B0400000000000000" pitchFamily="49" charset="-128"/>
              </a:rPr>
              <a:t>今後は、歴史・伝統・文化を感じることのできる都市</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空間の形成とともに、都市</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のみどりの充実やカーボン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ニュートラル実現への取組等に一層注力する必要。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加えて、</a:t>
            </a:r>
            <a:r>
              <a:rPr kumimoji="1" lang="en-US" altLang="ja-JP" sz="1350" dirty="0">
                <a:latin typeface="BIZ UDゴシック" panose="020B0400000000000000" pitchFamily="49" charset="-128"/>
                <a:ea typeface="BIZ UDゴシック" panose="020B0400000000000000" pitchFamily="49" charset="-128"/>
              </a:rPr>
              <a:t>G</a:t>
            </a:r>
            <a:r>
              <a:rPr kumimoji="1" lang="ja-JP" altLang="en-US" sz="1350" dirty="0">
                <a:latin typeface="BIZ UDゴシック" panose="020B0400000000000000" pitchFamily="49" charset="-128"/>
                <a:ea typeface="BIZ UDゴシック" panose="020B0400000000000000" pitchFamily="49" charset="-128"/>
              </a:rPr>
              <a:t>７</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大阪・堺貿易大臣会合や大阪・関西万博、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IR</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の立地などにより十分とはいえない大阪の都市ブラ</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ンドを向上させていくことが重要。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4487244" y="673296"/>
            <a:ext cx="4561671" cy="348424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pic>
        <p:nvPicPr>
          <p:cNvPr id="18" name="図 17"/>
          <p:cNvPicPr>
            <a:picLocks noChangeAspect="1"/>
          </p:cNvPicPr>
          <p:nvPr/>
        </p:nvPicPr>
        <p:blipFill>
          <a:blip r:embed="rId4"/>
          <a:stretch>
            <a:fillRect/>
          </a:stretch>
        </p:blipFill>
        <p:spPr>
          <a:xfrm>
            <a:off x="7810376" y="4529434"/>
            <a:ext cx="1134382" cy="1404286"/>
          </a:xfrm>
          <a:prstGeom prst="rect">
            <a:avLst/>
          </a:prstGeom>
        </p:spPr>
      </p:pic>
      <p:pic>
        <p:nvPicPr>
          <p:cNvPr id="19" name="図 18"/>
          <p:cNvPicPr>
            <a:picLocks noChangeAspect="1"/>
          </p:cNvPicPr>
          <p:nvPr/>
        </p:nvPicPr>
        <p:blipFill>
          <a:blip r:embed="rId5"/>
          <a:stretch>
            <a:fillRect/>
          </a:stretch>
        </p:blipFill>
        <p:spPr>
          <a:xfrm>
            <a:off x="6310516" y="5512471"/>
            <a:ext cx="1345138" cy="921076"/>
          </a:xfrm>
          <a:prstGeom prst="rect">
            <a:avLst/>
          </a:prstGeom>
        </p:spPr>
      </p:pic>
      <p:pic>
        <p:nvPicPr>
          <p:cNvPr id="20" name="図 19"/>
          <p:cNvPicPr>
            <a:picLocks noChangeAspect="1"/>
          </p:cNvPicPr>
          <p:nvPr/>
        </p:nvPicPr>
        <p:blipFill>
          <a:blip r:embed="rId6"/>
          <a:stretch>
            <a:fillRect/>
          </a:stretch>
        </p:blipFill>
        <p:spPr>
          <a:xfrm>
            <a:off x="6316017" y="4252355"/>
            <a:ext cx="1344567" cy="957811"/>
          </a:xfrm>
          <a:prstGeom prst="rect">
            <a:avLst/>
          </a:prstGeom>
        </p:spPr>
      </p:pic>
      <p:sp>
        <p:nvSpPr>
          <p:cNvPr id="21" name="正方形/長方形 20">
            <a:extLst>
              <a:ext uri="{FF2B5EF4-FFF2-40B4-BE49-F238E27FC236}">
                <a16:creationId xmlns:a16="http://schemas.microsoft.com/office/drawing/2014/main" id="{37495696-486D-9747-16E1-54F31C1A88C8}"/>
              </a:ext>
            </a:extLst>
          </p:cNvPr>
          <p:cNvSpPr/>
          <p:nvPr/>
        </p:nvSpPr>
        <p:spPr>
          <a:xfrm>
            <a:off x="6649808" y="5194122"/>
            <a:ext cx="1318259"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（大阪中之島美術館）</a:t>
            </a:r>
          </a:p>
        </p:txBody>
      </p:sp>
      <p:sp>
        <p:nvSpPr>
          <p:cNvPr id="22" name="正方形/長方形 21">
            <a:extLst>
              <a:ext uri="{FF2B5EF4-FFF2-40B4-BE49-F238E27FC236}">
                <a16:creationId xmlns:a16="http://schemas.microsoft.com/office/drawing/2014/main" id="{37495696-486D-9747-16E1-54F31C1A88C8}"/>
              </a:ext>
            </a:extLst>
          </p:cNvPr>
          <p:cNvSpPr/>
          <p:nvPr/>
        </p:nvSpPr>
        <p:spPr>
          <a:xfrm>
            <a:off x="7733139" y="5906685"/>
            <a:ext cx="1405323"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（難波宮跡公園）</a:t>
            </a:r>
          </a:p>
        </p:txBody>
      </p:sp>
      <p:sp>
        <p:nvSpPr>
          <p:cNvPr id="23" name="正方形/長方形 22">
            <a:extLst>
              <a:ext uri="{FF2B5EF4-FFF2-40B4-BE49-F238E27FC236}">
                <a16:creationId xmlns:a16="http://schemas.microsoft.com/office/drawing/2014/main" id="{37495696-486D-9747-16E1-54F31C1A88C8}"/>
              </a:ext>
            </a:extLst>
          </p:cNvPr>
          <p:cNvSpPr/>
          <p:nvPr/>
        </p:nvSpPr>
        <p:spPr>
          <a:xfrm>
            <a:off x="6177954" y="6452362"/>
            <a:ext cx="1620691"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（百舌鳥・古市古墳群</a:t>
            </a:r>
            <a:r>
              <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（仁徳天皇陵古墳）</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2" name="下矢印 31"/>
          <p:cNvSpPr/>
          <p:nvPr/>
        </p:nvSpPr>
        <p:spPr>
          <a:xfrm>
            <a:off x="6585584" y="2577542"/>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下矢印 34"/>
          <p:cNvSpPr/>
          <p:nvPr/>
        </p:nvSpPr>
        <p:spPr>
          <a:xfrm>
            <a:off x="2162024" y="2539079"/>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50407" y="65006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正方形/長方形 25">
            <a:extLst>
              <a:ext uri="{FF2B5EF4-FFF2-40B4-BE49-F238E27FC236}">
                <a16:creationId xmlns:a16="http://schemas.microsoft.com/office/drawing/2014/main" id="{6A746C51-FEDD-EAF7-1182-54D9423ADF42}"/>
              </a:ext>
            </a:extLst>
          </p:cNvPr>
          <p:cNvSpPr/>
          <p:nvPr/>
        </p:nvSpPr>
        <p:spPr>
          <a:xfrm>
            <a:off x="6585584" y="5309538"/>
            <a:ext cx="1147307"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大阪観光局</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6A746C51-FEDD-EAF7-1182-54D9423ADF42}"/>
              </a:ext>
            </a:extLst>
          </p:cNvPr>
          <p:cNvSpPr/>
          <p:nvPr/>
        </p:nvSpPr>
        <p:spPr>
          <a:xfrm>
            <a:off x="6514241" y="6567778"/>
            <a:ext cx="1158017" cy="176972"/>
          </a:xfrm>
          <a:prstGeom prst="rect">
            <a:avLst/>
          </a:prstGeom>
        </p:spPr>
        <p:txBody>
          <a:bodyPr wrap="square">
            <a:spAutoFit/>
          </a:bodyPr>
          <a:lstStyle/>
          <a:p>
            <a:pPr lvl="0" algn="r">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lang="en-US" altLang="zh-TW"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rPr>
              <a:t>大阪観光局</a:t>
            </a:r>
            <a:r>
              <a:rPr lang="en-US" altLang="ja-JP" sz="550" dirty="0">
                <a:solidFill>
                  <a:prstClr val="black"/>
                </a:solidFill>
                <a:latin typeface="BIZ UDゴシック" panose="020B0400000000000000" pitchFamily="49" charset="-128"/>
                <a:ea typeface="BIZ UDゴシック" panose="020B0400000000000000" pitchFamily="49" charset="-128"/>
              </a:rPr>
              <a:t>HP</a:t>
            </a:r>
            <a:endParaRPr lang="ja-JP" altLang="en-US" sz="550" dirty="0">
              <a:solidFill>
                <a:prstClr val="black"/>
              </a:solidFill>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6A746C51-FEDD-EAF7-1182-54D9423ADF42}"/>
              </a:ext>
            </a:extLst>
          </p:cNvPr>
          <p:cNvSpPr/>
          <p:nvPr/>
        </p:nvSpPr>
        <p:spPr>
          <a:xfrm>
            <a:off x="7579296" y="6034378"/>
            <a:ext cx="1400399"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大阪市役所の点検・棚卸し結果</a:t>
            </a:r>
          </a:p>
        </p:txBody>
      </p:sp>
      <p:sp>
        <p:nvSpPr>
          <p:cNvPr id="2" name="テキスト ボックス 1"/>
          <p:cNvSpPr txBox="1"/>
          <p:nvPr/>
        </p:nvSpPr>
        <p:spPr>
          <a:xfrm>
            <a:off x="124050" y="6283085"/>
            <a:ext cx="312906" cy="169277"/>
          </a:xfrm>
          <a:prstGeom prst="rect">
            <a:avLst/>
          </a:prstGeom>
          <a:noFill/>
        </p:spPr>
        <p:txBody>
          <a:bodyPr wrap="none" rtlCol="0">
            <a:spAutoFit/>
          </a:bodyPr>
          <a:lstStyle/>
          <a:p>
            <a:r>
              <a:rPr kumimoji="1" lang="en-US" altLang="ja-JP" sz="500" dirty="0">
                <a:latin typeface="BIZ UDゴシック" panose="020B0400000000000000" pitchFamily="49" charset="-128"/>
                <a:ea typeface="BIZ UDゴシック" panose="020B0400000000000000" pitchFamily="49" charset="-128"/>
              </a:rPr>
              <a:t>(</a:t>
            </a:r>
            <a:r>
              <a:rPr kumimoji="1" lang="ja-JP" altLang="en-US" sz="500" dirty="0">
                <a:latin typeface="BIZ UDゴシック" panose="020B0400000000000000" pitchFamily="49" charset="-128"/>
                <a:ea typeface="BIZ UDゴシック" panose="020B0400000000000000" pitchFamily="49" charset="-128"/>
              </a:rPr>
              <a:t>円</a:t>
            </a:r>
            <a:r>
              <a:rPr kumimoji="1" lang="en-US" altLang="ja-JP" sz="500" dirty="0">
                <a:latin typeface="BIZ UDゴシック" panose="020B0400000000000000" pitchFamily="49" charset="-128"/>
                <a:ea typeface="BIZ UDゴシック" panose="020B0400000000000000" pitchFamily="49" charset="-128"/>
              </a:rPr>
              <a:t>)</a:t>
            </a:r>
            <a:endParaRPr kumimoji="1" lang="ja-JP" altLang="en-US" sz="5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16762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7490" y="48102"/>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a:t>
            </a:r>
            <a:r>
              <a:rPr kumimoji="1" lang="ja-JP" altLang="en-US" sz="1600" b="1" dirty="0">
                <a:latin typeface="BIZ UDゴシック" panose="020B0400000000000000" pitchFamily="49" charset="-128"/>
                <a:ea typeface="BIZ UDゴシック" panose="020B0400000000000000" pitchFamily="49" charset="-128"/>
              </a:rPr>
              <a:t>人気質（フレンドリー、エネルギッシュ）</a:t>
            </a:r>
            <a:br>
              <a:rPr kumimoji="1" lang="en-US" altLang="ja-JP" sz="1600" b="1" dirty="0">
                <a:solidFill>
                  <a:srgbClr val="C00000"/>
                </a:solidFill>
                <a:latin typeface="BIZ UDゴシック" panose="020B0400000000000000" pitchFamily="49" charset="-128"/>
                <a:ea typeface="BIZ UDゴシック" panose="020B0400000000000000" pitchFamily="49" charset="-128"/>
              </a:rPr>
            </a:br>
            <a:endParaRPr kumimoji="1" lang="en-US" altLang="ja-JP" sz="16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endParaRPr>
          </a:p>
        </p:txBody>
      </p:sp>
      <p:sp>
        <p:nvSpPr>
          <p:cNvPr id="12" name="テキスト ボックス 11"/>
          <p:cNvSpPr txBox="1"/>
          <p:nvPr/>
        </p:nvSpPr>
        <p:spPr>
          <a:xfrm>
            <a:off x="-526508" y="405979"/>
            <a:ext cx="10399545" cy="140038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大阪の強みの言わば根底にある、寛容性が高くノリのいい大阪人気質についても確認。</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大阪は、古くから国内外から人を呼び込み、海外と交流する中で独自の歴史や文化を育んで成長。世界に先駆けた</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先物取引</a:t>
            </a:r>
            <a:b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市場の開設</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自治都市の歴史</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など進取の気性。今も</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エネルギッシュ</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といったイメージが強い。</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1" dirty="0">
                <a:latin typeface="BIZ UDゴシック" panose="020B0400000000000000" pitchFamily="49" charset="-128"/>
                <a:ea typeface="BIZ UDゴシック" panose="020B0400000000000000" pitchFamily="49" charset="-128"/>
              </a:rPr>
              <a:t>また、大阪人には、</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カオス</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フレンドリー</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といった言葉に代表される若者や女性、多様な個人に対する寛容な気質。</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dirty="0">
                <a:latin typeface="BIZ UDゴシック" panose="020B0400000000000000" pitchFamily="49" charset="-128"/>
                <a:ea typeface="BIZ UDゴシック" panose="020B0400000000000000" pitchFamily="49" charset="-128"/>
              </a:rPr>
              <a:t>これを</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最大限に生かし、国内外から多くの人を集め、多様な交流からスタートアップやイノベーションにつなげていく。</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1700"/>
              </a:lnSpc>
              <a:spcBef>
                <a:spcPts val="0"/>
              </a:spcBef>
              <a:spcAft>
                <a:spcPts val="0"/>
              </a:spcAft>
              <a:buClrTx/>
              <a:buSzTx/>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フレンドリー、エネルギッシュな大阪人気質は副首都実現の大きな力となるもの</a:t>
            </a:r>
            <a:r>
              <a:rPr kumimoji="1" lang="ja-JP" altLang="en-US" sz="1200" dirty="0" err="1">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104833" y="408370"/>
            <a:ext cx="8961523" cy="141737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0" name="スライド番号プレースホルダー 1"/>
          <p:cNvSpPr>
            <a:spLocks noGrp="1"/>
          </p:cNvSpPr>
          <p:nvPr>
            <p:ph type="sldNum" sz="quarter" idx="12"/>
          </p:nvPr>
        </p:nvSpPr>
        <p:spPr>
          <a:xfrm>
            <a:off x="8412307" y="65387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595495" y="1864322"/>
            <a:ext cx="10795564" cy="810478"/>
          </a:xfrm>
          <a:prstGeom prst="rect">
            <a:avLst/>
          </a:prstGeom>
          <a:noFill/>
        </p:spPr>
        <p:txBody>
          <a:bodyPr wrap="square" lIns="720000" rIns="720000" rtlCol="0">
            <a:spAutoFit/>
          </a:bodyPr>
          <a:lstStyle/>
          <a:p>
            <a:pPr marR="0" lvl="0" algn="l" defTabSz="457200" rtl="0" eaLnBrk="1" fontAlgn="auto" latinLnBrk="0" hangingPunct="1">
              <a:lnSpc>
                <a:spcPts val="1200"/>
              </a:lnSpc>
              <a:spcBef>
                <a:spcPts val="0"/>
              </a:spcBef>
              <a:spcAft>
                <a:spcPts val="0"/>
              </a:spcAft>
              <a:buClrTx/>
              <a:buSzTx/>
              <a:tabLst/>
              <a:defRPr/>
            </a:pPr>
            <a:endParaRPr kumimoji="1" lang="en-US" altLang="ja-JP" sz="1200" dirty="0">
              <a:solidFill>
                <a:srgbClr val="C00000"/>
              </a:solidFill>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府民アンケート調査では、若者は、将来の大阪に大切だと思うこととして、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「働く場所や時間が自由に選択できる都市」</a:t>
            </a:r>
            <a:r>
              <a:rPr kumimoji="1" lang="ja-JP" altLang="en-US" sz="1000" noProof="0" dirty="0">
                <a:solidFill>
                  <a:prstClr val="black"/>
                </a:solidFill>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経済成長している都市」を</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選択した割合が高いことに加え、「一人ひとりのウェルビーイングが重視さ</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れる</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都市」など</a:t>
            </a:r>
            <a:r>
              <a:rPr kumimoji="1" lang="ja-JP" altLang="en-US" sz="1000" dirty="0">
                <a:solidFill>
                  <a:prstClr val="black"/>
                </a:solidFill>
                <a:latin typeface="BIZ UDゴシック" panose="020B0400000000000000" pitchFamily="49" charset="-128"/>
                <a:ea typeface="BIZ UDゴシック" panose="020B0400000000000000" pitchFamily="49" charset="-128"/>
              </a:rPr>
              <a:t>の</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項目を大切とした回答割合が他世代より高くなっている。</a:t>
            </a:r>
          </a:p>
        </p:txBody>
      </p:sp>
      <p:pic>
        <p:nvPicPr>
          <p:cNvPr id="19" name="図 18"/>
          <p:cNvPicPr/>
          <p:nvPr/>
        </p:nvPicPr>
        <p:blipFill rotWithShape="1">
          <a:blip r:embed="rId2" cstate="print">
            <a:extLst>
              <a:ext uri="{28A0092B-C50C-407E-A947-70E740481C1C}">
                <a14:useLocalDpi xmlns:a14="http://schemas.microsoft.com/office/drawing/2010/main" val="0"/>
              </a:ext>
            </a:extLst>
          </a:blip>
          <a:srcRect/>
          <a:stretch/>
        </p:blipFill>
        <p:spPr bwMode="auto">
          <a:xfrm>
            <a:off x="4789382" y="3033744"/>
            <a:ext cx="4127693" cy="3182347"/>
          </a:xfrm>
          <a:prstGeom prst="rect">
            <a:avLst/>
          </a:prstGeom>
          <a:ln>
            <a:noFill/>
          </a:ln>
          <a:extLst>
            <a:ext uri="{53640926-AAD7-44D8-BBD7-CCE9431645EC}">
              <a14:shadowObscured xmlns:a14="http://schemas.microsoft.com/office/drawing/2010/main"/>
            </a:ext>
          </a:extLst>
        </p:spPr>
      </p:pic>
      <p:sp>
        <p:nvSpPr>
          <p:cNvPr id="20" name="正方形/長方形 19"/>
          <p:cNvSpPr/>
          <p:nvPr/>
        </p:nvSpPr>
        <p:spPr>
          <a:xfrm>
            <a:off x="4903129" y="3237932"/>
            <a:ext cx="3900200" cy="715682"/>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楕円 20"/>
          <p:cNvSpPr/>
          <p:nvPr/>
        </p:nvSpPr>
        <p:spPr>
          <a:xfrm>
            <a:off x="7684937" y="3261204"/>
            <a:ext cx="1144959" cy="159185"/>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楕円 21"/>
          <p:cNvSpPr/>
          <p:nvPr/>
        </p:nvSpPr>
        <p:spPr>
          <a:xfrm>
            <a:off x="7619278" y="3493057"/>
            <a:ext cx="113491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楕円 22"/>
          <p:cNvSpPr/>
          <p:nvPr/>
        </p:nvSpPr>
        <p:spPr>
          <a:xfrm>
            <a:off x="7513810" y="3730074"/>
            <a:ext cx="1168103"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楕円 23"/>
          <p:cNvSpPr/>
          <p:nvPr/>
        </p:nvSpPr>
        <p:spPr>
          <a:xfrm>
            <a:off x="7260669" y="4451827"/>
            <a:ext cx="111657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楕円 24"/>
          <p:cNvSpPr/>
          <p:nvPr/>
        </p:nvSpPr>
        <p:spPr>
          <a:xfrm>
            <a:off x="7253850" y="4703838"/>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楕円 25"/>
          <p:cNvSpPr/>
          <p:nvPr/>
        </p:nvSpPr>
        <p:spPr>
          <a:xfrm>
            <a:off x="7088852" y="4963941"/>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楕円 26"/>
          <p:cNvSpPr/>
          <p:nvPr/>
        </p:nvSpPr>
        <p:spPr>
          <a:xfrm>
            <a:off x="6969496" y="5675933"/>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8" name="直線コネクタ 27"/>
          <p:cNvCxnSpPr/>
          <p:nvPr/>
        </p:nvCxnSpPr>
        <p:spPr>
          <a:xfrm flipV="1">
            <a:off x="4800172" y="4665693"/>
            <a:ext cx="1545554" cy="6444"/>
          </a:xfrm>
          <a:prstGeom prst="line">
            <a:avLst/>
          </a:prstGeom>
          <a:noFill/>
          <a:ln w="28575" cap="flat" cmpd="sng" algn="ctr">
            <a:solidFill>
              <a:srgbClr val="FF0000"/>
            </a:solidFill>
            <a:prstDash val="solid"/>
            <a:miter lim="800000"/>
          </a:ln>
          <a:effectLst/>
        </p:spPr>
      </p:cxnSp>
      <p:cxnSp>
        <p:nvCxnSpPr>
          <p:cNvPr id="29" name="直線コネクタ 28"/>
          <p:cNvCxnSpPr/>
          <p:nvPr/>
        </p:nvCxnSpPr>
        <p:spPr>
          <a:xfrm flipV="1">
            <a:off x="5366915" y="4896983"/>
            <a:ext cx="938413" cy="93"/>
          </a:xfrm>
          <a:prstGeom prst="line">
            <a:avLst/>
          </a:prstGeom>
          <a:noFill/>
          <a:ln w="28575" cap="flat" cmpd="sng" algn="ctr">
            <a:solidFill>
              <a:srgbClr val="FF0000"/>
            </a:solidFill>
            <a:prstDash val="solid"/>
            <a:miter lim="800000"/>
          </a:ln>
          <a:effectLst/>
        </p:spPr>
      </p:cxnSp>
      <p:cxnSp>
        <p:nvCxnSpPr>
          <p:cNvPr id="30" name="直線コネクタ 29"/>
          <p:cNvCxnSpPr/>
          <p:nvPr/>
        </p:nvCxnSpPr>
        <p:spPr>
          <a:xfrm>
            <a:off x="4817527" y="5072816"/>
            <a:ext cx="1549898" cy="7291"/>
          </a:xfrm>
          <a:prstGeom prst="line">
            <a:avLst/>
          </a:prstGeom>
          <a:noFill/>
          <a:ln w="28575" cap="flat" cmpd="sng" algn="ctr">
            <a:solidFill>
              <a:srgbClr val="FF0000"/>
            </a:solidFill>
            <a:prstDash val="solid"/>
            <a:miter lim="800000"/>
          </a:ln>
          <a:effectLst/>
        </p:spPr>
      </p:cxnSp>
      <p:cxnSp>
        <p:nvCxnSpPr>
          <p:cNvPr id="31" name="直線コネクタ 30"/>
          <p:cNvCxnSpPr/>
          <p:nvPr/>
        </p:nvCxnSpPr>
        <p:spPr>
          <a:xfrm flipV="1">
            <a:off x="5127737" y="5182561"/>
            <a:ext cx="893044" cy="94"/>
          </a:xfrm>
          <a:prstGeom prst="line">
            <a:avLst/>
          </a:prstGeom>
          <a:noFill/>
          <a:ln w="28575" cap="flat" cmpd="sng" algn="ctr">
            <a:solidFill>
              <a:srgbClr val="FF0000"/>
            </a:solidFill>
            <a:prstDash val="solid"/>
            <a:miter lim="800000"/>
          </a:ln>
          <a:effectLst/>
        </p:spPr>
      </p:cxnSp>
      <p:cxnSp>
        <p:nvCxnSpPr>
          <p:cNvPr id="32" name="直線コネクタ 31"/>
          <p:cNvCxnSpPr/>
          <p:nvPr/>
        </p:nvCxnSpPr>
        <p:spPr>
          <a:xfrm>
            <a:off x="5009074" y="5876321"/>
            <a:ext cx="1296254" cy="0"/>
          </a:xfrm>
          <a:prstGeom prst="line">
            <a:avLst/>
          </a:prstGeom>
          <a:noFill/>
          <a:ln w="28575" cap="flat" cmpd="sng" algn="ctr">
            <a:solidFill>
              <a:srgbClr val="FF0000"/>
            </a:solidFill>
            <a:prstDash val="solid"/>
            <a:miter lim="800000"/>
          </a:ln>
          <a:effectLst/>
        </p:spPr>
      </p:cxnSp>
      <p:sp>
        <p:nvSpPr>
          <p:cNvPr id="33" name="正方形/長方形 32"/>
          <p:cNvSpPr/>
          <p:nvPr/>
        </p:nvSpPr>
        <p:spPr>
          <a:xfrm>
            <a:off x="4817528" y="6010262"/>
            <a:ext cx="422312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それぞれの項目について、</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「大切だと思う」、「どちらかというと大切だと思う」、「あまり大切と思わない」、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「全く大切と思わない」、「わからない」の五つの選択肢のうち、「わからない」は除いて集計。</a:t>
            </a:r>
          </a:p>
        </p:txBody>
      </p:sp>
      <p:sp>
        <p:nvSpPr>
          <p:cNvPr id="39" name="正方形/長方形 38"/>
          <p:cNvSpPr/>
          <p:nvPr/>
        </p:nvSpPr>
        <p:spPr>
          <a:xfrm>
            <a:off x="5323174" y="6292653"/>
            <a:ext cx="412184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大阪府政策マーケティングリサーチ「おおさかＱネット」を活用した</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府民アンケート調査（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年７月実施）</a:t>
            </a:r>
          </a:p>
        </p:txBody>
      </p:sp>
      <p:sp>
        <p:nvSpPr>
          <p:cNvPr id="46" name="角丸四角形 45"/>
          <p:cNvSpPr/>
          <p:nvPr/>
        </p:nvSpPr>
        <p:spPr>
          <a:xfrm>
            <a:off x="4495115" y="2871328"/>
            <a:ext cx="4449028" cy="3751499"/>
          </a:xfrm>
          <a:prstGeom prst="roundRect">
            <a:avLst>
              <a:gd name="adj" fmla="val 322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角丸四角形 46"/>
          <p:cNvSpPr/>
          <p:nvPr/>
        </p:nvSpPr>
        <p:spPr>
          <a:xfrm>
            <a:off x="4629700" y="2829687"/>
            <a:ext cx="4174489" cy="25577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府民アンケート若者が将来の大阪にとって大切に思うこと</a:t>
            </a:r>
          </a:p>
        </p:txBody>
      </p:sp>
      <p:sp>
        <p:nvSpPr>
          <p:cNvPr id="10" name="正方形/長方形 9"/>
          <p:cNvSpPr/>
          <p:nvPr/>
        </p:nvSpPr>
        <p:spPr>
          <a:xfrm>
            <a:off x="747245" y="6407384"/>
            <a:ext cx="412184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三菱</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UFJ</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リサーチ＆コンサルティング「市民のプライド・ランキング」</a:t>
            </a:r>
          </a:p>
        </p:txBody>
      </p:sp>
      <p:sp>
        <p:nvSpPr>
          <p:cNvPr id="42" name="角丸四角形 41"/>
          <p:cNvSpPr/>
          <p:nvPr/>
        </p:nvSpPr>
        <p:spPr>
          <a:xfrm>
            <a:off x="75680" y="4453718"/>
            <a:ext cx="4286314" cy="217825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角丸四角形 42"/>
          <p:cNvSpPr/>
          <p:nvPr/>
        </p:nvSpPr>
        <p:spPr>
          <a:xfrm>
            <a:off x="64120" y="4412342"/>
            <a:ext cx="4297873" cy="26395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都市イメージへの共感度合いランキングで大阪が上位の項目</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p:cNvSpPr/>
          <p:nvPr/>
        </p:nvSpPr>
        <p:spPr>
          <a:xfrm>
            <a:off x="1436311" y="6255527"/>
            <a:ext cx="296937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回答者が住んでいる都市に対するイメージ。複数回答。</a:t>
            </a:r>
          </a:p>
        </p:txBody>
      </p:sp>
      <p:pic>
        <p:nvPicPr>
          <p:cNvPr id="15" name="図 14"/>
          <p:cNvPicPr/>
          <p:nvPr/>
        </p:nvPicPr>
        <p:blipFill>
          <a:blip r:embed="rId3">
            <a:extLst>
              <a:ext uri="{28A0092B-C50C-407E-A947-70E740481C1C}">
                <a14:useLocalDpi xmlns:a14="http://schemas.microsoft.com/office/drawing/2010/main" val="0"/>
              </a:ext>
            </a:extLst>
          </a:blip>
          <a:srcRect/>
          <a:stretch>
            <a:fillRect/>
          </a:stretch>
        </p:blipFill>
        <p:spPr bwMode="auto">
          <a:xfrm>
            <a:off x="114226" y="4761835"/>
            <a:ext cx="1011503" cy="1393746"/>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val="0"/>
              </a:ext>
            </a:extLst>
          </a:blip>
          <a:srcRect/>
          <a:stretch>
            <a:fillRect/>
          </a:stretch>
        </p:blipFill>
        <p:spPr bwMode="auto">
          <a:xfrm>
            <a:off x="1167282" y="4760319"/>
            <a:ext cx="995363" cy="1394904"/>
          </a:xfrm>
          <a:prstGeom prst="rect">
            <a:avLst/>
          </a:prstGeom>
          <a:noFill/>
          <a:ln>
            <a:noFill/>
          </a:ln>
        </p:spPr>
      </p:pic>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2212989" y="4757582"/>
            <a:ext cx="1011675" cy="1406183"/>
          </a:xfrm>
          <a:prstGeom prst="rect">
            <a:avLst/>
          </a:prstGeom>
          <a:noFill/>
          <a:ln>
            <a:noFill/>
          </a:ln>
        </p:spPr>
      </p:pic>
      <p:pic>
        <p:nvPicPr>
          <p:cNvPr id="2" name="図 1"/>
          <p:cNvPicPr>
            <a:picLocks noChangeAspect="1"/>
          </p:cNvPicPr>
          <p:nvPr/>
        </p:nvPicPr>
        <p:blipFill>
          <a:blip r:embed="rId6"/>
          <a:stretch>
            <a:fillRect/>
          </a:stretch>
        </p:blipFill>
        <p:spPr>
          <a:xfrm>
            <a:off x="3265815" y="4758053"/>
            <a:ext cx="1063264" cy="1394340"/>
          </a:xfrm>
          <a:prstGeom prst="rect">
            <a:avLst/>
          </a:prstGeom>
        </p:spPr>
      </p:pic>
      <p:sp>
        <p:nvSpPr>
          <p:cNvPr id="52" name="正方形/長方形 51"/>
          <p:cNvSpPr/>
          <p:nvPr/>
        </p:nvSpPr>
        <p:spPr>
          <a:xfrm>
            <a:off x="51094" y="614351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lang="en-US" altLang="ja-JP" sz="600" dirty="0">
                <a:latin typeface="BIZ UDゴシック" panose="020B0400000000000000" pitchFamily="49" charset="-128"/>
                <a:ea typeface="BIZ UDゴシック" panose="020B0400000000000000" pitchFamily="49" charset="-128"/>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3" name="正方形/長方形 52"/>
          <p:cNvSpPr/>
          <p:nvPr/>
        </p:nvSpPr>
        <p:spPr>
          <a:xfrm>
            <a:off x="1087736" y="6129918"/>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4" name="正方形/長方形 53"/>
          <p:cNvSpPr/>
          <p:nvPr/>
        </p:nvSpPr>
        <p:spPr>
          <a:xfrm>
            <a:off x="2134578" y="6131350"/>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5" name="正方形/長方形 54"/>
          <p:cNvSpPr/>
          <p:nvPr/>
        </p:nvSpPr>
        <p:spPr>
          <a:xfrm>
            <a:off x="3178230" y="612136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6" name="正方形/長方形 55"/>
          <p:cNvSpPr/>
          <p:nvPr/>
        </p:nvSpPr>
        <p:spPr>
          <a:xfrm flipV="1">
            <a:off x="107139" y="4972160"/>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p:cNvSpPr/>
          <p:nvPr/>
        </p:nvSpPr>
        <p:spPr>
          <a:xfrm flipV="1">
            <a:off x="1152846" y="5114993"/>
            <a:ext cx="994301" cy="110973"/>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p:cNvSpPr/>
          <p:nvPr/>
        </p:nvSpPr>
        <p:spPr>
          <a:xfrm flipV="1">
            <a:off x="2212326" y="4992385"/>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flipV="1">
            <a:off x="3244131" y="5146333"/>
            <a:ext cx="1069450" cy="110852"/>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 name="グループ化 3"/>
          <p:cNvGrpSpPr/>
          <p:nvPr/>
        </p:nvGrpSpPr>
        <p:grpSpPr>
          <a:xfrm>
            <a:off x="69058" y="2001891"/>
            <a:ext cx="4428053" cy="1368894"/>
            <a:chOff x="365460" y="1944901"/>
            <a:chExt cx="4428053" cy="1368894"/>
          </a:xfrm>
        </p:grpSpPr>
        <p:pic>
          <p:nvPicPr>
            <p:cNvPr id="34" name="図 3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598" y="2224859"/>
              <a:ext cx="958021" cy="745003"/>
            </a:xfrm>
            <a:prstGeom prst="rect">
              <a:avLst/>
            </a:prstGeom>
            <a:noFill/>
            <a:ln>
              <a:noFill/>
            </a:ln>
          </p:spPr>
        </p:pic>
        <p:sp>
          <p:nvSpPr>
            <p:cNvPr id="36" name="正方形/長方形 35"/>
            <p:cNvSpPr/>
            <p:nvPr/>
          </p:nvSpPr>
          <p:spPr>
            <a:xfrm>
              <a:off x="665001" y="2956790"/>
              <a:ext cx="412851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出典：大阪府・大阪市「万博のインパクトを活かした大阪の将来に向けたビジョン</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資料編（大阪の将来像を導くにあたっての基礎資料）」</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365460" y="1949406"/>
              <a:ext cx="4303953" cy="1364389"/>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角丸四角形 40"/>
            <p:cNvSpPr/>
            <p:nvPr/>
          </p:nvSpPr>
          <p:spPr>
            <a:xfrm>
              <a:off x="2668628" y="1944901"/>
              <a:ext cx="1366083" cy="2428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自治都市　堺</a:t>
              </a:r>
            </a:p>
          </p:txBody>
        </p:sp>
        <p:sp>
          <p:nvSpPr>
            <p:cNvPr id="45" name="角丸四角形 44"/>
            <p:cNvSpPr/>
            <p:nvPr/>
          </p:nvSpPr>
          <p:spPr>
            <a:xfrm>
              <a:off x="545875" y="1952403"/>
              <a:ext cx="1366104" cy="25647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堂島米相場会所　</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4278" y="2213298"/>
              <a:ext cx="2394785" cy="765792"/>
            </a:xfrm>
            <a:prstGeom prst="rect">
              <a:avLst/>
            </a:prstGeom>
          </p:spPr>
        </p:pic>
      </p:grpSp>
      <p:sp>
        <p:nvSpPr>
          <p:cNvPr id="61" name="正方形/長方形 60"/>
          <p:cNvSpPr/>
          <p:nvPr/>
        </p:nvSpPr>
        <p:spPr>
          <a:xfrm>
            <a:off x="4495115" y="2027052"/>
            <a:ext cx="4449029" cy="629749"/>
          </a:xfrm>
          <a:prstGeom prst="rect">
            <a:avLst/>
          </a:prstGeom>
          <a:noFill/>
          <a:ln w="9525">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3" name="角丸四角形 62"/>
          <p:cNvSpPr/>
          <p:nvPr/>
        </p:nvSpPr>
        <p:spPr>
          <a:xfrm>
            <a:off x="80893" y="3473799"/>
            <a:ext cx="4292120" cy="902718"/>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角丸四角形 61"/>
          <p:cNvSpPr/>
          <p:nvPr/>
        </p:nvSpPr>
        <p:spPr>
          <a:xfrm>
            <a:off x="74483" y="3430830"/>
            <a:ext cx="4306885" cy="28322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大阪の人のイメージとして「フレンドリー」と回答した人の割合</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155178" y="3704941"/>
            <a:ext cx="4224245" cy="823302"/>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「当てはまる」「どちらかというと当てはまる」と回答した人は</a:t>
            </a:r>
            <a:r>
              <a:rPr kumimoji="1" lang="en-US" altLang="ja-JP" sz="1050" dirty="0">
                <a:latin typeface="BIZ UDPゴシック" panose="020B0400000000000000" pitchFamily="50" charset="-128"/>
                <a:ea typeface="BIZ UDPゴシック" panose="020B0400000000000000" pitchFamily="50" charset="-128"/>
              </a:rPr>
              <a:t>87.8</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832</a:t>
            </a:r>
            <a:r>
              <a:rPr kumimoji="1" lang="ja-JP" altLang="en-US" sz="1050" dirty="0">
                <a:latin typeface="BIZ UDPゴシック" panose="020B0400000000000000" pitchFamily="50" charset="-128"/>
                <a:ea typeface="BIZ UDPゴシック" panose="020B0400000000000000" pitchFamily="50" charset="-128"/>
              </a:rPr>
              <a:t>人）</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わからないは除いて集計。全体サンプル数</a:t>
            </a:r>
            <a:r>
              <a:rPr kumimoji="1" lang="en-US" altLang="ja-JP" sz="900" dirty="0">
                <a:latin typeface="BIZ UDPゴシック" panose="020B0400000000000000" pitchFamily="50" charset="-128"/>
                <a:ea typeface="BIZ UDPゴシック" panose="020B0400000000000000" pitchFamily="50" charset="-128"/>
              </a:rPr>
              <a:t>948</a:t>
            </a:r>
            <a:r>
              <a:rPr kumimoji="1" lang="ja-JP" altLang="en-US" sz="900" dirty="0">
                <a:latin typeface="BIZ UDPゴシック" panose="020B0400000000000000" pitchFamily="50" charset="-128"/>
                <a:ea typeface="BIZ UDPゴシック" panose="020B0400000000000000" pitchFamily="50" charset="-128"/>
              </a:rPr>
              <a:t>人</a:t>
            </a:r>
            <a:endParaRPr kumimoji="1" lang="en-US" altLang="ja-JP" sz="900" dirty="0">
              <a:latin typeface="BIZ UDPゴシック" panose="020B0400000000000000" pitchFamily="50" charset="-128"/>
              <a:ea typeface="BIZ UDPゴシック" panose="020B0400000000000000" pitchFamily="50" charset="-128"/>
            </a:endParaRPr>
          </a:p>
          <a:p>
            <a:pPr>
              <a:lnSpc>
                <a:spcPts val="300"/>
              </a:lnSpc>
            </a:pP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800" dirty="0">
                <a:latin typeface="BIZ UDゴシック" panose="020B0400000000000000" pitchFamily="49" charset="-128"/>
                <a:ea typeface="BIZ UDゴシック" panose="020B0400000000000000" pitchFamily="49" charset="-128"/>
              </a:rPr>
              <a:t>　　　　　出典：大阪府政策マーケティングリサーチ「おおさかＱネット」を活用した</a:t>
            </a:r>
          </a:p>
          <a:p>
            <a:r>
              <a:rPr kumimoji="1" lang="ja-JP" altLang="en-US" sz="800" dirty="0">
                <a:latin typeface="BIZ UDゴシック" panose="020B0400000000000000" pitchFamily="49" charset="-128"/>
                <a:ea typeface="BIZ UDゴシック" panose="020B0400000000000000" pitchFamily="49" charset="-128"/>
              </a:rPr>
              <a:t>　　  　        府民アンケート調査（</a:t>
            </a:r>
            <a:r>
              <a:rPr kumimoji="1" lang="en-US" altLang="ja-JP" sz="800" dirty="0">
                <a:latin typeface="BIZ UDゴシック" panose="020B0400000000000000" pitchFamily="49" charset="-128"/>
                <a:ea typeface="BIZ UDゴシック" panose="020B0400000000000000" pitchFamily="49" charset="-128"/>
              </a:rPr>
              <a:t>2022</a:t>
            </a:r>
            <a:r>
              <a:rPr kumimoji="1" lang="ja-JP" altLang="en-US" sz="800" dirty="0">
                <a:latin typeface="BIZ UDゴシック" panose="020B0400000000000000" pitchFamily="49" charset="-128"/>
                <a:ea typeface="BIZ UDゴシック" panose="020B0400000000000000" pitchFamily="49" charset="-128"/>
              </a:rPr>
              <a:t>年７月実施） </a:t>
            </a:r>
          </a:p>
          <a:p>
            <a:r>
              <a:rPr kumimoji="1"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92648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1511" y="452944"/>
            <a:ext cx="8741828" cy="495166"/>
          </a:xfrm>
          <a:prstGeom prst="rect">
            <a:avLst/>
          </a:prstGeom>
          <a:noFill/>
          <a:ln>
            <a:solidFill>
              <a:schemeClr val="tx1"/>
            </a:solidFill>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　世界の様々な都市ランキングの中で、近年、大阪が高く評価されている。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スライド番号プレースホルダー 1"/>
          <p:cNvSpPr>
            <a:spLocks noGrp="1"/>
          </p:cNvSpPr>
          <p:nvPr>
            <p:ph type="sldNum" sz="quarter" idx="12"/>
          </p:nvPr>
        </p:nvSpPr>
        <p:spPr>
          <a:xfrm>
            <a:off x="8427819" y="65355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p:cNvSpPr txBox="1"/>
          <p:nvPr/>
        </p:nvSpPr>
        <p:spPr>
          <a:xfrm>
            <a:off x="0" y="94596"/>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世界の都市ランキング（大阪が高い評価を受けている）</a:t>
            </a:r>
            <a:br>
              <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1" lang="en-US" altLang="ja-JP"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14" name="グループ化 13"/>
          <p:cNvGrpSpPr/>
          <p:nvPr/>
        </p:nvGrpSpPr>
        <p:grpSpPr>
          <a:xfrm>
            <a:off x="141511" y="1033591"/>
            <a:ext cx="8877016" cy="5160484"/>
            <a:chOff x="141511" y="1304183"/>
            <a:chExt cx="8877016" cy="5160484"/>
          </a:xfrm>
        </p:grpSpPr>
        <p:sp>
          <p:nvSpPr>
            <p:cNvPr id="43" name="角丸四角形 42"/>
            <p:cNvSpPr/>
            <p:nvPr/>
          </p:nvSpPr>
          <p:spPr>
            <a:xfrm>
              <a:off x="238347" y="4634157"/>
              <a:ext cx="2592849"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正方形/長方形 3"/>
            <p:cNvSpPr/>
            <p:nvPr/>
          </p:nvSpPr>
          <p:spPr>
            <a:xfrm>
              <a:off x="3106116"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正方形/長方形 31"/>
            <p:cNvSpPr/>
            <p:nvPr/>
          </p:nvSpPr>
          <p:spPr>
            <a:xfrm>
              <a:off x="141511" y="1304183"/>
              <a:ext cx="2770333" cy="5160484"/>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3216355" y="1373470"/>
              <a:ext cx="2757269" cy="8771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○最も魅力的な都市ランキング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コンデ・ナスト・トラベラー誌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角丸四角形 8"/>
            <p:cNvSpPr/>
            <p:nvPr/>
          </p:nvSpPr>
          <p:spPr>
            <a:xfrm>
              <a:off x="3283921" y="4634157"/>
              <a:ext cx="2495006"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テキスト ボックス 9"/>
            <p:cNvSpPr txBox="1"/>
            <p:nvPr/>
          </p:nvSpPr>
          <p:spPr>
            <a:xfrm>
              <a:off x="3399734" y="4680955"/>
              <a:ext cx="2495006"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・アメリカのコンデ・ナスト・</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トラベラー誌が実施したもの。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・対象となる都市として定められた</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基準はなく読者が自由に好きな</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都市を投票し、ランキングを</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決定している。</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・読者数は米国版で約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英国版で約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198164" y="1373428"/>
              <a:ext cx="2757269"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○最も住みやすい都市ランキング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エコノミスト誌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233162" y="4680954"/>
              <a:ext cx="251672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・イギリスのエコノミスト誌の</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調査部門が実施したもの。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・対象都市は世界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173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・評価項目を</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点満点で採点し、平均</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得点の高い順にランキングを決定。</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・評価項目は「安定性」、「医療」、</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「文化・環境」、「教育」、</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「インフラ」の５項目。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正方形/長方形 46"/>
            <p:cNvSpPr/>
            <p:nvPr/>
          </p:nvSpPr>
          <p:spPr>
            <a:xfrm>
              <a:off x="6071467"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110908" y="1373428"/>
              <a:ext cx="2823841"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○都市活力ランキング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（商業用不動産部門）</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ジョーンズ・ラング・ラサール社</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09576" y="4632708"/>
              <a:ext cx="2495006" cy="1692817"/>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p:cNvSpPr txBox="1"/>
            <p:nvPr/>
          </p:nvSpPr>
          <p:spPr>
            <a:xfrm>
              <a:off x="6234281" y="4721462"/>
              <a:ext cx="260591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・アメリカのジョーンズ・ラング・</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ラサール株式会社が実施したもの。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・現在最も成長している都市経済や</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不動産市場を分析した年次レポート。</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都市を対象としており、</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社会経済及び商業用不動産の</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モメンタムから構成されるスコアを</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加重平均し評価。</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p:cNvSpPr txBox="1"/>
            <p:nvPr/>
          </p:nvSpPr>
          <p:spPr>
            <a:xfrm>
              <a:off x="6061136" y="2915031"/>
              <a:ext cx="2952206" cy="17774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・大阪の市場ファンダメンタルが好調で、</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数年間は底堅いオフィス需要と</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力強い賃料上昇が予想されること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サミット開催や大阪・関西万博の</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開催地に決定したことで、インフラ</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整備や再開発の増加が見込まれること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dirty="0">
                  <a:solidFill>
                    <a:prstClr val="black"/>
                  </a:solidFill>
                  <a:latin typeface="BIZ UDゴシック" panose="020B0400000000000000" pitchFamily="49" charset="-128"/>
                  <a:ea typeface="BIZ UDゴシック" panose="020B0400000000000000" pitchFamily="49" charset="-128"/>
                </a:rPr>
                <a:t>など</a:t>
              </a:r>
              <a:br>
                <a:rPr kumimoji="1" lang="en-US" altLang="ja-JP" sz="1100" dirty="0">
                  <a:solidFill>
                    <a:prstClr val="black"/>
                  </a:solidFill>
                  <a:latin typeface="BIZ UDゴシック" panose="020B0400000000000000" pitchFamily="49" charset="-128"/>
                  <a:ea typeface="BIZ UDゴシック" panose="020B0400000000000000" pitchFamily="49" charset="-128"/>
                </a:rPr>
              </a:br>
              <a:r>
                <a:rPr kumimoji="1" lang="en-US" altLang="ja-JP" sz="1100" dirty="0">
                  <a:solidFill>
                    <a:prstClr val="black"/>
                  </a:solidFill>
                  <a:latin typeface="BIZ UDゴシック" panose="020B0400000000000000" pitchFamily="49" charset="-128"/>
                  <a:ea typeface="BIZ UDゴシック" panose="020B0400000000000000" pitchFamily="49" charset="-128"/>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年、日本で大阪</a:t>
              </a:r>
              <a:r>
                <a:rPr kumimoji="1" lang="ja-JP" altLang="en-US" sz="1000" dirty="0">
                  <a:solidFill>
                    <a:prstClr val="black"/>
                  </a:solidFill>
                  <a:latin typeface="BIZ UDゴシック" panose="020B0400000000000000" pitchFamily="49" charset="-128"/>
                  <a:ea typeface="BIZ UDゴシック" panose="020B0400000000000000" pitchFamily="49" charset="-128"/>
                </a:rPr>
                <a:t>のみがトップ</a:t>
              </a:r>
              <a:r>
                <a:rPr kumimoji="1" lang="en-US" altLang="ja-JP" sz="1000" dirty="0">
                  <a:solidFill>
                    <a:prstClr val="black"/>
                  </a:solidFill>
                  <a:latin typeface="BIZ UDゴシック" panose="020B0400000000000000" pitchFamily="49" charset="-128"/>
                  <a:ea typeface="BIZ UDゴシック" panose="020B0400000000000000" pitchFamily="49" charset="-128"/>
                </a:rPr>
                <a:t>10</a:t>
              </a:r>
              <a:r>
                <a:rPr kumimoji="1" lang="ja-JP" altLang="en-US" sz="1000" dirty="0">
                  <a:solidFill>
                    <a:prstClr val="black"/>
                  </a:solidFill>
                  <a:latin typeface="BIZ UDゴシック" panose="020B0400000000000000" pitchFamily="49" charset="-128"/>
                  <a:ea typeface="BIZ UDゴシック" panose="020B0400000000000000" pitchFamily="49" charset="-128"/>
                </a:rPr>
                <a:t>入り</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6027132" y="1982185"/>
              <a:ext cx="2991395"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年：１位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3158449" y="2951190"/>
              <a:ext cx="285035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・必ず食べるべき名物料理がある</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美食都市であること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・プロ</a:t>
              </a:r>
              <a:r>
                <a:rPr kumimoji="1" lang="ja-JP" altLang="en-US" sz="1100" dirty="0">
                  <a:solidFill>
                    <a:prstClr val="black"/>
                  </a:solidFill>
                  <a:latin typeface="BIZ UDゴシック" panose="020B0400000000000000" pitchFamily="49" charset="-128"/>
                  <a:ea typeface="BIZ UDゴシック" panose="020B0400000000000000" pitchFamily="49" charset="-128"/>
                </a:rPr>
                <a:t>スポーツ</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の盛り上がりや地元</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ファンの熱狂ぶりは、ニューヨークや</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ロンドンに匹敵すること　　　　など</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p:cNvSpPr txBox="1"/>
            <p:nvPr/>
          </p:nvSpPr>
          <p:spPr>
            <a:xfrm>
              <a:off x="3158449" y="1982185"/>
              <a:ext cx="3130516"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年：圏外（トップ</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p:cNvSpPr txBox="1"/>
            <p:nvPr/>
          </p:nvSpPr>
          <p:spPr>
            <a:xfrm>
              <a:off x="198164" y="2974188"/>
              <a:ext cx="3526972" cy="14696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・治安などの安定性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・医療サービスの提供や質、</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医薬品へのアクセス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・私立、公立教育の量と質</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４年連続でトップ</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入りしているのは</a:t>
              </a:r>
              <a:b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大阪とメルボルンのみ</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p:cNvSpPr txBox="1"/>
            <p:nvPr/>
          </p:nvSpPr>
          <p:spPr>
            <a:xfrm>
              <a:off x="288581" y="1983047"/>
              <a:ext cx="3114587"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位</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3" name="正方形/長方形 22"/>
          <p:cNvSpPr/>
          <p:nvPr/>
        </p:nvSpPr>
        <p:spPr>
          <a:xfrm>
            <a:off x="2911844" y="6305756"/>
            <a:ext cx="5398499" cy="48507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次章以降</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では、これまでの取組と大阪の強みの再確認を踏まえ、今後の取組の方向性と具体の取組を明示。</a:t>
            </a:r>
          </a:p>
        </p:txBody>
      </p:sp>
      <p:grpSp>
        <p:nvGrpSpPr>
          <p:cNvPr id="24" name="グループ化 23"/>
          <p:cNvGrpSpPr/>
          <p:nvPr/>
        </p:nvGrpSpPr>
        <p:grpSpPr>
          <a:xfrm>
            <a:off x="8389572" y="6322268"/>
            <a:ext cx="545177" cy="417749"/>
            <a:chOff x="-928047" y="5529463"/>
            <a:chExt cx="928047" cy="1131070"/>
          </a:xfrm>
        </p:grpSpPr>
        <p:sp>
          <p:nvSpPr>
            <p:cNvPr id="25" name="山形 2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山形 2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07198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5" y="3387632"/>
            <a:ext cx="1415773"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第３章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1366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8466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今後の取組の方向性</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8746134" y="6457890"/>
            <a:ext cx="26962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 </a:t>
            </a: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56962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矢印 1"/>
          <p:cNvSpPr/>
          <p:nvPr/>
        </p:nvSpPr>
        <p:spPr>
          <a:xfrm rot="16200000">
            <a:off x="6579098" y="3891311"/>
            <a:ext cx="4352083" cy="452859"/>
          </a:xfrm>
          <a:prstGeom prst="rightArrow">
            <a:avLst/>
          </a:prstGeom>
          <a:gradFill>
            <a:gsLst>
              <a:gs pos="0">
                <a:schemeClr val="tx2">
                  <a:lumMod val="20000"/>
                  <a:lumOff val="80000"/>
                </a:schemeClr>
              </a:gs>
              <a:gs pos="50000">
                <a:schemeClr val="accent1">
                  <a:lumMod val="40000"/>
                  <a:lumOff val="60000"/>
                </a:schemeClr>
              </a:gs>
              <a:gs pos="100000">
                <a:schemeClr val="accent1">
                  <a:lumMod val="60000"/>
                  <a:lumOff val="40000"/>
                </a:schemeClr>
              </a:gs>
            </a:gsLst>
            <a:lin ang="0" scaled="0"/>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5" name="Rectangle 2"/>
          <p:cNvSpPr txBox="1">
            <a:spLocks noChangeArrowheads="1"/>
          </p:cNvSpPr>
          <p:nvPr/>
        </p:nvSpPr>
        <p:spPr>
          <a:xfrm>
            <a:off x="4260" y="-8033"/>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今後の取組の方向性</a:t>
            </a:r>
          </a:p>
        </p:txBody>
      </p:sp>
      <p:sp>
        <p:nvSpPr>
          <p:cNvPr id="6" name="テキスト ボックス 5"/>
          <p:cNvSpPr txBox="1"/>
          <p:nvPr/>
        </p:nvSpPr>
        <p:spPr>
          <a:xfrm>
            <a:off x="4682961" y="756876"/>
            <a:ext cx="44652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（都市の強みを生かした都市ブランド向上イメージ）</a:t>
            </a:r>
          </a:p>
        </p:txBody>
      </p:sp>
      <p:sp>
        <p:nvSpPr>
          <p:cNvPr id="11" name="正方形/長方形 10"/>
          <p:cNvSpPr/>
          <p:nvPr/>
        </p:nvSpPr>
        <p:spPr>
          <a:xfrm>
            <a:off x="5098949" y="5213782"/>
            <a:ext cx="2972861" cy="10800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2" name="正方形/長方形 11"/>
          <p:cNvSpPr/>
          <p:nvPr/>
        </p:nvSpPr>
        <p:spPr>
          <a:xfrm>
            <a:off x="5599822" y="3765913"/>
            <a:ext cx="2471988" cy="1440000"/>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6269285" y="2325913"/>
            <a:ext cx="1802525" cy="1440000"/>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5" name="テキスト ボックス 14"/>
          <p:cNvSpPr txBox="1"/>
          <p:nvPr/>
        </p:nvSpPr>
        <p:spPr>
          <a:xfrm>
            <a:off x="5279796" y="5484064"/>
            <a:ext cx="281939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都市としてのベーシックな基盤</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（交通・まちづくり</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＋スマートシティ等）</a:t>
            </a:r>
          </a:p>
        </p:txBody>
      </p:sp>
      <p:sp>
        <p:nvSpPr>
          <p:cNvPr id="16" name="テキスト ボックス 15"/>
          <p:cNvSpPr txBox="1"/>
          <p:nvPr/>
        </p:nvSpPr>
        <p:spPr>
          <a:xfrm>
            <a:off x="6225331" y="2631193"/>
            <a:ext cx="197510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暮らしやすさ・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働きやすさ・楽しさ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ウェルビーイング</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社会課題解決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6126114" y="4252306"/>
            <a:ext cx="179820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チャレンジの後押し</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400" dirty="0">
                <a:solidFill>
                  <a:prstClr val="black"/>
                </a:solidFill>
                <a:latin typeface="BIZ UDゴシック" panose="020B0400000000000000" pitchFamily="49" charset="-128"/>
                <a:ea typeface="BIZ UDゴシック" panose="020B0400000000000000" pitchFamily="49" charset="-128"/>
              </a:rPr>
              <a:t>ビジネス環境等</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8200435" y="2626328"/>
            <a:ext cx="353898" cy="72000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新たな強みに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 name="角丸四角形 18"/>
          <p:cNvSpPr/>
          <p:nvPr/>
        </p:nvSpPr>
        <p:spPr>
          <a:xfrm>
            <a:off x="8245988" y="3946790"/>
            <a:ext cx="283907" cy="1080554"/>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更に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角丸四角形 19"/>
          <p:cNvSpPr/>
          <p:nvPr/>
        </p:nvSpPr>
        <p:spPr>
          <a:xfrm flipH="1">
            <a:off x="8245988" y="5138907"/>
            <a:ext cx="258374" cy="122975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引き続き注力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角丸四角形 21"/>
          <p:cNvSpPr/>
          <p:nvPr/>
        </p:nvSpPr>
        <p:spPr>
          <a:xfrm>
            <a:off x="7388006" y="1428531"/>
            <a:ext cx="1646981" cy="477402"/>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国内外から選ばれる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都市ブランドの向上</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24050" y="552602"/>
            <a:ext cx="4680000" cy="6223549"/>
          </a:xfrm>
          <a:prstGeom prst="rect">
            <a:avLst/>
          </a:prstGeom>
          <a:noFill/>
          <a:ln>
            <a:solidFill>
              <a:schemeClr val="tx1"/>
            </a:solidFill>
          </a:ln>
        </p:spPr>
        <p:txBody>
          <a:bodyPr wrap="square" tIns="36000" bIns="3600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前章の「大阪の強み」において、個々の項目ごとに</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整理しているが、引き続き、軌道に乗りつつある</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市としてのベーシックな基盤整備（交通ネットワー</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クや都心部などの拠点エリアの形成に加え、</a:t>
            </a:r>
            <a:r>
              <a:rPr kumimoji="1" lang="ja-JP" altLang="en-US" sz="1400" b="1" noProof="0" dirty="0">
                <a:latin typeface="BIZ UDゴシック" panose="020B0400000000000000" pitchFamily="49" charset="-128"/>
                <a:ea typeface="BIZ UDゴシック" panose="020B0400000000000000" pitchFamily="49" charset="-128"/>
              </a:rPr>
              <a:t>スマー</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noProof="0" dirty="0">
                <a:latin typeface="BIZ UDゴシック" panose="020B0400000000000000" pitchFamily="49" charset="-128"/>
                <a:ea typeface="BIZ UDゴシック" panose="020B0400000000000000" pitchFamily="49" charset="-128"/>
              </a:rPr>
              <a:t>トシティ</a:t>
            </a:r>
            <a:r>
              <a:rPr kumimoji="1" lang="ja-JP" altLang="en-US" sz="1400" b="1" dirty="0">
                <a:latin typeface="BIZ UDゴシック" panose="020B0400000000000000" pitchFamily="49" charset="-128"/>
                <a:ea typeface="BIZ UDゴシック" panose="020B0400000000000000" pitchFamily="49" charset="-128"/>
              </a:rPr>
              <a:t>等</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）を着実に推進</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加えて、これまでの取組を土台に、大阪の強みで</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る分厚い経済や学術研究の集積等を生かしたスター</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トアップやイノベーションを促すための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チャレンジ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の後押</a:t>
            </a:r>
            <a:r>
              <a:rPr kumimoji="1" lang="ja-JP" altLang="en-US" sz="1400" b="1" dirty="0">
                <a:latin typeface="BIZ UDゴシック" panose="020B0400000000000000" pitchFamily="49" charset="-128"/>
                <a:ea typeface="BIZ UDゴシック" panose="020B0400000000000000" pitchFamily="49" charset="-128"/>
              </a:rPr>
              <a:t>し</a:t>
            </a:r>
            <a:r>
              <a:rPr kumimoji="1" lang="ja-JP" altLang="en-US" sz="1400" b="1"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への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更なる注力。</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さらに、ウェルビーイングや社会課題解決（環境・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少子</a:t>
            </a:r>
            <a:r>
              <a:rPr kumimoji="1" lang="ja-JP" altLang="en-US" sz="1400" dirty="0">
                <a:latin typeface="BIZ UDゴシック" panose="020B0400000000000000" pitchFamily="49" charset="-128"/>
                <a:ea typeface="BIZ UDゴシック" panose="020B0400000000000000" pitchFamily="49" charset="-128"/>
              </a:rPr>
              <a:t>高</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齢化・多様性等）の観点から、都市に不可欠</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暮らしやすさ・働きやすさ・楽しさに関する、新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たな強みの付加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に努めていくべき。</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大阪の将来を担っていく若者</a:t>
            </a:r>
            <a:r>
              <a:rPr kumimoji="1" lang="ja-JP" altLang="en-US" sz="1400" dirty="0">
                <a:latin typeface="BIZ UDゴシック" panose="020B0400000000000000" pitchFamily="49" charset="-128"/>
                <a:ea typeface="BIZ UDゴシック" panose="020B0400000000000000" pitchFamily="49" charset="-128"/>
              </a:rPr>
              <a:t>は、</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ウェルビーイ</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ングや女性活躍、環境、外国人共生などを大切に</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す</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る傾向。）</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府市一体で副首都化を進める段階から、府市一体を</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核として、</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市町村、経済界、住民の共感を得なが</a:t>
            </a:r>
            <a:br>
              <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b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ら、一緒に取組を加速させていく段階</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となって</a:t>
            </a:r>
            <a:r>
              <a:rPr kumimoji="1" lang="ja-JP" altLang="en-US" sz="140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い</a:t>
            </a:r>
            <a:br>
              <a:rPr kumimoji="1" lang="en-US" altLang="ja-JP"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b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る。</a:t>
            </a:r>
            <a:endParaRPr kumimoji="1" lang="en-US" altLang="ja-JP"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その大きな推進力になるのが、</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フレンドリー、</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エネルギッシュな大阪人気質</a:t>
            </a:r>
            <a:r>
              <a:rPr kumimoji="1" lang="ja-JP" altLang="en-US" sz="1400" b="1" noProof="0" dirty="0">
                <a:latin typeface="BIZ UDゴシック" panose="020B0400000000000000" pitchFamily="49" charset="-128"/>
                <a:ea typeface="BIZ UDゴシック" panose="020B0400000000000000" pitchFamily="49" charset="-128"/>
              </a:rPr>
              <a:t>。</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noProof="0" dirty="0">
                <a:latin typeface="BIZ UDゴシック" panose="020B0400000000000000" pitchFamily="49" charset="-128"/>
                <a:ea typeface="BIZ UDゴシック" panose="020B0400000000000000" pitchFamily="49" charset="-128"/>
              </a:rPr>
              <a:t>〇</a:t>
            </a: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noProof="0" dirty="0">
                <a:latin typeface="BIZ UDゴシック" panose="020B0400000000000000" pitchFamily="49" charset="-128"/>
                <a:ea typeface="BIZ UDゴシック" panose="020B0400000000000000" pitchFamily="49" charset="-128"/>
              </a:rPr>
              <a:t>これを最大限生かして、</a:t>
            </a:r>
            <a:r>
              <a:rPr kumimoji="1" lang="ja-JP" altLang="en-US" sz="1400" b="1" noProof="0" dirty="0">
                <a:latin typeface="BIZ UDゴシック" panose="020B0400000000000000" pitchFamily="49" charset="-128"/>
                <a:ea typeface="BIZ UDゴシック" panose="020B0400000000000000" pitchFamily="49" charset="-128"/>
              </a:rPr>
              <a:t>オール大阪で取組を進め</a:t>
            </a:r>
            <a:r>
              <a:rPr kumimoji="1" lang="ja-JP" altLang="en-US" sz="1400" b="1" dirty="0" err="1">
                <a:latin typeface="BIZ UDゴシック" panose="020B0400000000000000" pitchFamily="49" charset="-128"/>
                <a:ea typeface="BIZ UDゴシック" panose="020B0400000000000000" pitchFamily="49" charset="-128"/>
              </a:rPr>
              <a:t>、</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noProof="0" dirty="0">
                <a:latin typeface="BIZ UDゴシック" panose="020B0400000000000000" pitchFamily="49" charset="-128"/>
                <a:ea typeface="BIZ UDゴシック" panose="020B0400000000000000" pitchFamily="49" charset="-128"/>
              </a:rPr>
              <a:t>　　世界的な大阪の評価を上げ、</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ブランド力</a:t>
            </a:r>
            <a:r>
              <a:rPr kumimoji="1" lang="ja-JP" altLang="en-US" sz="1400" b="1" dirty="0">
                <a:latin typeface="BIZ UDゴシック" panose="020B0400000000000000" pitchFamily="49" charset="-128"/>
                <a:ea typeface="BIZ UDゴシック" panose="020B0400000000000000" pitchFamily="49" charset="-128"/>
              </a:rPr>
              <a:t>を向上。</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魅力にあふれ</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ワクワクする都市として、国内外</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から選ばれる副首都・大阪</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を創っていく。</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21" name="図形 20"/>
          <p:cNvSpPr/>
          <p:nvPr/>
        </p:nvSpPr>
        <p:spPr>
          <a:xfrm rot="16200000" flipV="1">
            <a:off x="3782013" y="3170324"/>
            <a:ext cx="3871356" cy="1802563"/>
          </a:xfrm>
          <a:custGeom>
            <a:avLst/>
            <a:gdLst>
              <a:gd name="connsiteX0" fmla="*/ 0 w 4312460"/>
              <a:gd name="connsiteY0" fmla="*/ 2751865 h 2751865"/>
              <a:gd name="connsiteX1" fmla="*/ 4091183 w 4312460"/>
              <a:gd name="connsiteY1" fmla="*/ 343983 h 2751865"/>
              <a:gd name="connsiteX2" fmla="*/ 4052425 w 4312460"/>
              <a:gd name="connsiteY2" fmla="*/ 0 h 2751865"/>
              <a:gd name="connsiteX3" fmla="*/ 4312460 w 4312460"/>
              <a:gd name="connsiteY3" fmla="*/ 553758 h 2751865"/>
              <a:gd name="connsiteX4" fmla="*/ 4208218 w 4312460"/>
              <a:gd name="connsiteY4" fmla="*/ 1382702 h 2751865"/>
              <a:gd name="connsiteX5" fmla="*/ 4169460 w 4312460"/>
              <a:gd name="connsiteY5" fmla="*/ 1038719 h 2751865"/>
              <a:gd name="connsiteX6" fmla="*/ 0 w 4312460"/>
              <a:gd name="connsiteY6" fmla="*/ 2751865 h 2751865"/>
              <a:gd name="connsiteX0" fmla="*/ 0 w 4567818"/>
              <a:gd name="connsiteY0" fmla="*/ 2751865 h 2751865"/>
              <a:gd name="connsiteX1" fmla="*/ 4091183 w 4567818"/>
              <a:gd name="connsiteY1" fmla="*/ 343983 h 2751865"/>
              <a:gd name="connsiteX2" fmla="*/ 4052425 w 4567818"/>
              <a:gd name="connsiteY2" fmla="*/ 0 h 2751865"/>
              <a:gd name="connsiteX3" fmla="*/ 4567818 w 4567818"/>
              <a:gd name="connsiteY3" fmla="*/ 521796 h 2751865"/>
              <a:gd name="connsiteX4" fmla="*/ 4208218 w 4567818"/>
              <a:gd name="connsiteY4" fmla="*/ 1382702 h 2751865"/>
              <a:gd name="connsiteX5" fmla="*/ 4169460 w 4567818"/>
              <a:gd name="connsiteY5" fmla="*/ 1038719 h 2751865"/>
              <a:gd name="connsiteX6" fmla="*/ 0 w 4567818"/>
              <a:gd name="connsiteY6" fmla="*/ 2751865 h 2751865"/>
              <a:gd name="connsiteX0" fmla="*/ 0 w 4334386"/>
              <a:gd name="connsiteY0" fmla="*/ 2664462 h 2664461"/>
              <a:gd name="connsiteX1" fmla="*/ 3857751 w 4334386"/>
              <a:gd name="connsiteY1" fmla="*/ 343983 h 2664461"/>
              <a:gd name="connsiteX2" fmla="*/ 3818993 w 4334386"/>
              <a:gd name="connsiteY2" fmla="*/ 0 h 2664461"/>
              <a:gd name="connsiteX3" fmla="*/ 4334386 w 4334386"/>
              <a:gd name="connsiteY3" fmla="*/ 521796 h 2664461"/>
              <a:gd name="connsiteX4" fmla="*/ 3974786 w 4334386"/>
              <a:gd name="connsiteY4" fmla="*/ 1382702 h 2664461"/>
              <a:gd name="connsiteX5" fmla="*/ 3936028 w 4334386"/>
              <a:gd name="connsiteY5" fmla="*/ 1038719 h 2664461"/>
              <a:gd name="connsiteX6" fmla="*/ 0 w 4334386"/>
              <a:gd name="connsiteY6" fmla="*/ 2664462 h 2664461"/>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74786 w 4451101"/>
              <a:gd name="connsiteY4" fmla="*/ 1382702 h 2664462"/>
              <a:gd name="connsiteX5" fmla="*/ 3936028 w 4451101"/>
              <a:gd name="connsiteY5" fmla="*/ 1038719 h 2664462"/>
              <a:gd name="connsiteX6" fmla="*/ 0 w 4451101"/>
              <a:gd name="connsiteY6" fmla="*/ 2664462 h 2664462"/>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31018 w 4451101"/>
              <a:gd name="connsiteY4" fmla="*/ 1644913 h 2664462"/>
              <a:gd name="connsiteX5" fmla="*/ 3936028 w 4451101"/>
              <a:gd name="connsiteY5" fmla="*/ 1038719 h 2664462"/>
              <a:gd name="connsiteX6" fmla="*/ 0 w 4451101"/>
              <a:gd name="connsiteY6" fmla="*/ 2664462 h 2664462"/>
              <a:gd name="connsiteX0" fmla="*/ 0 w 4451101"/>
              <a:gd name="connsiteY0" fmla="*/ 2996594 h 2996594"/>
              <a:gd name="connsiteX1" fmla="*/ 3857751 w 4451101"/>
              <a:gd name="connsiteY1" fmla="*/ 676115 h 2996594"/>
              <a:gd name="connsiteX2" fmla="*/ 3818992 w 4451101"/>
              <a:gd name="connsiteY2" fmla="*/ 1 h 2996594"/>
              <a:gd name="connsiteX3" fmla="*/ 4451101 w 4451101"/>
              <a:gd name="connsiteY3" fmla="*/ 853928 h 2996594"/>
              <a:gd name="connsiteX4" fmla="*/ 3931018 w 4451101"/>
              <a:gd name="connsiteY4" fmla="*/ 1977045 h 2996594"/>
              <a:gd name="connsiteX5" fmla="*/ 3936028 w 4451101"/>
              <a:gd name="connsiteY5" fmla="*/ 1370851 h 2996594"/>
              <a:gd name="connsiteX6" fmla="*/ 0 w 4451101"/>
              <a:gd name="connsiteY6" fmla="*/ 2996594 h 299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101" h="2996594">
                <a:moveTo>
                  <a:pt x="0" y="2996594"/>
                </a:moveTo>
                <a:cubicBezTo>
                  <a:pt x="479162" y="1773543"/>
                  <a:pt x="1609458" y="1058318"/>
                  <a:pt x="3857751" y="676115"/>
                </a:cubicBezTo>
                <a:lnTo>
                  <a:pt x="3818992" y="1"/>
                </a:lnTo>
                <a:lnTo>
                  <a:pt x="4451101" y="853928"/>
                </a:lnTo>
                <a:lnTo>
                  <a:pt x="3931018" y="1977045"/>
                </a:lnTo>
                <a:lnTo>
                  <a:pt x="3936028" y="1370851"/>
                </a:lnTo>
                <a:cubicBezTo>
                  <a:pt x="1875131" y="1523732"/>
                  <a:pt x="718743" y="2007378"/>
                  <a:pt x="0" y="2996594"/>
                </a:cubicBezTo>
                <a:close/>
              </a:path>
            </a:pathLst>
          </a:cu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角丸四角形 13"/>
          <p:cNvSpPr/>
          <p:nvPr/>
        </p:nvSpPr>
        <p:spPr>
          <a:xfrm>
            <a:off x="4799381" y="2944042"/>
            <a:ext cx="1486933" cy="682706"/>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内外の人を</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引き付ける魅力</a:t>
            </a:r>
            <a:r>
              <a:rPr lang="ja-JP" altLang="en-US" sz="1200" noProof="0" dirty="0">
                <a:solidFill>
                  <a:prstClr val="black"/>
                </a:solidFill>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若者のチャレンジ、</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女性の活躍</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二等辺三角形 4"/>
          <p:cNvSpPr/>
          <p:nvPr/>
        </p:nvSpPr>
        <p:spPr>
          <a:xfrm rot="5400000">
            <a:off x="7875392" y="5527417"/>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3" name="二等辺三角形 22"/>
          <p:cNvSpPr/>
          <p:nvPr/>
        </p:nvSpPr>
        <p:spPr>
          <a:xfrm rot="5400000">
            <a:off x="7868490" y="4255445"/>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4" name="二等辺三角形 23"/>
          <p:cNvSpPr/>
          <p:nvPr/>
        </p:nvSpPr>
        <p:spPr>
          <a:xfrm rot="5400000">
            <a:off x="7842867" y="2823661"/>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4770518" y="549542"/>
            <a:ext cx="4306382" cy="6044901"/>
          </a:xfrm>
          <a:prstGeom prst="rect">
            <a:avLst/>
          </a:prstGeom>
          <a:noFill/>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楕円 24"/>
          <p:cNvSpPr/>
          <p:nvPr/>
        </p:nvSpPr>
        <p:spPr>
          <a:xfrm>
            <a:off x="6387769" y="1368096"/>
            <a:ext cx="1000237" cy="665044"/>
          </a:xfrm>
          <a:prstGeom prst="ellipse">
            <a:avLst/>
          </a:prstGeom>
          <a:solidFill>
            <a:schemeClr val="accent1">
              <a:lumMod val="60000"/>
              <a:lumOff val="4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6" name="テキスト ボックス 25"/>
          <p:cNvSpPr txBox="1"/>
          <p:nvPr/>
        </p:nvSpPr>
        <p:spPr>
          <a:xfrm>
            <a:off x="6543176" y="1457501"/>
            <a:ext cx="7888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副首都</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 大阪</a:t>
            </a:r>
          </a:p>
        </p:txBody>
      </p:sp>
      <p:sp>
        <p:nvSpPr>
          <p:cNvPr id="27"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角丸四角形 28"/>
          <p:cNvSpPr/>
          <p:nvPr/>
        </p:nvSpPr>
        <p:spPr>
          <a:xfrm>
            <a:off x="4724823" y="4574028"/>
            <a:ext cx="2124000" cy="682706"/>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フレンドリー、</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エネルギッシュな大阪人気質</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8" name="大かっこ 27"/>
          <p:cNvSpPr/>
          <p:nvPr/>
        </p:nvSpPr>
        <p:spPr>
          <a:xfrm>
            <a:off x="6400628" y="3127381"/>
            <a:ext cx="1584000" cy="45525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41185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81846" y="55394"/>
            <a:ext cx="99060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大阪のめざす都市の姿</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93601" y="510912"/>
            <a:ext cx="8870478" cy="95410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ja-JP" altLang="en-US" sz="1400" dirty="0">
                <a:latin typeface="BIZ UDゴシック" panose="020B0400000000000000" pitchFamily="49" charset="-128"/>
                <a:ea typeface="BIZ UDゴシック" panose="020B0400000000000000" pitchFamily="49" charset="-128"/>
              </a:rPr>
              <a:t>スタートアップと</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イノベーション</a:t>
            </a:r>
            <a:r>
              <a:rPr kumimoji="1" lang="ja-JP" altLang="en-US" sz="1400" dirty="0">
                <a:latin typeface="BIZ UDゴシック" panose="020B0400000000000000" pitchFamily="49" charset="-128"/>
                <a:ea typeface="BIZ UDゴシック" panose="020B0400000000000000" pitchFamily="49" charset="-128"/>
              </a:rPr>
              <a:t>の創出、</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産業構造の転換による成長と、社会課題の解決を、ビジネス</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環境などのチャレンジしやすさに加え、都市としての暮らしやすさや、働きやすさ、楽しさの面からも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追求。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〇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国内外から選ばれる魅力、ブランド力あるワクワクする都市をめざす。</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0" name="正方形/長方形 59"/>
          <p:cNvSpPr/>
          <p:nvPr/>
        </p:nvSpPr>
        <p:spPr>
          <a:xfrm>
            <a:off x="1611487" y="1287118"/>
            <a:ext cx="3899148" cy="102198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3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国内外から選ばれる魅力、</a:t>
            </a:r>
            <a:br>
              <a:rPr kumimoji="0" lang="en-US" altLang="ja-JP"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endParaRPr kumimoji="0" lang="en-US" altLang="ja-JP"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ブランド力あるワクワクする都市</a:t>
            </a:r>
            <a:endParaRPr kumimoji="0" lang="en-US" altLang="ja-JP"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正方形/長方形 45"/>
          <p:cNvSpPr/>
          <p:nvPr/>
        </p:nvSpPr>
        <p:spPr>
          <a:xfrm>
            <a:off x="457332" y="2520276"/>
            <a:ext cx="5710903" cy="3528000"/>
          </a:xfrm>
          <a:prstGeom prst="rect">
            <a:avLst/>
          </a:prstGeom>
          <a:solidFill>
            <a:schemeClr val="accent5">
              <a:lumMod val="20000"/>
              <a:lumOff val="80000"/>
            </a:schemeClr>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 name="グループ化 4"/>
          <p:cNvGrpSpPr/>
          <p:nvPr/>
        </p:nvGrpSpPr>
        <p:grpSpPr>
          <a:xfrm>
            <a:off x="1495060" y="3077496"/>
            <a:ext cx="3873275" cy="1236616"/>
            <a:chOff x="3590653" y="3151598"/>
            <a:chExt cx="3873275" cy="1236616"/>
          </a:xfrm>
        </p:grpSpPr>
        <p:sp>
          <p:nvSpPr>
            <p:cNvPr id="11" name="正方形/長方形 10"/>
            <p:cNvSpPr/>
            <p:nvPr/>
          </p:nvSpPr>
          <p:spPr>
            <a:xfrm>
              <a:off x="4637333" y="3151598"/>
              <a:ext cx="1542086"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6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正方形/長方形 14"/>
            <p:cNvSpPr/>
            <p:nvPr/>
          </p:nvSpPr>
          <p:spPr>
            <a:xfrm>
              <a:off x="3594005" y="3577045"/>
              <a:ext cx="3869923"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3590653" y="3907924"/>
              <a:ext cx="3869923"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45" name="角丸四角形 44"/>
          <p:cNvSpPr/>
          <p:nvPr/>
        </p:nvSpPr>
        <p:spPr>
          <a:xfrm>
            <a:off x="4522920" y="2945009"/>
            <a:ext cx="1572179" cy="2097102"/>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4503781" y="3396167"/>
            <a:ext cx="1664156" cy="6146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正方形/長方形 48"/>
          <p:cNvSpPr/>
          <p:nvPr/>
        </p:nvSpPr>
        <p:spPr>
          <a:xfrm>
            <a:off x="4411925" y="3074973"/>
            <a:ext cx="1854646" cy="56125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4486642" y="3741038"/>
            <a:ext cx="1664156" cy="6146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大かっこ 1"/>
          <p:cNvSpPr/>
          <p:nvPr/>
        </p:nvSpPr>
        <p:spPr>
          <a:xfrm>
            <a:off x="4566845" y="4212401"/>
            <a:ext cx="1487586" cy="45525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角丸四角形 53"/>
          <p:cNvSpPr/>
          <p:nvPr/>
        </p:nvSpPr>
        <p:spPr>
          <a:xfrm>
            <a:off x="1756026" y="5215772"/>
            <a:ext cx="3407915" cy="729616"/>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6" name="グループ化 5"/>
          <p:cNvGrpSpPr/>
          <p:nvPr/>
        </p:nvGrpSpPr>
        <p:grpSpPr>
          <a:xfrm>
            <a:off x="2153038" y="2818942"/>
            <a:ext cx="2411860" cy="2276654"/>
            <a:chOff x="3600592" y="2575739"/>
            <a:chExt cx="2605046" cy="2761834"/>
          </a:xfrm>
        </p:grpSpPr>
        <p:sp>
          <p:nvSpPr>
            <p:cNvPr id="39" name="左カーブ矢印 38"/>
            <p:cNvSpPr/>
            <p:nvPr/>
          </p:nvSpPr>
          <p:spPr>
            <a:xfrm rot="5400000">
              <a:off x="4411403" y="3612672"/>
              <a:ext cx="914090" cy="2535711"/>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左カーブ矢印 36"/>
            <p:cNvSpPr/>
            <p:nvPr/>
          </p:nvSpPr>
          <p:spPr>
            <a:xfrm rot="16200000">
              <a:off x="4480738" y="1764928"/>
              <a:ext cx="914089" cy="2535711"/>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55" name="正方形/長方形 54"/>
          <p:cNvSpPr/>
          <p:nvPr/>
        </p:nvSpPr>
        <p:spPr>
          <a:xfrm>
            <a:off x="1746854" y="5208815"/>
            <a:ext cx="3332706"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正方形/長方形 56"/>
          <p:cNvSpPr/>
          <p:nvPr/>
        </p:nvSpPr>
        <p:spPr>
          <a:xfrm>
            <a:off x="359709" y="1708558"/>
            <a:ext cx="2812825" cy="9947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イノベーション</a:t>
            </a:r>
            <a:r>
              <a:rPr lang="ja-JP" altLang="en-US" sz="1400" dirty="0">
                <a:solidFill>
                  <a:schemeClr val="tx1"/>
                </a:solidFill>
                <a:latin typeface="BIZ UDゴシック" panose="020B0400000000000000" pitchFamily="49" charset="-128"/>
                <a:ea typeface="BIZ UDゴシック" panose="020B0400000000000000" pitchFamily="49" charset="-128"/>
              </a:rPr>
              <a:t>の創出</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9" name="楕円 58"/>
          <p:cNvSpPr/>
          <p:nvPr/>
        </p:nvSpPr>
        <p:spPr>
          <a:xfrm>
            <a:off x="492018" y="1983843"/>
            <a:ext cx="2396455" cy="498176"/>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0" name="正方形/長方形 49"/>
          <p:cNvSpPr/>
          <p:nvPr/>
        </p:nvSpPr>
        <p:spPr>
          <a:xfrm>
            <a:off x="3778857" y="4134403"/>
            <a:ext cx="310253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正方形/長方形 43"/>
          <p:cNvSpPr/>
          <p:nvPr/>
        </p:nvSpPr>
        <p:spPr>
          <a:xfrm>
            <a:off x="1372722" y="5433259"/>
            <a:ext cx="4174522"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交通・まちづくり＋スマートシティ等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正方形/長方形 51"/>
          <p:cNvSpPr/>
          <p:nvPr/>
        </p:nvSpPr>
        <p:spPr>
          <a:xfrm>
            <a:off x="3610286" y="6208308"/>
            <a:ext cx="4531953" cy="576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次ページ以降で、都市機能の充実、行政体制の整備、</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経済面の政策について、順次記載。</a:t>
            </a:r>
          </a:p>
        </p:txBody>
      </p:sp>
      <p:sp>
        <p:nvSpPr>
          <p:cNvPr id="9" name="二等辺三角形 8"/>
          <p:cNvSpPr/>
          <p:nvPr/>
        </p:nvSpPr>
        <p:spPr>
          <a:xfrm>
            <a:off x="2192178" y="2278312"/>
            <a:ext cx="2376000" cy="396000"/>
          </a:xfrm>
          <a:prstGeom prst="triangle">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62" name="グループ化 61"/>
          <p:cNvGrpSpPr/>
          <p:nvPr/>
        </p:nvGrpSpPr>
        <p:grpSpPr>
          <a:xfrm>
            <a:off x="8205855" y="6244779"/>
            <a:ext cx="545177" cy="485093"/>
            <a:chOff x="-928047" y="5529463"/>
            <a:chExt cx="928047" cy="1131070"/>
          </a:xfrm>
        </p:grpSpPr>
        <p:sp>
          <p:nvSpPr>
            <p:cNvPr id="63" name="山形 62"/>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山形 63"/>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67" name="正方形/長方形 66"/>
          <p:cNvSpPr/>
          <p:nvPr/>
        </p:nvSpPr>
        <p:spPr>
          <a:xfrm>
            <a:off x="1477358" y="4209819"/>
            <a:ext cx="3869923"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565345" y="3044963"/>
            <a:ext cx="1612245" cy="2097102"/>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正方形/長方形 41"/>
          <p:cNvSpPr/>
          <p:nvPr/>
        </p:nvSpPr>
        <p:spPr>
          <a:xfrm>
            <a:off x="529443" y="3414588"/>
            <a:ext cx="1664156"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チャレンジの後押し</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正方形/長方形 42"/>
          <p:cNvSpPr/>
          <p:nvPr/>
        </p:nvSpPr>
        <p:spPr>
          <a:xfrm>
            <a:off x="-181388" y="3971826"/>
            <a:ext cx="310253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ビジネス環境　等</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大かっこ 35"/>
          <p:cNvSpPr/>
          <p:nvPr/>
        </p:nvSpPr>
        <p:spPr>
          <a:xfrm>
            <a:off x="602905" y="4073384"/>
            <a:ext cx="1498248" cy="37873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楕円 50"/>
          <p:cNvSpPr/>
          <p:nvPr/>
        </p:nvSpPr>
        <p:spPr>
          <a:xfrm>
            <a:off x="3843868" y="1958322"/>
            <a:ext cx="2396455" cy="498176"/>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1" name="正方形/長方形 60"/>
          <p:cNvSpPr/>
          <p:nvPr/>
        </p:nvSpPr>
        <p:spPr>
          <a:xfrm>
            <a:off x="6344747" y="2625173"/>
            <a:ext cx="2376000" cy="3402445"/>
          </a:xfrm>
          <a:prstGeom prst="rect">
            <a:avLst/>
          </a:prstGeom>
          <a:noFill/>
          <a:ln w="952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ホームベース 71"/>
          <p:cNvSpPr/>
          <p:nvPr/>
        </p:nvSpPr>
        <p:spPr>
          <a:xfrm flipH="1">
            <a:off x="6189318" y="2772013"/>
            <a:ext cx="2366872"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5" name="ホームベース 74"/>
          <p:cNvSpPr/>
          <p:nvPr/>
        </p:nvSpPr>
        <p:spPr>
          <a:xfrm flipH="1">
            <a:off x="6187894" y="3815868"/>
            <a:ext cx="2401056" cy="909000"/>
          </a:xfrm>
          <a:prstGeom prst="homePlate">
            <a:avLst>
              <a:gd name="adj" fmla="val 33421"/>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ホームベース 75"/>
          <p:cNvSpPr/>
          <p:nvPr/>
        </p:nvSpPr>
        <p:spPr>
          <a:xfrm flipH="1">
            <a:off x="6190462" y="4877405"/>
            <a:ext cx="2394262"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7" name="正方形/長方形 76"/>
          <p:cNvSpPr/>
          <p:nvPr/>
        </p:nvSpPr>
        <p:spPr>
          <a:xfrm>
            <a:off x="6256209" y="3942801"/>
            <a:ext cx="2631925" cy="6054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行政体制の整備</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8" name="正方形/長方形 77"/>
          <p:cNvSpPr/>
          <p:nvPr/>
        </p:nvSpPr>
        <p:spPr>
          <a:xfrm>
            <a:off x="6182884" y="5102525"/>
            <a:ext cx="2826327" cy="4521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経済面の政策</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9" name="正方形/長方形 78"/>
          <p:cNvSpPr/>
          <p:nvPr/>
        </p:nvSpPr>
        <p:spPr>
          <a:xfrm>
            <a:off x="7252114" y="5321416"/>
            <a:ext cx="1637395" cy="4495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P.55</a:t>
            </a: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80" name="正方形/長方形 79"/>
          <p:cNvSpPr/>
          <p:nvPr/>
        </p:nvSpPr>
        <p:spPr>
          <a:xfrm>
            <a:off x="7235973" y="4345537"/>
            <a:ext cx="1710084" cy="3494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P.49</a:t>
            </a: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82" name="正方形/長方形 81"/>
          <p:cNvSpPr/>
          <p:nvPr/>
        </p:nvSpPr>
        <p:spPr>
          <a:xfrm>
            <a:off x="7244843" y="3280273"/>
            <a:ext cx="1710084" cy="3460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P.39</a:t>
            </a: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83" name="正方形/長方形 82"/>
          <p:cNvSpPr/>
          <p:nvPr/>
        </p:nvSpPr>
        <p:spPr>
          <a:xfrm>
            <a:off x="6171846" y="2858068"/>
            <a:ext cx="2826327" cy="693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都市機能の充実</a:t>
            </a:r>
            <a:endParaRPr kumimoji="0" lang="en-US" altLang="ja-JP"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84" name="テキスト ボックス 83"/>
          <p:cNvSpPr txBox="1"/>
          <p:nvPr/>
        </p:nvSpPr>
        <p:spPr>
          <a:xfrm>
            <a:off x="6854129" y="5870203"/>
            <a:ext cx="1260000" cy="216000"/>
          </a:xfrm>
          <a:prstGeom prst="rect">
            <a:avLst/>
          </a:prstGeom>
          <a:solidFill>
            <a:schemeClr val="bg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副首都を支える</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p:txBody>
      </p:sp>
      <p:sp>
        <p:nvSpPr>
          <p:cNvPr id="53" name="正方形/長方形 52"/>
          <p:cNvSpPr/>
          <p:nvPr/>
        </p:nvSpPr>
        <p:spPr>
          <a:xfrm>
            <a:off x="8876493" y="2401649"/>
            <a:ext cx="199856" cy="15157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5" name="正方形/長方形 64"/>
          <p:cNvSpPr/>
          <p:nvPr/>
        </p:nvSpPr>
        <p:spPr>
          <a:xfrm>
            <a:off x="3754938" y="1696440"/>
            <a:ext cx="2812825" cy="9947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スタートアップの創出</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正方形/長方形 69"/>
          <p:cNvSpPr/>
          <p:nvPr/>
        </p:nvSpPr>
        <p:spPr>
          <a:xfrm flipH="1">
            <a:off x="8653786" y="3414588"/>
            <a:ext cx="645270" cy="28926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（フレンドリー、エネルギッシュ）</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8" name="大かっこ 57"/>
          <p:cNvSpPr/>
          <p:nvPr/>
        </p:nvSpPr>
        <p:spPr>
          <a:xfrm>
            <a:off x="1879529" y="5650676"/>
            <a:ext cx="3186968" cy="27698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467275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53634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都市機能の充実</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61108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404" y="1075673"/>
            <a:ext cx="8957603" cy="1259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この間、</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年日本国際博覧会（大阪・関西万博）の開催決定や大阪ベイエリアにおける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の具体化、なにわ筋線、淀川左岸線などの道路・鉄道をはじめとする都市インフラの強化、スーパーシティ型国家戦略特区の実証の場でもある「うめきた２期」のまちづくり等を進めてきた。</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また、大阪の成長と安全を支える大阪産業技術研究所や大阪産業局、大阪健康安全基盤研究所、そして大阪公立大学などの府市の機関統合にも取り組んできた。</a:t>
            </a:r>
          </a:p>
        </p:txBody>
      </p:sp>
      <p:sp>
        <p:nvSpPr>
          <p:cNvPr id="8" name="正方形/長方形 7"/>
          <p:cNvSpPr/>
          <p:nvPr/>
        </p:nvSpPr>
        <p:spPr>
          <a:xfrm>
            <a:off x="73775" y="618950"/>
            <a:ext cx="86760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年に副首都推進本部会議を設置し、</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年に副首都ビジョンを策定。</a:t>
            </a:r>
          </a:p>
        </p:txBody>
      </p:sp>
      <p:sp>
        <p:nvSpPr>
          <p:cNvPr id="9" name="正方形/長方形 8"/>
          <p:cNvSpPr/>
          <p:nvPr/>
        </p:nvSpPr>
        <p:spPr>
          <a:xfrm>
            <a:off x="84404" y="2433529"/>
            <a:ext cx="8957603" cy="1201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一方で、制度面では首都機能のバックアップエリアの位置づけを得るには至っておらず、大都市制度改革をめざす、特別区の設置（いわゆる大阪都構想）については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年の住民投票で否決となった。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これを受け、現在、府市一体条例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を制定し、府市共同設置組織である大阪都市計画局の設置等、府市連携の更なる強化を図っている。</a:t>
            </a:r>
          </a:p>
        </p:txBody>
      </p:sp>
      <p:sp>
        <p:nvSpPr>
          <p:cNvPr id="10" name="正方形/長方形 9"/>
          <p:cNvSpPr/>
          <p:nvPr/>
        </p:nvSpPr>
        <p:spPr>
          <a:xfrm>
            <a:off x="84404" y="3733460"/>
            <a:ext cx="8957603" cy="692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さらに、</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カーボンニュートラル（脱炭素）等の新たな</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社会潮流への対応やコロナ禍からの経済回復、新たな働き方に対応したウェルビーイングの向上が重視されるようになっている。</a:t>
            </a:r>
          </a:p>
        </p:txBody>
      </p:sp>
      <p:sp>
        <p:nvSpPr>
          <p:cNvPr id="11" name="正方形/長方形 10"/>
          <p:cNvSpPr/>
          <p:nvPr/>
        </p:nvSpPr>
        <p:spPr>
          <a:xfrm>
            <a:off x="84404" y="4556291"/>
            <a:ext cx="8957603" cy="157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こうしたことを踏まえ、これまでは、都市機能や制度、経済政策面の</a:t>
            </a:r>
            <a:r>
              <a:rPr lang="ja-JP" altLang="en-US" sz="1400" dirty="0">
                <a:solidFill>
                  <a:schemeClr val="tx1"/>
                </a:solidFill>
                <a:latin typeface="BIZ UDゴシック" panose="020B0400000000000000" pitchFamily="49" charset="-128"/>
                <a:ea typeface="BIZ UDゴシック" panose="020B0400000000000000" pitchFamily="49" charset="-128"/>
              </a:rPr>
              <a:t>取組をそれぞれ</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進めていくこととしていたが、</a:t>
            </a:r>
            <a:r>
              <a:rPr lang="ja-JP" altLang="en-US" sz="1400" dirty="0">
                <a:solidFill>
                  <a:schemeClr val="tx1"/>
                </a:solidFill>
                <a:latin typeface="BIZ UDゴシック" panose="020B0400000000000000" pitchFamily="49" charset="-128"/>
                <a:ea typeface="BIZ UDゴシック" panose="020B0400000000000000" pitchFamily="49" charset="-128"/>
              </a:rPr>
              <a:t>今回からは</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限られた資源をいかに効果的に投入していくのか、これらの関係を整理して検討していくこととした。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あわせて、府民をはじめ多くの人々の共感を得ながらいかに副首都を実現していくのか、そのトリガーになるのは何か、副首都に至る戦略と工程をどのように組み立てていくのかについて、府市で立ち上げた有識者の意見交換会の議論も踏まえ、副首都推進本部会議において議論を行いながら、</a:t>
            </a:r>
            <a:r>
              <a:rPr lang="ja-JP" altLang="en-US" sz="1400" dirty="0">
                <a:solidFill>
                  <a:schemeClr val="tx1"/>
                </a:solidFill>
                <a:latin typeface="BIZ UDゴシック" panose="020B0400000000000000" pitchFamily="49" charset="-128"/>
                <a:ea typeface="BIZ UDゴシック" panose="020B0400000000000000" pitchFamily="49" charset="-128"/>
              </a:rPr>
              <a:t>改定</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を進めてきた。</a:t>
            </a:r>
          </a:p>
        </p:txBody>
      </p:sp>
      <p:sp>
        <p:nvSpPr>
          <p:cNvPr id="12" name="正方形/長方形 11"/>
          <p:cNvSpPr/>
          <p:nvPr/>
        </p:nvSpPr>
        <p:spPr>
          <a:xfrm>
            <a:off x="1998617" y="6168789"/>
            <a:ext cx="6385971" cy="5549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次ページ以降で、改定の基本的な考え方をもとに、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大阪のめざす副首都</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の姿を再定義するとともに、そのための目標やそれに至る戦略や工程を明示。</a:t>
            </a:r>
          </a:p>
        </p:txBody>
      </p:sp>
      <p:grpSp>
        <p:nvGrpSpPr>
          <p:cNvPr id="14" name="グループ化 13"/>
          <p:cNvGrpSpPr/>
          <p:nvPr/>
        </p:nvGrpSpPr>
        <p:grpSpPr>
          <a:xfrm>
            <a:off x="8468254" y="6240229"/>
            <a:ext cx="545177" cy="417749"/>
            <a:chOff x="-928047" y="5529463"/>
            <a:chExt cx="928047" cy="1131070"/>
          </a:xfrm>
        </p:grpSpPr>
        <p:sp>
          <p:nvSpPr>
            <p:cNvPr id="15" name="山形 1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山形 1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改定趣旨</a:t>
            </a:r>
          </a:p>
        </p:txBody>
      </p:sp>
      <p:sp>
        <p:nvSpPr>
          <p:cNvPr id="13"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7" name="表 16"/>
          <p:cNvGraphicFramePr>
            <a:graphicFrameLocks noGrp="1"/>
          </p:cNvGraphicFramePr>
          <p:nvPr/>
        </p:nvGraphicFramePr>
        <p:xfrm>
          <a:off x="2962322" y="3281800"/>
          <a:ext cx="6051109" cy="426220"/>
        </p:xfrm>
        <a:graphic>
          <a:graphicData uri="http://schemas.openxmlformats.org/drawingml/2006/table">
            <a:tbl>
              <a:tblPr firstRow="1" firstCol="1" bandRow="1">
                <a:tableStyleId>{5C22544A-7EE6-4342-B048-85BDC9FD1C3A}</a:tableStyleId>
              </a:tblPr>
              <a:tblGrid>
                <a:gridCol w="6051109">
                  <a:extLst>
                    <a:ext uri="{9D8B030D-6E8A-4147-A177-3AD203B41FA5}">
                      <a16:colId xmlns:a16="http://schemas.microsoft.com/office/drawing/2014/main" val="436663866"/>
                    </a:ext>
                  </a:extLst>
                </a:gridCol>
              </a:tblGrid>
              <a:tr h="426220">
                <a:tc>
                  <a:txBody>
                    <a:bodyPr/>
                    <a:lstStyle/>
                    <a:p>
                      <a:pPr marL="104775" marR="0" lvl="0" indent="-104775" algn="just" defTabSz="914400" rtl="0" eaLnBrk="1" fontAlgn="auto" latinLnBrk="0" hangingPunct="1">
                        <a:lnSpc>
                          <a:spcPct val="100000"/>
                        </a:lnSpc>
                        <a:spcBef>
                          <a:spcPts val="0"/>
                        </a:spcBef>
                        <a:spcAft>
                          <a:spcPts val="0"/>
                        </a:spcAft>
                        <a:buClrTx/>
                        <a:buSzTx/>
                        <a:buFontTx/>
                        <a:buNone/>
                        <a:tabLst/>
                        <a:defRPr/>
                      </a:pPr>
                      <a:r>
                        <a:rPr lang="ja-JP" sz="1000" b="0" kern="100" dirty="0">
                          <a:solidFill>
                            <a:schemeClr val="tx1"/>
                          </a:solidFill>
                          <a:effectLst/>
                          <a:latin typeface="BIZ UDゴシック" panose="020B0400000000000000" pitchFamily="49" charset="-128"/>
                          <a:ea typeface="BIZ UDゴシック" panose="020B0400000000000000" pitchFamily="49" charset="-128"/>
                        </a:rPr>
                        <a:t>※以下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「大阪府及び大阪市における一体的な行政運営の推進に関する条例」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「大阪市及び大阪府における一体的な行政運営の推進に関する条例」</a:t>
                      </a:r>
                      <a:r>
                        <a:rPr lang="ja-JP" altLang="ja-JP" sz="1000" b="0" kern="100" dirty="0">
                          <a:solidFill>
                            <a:schemeClr val="tx1"/>
                          </a:solidFill>
                          <a:effectLst/>
                          <a:latin typeface="BIZ UDゴシック" panose="020B0400000000000000" pitchFamily="49" charset="-128"/>
                          <a:ea typeface="BIZ UDゴシック" panose="020B0400000000000000" pitchFamily="49" charset="-128"/>
                        </a:rPr>
                        <a:t>の二つの条例を総称して、「府市一体条例」と記載。</a:t>
                      </a:r>
                      <a:endParaRPr lang="ja-JP" sz="105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4168227036"/>
                  </a:ext>
                </a:extLst>
              </a:tr>
            </a:tbl>
          </a:graphicData>
        </a:graphic>
      </p:graphicFrame>
    </p:spTree>
    <p:extLst>
      <p:ext uri="{BB962C8B-B14F-4D97-AF65-F5344CB8AC3E}">
        <p14:creationId xmlns:p14="http://schemas.microsoft.com/office/powerpoint/2010/main" val="431079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41276" y="6492875"/>
            <a:ext cx="2057400" cy="365125"/>
          </a:xfrm>
        </p:spPr>
        <p:txBody>
          <a:bodyPr/>
          <a:lstStyle/>
          <a:p>
            <a:fld id="{50F88186-B17D-4CE3-A887-D91699CF601C}" type="slidenum">
              <a:rPr kumimoji="1" lang="ja-JP" altLang="en-US" smtClean="0">
                <a:solidFill>
                  <a:schemeClr val="tx1"/>
                </a:solidFill>
              </a:rPr>
              <a:t>40</a:t>
            </a:fld>
            <a:endParaRPr kumimoji="1" lang="ja-JP" altLang="en-US" dirty="0">
              <a:solidFill>
                <a:schemeClr val="tx1"/>
              </a:solidFill>
            </a:endParaRPr>
          </a:p>
        </p:txBody>
      </p:sp>
    </p:spTree>
    <p:extLst>
      <p:ext uri="{BB962C8B-B14F-4D97-AF65-F5344CB8AC3E}">
        <p14:creationId xmlns:p14="http://schemas.microsoft.com/office/powerpoint/2010/main" val="4038457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世界標準の都市機能の充実</a:t>
            </a:r>
          </a:p>
        </p:txBody>
      </p:sp>
      <p:sp>
        <p:nvSpPr>
          <p:cNvPr id="20" name="正方形/長方形 19"/>
          <p:cNvSpPr/>
          <p:nvPr/>
        </p:nvSpPr>
        <p:spPr>
          <a:xfrm>
            <a:off x="130629" y="571378"/>
            <a:ext cx="8745654" cy="2127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354013" marR="0" lvl="0" indent="-354013" algn="l" defTabSz="457200" rtl="0" eaLnBrk="1" fontAlgn="auto" latinLnBrk="0" hangingPunct="1">
              <a:lnSpc>
                <a:spcPct val="100000"/>
              </a:lnSpc>
              <a:spcBef>
                <a:spcPts val="0"/>
              </a:spcBef>
              <a:spcAft>
                <a:spcPts val="60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世界の先進的な都市に目を向けると、それぞれが持つ強みを生かして、スタートアップと</a:t>
            </a:r>
            <a:r>
              <a:rPr lang="ja-JP" altLang="en-US" sz="1400" dirty="0">
                <a:solidFill>
                  <a:schemeClr val="tx1"/>
                </a:solidFill>
                <a:latin typeface="BIZ UDゴシック" panose="020B0400000000000000" pitchFamily="49" charset="-128"/>
                <a:ea typeface="BIZ UDゴシック" panose="020B0400000000000000" pitchFamily="49" charset="-128"/>
              </a:rPr>
              <a:t>イノベーションの創出、</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産業構造の転換により経済成長を実現することに加え、経済の基盤となる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人や暮らしに着目した都市機能の充実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を図ることにより、世界の中でその優位性を発揮し、都市のブランドを確立しようとしている。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54013" marR="0" lvl="0" indent="-354013" algn="l" defTabSz="457200" rtl="0" eaLnBrk="1" fontAlgn="auto" latinLnBrk="0" hangingPunct="1">
              <a:lnSpc>
                <a:spcPct val="100000"/>
              </a:lnSpc>
              <a:spcBef>
                <a:spcPts val="0"/>
              </a:spcBef>
              <a:spcAft>
                <a:spcPts val="60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国内はもとより、世界を視野に副首都・大阪を実現していくうえでは、これまで注力してきた交通ネットワーク整備をはじめとする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「都市としてのベーシックな機能」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の向上はもちろんのこと、経済活動などでの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「チャレンジを後押しする機能」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、さらには、豊かで楽しさに満ちた生活を実現するための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「暮らしやすさ、働きやすさ、楽しさを高める機能」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の充実を図ることが重要。</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136817" y="3265465"/>
            <a:ext cx="4204441" cy="3151696"/>
          </a:xfrm>
          <a:prstGeom prst="rect">
            <a:avLst/>
          </a:prstGeom>
          <a:solidFill>
            <a:schemeClr val="tx2">
              <a:lumMod val="20000"/>
              <a:lumOff val="80000"/>
            </a:schemeClr>
          </a:solidFill>
          <a:ln w="25400">
            <a:solidFill>
              <a:schemeClr val="tx1">
                <a:lumMod val="50000"/>
                <a:lumOff val="50000"/>
              </a:schemeClr>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182037" y="5085578"/>
            <a:ext cx="4185674" cy="932437"/>
            <a:chOff x="2383038" y="4795255"/>
            <a:chExt cx="4185674" cy="932437"/>
          </a:xfrm>
        </p:grpSpPr>
        <p:sp>
          <p:nvSpPr>
            <p:cNvPr id="5" name="台形 4"/>
            <p:cNvSpPr/>
            <p:nvPr/>
          </p:nvSpPr>
          <p:spPr>
            <a:xfrm>
              <a:off x="2588630" y="4795255"/>
              <a:ext cx="3650376" cy="932437"/>
            </a:xfrm>
            <a:prstGeom prst="trapezoid">
              <a:avLst>
                <a:gd name="adj" fmla="val 17763"/>
              </a:avLst>
            </a:prstGeom>
            <a:solidFill>
              <a:schemeClr val="accent2">
                <a:lumMod val="75000"/>
                <a:alpha val="50000"/>
              </a:schemeClr>
            </a:solidFill>
            <a:ln w="12700">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2383038" y="5180354"/>
              <a:ext cx="4185674" cy="297517"/>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3" name="グループ化 2"/>
          <p:cNvGrpSpPr/>
          <p:nvPr/>
        </p:nvGrpSpPr>
        <p:grpSpPr>
          <a:xfrm>
            <a:off x="195753" y="3512347"/>
            <a:ext cx="1893869" cy="1462381"/>
            <a:chOff x="2483919" y="3440788"/>
            <a:chExt cx="2202823" cy="1588425"/>
          </a:xfrm>
        </p:grpSpPr>
        <p:sp>
          <p:nvSpPr>
            <p:cNvPr id="10" name="楕円 9"/>
            <p:cNvSpPr/>
            <p:nvPr/>
          </p:nvSpPr>
          <p:spPr>
            <a:xfrm>
              <a:off x="2541331" y="3440788"/>
              <a:ext cx="2088000" cy="1588425"/>
            </a:xfrm>
            <a:prstGeom prst="ellipse">
              <a:avLst/>
            </a:prstGeom>
            <a:solidFill>
              <a:srgbClr val="2E75B6">
                <a:alpha val="49804"/>
              </a:srgbClr>
            </a:solidFill>
            <a:ln>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2483919" y="3964553"/>
              <a:ext cx="2202823" cy="502702"/>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後押しする機能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6" name="グループ化 15"/>
          <p:cNvGrpSpPr/>
          <p:nvPr/>
        </p:nvGrpSpPr>
        <p:grpSpPr>
          <a:xfrm>
            <a:off x="2403294" y="3512347"/>
            <a:ext cx="1862153" cy="1462381"/>
            <a:chOff x="4317192" y="3473839"/>
            <a:chExt cx="2088000" cy="1588425"/>
          </a:xfrm>
        </p:grpSpPr>
        <p:sp>
          <p:nvSpPr>
            <p:cNvPr id="9" name="楕円 8"/>
            <p:cNvSpPr/>
            <p:nvPr/>
          </p:nvSpPr>
          <p:spPr>
            <a:xfrm>
              <a:off x="4317192" y="3473839"/>
              <a:ext cx="2088000" cy="1588425"/>
            </a:xfrm>
            <a:prstGeom prst="ellipse">
              <a:avLst/>
            </a:prstGeom>
            <a:solidFill>
              <a:srgbClr val="548235">
                <a:alpha val="49804"/>
              </a:srgbClr>
            </a:solidFill>
            <a:ln>
              <a:solidFill>
                <a:schemeClr val="accent6">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4395498" y="3795790"/>
              <a:ext cx="1975759" cy="991768"/>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高める機能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3" name="テキスト ボックス 12"/>
          <p:cNvSpPr txBox="1"/>
          <p:nvPr/>
        </p:nvSpPr>
        <p:spPr>
          <a:xfrm>
            <a:off x="136817" y="2835516"/>
            <a:ext cx="41856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世界標準の都市機能</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p:cNvSpPr txBox="1"/>
          <p:nvPr/>
        </p:nvSpPr>
        <p:spPr>
          <a:xfrm>
            <a:off x="4487542" y="2839253"/>
            <a:ext cx="2686749"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チャレンジを後押しする機能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25" name="グループ化 24"/>
          <p:cNvGrpSpPr/>
          <p:nvPr/>
        </p:nvGrpSpPr>
        <p:grpSpPr>
          <a:xfrm>
            <a:off x="1674742" y="3635561"/>
            <a:ext cx="947632" cy="1164342"/>
            <a:chOff x="4155290" y="2237856"/>
            <a:chExt cx="2572215" cy="3331786"/>
          </a:xfrm>
        </p:grpSpPr>
        <p:sp>
          <p:nvSpPr>
            <p:cNvPr id="26" name="左カーブ矢印 25"/>
            <p:cNvSpPr/>
            <p:nvPr/>
          </p:nvSpPr>
          <p:spPr>
            <a:xfrm rot="16200000">
              <a:off x="5012701" y="1434181"/>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左カーブ矢印 26"/>
            <p:cNvSpPr/>
            <p:nvPr/>
          </p:nvSpPr>
          <p:spPr>
            <a:xfrm rot="5400000">
              <a:off x="4958965" y="3854837"/>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8" name="テキスト ボックス 27"/>
          <p:cNvSpPr txBox="1"/>
          <p:nvPr/>
        </p:nvSpPr>
        <p:spPr>
          <a:xfrm>
            <a:off x="4487542" y="4106801"/>
            <a:ext cx="4224200"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暮らしやすさ、働きやすさ、楽しさを高める機能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4464171" y="5218778"/>
            <a:ext cx="4076282" cy="324000"/>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都市としてのベーシックな機能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4526215" y="2769099"/>
            <a:ext cx="4398718" cy="386792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8483863" y="3996983"/>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4571435" y="4457362"/>
            <a:ext cx="1922315" cy="861774"/>
          </a:xfrm>
          <a:prstGeom prst="rect">
            <a:avLst/>
          </a:prstGeom>
          <a:noFill/>
        </p:spPr>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・子育て、教育環境充実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（学力向上など）</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・治安の向上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・健康寿命の延伸</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9" name="角丸四角形 38"/>
          <p:cNvSpPr/>
          <p:nvPr/>
        </p:nvSpPr>
        <p:spPr>
          <a:xfrm>
            <a:off x="4579119" y="4420738"/>
            <a:ext cx="1921378" cy="828000"/>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8494534" y="519069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45" name="テキスト ボックス 44"/>
          <p:cNvSpPr txBox="1"/>
          <p:nvPr/>
        </p:nvSpPr>
        <p:spPr>
          <a:xfrm>
            <a:off x="8497399" y="6409374"/>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33" name="テキスト ボックス 32"/>
          <p:cNvSpPr txBox="1"/>
          <p:nvPr/>
        </p:nvSpPr>
        <p:spPr>
          <a:xfrm flipV="1">
            <a:off x="6407426" y="3435665"/>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6" name="角丸四角形 45"/>
          <p:cNvSpPr/>
          <p:nvPr/>
        </p:nvSpPr>
        <p:spPr>
          <a:xfrm>
            <a:off x="4571435" y="3170027"/>
            <a:ext cx="1929062"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発揮（技術インキュ</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47" name="角丸四角形 46"/>
          <p:cNvSpPr/>
          <p:nvPr/>
        </p:nvSpPr>
        <p:spPr>
          <a:xfrm>
            <a:off x="6760976" y="3170027"/>
            <a:ext cx="1980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48" name="角丸四角形 47"/>
          <p:cNvSpPr/>
          <p:nvPr/>
        </p:nvSpPr>
        <p:spPr>
          <a:xfrm>
            <a:off x="6760374" y="4420738"/>
            <a:ext cx="1980000" cy="82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100" dirty="0">
              <a:solidFill>
                <a:schemeClr val="tx1"/>
              </a:solidFill>
            </a:endParaRPr>
          </a:p>
        </p:txBody>
      </p:sp>
      <p:sp>
        <p:nvSpPr>
          <p:cNvPr id="50" name="角丸四角形 49"/>
          <p:cNvSpPr/>
          <p:nvPr/>
        </p:nvSpPr>
        <p:spPr>
          <a:xfrm>
            <a:off x="6755975" y="5534657"/>
            <a:ext cx="1980000" cy="936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・自動運転、空飛ぶクルマ、</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a:t>
            </a:r>
            <a:r>
              <a:rPr lang="en-US" altLang="ja-JP" sz="1100" dirty="0" err="1">
                <a:solidFill>
                  <a:schemeClr val="tx1"/>
                </a:solidFill>
                <a:latin typeface="BIZ UDゴシック" panose="020B0400000000000000" pitchFamily="49" charset="-128"/>
                <a:ea typeface="BIZ UDゴシック" panose="020B0400000000000000" pitchFamily="49" charset="-128"/>
              </a:rPr>
              <a:t>MaaS</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・都心部周辺や郊外部の</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拠点エリア形成</a:t>
            </a:r>
          </a:p>
        </p:txBody>
      </p:sp>
      <p:sp>
        <p:nvSpPr>
          <p:cNvPr id="3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flipV="1">
            <a:off x="6407426" y="4686338"/>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flipV="1">
            <a:off x="6407426" y="5833349"/>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テキスト ボックス 35"/>
          <p:cNvSpPr txBox="1"/>
          <p:nvPr/>
        </p:nvSpPr>
        <p:spPr>
          <a:xfrm>
            <a:off x="4487542" y="5542778"/>
            <a:ext cx="2664000" cy="1015663"/>
          </a:xfrm>
          <a:prstGeom prst="rect">
            <a:avLst/>
          </a:prstGeom>
          <a:noFill/>
        </p:spPr>
        <p:txBody>
          <a:bodyPr wrap="square" rtlCol="0">
            <a:spAutoFit/>
          </a:bodyPr>
          <a:lstStyle/>
          <a:p>
            <a:pPr lvl="0">
              <a:lnSpc>
                <a:spcPts val="1200"/>
              </a:lnSpc>
              <a:defRPr/>
            </a:pPr>
            <a:r>
              <a:rPr lang="ja-JP" altLang="en-US" sz="1100" dirty="0">
                <a:latin typeface="BIZ UDゴシック" panose="020B0400000000000000" pitchFamily="49" charset="-128"/>
                <a:ea typeface="BIZ UDゴシック" panose="020B0400000000000000" pitchFamily="49" charset="-128"/>
              </a:rPr>
              <a:t>・交通ネットワーク</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・都心部やベイエリアの</a:t>
            </a:r>
            <a:br>
              <a:rPr lang="en-US" altLang="ja-JP" sz="1100" dirty="0">
                <a:latin typeface="BIZ UDゴシック" panose="020B0400000000000000" pitchFamily="49" charset="-128"/>
                <a:ea typeface="BIZ UDゴシック" panose="020B0400000000000000" pitchFamily="49" charset="-128"/>
              </a:rPr>
            </a:br>
            <a:r>
              <a:rPr lang="ja-JP" altLang="en-US" sz="1100" dirty="0">
                <a:latin typeface="BIZ UDゴシック" panose="020B0400000000000000" pitchFamily="49" charset="-128"/>
                <a:ea typeface="BIZ UDゴシック" panose="020B0400000000000000" pitchFamily="49" charset="-128"/>
              </a:rPr>
              <a:t>　拠点エリア形成</a:t>
            </a: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・安全・危機管理機能の強化、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生活インフラの最適化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（消防・水道など）</a:t>
            </a:r>
            <a:endParaRPr kumimoji="1" lang="ja-JP" altLang="en-US" sz="1100" dirty="0"/>
          </a:p>
        </p:txBody>
      </p:sp>
      <p:sp>
        <p:nvSpPr>
          <p:cNvPr id="43" name="角丸四角形 42"/>
          <p:cNvSpPr/>
          <p:nvPr/>
        </p:nvSpPr>
        <p:spPr>
          <a:xfrm>
            <a:off x="4579119" y="5534657"/>
            <a:ext cx="1914631" cy="1013638"/>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1555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8900" y="12656"/>
            <a:ext cx="4876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都市としてのベーシックな機能</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1" name="正方形/長方形 30"/>
          <p:cNvSpPr/>
          <p:nvPr/>
        </p:nvSpPr>
        <p:spPr>
          <a:xfrm>
            <a:off x="79465" y="351210"/>
            <a:ext cx="8923370" cy="290403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これまでの府市一体でのインフラ整備などの取組を更に前進させ、</a:t>
            </a: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面での市町村、民間も巻き込んだ基盤強化など、都市としてのベーシックな機能をより分厚いものにしていく。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国内外とのビジネスや都市生活を支える交通ネットワーク、海外都市との玄関口となる空港や港湾機能の充実、</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都心部・ベイエリアに加え、都心部周辺、郊外部での拠点</a:t>
            </a:r>
            <a:r>
              <a:rPr kumimoji="1" lang="ja-JP" altLang="en-US" sz="1300" dirty="0">
                <a:solidFill>
                  <a:schemeClr val="tx1"/>
                </a:solidFill>
                <a:latin typeface="BIZ UDゴシック" panose="020B0400000000000000" pitchFamily="49" charset="-128"/>
                <a:ea typeface="BIZ UDゴシック" panose="020B0400000000000000" pitchFamily="49" charset="-128"/>
              </a:rPr>
              <a:t>形成</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等により、成長を支えるインフラの整備と高いアクセシビリティを実現。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消防力の強化や地震・津波対策等の安全・危機管理機能の強化、府内市町村水道の広域化などの生活インフラの最適化など、府民の安全・安心を支える基盤的な公共機能を高度化し、持続的、安定的な住民サービスを提供。</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住民</a:t>
            </a: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QOL</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向上と都市競争力の強化をめざし、行政データと民間データを連携して様々なサービスを提供する大阪広域データ連携基盤（</a:t>
            </a: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ORDEN</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）を整備し、スーパーシティ型国家戦略特区の仕組みも活用しながら、モビリティ（自動運転、空飛ぶクルマ、</a:t>
            </a:r>
            <a:r>
              <a:rPr kumimoji="1" lang="en-US" altLang="ja-JP" sz="13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MaaS</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）をはじめとする先端的サービスを展開。</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「商いのまち」として育んできた「民都」のポテンシャルを生かし、公と民が手を携え、社会課題の解決を図る公民連携やフィランソロピーを促進。</a:t>
            </a:r>
          </a:p>
        </p:txBody>
      </p:sp>
      <p:sp>
        <p:nvSpPr>
          <p:cNvPr id="47" name="角丸四角形 46"/>
          <p:cNvSpPr/>
          <p:nvPr/>
        </p:nvSpPr>
        <p:spPr>
          <a:xfrm>
            <a:off x="6285514" y="3371853"/>
            <a:ext cx="2787522" cy="333233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48" name="テキスト ボックス 47"/>
          <p:cNvSpPr txBox="1"/>
          <p:nvPr/>
        </p:nvSpPr>
        <p:spPr>
          <a:xfrm>
            <a:off x="6262041" y="3757120"/>
            <a:ext cx="2895331" cy="188903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民主導での関西国際空港と大阪国際（伊丹）空港の一体運営により、便利で快適な空港機能の更なる強化を図る。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6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関西国際空港のより一層の国際ネットワークの充実や、空港キャパシティの拡充、さらには交通</a:t>
            </a:r>
            <a:r>
              <a:rPr lang="ja-JP" altLang="en-US" sz="1050" dirty="0">
                <a:latin typeface="BIZ UDゴシック" panose="020B0400000000000000" pitchFamily="49" charset="-128"/>
                <a:ea typeface="BIZ UDゴシック" panose="020B0400000000000000" pitchFamily="49" charset="-128"/>
              </a:rPr>
              <a:t>ネットワーク</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の充</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600"/>
              </a:lnSpc>
              <a:spcBef>
                <a:spcPts val="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大阪港湾局のもと、大阪港と府営港湾の強みを生かし、物流拠点面や観光・クルーズ面での機能強化を推進する。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75572" y="3369190"/>
            <a:ext cx="2489605" cy="4161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関西国際空港　大阪港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空港・港湾機能の高度化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9A678E82-45A0-9695-08BB-1CE38823DA73}"/>
              </a:ext>
            </a:extLst>
          </p:cNvPr>
          <p:cNvSpPr/>
          <p:nvPr/>
        </p:nvSpPr>
        <p:spPr>
          <a:xfrm>
            <a:off x="6876327" y="6543035"/>
            <a:ext cx="212650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a:t>
            </a:r>
            <a:r>
              <a:rPr kumimoji="1" lang="zh-TW"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関西国際空港全体構想促進協議会</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812" y="5626778"/>
            <a:ext cx="1463774" cy="953590"/>
          </a:xfrm>
          <a:prstGeom prst="rect">
            <a:avLst/>
          </a:prstGeom>
        </p:spPr>
      </p:pic>
      <p:sp>
        <p:nvSpPr>
          <p:cNvPr id="43" name="角丸四角形 42"/>
          <p:cNvSpPr/>
          <p:nvPr/>
        </p:nvSpPr>
        <p:spPr>
          <a:xfrm>
            <a:off x="3084423" y="3371854"/>
            <a:ext cx="3107940" cy="3355847"/>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テキスト ボックス 19"/>
          <p:cNvSpPr txBox="1"/>
          <p:nvPr/>
        </p:nvSpPr>
        <p:spPr>
          <a:xfrm>
            <a:off x="3080271" y="3802404"/>
            <a:ext cx="296627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大阪モノレール延伸や、なにわ筋線の整備などを着実に進めるとともに、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MaaS</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の導入などによるアクセシビリティの強化を図り、国内外とのビジネス、都市生活を支える交通ネットワークの強化をめざす。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3074727" y="3363139"/>
            <a:ext cx="3131167" cy="43164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南北軸・空港アクセスの充実　なにわ筋線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鉄道インフラの整備</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4" name="図 23"/>
          <p:cNvPicPr>
            <a:picLocks noChangeAspect="1"/>
          </p:cNvPicPr>
          <p:nvPr/>
        </p:nvPicPr>
        <p:blipFill rotWithShape="1">
          <a:blip r:embed="rId4"/>
          <a:srcRect l="8046" b="39998"/>
          <a:stretch/>
        </p:blipFill>
        <p:spPr>
          <a:xfrm>
            <a:off x="3438920" y="4715898"/>
            <a:ext cx="2418020" cy="1737893"/>
          </a:xfrm>
          <a:prstGeom prst="rect">
            <a:avLst/>
          </a:prstGeom>
          <a:ln>
            <a:noFill/>
          </a:ln>
        </p:spPr>
      </p:pic>
      <p:sp>
        <p:nvSpPr>
          <p:cNvPr id="82" name="角丸四角形 81"/>
          <p:cNvSpPr/>
          <p:nvPr/>
        </p:nvSpPr>
        <p:spPr>
          <a:xfrm>
            <a:off x="74995" y="3370759"/>
            <a:ext cx="2901675" cy="333452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4" name="テキスト ボックス 83"/>
          <p:cNvSpPr txBox="1"/>
          <p:nvPr/>
        </p:nvSpPr>
        <p:spPr>
          <a:xfrm>
            <a:off x="36188" y="3788663"/>
            <a:ext cx="293840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ミッシングリンクの解消に引き続き取り組むとともに、高速道路ネットワークを有効に活用するため、都心部の渋滞緩和等に向けた、公平で利用しやすい料金体系の実現をめざす。</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角丸四角形 79"/>
          <p:cNvSpPr/>
          <p:nvPr/>
        </p:nvSpPr>
        <p:spPr>
          <a:xfrm>
            <a:off x="63045" y="3363950"/>
            <a:ext cx="2906005"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ミッシングリンクの解消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高速道路ネットワーク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5" name="図 24"/>
          <p:cNvPicPr>
            <a:picLocks noChangeAspect="1"/>
          </p:cNvPicPr>
          <p:nvPr/>
        </p:nvPicPr>
        <p:blipFill>
          <a:blip r:embed="rId5"/>
          <a:stretch>
            <a:fillRect/>
          </a:stretch>
        </p:blipFill>
        <p:spPr>
          <a:xfrm>
            <a:off x="506202" y="4701638"/>
            <a:ext cx="2034930" cy="1797912"/>
          </a:xfrm>
          <a:prstGeom prst="rect">
            <a:avLst/>
          </a:prstGeom>
        </p:spPr>
      </p:pic>
      <p:sp>
        <p:nvSpPr>
          <p:cNvPr id="1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98352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6179192" y="110715"/>
            <a:ext cx="2901313" cy="3169616"/>
            <a:chOff x="6083901" y="96944"/>
            <a:chExt cx="2901313" cy="3169616"/>
          </a:xfrm>
        </p:grpSpPr>
        <p:sp>
          <p:nvSpPr>
            <p:cNvPr id="11" name="角丸四角形 10"/>
            <p:cNvSpPr/>
            <p:nvPr/>
          </p:nvSpPr>
          <p:spPr>
            <a:xfrm>
              <a:off x="6105214" y="104565"/>
              <a:ext cx="2880000" cy="3161995"/>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2" name="角丸四角形 11"/>
            <p:cNvSpPr/>
            <p:nvPr/>
          </p:nvSpPr>
          <p:spPr>
            <a:xfrm>
              <a:off x="6096504" y="96944"/>
              <a:ext cx="2726308" cy="5078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消防　地震・津波対策　感染症対策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安全・危機管理機能の強化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テキスト ボックス 13"/>
            <p:cNvSpPr txBox="1"/>
            <p:nvPr/>
          </p:nvSpPr>
          <p:spPr>
            <a:xfrm>
              <a:off x="6083901" y="631607"/>
              <a:ext cx="2868615" cy="2417387"/>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消防・防災力の向上、さらには西日本の消防・防災の拠点とするため、将来の消防の一元化を進め、府域全体における機能の高度化、最適化を図る。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4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地震や津波などの防災面での危機管理対策として、防潮堤の液状化対策や三大水門の更新、密集市街地対策など、安全・安心なまちづくりを推進する。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大阪健康安全基盤研究所の検査・研究体制や疫学調査研究機能の強化、感染症などの危機事象に対応するため、疫学専門家の育成を推進する。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sp>
        <p:nvSpPr>
          <p:cNvPr id="16" name="角丸四角形 15"/>
          <p:cNvSpPr/>
          <p:nvPr/>
        </p:nvSpPr>
        <p:spPr>
          <a:xfrm>
            <a:off x="3136021" y="5706672"/>
            <a:ext cx="5944484" cy="931487"/>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7" name="角丸四角形 16"/>
          <p:cNvSpPr/>
          <p:nvPr/>
        </p:nvSpPr>
        <p:spPr>
          <a:xfrm>
            <a:off x="3136021" y="5708292"/>
            <a:ext cx="1128557" cy="360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民都・大阪</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テキスト ボックス 18"/>
          <p:cNvSpPr txBox="1"/>
          <p:nvPr/>
        </p:nvSpPr>
        <p:spPr>
          <a:xfrm>
            <a:off x="3091483" y="6034778"/>
            <a:ext cx="5949147" cy="60406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民間のスピード感やダイナミズムを社会課題の解決に生かす観点から、公民連携を推進するとともに、「民都・大阪」フィランソロピー会議のもと、引き続きフィランソロピー（寄附や社会的投資等を通じた</a:t>
            </a:r>
            <a:r>
              <a:rPr lang="ja-JP" altLang="en-US" sz="1050" dirty="0">
                <a:latin typeface="BIZ UDゴシック" panose="020B0400000000000000" pitchFamily="49" charset="-128"/>
                <a:ea typeface="BIZ UDゴシック" panose="020B0400000000000000" pitchFamily="49" charset="-128"/>
              </a:rPr>
              <a:t>公益的</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活動）を促進し、社会課題の解決につなげていく。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65740" y="3504766"/>
            <a:ext cx="2958849" cy="2362634"/>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0" name="角丸四角形 29"/>
          <p:cNvSpPr/>
          <p:nvPr/>
        </p:nvSpPr>
        <p:spPr>
          <a:xfrm>
            <a:off x="64485" y="3494129"/>
            <a:ext cx="2004345"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　下水道　ごみ処理</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生活インフラの最適化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2" name="テキスト ボックス 31"/>
          <p:cNvSpPr txBox="1"/>
          <p:nvPr/>
        </p:nvSpPr>
        <p:spPr>
          <a:xfrm>
            <a:off x="54895" y="3998334"/>
            <a:ext cx="2882191" cy="1735149"/>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府内水道の基盤強化を図るため、大阪広域水道企業団と市町村水道事業者との統合を進めるとともに、市町村間の広域連携を推進し、さらなる技術連携の拡大や人材育成を推進する。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生活インフラである下水道事業やごみ処理事業については、持続性を確保する観点から、広域化・共同化や人材育成などソフト施策の充実を図る。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角丸四角形 35"/>
          <p:cNvSpPr/>
          <p:nvPr/>
        </p:nvSpPr>
        <p:spPr>
          <a:xfrm>
            <a:off x="80815" y="140583"/>
            <a:ext cx="2943775" cy="313974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7" name="角丸四角形 36"/>
          <p:cNvSpPr/>
          <p:nvPr/>
        </p:nvSpPr>
        <p:spPr>
          <a:xfrm>
            <a:off x="72105" y="125907"/>
            <a:ext cx="2864982" cy="44596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うめきた２期　新大阪　夢洲・咲洲</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都心部などの拠点エリア形成</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0" y="575014"/>
            <a:ext cx="2963577" cy="1088818"/>
          </a:xfrm>
          <a:prstGeom prst="rect">
            <a:avLst/>
          </a:prstGeom>
          <a:noFill/>
          <a:ln>
            <a:noFill/>
          </a:ln>
        </p:spPr>
        <p:txBody>
          <a:bodyPr wrap="square" lIns="118169" tIns="59084" rIns="93046" bIns="59084" rtlCol="0" anchor="t" anchorCtr="0">
            <a:spAutoFit/>
          </a:bodyPr>
          <a:lstStyle/>
          <a:p>
            <a:pPr marL="171450" lvl="0" indent="-171450">
              <a:buFontTx/>
              <a:buChar char="○"/>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都市に賑わいを呼び込むまちづくりとして、開発中のうめきた２期などの新大阪・大阪エリア、大阪城周辺エリア、なんば・天王寺・あべの</a:t>
            </a:r>
            <a:r>
              <a:rPr lang="ja-JP" altLang="en-US" sz="1050" dirty="0">
                <a:latin typeface="BIZ UDゴシック" panose="020B0400000000000000" pitchFamily="49" charset="-128"/>
                <a:ea typeface="BIZ UDゴシック" panose="020B0400000000000000" pitchFamily="49" charset="-128"/>
              </a:rPr>
              <a:t>エリアなどの都心部や、</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夢洲・咲洲エリアなどのベイエリアにおける拠点エリアの形成を図る。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50" y="1627437"/>
            <a:ext cx="2511827" cy="1439615"/>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025021" y="3041050"/>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（提供：うめきた事業者）</a:t>
            </a:r>
          </a:p>
        </p:txBody>
      </p:sp>
      <p:grpSp>
        <p:nvGrpSpPr>
          <p:cNvPr id="51" name="グループ化 50"/>
          <p:cNvGrpSpPr/>
          <p:nvPr/>
        </p:nvGrpSpPr>
        <p:grpSpPr>
          <a:xfrm>
            <a:off x="3091483" y="132962"/>
            <a:ext cx="3043171" cy="1530870"/>
            <a:chOff x="6149521" y="3566135"/>
            <a:chExt cx="3043171" cy="1530870"/>
          </a:xfrm>
        </p:grpSpPr>
        <p:sp>
          <p:nvSpPr>
            <p:cNvPr id="52" name="角丸四角形 51"/>
            <p:cNvSpPr/>
            <p:nvPr/>
          </p:nvSpPr>
          <p:spPr>
            <a:xfrm>
              <a:off x="6194059" y="3573791"/>
              <a:ext cx="2891272" cy="1523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ts val="14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3" name="角丸四角形 52"/>
            <p:cNvSpPr/>
            <p:nvPr/>
          </p:nvSpPr>
          <p:spPr>
            <a:xfrm>
              <a:off x="6189901" y="3566135"/>
              <a:ext cx="2895429" cy="44709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都心部周辺や郊外部の拠点エリア形成</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6149521" y="4048579"/>
              <a:ext cx="3043171" cy="101700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4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都心部の拠点開発効果の波及と多様な働き方・暮らしが選択できるまちの実現に向け、堺都心周辺エリアや中央環状等の都市軸上のエリアにおいて、多様な都市機能を備えた拠点エリアの形成を図る。</a:t>
              </a:r>
            </a:p>
          </p:txBody>
        </p:sp>
      </p:grpSp>
      <p:sp>
        <p:nvSpPr>
          <p:cNvPr id="4" name="角丸四角形 3"/>
          <p:cNvSpPr/>
          <p:nvPr/>
        </p:nvSpPr>
        <p:spPr>
          <a:xfrm>
            <a:off x="3136021" y="3518439"/>
            <a:ext cx="5936102" cy="2091786"/>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 name="角丸四角形 4"/>
          <p:cNvSpPr/>
          <p:nvPr/>
        </p:nvSpPr>
        <p:spPr>
          <a:xfrm>
            <a:off x="3128402" y="3515178"/>
            <a:ext cx="3072104"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スマートシティの実現　</a:t>
            </a: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ORDEN</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の実装</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lgn="ctr">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更なるデータ利活用</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3154102" y="4006375"/>
            <a:ext cx="5854519" cy="145558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市町村</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の支援や地域</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の推進に加え、</a:t>
            </a:r>
            <a:endParaRPr lang="en-US" altLang="ja-JP" sz="1050" dirty="0">
              <a:latin typeface="BIZ UDゴシック" panose="020B0400000000000000" pitchFamily="49" charset="-128"/>
              <a:ea typeface="BIZ UDゴシック" panose="020B0400000000000000" pitchFamily="49" charset="-128"/>
            </a:endParaRPr>
          </a:p>
          <a:p>
            <a:pPr marR="0" lvl="0" algn="l" defTabSz="457200" rtl="0" eaLnBrk="1" fontAlgn="auto" latinLnBrk="0" hangingPunct="1">
              <a:lnSpc>
                <a:spcPct val="100000"/>
              </a:lnSpc>
              <a:spcBef>
                <a:spcPts val="0"/>
              </a:spcBef>
              <a:spcAft>
                <a:spcPts val="0"/>
              </a:spcAft>
              <a:buClrTx/>
              <a:buSzTx/>
              <a:tabLst/>
              <a:defRPr/>
            </a:pPr>
            <a:r>
              <a:rPr lang="en-US" altLang="ja-JP"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大阪広域データ連携基盤（</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ORDEN</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）の実装と</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更なる発展を図ることにより、大阪全体で</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先端的サービスが提供されるスマートシティ</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の実現をめざす。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オプトイン型により住民がデータ利活用への参画を促進することで、ウェルビーイングの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向上と合わせ、環境に配慮した生活様式への転換や社会課題の解決につなげていく。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4" name="角丸四角形 33"/>
          <p:cNvSpPr/>
          <p:nvPr/>
        </p:nvSpPr>
        <p:spPr>
          <a:xfrm>
            <a:off x="3149943" y="1882682"/>
            <a:ext cx="2891272" cy="139764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9" name="角丸四角形 38"/>
          <p:cNvSpPr/>
          <p:nvPr/>
        </p:nvSpPr>
        <p:spPr>
          <a:xfrm>
            <a:off x="3139484" y="1875828"/>
            <a:ext cx="2410368" cy="4319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自動運転</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空飛ぶクルマ　</a:t>
            </a:r>
            <a:r>
              <a:rPr lang="en-US" altLang="ja-JP" sz="1200" b="1" dirty="0" err="1">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MaaS</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0" name="テキスト ボックス 39"/>
          <p:cNvSpPr txBox="1"/>
          <p:nvPr/>
        </p:nvSpPr>
        <p:spPr>
          <a:xfrm>
            <a:off x="3091483" y="2347245"/>
            <a:ext cx="3043171" cy="765653"/>
          </a:xfrm>
          <a:prstGeom prst="rect">
            <a:avLst/>
          </a:prstGeom>
          <a:noFill/>
          <a:ln>
            <a:noFill/>
          </a:ln>
        </p:spPr>
        <p:txBody>
          <a:bodyPr wrap="square" lIns="118169" tIns="59084" rIns="93046" bIns="59084" rtlCol="0" anchor="t" anchorCtr="0">
            <a:spAutoFit/>
          </a:bodyPr>
          <a:lstStyle/>
          <a:p>
            <a:pPr marL="171450" lvl="0" indent="-171450">
              <a:spcBef>
                <a:spcPts val="600"/>
              </a:spcBef>
              <a:buFontTx/>
              <a:buChar char="○"/>
              <a:defRPr/>
            </a:pPr>
            <a:r>
              <a:rPr lang="ja-JP" altLang="en-US" sz="1050" dirty="0">
                <a:latin typeface="BIZ UDゴシック" panose="020B0400000000000000" pitchFamily="49" charset="-128"/>
                <a:ea typeface="BIZ UDゴシック" panose="020B0400000000000000" pitchFamily="49" charset="-128"/>
              </a:rPr>
              <a:t>自動運転、空飛ぶクルマ、</a:t>
            </a:r>
            <a:r>
              <a:rPr lang="en-US" altLang="ja-JP" sz="1050" dirty="0" err="1">
                <a:latin typeface="BIZ UDゴシック" panose="020B0400000000000000" pitchFamily="49" charset="-128"/>
                <a:ea typeface="BIZ UDゴシック" panose="020B0400000000000000" pitchFamily="49" charset="-128"/>
              </a:rPr>
              <a:t>MaaS</a:t>
            </a:r>
            <a:r>
              <a:rPr lang="ja-JP" altLang="en-US" sz="1050" dirty="0">
                <a:latin typeface="BIZ UDゴシック" panose="020B0400000000000000" pitchFamily="49" charset="-128"/>
                <a:ea typeface="BIZ UDゴシック" panose="020B0400000000000000" pitchFamily="49" charset="-128"/>
              </a:rPr>
              <a:t>など、利便性の高い次世代モビリティを、スーパーシティ型国家戦略特区の仕組みも活用しながら、他都市に先駆けて実装していく。</a:t>
            </a:r>
            <a:endParaRPr lang="en-US" altLang="ja-JP" sz="1050" dirty="0">
              <a:latin typeface="BIZ UDゴシック" panose="020B0400000000000000" pitchFamily="49" charset="-128"/>
              <a:ea typeface="BIZ UDゴシック" panose="020B0400000000000000" pitchFamily="49" charset="-128"/>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6451800" y="3632943"/>
            <a:ext cx="2387925" cy="1421870"/>
          </a:xfrm>
          <a:prstGeom prst="rect">
            <a:avLst/>
          </a:prstGeom>
        </p:spPr>
      </p:pic>
    </p:spTree>
    <p:extLst>
      <p:ext uri="{BB962C8B-B14F-4D97-AF65-F5344CB8AC3E}">
        <p14:creationId xmlns:p14="http://schemas.microsoft.com/office/powerpoint/2010/main" val="2995371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8500" y="-4986"/>
            <a:ext cx="572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 チャレンジを後押しする機能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p:cNvSpPr/>
          <p:nvPr/>
        </p:nvSpPr>
        <p:spPr>
          <a:xfrm>
            <a:off x="87382" y="294303"/>
            <a:ext cx="8763945" cy="423201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t" anchorCtr="0"/>
          <a:lstStyle/>
          <a:p>
            <a:pPr marL="252000" marR="0" lvl="0" indent="-252000" algn="l" defTabSz="4572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　これまでの</a:t>
            </a:r>
            <a:r>
              <a:rPr kumimoji="1" lang="ja-JP" altLang="en-US" sz="1300" noProof="0" dirty="0">
                <a:solidFill>
                  <a:schemeClr val="tx1"/>
                </a:solidFill>
                <a:latin typeface="BIZ UDゴシック" panose="020B0400000000000000" pitchFamily="49" charset="-128"/>
                <a:ea typeface="BIZ UDゴシック" panose="020B0400000000000000" pitchFamily="49" charset="-128"/>
              </a:rPr>
              <a:t>取組を</a:t>
            </a:r>
            <a:r>
              <a:rPr kumimoji="1" lang="ja-JP" altLang="en-US" sz="1300" dirty="0">
                <a:solidFill>
                  <a:schemeClr val="tx1"/>
                </a:solidFill>
                <a:latin typeface="BIZ UDゴシック" panose="020B0400000000000000" pitchFamily="49" charset="-128"/>
                <a:ea typeface="BIZ UDゴシック" panose="020B0400000000000000" pitchFamily="49" charset="-128"/>
              </a:rPr>
              <a:t>土台に、大阪人気質（フレンドリー、エネルギッシュ）を生かして、</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大阪を、チャレンジ　</a:t>
            </a:r>
            <a:b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が次々生まれる都市にしていく。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50825" marR="0" lvl="0" indent="-250825" algn="l" defTabSz="4572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　スーパーシティ型国家戦略特区などをはじめ、規制改革や特区の仕組みを拡大し、規制から自由で、民の</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ダイナミズムとスピード感が最大限に生かされる「最先端の実証</a:t>
            </a:r>
            <a:r>
              <a:rPr kumimoji="1" lang="ja-JP" altLang="en-US" sz="1300" dirty="0">
                <a:solidFill>
                  <a:schemeClr val="tx1"/>
                </a:solidFill>
                <a:latin typeface="BIZ UDゴシック" panose="020B0400000000000000" pitchFamily="49" charset="-128"/>
                <a:ea typeface="BIZ UDゴシック" panose="020B0400000000000000" pitchFamily="49" charset="-128"/>
              </a:rPr>
              <a:t>都市」</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323850" lvl="0" indent="-323850">
              <a:spcAft>
                <a:spcPts val="600"/>
              </a:spcAf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　大阪で企業が生まれ、大阪で成長できるよう、リスクマネーの供給など、起業やイノベーションを支えるための多様な資金調達のメニューを提供。アジア・世界の活力を呼び込み「国際金融都市</a:t>
            </a:r>
            <a:r>
              <a:rPr kumimoji="1" lang="en-US" altLang="ja-JP" sz="1300" dirty="0">
                <a:solidFill>
                  <a:schemeClr val="tx1"/>
                </a:solidFill>
                <a:latin typeface="BIZ UDゴシック" panose="020B0400000000000000" pitchFamily="49" charset="-128"/>
                <a:ea typeface="BIZ UDゴシック" panose="020B0400000000000000" pitchFamily="49" charset="-128"/>
              </a:rPr>
              <a:t>OSAKA</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大阪公立大学において、若者の人材育成はもとより、大阪の成長に寄与する「都市シンクタンク機能」と「技術インキュベーション機能」を充実。</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大阪観光局による観光面での取組に加え、大阪産業局や大阪産業技術研究所</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による経営支援・技術支援を強化し、中小企業における経営高度化やスタートアップ、イノベーション創出に向けた環境を整備。</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Aft>
                <a:spcPts val="600"/>
              </a:spcAft>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これらの学術研究機関、産業支援機関を核に、教育・研修機能や検査・研究機能、</a:t>
            </a:r>
            <a:r>
              <a:rPr kumimoji="1" lang="en-US" altLang="ja-JP" sz="1300" dirty="0">
                <a:solidFill>
                  <a:schemeClr val="tx1"/>
                </a:solidFill>
                <a:latin typeface="BIZ UDゴシック" panose="020B0400000000000000" pitchFamily="49" charset="-128"/>
                <a:ea typeface="BIZ UDゴシック" panose="020B0400000000000000" pitchFamily="49" charset="-128"/>
              </a:rPr>
              <a:t>ORDEN</a:t>
            </a:r>
            <a:r>
              <a:rPr kumimoji="1" lang="ja-JP" altLang="en-US" sz="1300" dirty="0">
                <a:solidFill>
                  <a:schemeClr val="tx1"/>
                </a:solidFill>
                <a:latin typeface="BIZ UDゴシック" panose="020B0400000000000000" pitchFamily="49" charset="-128"/>
                <a:ea typeface="BIZ UDゴシック" panose="020B0400000000000000" pitchFamily="49" charset="-128"/>
              </a:rPr>
              <a:t>を活用した市場データ等の連携機能を、広く経済界や大学等とともに、中小企業やスタートアップ支援の一元的な都市共通基盤として整備。</a:t>
            </a: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若者をはじめ、ユニークな発想をもつ人が出会い、新規事業・社会課題の解決の新しいアイデアが磨かれる、</a:t>
            </a:r>
            <a:r>
              <a:rPr kumimoji="1" lang="ja-JP" altLang="en-US" sz="1300" dirty="0">
                <a:solidFill>
                  <a:schemeClr val="tx1"/>
                </a:solidFill>
                <a:latin typeface="BIZ UDゴシック" panose="020B0400000000000000" pitchFamily="49" charset="-128"/>
                <a:ea typeface="BIZ UDゴシック" panose="020B0400000000000000" pitchFamily="49" charset="-128"/>
              </a:rPr>
              <a:t>　大阪ならではの「おもろい」アイデアの出会う</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場を多く創設。</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などにおいて、学び直しやリカレント教育を充実。加えて、経済界等と連携して人材マッチングの仕組みづくりを進めることで、人材の流動化を加速。高度人材の国内外からの呼び込みとあわせて、成長分野への人材供給を推進。</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角丸四角形 5"/>
          <p:cNvSpPr/>
          <p:nvPr/>
        </p:nvSpPr>
        <p:spPr>
          <a:xfrm>
            <a:off x="87382" y="4574967"/>
            <a:ext cx="4581967" cy="2245405"/>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角丸四角形 6"/>
          <p:cNvSpPr/>
          <p:nvPr/>
        </p:nvSpPr>
        <p:spPr>
          <a:xfrm>
            <a:off x="79762" y="4560932"/>
            <a:ext cx="3818873"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最先端の実証都市の確立</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（特区制度のフル活用）</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テキスト ボックス 7"/>
          <p:cNvSpPr txBox="1"/>
          <p:nvPr/>
        </p:nvSpPr>
        <p:spPr>
          <a:xfrm>
            <a:off x="52965" y="4972172"/>
            <a:ext cx="3101547" cy="181209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大阪は東京に次ぐ経済規模と寛容性など、首都では難しいトライ・アンド・エラーを行うことができる最適な都市。</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これまでの特区等の制度的検証を民間の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意見も聴きながら実施。</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それを踏まえ、現状の規制改革や特区の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仕組みを拡大するとともに、リビングラボ</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の仕組みを広げていくなど、副首都として、</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規制から自由な実証都市を実現していく。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 name="角丸四角形 10"/>
          <p:cNvSpPr/>
          <p:nvPr/>
        </p:nvSpPr>
        <p:spPr>
          <a:xfrm>
            <a:off x="4846867" y="4574967"/>
            <a:ext cx="4126129" cy="2245403"/>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角丸四角形 11"/>
          <p:cNvSpPr/>
          <p:nvPr/>
        </p:nvSpPr>
        <p:spPr>
          <a:xfrm>
            <a:off x="4839247" y="4560932"/>
            <a:ext cx="3449407"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国際金融都市の実現</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（リスクマネーの供給）</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テキスト ボックス 12"/>
          <p:cNvSpPr txBox="1"/>
          <p:nvPr/>
        </p:nvSpPr>
        <p:spPr>
          <a:xfrm>
            <a:off x="4885972" y="4994530"/>
            <a:ext cx="4172526" cy="1611586"/>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多様な資金ニーズに対応できるよう、</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ベンチャーキャピタル、ファンド、</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税制優遇など、企業誘致のインセンティブ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や投資・資金調達の仕組みを整備していく。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indent="0">
              <a:lnSpc>
                <a:spcPts val="1200"/>
              </a:lnSpc>
              <a:buFontTx/>
              <a:buNone/>
              <a:defRPr/>
            </a:pPr>
            <a:r>
              <a:rPr lang="ja-JP" altLang="en-US" sz="1050" dirty="0">
                <a:latin typeface="BIZ UDゴシック" panose="020B0400000000000000" pitchFamily="49" charset="-128"/>
                <a:ea typeface="BIZ UDゴシック" panose="020B0400000000000000" pitchFamily="49" charset="-128"/>
              </a:rPr>
              <a:t>○ あわせて、エッジの効いた先駆的な</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金融商品・市場の形成などを進め、</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アジア・世界から投資を呼び込み、</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ビジネスチャンスが生まれる</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国際金融都市</a:t>
            </a:r>
            <a:r>
              <a:rPr lang="en-US" altLang="ja-JP" sz="1050" dirty="0">
                <a:latin typeface="BIZ UDゴシック" panose="020B0400000000000000" pitchFamily="49" charset="-128"/>
                <a:ea typeface="BIZ UDゴシック" panose="020B0400000000000000" pitchFamily="49" charset="-128"/>
              </a:rPr>
              <a:t>OSAKA</a:t>
            </a:r>
            <a:r>
              <a:rPr lang="ja-JP" altLang="en-US" sz="1050" dirty="0">
                <a:latin typeface="BIZ UDゴシック" panose="020B0400000000000000" pitchFamily="49" charset="-128"/>
                <a:ea typeface="BIZ UDゴシック" panose="020B0400000000000000" pitchFamily="49" charset="-128"/>
              </a:rPr>
              <a:t>を実現していく</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672" y="5177632"/>
            <a:ext cx="1081655" cy="1296000"/>
          </a:xfrm>
          <a:prstGeom prst="rect">
            <a:avLst/>
          </a:prstGeom>
        </p:spPr>
      </p:pic>
      <p:sp>
        <p:nvSpPr>
          <p:cNvPr id="21" name="正方形/長方形 20">
            <a:extLst>
              <a:ext uri="{FF2B5EF4-FFF2-40B4-BE49-F238E27FC236}">
                <a16:creationId xmlns:a16="http://schemas.microsoft.com/office/drawing/2014/main" id="{9A678E82-45A0-9695-08BB-1CE38823DA73}"/>
              </a:ext>
            </a:extLst>
          </p:cNvPr>
          <p:cNvSpPr/>
          <p:nvPr/>
        </p:nvSpPr>
        <p:spPr>
          <a:xfrm>
            <a:off x="7516626" y="6497686"/>
            <a:ext cx="1421953" cy="29238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大阪取引所</a:t>
            </a:r>
            <a:endParaRPr kumimoji="1"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6" name="図 15"/>
          <p:cNvPicPr>
            <a:picLocks noChangeAspect="1"/>
          </p:cNvPicPr>
          <p:nvPr/>
        </p:nvPicPr>
        <p:blipFill>
          <a:blip r:embed="rId3"/>
          <a:stretch>
            <a:fillRect/>
          </a:stretch>
        </p:blipFill>
        <p:spPr>
          <a:xfrm>
            <a:off x="3240014" y="4988152"/>
            <a:ext cx="1191095" cy="885686"/>
          </a:xfrm>
          <a:prstGeom prst="rect">
            <a:avLst/>
          </a:prstGeom>
        </p:spPr>
      </p:pic>
      <p:pic>
        <p:nvPicPr>
          <p:cNvPr id="17" name="図 16"/>
          <p:cNvPicPr>
            <a:picLocks noChangeAspect="1"/>
          </p:cNvPicPr>
          <p:nvPr/>
        </p:nvPicPr>
        <p:blipFill>
          <a:blip r:embed="rId4"/>
          <a:stretch>
            <a:fillRect/>
          </a:stretch>
        </p:blipFill>
        <p:spPr>
          <a:xfrm>
            <a:off x="3325675" y="5889818"/>
            <a:ext cx="1019772" cy="761707"/>
          </a:xfrm>
          <a:prstGeom prst="rect">
            <a:avLst/>
          </a:prstGeom>
        </p:spPr>
      </p:pic>
      <p:sp>
        <p:nvSpPr>
          <p:cNvPr id="22" name="正方形/長方形 21">
            <a:extLst>
              <a:ext uri="{FF2B5EF4-FFF2-40B4-BE49-F238E27FC236}">
                <a16:creationId xmlns:a16="http://schemas.microsoft.com/office/drawing/2014/main" id="{9A678E82-45A0-9695-08BB-1CE38823DA73}"/>
              </a:ext>
            </a:extLst>
          </p:cNvPr>
          <p:cNvSpPr/>
          <p:nvPr/>
        </p:nvSpPr>
        <p:spPr>
          <a:xfrm>
            <a:off x="2378365" y="6561845"/>
            <a:ext cx="2527625" cy="276999"/>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出典：大阪府・大阪市</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a:defRPr/>
            </a:pPr>
            <a:r>
              <a:rPr kumimoji="1" lang="ja-JP" altLang="en-US" sz="600" dirty="0">
                <a:latin typeface="BIZ UDゴシック" panose="020B0400000000000000" pitchFamily="49" charset="-128"/>
                <a:ea typeface="BIZ UDゴシック" panose="020B0400000000000000" pitchFamily="49" charset="-128"/>
              </a:rPr>
              <a:t>　　　</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「大阪版万博アクションプラン（</a:t>
            </a:r>
            <a:r>
              <a:rPr kumimoji="1" lang="en-US" altLang="ja-JP" sz="600" dirty="0">
                <a:latin typeface="BIZ UDゴシック" panose="020B0400000000000000" pitchFamily="49" charset="-128"/>
                <a:ea typeface="BIZ UDゴシック" panose="020B0400000000000000" pitchFamily="49" charset="-128"/>
              </a:rPr>
              <a:t>2022</a:t>
            </a:r>
            <a:r>
              <a:rPr kumimoji="1" lang="ja-JP" altLang="en-US" sz="600" dirty="0">
                <a:latin typeface="BIZ UDゴシック" panose="020B0400000000000000" pitchFamily="49" charset="-128"/>
                <a:ea typeface="BIZ UDゴシック" panose="020B0400000000000000" pitchFamily="49" charset="-128"/>
              </a:rPr>
              <a:t>年</a:t>
            </a:r>
            <a:r>
              <a:rPr kumimoji="1" lang="en-US" altLang="ja-JP" sz="600" dirty="0">
                <a:latin typeface="BIZ UDゴシック" panose="020B0400000000000000" pitchFamily="49" charset="-128"/>
                <a:ea typeface="BIZ UDゴシック" panose="020B0400000000000000" pitchFamily="49" charset="-128"/>
              </a:rPr>
              <a:t>12</a:t>
            </a:r>
            <a:r>
              <a:rPr kumimoji="1" lang="ja-JP" altLang="en-US" sz="600" dirty="0">
                <a:latin typeface="BIZ UDゴシック" panose="020B0400000000000000" pitchFamily="49" charset="-128"/>
                <a:ea typeface="BIZ UDゴシック" panose="020B0400000000000000" pitchFamily="49" charset="-128"/>
              </a:rPr>
              <a:t>月改訂版）」</a:t>
            </a:r>
          </a:p>
        </p:txBody>
      </p:sp>
      <p:sp>
        <p:nvSpPr>
          <p:cNvPr id="1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60862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51595" y="531297"/>
            <a:ext cx="2870598" cy="269695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大阪産業局が中心となり、専門家・サポーターとともに、中小企業の経営力強化、創業支援、国際ビジネス支援</a:t>
            </a:r>
            <a:r>
              <a:rPr lang="ja-JP" altLang="en-US" sz="1050" dirty="0">
                <a:latin typeface="BIZ UDゴシック" panose="020B0400000000000000" pitchFamily="49" charset="-128"/>
                <a:ea typeface="BIZ UDゴシック" panose="020B0400000000000000" pitchFamily="49" charset="-128"/>
              </a:rPr>
              <a:t>、事業</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承継などを引き続き実施。</a:t>
            </a:r>
            <a:r>
              <a:rPr lang="ja-JP" altLang="en-US" sz="1050" dirty="0">
                <a:latin typeface="BIZ UDゴシック" panose="020B0400000000000000" pitchFamily="49" charset="-128"/>
                <a:ea typeface="BIZ UDゴシック" panose="020B0400000000000000" pitchFamily="49" charset="-128"/>
              </a:rPr>
              <a:t>加えて、</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経営人材の育成、スタートアップの裾野拡大、チャレンジしやすい環境づくり</a:t>
            </a:r>
            <a:r>
              <a:rPr lang="ja-JP" altLang="en-US" sz="1050" dirty="0">
                <a:latin typeface="BIZ UDゴシック" panose="020B0400000000000000" pitchFamily="49" charset="-128"/>
                <a:ea typeface="BIZ UDゴシック" panose="020B0400000000000000" pitchFamily="49" charset="-128"/>
              </a:rPr>
              <a:t>を進める</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大阪観光局が中心となり、観光関連産業の高付加価値化や新しい多様なサービス展開などを支援していく。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lang="ja-JP" altLang="en-US" sz="1050" dirty="0">
                <a:latin typeface="BIZ UDゴシック" panose="020B0400000000000000" pitchFamily="49" charset="-128"/>
                <a:ea typeface="BIZ UDゴシック" panose="020B0400000000000000" pitchFamily="49" charset="-128"/>
              </a:rPr>
              <a:t>大阪産業技術研究所が中心となり、産学官連携によるオープンイベーションを推進しながら、多様な分野の技術支援に対応。環境など社会課題の解決にも資する研究を拡大。関西の他の公設試との連携を進める。</a:t>
            </a:r>
            <a:endParaRPr lang="en-US" altLang="ja-JP" sz="1050" dirty="0">
              <a:latin typeface="BIZ UDゴシック" panose="020B0400000000000000" pitchFamily="49" charset="-128"/>
              <a:ea typeface="BIZ UDゴシック" panose="020B0400000000000000" pitchFamily="49" charset="-128"/>
            </a:endParaRPr>
          </a:p>
        </p:txBody>
      </p:sp>
      <p:sp>
        <p:nvSpPr>
          <p:cNvPr id="14" name="角丸四角形 13"/>
          <p:cNvSpPr/>
          <p:nvPr/>
        </p:nvSpPr>
        <p:spPr>
          <a:xfrm>
            <a:off x="6162561" y="142875"/>
            <a:ext cx="2884301" cy="3332479"/>
          </a:xfrm>
          <a:prstGeom prst="roundRect">
            <a:avLst>
              <a:gd name="adj" fmla="val 39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6153470" y="138162"/>
            <a:ext cx="2680708" cy="54634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「おもろい」アイデアの出会う場</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→スタートアップ、イノベーション</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テキスト ボックス 16"/>
          <p:cNvSpPr txBox="1"/>
          <p:nvPr/>
        </p:nvSpPr>
        <p:spPr>
          <a:xfrm>
            <a:off x="6234398" y="709563"/>
            <a:ext cx="2774405" cy="996032"/>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イデアと挑戦心をもった若者など多くの人が集まるということが発展の基盤。こうした人が出会い、新規事業・社会課題解決の新しいアイデアが磨かれ、社会に実装されていく多くの場を経済界、大学等と連携して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正方形/長方形 18"/>
          <p:cNvSpPr/>
          <p:nvPr/>
        </p:nvSpPr>
        <p:spPr>
          <a:xfrm>
            <a:off x="6247174" y="1713210"/>
            <a:ext cx="2748852" cy="1717284"/>
          </a:xfrm>
          <a:prstGeom prst="rect">
            <a:avLst/>
          </a:prstGeom>
          <a:solidFill>
            <a:schemeClr val="bg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民間</a:t>
            </a:r>
            <a:r>
              <a:rPr kumimoji="1"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の取組事例：</a:t>
            </a: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QUINTBRIDGE】</a:t>
            </a:r>
          </a:p>
          <a:p>
            <a:pPr marL="82550" lvl="0">
              <a:spcBef>
                <a:spcPts val="600"/>
              </a:spcBef>
              <a:defRPr/>
            </a:pPr>
            <a:r>
              <a:rPr kumimoji="1" lang="en-US" altLang="ja-JP" sz="1000" dirty="0">
                <a:solidFill>
                  <a:schemeClr val="tx1"/>
                </a:solidFill>
                <a:latin typeface="BIZ UDゴシック" panose="020B0400000000000000" pitchFamily="49" charset="-128"/>
                <a:ea typeface="BIZ UDゴシック" panose="020B0400000000000000" pitchFamily="49" charset="-128"/>
              </a:rPr>
              <a:t>NTT</a:t>
            </a:r>
            <a:r>
              <a:rPr kumimoji="1" lang="ja-JP" altLang="en-US" sz="1000" dirty="0">
                <a:solidFill>
                  <a:schemeClr val="tx1"/>
                </a:solidFill>
                <a:latin typeface="BIZ UDゴシック" panose="020B0400000000000000" pitchFamily="49" charset="-128"/>
                <a:ea typeface="BIZ UDゴシック" panose="020B0400000000000000" pitchFamily="49" charset="-128"/>
              </a:rPr>
              <a:t>西日本が運営。</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企業・スタート</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アップ・自治体・</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大学などと共に、</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「業界・地域課題の</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解決」と「未来社会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の創造」をめざして</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いる。</a:t>
            </a:r>
            <a:endPar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3129218" y="142875"/>
            <a:ext cx="2880000" cy="33240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角丸四角形 29"/>
          <p:cNvSpPr/>
          <p:nvPr/>
        </p:nvSpPr>
        <p:spPr>
          <a:xfrm>
            <a:off x="3123037" y="136824"/>
            <a:ext cx="2268847" cy="636853"/>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技術インキュベーション機能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都市シンクタンク機能</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発揮</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8" name="テキスト ボックス 27"/>
          <p:cNvSpPr txBox="1"/>
          <p:nvPr/>
        </p:nvSpPr>
        <p:spPr>
          <a:xfrm>
            <a:off x="3169069" y="804640"/>
            <a:ext cx="2673008" cy="2411805"/>
          </a:xfrm>
          <a:prstGeom prst="rect">
            <a:avLst/>
          </a:prstGeom>
          <a:noFill/>
          <a:ln>
            <a:noFill/>
            <a:prstDash val="sysDot"/>
          </a:ln>
        </p:spPr>
        <p:txBody>
          <a:bodyPr wrap="square" lIns="36000" tIns="36000" rIns="36000" bIns="36000" rtlCol="0" anchor="t" anchorCtr="0">
            <a:spAutoFit/>
          </a:bodyPr>
          <a:lstStyle/>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理系・文系・医療系の幅広い学問体系を擁する総合大学として、様々な社会課題解決に総合知を結集して取り組む。</a:t>
            </a:r>
            <a:br>
              <a:rPr lang="en-US" altLang="ja-JP" sz="1050" dirty="0">
                <a:latin typeface="BIZ UDゴシック" panose="020B0400000000000000" pitchFamily="49" charset="-128"/>
                <a:ea typeface="BIZ UDゴシック" panose="020B0400000000000000" pitchFamily="49" charset="-128"/>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「教育」、「研究」、「社会貢献」の基本機能に加え、「都市シンクタンク機能」、「技術インキュベーション機能」を発揮し大阪の成長に寄与。</a:t>
            </a:r>
            <a:b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各キャンパスに「産学官民共創リビングラボ」を配置し、「全学ネットワーク型イノベーションエコシステム」を構築することで、産学官共創により社会課題の解決に貢献する「知の拠点」をめざす。</a:t>
            </a:r>
            <a:endPar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97055" y="3661921"/>
            <a:ext cx="2880000" cy="3143409"/>
          </a:xfrm>
          <a:prstGeom prst="roundRect">
            <a:avLst>
              <a:gd name="adj" fmla="val 8809"/>
            </a:avLst>
          </a:prstGeom>
          <a:noFill/>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テキスト ボックス 39"/>
          <p:cNvSpPr txBox="1"/>
          <p:nvPr/>
        </p:nvSpPr>
        <p:spPr>
          <a:xfrm>
            <a:off x="103992" y="4174139"/>
            <a:ext cx="2792888" cy="996033"/>
          </a:xfrm>
          <a:prstGeom prst="rect">
            <a:avLst/>
          </a:prstGeom>
          <a:noFill/>
          <a:ln>
            <a:noFill/>
          </a:ln>
        </p:spPr>
        <p:txBody>
          <a:bodyPr wrap="square" lIns="36000" tIns="36000" rIns="36000" bIns="36000" rtlCol="0" anchor="t" anchorCtr="0">
            <a:spAutoFit/>
          </a:bodyPr>
          <a:lstStyle/>
          <a:p>
            <a:pPr marL="171450" lvl="0" indent="-171450">
              <a:lnSpc>
                <a:spcPts val="1200"/>
              </a:lnSpc>
              <a:buFontTx/>
              <a:buChar char="○"/>
              <a:defRPr/>
            </a:pPr>
            <a:r>
              <a:rPr lang="ja-JP" altLang="en-US" sz="1050" dirty="0">
                <a:solidFill>
                  <a:prstClr val="black"/>
                </a:solidFill>
                <a:latin typeface="BIZ UDゴシック" panose="020B0400000000000000" pitchFamily="49" charset="-128"/>
                <a:ea typeface="BIZ UDゴシック" panose="020B0400000000000000" pitchFamily="49" charset="-128"/>
              </a:rPr>
              <a:t>大阪産業局、大阪産業技術研究所、大阪公立大学を核に、広く経済界、大学等とも連携して、中小企業、スタートアップ向けの教育・研修機能や検査・研究</a:t>
            </a:r>
            <a:r>
              <a:rPr lang="ja-JP" altLang="en-US" sz="1050" dirty="0">
                <a:latin typeface="BIZ UDゴシック" panose="020B0400000000000000" pitchFamily="49" charset="-128"/>
                <a:ea typeface="BIZ UDゴシック" panose="020B0400000000000000" pitchFamily="49" charset="-128"/>
              </a:rPr>
              <a:t>機能、</a:t>
            </a:r>
            <a:r>
              <a:rPr lang="en-US" altLang="ja-JP" sz="1050" dirty="0">
                <a:latin typeface="BIZ UDゴシック" panose="020B0400000000000000" pitchFamily="49" charset="-128"/>
                <a:ea typeface="BIZ UDゴシック" panose="020B0400000000000000" pitchFamily="49" charset="-128"/>
              </a:rPr>
              <a:t>ORDEN</a:t>
            </a:r>
            <a:r>
              <a:rPr lang="ja-JP" altLang="en-US" sz="1050" dirty="0">
                <a:latin typeface="BIZ UDゴシック" panose="020B0400000000000000" pitchFamily="49" charset="-128"/>
                <a:ea typeface="BIZ UDゴシック" panose="020B0400000000000000" pitchFamily="49" charset="-128"/>
              </a:rPr>
              <a:t>を活用した市場データ等の連携機能を</a:t>
            </a:r>
            <a:r>
              <a:rPr lang="ja-JP" altLang="en-US" sz="1050" dirty="0">
                <a:solidFill>
                  <a:prstClr val="black"/>
                </a:solidFill>
                <a:latin typeface="BIZ UDゴシック" panose="020B0400000000000000" pitchFamily="49" charset="-128"/>
                <a:ea typeface="BIZ UDゴシック" panose="020B0400000000000000" pitchFamily="49" charset="-128"/>
              </a:rPr>
              <a:t>都市共通基盤として整備していく。</a:t>
            </a:r>
          </a:p>
        </p:txBody>
      </p:sp>
      <p:sp>
        <p:nvSpPr>
          <p:cNvPr id="53" name="角丸四角形 52"/>
          <p:cNvSpPr/>
          <p:nvPr/>
        </p:nvSpPr>
        <p:spPr>
          <a:xfrm>
            <a:off x="3136889" y="3661921"/>
            <a:ext cx="2870481" cy="314340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角丸四角形 53"/>
          <p:cNvSpPr/>
          <p:nvPr/>
        </p:nvSpPr>
        <p:spPr>
          <a:xfrm>
            <a:off x="3129994" y="3654301"/>
            <a:ext cx="2660662" cy="45625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チャレンジ、トライ＆</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エラー</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評価</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人材育成環境の構築</a:t>
            </a:r>
          </a:p>
        </p:txBody>
      </p:sp>
      <p:sp>
        <p:nvSpPr>
          <p:cNvPr id="56" name="正方形/長方形 55"/>
          <p:cNvSpPr/>
          <p:nvPr/>
        </p:nvSpPr>
        <p:spPr>
          <a:xfrm>
            <a:off x="3169069" y="4160956"/>
            <a:ext cx="2838301" cy="2624684"/>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大学等で学んだ学生の大阪への定着や</a:t>
            </a:r>
            <a:r>
              <a:rPr lang="en-US" altLang="ja-JP" sz="1050" dirty="0">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ターンの促進に加えて、転職、</a:t>
            </a:r>
            <a:r>
              <a:rPr lang="ja-JP" altLang="en-US" sz="1050" dirty="0">
                <a:latin typeface="BIZ UDゴシック" panose="020B0400000000000000" pitchFamily="49" charset="-128"/>
                <a:ea typeface="BIZ UDゴシック" panose="020B0400000000000000" pitchFamily="49" charset="-128"/>
              </a:rPr>
              <a:t>スタート</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アップなど、失敗をおそれず何度もチャレンジできる環境を整え、国内外から高度人材の呼び込みを進める</a:t>
            </a:r>
            <a:r>
              <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5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大阪公立大学などの学術研究機関の集積を生かして、高度人材の育成を進める。</a:t>
            </a:r>
            <a:endParaRPr lang="en-US" altLang="ja-JP" sz="1050" dirty="0">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リカレント教育のハードルとなっている職場理解を深めるための啓発に経済界と連携して取り組む。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あわせて、大阪公立大学における学び直し　 の機会の充実などにより他大学の取組を先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導していく。</a:t>
            </a:r>
          </a:p>
        </p:txBody>
      </p:sp>
      <p:sp>
        <p:nvSpPr>
          <p:cNvPr id="58" name="角丸四角形 57"/>
          <p:cNvSpPr/>
          <p:nvPr/>
        </p:nvSpPr>
        <p:spPr>
          <a:xfrm>
            <a:off x="6161090" y="3657600"/>
            <a:ext cx="2808000" cy="314773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角丸四角形 58"/>
          <p:cNvSpPr/>
          <p:nvPr/>
        </p:nvSpPr>
        <p:spPr>
          <a:xfrm>
            <a:off x="6153470" y="3650994"/>
            <a:ext cx="2005638"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人材マッチングシステム</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成長分野へ人材流動</a:t>
            </a:r>
            <a:endPar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p:cNvSpPr/>
          <p:nvPr/>
        </p:nvSpPr>
        <p:spPr>
          <a:xfrm>
            <a:off x="6236725" y="4163480"/>
            <a:ext cx="2769749" cy="1137097"/>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学び直しとも連動させながら、人材のマッチングの仕組みを経済界と検討。</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8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求人企業のニーズと必要なスキル、給与・処遇等に関するデータを見える化。スキルアップとマッチングにつなげるシステムの実現に取り組む。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5" name="右矢印 64"/>
          <p:cNvSpPr/>
          <p:nvPr/>
        </p:nvSpPr>
        <p:spPr>
          <a:xfrm>
            <a:off x="6044496" y="1055058"/>
            <a:ext cx="117738" cy="689813"/>
          </a:xfrm>
          <a:prstGeom prst="rightArrow">
            <a:avLst>
              <a:gd name="adj1" fmla="val 50000"/>
              <a:gd name="adj2" fmla="val 100000"/>
            </a:avLst>
          </a:prstGeom>
          <a:solidFill>
            <a:schemeClr val="accent1">
              <a:lumMod val="60000"/>
              <a:lumOff val="4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 name="下矢印 2"/>
          <p:cNvSpPr/>
          <p:nvPr/>
        </p:nvSpPr>
        <p:spPr>
          <a:xfrm>
            <a:off x="1202727" y="3473758"/>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5" name="下矢印 74"/>
          <p:cNvSpPr/>
          <p:nvPr/>
        </p:nvSpPr>
        <p:spPr>
          <a:xfrm rot="2700000">
            <a:off x="2837747" y="3356083"/>
            <a:ext cx="392866" cy="340721"/>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3" name="楕円 62"/>
          <p:cNvSpPr/>
          <p:nvPr/>
        </p:nvSpPr>
        <p:spPr>
          <a:xfrm>
            <a:off x="8079634" y="5516058"/>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成長分野</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の企業</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30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ライフサイエンス、   </a:t>
            </a:r>
            <a:r>
              <a:rPr kumimoji="1" lang="en-US" altLang="ja-JP" sz="600" dirty="0">
                <a:solidFill>
                  <a:schemeClr val="tx1"/>
                </a:solidFill>
                <a:latin typeface="BIZ UDPゴシック" panose="020B0400000000000000" pitchFamily="50" charset="-128"/>
                <a:ea typeface="BIZ UDPゴシック" panose="020B0400000000000000" pitchFamily="50" charset="-128"/>
              </a:rPr>
              <a:t>  </a:t>
            </a: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a:t>
            </a:r>
            <a:endParaRPr kumimoji="1" lang="en-US" altLang="ja-JP"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エネルギーなど</a:t>
            </a:r>
          </a:p>
        </p:txBody>
      </p:sp>
      <p:grpSp>
        <p:nvGrpSpPr>
          <p:cNvPr id="11" name="グループ化 10"/>
          <p:cNvGrpSpPr/>
          <p:nvPr/>
        </p:nvGrpSpPr>
        <p:grpSpPr>
          <a:xfrm>
            <a:off x="6192154" y="5295619"/>
            <a:ext cx="2649644" cy="1372803"/>
            <a:chOff x="6192154" y="5399902"/>
            <a:chExt cx="2649644" cy="1372803"/>
          </a:xfrm>
        </p:grpSpPr>
        <p:sp>
          <p:nvSpPr>
            <p:cNvPr id="70" name="正方形/長方形 69"/>
            <p:cNvSpPr/>
            <p:nvPr/>
          </p:nvSpPr>
          <p:spPr>
            <a:xfrm>
              <a:off x="6871819" y="6463701"/>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成長分野への流動性を高める</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正方形/長方形 73"/>
            <p:cNvSpPr/>
            <p:nvPr/>
          </p:nvSpPr>
          <p:spPr>
            <a:xfrm>
              <a:off x="6192154" y="5399902"/>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6263454" y="5625283"/>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7200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現在の就業先</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転職希望者</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大かっこ 4"/>
            <p:cNvSpPr/>
            <p:nvPr/>
          </p:nvSpPr>
          <p:spPr>
            <a:xfrm>
              <a:off x="8197792" y="6017075"/>
              <a:ext cx="644006" cy="26967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241386" y="5609795"/>
              <a:ext cx="735771" cy="864671"/>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スキルアップ</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マッチング</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データ集積</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4" name="正方形/長方形 63"/>
            <p:cNvSpPr/>
            <p:nvPr/>
          </p:nvSpPr>
          <p:spPr>
            <a:xfrm>
              <a:off x="7308675" y="6056761"/>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キャリア、</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希望業務など</a:t>
              </a:r>
            </a:p>
          </p:txBody>
        </p:sp>
        <p:sp>
          <p:nvSpPr>
            <p:cNvPr id="66" name="正方形/長方形 65"/>
            <p:cNvSpPr/>
            <p:nvPr/>
          </p:nvSpPr>
          <p:spPr>
            <a:xfrm>
              <a:off x="7652359" y="6056760"/>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必要なスキル、</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処遇など</a:t>
              </a:r>
            </a:p>
          </p:txBody>
        </p:sp>
        <p:sp>
          <p:nvSpPr>
            <p:cNvPr id="68" name="右矢印 67"/>
            <p:cNvSpPr/>
            <p:nvPr/>
          </p:nvSpPr>
          <p:spPr>
            <a:xfrm rot="10800000">
              <a:off x="7899306" y="6171876"/>
              <a:ext cx="234322" cy="1578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5" name="U ターン矢印 24"/>
            <p:cNvSpPr/>
            <p:nvPr/>
          </p:nvSpPr>
          <p:spPr>
            <a:xfrm flipV="1">
              <a:off x="6665673" y="6472164"/>
              <a:ext cx="1973372" cy="300541"/>
            </a:xfrm>
            <a:prstGeom prst="uturnArrow">
              <a:avLst>
                <a:gd name="adj1" fmla="val 25399"/>
                <a:gd name="adj2" fmla="val 25000"/>
                <a:gd name="adj3" fmla="val 30545"/>
                <a:gd name="adj4" fmla="val 43750"/>
                <a:gd name="adj5" fmla="val 993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grpSp>
      <p:grpSp>
        <p:nvGrpSpPr>
          <p:cNvPr id="10" name="グループ化 9"/>
          <p:cNvGrpSpPr/>
          <p:nvPr/>
        </p:nvGrpSpPr>
        <p:grpSpPr>
          <a:xfrm>
            <a:off x="72182" y="5153700"/>
            <a:ext cx="2820619" cy="1551470"/>
            <a:chOff x="69324" y="5228125"/>
            <a:chExt cx="2820619" cy="1551470"/>
          </a:xfrm>
        </p:grpSpPr>
        <p:sp>
          <p:nvSpPr>
            <p:cNvPr id="88" name="正方形/長方形 87"/>
            <p:cNvSpPr/>
            <p:nvPr/>
          </p:nvSpPr>
          <p:spPr>
            <a:xfrm>
              <a:off x="1361304" y="5298865"/>
              <a:ext cx="972000" cy="1480730"/>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共通のビジネス</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基盤の整備</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30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大阪産業局、大阪</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産業技術研究所、</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大阪公立大学等</a:t>
              </a:r>
              <a:endPar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87" name="正方形/長方形 86"/>
            <p:cNvSpPr/>
            <p:nvPr/>
          </p:nvSpPr>
          <p:spPr>
            <a:xfrm>
              <a:off x="199195" y="5633087"/>
              <a:ext cx="936000" cy="1082451"/>
            </a:xfrm>
            <a:prstGeom prst="rect">
              <a:avLst/>
            </a:prstGeom>
            <a:noFill/>
            <a:ln>
              <a:solidFill>
                <a:schemeClr val="tx1"/>
              </a:solidFill>
            </a:ln>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正方形/長方形 75"/>
            <p:cNvSpPr/>
            <p:nvPr/>
          </p:nvSpPr>
          <p:spPr>
            <a:xfrm>
              <a:off x="69324" y="5228125"/>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6" name="正方形/長方形 85"/>
            <p:cNvSpPr/>
            <p:nvPr/>
          </p:nvSpPr>
          <p:spPr>
            <a:xfrm>
              <a:off x="222839" y="5693856"/>
              <a:ext cx="973162" cy="1021682"/>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800"/>
                </a:lnSpc>
                <a:spcBef>
                  <a:spcPts val="0"/>
                </a:spcBef>
                <a:spcAft>
                  <a:spcPts val="300"/>
                </a:spcAft>
                <a:buClrTx/>
                <a:buSzTx/>
                <a:buFontTx/>
                <a:buNone/>
                <a:tabLst/>
                <a:defRPr/>
              </a:pP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30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個々の企業による</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・社員教育</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・研究開発</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（研究、検査設備）</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・データセンター</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4" name="右矢印 23"/>
            <p:cNvSpPr/>
            <p:nvPr/>
          </p:nvSpPr>
          <p:spPr>
            <a:xfrm>
              <a:off x="1104350" y="6252592"/>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7" name="楕円 76"/>
            <p:cNvSpPr/>
            <p:nvPr/>
          </p:nvSpPr>
          <p:spPr>
            <a:xfrm>
              <a:off x="207826" y="5417659"/>
              <a:ext cx="900000" cy="446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中小企業</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スタートアップ</a:t>
              </a:r>
            </a:p>
          </p:txBody>
        </p:sp>
        <p:sp>
          <p:nvSpPr>
            <p:cNvPr id="89" name="大かっこ 88"/>
            <p:cNvSpPr/>
            <p:nvPr/>
          </p:nvSpPr>
          <p:spPr>
            <a:xfrm>
              <a:off x="1394830" y="5620920"/>
              <a:ext cx="900000" cy="324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91" name="正方形/長方形 90"/>
            <p:cNvSpPr/>
            <p:nvPr/>
          </p:nvSpPr>
          <p:spPr>
            <a:xfrm>
              <a:off x="1190066" y="5370044"/>
              <a:ext cx="74278" cy="1404075"/>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アウトソーシング（強みに専念、産業構造転換）</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3" name="右矢印 92"/>
            <p:cNvSpPr/>
            <p:nvPr/>
          </p:nvSpPr>
          <p:spPr>
            <a:xfrm rot="10800000">
              <a:off x="2264466" y="6236426"/>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4" name="正方形/長方形 93"/>
            <p:cNvSpPr/>
            <p:nvPr/>
          </p:nvSpPr>
          <p:spPr>
            <a:xfrm>
              <a:off x="2435668" y="5370044"/>
              <a:ext cx="88551" cy="1404548"/>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連携・協力により（共通基盤のビジネス化含む）</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p:cNvSpPr/>
            <p:nvPr/>
          </p:nvSpPr>
          <p:spPr>
            <a:xfrm>
              <a:off x="2565943" y="5428505"/>
              <a:ext cx="324000" cy="1304027"/>
            </a:xfrm>
            <a:prstGeom prst="ellipse">
              <a:avLst/>
            </a:prstGeom>
          </p:spPr>
          <p:style>
            <a:lnRef idx="1">
              <a:schemeClr val="accent3"/>
            </a:lnRef>
            <a:fillRef idx="2">
              <a:schemeClr val="accent3"/>
            </a:fillRef>
            <a:effectRef idx="1">
              <a:schemeClr val="accent3"/>
            </a:effectRef>
            <a:fontRef idx="minor">
              <a:schemeClr val="dk1"/>
            </a:fontRef>
          </p:style>
          <p:txBody>
            <a:bodyPr vert="eaVert" lIns="0" tIns="0" rIns="0" bIns="0" rtlCol="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経済界、府内の大学・</a:t>
              </a: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研究機関、市町村 など</a:t>
              </a:r>
            </a:p>
          </p:txBody>
        </p:sp>
      </p:grpSp>
      <p:sp>
        <p:nvSpPr>
          <p:cNvPr id="62" name="角丸四角形 61"/>
          <p:cNvSpPr/>
          <p:nvPr/>
        </p:nvSpPr>
        <p:spPr>
          <a:xfrm>
            <a:off x="110930" y="142875"/>
            <a:ext cx="2893086" cy="332762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03992" y="138162"/>
            <a:ext cx="2779014"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大阪産業局、大阪観光局など</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オール大阪でのチャレンジ支援強化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1" name="テキスト ボックス 70"/>
          <p:cNvSpPr txBox="1"/>
          <p:nvPr/>
        </p:nvSpPr>
        <p:spPr>
          <a:xfrm>
            <a:off x="127615" y="3258221"/>
            <a:ext cx="2906565" cy="215444"/>
          </a:xfrm>
          <a:prstGeom prst="rect">
            <a:avLst/>
          </a:prstGeom>
          <a:noFill/>
        </p:spPr>
        <p:txBody>
          <a:bodyPr wrap="none" rtlCol="0">
            <a:spAutoFit/>
          </a:bodyPr>
          <a:lstStyle/>
          <a:p>
            <a:r>
              <a:rPr kumimoji="1" lang="ja-JP" altLang="en-US" sz="800" b="1" dirty="0"/>
              <a:t>（スタートアップに関しては、</a:t>
            </a:r>
            <a:r>
              <a:rPr kumimoji="1" lang="en-US" altLang="ja-JP" sz="800" b="1" dirty="0"/>
              <a:t>p55</a:t>
            </a:r>
            <a:r>
              <a:rPr kumimoji="1" lang="ja-JP" altLang="en-US" sz="800" b="1" dirty="0"/>
              <a:t>の経済面の政策も参照）</a:t>
            </a:r>
            <a:endParaRPr kumimoji="1" lang="en-US" altLang="ja-JP" sz="800" b="1" dirty="0"/>
          </a:p>
        </p:txBody>
      </p:sp>
      <p:sp>
        <p:nvSpPr>
          <p:cNvPr id="78" name="角丸四角形 77"/>
          <p:cNvSpPr/>
          <p:nvPr/>
        </p:nvSpPr>
        <p:spPr>
          <a:xfrm>
            <a:off x="89435" y="3656956"/>
            <a:ext cx="2341471" cy="504000"/>
          </a:xfrm>
          <a:prstGeom prst="roundRect">
            <a:avLst>
              <a:gd name="adj" fmla="val 1239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ビジネス共通基盤の整備</a:t>
            </a:r>
          </a:p>
          <a:p>
            <a:pPr lvl="0">
              <a:defRPr/>
            </a:pP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ORDEN</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の活用、人材育成、研究　</a:t>
            </a:r>
          </a:p>
        </p:txBody>
      </p:sp>
      <p:sp>
        <p:nvSpPr>
          <p:cNvPr id="80" name="下矢印 79"/>
          <p:cNvSpPr/>
          <p:nvPr/>
        </p:nvSpPr>
        <p:spPr>
          <a:xfrm>
            <a:off x="4268559" y="3465963"/>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1" name="正方形/長方形 80"/>
          <p:cNvSpPr/>
          <p:nvPr/>
        </p:nvSpPr>
        <p:spPr>
          <a:xfrm>
            <a:off x="1431207" y="5886192"/>
            <a:ext cx="836117" cy="780145"/>
          </a:xfrm>
          <a:prstGeom prst="rect">
            <a:avLst/>
          </a:prstGeom>
          <a:solidFill>
            <a:schemeClr val="bg1"/>
          </a:solidFill>
          <a:ln>
            <a:solidFill>
              <a:schemeClr val="accent1">
                <a:lumMod val="50000"/>
              </a:schemeClr>
            </a:solidFill>
          </a:ln>
        </p:spPr>
        <p:txBody>
          <a:bodyPr wrap="square" lIns="0" tIns="36000" rIns="0" bIns="0" rtlCol="0" anchor="t" anchorCtr="0">
            <a:spAutoFit/>
          </a:bodyPr>
          <a:lstStyle/>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・人材育成機能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・研究開発支援機能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・研究、検査設備、</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データセンター</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  </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300"/>
              </a:spcBef>
              <a:spcAft>
                <a:spcPts val="0"/>
              </a:spcAft>
              <a:buClrTx/>
              <a:buSzTx/>
              <a:buFontTx/>
              <a:buNone/>
              <a:tabLst/>
              <a:defRPr/>
            </a:pPr>
            <a:r>
              <a:rPr lang="ja-JP" altLang="en-US" sz="700" dirty="0">
                <a:latin typeface="BIZ UDゴシック" panose="020B0400000000000000" pitchFamily="49" charset="-128"/>
                <a:ea typeface="BIZ UDゴシック" panose="020B0400000000000000" pitchFamily="49" charset="-128"/>
              </a:rPr>
              <a:t>・</a:t>
            </a:r>
            <a:r>
              <a:rPr lang="en-US" altLang="ja-JP" sz="700" dirty="0">
                <a:latin typeface="BIZ UDゴシック" panose="020B0400000000000000" pitchFamily="49" charset="-128"/>
                <a:ea typeface="BIZ UDゴシック" panose="020B0400000000000000" pitchFamily="49" charset="-128"/>
              </a:rPr>
              <a:t>ORDEN</a:t>
            </a:r>
            <a:r>
              <a:rPr lang="ja-JP" altLang="en-US" sz="700" dirty="0">
                <a:latin typeface="BIZ UDゴシック" panose="020B0400000000000000" pitchFamily="49" charset="-128"/>
                <a:ea typeface="BIZ UDゴシック" panose="020B0400000000000000" pitchFamily="49" charset="-128"/>
              </a:rPr>
              <a:t>の活用</a:t>
            </a:r>
            <a:endParaRPr lang="en-US" altLang="ja-JP" sz="7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3805" r="8340"/>
          <a:stretch/>
        </p:blipFill>
        <p:spPr>
          <a:xfrm>
            <a:off x="7604711" y="2152560"/>
            <a:ext cx="1364328" cy="1018949"/>
          </a:xfrm>
          <a:prstGeom prst="rect">
            <a:avLst/>
          </a:prstGeom>
        </p:spPr>
      </p:pic>
    </p:spTree>
    <p:extLst>
      <p:ext uri="{BB962C8B-B14F-4D97-AF65-F5344CB8AC3E}">
        <p14:creationId xmlns:p14="http://schemas.microsoft.com/office/powerpoint/2010/main" val="509774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1534" y="371475"/>
            <a:ext cx="8976819" cy="2639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全国平均より低い物価や東京より低い家賃水準、多くの商業施設や食の魅力などの強みに、更に新たな強みを付加。若者をはじめ、国内外の多くの人が、大阪で学びたい、働きたい、暮らしたいと思い、ワクワクし、楽しさを感じるような魅力ある都市を作っ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女性、障がい者、高齢者、外国人など、様々な人が活躍することができる、とりわけ、働きたい人に、性別に関わりなく、多様な選択肢や機会を提供。</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世界の多くの都市で取り組んでいる人中心の身近なまちづくりや健康寿命の延伸、さらなる治安の向上を図り、利便性が高く、健康で快適な暮らしを実現。また、</a:t>
            </a:r>
            <a:r>
              <a:rPr kumimoji="1" lang="ja-JP" altLang="en-US" sz="1300" dirty="0">
                <a:solidFill>
                  <a:schemeClr val="tx1"/>
                </a:solidFill>
                <a:latin typeface="BIZ UDゴシック" panose="020B0400000000000000" pitchFamily="49" charset="-128"/>
                <a:ea typeface="BIZ UDゴシック" panose="020B0400000000000000" pitchFamily="49" charset="-128"/>
              </a:rPr>
              <a:t>スーパーシティ型国家戦略特区の仕組みを活用しながら、先端医療サービスを、国籍や場所を</a:t>
            </a:r>
            <a:r>
              <a:rPr kumimoji="1" lang="ja-JP" altLang="en-US" sz="1300">
                <a:solidFill>
                  <a:schemeClr val="tx1"/>
                </a:solidFill>
                <a:latin typeface="BIZ UDゴシック" panose="020B0400000000000000" pitchFamily="49" charset="-128"/>
                <a:ea typeface="BIZ UDゴシック" panose="020B0400000000000000" pitchFamily="49" charset="-128"/>
              </a:rPr>
              <a:t>問わず、日常的に享受することができる環境整備を検討。</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豊富な歴史、文化を誰もが気軽に感じられる空間の創出や、大阪ならではの賑わいを創出するイベント開催などによる都市魅力の創造、都市のみどりの充実、都市全体でのカーボンニュートラルへの取組などを通じて、住民の大阪への誇りを醸成するとともに、国内外に向けた都市ブランドの向上と発信を拡大。</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暮らしやすさ、働きやすさ、楽しさを高める機能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6260890" y="3080436"/>
            <a:ext cx="2798683" cy="358682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6189807" y="3501068"/>
            <a:ext cx="2848546" cy="270464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子育てや教育における負担軽減や地域での多様な支援の推進など、安心して子育てや教育を行うことができる環境を整備。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基礎学力の向上に取り組むとともに、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機器の活用による情報活用能力の向上や、グローバルリーダーズハイスクールなど、国内外で活躍できる人材づくりを進める。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国際バカロレア校や職業教育を行う高等専門学校で課題解決力や専門性を身に付けたうえで、大学進学により知識・教養の幅を広げるなど、多様な学習ルートの整備を進める。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1" name="角丸四角形 40"/>
          <p:cNvSpPr/>
          <p:nvPr/>
        </p:nvSpPr>
        <p:spPr>
          <a:xfrm>
            <a:off x="6252855" y="3072816"/>
            <a:ext cx="1971030" cy="43165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子育て、教育環境の充実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「次世代を育む」</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角丸四角形 42"/>
          <p:cNvSpPr/>
          <p:nvPr/>
        </p:nvSpPr>
        <p:spPr>
          <a:xfrm>
            <a:off x="61534" y="3072002"/>
            <a:ext cx="3028081" cy="359525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53914" y="3060002"/>
            <a:ext cx="2967416" cy="41738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人を惹きつける魅力的な就業の場づ</a:t>
            </a:r>
            <a:r>
              <a:rPr lang="ja-JP" altLang="en-US"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くり</a:t>
            </a:r>
            <a:endParaRPr lang="en-US" altLang="ja-JP"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「チャレンジ　トライ＆エラー」</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正方形/長方形 2"/>
          <p:cNvSpPr/>
          <p:nvPr/>
        </p:nvSpPr>
        <p:spPr>
          <a:xfrm>
            <a:off x="103203" y="3531058"/>
            <a:ext cx="2986412" cy="3162404"/>
          </a:xfrm>
          <a:prstGeom prst="rect">
            <a:avLst/>
          </a:prstGeom>
        </p:spPr>
        <p:txBody>
          <a:bodyPr wrap="square" lIns="72000" rIns="7200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大阪で学んだ若者が大阪に定着し、様々なチャレンジができる多くの魅力的な就業機会を提供していく。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誰もが、いつでも、能力開発や学び直しを行うことができ、年齢等に応じて転職や起業、新たな分野での活躍などを選択できる環境を整えていく。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一度大阪を離れた人の</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ターンの促進や国内外への大阪の魅力発信を進めることで、大阪への人材の集積を加速していく。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具体的な取組を経済界、大学等と連携して検討、講じていく。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チャレンジを後押しする機能に同趣旨の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記述。</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7" name="角丸四角形 36"/>
          <p:cNvSpPr/>
          <p:nvPr/>
        </p:nvSpPr>
        <p:spPr>
          <a:xfrm>
            <a:off x="3191483" y="3072002"/>
            <a:ext cx="2967539" cy="359525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3179303" y="3064353"/>
            <a:ext cx="2910921" cy="42147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女性をはじめ、誰もが活躍できる</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環境づくり</a:t>
            </a:r>
            <a:r>
              <a:rPr kumimoji="0" lang="ja-JP" altLang="en-US" sz="1200" b="1" i="0" u="none" strike="noStrike" kern="1200" cap="none" spc="0" normalizeH="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「働きやすさ＋働きがい」　</a:t>
            </a:r>
          </a:p>
        </p:txBody>
      </p:sp>
      <p:sp>
        <p:nvSpPr>
          <p:cNvPr id="32" name="テキスト ボックス 31"/>
          <p:cNvSpPr txBox="1"/>
          <p:nvPr/>
        </p:nvSpPr>
        <p:spPr>
          <a:xfrm>
            <a:off x="3189198" y="3508659"/>
            <a:ext cx="2901026" cy="3027811"/>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性別、国籍、年齢、障がいの有無などに関わらず、誰もが自らのアイデアや能力を生かし、活躍できる環境を整備していく。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りわけ、全国に比べて女性の就業率が低い大阪から、女性が様々な場面で活躍できる社会を先導できるよう、個人の意識啓発や子育て負担の軽減から、自治体・企業における意識変革、女性の意見を吸い上げる場づくり、組織改革などの取組を総合的に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あわせて、高齢者が自らの意思と健康等の状態にあわせ、生涯にわたって、生き生きと活躍できる環境を作っていく。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4"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272632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角丸四角形 86"/>
          <p:cNvSpPr/>
          <p:nvPr/>
        </p:nvSpPr>
        <p:spPr>
          <a:xfrm>
            <a:off x="6165670" y="223706"/>
            <a:ext cx="2848730" cy="134696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8" name="角丸四角形 87"/>
          <p:cNvSpPr/>
          <p:nvPr/>
        </p:nvSpPr>
        <p:spPr>
          <a:xfrm>
            <a:off x="6167532" y="215236"/>
            <a:ext cx="1695630" cy="3565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さらなる治安の向上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6103339" y="579409"/>
            <a:ext cx="2911061"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大阪府の刑法犯認知件数は、平成</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年をピークに減少傾向にある。刑法犯認知件数の更なる減少、治安の向上に向け、官民が一体となった取組を推進。「安全なまち大阪」の確立を図る。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089948" y="2099820"/>
            <a:ext cx="3292177" cy="1640282"/>
          </a:xfrm>
          <a:prstGeom prst="rect">
            <a:avLst/>
          </a:prstGeom>
          <a:noFill/>
          <a:ln>
            <a:noFill/>
          </a:ln>
        </p:spPr>
        <p:txBody>
          <a:bodyPr wrap="square" lIns="118169" tIns="59084" rIns="93046" bIns="59084" rtlCol="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健康寿命の全国との差は縮小傾向にある。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更なる健康寿命の延伸に向けて、住民の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日々の健康活動等の促進に加え、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を最大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限に活用。</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健康・医療・介護のビッグデータを活用し、</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一人ひとりの健康状態に応じて、健康づく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り・予防、医療や介護などの最適なサービ</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スを提供。</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歳若返りの実現を図る。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角丸四角形 18"/>
          <p:cNvSpPr/>
          <p:nvPr/>
        </p:nvSpPr>
        <p:spPr>
          <a:xfrm>
            <a:off x="6165671" y="1713938"/>
            <a:ext cx="2848730" cy="181908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角丸四角形 19"/>
          <p:cNvSpPr/>
          <p:nvPr/>
        </p:nvSpPr>
        <p:spPr>
          <a:xfrm>
            <a:off x="6158007" y="1706317"/>
            <a:ext cx="1456037" cy="41229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健康寿命の延伸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10</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歳若返り」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1" name="テキスト ボックス 40"/>
          <p:cNvSpPr txBox="1"/>
          <p:nvPr/>
        </p:nvSpPr>
        <p:spPr>
          <a:xfrm>
            <a:off x="3393838" y="680231"/>
            <a:ext cx="2562139" cy="108881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世界の多くの都市で、ウォーカブルシティの実現や、健康増進にも寄与する自転車交通の推進により、都市の魅力が高まっている。大阪においても、官民が連携して、人中心のまちづくりを進めていく。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角丸四角形 41"/>
          <p:cNvSpPr/>
          <p:nvPr/>
        </p:nvSpPr>
        <p:spPr>
          <a:xfrm>
            <a:off x="3467402" y="230592"/>
            <a:ext cx="2556190" cy="156052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角丸四角形 42"/>
          <p:cNvSpPr/>
          <p:nvPr/>
        </p:nvSpPr>
        <p:spPr>
          <a:xfrm>
            <a:off x="3461853" y="216086"/>
            <a:ext cx="2089971"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人中心の身近なまちづくり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「ウォーカブルシティ</a:t>
            </a:r>
            <a:r>
              <a:rPr lang="ja-JP" altLang="en-US" sz="1200" dirty="0">
                <a:solidFill>
                  <a:schemeClr val="bg1"/>
                </a:solidFill>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 name="角丸四角形 23"/>
          <p:cNvSpPr/>
          <p:nvPr/>
        </p:nvSpPr>
        <p:spPr>
          <a:xfrm>
            <a:off x="3465603" y="3633503"/>
            <a:ext cx="2557989" cy="3106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5" name="角丸四角形 24"/>
          <p:cNvSpPr/>
          <p:nvPr/>
        </p:nvSpPr>
        <p:spPr>
          <a:xfrm>
            <a:off x="3457983" y="3625883"/>
            <a:ext cx="2490426"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都市のみどりの充実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「みどりを感じる大都市・大阪」</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5" name="テキスト ボックス 34"/>
          <p:cNvSpPr txBox="1"/>
          <p:nvPr/>
        </p:nvSpPr>
        <p:spPr>
          <a:xfrm>
            <a:off x="3465602" y="4134137"/>
            <a:ext cx="2418612"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都心近郊における豊かな自然に加え、うめきた２期区域のまちづくりにおける「みどり」の空間の創出など、市街地におけるみどりの充実を推進。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2" name="図 1"/>
          <p:cNvPicPr>
            <a:picLocks noChangeAspect="1"/>
          </p:cNvPicPr>
          <p:nvPr/>
        </p:nvPicPr>
        <p:blipFill>
          <a:blip r:embed="rId2"/>
          <a:stretch>
            <a:fillRect/>
          </a:stretch>
        </p:blipFill>
        <p:spPr>
          <a:xfrm>
            <a:off x="3697487" y="5216110"/>
            <a:ext cx="2094220" cy="1245835"/>
          </a:xfrm>
          <a:prstGeom prst="rect">
            <a:avLst/>
          </a:prstGeom>
        </p:spPr>
      </p:pic>
      <p:sp>
        <p:nvSpPr>
          <p:cNvPr id="51" name="角丸四角形 50"/>
          <p:cNvSpPr/>
          <p:nvPr/>
        </p:nvSpPr>
        <p:spPr>
          <a:xfrm>
            <a:off x="62105" y="230850"/>
            <a:ext cx="3283923" cy="330217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2" name="角丸四角形 51"/>
          <p:cNvSpPr/>
          <p:nvPr/>
        </p:nvSpPr>
        <p:spPr>
          <a:xfrm>
            <a:off x="54751" y="222971"/>
            <a:ext cx="2888474" cy="65261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外国人をはじめ多様な人々が安心して暮らせる共生社会の実現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「インクルーシブシティ」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15795" y="915578"/>
            <a:ext cx="3167040" cy="157356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外国人をはじめ、多様な人々が安心して大阪で暮らし、働くことのできるよう、子どもの公教育や医療提供、生活相談など、外国人と地域住民が</a:t>
            </a:r>
            <a:r>
              <a:rPr lang="ja-JP" altLang="en-US" sz="1050" dirty="0">
                <a:latin typeface="BIZ UDゴシック" panose="020B0400000000000000" pitchFamily="49" charset="-128"/>
                <a:ea typeface="BIZ UDゴシック" panose="020B0400000000000000" pitchFamily="49" charset="-128"/>
              </a:rPr>
              <a:t>共</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に暮らし、支えあう共生環境づくりを進める。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大阪で学ぶ留学生が、卒業後も大阪で就職・定着できるよう、大学や経済界と連携して、留学生が活躍しやすい環境整備を進めていく。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0" name="図 59">
            <a:extLst>
              <a:ext uri="{FF2B5EF4-FFF2-40B4-BE49-F238E27FC236}">
                <a16:creationId xmlns:a16="http://schemas.microsoft.com/office/drawing/2014/main" id="{052CB5ED-9A0E-48A5-9304-D94C742B7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147" y="2612392"/>
            <a:ext cx="1009634" cy="845564"/>
          </a:xfrm>
          <a:prstGeom prst="rect">
            <a:avLst/>
          </a:prstGeom>
        </p:spPr>
      </p:pic>
      <p:sp>
        <p:nvSpPr>
          <p:cNvPr id="85" name="角丸四角形 84"/>
          <p:cNvSpPr/>
          <p:nvPr/>
        </p:nvSpPr>
        <p:spPr>
          <a:xfrm>
            <a:off x="103075" y="3638828"/>
            <a:ext cx="3242953" cy="3100889"/>
          </a:xfrm>
          <a:prstGeom prst="roundRect">
            <a:avLst>
              <a:gd name="adj" fmla="val 6994"/>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6" name="角丸四角形 85"/>
          <p:cNvSpPr/>
          <p:nvPr/>
        </p:nvSpPr>
        <p:spPr>
          <a:xfrm>
            <a:off x="101233" y="3631208"/>
            <a:ext cx="2916000"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大阪観光局を核に国際観光都市の実現</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「クリエイティブシティ」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4" name="テキスト ボックス 33"/>
          <p:cNvSpPr txBox="1"/>
          <p:nvPr/>
        </p:nvSpPr>
        <p:spPr>
          <a:xfrm>
            <a:off x="31274" y="4068858"/>
            <a:ext cx="3314754" cy="157356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大阪観光局を核に、世界最高水準、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50" noProof="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アジア</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No.</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１の国際観光都市の実現をめざす。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8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大阪が誇る文化力を生かし、誰もが芸術文化を身近に、気軽に感じることができる環境整備や、大阪ならではの賑わいを創出するイベント開催など都市魅力の創造。また、住民が愛着や誇りを</a:t>
            </a:r>
            <a:r>
              <a:rPr lang="ja-JP" altLang="en-US" sz="1050" dirty="0">
                <a:latin typeface="BIZ UDゴシック" panose="020B0400000000000000" pitchFamily="49" charset="-128"/>
                <a:ea typeface="BIZ UDゴシック" panose="020B0400000000000000" pitchFamily="49" charset="-128"/>
              </a:rPr>
              <a:t>持てる</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魅力あふれるクリエイティブシティを形成していく。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正方形/長方形 55">
            <a:extLst>
              <a:ext uri="{FF2B5EF4-FFF2-40B4-BE49-F238E27FC236}">
                <a16:creationId xmlns:a16="http://schemas.microsoft.com/office/drawing/2014/main" id="{9A678E82-45A0-9695-08BB-1CE38823DA73}"/>
              </a:ext>
            </a:extLst>
          </p:cNvPr>
          <p:cNvSpPr/>
          <p:nvPr/>
        </p:nvSpPr>
        <p:spPr>
          <a:xfrm>
            <a:off x="267142"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81" y="5583646"/>
            <a:ext cx="1349030" cy="931124"/>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506200" y="6450795"/>
            <a:ext cx="1714735"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百舌鳥・古市古墳群</a:t>
            </a:r>
            <a:r>
              <a:rPr kumimoji="1" lang="ja-JP" altLang="en-US" sz="600" dirty="0">
                <a:latin typeface="BIZ UDゴシック" panose="020B0400000000000000" pitchFamily="49" charset="-128"/>
                <a:ea typeface="BIZ UDゴシック" panose="020B0400000000000000" pitchFamily="49" charset="-128"/>
              </a:rPr>
              <a:t>（仁徳天皇陵古墳）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252" y="5590099"/>
            <a:ext cx="1340760" cy="893840"/>
          </a:xfrm>
          <a:prstGeom prst="rect">
            <a:avLst/>
          </a:prstGeom>
        </p:spPr>
      </p:pic>
      <p:sp>
        <p:nvSpPr>
          <p:cNvPr id="47" name="テキスト ボックス 46"/>
          <p:cNvSpPr txBox="1"/>
          <p:nvPr/>
        </p:nvSpPr>
        <p:spPr>
          <a:xfrm>
            <a:off x="3399246" y="2449930"/>
            <a:ext cx="2581723" cy="1088818"/>
          </a:xfrm>
          <a:prstGeom prst="rect">
            <a:avLst/>
          </a:prstGeom>
          <a:noFill/>
          <a:ln>
            <a:noFill/>
          </a:ln>
        </p:spPr>
        <p:txBody>
          <a:bodyPr wrap="square" lIns="118169" tIns="59084" rIns="93046" bIns="59084" rtlCol="0" anchor="t" anchorCtr="0">
            <a:spAutoFit/>
          </a:bodyPr>
          <a:lstStyle/>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スーパーシティ型国家戦略特区の仕組みを活用しながら、遠隔医療、</a:t>
            </a:r>
            <a:r>
              <a:rPr lang="en-US" altLang="ja-JP" sz="1050" dirty="0">
                <a:latin typeface="BIZ UDゴシック" panose="020B0400000000000000" pitchFamily="49" charset="-128"/>
                <a:ea typeface="BIZ UDゴシック" panose="020B0400000000000000" pitchFamily="49" charset="-128"/>
              </a:rPr>
              <a:t>AI</a:t>
            </a:r>
            <a:r>
              <a:rPr lang="ja-JP" altLang="en-US" sz="1050" dirty="0">
                <a:latin typeface="BIZ UDゴシック" panose="020B0400000000000000" pitchFamily="49" charset="-128"/>
                <a:ea typeface="BIZ UDゴシック" panose="020B0400000000000000" pitchFamily="49" charset="-128"/>
              </a:rPr>
              <a:t>やロボットによる診療支援などの先端医療サービスを、国籍や場所を問わず、日常的に享受することができる環境整備を検討していく。</a:t>
            </a:r>
            <a:endParaRPr lang="en-US" altLang="ja-JP" sz="1050" dirty="0">
              <a:latin typeface="BIZ UDゴシック" panose="020B0400000000000000" pitchFamily="49" charset="-128"/>
              <a:ea typeface="BIZ UDゴシック" panose="020B0400000000000000" pitchFamily="49" charset="-128"/>
            </a:endParaRPr>
          </a:p>
        </p:txBody>
      </p:sp>
      <p:sp>
        <p:nvSpPr>
          <p:cNvPr id="53" name="角丸四角形 52"/>
          <p:cNvSpPr/>
          <p:nvPr/>
        </p:nvSpPr>
        <p:spPr>
          <a:xfrm>
            <a:off x="3465602" y="2068890"/>
            <a:ext cx="2557990" cy="14641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角丸四角形 57"/>
          <p:cNvSpPr/>
          <p:nvPr/>
        </p:nvSpPr>
        <p:spPr>
          <a:xfrm>
            <a:off x="3461853" y="2058008"/>
            <a:ext cx="2033670" cy="43200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先端国際医療</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（スーパーシティ）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角丸四角形 48"/>
          <p:cNvSpPr/>
          <p:nvPr/>
        </p:nvSpPr>
        <p:spPr>
          <a:xfrm>
            <a:off x="6175152" y="3667186"/>
            <a:ext cx="2839248" cy="30725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5" name="角丸四角形 54"/>
          <p:cNvSpPr/>
          <p:nvPr/>
        </p:nvSpPr>
        <p:spPr>
          <a:xfrm>
            <a:off x="6167532" y="3659566"/>
            <a:ext cx="2700403" cy="46695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カーボンニュートラル</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の推進</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その先の「カーボンネガティブ」へ</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p:cNvSpPr txBox="1"/>
          <p:nvPr/>
        </p:nvSpPr>
        <p:spPr>
          <a:xfrm>
            <a:off x="6116098" y="4154695"/>
            <a:ext cx="2890602" cy="221989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カーボンニュートラル（温室効果ガス排出量実質ゼロ）の実現やサーキュラーエコノミーの推進、さらにその先のカーボンネガティブに向けて、住民や企業とともに、消費活動における意識改革と行動変容の促進やエネルギー消費をゼロに近づけた住宅やビルの普及、環境にやさしいまちづくり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官民連携による革新的環境イノベーションの普及・拡大などに取り組み、住民が日々の暮らしで誇りを感じられる持続可能な大阪を作っていく。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1" name="正方形/長方形 60">
            <a:extLst>
              <a:ext uri="{FF2B5EF4-FFF2-40B4-BE49-F238E27FC236}">
                <a16:creationId xmlns:a16="http://schemas.microsoft.com/office/drawing/2014/main" id="{9A678E82-45A0-9695-08BB-1CE38823DA73}"/>
              </a:ext>
            </a:extLst>
          </p:cNvPr>
          <p:cNvSpPr/>
          <p:nvPr/>
        </p:nvSpPr>
        <p:spPr>
          <a:xfrm>
            <a:off x="370679" y="6451054"/>
            <a:ext cx="1318416"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dirty="0">
                <a:latin typeface="BIZ UDゴシック" panose="020B0400000000000000" pitchFamily="49" charset="-128"/>
                <a:ea typeface="BIZ UDゴシック" panose="020B0400000000000000" pitchFamily="49" charset="-128"/>
              </a:rPr>
              <a:t>御堂筋イルミネーション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9A678E82-45A0-9695-08BB-1CE38823DA73}"/>
              </a:ext>
            </a:extLst>
          </p:cNvPr>
          <p:cNvSpPr/>
          <p:nvPr/>
        </p:nvSpPr>
        <p:spPr>
          <a:xfrm>
            <a:off x="1723403"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noProof="0" dirty="0">
                <a:latin typeface="BIZ UDゴシック" panose="020B0400000000000000" pitchFamily="49" charset="-128"/>
                <a:ea typeface="BIZ UDゴシック" panose="020B0400000000000000" pitchFamily="49" charset="-128"/>
              </a:rPr>
              <a:t>出典</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a:t>
            </a:r>
            <a:r>
              <a:rPr kumimoji="1" lang="en-US" altLang="ja-JP" sz="600" b="0" i="0" u="none" strike="noStrike" kern="1200" cap="none" spc="0" normalizeH="0" baseline="0" noProof="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3" name="正方形/長方形 62">
            <a:extLst>
              <a:ext uri="{FF2B5EF4-FFF2-40B4-BE49-F238E27FC236}">
                <a16:creationId xmlns:a16="http://schemas.microsoft.com/office/drawing/2014/main" id="{9A678E82-45A0-9695-08BB-1CE38823DA73}"/>
              </a:ext>
            </a:extLst>
          </p:cNvPr>
          <p:cNvSpPr/>
          <p:nvPr/>
        </p:nvSpPr>
        <p:spPr>
          <a:xfrm>
            <a:off x="4099448" y="6462718"/>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（提供：うめきた事業者）</a:t>
            </a:r>
          </a:p>
        </p:txBody>
      </p:sp>
      <p:sp>
        <p:nvSpPr>
          <p:cNvPr id="36"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39946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63621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行政体制の整備</a:t>
            </a:r>
            <a:endParaRPr kumimoji="1" lang="en-US" altLang="ja-JP"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849369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2580" y="799218"/>
            <a:ext cx="8857397" cy="1855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●視点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１．大阪のみならず、広く関西、西日本、全国の共感を得られるみんなの羅針盤とする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これまでの取組を強みに、民都として、オール大阪で力を合わせ、前向きに進めるものとする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３．国</a:t>
            </a:r>
            <a:r>
              <a:rPr lang="ja-JP" altLang="en-US" sz="1400" noProof="0" dirty="0">
                <a:solidFill>
                  <a:schemeClr val="tx1"/>
                </a:solidFill>
                <a:latin typeface="BIZ UDゴシック" panose="020B0400000000000000" pitchFamily="49" charset="-128"/>
                <a:ea typeface="BIZ UDゴシック" panose="020B0400000000000000" pitchFamily="49" charset="-128"/>
              </a:rPr>
              <a:t>内外の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若者や女性をはじめ、誰もがワクワクしてチャレンジできる</a:t>
            </a:r>
            <a:r>
              <a:rPr lang="ja-JP" altLang="en-US" sz="1400" dirty="0">
                <a:solidFill>
                  <a:schemeClr val="tx1"/>
                </a:solidFill>
                <a:latin typeface="BIZ UDゴシック" panose="020B0400000000000000" pitchFamily="49" charset="-128"/>
                <a:ea typeface="BIZ UDゴシック" panose="020B0400000000000000" pitchFamily="49" charset="-128"/>
              </a:rPr>
              <a:t>都市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をつくる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４．大阪の歴史と伝統・文化に育まれてきた</a:t>
            </a: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をふまえ、経済を起点に考える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５．ウェルビーイング</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社会課題解決への貢献などを重視、グローバルな視点で大阪を考える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６．分かりやすく、明快であることを重視</a:t>
            </a:r>
          </a:p>
        </p:txBody>
      </p:sp>
      <p:sp>
        <p:nvSpPr>
          <p:cNvPr id="9" name="正方形/長方形 8"/>
          <p:cNvSpPr/>
          <p:nvPr/>
        </p:nvSpPr>
        <p:spPr>
          <a:xfrm>
            <a:off x="102580" y="3140462"/>
            <a:ext cx="9144000" cy="189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●時間軸（目標）の設定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これまで</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明確で</a:t>
            </a:r>
            <a:r>
              <a:rPr lang="ja-JP" altLang="en-US" sz="1400" dirty="0">
                <a:solidFill>
                  <a:schemeClr val="tx1"/>
                </a:solidFill>
                <a:latin typeface="BIZ UDゴシック" panose="020B0400000000000000" pitchFamily="49" charset="-128"/>
                <a:ea typeface="BIZ UDゴシック" panose="020B0400000000000000" pitchFamily="49" charset="-128"/>
              </a:rPr>
              <a:t>なかった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目標年次</a:t>
            </a:r>
            <a:r>
              <a:rPr lang="ja-JP" altLang="en-US" sz="1400" dirty="0">
                <a:solidFill>
                  <a:schemeClr val="tx1"/>
                </a:solidFill>
                <a:latin typeface="BIZ UDゴシック" panose="020B0400000000000000" pitchFamily="49" charset="-128"/>
                <a:ea typeface="BIZ UDゴシック" panose="020B0400000000000000" pitchFamily="49" charset="-128"/>
              </a:rPr>
              <a:t>について、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ビジョンとして未来感を持てるよう、また、以下の理由から「</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a:t>
            </a:r>
            <a:r>
              <a:rPr lang="ja-JP" altLang="en-US" sz="1400" dirty="0">
                <a:solidFill>
                  <a:schemeClr val="tx1"/>
                </a:solidFill>
                <a:latin typeface="BIZ UDゴシック" panose="020B0400000000000000" pitchFamily="49" charset="-128"/>
                <a:ea typeface="BIZ UDゴシック" panose="020B0400000000000000" pitchFamily="49" charset="-128"/>
              </a:rPr>
              <a:t>それまでの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年」の工程を設定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それぞれの分かりやすい目標として、大阪の</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シェアなどを掲げる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年の大阪・関西万博を体験する若者が活躍する時代を想定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SDGs</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やカーボンニュートラルの目標年次を意識</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p:cNvSpPr/>
          <p:nvPr/>
        </p:nvSpPr>
        <p:spPr>
          <a:xfrm>
            <a:off x="102580" y="5032730"/>
            <a:ext cx="8857397" cy="182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●アプローチの考え方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１．これまで大阪にゆかりの無い方を含め広範な分野の有識者による意見交換会で議論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２．意見交換会での議論をもとに、特別顧問（戦略アドバイザー）の参画する副首都推進本部会議で議論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⇒「１」「２」のサイクルで改定版を導くアプローチ</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ビジョン改定の基本的な考え方</a:t>
            </a: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75886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3793178" y="3471880"/>
            <a:ext cx="2088000" cy="2546942"/>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大阪の取組を</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後押しする仕組み</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づくり</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1342039" y="3476438"/>
            <a:ext cx="2088000" cy="2542384"/>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府市一体の強化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府域の</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基礎自治強化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府域を越える</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広域行政強化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府市一体を核に行政体制の整備</a:t>
            </a:r>
          </a:p>
        </p:txBody>
      </p:sp>
      <p:sp>
        <p:nvSpPr>
          <p:cNvPr id="15" name="角丸四角形 14"/>
          <p:cNvSpPr/>
          <p:nvPr/>
        </p:nvSpPr>
        <p:spPr>
          <a:xfrm>
            <a:off x="1466075" y="3604255"/>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大阪自らの取組</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6" name="角丸四角形 15"/>
          <p:cNvSpPr/>
          <p:nvPr/>
        </p:nvSpPr>
        <p:spPr>
          <a:xfrm>
            <a:off x="3944969" y="3593536"/>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国への働きかけ</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9" name="グループ化 8"/>
          <p:cNvGrpSpPr/>
          <p:nvPr/>
        </p:nvGrpSpPr>
        <p:grpSpPr>
          <a:xfrm>
            <a:off x="3045927" y="4552379"/>
            <a:ext cx="1096993" cy="986568"/>
            <a:chOff x="2421430" y="3186754"/>
            <a:chExt cx="1096993" cy="986568"/>
          </a:xfrm>
        </p:grpSpPr>
        <p:sp>
          <p:nvSpPr>
            <p:cNvPr id="13" name="下カーブ矢印 12"/>
            <p:cNvSpPr/>
            <p:nvPr/>
          </p:nvSpPr>
          <p:spPr>
            <a:xfrm>
              <a:off x="2528932" y="3186754"/>
              <a:ext cx="989491" cy="451127"/>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下カーブ矢印 13"/>
            <p:cNvSpPr/>
            <p:nvPr/>
          </p:nvSpPr>
          <p:spPr>
            <a:xfrm rot="11004694">
              <a:off x="2421430" y="3723156"/>
              <a:ext cx="933197" cy="45016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20" name="正方形/長方形 19"/>
          <p:cNvSpPr/>
          <p:nvPr/>
        </p:nvSpPr>
        <p:spPr>
          <a:xfrm>
            <a:off x="666688" y="6157987"/>
            <a:ext cx="5868000" cy="5085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府市一体を核に行政体制の整備</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p:cNvSpPr/>
          <p:nvPr/>
        </p:nvSpPr>
        <p:spPr>
          <a:xfrm>
            <a:off x="1227309" y="3361582"/>
            <a:ext cx="4824000" cy="278407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1239633" y="1985752"/>
            <a:ext cx="4834771" cy="7266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latin typeface="BIZ UDゴシック" panose="020B0400000000000000" pitchFamily="49" charset="-128"/>
                <a:ea typeface="BIZ UDゴシック" panose="020B0400000000000000" pitchFamily="49" charset="-128"/>
              </a:rPr>
              <a:t>副首都</a:t>
            </a:r>
            <a:endParaRPr kumimoji="0" lang="en-US" altLang="ja-JP" sz="1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lang="ja-JP" altLang="en-US" sz="1600" dirty="0">
                <a:solidFill>
                  <a:schemeClr val="tx1"/>
                </a:solidFill>
                <a:latin typeface="BIZ UDゴシック" panose="020B0400000000000000" pitchFamily="49" charset="-128"/>
                <a:ea typeface="BIZ UDゴシック" panose="020B0400000000000000" pitchFamily="49" charset="-128"/>
              </a:rPr>
              <a:t>経済、バックアップ、行政・政治</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2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正方形/長方形 41"/>
          <p:cNvSpPr/>
          <p:nvPr/>
        </p:nvSpPr>
        <p:spPr>
          <a:xfrm>
            <a:off x="13855" y="773413"/>
            <a:ext cx="9108000" cy="900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「大阪自らの取組」と「国への働きかけ」の両輪で、副</a:t>
            </a:r>
            <a:r>
              <a:rPr lang="ja-JP" altLang="en-US" sz="1400" dirty="0">
                <a:solidFill>
                  <a:schemeClr val="tx1"/>
                </a:solidFill>
                <a:latin typeface="BIZ UDゴシック" panose="020B0400000000000000" pitchFamily="49" charset="-128"/>
                <a:ea typeface="BIZ UDゴシック" panose="020B0400000000000000" pitchFamily="49" charset="-128"/>
              </a:rPr>
              <a:t>首都（経済、バックアップ、行政・政治）の実現に向けて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行政体制を整備していく。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4" name="二等辺三角形 33"/>
          <p:cNvSpPr/>
          <p:nvPr/>
        </p:nvSpPr>
        <p:spPr>
          <a:xfrm>
            <a:off x="2713321" y="2794618"/>
            <a:ext cx="1781218" cy="432000"/>
          </a:xfrm>
          <a:prstGeom prst="triangle">
            <a:avLst>
              <a:gd name="adj" fmla="val 50418"/>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4" name="グループ化 3"/>
          <p:cNvGrpSpPr/>
          <p:nvPr/>
        </p:nvGrpSpPr>
        <p:grpSpPr>
          <a:xfrm>
            <a:off x="6373100" y="1845470"/>
            <a:ext cx="1600175" cy="4567675"/>
            <a:chOff x="6521141" y="2119745"/>
            <a:chExt cx="1600175" cy="4567675"/>
          </a:xfrm>
        </p:grpSpPr>
        <p:sp>
          <p:nvSpPr>
            <p:cNvPr id="31" name="角丸四角形 30"/>
            <p:cNvSpPr/>
            <p:nvPr/>
          </p:nvSpPr>
          <p:spPr>
            <a:xfrm>
              <a:off x="6521141" y="2119745"/>
              <a:ext cx="1600175" cy="4567675"/>
            </a:xfrm>
            <a:prstGeom prst="roundRect">
              <a:avLst>
                <a:gd name="adj" fmla="val 19759"/>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108000" rIns="108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大阪から</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東京一極集中・中央集権　</a:t>
              </a: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拠点分散・分権型の国の形</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正方形/長方形 23"/>
            <p:cNvSpPr/>
            <p:nvPr/>
          </p:nvSpPr>
          <p:spPr>
            <a:xfrm>
              <a:off x="6722916" y="4268515"/>
              <a:ext cx="465893" cy="1877141"/>
            </a:xfrm>
            <a:prstGeom prst="rect">
              <a:avLst/>
            </a:prstGeom>
            <a:solidFill>
              <a:schemeClr val="bg1">
                <a:alpha val="0"/>
              </a:schemeClr>
            </a:solid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lIns="180000" rIns="216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道州制を視野に</a:t>
              </a: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grpSp>
      <p:sp>
        <p:nvSpPr>
          <p:cNvPr id="2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245230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4152477" y="2100692"/>
            <a:ext cx="4932000" cy="19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0" rtlCol="0" anchor="t" anchorCtr="0"/>
          <a:lstStyle/>
          <a:p>
            <a:pPr marL="176213" marR="0" lvl="0" indent="-176213"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府内の７地域ブロック内での連携の推進に加え、</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大阪市・堺市と周辺市の連携強化などを進める。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6213" marR="0" lvl="0" indent="-1762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町村などにおいて身近な基礎自治機能の充実・強化に向けた取組を強化する。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正方形/長方形 27"/>
          <p:cNvSpPr/>
          <p:nvPr/>
        </p:nvSpPr>
        <p:spPr>
          <a:xfrm>
            <a:off x="10670" y="2177979"/>
            <a:ext cx="3477597" cy="343720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432000" rtlCol="0" anchor="t" anchorCtr="0"/>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a:t>
            </a:r>
            <a:r>
              <a:rPr kumimoji="1" lang="ja-JP" altLang="en-US" sz="1400" dirty="0">
                <a:solidFill>
                  <a:schemeClr val="tx1"/>
                </a:solidFill>
                <a:latin typeface="BIZ UDゴシック" panose="020B0400000000000000" pitchFamily="49" charset="-128"/>
                <a:ea typeface="BIZ UDゴシック" panose="020B0400000000000000" pitchFamily="49" charset="-128"/>
              </a:rPr>
              <a:t>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をはじめとする府市統合機関の機能強化を進める。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大阪都市計画局でのグランドデザインの策定など、府市共同設置組織における副首都化に向けた取組をはじめ、府市一体で進める政策の進行管理を強化する。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四角形: 角を丸くする 42">
            <a:extLst>
              <a:ext uri="{FF2B5EF4-FFF2-40B4-BE49-F238E27FC236}">
                <a16:creationId xmlns:a16="http://schemas.microsoft.com/office/drawing/2014/main" id="{65BAA35C-F6D5-4151-9889-28026A40EB08}"/>
              </a:ext>
            </a:extLst>
          </p:cNvPr>
          <p:cNvSpPr/>
          <p:nvPr/>
        </p:nvSpPr>
        <p:spPr>
          <a:xfrm>
            <a:off x="10673" y="1916773"/>
            <a:ext cx="1800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府市一体の強化</a:t>
            </a:r>
          </a:p>
        </p:txBody>
      </p:sp>
      <p:sp>
        <p:nvSpPr>
          <p:cNvPr id="34" name="角丸四角形 33"/>
          <p:cNvSpPr/>
          <p:nvPr/>
        </p:nvSpPr>
        <p:spPr>
          <a:xfrm>
            <a:off x="52238" y="26687"/>
            <a:ext cx="216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大阪自らの取組</a:t>
            </a:r>
            <a:endParaRPr kumimoji="1" lang="en-US" altLang="ja-JP" sz="20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 name="二等辺三角形 2"/>
          <p:cNvSpPr/>
          <p:nvPr/>
        </p:nvSpPr>
        <p:spPr>
          <a:xfrm rot="5400000">
            <a:off x="3107055" y="2898940"/>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二等辺三角形 34"/>
          <p:cNvSpPr/>
          <p:nvPr/>
        </p:nvSpPr>
        <p:spPr>
          <a:xfrm rot="5400000">
            <a:off x="3116214" y="4664678"/>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249382" y="6266742"/>
            <a:ext cx="8492836" cy="523220"/>
          </a:xfrm>
          <a:prstGeom prst="rect">
            <a:avLst/>
          </a:prstGeom>
          <a:noFill/>
          <a:ln w="12700">
            <a:solidFill>
              <a:schemeClr val="tx1"/>
            </a:solidFill>
            <a:prstDash val="dash"/>
          </a:ln>
        </p:spPr>
        <p:txBody>
          <a:bodyPr wrap="square" rtlCol="0" anchor="ctr">
            <a:spAutoFit/>
          </a:bodyPr>
          <a:lstStyle/>
          <a:p>
            <a:pPr marL="0" marR="0" lvl="0" indent="0"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大都市における国と地方、広域自治体と基礎自治体のあり方について、公民連携や海外の取組事例も視野に、引き続き調査・知見収集を進める。</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12257" y="690184"/>
            <a:ext cx="9108000"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年に高齢者人口がピークを迎えることを見据え、副首都としての成長と豊かな住民生活の基盤となる行政体制の整備を進める。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府市一体を推進力に、府域全体での基礎自治機能の</a:t>
            </a:r>
            <a:r>
              <a:rPr lang="ja-JP" altLang="en-US" sz="1400" noProof="0" dirty="0">
                <a:solidFill>
                  <a:schemeClr val="tx1"/>
                </a:solidFill>
                <a:latin typeface="BIZ UDゴシック" panose="020B0400000000000000" pitchFamily="49" charset="-128"/>
                <a:ea typeface="BIZ UDゴシック" panose="020B0400000000000000" pitchFamily="49" charset="-128"/>
              </a:rPr>
              <a:t>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と、経済圏の広がりを踏まえた京阪神での</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広域連携の強化を推進する。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4" name="正方形/長方形 23"/>
          <p:cNvSpPr/>
          <p:nvPr/>
        </p:nvSpPr>
        <p:spPr>
          <a:xfrm>
            <a:off x="4153727" y="4105930"/>
            <a:ext cx="4932000" cy="151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関西広域連合の活動継続（広域的な医療や防災に加え、申請様式の統一等）に加え、一体的な経済圏を</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構成する京阪神レベルでの連携を強化していく。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正方形/長方形 24"/>
          <p:cNvSpPr/>
          <p:nvPr/>
        </p:nvSpPr>
        <p:spPr>
          <a:xfrm>
            <a:off x="3504468" y="4056771"/>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府域を越える</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広域行政強化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p:cNvSpPr/>
          <p:nvPr/>
        </p:nvSpPr>
        <p:spPr>
          <a:xfrm>
            <a:off x="3533967" y="2366593"/>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府域の</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基礎自治強化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 name="グループ化 6"/>
          <p:cNvGrpSpPr/>
          <p:nvPr/>
        </p:nvGrpSpPr>
        <p:grpSpPr>
          <a:xfrm>
            <a:off x="4308764" y="3297064"/>
            <a:ext cx="4682835" cy="697902"/>
            <a:chOff x="4308764" y="3385552"/>
            <a:chExt cx="4682835" cy="697902"/>
          </a:xfrm>
        </p:grpSpPr>
        <p:sp>
          <p:nvSpPr>
            <p:cNvPr id="5" name="角丸四角形 4"/>
            <p:cNvSpPr/>
            <p:nvPr/>
          </p:nvSpPr>
          <p:spPr>
            <a:xfrm>
              <a:off x="4566256" y="3385552"/>
              <a:ext cx="4425343" cy="697902"/>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の進展状況を踏まえつつ、中核市並みの基礎自治機能を担える行政体制を整備し、ウェルビーイングの基盤となる身近な暮らしの充実を図っていく。</a:t>
              </a:r>
            </a:p>
          </p:txBody>
        </p:sp>
        <p:sp>
          <p:nvSpPr>
            <p:cNvPr id="6" name="右矢印 5"/>
            <p:cNvSpPr/>
            <p:nvPr/>
          </p:nvSpPr>
          <p:spPr>
            <a:xfrm>
              <a:off x="4308764" y="3657284"/>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8" name="グループ化 7"/>
          <p:cNvGrpSpPr/>
          <p:nvPr/>
        </p:nvGrpSpPr>
        <p:grpSpPr>
          <a:xfrm>
            <a:off x="4308764" y="4888268"/>
            <a:ext cx="4682835" cy="648000"/>
            <a:chOff x="4308764" y="5279724"/>
            <a:chExt cx="4682835" cy="648000"/>
          </a:xfrm>
        </p:grpSpPr>
        <p:sp>
          <p:nvSpPr>
            <p:cNvPr id="18" name="角丸四角形 17"/>
            <p:cNvSpPr/>
            <p:nvPr/>
          </p:nvSpPr>
          <p:spPr>
            <a:xfrm>
              <a:off x="4566256" y="5279724"/>
              <a:ext cx="4425343" cy="648000"/>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将来的な道州制を視野に、経済圏として個々の利害を超える一体的な政策推進へのステップアップを進めていく。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右矢印 20"/>
            <p:cNvSpPr/>
            <p:nvPr/>
          </p:nvSpPr>
          <p:spPr>
            <a:xfrm>
              <a:off x="4308764" y="5513328"/>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23" name="グループ化 22"/>
          <p:cNvGrpSpPr/>
          <p:nvPr/>
        </p:nvGrpSpPr>
        <p:grpSpPr>
          <a:xfrm>
            <a:off x="106562" y="4506365"/>
            <a:ext cx="3191641" cy="814323"/>
            <a:chOff x="4310865" y="5345038"/>
            <a:chExt cx="3163538" cy="814323"/>
          </a:xfrm>
        </p:grpSpPr>
        <p:sp>
          <p:nvSpPr>
            <p:cNvPr id="26" name="角丸四角形 25"/>
            <p:cNvSpPr/>
            <p:nvPr/>
          </p:nvSpPr>
          <p:spPr>
            <a:xfrm>
              <a:off x="4566257" y="5345038"/>
              <a:ext cx="2908146" cy="814323"/>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大阪・関西の中核となる府市一体の行政体制をゆるぎないものにしていく。</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右矢印 28"/>
            <p:cNvSpPr/>
            <p:nvPr/>
          </p:nvSpPr>
          <p:spPr>
            <a:xfrm>
              <a:off x="4310865" y="5674980"/>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sp>
        <p:nvSpPr>
          <p:cNvPr id="2" name="テキスト ボックス 1"/>
          <p:cNvSpPr txBox="1"/>
          <p:nvPr/>
        </p:nvSpPr>
        <p:spPr>
          <a:xfrm>
            <a:off x="100541" y="5783483"/>
            <a:ext cx="3064270" cy="27699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noProof="0" dirty="0">
                <a:latin typeface="BIZ UDゴシック" panose="020B0400000000000000" pitchFamily="49" charset="-128"/>
                <a:ea typeface="BIZ UDゴシック" panose="020B0400000000000000" pitchFamily="49" charset="-128"/>
              </a:rPr>
              <a:t> </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引き続き、総合区の検討。</a:t>
            </a:r>
          </a:p>
        </p:txBody>
      </p:sp>
      <p:sp>
        <p:nvSpPr>
          <p:cNvPr id="30" name="正方形/長方形 29"/>
          <p:cNvSpPr/>
          <p:nvPr/>
        </p:nvSpPr>
        <p:spPr>
          <a:xfrm>
            <a:off x="10670" y="5691973"/>
            <a:ext cx="3477597" cy="40677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540000" rtlCol="0" anchor="ctr" anchorCtr="0"/>
          <a:lstStyle/>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011769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65976" y="6055683"/>
            <a:ext cx="1836001" cy="78846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対象プロジェクトと支援メニュー</a:t>
            </a:r>
          </a:p>
        </p:txBody>
      </p:sp>
      <p:sp>
        <p:nvSpPr>
          <p:cNvPr id="19" name="正方形/長方形 18"/>
          <p:cNvSpPr/>
          <p:nvPr/>
        </p:nvSpPr>
        <p:spPr>
          <a:xfrm>
            <a:off x="85725" y="2179936"/>
            <a:ext cx="8856000" cy="468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副首都の実現に向けて、大阪の取組を効果的に後押し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副首都の位置づけだけではなく、内実の獲得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85725" y="2967819"/>
            <a:ext cx="8856000" cy="90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大阪の自律性や創意工夫が十分に生かされる仕組み（国は大阪を支える役割に徹する）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めざす姿として、複数の都市（圏）が日本の成長をけん引する国の形への転換を掲げる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対象地域、計画づくり、対象プロジェクト、支援メニューなどをパッケージで構成</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既存の地域振興等に係る各種支援策との関係を整理</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正方形/長方形 20"/>
          <p:cNvSpPr/>
          <p:nvPr/>
        </p:nvSpPr>
        <p:spPr>
          <a:xfrm>
            <a:off x="1903405" y="4180403"/>
            <a:ext cx="6984000" cy="468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・複数の都市（圏）が日本の成長をけん引する国の形への転換、まず大阪から先導</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・大阪が、平時</a:t>
            </a:r>
            <a:r>
              <a:rPr kumimoji="1" lang="ja-JP" altLang="en-US" sz="1400" dirty="0">
                <a:solidFill>
                  <a:schemeClr val="tx1"/>
                </a:solidFill>
                <a:latin typeface="BIZ UDゴシック" panose="020B0400000000000000" pitchFamily="49" charset="-128"/>
                <a:ea typeface="BIZ UDゴシック" panose="020B0400000000000000" pitchFamily="49" charset="-128"/>
              </a:rPr>
              <a:t>における日本の成長、非常時</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におけるバックアップを担</a:t>
            </a:r>
            <a:r>
              <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う　</a:t>
            </a:r>
          </a:p>
        </p:txBody>
      </p:sp>
      <p:sp>
        <p:nvSpPr>
          <p:cNvPr id="26" name="正方形/長方形 25"/>
          <p:cNvSpPr/>
          <p:nvPr/>
        </p:nvSpPr>
        <p:spPr>
          <a:xfrm>
            <a:off x="1903405" y="6055683"/>
            <a:ext cx="6984000" cy="788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・規制緩和、権限移譲、財源移譲・財源措置、国出先機関の機能強化と府市との連携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政府機関の移転については、国において</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年度中に実施予定のこれまでの</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総括的評価を踏まえた今後の対応を注視</a:t>
            </a:r>
          </a:p>
        </p:txBody>
      </p:sp>
      <p:sp>
        <p:nvSpPr>
          <p:cNvPr id="27" name="正方形/長方形 26"/>
          <p:cNvSpPr/>
          <p:nvPr/>
        </p:nvSpPr>
        <p:spPr>
          <a:xfrm>
            <a:off x="1903405" y="4694609"/>
            <a:ext cx="6984000" cy="864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・大阪府域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府域を越える連携の進捗に応じて、対象拡大も視野</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地方自治特別法（一の地方公共団体のみに適用される法律の制定には、</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住民投票が必要）との関係を整理</a:t>
            </a:r>
          </a:p>
        </p:txBody>
      </p:sp>
      <p:sp>
        <p:nvSpPr>
          <p:cNvPr id="28" name="正方形/長方形 27"/>
          <p:cNvSpPr/>
          <p:nvPr/>
        </p:nvSpPr>
        <p:spPr>
          <a:xfrm>
            <a:off x="1903405" y="5611101"/>
            <a:ext cx="6984000" cy="4144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・大阪の自主性に基づく計画が作れるような協議と、実効性ある計画</a:t>
            </a:r>
          </a:p>
        </p:txBody>
      </p:sp>
      <p:sp>
        <p:nvSpPr>
          <p:cNvPr id="38" name="正方形/長方形 37"/>
          <p:cNvSpPr/>
          <p:nvPr/>
        </p:nvSpPr>
        <p:spPr>
          <a:xfrm>
            <a:off x="64548" y="5611101"/>
            <a:ext cx="1836001" cy="41441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国との協議と</a:t>
            </a:r>
            <a:endParaRPr kumimoji="1" lang="en-US" altLang="ja-JP" sz="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計画づくり</a:t>
            </a:r>
          </a:p>
        </p:txBody>
      </p:sp>
      <p:sp>
        <p:nvSpPr>
          <p:cNvPr id="39" name="正方形/長方形 38"/>
          <p:cNvSpPr/>
          <p:nvPr/>
        </p:nvSpPr>
        <p:spPr>
          <a:xfrm>
            <a:off x="64547" y="4694609"/>
            <a:ext cx="1836001" cy="864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a:t>
            </a:r>
          </a:p>
        </p:txBody>
      </p:sp>
      <p:sp>
        <p:nvSpPr>
          <p:cNvPr id="40" name="正方形/長方形 39"/>
          <p:cNvSpPr/>
          <p:nvPr/>
        </p:nvSpPr>
        <p:spPr>
          <a:xfrm>
            <a:off x="64546" y="4180403"/>
            <a:ext cx="1836001" cy="468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目的</a:t>
            </a:r>
          </a:p>
        </p:txBody>
      </p:sp>
      <p:sp>
        <p:nvSpPr>
          <p:cNvPr id="41" name="四角形: 角を丸くする 42">
            <a:extLst>
              <a:ext uri="{FF2B5EF4-FFF2-40B4-BE49-F238E27FC236}">
                <a16:creationId xmlns:a16="http://schemas.microsoft.com/office/drawing/2014/main" id="{65BAA35C-F6D5-4151-9889-28026A40EB08}"/>
              </a:ext>
            </a:extLst>
          </p:cNvPr>
          <p:cNvSpPr/>
          <p:nvPr/>
        </p:nvSpPr>
        <p:spPr>
          <a:xfrm>
            <a:off x="64546" y="1904895"/>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考え方</a:t>
            </a:r>
          </a:p>
        </p:txBody>
      </p:sp>
      <p:sp>
        <p:nvSpPr>
          <p:cNvPr id="42" name="四角形: 角を丸くする 42">
            <a:extLst>
              <a:ext uri="{FF2B5EF4-FFF2-40B4-BE49-F238E27FC236}">
                <a16:creationId xmlns:a16="http://schemas.microsoft.com/office/drawing/2014/main" id="{65BAA35C-F6D5-4151-9889-28026A40EB08}"/>
              </a:ext>
            </a:extLst>
          </p:cNvPr>
          <p:cNvSpPr/>
          <p:nvPr/>
        </p:nvSpPr>
        <p:spPr>
          <a:xfrm>
            <a:off x="64546" y="2695610"/>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視点</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64546" y="3914025"/>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構成</a:t>
            </a:r>
          </a:p>
        </p:txBody>
      </p:sp>
      <p:sp>
        <p:nvSpPr>
          <p:cNvPr id="23" name="角丸四角形 22"/>
          <p:cNvSpPr/>
          <p:nvPr/>
        </p:nvSpPr>
        <p:spPr>
          <a:xfrm>
            <a:off x="85725" y="34698"/>
            <a:ext cx="2364675"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国への働きかけ</a:t>
            </a:r>
            <a:endParaRPr kumimoji="1" lang="en-US" altLang="ja-JP" sz="20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p:cNvSpPr/>
          <p:nvPr/>
        </p:nvSpPr>
        <p:spPr>
          <a:xfrm>
            <a:off x="12257" y="759460"/>
            <a:ext cx="9108000" cy="831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副首都の実現に向けた大阪の取組を後押しする仕組みづくりを進め、国に法整備を働きかける。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「旗印」としての副首都の位置づけの獲得に加えて、「実」としての支援が得られる仕組みをめざす。</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Rectangle 2"/>
          <p:cNvSpPr txBox="1">
            <a:spLocks noChangeArrowheads="1"/>
          </p:cNvSpPr>
          <p:nvPr/>
        </p:nvSpPr>
        <p:spPr>
          <a:xfrm>
            <a:off x="-108245" y="1623051"/>
            <a:ext cx="2075584" cy="32479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法整備のイメージ</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22"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21701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8F9B27B7-805D-41F0-B385-212151CA3647}"/>
              </a:ext>
            </a:extLst>
          </p:cNvPr>
          <p:cNvSpPr txBox="1">
            <a:spLocks/>
          </p:cNvSpPr>
          <p:nvPr/>
        </p:nvSpPr>
        <p:spPr>
          <a:xfrm>
            <a:off x="223321" y="2751204"/>
            <a:ext cx="4248000" cy="4047482"/>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68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正方形/長方形 6"/>
          <p:cNvSpPr/>
          <p:nvPr/>
        </p:nvSpPr>
        <p:spPr>
          <a:xfrm>
            <a:off x="121702" y="677282"/>
            <a:ext cx="8964000" cy="19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bIns="0" rtlCol="0" anchor="t"/>
          <a:lstStyle/>
          <a:p>
            <a:pPr marL="285750" lvl="0" indent="-285750">
              <a:lnSpc>
                <a:spcPts val="1600"/>
              </a:lnSpc>
              <a:spcBef>
                <a:spcPts val="300"/>
              </a:spcBef>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地震をはじめとする大規模災害はもとより、近年、ロシアによるウクライナ侵攻、東アジアにおける地政学的リスクの高まりなど、世界情勢が大きく変化しており、安定的なサプライチェーンの確保といった幅広い視点でのリスク回避が重視されるようになっ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lnSpc>
                <a:spcPts val="1600"/>
              </a:lnSpc>
              <a:spcBef>
                <a:spcPts val="300"/>
              </a:spcBef>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こうしたなか、大阪が、そのポテンシャルを最大限生かして、非常時に対応したバックアップ機能を副首都として備える重要性が増している。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lnSpc>
                <a:spcPts val="1600"/>
              </a:lnSpc>
              <a:spcBef>
                <a:spcPts val="300"/>
              </a:spcBef>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経済</a:t>
            </a: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力を背景に、首都のバックアップ機能の向上を図る。あわせて、行政面での取組を進める。</a:t>
            </a:r>
            <a:endParaRPr kumimoji="0"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600"/>
              </a:lnSpc>
              <a:spcBef>
                <a:spcPts val="300"/>
              </a:spcBef>
              <a:spcAft>
                <a:spcPts val="0"/>
              </a:spcAft>
              <a:buClrTx/>
              <a:buSzTx/>
              <a:buFont typeface="BIZ UDゴシック" panose="020B0400000000000000" pitchFamily="49" charset="-128"/>
              <a:buChar char="○"/>
              <a:tabLst/>
              <a:defRPr/>
            </a:pP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具体的には、平時にも、非常時にも日本を支える拠点となるべく、首都圏に本社・本部機能がある企業の新たな拠点整備等に伴う経済面のバックアップ機能の強化、さらには、中央省庁の業務継続等を担う行政面のバックアップ機能の強化を並行して進めていく。</a:t>
            </a:r>
            <a:endParaRPr kumimoji="0" lang="en-US" altLang="ja-JP"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9" name="タイトル 1">
            <a:extLst>
              <a:ext uri="{FF2B5EF4-FFF2-40B4-BE49-F238E27FC236}">
                <a16:creationId xmlns:a16="http://schemas.microsoft.com/office/drawing/2014/main" id="{8F9B27B7-805D-41F0-B385-212151CA3647}"/>
              </a:ext>
            </a:extLst>
          </p:cNvPr>
          <p:cNvSpPr txBox="1">
            <a:spLocks/>
          </p:cNvSpPr>
          <p:nvPr/>
        </p:nvSpPr>
        <p:spPr>
          <a:xfrm>
            <a:off x="4891672" y="2751204"/>
            <a:ext cx="4032000" cy="4047482"/>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四角形: 角を丸くする 42">
            <a:extLst>
              <a:ext uri="{FF2B5EF4-FFF2-40B4-BE49-F238E27FC236}">
                <a16:creationId xmlns:a16="http://schemas.microsoft.com/office/drawing/2014/main" id="{65BAA35C-F6D5-4151-9889-28026A40EB08}"/>
              </a:ext>
            </a:extLst>
          </p:cNvPr>
          <p:cNvSpPr/>
          <p:nvPr/>
        </p:nvSpPr>
        <p:spPr>
          <a:xfrm>
            <a:off x="662878" y="2721358"/>
            <a:ext cx="3345573" cy="288000"/>
          </a:xfrm>
          <a:prstGeom prst="roundRect">
            <a:avLst>
              <a:gd name="adj" fmla="val 2606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経済面の主な取組の方向性</a:t>
            </a:r>
          </a:p>
        </p:txBody>
      </p:sp>
      <p:sp>
        <p:nvSpPr>
          <p:cNvPr id="2" name="角丸四角形 1"/>
          <p:cNvSpPr/>
          <p:nvPr/>
        </p:nvSpPr>
        <p:spPr>
          <a:xfrm>
            <a:off x="409665" y="3966217"/>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既に大阪でバックアップ体制をとっている首都圏企業や国の指定公共機関等に対する、</a:t>
            </a:r>
            <a:r>
              <a:rPr kumimoji="1" lang="ja-JP" altLang="en-US" sz="1200" dirty="0">
                <a:solidFill>
                  <a:schemeClr val="tx1"/>
                </a:solidFill>
                <a:latin typeface="BIZ UDゴシック" panose="020B0400000000000000" pitchFamily="49" charset="-128"/>
                <a:ea typeface="BIZ UDゴシック" panose="020B0400000000000000" pitchFamily="49" charset="-128"/>
              </a:rPr>
              <a:t>更なる</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経済基盤の充実・強化に向けた働きかけ</a:t>
            </a:r>
          </a:p>
        </p:txBody>
      </p:sp>
      <p:sp>
        <p:nvSpPr>
          <p:cNvPr id="18" name="角丸四角形 17"/>
          <p:cNvSpPr/>
          <p:nvPr/>
        </p:nvSpPr>
        <p:spPr>
          <a:xfrm>
            <a:off x="427878" y="4858054"/>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首都圏企業と、大阪や関西の企業による代替生産や代替輸送など、組織間の連携体制の構築によるサプライチェーンの維持とともに、非常時に</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人・モノ・情報・金が集まる仕組みの構築が必要</a:t>
            </a:r>
          </a:p>
        </p:txBody>
      </p:sp>
      <p:sp>
        <p:nvSpPr>
          <p:cNvPr id="19" name="角丸四角形 18"/>
          <p:cNvSpPr/>
          <p:nvPr/>
        </p:nvSpPr>
        <p:spPr>
          <a:xfrm>
            <a:off x="427878" y="5750370"/>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非常時、首都圏企業が大阪の拠点に人員を</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移す際の執務環境の整備など、支援方策の検討</a:t>
            </a:r>
          </a:p>
        </p:txBody>
      </p:sp>
      <p:sp>
        <p:nvSpPr>
          <p:cNvPr id="20" name="角丸四角形 19"/>
          <p:cNvSpPr/>
          <p:nvPr/>
        </p:nvSpPr>
        <p:spPr>
          <a:xfrm>
            <a:off x="409665" y="3085637"/>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首都圏企業に対する大阪での拠点機能強化や</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BCP</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での代替拠点の位置づけを促進させるための働きかけ</a:t>
            </a:r>
          </a:p>
        </p:txBody>
      </p:sp>
      <p:sp>
        <p:nvSpPr>
          <p:cNvPr id="21" name="Rectangle 2"/>
          <p:cNvSpPr txBox="1">
            <a:spLocks noChangeArrowheads="1"/>
          </p:cNvSpPr>
          <p:nvPr/>
        </p:nvSpPr>
        <p:spPr>
          <a:xfrm>
            <a:off x="3892178" y="6462896"/>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2" name="角丸四角形 21"/>
          <p:cNvSpPr/>
          <p:nvPr/>
        </p:nvSpPr>
        <p:spPr>
          <a:xfrm>
            <a:off x="4983907" y="4005844"/>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政府業務継続計画など、既存の国土・防災・非常時に関する法律や計画等などにおける、バックアップエリアとしての位置づけに向けた働きかけ</a:t>
            </a:r>
          </a:p>
        </p:txBody>
      </p:sp>
      <p:sp>
        <p:nvSpPr>
          <p:cNvPr id="23" name="角丸四角形 22"/>
          <p:cNvSpPr/>
          <p:nvPr/>
        </p:nvSpPr>
        <p:spPr>
          <a:xfrm>
            <a:off x="4983907" y="4872382"/>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大阪に拠点を置く、国の出先機関等の更なる</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機能・体制強化に向けた働きかけ</a:t>
            </a:r>
          </a:p>
        </p:txBody>
      </p:sp>
      <p:sp>
        <p:nvSpPr>
          <p:cNvPr id="24" name="角丸四角形 23"/>
          <p:cNvSpPr/>
          <p:nvPr/>
        </p:nvSpPr>
        <p:spPr>
          <a:xfrm>
            <a:off x="4999668" y="5750370"/>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職員の移動手段や庁舎、設備等の活用など、</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大阪での中央省庁の業務継続に向けた具体的な</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オペレーションの検討</a:t>
            </a:r>
          </a:p>
        </p:txBody>
      </p:sp>
      <p:sp>
        <p:nvSpPr>
          <p:cNvPr id="25" name="角丸四角形 24"/>
          <p:cNvSpPr/>
          <p:nvPr/>
        </p:nvSpPr>
        <p:spPr>
          <a:xfrm>
            <a:off x="4983907" y="3110406"/>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副首都化に向けた大阪自らの取組を後押しする</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仕組みづくりと国への法整備の働きかけ</a:t>
            </a:r>
          </a:p>
        </p:txBody>
      </p:sp>
      <p:sp>
        <p:nvSpPr>
          <p:cNvPr id="26" name="Rectangle 2"/>
          <p:cNvSpPr txBox="1">
            <a:spLocks noChangeArrowheads="1"/>
          </p:cNvSpPr>
          <p:nvPr/>
        </p:nvSpPr>
        <p:spPr>
          <a:xfrm>
            <a:off x="8439922" y="6466461"/>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7" name="四角形: 角を丸くする 42">
            <a:extLst>
              <a:ext uri="{FF2B5EF4-FFF2-40B4-BE49-F238E27FC236}">
                <a16:creationId xmlns:a16="http://schemas.microsoft.com/office/drawing/2014/main" id="{65BAA35C-F6D5-4151-9889-28026A40EB08}"/>
              </a:ext>
            </a:extLst>
          </p:cNvPr>
          <p:cNvSpPr/>
          <p:nvPr/>
        </p:nvSpPr>
        <p:spPr>
          <a:xfrm>
            <a:off x="5252881" y="2731820"/>
            <a:ext cx="3345573" cy="288000"/>
          </a:xfrm>
          <a:prstGeom prst="roundRect">
            <a:avLst>
              <a:gd name="adj" fmla="val 260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行政面の主な取組の方向性</a:t>
            </a:r>
          </a:p>
        </p:txBody>
      </p:sp>
      <p:sp>
        <p:nvSpPr>
          <p:cNvPr id="28" name="角丸四角形 27"/>
          <p:cNvSpPr/>
          <p:nvPr/>
        </p:nvSpPr>
        <p:spPr>
          <a:xfrm>
            <a:off x="85724" y="20843"/>
            <a:ext cx="36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首都機能バックアップの取組</a:t>
            </a:r>
            <a:endParaRPr kumimoji="1" lang="en-US" altLang="ja-JP" sz="2000" b="1" i="0" u="none" strike="noStrike" kern="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8" name="グループ化 7"/>
          <p:cNvGrpSpPr/>
          <p:nvPr/>
        </p:nvGrpSpPr>
        <p:grpSpPr>
          <a:xfrm>
            <a:off x="4248205" y="4333219"/>
            <a:ext cx="853675" cy="746474"/>
            <a:chOff x="2421430" y="3186754"/>
            <a:chExt cx="1096993" cy="986568"/>
          </a:xfrm>
        </p:grpSpPr>
        <p:sp>
          <p:nvSpPr>
            <p:cNvPr id="13" name="下カーブ矢印 12"/>
            <p:cNvSpPr/>
            <p:nvPr/>
          </p:nvSpPr>
          <p:spPr>
            <a:xfrm>
              <a:off x="2528932" y="3186754"/>
              <a:ext cx="989491" cy="451127"/>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5" name="下カーブ矢印 14"/>
            <p:cNvSpPr/>
            <p:nvPr/>
          </p:nvSpPr>
          <p:spPr>
            <a:xfrm rot="11004694">
              <a:off x="2421430" y="3723156"/>
              <a:ext cx="933197" cy="45016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30" name="スライド番号プレースホルダー 1"/>
          <p:cNvSpPr>
            <a:spLocks noGrp="1"/>
          </p:cNvSpPr>
          <p:nvPr>
            <p:ph type="sldNum" sz="quarter" idx="12"/>
          </p:nvPr>
        </p:nvSpPr>
        <p:spPr>
          <a:xfrm>
            <a:off x="8452856" y="658748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85342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67666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27149"/>
            <a:ext cx="9144000" cy="461665"/>
          </a:xfrm>
          <a:prstGeom prst="rect">
            <a:avLst/>
          </a:prstGeom>
          <a:noFill/>
        </p:spPr>
        <p:txBody>
          <a:bodyPr wrap="square" rtlCol="0">
            <a:spAutoFit/>
          </a:bodyPr>
          <a:lstStyle/>
          <a:p>
            <a:pPr lvl="0" algn="ctr">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2400" b="1" dirty="0">
                <a:latin typeface="BIZ UDゴシック" panose="020B0400000000000000" pitchFamily="49" charset="-128"/>
                <a:ea typeface="BIZ UDゴシック" panose="020B0400000000000000" pitchFamily="49" charset="-128"/>
              </a:rPr>
              <a:t>経済面の政策</a:t>
            </a:r>
          </a:p>
        </p:txBody>
      </p:sp>
      <p:sp>
        <p:nvSpPr>
          <p:cNvPr id="5"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69926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4147" y="65722"/>
            <a:ext cx="9931673" cy="343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Rectangle 2"/>
          <p:cNvSpPr txBox="1">
            <a:spLocks noChangeArrowheads="1"/>
          </p:cNvSpPr>
          <p:nvPr/>
        </p:nvSpPr>
        <p:spPr>
          <a:xfrm>
            <a:off x="3041" y="-8515"/>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チャレンジを促す経済政策</a:t>
            </a:r>
          </a:p>
        </p:txBody>
      </p:sp>
      <p:sp>
        <p:nvSpPr>
          <p:cNvPr id="5" name="正方形/長方形 4"/>
          <p:cNvSpPr/>
          <p:nvPr/>
        </p:nvSpPr>
        <p:spPr>
          <a:xfrm>
            <a:off x="119764" y="565488"/>
            <a:ext cx="8928000" cy="3431516"/>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テキスト ボックス 30"/>
          <p:cNvSpPr txBox="1"/>
          <p:nvPr/>
        </p:nvSpPr>
        <p:spPr>
          <a:xfrm>
            <a:off x="-542008" y="591776"/>
            <a:ext cx="10152000" cy="2702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副首都の実現に向けた都市機能の向上や行政体制の整備にあわせ、以下の経済面の政策を重点的に実施。</a:t>
            </a:r>
          </a:p>
        </p:txBody>
      </p:sp>
      <p:sp>
        <p:nvSpPr>
          <p:cNvPr id="32" name="テキスト ボックス 31"/>
          <p:cNvSpPr txBox="1"/>
          <p:nvPr/>
        </p:nvSpPr>
        <p:spPr>
          <a:xfrm>
            <a:off x="-519881" y="3742800"/>
            <a:ext cx="10122526" cy="297517"/>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これらの成長・発展の取組を加速させるため、</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を最大限に活用。</a:t>
            </a:r>
          </a:p>
        </p:txBody>
      </p:sp>
      <p:sp>
        <p:nvSpPr>
          <p:cNvPr id="33" name="テキスト ボックス 32"/>
          <p:cNvSpPr txBox="1"/>
          <p:nvPr/>
        </p:nvSpPr>
        <p:spPr>
          <a:xfrm>
            <a:off x="-542008" y="1802153"/>
            <a:ext cx="10166781"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あわせて、大阪・関西万博のテーマである「いのち輝く未来社会のデザイン」や、ウェルビーイング、社会課題と関係が深く、大阪が強みとする「</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」をターゲットに、「観光」や、分厚い集積を持つその他の業種をかけあわせることで、イノベーションを創出。</a:t>
            </a:r>
          </a:p>
        </p:txBody>
      </p:sp>
      <p:sp>
        <p:nvSpPr>
          <p:cNvPr id="34" name="テキスト ボックス 33"/>
          <p:cNvSpPr txBox="1"/>
          <p:nvPr/>
        </p:nvSpPr>
        <p:spPr>
          <a:xfrm>
            <a:off x="-542008" y="2492106"/>
            <a:ext cx="10152000" cy="5027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健康・医療関連産業を生かしたヘルスツーリズムや、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開業に併せた</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MICE</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の更なる振興、コト消費・イミ消費を意識した体験型ツーリズムなど、新たな価値を創出する多様な</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観光産業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へ発展させる。</a:t>
            </a:r>
          </a:p>
        </p:txBody>
      </p:sp>
      <p:sp>
        <p:nvSpPr>
          <p:cNvPr id="35" name="テキスト ボックス 34"/>
          <p:cNvSpPr txBox="1"/>
          <p:nvPr/>
        </p:nvSpPr>
        <p:spPr>
          <a:xfrm>
            <a:off x="-543072" y="892304"/>
            <a:ext cx="10160453" cy="913070"/>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経済成長と社会課題の解決の両面において</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スタートアップの創出が鍵となる</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大阪人はフレンドリーでエネルギッシュな気質に富み、チャレンジやイノベーションを生み出すポテンシャルがあるとともに</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、大学・研究機関も多数集積。こうした強みを生かしながら、社会課題の解決等にチャレンジするスタートアップを創出。さらに、</a:t>
            </a:r>
            <a:br>
              <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3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スタートアップの成長</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を加速させるため、アクセラレータ等の専門人材や投資を呼び込める環境を整備。</a:t>
            </a:r>
            <a:endPar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テキスト ボックス 35"/>
          <p:cNvSpPr txBox="1"/>
          <p:nvPr/>
        </p:nvSpPr>
        <p:spPr>
          <a:xfrm>
            <a:off x="-549398" y="3023431"/>
            <a:ext cx="10166779"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中小企業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が活躍し、それぞれの企業のもつ強みを最大限生かしながら、成長著しい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ASEAN</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などアジア市場への</a:t>
            </a:r>
            <a:b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参入や、</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新事業への転換を促進</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することも重要。大阪の強みである産業の集積を生かし、「健康・医療関連分野」、「グリーン関連分野」等との融合により、既存産業を磨き、イノベーションの好循環につなげる。</a:t>
            </a:r>
          </a:p>
        </p:txBody>
      </p:sp>
      <p:sp>
        <p:nvSpPr>
          <p:cNvPr id="43" name="角丸四角形 42"/>
          <p:cNvSpPr/>
          <p:nvPr/>
        </p:nvSpPr>
        <p:spPr>
          <a:xfrm>
            <a:off x="5540103" y="4454546"/>
            <a:ext cx="3468518"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スタートアップの創業後も、起業経験者やベンチャーキャピタル等と連携し、資金調達や事業連携のサポートにより、成長の加速支援を行う。</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233774CE-BB03-49E5-94E8-1F2C71E354FD}"/>
              </a:ext>
            </a:extLst>
          </p:cNvPr>
          <p:cNvSpPr txBox="1"/>
          <p:nvPr/>
        </p:nvSpPr>
        <p:spPr>
          <a:xfrm>
            <a:off x="6591846" y="6473603"/>
            <a:ext cx="2341010" cy="32225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OIH </a:t>
            </a: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スタートアップアクセラレーションプログラム</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出典：</a:t>
            </a:r>
            <a:r>
              <a:rPr kumimoji="0"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STARTUP ACCELERATION PROGRAM </a:t>
            </a:r>
            <a:r>
              <a:rPr kumimoji="0"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HP</a:t>
            </a:r>
          </a:p>
        </p:txBody>
      </p:sp>
      <p:pic>
        <p:nvPicPr>
          <p:cNvPr id="45" name="図 44"/>
          <p:cNvPicPr>
            <a:picLocks noChangeAspect="1"/>
          </p:cNvPicPr>
          <p:nvPr/>
        </p:nvPicPr>
        <p:blipFill>
          <a:blip r:embed="rId2"/>
          <a:stretch>
            <a:fillRect/>
          </a:stretch>
        </p:blipFill>
        <p:spPr>
          <a:xfrm>
            <a:off x="6146807" y="5098153"/>
            <a:ext cx="2316545" cy="1375450"/>
          </a:xfrm>
          <a:prstGeom prst="rect">
            <a:avLst/>
          </a:prstGeom>
        </p:spPr>
      </p:pic>
      <p:sp>
        <p:nvSpPr>
          <p:cNvPr id="46" name="角丸四角形 45"/>
          <p:cNvSpPr/>
          <p:nvPr/>
        </p:nvSpPr>
        <p:spPr>
          <a:xfrm>
            <a:off x="5454081" y="4035802"/>
            <a:ext cx="359368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角丸四角形 46"/>
          <p:cNvSpPr/>
          <p:nvPr/>
        </p:nvSpPr>
        <p:spPr>
          <a:xfrm>
            <a:off x="5441323" y="4022739"/>
            <a:ext cx="3027693" cy="4389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スタートアップ成長の加速支援</a:t>
            </a:r>
          </a:p>
        </p:txBody>
      </p:sp>
      <p:sp>
        <p:nvSpPr>
          <p:cNvPr id="16" name="角丸四角形 15"/>
          <p:cNvSpPr/>
          <p:nvPr/>
        </p:nvSpPr>
        <p:spPr>
          <a:xfrm>
            <a:off x="210118" y="4512654"/>
            <a:ext cx="5243964"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の開催を契機に、大阪人気質を最大限生かして、チャレンジしたい人が国内外から集まる交流の場を作り、社会課題の解決等にチャレンジするスタートアップを創出支援。あわせて、国内外からスタートアップを誘致する。</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152665" y="4035802"/>
            <a:ext cx="524396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角丸四角形 17"/>
          <p:cNvSpPr/>
          <p:nvPr/>
        </p:nvSpPr>
        <p:spPr>
          <a:xfrm>
            <a:off x="139601" y="4030175"/>
            <a:ext cx="4938880" cy="4573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大阪人気質（フレンドリー、エネルギッシュ）を生かしたスタートアップの創出</a:t>
            </a:r>
          </a:p>
        </p:txBody>
      </p:sp>
      <p:pic>
        <p:nvPicPr>
          <p:cNvPr id="19" name="図 18"/>
          <p:cNvPicPr>
            <a:picLocks noChangeAspect="1"/>
          </p:cNvPicPr>
          <p:nvPr/>
        </p:nvPicPr>
        <p:blipFill rotWithShape="1">
          <a:blip r:embed="rId3"/>
          <a:srcRect l="21205" t="25695" r="25988" b="14409"/>
          <a:stretch/>
        </p:blipFill>
        <p:spPr>
          <a:xfrm>
            <a:off x="1546524" y="5156434"/>
            <a:ext cx="2151159" cy="1371811"/>
          </a:xfrm>
          <a:prstGeom prst="rect">
            <a:avLst/>
          </a:prstGeom>
        </p:spPr>
      </p:pic>
      <p:sp>
        <p:nvSpPr>
          <p:cNvPr id="20" name="テキスト ボックス 19">
            <a:extLst>
              <a:ext uri="{FF2B5EF4-FFF2-40B4-BE49-F238E27FC236}">
                <a16:creationId xmlns:a16="http://schemas.microsoft.com/office/drawing/2014/main" id="{233774CE-BB03-49E5-94E8-1F2C71E354FD}"/>
              </a:ext>
            </a:extLst>
          </p:cNvPr>
          <p:cNvSpPr txBox="1"/>
          <p:nvPr/>
        </p:nvSpPr>
        <p:spPr>
          <a:xfrm>
            <a:off x="1548753" y="6422814"/>
            <a:ext cx="4000445" cy="42383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優れた大阪の中小企業・スタートアップの技術・サービスを発信する「展示・出展ゾーン」</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22"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525054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194113" y="214898"/>
            <a:ext cx="8837216" cy="311711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49" name="図 48"/>
          <p:cNvPicPr>
            <a:picLocks noChangeAspect="1"/>
          </p:cNvPicPr>
          <p:nvPr/>
        </p:nvPicPr>
        <p:blipFill>
          <a:blip r:embed="rId2"/>
          <a:stretch>
            <a:fillRect/>
          </a:stretch>
        </p:blipFill>
        <p:spPr>
          <a:xfrm>
            <a:off x="181298" y="968758"/>
            <a:ext cx="4431423" cy="2340107"/>
          </a:xfrm>
          <a:prstGeom prst="rect">
            <a:avLst/>
          </a:prstGeom>
        </p:spPr>
      </p:pic>
      <p:pic>
        <p:nvPicPr>
          <p:cNvPr id="50" name="図 49"/>
          <p:cNvPicPr>
            <a:picLocks noChangeAspect="1"/>
          </p:cNvPicPr>
          <p:nvPr/>
        </p:nvPicPr>
        <p:blipFill>
          <a:blip r:embed="rId3"/>
          <a:stretch>
            <a:fillRect/>
          </a:stretch>
        </p:blipFill>
        <p:spPr>
          <a:xfrm>
            <a:off x="4612300" y="964332"/>
            <a:ext cx="4418780" cy="2329965"/>
          </a:xfrm>
          <a:prstGeom prst="rect">
            <a:avLst/>
          </a:prstGeom>
        </p:spPr>
      </p:pic>
      <p:sp>
        <p:nvSpPr>
          <p:cNvPr id="68" name="角丸四角形 67"/>
          <p:cNvSpPr/>
          <p:nvPr/>
        </p:nvSpPr>
        <p:spPr>
          <a:xfrm>
            <a:off x="194113" y="200735"/>
            <a:ext cx="6872894" cy="3601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健康・医療関連分野、グリーン関連分野をターゲットに、イノベーションを創出</a:t>
            </a:r>
          </a:p>
        </p:txBody>
      </p:sp>
      <p:sp>
        <p:nvSpPr>
          <p:cNvPr id="25" name="角丸四角形 24"/>
          <p:cNvSpPr/>
          <p:nvPr/>
        </p:nvSpPr>
        <p:spPr>
          <a:xfrm>
            <a:off x="300891" y="3752941"/>
            <a:ext cx="3841180" cy="838351"/>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ヘルスツーリズムや、大阪ならではの体験型プログラムの提供とともに、世界水準のオールインワン</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MICE</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拠点を有する</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を生かし、観光産業を発展させる。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181299" y="3420247"/>
            <a:ext cx="4168502" cy="33234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角丸四角形 26"/>
          <p:cNvSpPr/>
          <p:nvPr/>
        </p:nvSpPr>
        <p:spPr>
          <a:xfrm>
            <a:off x="181298" y="3405926"/>
            <a:ext cx="2444202" cy="4597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ヘルスツーリズム、</a:t>
            </a: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多様な観光産業の発展</a:t>
            </a:r>
          </a:p>
        </p:txBody>
      </p:sp>
      <p:pic>
        <p:nvPicPr>
          <p:cNvPr id="28" name="図 27"/>
          <p:cNvPicPr>
            <a:picLocks noChangeAspect="1"/>
          </p:cNvPicPr>
          <p:nvPr/>
        </p:nvPicPr>
        <p:blipFill>
          <a:blip r:embed="rId4"/>
          <a:stretch>
            <a:fillRect/>
          </a:stretch>
        </p:blipFill>
        <p:spPr>
          <a:xfrm>
            <a:off x="705658" y="4610138"/>
            <a:ext cx="2786345" cy="1671807"/>
          </a:xfrm>
          <a:prstGeom prst="rect">
            <a:avLst/>
          </a:prstGeom>
        </p:spPr>
      </p:pic>
      <p:sp>
        <p:nvSpPr>
          <p:cNvPr id="29" name="テキスト ボックス 28">
            <a:extLst>
              <a:ext uri="{FF2B5EF4-FFF2-40B4-BE49-F238E27FC236}">
                <a16:creationId xmlns:a16="http://schemas.microsoft.com/office/drawing/2014/main" id="{233774CE-BB03-49E5-94E8-1F2C71E354FD}"/>
              </a:ext>
            </a:extLst>
          </p:cNvPr>
          <p:cNvSpPr txBox="1"/>
          <p:nvPr/>
        </p:nvSpPr>
        <p:spPr>
          <a:xfrm>
            <a:off x="727525" y="6265543"/>
            <a:ext cx="3784325" cy="29174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ミライのヘルスケア体験</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31" name="角丸四角形 30"/>
          <p:cNvSpPr/>
          <p:nvPr/>
        </p:nvSpPr>
        <p:spPr>
          <a:xfrm>
            <a:off x="4627108" y="3809505"/>
            <a:ext cx="4243820" cy="832009"/>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小企業が培ってきた経営資源を生かした新技術開発を支援・発信。健康・医療関連分野、グリーン関連分野との融合により、成長・発展、イノベーションの好循環につなげ、万博のレガシーを継承・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角丸四角形 31"/>
          <p:cNvSpPr/>
          <p:nvPr/>
        </p:nvSpPr>
        <p:spPr>
          <a:xfrm>
            <a:off x="4496120" y="3400877"/>
            <a:ext cx="4534960" cy="334282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角丸四角形 32"/>
          <p:cNvSpPr/>
          <p:nvPr/>
        </p:nvSpPr>
        <p:spPr>
          <a:xfrm>
            <a:off x="4476919" y="3387989"/>
            <a:ext cx="4134093" cy="4086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中小企業の新たな挑戦と万博レガシーの継承</a:t>
            </a:r>
          </a:p>
        </p:txBody>
      </p:sp>
      <p:grpSp>
        <p:nvGrpSpPr>
          <p:cNvPr id="2" name="グループ化 1"/>
          <p:cNvGrpSpPr/>
          <p:nvPr/>
        </p:nvGrpSpPr>
        <p:grpSpPr>
          <a:xfrm>
            <a:off x="4563843" y="4613316"/>
            <a:ext cx="4393625" cy="2042145"/>
            <a:chOff x="4563843" y="4547647"/>
            <a:chExt cx="4393625" cy="2042145"/>
          </a:xfrm>
        </p:grpSpPr>
        <p:sp>
          <p:nvSpPr>
            <p:cNvPr id="34" name="楕円 33"/>
            <p:cNvSpPr/>
            <p:nvPr/>
          </p:nvSpPr>
          <p:spPr>
            <a:xfrm>
              <a:off x="6144734" y="4664082"/>
              <a:ext cx="2812734" cy="1412439"/>
            </a:xfrm>
            <a:prstGeom prst="ellipse">
              <a:avLst/>
            </a:prstGeom>
            <a:solidFill>
              <a:schemeClr val="accent1">
                <a:lumMod val="20000"/>
                <a:lumOff val="8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楕円 34"/>
            <p:cNvSpPr/>
            <p:nvPr/>
          </p:nvSpPr>
          <p:spPr>
            <a:xfrm>
              <a:off x="4701180" y="4826977"/>
              <a:ext cx="1224000" cy="1116000"/>
            </a:xfrm>
            <a:prstGeom prst="ellipse">
              <a:avLst/>
            </a:prstGeom>
            <a:solidFill>
              <a:schemeClr val="accent5">
                <a:lumMod val="75000"/>
              </a:schemeClr>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p:cNvSpPr txBox="1"/>
            <p:nvPr/>
          </p:nvSpPr>
          <p:spPr>
            <a:xfrm>
              <a:off x="4563843" y="4983753"/>
              <a:ext cx="147177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中小企業</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強み</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受け継がれる</a:t>
              </a:r>
              <a:endPar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経営資源</a:t>
              </a: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
          <p:nvSpPr>
            <p:cNvPr id="37" name="乗算 36"/>
            <p:cNvSpPr/>
            <p:nvPr/>
          </p:nvSpPr>
          <p:spPr>
            <a:xfrm>
              <a:off x="5927335" y="5170304"/>
              <a:ext cx="331228" cy="456982"/>
            </a:xfrm>
            <a:prstGeom prst="mathMultiply">
              <a:avLst>
                <a:gd name="adj1" fmla="val 15987"/>
              </a:avLst>
            </a:prstGeom>
            <a:solidFill>
              <a:schemeClr val="accent1"/>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角丸四角形 37"/>
            <p:cNvSpPr/>
            <p:nvPr/>
          </p:nvSpPr>
          <p:spPr>
            <a:xfrm>
              <a:off x="6552435" y="4840693"/>
              <a:ext cx="1220236" cy="1062620"/>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p:cNvSpPr txBox="1"/>
            <p:nvPr/>
          </p:nvSpPr>
          <p:spPr>
            <a:xfrm>
              <a:off x="6541132" y="4878648"/>
              <a:ext cx="1231539" cy="101566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異業種・他分野のノウハウ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海外展開、</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未開拓市場</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デジタル活用</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4867236" y="6328182"/>
              <a:ext cx="2848723" cy="261610"/>
            </a:xfrm>
            <a:prstGeom prst="rect">
              <a:avLst/>
            </a:prstGeom>
            <a:noFill/>
            <a:ln w="22225">
              <a:solidFill>
                <a:schemeClr val="accent5">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新規事業、業態転換、新市場参入</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7737233" y="4866428"/>
              <a:ext cx="1113516" cy="11644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大阪の強み</a:t>
              </a:r>
              <a:endParaRPr kumimoji="1" lang="en-US" altLang="ja-JP"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endParaRPr kumimoji="1" lang="en-US" altLang="ja-JP" sz="1050"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二等辺三角形 42"/>
            <p:cNvSpPr/>
            <p:nvPr/>
          </p:nvSpPr>
          <p:spPr>
            <a:xfrm rot="10800000">
              <a:off x="5423440" y="6127874"/>
              <a:ext cx="1512000" cy="144000"/>
            </a:xfrm>
            <a:prstGeom prs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4680193" y="5870103"/>
              <a:ext cx="2848723" cy="261610"/>
            </a:xfrm>
            <a:prstGeom prst="rect">
              <a:avLst/>
            </a:prstGeom>
            <a:noFill/>
            <a:ln w="22225">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経営資源を最大限活用</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4701180" y="4547647"/>
              <a:ext cx="1776589" cy="22834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＜成長・発展のイメージ＞</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角丸四角形 29"/>
          <p:cNvSpPr/>
          <p:nvPr/>
        </p:nvSpPr>
        <p:spPr>
          <a:xfrm>
            <a:off x="461352" y="464297"/>
            <a:ext cx="8057261"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ライフサイエンスなどの学術研究の集積と分厚い産業集積を生かして、健康・医療関連分野やグリーン関連分野での幅広いイノベーションを創出。</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26864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91282" y="3387632"/>
            <a:ext cx="2646878" cy="584775"/>
          </a:xfrm>
          <a:prstGeom prst="rect">
            <a:avLst/>
          </a:prstGeom>
        </p:spPr>
        <p:txBody>
          <a:bodyPr wrap="none">
            <a:spAutoFit/>
          </a:bodyPr>
          <a:lstStyle/>
          <a:p>
            <a:pPr lvl="0" algn="ctr"/>
            <a:r>
              <a:rPr lang="ja-JP" altLang="en-US" sz="3200" dirty="0">
                <a:solidFill>
                  <a:prstClr val="black"/>
                </a:solidFill>
                <a:latin typeface="BIZ UDゴシック" panose="020B0400000000000000" pitchFamily="49" charset="-128"/>
                <a:ea typeface="BIZ UDゴシック" panose="020B0400000000000000" pitchFamily="49" charset="-128"/>
              </a:rPr>
              <a:t>今後の進め方</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33635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今後の進め方</a:t>
            </a:r>
          </a:p>
        </p:txBody>
      </p:sp>
      <p:sp>
        <p:nvSpPr>
          <p:cNvPr id="5" name="テキスト ボックス 4"/>
          <p:cNvSpPr txBox="1"/>
          <p:nvPr/>
        </p:nvSpPr>
        <p:spPr>
          <a:xfrm>
            <a:off x="93600" y="796222"/>
            <a:ext cx="8917050" cy="452431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〇　「副首都ビジョン」をオール大阪の指針として、大阪府、大阪市、堺市はもとより、</a:t>
            </a:r>
            <a:r>
              <a:rPr kumimoji="1" lang="ja-JP" altLang="en-US" dirty="0">
                <a:latin typeface="BIZ UDPゴシック" panose="020B0400000000000000" pitchFamily="50" charset="-128"/>
                <a:ea typeface="BIZ UDPゴシック" panose="020B0400000000000000" pitchFamily="50" charset="-128"/>
              </a:rPr>
              <a:t>府</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dirty="0">
                <a:latin typeface="BIZ UDPゴシック" panose="020B0400000000000000" pitchFamily="50" charset="-128"/>
                <a:ea typeface="BIZ UDPゴシック" panose="020B0400000000000000" pitchFamily="50" charset="-128"/>
              </a:rPr>
              <a:t>内の他の市町村</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や経済界、さらには、近隣府県、国とともに、一体となって、</a:t>
            </a:r>
            <a:r>
              <a:rPr kumimoji="1" lang="ja-JP" altLang="en-US" dirty="0">
                <a:latin typeface="BIZ UDPゴシック" panose="020B0400000000000000" pitchFamily="50" charset="-128"/>
                <a:ea typeface="BIZ UDPゴシック" panose="020B0400000000000000" pitchFamily="50" charset="-128"/>
              </a:rPr>
              <a:t>大阪の</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副首都化が推進されるよう、取り組んでいく。</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大阪府、大阪市、堺市においては</a:t>
            </a:r>
            <a:r>
              <a:rPr kumimoji="1" lang="ja-JP" altLang="en-US" noProof="0"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それぞれの行政運営に、ビジョンの具体化を図る</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施策を盛り込み、副首都化をけん引していく。そして、副首都</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推進本部会議</a:t>
            </a:r>
            <a:r>
              <a:rPr kumimoji="1" lang="ja-JP" altLang="en-US" dirty="0">
                <a:latin typeface="BIZ UDPゴシック" panose="020B0400000000000000" pitchFamily="50" charset="-128"/>
                <a:ea typeface="BIZ UDPゴシック" panose="020B0400000000000000" pitchFamily="50" charset="-128"/>
              </a:rPr>
              <a:t>において、</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各施策の推進状況を踏まえながら、ビジョンの進捗を管理し</a:t>
            </a:r>
            <a:r>
              <a:rPr kumimoji="1" lang="ja-JP" altLang="en-US" dirty="0">
                <a:latin typeface="BIZ UDPゴシック" panose="020B0400000000000000" pitchFamily="50" charset="-128"/>
                <a:ea typeface="BIZ UDPゴシック" panose="020B0400000000000000" pitchFamily="50" charset="-128"/>
              </a:rPr>
              <a:t>ていく。</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（必要に応じて、副知事・副市長レベル、部局長レベルでの実務的な議論の場を設け</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dirty="0" err="1">
                <a:latin typeface="BIZ UDPゴシック" panose="020B0400000000000000" pitchFamily="50" charset="-128"/>
                <a:ea typeface="BIZ UDPゴシック" panose="020B0400000000000000" pitchFamily="50" charset="-128"/>
              </a:rPr>
              <a:t>て</a:t>
            </a:r>
            <a:r>
              <a:rPr kumimoji="1" lang="ja-JP" altLang="en-US" dirty="0">
                <a:latin typeface="BIZ UDPゴシック" panose="020B0400000000000000" pitchFamily="50" charset="-128"/>
                <a:ea typeface="BIZ UDPゴシック" panose="020B0400000000000000" pitchFamily="50" charset="-128"/>
              </a:rPr>
              <a:t>進捗管理を行う。）</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また、若者や女性の活躍などビジョン推進の鍵となる取組に関して、具体的な進捗</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が把握できる指標等の検討を</a:t>
            </a:r>
            <a:r>
              <a:rPr kumimoji="1" lang="ja-JP" altLang="en-US" dirty="0">
                <a:latin typeface="BIZ UDPゴシック" panose="020B0400000000000000" pitchFamily="50" charset="-128"/>
                <a:ea typeface="BIZ UDPゴシック" panose="020B0400000000000000" pitchFamily="50" charset="-128"/>
              </a:rPr>
              <a:t>行う。</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〇　以上の取組を進めながら、</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適宜、「副首都ビジョン」の見直しを行っていく。</a:t>
            </a:r>
            <a:r>
              <a:rPr kumimoji="1" lang="ja-JP" altLang="en-US"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1533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71435" y="1266151"/>
            <a:ext cx="8967099" cy="4500000"/>
          </a:xfrm>
          <a:prstGeom prst="ellipse">
            <a:avLst/>
          </a:prstGeom>
          <a:solidFill>
            <a:schemeClr val="bg2">
              <a:lumMod val="90000"/>
              <a:alpha val="45000"/>
            </a:scheme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0" y="538993"/>
            <a:ext cx="9144000" cy="5551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大阪が、平時の日本の成長、非常時の</a:t>
            </a:r>
            <a:r>
              <a:rPr lang="ja-JP" altLang="en-US" sz="1400" dirty="0">
                <a:solidFill>
                  <a:schemeClr val="tx1"/>
                </a:solidFill>
                <a:latin typeface="BIZ UDゴシック" panose="020B0400000000000000" pitchFamily="49" charset="-128"/>
                <a:ea typeface="BIZ UDゴシック" panose="020B0400000000000000" pitchFamily="49" charset="-128"/>
              </a:rPr>
              <a:t>首都機能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のバックアップを担う副首都（経済、バックアップ、行政・政治）として、</a:t>
            </a:r>
            <a:r>
              <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東西二極の一極、さらに、複数の都市が日本の成長をけん引する新たな国の形</a:t>
            </a:r>
            <a:r>
              <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144347" y="1390981"/>
            <a:ext cx="8821274" cy="1872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駆動力となるのが「商いのまち」として育んできた「民都」の</a:t>
            </a:r>
            <a:r>
              <a:rPr lang="ja-JP" altLang="en-US" sz="1400" dirty="0">
                <a:solidFill>
                  <a:schemeClr val="tx1"/>
                </a:solidFill>
                <a:latin typeface="BIZ UDゴシック" panose="020B0400000000000000" pitchFamily="49" charset="-128"/>
                <a:ea typeface="BIZ UDゴシック" panose="020B0400000000000000" pitchFamily="49" charset="-128"/>
              </a:rPr>
              <a:t>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これを最大限生かして、西日本の中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枢拠点（分都）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として、アジアとの交流（アジアの主要都市）のなかでグローバルに経済成長。</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〇  今後の成長には、都市として、経済産業のイノベーション、構造転換に向けた「チャレンジの後押し（ビジネス環境等）」と、「暮らしやすさ、働きやすさ、楽しさ（ウェルビーイング、社会課題解決）」を兼ね備えることが必要。</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〇　この理念のもと「変革を先取りし、誰もがワクワクする都市」として、「国内外の若者や女性をはじめ多くの人の新たなチャレンジ」で成長を成し遂げ、東西二極の一極をめざす。</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こうした取組により、「経済的ポテンシャル」を向上。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144347" y="3631732"/>
            <a:ext cx="8821274" cy="499419"/>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経済力を背景に、</a:t>
            </a:r>
            <a:r>
              <a:rPr lang="ja-JP" altLang="en-US" sz="1400" noProof="0" dirty="0">
                <a:solidFill>
                  <a:schemeClr val="tx1"/>
                </a:solidFill>
                <a:latin typeface="BIZ UDゴシック" panose="020B0400000000000000" pitchFamily="49" charset="-128"/>
                <a:ea typeface="BIZ UDゴシック" panose="020B0400000000000000" pitchFamily="49" charset="-128"/>
              </a:rPr>
              <a:t>経済面</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さらに行政・政治面での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バックアップ機能</a:t>
            </a:r>
            <a:r>
              <a:rPr lang="ja-JP" altLang="en-US" sz="1400" dirty="0">
                <a:solidFill>
                  <a:schemeClr val="tx1"/>
                </a:solidFill>
                <a:latin typeface="BIZ UDゴシック" panose="020B0400000000000000" pitchFamily="49" charset="-128"/>
                <a:ea typeface="BIZ UDゴシック" panose="020B0400000000000000" pitchFamily="49" charset="-128"/>
              </a:rPr>
              <a:t>を強化し、非常時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に日本を支える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　　</a:t>
            </a:r>
            <a:r>
              <a:rPr kumimoji="0" lang="en-US" altLang="ja-JP"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バックアップ拠点（重都）</a:t>
            </a:r>
            <a:r>
              <a:rPr kumimoji="0" lang="en-US" altLang="ja-JP"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として、名実ともに広く国内外の信頼を得る。</a:t>
            </a:r>
          </a:p>
        </p:txBody>
      </p:sp>
      <p:sp>
        <p:nvSpPr>
          <p:cNvPr id="9" name="正方形/長方形 8"/>
          <p:cNvSpPr/>
          <p:nvPr/>
        </p:nvSpPr>
        <p:spPr>
          <a:xfrm>
            <a:off x="568204" y="6157495"/>
            <a:ext cx="8434745" cy="648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36000"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以上の経済面、バックアップ面、行政・政治面の取組を、万博や</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等のインパクトを生かし、</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年と進め、遅くとも</a:t>
            </a:r>
            <a:r>
              <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年代には、東京一極集中・中央集権から、拠点分散・分権型の国へ</a:t>
            </a:r>
            <a:r>
              <a:rPr lang="ja-JP" altLang="en-US" sz="1400" b="1" dirty="0">
                <a:solidFill>
                  <a:schemeClr val="tx1"/>
                </a:solidFill>
                <a:latin typeface="BIZ UDゴシック" panose="020B0400000000000000" pitchFamily="49" charset="-128"/>
                <a:ea typeface="BIZ UDゴシック" panose="020B0400000000000000" pitchFamily="49" charset="-128"/>
              </a:rPr>
              <a:t>転換</a:t>
            </a:r>
            <a:r>
              <a:rPr kumimoji="0" lang="ja-JP" altLang="en-US" sz="14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2" name="グループ化 11"/>
          <p:cNvGrpSpPr/>
          <p:nvPr/>
        </p:nvGrpSpPr>
        <p:grpSpPr>
          <a:xfrm>
            <a:off x="16043" y="6261975"/>
            <a:ext cx="552161" cy="439039"/>
            <a:chOff x="-928047" y="5529463"/>
            <a:chExt cx="928047" cy="1131070"/>
          </a:xfrm>
        </p:grpSpPr>
        <p:sp>
          <p:nvSpPr>
            <p:cNvPr id="10" name="山形 9"/>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山形 10"/>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3" name="四角形: 角を丸くする 42">
            <a:extLst>
              <a:ext uri="{FF2B5EF4-FFF2-40B4-BE49-F238E27FC236}">
                <a16:creationId xmlns:a16="http://schemas.microsoft.com/office/drawing/2014/main" id="{65BAA35C-F6D5-4151-9889-28026A40EB08}"/>
              </a:ext>
            </a:extLst>
          </p:cNvPr>
          <p:cNvSpPr/>
          <p:nvPr/>
        </p:nvSpPr>
        <p:spPr>
          <a:xfrm>
            <a:off x="144347" y="1125583"/>
            <a:ext cx="1368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経 済</a:t>
            </a:r>
          </a:p>
        </p:txBody>
      </p:sp>
      <p:sp>
        <p:nvSpPr>
          <p:cNvPr id="16"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大阪がめざす副首都の姿の再定義</a:t>
            </a:r>
          </a:p>
        </p:txBody>
      </p:sp>
      <p:sp>
        <p:nvSpPr>
          <p:cNvPr id="18" name="四角形: 角を丸くする 42">
            <a:extLst>
              <a:ext uri="{FF2B5EF4-FFF2-40B4-BE49-F238E27FC236}">
                <a16:creationId xmlns:a16="http://schemas.microsoft.com/office/drawing/2014/main" id="{65BAA35C-F6D5-4151-9889-28026A40EB08}"/>
              </a:ext>
            </a:extLst>
          </p:cNvPr>
          <p:cNvSpPr/>
          <p:nvPr/>
        </p:nvSpPr>
        <p:spPr>
          <a:xfrm>
            <a:off x="144347" y="3350702"/>
            <a:ext cx="1395484"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バックアップ</a:t>
            </a:r>
          </a:p>
        </p:txBody>
      </p:sp>
      <p:sp>
        <p:nvSpPr>
          <p:cNvPr id="19" name="四角形: 角を丸くする 42">
            <a:extLst>
              <a:ext uri="{FF2B5EF4-FFF2-40B4-BE49-F238E27FC236}">
                <a16:creationId xmlns:a16="http://schemas.microsoft.com/office/drawing/2014/main" id="{65BAA35C-F6D5-4151-9889-28026A40EB08}"/>
              </a:ext>
            </a:extLst>
          </p:cNvPr>
          <p:cNvSpPr/>
          <p:nvPr/>
        </p:nvSpPr>
        <p:spPr>
          <a:xfrm>
            <a:off x="144347" y="4203894"/>
            <a:ext cx="1381836" cy="23617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行政・政治</a:t>
            </a:r>
          </a:p>
        </p:txBody>
      </p:sp>
      <p:sp>
        <p:nvSpPr>
          <p:cNvPr id="21" name="スライド番号プレースホルダー 1"/>
          <p:cNvSpPr>
            <a:spLocks noGrp="1"/>
          </p:cNvSpPr>
          <p:nvPr>
            <p:ph type="sldNum" sz="quarter" idx="12"/>
          </p:nvPr>
        </p:nvSpPr>
        <p:spPr>
          <a:xfrm>
            <a:off x="8482768" y="646768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正方形/長方形 16"/>
          <p:cNvSpPr/>
          <p:nvPr/>
        </p:nvSpPr>
        <p:spPr>
          <a:xfrm>
            <a:off x="144347" y="4451182"/>
            <a:ext cx="8821274" cy="1656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lvl="0">
              <a:lnSpc>
                <a:spcPts val="1500"/>
              </a:lnSpc>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lang="ja-JP" altLang="en-US" sz="1400" dirty="0">
                <a:solidFill>
                  <a:schemeClr val="tx1"/>
                </a:solidFill>
                <a:latin typeface="BIZ UDゴシック" panose="020B0400000000000000" pitchFamily="49" charset="-128"/>
                <a:ea typeface="BIZ UDゴシック" panose="020B0400000000000000" pitchFamily="49" charset="-128"/>
              </a:rPr>
              <a:t>府市一体の強化と府域の基礎自治強化、将来の道州制を視野に入れた関西、とりわけ、一体の経済圏を　</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lvl="0">
              <a:lnSpc>
                <a:spcPts val="15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なす京阪神の連携強化、さらには、国の出先機関の機能強化と府市との連携等を進める。　　　　　　　　　　　　　　　　　　　</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　</a:t>
            </a:r>
            <a:r>
              <a:rPr lang="ja-JP" altLang="en-US" sz="1400" dirty="0">
                <a:solidFill>
                  <a:schemeClr val="tx1"/>
                </a:solidFill>
                <a:latin typeface="BIZ UDゴシック" panose="020B0400000000000000" pitchFamily="49" charset="-128"/>
                <a:ea typeface="BIZ UDゴシック" panose="020B0400000000000000" pitchFamily="49" charset="-128"/>
              </a:rPr>
              <a:t>副首都推進（平時の日本の成長、非常時の首都機能のバックアップ）のための法整備について検討を深め、国にその実現を迫る。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lang="ja-JP" altLang="en-US" sz="1400" dirty="0">
                <a:solidFill>
                  <a:schemeClr val="tx1"/>
                </a:solidFill>
                <a:latin typeface="BIZ UDゴシック" panose="020B0400000000000000" pitchFamily="49" charset="-128"/>
                <a:ea typeface="BIZ UDゴシック" panose="020B0400000000000000" pitchFamily="49" charset="-128"/>
              </a:rPr>
              <a:t>　あわせて、引き続き、大都市における国と地方、広域自治体と基礎自治体のあり方について、公民連携や海外の取組事例も視野に、調査・知見収集。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271463" lvl="0" indent="-271463">
              <a:lnSpc>
                <a:spcPts val="1500"/>
              </a:lnSpc>
              <a:spcBef>
                <a:spcPts val="600"/>
              </a:spcBef>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こうした取組により、「行政・政治的ポテンシャル」を向上。</a:t>
            </a:r>
          </a:p>
        </p:txBody>
      </p:sp>
    </p:spTree>
    <p:extLst>
      <p:ext uri="{BB962C8B-B14F-4D97-AF65-F5344CB8AC3E}">
        <p14:creationId xmlns:p14="http://schemas.microsoft.com/office/powerpoint/2010/main" val="2767407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400681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0" y="2622533"/>
            <a:ext cx="9144000"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参考資料</a:t>
            </a:r>
            <a:endParaRPr kumimoji="1" lang="en-US" altLang="ja-JP"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p:cNvSpPr/>
          <p:nvPr/>
        </p:nvSpPr>
        <p:spPr>
          <a:xfrm>
            <a:off x="928255" y="3507864"/>
            <a:ext cx="7342909" cy="2862986"/>
          </a:xfrm>
          <a:prstGeom prst="rect">
            <a:avLst/>
          </a:prstGeom>
          <a:ln w="12700">
            <a:prstDash val="dash"/>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panose="05000000000000000000" pitchFamily="2" charset="2"/>
              <a:buChar char="l"/>
            </a:pPr>
            <a:r>
              <a:rPr kumimoji="1" lang="ja-JP" altLang="en-US" sz="1400" dirty="0">
                <a:latin typeface="BIZ UDゴシック" panose="020B0400000000000000" pitchFamily="49" charset="-128"/>
                <a:ea typeface="BIZ UDゴシック" panose="020B0400000000000000" pitchFamily="49" charset="-128"/>
              </a:rPr>
              <a:t>指標で見る経済・社会の動き</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r>
              <a:rPr kumimoji="1" lang="ja-JP" altLang="en-US" sz="1400" dirty="0">
                <a:latin typeface="BIZ UDゴシック" panose="020B0400000000000000" pitchFamily="49" charset="-128"/>
                <a:ea typeface="BIZ UDゴシック" panose="020B0400000000000000" pitchFamily="49" charset="-128"/>
              </a:rPr>
              <a:t>海外の成長都市比較表</a:t>
            </a: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r>
              <a:rPr kumimoji="1" lang="ja-JP" altLang="en-US" sz="1400" dirty="0">
                <a:latin typeface="BIZ UDゴシック" panose="020B0400000000000000" pitchFamily="49" charset="-128"/>
                <a:ea typeface="BIZ UDゴシック" panose="020B0400000000000000" pitchFamily="49" charset="-128"/>
              </a:rPr>
              <a:t>「副首都ビジョン」のバージョンアップに向けた意見交換会</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・意見交換会メンバー</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・意見交換会の開催状況</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・中間論点整理のポイント</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　・意見交換会における主な意見</a:t>
            </a:r>
            <a:endParaRPr kumimoji="1" lang="en-US" altLang="ja-JP" sz="1400"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r>
              <a:rPr kumimoji="1" lang="ja-JP" altLang="en-US" sz="1400" dirty="0">
                <a:latin typeface="BIZ UDゴシック" panose="020B0400000000000000" pitchFamily="49" charset="-128"/>
                <a:ea typeface="BIZ UDゴシック" panose="020B0400000000000000" pitchFamily="49" charset="-128"/>
              </a:rPr>
              <a:t>副首都の必要性に関する資料</a:t>
            </a:r>
          </a:p>
        </p:txBody>
      </p:sp>
      <p:sp>
        <p:nvSpPr>
          <p:cNvPr id="5"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p:cNvSpPr txBox="1"/>
          <p:nvPr/>
        </p:nvSpPr>
        <p:spPr>
          <a:xfrm>
            <a:off x="7009280" y="3230865"/>
            <a:ext cx="1261884" cy="276999"/>
          </a:xfrm>
          <a:prstGeom prst="rect">
            <a:avLst/>
          </a:prstGeom>
          <a:noFill/>
        </p:spPr>
        <p:txBody>
          <a:bodyPr wrap="none" rtlCol="0">
            <a:spAutoFit/>
          </a:bodyPr>
          <a:lstStyle/>
          <a:p>
            <a:r>
              <a:rPr kumimoji="1" lang="ja-JP" altLang="en-US" sz="1200" dirty="0">
                <a:latin typeface="BIZ UDゴシック" panose="020B0400000000000000" pitchFamily="49" charset="-128"/>
                <a:ea typeface="BIZ UDゴシック" panose="020B0400000000000000" pitchFamily="49" charset="-128"/>
              </a:rPr>
              <a:t>（項目名のみ）</a:t>
            </a:r>
          </a:p>
        </p:txBody>
      </p:sp>
    </p:spTree>
    <p:extLst>
      <p:ext uri="{BB962C8B-B14F-4D97-AF65-F5344CB8AC3E}">
        <p14:creationId xmlns:p14="http://schemas.microsoft.com/office/powerpoint/2010/main" val="16062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81066" y="0"/>
            <a:ext cx="9062934" cy="500781"/>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目標と戦略・工程の再構築</a:t>
            </a:r>
          </a:p>
        </p:txBody>
      </p:sp>
      <p:graphicFrame>
        <p:nvGraphicFramePr>
          <p:cNvPr id="3" name="表 2"/>
          <p:cNvGraphicFramePr>
            <a:graphicFrameLocks noGrp="1"/>
          </p:cNvGraphicFramePr>
          <p:nvPr>
            <p:extLst>
              <p:ext uri="{D42A27DB-BD31-4B8C-83A1-F6EECF244321}">
                <p14:modId xmlns:p14="http://schemas.microsoft.com/office/powerpoint/2010/main" val="3783891385"/>
              </p:ext>
            </p:extLst>
          </p:nvPr>
        </p:nvGraphicFramePr>
        <p:xfrm>
          <a:off x="81066" y="474689"/>
          <a:ext cx="9026724" cy="6383311"/>
        </p:xfrm>
        <a:graphic>
          <a:graphicData uri="http://schemas.openxmlformats.org/drawingml/2006/table">
            <a:tbl>
              <a:tblPr firstRow="1" bandRow="1">
                <a:tableStyleId>{5C22544A-7EE6-4342-B048-85BDC9FD1C3A}</a:tableStyleId>
              </a:tblPr>
              <a:tblGrid>
                <a:gridCol w="943089">
                  <a:extLst>
                    <a:ext uri="{9D8B030D-6E8A-4147-A177-3AD203B41FA5}">
                      <a16:colId xmlns:a16="http://schemas.microsoft.com/office/drawing/2014/main" val="1266490370"/>
                    </a:ext>
                  </a:extLst>
                </a:gridCol>
                <a:gridCol w="2694545">
                  <a:extLst>
                    <a:ext uri="{9D8B030D-6E8A-4147-A177-3AD203B41FA5}">
                      <a16:colId xmlns:a16="http://schemas.microsoft.com/office/drawing/2014/main" val="307925265"/>
                    </a:ext>
                  </a:extLst>
                </a:gridCol>
                <a:gridCol w="2694545">
                  <a:extLst>
                    <a:ext uri="{9D8B030D-6E8A-4147-A177-3AD203B41FA5}">
                      <a16:colId xmlns:a16="http://schemas.microsoft.com/office/drawing/2014/main" val="4244002603"/>
                    </a:ext>
                  </a:extLst>
                </a:gridCol>
                <a:gridCol w="2694545">
                  <a:extLst>
                    <a:ext uri="{9D8B030D-6E8A-4147-A177-3AD203B41FA5}">
                      <a16:colId xmlns:a16="http://schemas.microsoft.com/office/drawing/2014/main" val="3345277771"/>
                    </a:ext>
                  </a:extLst>
                </a:gridCol>
              </a:tblGrid>
              <a:tr h="9919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目標</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03000646"/>
                  </a:ext>
                </a:extLst>
              </a:tr>
              <a:tr h="41503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戦略・工程　　</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en-US" altLang="ja-JP" b="0" dirty="0">
                        <a:solidFill>
                          <a:schemeClr val="tx1"/>
                        </a:solidFill>
                      </a:endParaRPr>
                    </a:p>
                    <a:p>
                      <a:endParaRPr kumimoji="1" lang="en-US" altLang="ja-JP" b="0" dirty="0">
                        <a:solidFill>
                          <a:schemeClr val="tx1"/>
                        </a:solidFill>
                      </a:endParaRPr>
                    </a:p>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78242851"/>
                  </a:ext>
                </a:extLst>
              </a:tr>
              <a:tr h="1240939">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時間軸</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51987508"/>
                  </a:ext>
                </a:extLst>
              </a:tr>
            </a:tbl>
          </a:graphicData>
        </a:graphic>
      </p:graphicFrame>
      <p:sp>
        <p:nvSpPr>
          <p:cNvPr id="7" name="右矢印 6"/>
          <p:cNvSpPr/>
          <p:nvPr/>
        </p:nvSpPr>
        <p:spPr>
          <a:xfrm rot="19915930">
            <a:off x="648034" y="3292607"/>
            <a:ext cx="8837062" cy="539100"/>
          </a:xfrm>
          <a:prstGeom prst="rightArrow">
            <a:avLst>
              <a:gd name="adj1" fmla="val 46098"/>
              <a:gd name="adj2" fmla="val 53521"/>
            </a:avLst>
          </a:prstGeom>
          <a:solidFill>
            <a:schemeClr val="accent4"/>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979530" y="465488"/>
            <a:ext cx="2704195"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2030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年の大阪の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約９％（現状</a:t>
            </a:r>
            <a:r>
              <a:rPr lang="ja-JP" altLang="en-US" sz="1100" dirty="0">
                <a:latin typeface="BIZ UDゴシック" panose="020B0400000000000000" pitchFamily="49" charset="-128"/>
                <a:ea typeface="BIZ UDゴシック" panose="020B0400000000000000" pitchFamily="49" charset="-128"/>
              </a:rPr>
              <a:t>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7.4</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規模</a:t>
            </a:r>
            <a:r>
              <a:rPr lang="zh-TW" altLang="en-US" sz="1100" dirty="0">
                <a:latin typeface="BIZ UDゴシック" panose="020B0400000000000000" pitchFamily="49" charset="-128"/>
                <a:ea typeface="BIZ UDゴシック" panose="020B0400000000000000" pitchFamily="49" charset="-128"/>
              </a:rPr>
              <a:t> </a:t>
            </a:r>
            <a:r>
              <a:rPr lang="ja-JP" altLang="en-US" sz="1100" dirty="0">
                <a:latin typeface="BIZ UDゴシック" panose="020B0400000000000000" pitchFamily="49" charset="-128"/>
                <a:ea typeface="BIZ UDゴシック" panose="020B0400000000000000" pitchFamily="49" charset="-128"/>
              </a:rPr>
              <a:t>約</a:t>
            </a:r>
            <a:r>
              <a:rPr kumimoji="0" lang="en-US" altLang="zh-TW"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50</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兆円（現状</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約</a:t>
            </a:r>
            <a:r>
              <a:rPr kumimoji="0" lang="en-US" altLang="zh-TW"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41</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b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2" name="正方形/長方形 21"/>
          <p:cNvSpPr/>
          <p:nvPr/>
        </p:nvSpPr>
        <p:spPr>
          <a:xfrm>
            <a:off x="3791074" y="459812"/>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25" name="正方形/長方形 24"/>
          <p:cNvSpPr/>
          <p:nvPr/>
        </p:nvSpPr>
        <p:spPr>
          <a:xfrm>
            <a:off x="6664398" y="3639853"/>
            <a:ext cx="1799457"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（関西外地域にも拠点）</a:t>
            </a:r>
          </a:p>
        </p:txBody>
      </p:sp>
      <p:sp>
        <p:nvSpPr>
          <p:cNvPr id="26" name="正方形/長方形 25"/>
          <p:cNvSpPr/>
          <p:nvPr/>
        </p:nvSpPr>
        <p:spPr>
          <a:xfrm>
            <a:off x="2505516" y="5928859"/>
            <a:ext cx="83276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SDGs</a:t>
            </a:r>
          </a:p>
        </p:txBody>
      </p:sp>
      <p:sp>
        <p:nvSpPr>
          <p:cNvPr id="27" name="正方形/長方形 26"/>
          <p:cNvSpPr/>
          <p:nvPr/>
        </p:nvSpPr>
        <p:spPr>
          <a:xfrm>
            <a:off x="683128" y="5893012"/>
            <a:ext cx="1113947"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a:t>
            </a:r>
          </a:p>
        </p:txBody>
      </p:sp>
      <p:sp>
        <p:nvSpPr>
          <p:cNvPr id="28" name="正方形/長方形 27"/>
          <p:cNvSpPr/>
          <p:nvPr/>
        </p:nvSpPr>
        <p:spPr>
          <a:xfrm>
            <a:off x="3596878" y="5821824"/>
            <a:ext cx="2876098"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高齢者人口のピーク</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スーパー・メガリージョンの形成</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6351266" y="5914280"/>
            <a:ext cx="257037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カーボンニュートラル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正方形/長方形 29"/>
          <p:cNvSpPr/>
          <p:nvPr/>
        </p:nvSpPr>
        <p:spPr>
          <a:xfrm>
            <a:off x="4062640" y="6516665"/>
            <a:ext cx="43383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EXPO2025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世代の活躍</a:t>
            </a:r>
            <a:endPar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1261758" y="3772402"/>
            <a:ext cx="2973750" cy="2064441"/>
          </a:xfrm>
          <a:prstGeom prst="ellipse">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4" name="グループ化 73"/>
          <p:cNvGrpSpPr/>
          <p:nvPr/>
        </p:nvGrpSpPr>
        <p:grpSpPr>
          <a:xfrm>
            <a:off x="397273" y="3457553"/>
            <a:ext cx="2534009" cy="630550"/>
            <a:chOff x="170991" y="2764755"/>
            <a:chExt cx="2617161" cy="630550"/>
          </a:xfrm>
        </p:grpSpPr>
        <p:sp>
          <p:nvSpPr>
            <p:cNvPr id="58" name="正方形/長方形 57"/>
            <p:cNvSpPr/>
            <p:nvPr/>
          </p:nvSpPr>
          <p:spPr>
            <a:xfrm>
              <a:off x="170991" y="2995195"/>
              <a:ext cx="2617161" cy="400110"/>
            </a:xfrm>
            <a:prstGeom prst="rect">
              <a:avLst/>
            </a:prstGeom>
          </p:spPr>
          <p:txBody>
            <a:bodyPr wrap="square">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暮らしやすさ、働きやすさ、楽しさ</a:t>
              </a:r>
            </a:p>
          </p:txBody>
        </p:sp>
        <p:sp>
          <p:nvSpPr>
            <p:cNvPr id="59" name="正方形/長方形 58"/>
            <p:cNvSpPr/>
            <p:nvPr/>
          </p:nvSpPr>
          <p:spPr>
            <a:xfrm>
              <a:off x="776363" y="2764755"/>
              <a:ext cx="153059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都市機能の充実</a:t>
              </a:r>
            </a:p>
          </p:txBody>
        </p:sp>
      </p:grpSp>
      <p:sp>
        <p:nvSpPr>
          <p:cNvPr id="75" name="正方形/長方形 74"/>
          <p:cNvSpPr/>
          <p:nvPr/>
        </p:nvSpPr>
        <p:spPr>
          <a:xfrm>
            <a:off x="609798" y="4028678"/>
            <a:ext cx="1257951"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東京にない魅力</a:t>
            </a:r>
          </a:p>
        </p:txBody>
      </p:sp>
      <p:grpSp>
        <p:nvGrpSpPr>
          <p:cNvPr id="82" name="グループ化 81"/>
          <p:cNvGrpSpPr/>
          <p:nvPr/>
        </p:nvGrpSpPr>
        <p:grpSpPr>
          <a:xfrm>
            <a:off x="595855" y="3785846"/>
            <a:ext cx="2239318" cy="273946"/>
            <a:chOff x="-2023069" y="4941271"/>
            <a:chExt cx="1309520" cy="132024"/>
          </a:xfrm>
        </p:grpSpPr>
        <p:cxnSp>
          <p:nvCxnSpPr>
            <p:cNvPr id="83" name="直線コネクタ 36"/>
            <p:cNvCxnSpPr/>
            <p:nvPr/>
          </p:nvCxnSpPr>
          <p:spPr>
            <a:xfrm>
              <a:off x="-2023069" y="4990346"/>
              <a:ext cx="1309520" cy="82647"/>
            </a:xfrm>
            <a:prstGeom prst="bentConnector3">
              <a:avLst>
                <a:gd name="adj1" fmla="val 65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97027" y="4941271"/>
              <a:ext cx="176030" cy="132024"/>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87" name="楕円 86"/>
          <p:cNvSpPr/>
          <p:nvPr/>
        </p:nvSpPr>
        <p:spPr>
          <a:xfrm>
            <a:off x="3486895" y="2337935"/>
            <a:ext cx="3155343" cy="2216790"/>
          </a:xfrm>
          <a:prstGeom prst="ellipse">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99" name="グループ化 98"/>
          <p:cNvGrpSpPr/>
          <p:nvPr/>
        </p:nvGrpSpPr>
        <p:grpSpPr>
          <a:xfrm>
            <a:off x="1680977" y="2321490"/>
            <a:ext cx="2634824" cy="553998"/>
            <a:chOff x="362920" y="5031421"/>
            <a:chExt cx="2313968" cy="553998"/>
          </a:xfrm>
        </p:grpSpPr>
        <p:sp>
          <p:nvSpPr>
            <p:cNvPr id="100" name="正方形/長方形 99"/>
            <p:cNvSpPr/>
            <p:nvPr/>
          </p:nvSpPr>
          <p:spPr>
            <a:xfrm>
              <a:off x="362920" y="5031421"/>
              <a:ext cx="225293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変革を先取り</a:t>
              </a:r>
              <a:r>
                <a:rPr kumimoji="0" lang="ja-JP" altLang="en-US" sz="10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ワクワクする都市</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国内外の若者、女性、多くの人を魅了</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1" name="グループ化 100"/>
            <p:cNvGrpSpPr/>
            <p:nvPr/>
          </p:nvGrpSpPr>
          <p:grpSpPr>
            <a:xfrm>
              <a:off x="408888" y="5067609"/>
              <a:ext cx="2268000" cy="358896"/>
              <a:chOff x="-1943065" y="4940960"/>
              <a:chExt cx="1613427" cy="172964"/>
            </a:xfrm>
          </p:grpSpPr>
          <p:cxnSp>
            <p:nvCxnSpPr>
              <p:cNvPr id="102" name="直線コネクタ 36"/>
              <p:cNvCxnSpPr/>
              <p:nvPr/>
            </p:nvCxnSpPr>
            <p:spPr>
              <a:xfrm>
                <a:off x="-1943065" y="5008580"/>
                <a:ext cx="161342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508820" y="4940960"/>
                <a:ext cx="170597" cy="172964"/>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nvGrpSpPr>
          <p:cNvPr id="104" name="グループ化 103"/>
          <p:cNvGrpSpPr/>
          <p:nvPr/>
        </p:nvGrpSpPr>
        <p:grpSpPr>
          <a:xfrm>
            <a:off x="1742054" y="2768112"/>
            <a:ext cx="2062091" cy="400110"/>
            <a:chOff x="218798" y="5031421"/>
            <a:chExt cx="2062091" cy="400110"/>
          </a:xfrm>
        </p:grpSpPr>
        <p:sp>
          <p:nvSpPr>
            <p:cNvPr id="105" name="正方形/長方形 104"/>
            <p:cNvSpPr/>
            <p:nvPr/>
          </p:nvSpPr>
          <p:spPr>
            <a:xfrm>
              <a:off x="218798" y="5031421"/>
              <a:ext cx="20620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関西の国出先機関の</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機能強化と府市との連携</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6" name="グループ化 105"/>
            <p:cNvGrpSpPr/>
            <p:nvPr/>
          </p:nvGrpSpPr>
          <p:grpSpPr>
            <a:xfrm>
              <a:off x="408888" y="5067609"/>
              <a:ext cx="1778252" cy="358896"/>
              <a:chOff x="-1943065" y="4940960"/>
              <a:chExt cx="1265027" cy="172964"/>
            </a:xfrm>
          </p:grpSpPr>
          <p:cxnSp>
            <p:nvCxnSpPr>
              <p:cNvPr id="107" name="直線コネクタ 36"/>
              <p:cNvCxnSpPr/>
              <p:nvPr/>
            </p:nvCxnSpPr>
            <p:spPr>
              <a:xfrm>
                <a:off x="-1943065" y="5008580"/>
                <a:ext cx="1254888"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848635" y="4940960"/>
                <a:ext cx="170597" cy="172964"/>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3" name="八角形 112"/>
          <p:cNvSpPr/>
          <p:nvPr/>
        </p:nvSpPr>
        <p:spPr>
          <a:xfrm>
            <a:off x="4329743" y="3953813"/>
            <a:ext cx="1441315" cy="497187"/>
          </a:xfrm>
          <a:prstGeom prst="octagon">
            <a:avLst/>
          </a:prstGeom>
          <a:solidFill>
            <a:schemeClr val="accent1">
              <a:lumMod val="60000"/>
              <a:lumOff val="40000"/>
            </a:schemeClr>
          </a:solidFill>
          <a:ln>
            <a:solidFill>
              <a:schemeClr val="accent1">
                <a:lumMod val="60000"/>
                <a:lumOff val="40000"/>
              </a:schemeClr>
            </a:solid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名実ともに</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東西二極の一極</a:t>
            </a:r>
          </a:p>
        </p:txBody>
      </p:sp>
      <p:sp>
        <p:nvSpPr>
          <p:cNvPr id="109" name="楕円 108"/>
          <p:cNvSpPr/>
          <p:nvPr/>
        </p:nvSpPr>
        <p:spPr>
          <a:xfrm>
            <a:off x="5855279" y="1503112"/>
            <a:ext cx="3273660" cy="1916316"/>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6" name="テキスト ボックス 115"/>
          <p:cNvSpPr txBox="1"/>
          <p:nvPr/>
        </p:nvSpPr>
        <p:spPr>
          <a:xfrm>
            <a:off x="5658424" y="1662904"/>
            <a:ext cx="3665804"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副首都・大阪の実現</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（経済、バックアップ、行政・政治）</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7" name="テキスト ボックス 116"/>
          <p:cNvSpPr txBox="1"/>
          <p:nvPr/>
        </p:nvSpPr>
        <p:spPr>
          <a:xfrm>
            <a:off x="5724893" y="2175765"/>
            <a:ext cx="3540652"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全国的に東京一極でなく複数の都市が</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成長をけん引する国の形への転換が進んでいる</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8" name="テキスト ボックス 117"/>
          <p:cNvSpPr txBox="1"/>
          <p:nvPr/>
        </p:nvSpPr>
        <p:spPr>
          <a:xfrm>
            <a:off x="5714584" y="2735805"/>
            <a:ext cx="3540652" cy="2769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w="3175">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9" name="二等辺三角形 118"/>
          <p:cNvSpPr/>
          <p:nvPr/>
        </p:nvSpPr>
        <p:spPr>
          <a:xfrm rot="10800000">
            <a:off x="6952459" y="2645776"/>
            <a:ext cx="1142176" cy="148826"/>
          </a:xfrm>
          <a:prstGeom prst="triangl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 name="テキスト ボックス 119"/>
          <p:cNvSpPr txBox="1"/>
          <p:nvPr/>
        </p:nvSpPr>
        <p:spPr>
          <a:xfrm>
            <a:off x="3207292" y="2884303"/>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に加え</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1" name="テキスト ボックス 120"/>
          <p:cNvSpPr txBox="1"/>
          <p:nvPr/>
        </p:nvSpPr>
        <p:spPr>
          <a:xfrm>
            <a:off x="3274952" y="3348508"/>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経済面、行政・政治面での</a:t>
            </a:r>
            <a:endParaRPr kumimoji="1" lang="en-US" altLang="ja-JP"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バックアップ機能向上</a:t>
            </a:r>
            <a:endParaRPr kumimoji="1" lang="en-US" altLang="ja-JP"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2" name="テキスト ボックス 121"/>
          <p:cNvSpPr txBox="1"/>
          <p:nvPr/>
        </p:nvSpPr>
        <p:spPr>
          <a:xfrm>
            <a:off x="954635" y="4105863"/>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万博をインパクトに</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3" name="テキスト ボックス 122"/>
          <p:cNvSpPr txBox="1"/>
          <p:nvPr/>
        </p:nvSpPr>
        <p:spPr>
          <a:xfrm>
            <a:off x="1019480" y="4684859"/>
            <a:ext cx="354065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経済面でのバックアップ機能向上</a:t>
            </a:r>
            <a:endParaRPr kumimoji="1" lang="en-US" altLang="ja-JP" sz="1200" b="0" i="1"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4" name="テキスト ボックス 123"/>
          <p:cNvSpPr txBox="1"/>
          <p:nvPr/>
        </p:nvSpPr>
        <p:spPr>
          <a:xfrm>
            <a:off x="941014" y="4960760"/>
            <a:ext cx="354065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自らの取組に加え、</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国による法整備を受けて</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向上</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に弾み</a:t>
            </a:r>
          </a:p>
        </p:txBody>
      </p:sp>
      <p:grpSp>
        <p:nvGrpSpPr>
          <p:cNvPr id="5" name="グループ化 4"/>
          <p:cNvGrpSpPr/>
          <p:nvPr/>
        </p:nvGrpSpPr>
        <p:grpSpPr>
          <a:xfrm>
            <a:off x="-40430" y="4454042"/>
            <a:ext cx="2090861" cy="900996"/>
            <a:chOff x="167592" y="4499175"/>
            <a:chExt cx="2090861" cy="902240"/>
          </a:xfrm>
        </p:grpSpPr>
        <p:grpSp>
          <p:nvGrpSpPr>
            <p:cNvPr id="85" name="グループ化 84"/>
            <p:cNvGrpSpPr/>
            <p:nvPr/>
          </p:nvGrpSpPr>
          <p:grpSpPr>
            <a:xfrm>
              <a:off x="167592" y="4728843"/>
              <a:ext cx="2090861" cy="672572"/>
              <a:chOff x="221573" y="5209884"/>
              <a:chExt cx="2090861" cy="672572"/>
            </a:xfrm>
          </p:grpSpPr>
          <p:sp>
            <p:nvSpPr>
              <p:cNvPr id="76" name="正方形/長方形 75"/>
              <p:cNvSpPr/>
              <p:nvPr/>
            </p:nvSpPr>
            <p:spPr>
              <a:xfrm>
                <a:off x="221573" y="5245656"/>
                <a:ext cx="190720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府市一体の強化</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京阪神の連携強化</a:t>
                </a:r>
              </a:p>
            </p:txBody>
          </p:sp>
          <p:sp>
            <p:nvSpPr>
              <p:cNvPr id="77" name="正方形/長方形 76"/>
              <p:cNvSpPr/>
              <p:nvPr/>
            </p:nvSpPr>
            <p:spPr>
              <a:xfrm>
                <a:off x="306968" y="5651624"/>
                <a:ext cx="200546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副首都推進の法整備働きかけ</a:t>
                </a:r>
              </a:p>
            </p:txBody>
          </p:sp>
          <p:grpSp>
            <p:nvGrpSpPr>
              <p:cNvPr id="78" name="グループ化 77"/>
              <p:cNvGrpSpPr/>
              <p:nvPr/>
            </p:nvGrpSpPr>
            <p:grpSpPr>
              <a:xfrm>
                <a:off x="520967" y="5209884"/>
                <a:ext cx="1404000" cy="438932"/>
                <a:chOff x="-1863334" y="5009526"/>
                <a:chExt cx="998787" cy="211536"/>
              </a:xfrm>
            </p:grpSpPr>
            <p:cxnSp>
              <p:nvCxnSpPr>
                <p:cNvPr id="79" name="直線コネクタ 36"/>
                <p:cNvCxnSpPr/>
                <p:nvPr/>
              </p:nvCxnSpPr>
              <p:spPr>
                <a:xfrm>
                  <a:off x="-1863334" y="5116964"/>
                  <a:ext cx="99878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1054315" y="5009526"/>
                  <a:ext cx="185348" cy="21060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70" name="正方形/長方形 69"/>
            <p:cNvSpPr/>
            <p:nvPr/>
          </p:nvSpPr>
          <p:spPr>
            <a:xfrm>
              <a:off x="382805" y="4499175"/>
              <a:ext cx="1481968" cy="3082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行政体制の整備</a:t>
              </a:r>
            </a:p>
          </p:txBody>
        </p:sp>
      </p:grpSp>
      <p:sp>
        <p:nvSpPr>
          <p:cNvPr id="72" name="八角形 71"/>
          <p:cNvSpPr/>
          <p:nvPr/>
        </p:nvSpPr>
        <p:spPr>
          <a:xfrm>
            <a:off x="6569238" y="2845035"/>
            <a:ext cx="1878918" cy="537104"/>
          </a:xfrm>
          <a:prstGeom prst="octagon">
            <a:avLst/>
          </a:prstGeom>
          <a:solidFill>
            <a:schemeClr val="accent1">
              <a:lumMod val="60000"/>
              <a:lumOff val="40000"/>
            </a:schemeClr>
          </a:solidFill>
          <a:ln>
            <a:solidFill>
              <a:schemeClr val="accent1">
                <a:lumMod val="60000"/>
                <a:lumOff val="40000"/>
              </a:schemeClr>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東京一極集中・中央集権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⇒拠点分散・分権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楕円 1"/>
          <p:cNvSpPr/>
          <p:nvPr/>
        </p:nvSpPr>
        <p:spPr>
          <a:xfrm>
            <a:off x="6298387" y="3393443"/>
            <a:ext cx="2569211"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道州制の実現へ</a:t>
            </a:r>
            <a:endParaRPr kumimoji="1" lang="en-US" altLang="ja-JP"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正方形/長方形 64"/>
          <p:cNvSpPr/>
          <p:nvPr/>
        </p:nvSpPr>
        <p:spPr>
          <a:xfrm>
            <a:off x="1944813" y="6350754"/>
            <a:ext cx="832763"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3779487" y="1125014"/>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68" name="スライド番号プレースホルダー 1"/>
          <p:cNvSpPr>
            <a:spLocks noGrp="1"/>
          </p:cNvSpPr>
          <p:nvPr>
            <p:ph type="sldNum" sz="quarter" idx="12"/>
          </p:nvPr>
        </p:nvSpPr>
        <p:spPr>
          <a:xfrm>
            <a:off x="8443900" y="653781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楕円 68"/>
          <p:cNvSpPr/>
          <p:nvPr/>
        </p:nvSpPr>
        <p:spPr>
          <a:xfrm>
            <a:off x="3531052" y="4731223"/>
            <a:ext cx="3477149"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大阪・関西の行政体制整備に目処</a:t>
            </a:r>
            <a:endParaRPr kumimoji="1" lang="en-US" altLang="ja-JP"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（広域行政、基礎自治）</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大かっこ 7"/>
          <p:cNvSpPr/>
          <p:nvPr/>
        </p:nvSpPr>
        <p:spPr>
          <a:xfrm>
            <a:off x="5224538" y="508348"/>
            <a:ext cx="1116000" cy="65553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1" name="正方形/長方形 70"/>
          <p:cNvSpPr/>
          <p:nvPr/>
        </p:nvSpPr>
        <p:spPr>
          <a:xfrm>
            <a:off x="6439432" y="461050"/>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lang="en-US" altLang="ja-JP" sz="1100" dirty="0">
                <a:latin typeface="BIZ UDゴシック" panose="020B0400000000000000" pitchFamily="49" charset="-128"/>
                <a:ea typeface="BIZ UDゴシック" panose="020B0400000000000000" pitchFamily="49" charset="-128"/>
              </a:rPr>
              <a:t>12</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a:t>
            </a:r>
            <a:r>
              <a:rPr lang="ja-JP" altLang="en-US" sz="1100" dirty="0">
                <a:latin typeface="BIZ UDゴシック" panose="020B0400000000000000" pitchFamily="49" charset="-128"/>
                <a:ea typeface="BIZ UDゴシック" panose="020B0400000000000000" pitchFamily="49" charset="-128"/>
              </a:rPr>
              <a:t>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73" name="大かっこ 72"/>
          <p:cNvSpPr/>
          <p:nvPr/>
        </p:nvSpPr>
        <p:spPr>
          <a:xfrm>
            <a:off x="7947201" y="518091"/>
            <a:ext cx="1059866" cy="51826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6" name="大かっこ 85"/>
          <p:cNvSpPr/>
          <p:nvPr/>
        </p:nvSpPr>
        <p:spPr>
          <a:xfrm>
            <a:off x="5031108" y="583477"/>
            <a:ext cx="1255175" cy="584947"/>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国内ｼｪｱに復活</a:t>
            </a:r>
          </a:p>
        </p:txBody>
      </p:sp>
      <p:sp>
        <p:nvSpPr>
          <p:cNvPr id="90" name="正方形/長方形 89"/>
          <p:cNvSpPr/>
          <p:nvPr/>
        </p:nvSpPr>
        <p:spPr>
          <a:xfrm>
            <a:off x="1486583" y="979214"/>
            <a:ext cx="2809138"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現状は</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2019</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年度府民経済計算</a:t>
            </a:r>
          </a:p>
        </p:txBody>
      </p:sp>
      <p:sp>
        <p:nvSpPr>
          <p:cNvPr id="94" name="正方形/長方形 93"/>
          <p:cNvSpPr/>
          <p:nvPr/>
        </p:nvSpPr>
        <p:spPr>
          <a:xfrm>
            <a:off x="6424628" y="1119543"/>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95" name="正方形/長方形 94"/>
          <p:cNvSpPr/>
          <p:nvPr/>
        </p:nvSpPr>
        <p:spPr>
          <a:xfrm>
            <a:off x="998814" y="1045815"/>
            <a:ext cx="2839220"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●府民の副首都に対する</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％以上（現状約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55%</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p:txBody>
      </p:sp>
      <p:sp>
        <p:nvSpPr>
          <p:cNvPr id="6" name="右矢印 5"/>
          <p:cNvSpPr/>
          <p:nvPr/>
        </p:nvSpPr>
        <p:spPr>
          <a:xfrm>
            <a:off x="3570751" y="113727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9" name="右矢印 88"/>
          <p:cNvSpPr/>
          <p:nvPr/>
        </p:nvSpPr>
        <p:spPr>
          <a:xfrm>
            <a:off x="6286350" y="113727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1" name="大かっこ 90"/>
          <p:cNvSpPr/>
          <p:nvPr/>
        </p:nvSpPr>
        <p:spPr>
          <a:xfrm>
            <a:off x="4992120" y="856860"/>
            <a:ext cx="1584043" cy="4300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⇒関西で</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100</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兆円経済圏</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8" name="右矢印 87"/>
          <p:cNvSpPr/>
          <p:nvPr/>
        </p:nvSpPr>
        <p:spPr>
          <a:xfrm>
            <a:off x="3599966"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2" name="右矢印 91"/>
          <p:cNvSpPr/>
          <p:nvPr/>
        </p:nvSpPr>
        <p:spPr>
          <a:xfrm>
            <a:off x="6312555"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3" name="大かっこ 92"/>
          <p:cNvSpPr/>
          <p:nvPr/>
        </p:nvSpPr>
        <p:spPr>
          <a:xfrm>
            <a:off x="5114380" y="336187"/>
            <a:ext cx="1301574" cy="584947"/>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現状から約</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倍</a:t>
            </a:r>
          </a:p>
        </p:txBody>
      </p:sp>
      <p:sp>
        <p:nvSpPr>
          <p:cNvPr id="97" name="大かっこ 96"/>
          <p:cNvSpPr/>
          <p:nvPr/>
        </p:nvSpPr>
        <p:spPr>
          <a:xfrm>
            <a:off x="7832376" y="347981"/>
            <a:ext cx="1255175" cy="584947"/>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現状から約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２倍</a:t>
            </a:r>
          </a:p>
        </p:txBody>
      </p:sp>
      <p:sp>
        <p:nvSpPr>
          <p:cNvPr id="98" name="大かっこ 97"/>
          <p:cNvSpPr/>
          <p:nvPr/>
        </p:nvSpPr>
        <p:spPr>
          <a:xfrm>
            <a:off x="7852615" y="583859"/>
            <a:ext cx="1255175" cy="584947"/>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⇒東京に次ぐ副首都のポジション確立</a:t>
            </a:r>
          </a:p>
        </p:txBody>
      </p:sp>
    </p:spTree>
    <p:extLst>
      <p:ext uri="{BB962C8B-B14F-4D97-AF65-F5344CB8AC3E}">
        <p14:creationId xmlns:p14="http://schemas.microsoft.com/office/powerpoint/2010/main" val="364423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838" y="493937"/>
            <a:ext cx="3420852"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目標設定の基本的な考え方</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p:txBody>
      </p:sp>
      <p:sp>
        <p:nvSpPr>
          <p:cNvPr id="11" name="Rectangle 2"/>
          <p:cNvSpPr txBox="1">
            <a:spLocks noChangeArrowheads="1"/>
          </p:cNvSpPr>
          <p:nvPr/>
        </p:nvSpPr>
        <p:spPr>
          <a:xfrm>
            <a:off x="33336" y="9034"/>
            <a:ext cx="9144000" cy="527769"/>
          </a:xfrm>
          <a:prstGeom prst="rect">
            <a:avLst/>
          </a:prstGeom>
          <a:no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i="0" u="none" strike="noStrike" kern="0" cap="none" spc="0" normalizeH="0" baseline="0">
                <a:ln>
                  <a:noFill/>
                </a:ln>
                <a:solidFill>
                  <a:schemeClr val="accent1">
                    <a:lumMod val="75000"/>
                  </a:scheme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5B9BD5">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数値目標について</a:t>
            </a:r>
          </a:p>
        </p:txBody>
      </p:sp>
      <p:sp>
        <p:nvSpPr>
          <p:cNvPr id="12" name="テキスト ボックス 11"/>
          <p:cNvSpPr txBox="1"/>
          <p:nvPr/>
        </p:nvSpPr>
        <p:spPr>
          <a:xfrm>
            <a:off x="-206476" y="761488"/>
            <a:ext cx="9772050" cy="1233671"/>
          </a:xfrm>
          <a:prstGeom prst="rect">
            <a:avLst/>
          </a:prstGeom>
          <a:noFill/>
        </p:spPr>
        <p:txBody>
          <a:bodyPr wrap="square" lIns="398769" rIns="398769"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○近年の府市一体でのインフラ投資を土台に、大阪・関西万博や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など今後の大阪での投資の拡充がさらなる民間企業のアニマルスピリッツを触発し、過去の国内シェア</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を超えて大きく大阪が成長していくよう、具体的な数値をオール大阪の共通目標に掲げる。この目標に向けた官民一体、府民を巻き込んだ継続的なアクションを期待。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○大阪のビジネス、暮らしなどでの魅力向上により、若者や女性などの就業率を上げていくといった方向性にあわせて労働投入量を設定。官民一体での働きやすさ、</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暮らしやすさ、楽しさを含めた総合的なアクションを期待。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○経済ポテンシャル向上の到達度を</a:t>
            </a:r>
            <a:r>
              <a:rPr kumimoji="1" lang="ja-JP" altLang="en-US" sz="900" dirty="0">
                <a:latin typeface="BIZ UDゴシック" panose="020B0400000000000000" pitchFamily="49" charset="-128"/>
                <a:ea typeface="BIZ UDゴシック" panose="020B0400000000000000" pitchFamily="49" charset="-128"/>
              </a:rPr>
              <a:t>分かり</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やすく示し、経済力を計量的に把握できる総合指標として「大阪の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名目）」を設定するとともに、東西二極の</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一極の実現度合いを測るため、国内シェア</a:t>
            </a:r>
            <a:r>
              <a:rPr kumimoji="1" lang="ja-JP" altLang="en-US" sz="900" dirty="0">
                <a:latin typeface="BIZ UDゴシック" panose="020B0400000000000000" pitchFamily="49" charset="-128"/>
                <a:ea typeface="BIZ UDゴシック" panose="020B0400000000000000" pitchFamily="49" charset="-128"/>
              </a:rPr>
              <a:t>と経済規模</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を目標として設定。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○また、副首都化に向けた取組について、府民の共感を得ながら進めていくことの定性的な達成度を測るものとして、府民の副首都に対する認知度を目標として設定。</a:t>
            </a:r>
          </a:p>
        </p:txBody>
      </p:sp>
      <p:sp>
        <p:nvSpPr>
          <p:cNvPr id="13"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455376" y="1983817"/>
            <a:ext cx="8369969" cy="1224000"/>
          </a:xfrm>
          <a:prstGeom prst="rect">
            <a:avLst/>
          </a:pr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72000" rtlCol="0" anchor="t"/>
          <a:lstStyle/>
          <a:p>
            <a:pPr marL="274638" marR="0" lvl="0" indent="-274638" algn="l" defTabSz="422041"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数値目標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国内シェア約９％（経済規模約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兆円の実現）、府民の副首都に対する認知度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⇒現状は約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7.4</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800" dirty="0">
                <a:solidFill>
                  <a:schemeClr val="tx1"/>
                </a:solidFill>
                <a:latin typeface="BIZ UDゴシック" panose="020B0400000000000000" pitchFamily="49" charset="-128"/>
                <a:ea typeface="BIZ UDゴシック" panose="020B0400000000000000" pitchFamily="49" charset="-128"/>
              </a:rPr>
              <a:t>41</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兆円、認知度約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兆円の実現）、府民の副首都に対する認知度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⇒現状から約</a:t>
            </a:r>
            <a:r>
              <a:rPr kumimoji="1" lang="en-US" altLang="ja-JP"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倍。</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年代の国内シェアに復活。関西で</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兆円経済圏。</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dirty="0">
                <a:solidFill>
                  <a:schemeClr val="tx1"/>
                </a:solidFill>
                <a:latin typeface="BIZ UDゴシック" panose="020B0400000000000000" pitchFamily="49" charset="-128"/>
                <a:ea typeface="BIZ UDゴシック" panose="020B0400000000000000" pitchFamily="49" charset="-128"/>
              </a:rPr>
              <a:t>12</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兆円の実現）、府民の副首都に対する認知度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900"/>
              </a:lnSpc>
              <a:spcBef>
                <a:spcPts val="300"/>
              </a:spcBef>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⇒現状から約２倍。</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製薬や金融、ものづくりなどの分野で</a:t>
            </a:r>
            <a:r>
              <a:rPr kumimoji="1" lang="ja-JP" altLang="en-US" sz="800" dirty="0" err="1">
                <a:solidFill>
                  <a:schemeClr val="tx1"/>
                </a:solidFill>
                <a:latin typeface="BIZ UDゴシック" panose="020B0400000000000000" pitchFamily="49" charset="-128"/>
                <a:ea typeface="BIZ UDゴシック" panose="020B0400000000000000" pitchFamily="49" charset="-128"/>
              </a:rPr>
              <a:t>、</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多くのグローバル企業が拠点を構える「スイス一国並み」へと拡大。</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900"/>
              </a:lnSpc>
              <a:spcBef>
                <a:spcPts val="0"/>
              </a:spcBef>
              <a:buClrTx/>
              <a:buSzTx/>
              <a:buFontTx/>
              <a:buNone/>
              <a:tabLst/>
              <a:defRPr/>
            </a:pPr>
            <a:r>
              <a:rPr kumimoji="1" lang="ja-JP" altLang="en-US" sz="800" dirty="0">
                <a:solidFill>
                  <a:schemeClr val="tx1"/>
                </a:solidFill>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国内シェアにおいて、東京に次ぐ副首都のポジション確立。</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数値目標</a:t>
            </a:r>
            <a:endParaRPr kumimoji="1" lang="ja-JP" altLang="en-US" sz="2400" b="1" i="0" u="none" strike="sng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19" name="スライド番号プレースホルダー 1"/>
          <p:cNvSpPr txBox="1">
            <a:spLocks/>
          </p:cNvSpPr>
          <p:nvPr/>
        </p:nvSpPr>
        <p:spPr>
          <a:xfrm>
            <a:off x="8478982" y="6491143"/>
            <a:ext cx="1163783" cy="365125"/>
          </a:xfrm>
          <a:prstGeom prst="rect">
            <a:avLst/>
          </a:prstGeom>
        </p:spPr>
        <p:txBody>
          <a:bodyPr vert="horz" lIns="91440" tIns="45720" rIns="91440" bIns="45720" rtlCol="0" anchor="ctr"/>
          <a:lstStyle>
            <a:defPPr>
              <a:defRPr lang="en-US"/>
            </a:defPPr>
            <a:lvl1pPr marL="0" algn="r" defTabSz="457200" rtl="0" eaLnBrk="1" latinLnBrk="0" hangingPunct="1">
              <a:defRPr sz="1477"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8099348" y="3748008"/>
            <a:ext cx="205775" cy="25920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712436" y="6377779"/>
            <a:ext cx="1034704" cy="340682"/>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国内シェアの</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比較イメージ</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正方形/長方形 21"/>
          <p:cNvSpPr/>
          <p:nvPr/>
        </p:nvSpPr>
        <p:spPr>
          <a:xfrm>
            <a:off x="7637348" y="3507265"/>
            <a:ext cx="1184167"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20.8%</a:t>
            </a: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年）シェア</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23" name="正方形/長方形 22"/>
          <p:cNvSpPr/>
          <p:nvPr/>
        </p:nvSpPr>
        <p:spPr>
          <a:xfrm>
            <a:off x="7652623" y="4083529"/>
            <a:ext cx="1242280"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推計（</a:t>
            </a:r>
            <a:r>
              <a:rPr kumimoji="1" lang="en-US" altLang="ja-JP"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年代）シェア）</a:t>
            </a:r>
            <a:r>
              <a:rPr kumimoji="1" lang="en-US" altLang="ja-JP"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24" name="正方形/長方形 23"/>
          <p:cNvSpPr/>
          <p:nvPr/>
        </p:nvSpPr>
        <p:spPr>
          <a:xfrm>
            <a:off x="7627409" y="5114831"/>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愛知：</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7.3%</a:t>
            </a: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年）シェア）</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25" name="グループ化 24"/>
          <p:cNvGrpSpPr/>
          <p:nvPr/>
        </p:nvGrpSpPr>
        <p:grpSpPr>
          <a:xfrm>
            <a:off x="8012855" y="3882936"/>
            <a:ext cx="386773" cy="113080"/>
            <a:chOff x="7072805" y="663791"/>
            <a:chExt cx="442480" cy="169620"/>
          </a:xfrm>
        </p:grpSpPr>
        <p:sp>
          <p:nvSpPr>
            <p:cNvPr id="26" name="波線 25"/>
            <p:cNvSpPr/>
            <p:nvPr/>
          </p:nvSpPr>
          <p:spPr>
            <a:xfrm>
              <a:off x="7106791" y="672032"/>
              <a:ext cx="388077" cy="108000"/>
            </a:xfrm>
            <a:prstGeom prst="wav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7072805" y="66379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7469566" y="67141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9" name="正方形/長方形 28"/>
          <p:cNvSpPr/>
          <p:nvPr/>
        </p:nvSpPr>
        <p:spPr>
          <a:xfrm>
            <a:off x="7627409" y="4827843"/>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7.4%</a:t>
            </a: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年）シェア）</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上カーブ矢印 29"/>
          <p:cNvSpPr/>
          <p:nvPr/>
        </p:nvSpPr>
        <p:spPr>
          <a:xfrm rot="16200000">
            <a:off x="8482981" y="4528953"/>
            <a:ext cx="454959" cy="124067"/>
          </a:xfrm>
          <a:prstGeom prst="curvedUpArrow">
            <a:avLst>
              <a:gd name="adj1" fmla="val 25000"/>
              <a:gd name="adj2" fmla="val 94236"/>
              <a:gd name="adj3"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1" name="グラフ 30"/>
          <p:cNvGraphicFramePr>
            <a:graphicFrameLocks/>
          </p:cNvGraphicFramePr>
          <p:nvPr>
            <p:extLst>
              <p:ext uri="{D42A27DB-BD31-4B8C-83A1-F6EECF244321}">
                <p14:modId xmlns:p14="http://schemas.microsoft.com/office/powerpoint/2010/main" val="3270863220"/>
              </p:ext>
            </p:extLst>
          </p:nvPr>
        </p:nvGraphicFramePr>
        <p:xfrm>
          <a:off x="2542337" y="3732333"/>
          <a:ext cx="5017851" cy="3117757"/>
        </p:xfrm>
        <a:graphic>
          <a:graphicData uri="http://schemas.openxmlformats.org/drawingml/2006/chart">
            <c:chart xmlns:c="http://schemas.openxmlformats.org/drawingml/2006/chart" xmlns:r="http://schemas.openxmlformats.org/officeDocument/2006/relationships" r:id="rId3"/>
          </a:graphicData>
        </a:graphic>
      </p:graphicFrame>
      <p:sp>
        <p:nvSpPr>
          <p:cNvPr id="32" name="正方形/長方形 31"/>
          <p:cNvSpPr/>
          <p:nvPr/>
        </p:nvSpPr>
        <p:spPr>
          <a:xfrm>
            <a:off x="2685470" y="6286042"/>
            <a:ext cx="4452556"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p:cNvSpPr/>
          <p:nvPr/>
        </p:nvSpPr>
        <p:spPr>
          <a:xfrm>
            <a:off x="2895717" y="6268468"/>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615865" y="6289029"/>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3984173" y="6278587"/>
            <a:ext cx="311794" cy="21237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正方形/長方形 35"/>
          <p:cNvSpPr/>
          <p:nvPr/>
        </p:nvSpPr>
        <p:spPr>
          <a:xfrm>
            <a:off x="4331809" y="6276801"/>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7" name="正方形/長方形 36"/>
          <p:cNvSpPr/>
          <p:nvPr/>
        </p:nvSpPr>
        <p:spPr>
          <a:xfrm>
            <a:off x="4961007"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8" name="正方形/長方形 37"/>
          <p:cNvSpPr/>
          <p:nvPr/>
        </p:nvSpPr>
        <p:spPr>
          <a:xfrm>
            <a:off x="5702898"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9" name="正方形/長方形 38"/>
          <p:cNvSpPr/>
          <p:nvPr/>
        </p:nvSpPr>
        <p:spPr>
          <a:xfrm>
            <a:off x="2398181" y="3593095"/>
            <a:ext cx="5244682" cy="3096000"/>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右矢印 39"/>
          <p:cNvSpPr/>
          <p:nvPr/>
        </p:nvSpPr>
        <p:spPr>
          <a:xfrm rot="20115434">
            <a:off x="4533551" y="5308567"/>
            <a:ext cx="1417286"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2040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１．５</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正方形/長方形 40"/>
          <p:cNvSpPr/>
          <p:nvPr/>
        </p:nvSpPr>
        <p:spPr>
          <a:xfrm>
            <a:off x="4901731" y="4497885"/>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42" name="正方形/長方形 41"/>
          <p:cNvSpPr/>
          <p:nvPr/>
        </p:nvSpPr>
        <p:spPr>
          <a:xfrm>
            <a:off x="5542870" y="4268427"/>
            <a:ext cx="692453" cy="209812"/>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正方形/長方形 42"/>
          <p:cNvSpPr/>
          <p:nvPr/>
        </p:nvSpPr>
        <p:spPr>
          <a:xfrm>
            <a:off x="4173789" y="4669931"/>
            <a:ext cx="614955"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シェア</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7.4</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正方形/長方形 43"/>
          <p:cNvSpPr/>
          <p:nvPr/>
        </p:nvSpPr>
        <p:spPr>
          <a:xfrm>
            <a:off x="2895717" y="4352319"/>
            <a:ext cx="492893" cy="176115"/>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シェア</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p>
        </p:txBody>
      </p:sp>
      <p:sp>
        <p:nvSpPr>
          <p:cNvPr id="45" name="正方形/長方形 44"/>
          <p:cNvSpPr/>
          <p:nvPr/>
        </p:nvSpPr>
        <p:spPr>
          <a:xfrm>
            <a:off x="2469562" y="3603439"/>
            <a:ext cx="728084" cy="17536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単位：兆円</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6" name="正方形/長方形 45"/>
          <p:cNvSpPr/>
          <p:nvPr/>
        </p:nvSpPr>
        <p:spPr>
          <a:xfrm>
            <a:off x="7079744" y="3579271"/>
            <a:ext cx="646952" cy="192851"/>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7" name="正方形/長方形 46"/>
          <p:cNvSpPr/>
          <p:nvPr/>
        </p:nvSpPr>
        <p:spPr>
          <a:xfrm>
            <a:off x="3094282" y="6078335"/>
            <a:ext cx="393513"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兆円</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8" name="直線コネクタ 47"/>
          <p:cNvCxnSpPr/>
          <p:nvPr/>
        </p:nvCxnSpPr>
        <p:spPr>
          <a:xfrm>
            <a:off x="6580291" y="4136034"/>
            <a:ext cx="1296000" cy="0"/>
          </a:xfrm>
          <a:prstGeom prst="line">
            <a:avLst/>
          </a:prstGeom>
          <a:ln w="0">
            <a:solidFill>
              <a:schemeClr val="tx1">
                <a:lumMod val="65000"/>
                <a:lumOff val="35000"/>
              </a:schemeClr>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235264" y="6275208"/>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0" name="正方形/長方形 49"/>
          <p:cNvSpPr/>
          <p:nvPr/>
        </p:nvSpPr>
        <p:spPr>
          <a:xfrm>
            <a:off x="4671107" y="6281736"/>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1" name="右矢印 50"/>
          <p:cNvSpPr/>
          <p:nvPr/>
        </p:nvSpPr>
        <p:spPr>
          <a:xfrm rot="20115434">
            <a:off x="4500060" y="5477104"/>
            <a:ext cx="2193418"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年代　　 </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2" name="楕円 51"/>
          <p:cNvSpPr/>
          <p:nvPr/>
        </p:nvSpPr>
        <p:spPr>
          <a:xfrm>
            <a:off x="4867932" y="4981477"/>
            <a:ext cx="540000" cy="216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楕円 52"/>
          <p:cNvSpPr/>
          <p:nvPr/>
        </p:nvSpPr>
        <p:spPr>
          <a:xfrm>
            <a:off x="5596175" y="4702469"/>
            <a:ext cx="540000" cy="252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楕円 53"/>
          <p:cNvSpPr/>
          <p:nvPr/>
        </p:nvSpPr>
        <p:spPr>
          <a:xfrm>
            <a:off x="6300548" y="4379174"/>
            <a:ext cx="540000" cy="324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楕円 54"/>
          <p:cNvSpPr/>
          <p:nvPr/>
        </p:nvSpPr>
        <p:spPr>
          <a:xfrm rot="20317056">
            <a:off x="5256387" y="5239857"/>
            <a:ext cx="595468"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楕円 55"/>
          <p:cNvSpPr/>
          <p:nvPr/>
        </p:nvSpPr>
        <p:spPr>
          <a:xfrm rot="20317056">
            <a:off x="5718291" y="5368687"/>
            <a:ext cx="596453"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正方形/長方形 56"/>
          <p:cNvSpPr/>
          <p:nvPr/>
        </p:nvSpPr>
        <p:spPr>
          <a:xfrm>
            <a:off x="6463562" y="6277101"/>
            <a:ext cx="860253"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正方形/長方形 57"/>
          <p:cNvSpPr/>
          <p:nvPr/>
        </p:nvSpPr>
        <p:spPr>
          <a:xfrm>
            <a:off x="6303992" y="3956297"/>
            <a:ext cx="838321" cy="238477"/>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59" name="楕円 58"/>
          <p:cNvSpPr/>
          <p:nvPr/>
        </p:nvSpPr>
        <p:spPr>
          <a:xfrm>
            <a:off x="4217624" y="5262027"/>
            <a:ext cx="540000" cy="180000"/>
          </a:xfrm>
          <a:prstGeom prst="ellipse">
            <a:avLst/>
          </a:prstGeom>
          <a:solidFill>
            <a:schemeClr val="bg1"/>
          </a:solidFill>
          <a:ln w="0">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正方形/長方形 59"/>
          <p:cNvSpPr/>
          <p:nvPr/>
        </p:nvSpPr>
        <p:spPr>
          <a:xfrm>
            <a:off x="5694449" y="3644542"/>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数値目標</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右中かっこ 60"/>
          <p:cNvSpPr/>
          <p:nvPr/>
        </p:nvSpPr>
        <p:spPr>
          <a:xfrm rot="16200000">
            <a:off x="5876985" y="2951417"/>
            <a:ext cx="101900" cy="1896208"/>
          </a:xfrm>
          <a:prstGeom prst="rightBrace">
            <a:avLst>
              <a:gd name="adj1" fmla="val 109918"/>
              <a:gd name="adj2" fmla="val 50000"/>
            </a:avLst>
          </a:prstGeom>
          <a:ln w="952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正方形/長方形 61"/>
          <p:cNvSpPr/>
          <p:nvPr/>
        </p:nvSpPr>
        <p:spPr>
          <a:xfrm>
            <a:off x="5445522" y="6274871"/>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63" name="正方形/長方形 62"/>
          <p:cNvSpPr/>
          <p:nvPr/>
        </p:nvSpPr>
        <p:spPr>
          <a:xfrm>
            <a:off x="6187334" y="6287827"/>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cxnSp>
        <p:nvCxnSpPr>
          <p:cNvPr id="64" name="直線矢印コネクタ 63"/>
          <p:cNvCxnSpPr/>
          <p:nvPr/>
        </p:nvCxnSpPr>
        <p:spPr>
          <a:xfrm flipV="1">
            <a:off x="4958105" y="5555252"/>
            <a:ext cx="1584000" cy="6840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5" name="右矢印 64"/>
          <p:cNvSpPr/>
          <p:nvPr/>
        </p:nvSpPr>
        <p:spPr>
          <a:xfrm rot="20184573">
            <a:off x="5111662" y="5847608"/>
            <a:ext cx="1260000" cy="108000"/>
          </a:xfrm>
          <a:prstGeom prst="rightArrow">
            <a:avLst>
              <a:gd name="adj1" fmla="val 100000"/>
              <a:gd name="adj2" fmla="val 0"/>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実質経済成長率：約</a:t>
            </a:r>
            <a:r>
              <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％程度</a:t>
            </a:r>
            <a:endPar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endParaRPr>
          </a:p>
        </p:txBody>
      </p:sp>
      <p:sp>
        <p:nvSpPr>
          <p:cNvPr id="66" name="正方形/長方形 65"/>
          <p:cNvSpPr/>
          <p:nvPr/>
        </p:nvSpPr>
        <p:spPr>
          <a:xfrm>
            <a:off x="216560" y="3964810"/>
            <a:ext cx="2325308" cy="2330960"/>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lvl="0" indent="-179388">
              <a:lnSpc>
                <a:spcPts val="1900"/>
              </a:lnSpc>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〇 大阪の</a:t>
            </a:r>
            <a:r>
              <a:rPr kumimoji="1" lang="en-US" altLang="ja-JP" sz="1300" noProof="0" dirty="0">
                <a:solidFill>
                  <a:prstClr val="black"/>
                </a:solidFill>
                <a:latin typeface="BIZ UDゴシック" panose="020B0400000000000000" pitchFamily="49" charset="-128"/>
                <a:ea typeface="BIZ UDゴシック" panose="020B0400000000000000" pitchFamily="49" charset="-128"/>
              </a:rPr>
              <a:t>GDP</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2040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1.5</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2050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ja-JP" altLang="en-US" sz="1300" b="1" dirty="0">
                <a:solidFill>
                  <a:prstClr val="black"/>
                </a:solidFill>
                <a:latin typeface="BIZ UDゴシック" panose="020B0400000000000000" pitchFamily="49" charset="-128"/>
                <a:ea typeface="BIZ UDゴシック" panose="020B0400000000000000" pitchFamily="49" charset="-128"/>
              </a:rPr>
              <a:t>２</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179388" lvl="0" indent="-179388">
              <a:lnSpc>
                <a:spcPts val="1900"/>
              </a:lnSpc>
              <a:defRPr/>
            </a:pPr>
            <a:r>
              <a:rPr kumimoji="1" lang="ja-JP" altLang="en-US" sz="1300" b="1" dirty="0">
                <a:solidFill>
                  <a:prstClr val="black"/>
                </a:solidFill>
                <a:latin typeface="BIZ UDゴシック" panose="020B0400000000000000" pitchFamily="49" charset="-128"/>
                <a:ea typeface="BIZ UDゴシック" panose="020B0400000000000000" pitchFamily="49" charset="-128"/>
              </a:rPr>
              <a:t>　（スイス一国並み）</a:t>
            </a:r>
            <a:r>
              <a:rPr kumimoji="1" lang="ja-JP" altLang="en-US" sz="1300" dirty="0">
                <a:solidFill>
                  <a:prstClr val="black"/>
                </a:solidFill>
                <a:latin typeface="BIZ UDゴシック" panose="020B0400000000000000" pitchFamily="49" charset="-128"/>
                <a:ea typeface="BIZ UDゴシック" panose="020B0400000000000000" pitchFamily="49" charset="-128"/>
              </a:rPr>
              <a:t>へと</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ja-JP" altLang="en-US"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拡大。</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900"/>
              </a:lnSpc>
              <a:spcBef>
                <a:spcPts val="90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〇 国内シェアにおいても</a:t>
            </a:r>
            <a:r>
              <a:rPr kumimoji="1" lang="ja-JP" altLang="en-US" sz="1300" noProof="0" dirty="0">
                <a:solidFill>
                  <a:prstClr val="black"/>
                </a:solidFill>
                <a:latin typeface="BIZ UDゴシック" panose="020B0400000000000000" pitchFamily="49" charset="-128"/>
                <a:ea typeface="BIZ UDゴシック" panose="020B0400000000000000" pitchFamily="49" charset="-128"/>
              </a:rPr>
              <a:t>、 </a:t>
            </a:r>
            <a:endParaRPr kumimoji="1" lang="en-US" altLang="ja-JP" sz="1300" noProof="0" dirty="0">
              <a:solidFill>
                <a:prstClr val="black"/>
              </a:solidFill>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i="0" u="none" strike="noStrike" kern="1200" cap="none" spc="0" normalizeH="0" baseline="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愛知を引き離し、</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ja-JP" altLang="en-US" sz="1300" b="1" dirty="0">
                <a:solidFill>
                  <a:prstClr val="black"/>
                </a:solidFill>
                <a:latin typeface="BIZ UDゴシック" panose="020B0400000000000000" pitchFamily="49" charset="-128"/>
                <a:ea typeface="BIZ UDゴシック" panose="020B0400000000000000" pitchFamily="49" charset="-128"/>
              </a:rPr>
              <a:t>　 東京</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に次ぐ副首都の</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dirty="0">
                <a:solidFill>
                  <a:prstClr val="black"/>
                </a:solidFill>
                <a:latin typeface="BIZ UDゴシック" panose="020B0400000000000000" pitchFamily="49" charset="-128"/>
                <a:ea typeface="BIZ UDゴシック" panose="020B0400000000000000" pitchFamily="49" charset="-128"/>
              </a:rPr>
              <a:t> </a:t>
            </a:r>
            <a:r>
              <a:rPr kumimoji="1" lang="ja-JP" altLang="en-US" sz="1300" b="1" dirty="0">
                <a:solidFill>
                  <a:prstClr val="black"/>
                </a:solidFill>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ポジション確立</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67" name="正方形/長方形 66"/>
          <p:cNvSpPr/>
          <p:nvPr/>
        </p:nvSpPr>
        <p:spPr>
          <a:xfrm>
            <a:off x="186297" y="3437989"/>
            <a:ext cx="8733030" cy="3348000"/>
          </a:xfrm>
          <a:prstGeom prst="rect">
            <a:avLst/>
          </a:prstGeom>
          <a:no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正方形/長方形 67"/>
          <p:cNvSpPr/>
          <p:nvPr/>
        </p:nvSpPr>
        <p:spPr>
          <a:xfrm>
            <a:off x="168663" y="3304450"/>
            <a:ext cx="3132000" cy="216000"/>
          </a:xfrm>
          <a:prstGeom prst="rect">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数値目標（</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シェア）の全体イメージ</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196312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61451" y="3981638"/>
            <a:ext cx="4221535" cy="303160"/>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（参考）関西の域内総生産の実質成長率見通し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213409" y="4047658"/>
            <a:ext cx="6128830" cy="246221"/>
          </a:xfrm>
          <a:prstGeom prst="rect">
            <a:avLst/>
          </a:prstGeom>
          <a:noFill/>
        </p:spPr>
        <p:txBody>
          <a:bodyPr wrap="square" lIns="398769" rIns="398769" rtlCol="0">
            <a:spAutoFit/>
          </a:bodyPr>
          <a:lstStyle/>
          <a:p>
            <a:pPr marL="0" marR="0" lvl="0" indent="0" algn="l" defTabSz="422041"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（参考）アジア太平洋研究所（</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APIR</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）「万博の経済効果等に伴う関西経済の反転シナリオ」</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8" name="図 7"/>
          <p:cNvPicPr>
            <a:picLocks noChangeAspect="1"/>
          </p:cNvPicPr>
          <p:nvPr/>
        </p:nvPicPr>
        <p:blipFill>
          <a:blip r:embed="rId2"/>
          <a:stretch>
            <a:fillRect/>
          </a:stretch>
        </p:blipFill>
        <p:spPr>
          <a:xfrm>
            <a:off x="5956953" y="4343058"/>
            <a:ext cx="2832950" cy="1573803"/>
          </a:xfrm>
          <a:prstGeom prst="rect">
            <a:avLst/>
          </a:prstGeom>
        </p:spPr>
      </p:pic>
      <p:pic>
        <p:nvPicPr>
          <p:cNvPr id="10" name="図 9"/>
          <p:cNvPicPr>
            <a:picLocks noChangeAspect="1"/>
          </p:cNvPicPr>
          <p:nvPr/>
        </p:nvPicPr>
        <p:blipFill>
          <a:blip r:embed="rId3"/>
          <a:stretch>
            <a:fillRect/>
          </a:stretch>
        </p:blipFill>
        <p:spPr>
          <a:xfrm>
            <a:off x="1028616" y="4299934"/>
            <a:ext cx="3922091" cy="1989803"/>
          </a:xfrm>
          <a:prstGeom prst="rect">
            <a:avLst/>
          </a:prstGeom>
        </p:spPr>
      </p:pic>
      <p:sp>
        <p:nvSpPr>
          <p:cNvPr id="13" name="正方形/長方形 12"/>
          <p:cNvSpPr/>
          <p:nvPr/>
        </p:nvSpPr>
        <p:spPr>
          <a:xfrm>
            <a:off x="7247246" y="6639476"/>
            <a:ext cx="1798282" cy="19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29</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 読売新聞</a:t>
            </a:r>
          </a:p>
        </p:txBody>
      </p:sp>
      <p:sp>
        <p:nvSpPr>
          <p:cNvPr id="14" name="正方形/長方形 13"/>
          <p:cNvSpPr/>
          <p:nvPr/>
        </p:nvSpPr>
        <p:spPr>
          <a:xfrm>
            <a:off x="1785669" y="6657090"/>
            <a:ext cx="4578927" cy="213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出典：一般財団法人アジア太平洋研究所「アジア太平洋と関西～関西経済白書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5"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正方形/長方形 15"/>
          <p:cNvSpPr/>
          <p:nvPr/>
        </p:nvSpPr>
        <p:spPr>
          <a:xfrm>
            <a:off x="6208111" y="5994457"/>
            <a:ext cx="2476290" cy="647051"/>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シンクタンク等が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月時点で出した</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年度の実質成長率予測では、関西の成長率が全国を</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ポイント上回ると見込まれている。</a:t>
            </a:r>
          </a:p>
        </p:txBody>
      </p:sp>
      <p:sp>
        <p:nvSpPr>
          <p:cNvPr id="17" name="正方形/長方形 16"/>
          <p:cNvSpPr/>
          <p:nvPr/>
        </p:nvSpPr>
        <p:spPr>
          <a:xfrm>
            <a:off x="689437" y="6372996"/>
            <a:ext cx="4716000" cy="324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日本経済が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％の潜在成長率で成長すると仮定した場合、高位推計では、</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年度には関西経済のシェアが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年代まで回復する可能性がある。</a:t>
            </a:r>
          </a:p>
        </p:txBody>
      </p:sp>
      <p:sp>
        <p:nvSpPr>
          <p:cNvPr id="72" name="正方形/長方形 71"/>
          <p:cNvSpPr/>
          <p:nvPr/>
        </p:nvSpPr>
        <p:spPr>
          <a:xfrm>
            <a:off x="4541908" y="4298483"/>
            <a:ext cx="729919" cy="36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18.7</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3" name="テキスト ボックス 72"/>
          <p:cNvSpPr txBox="1"/>
          <p:nvPr/>
        </p:nvSpPr>
        <p:spPr>
          <a:xfrm>
            <a:off x="46108" y="1601431"/>
            <a:ext cx="8991599" cy="2413481"/>
          </a:xfrm>
          <a:prstGeom prst="rect">
            <a:avLst/>
          </a:prstGeom>
          <a:noFill/>
        </p:spPr>
        <p:txBody>
          <a:bodyPr wrap="square" lIns="398769" rIns="398769" rtlCol="0">
            <a:spAutoFit/>
          </a:bodyPr>
          <a:lstStyle/>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推計のベースとなる将来人口や今後のインフラ整備の見込みが一定程度把握</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できる「</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年」を起点にシミュレーションを実施し、</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2050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年代の国内</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シェアは、</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年までのトレンドが継続するものとして設定。</a:t>
            </a: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年の推計にあたって）</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・資本投入に関しては、大阪・関西万博や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の実現に伴う関連投資、さらには、淀川左岸線延伸部などの大阪都市再生環状道路の整備、なにわ筋線や大阪モ</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ノレール延伸、北大阪急行延伸などの鉄道ネットワークの強化、うめきた２期の整</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備、大阪公立大学の新キャンパスが設置される大阪城東部地区のまち</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づ</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くりなどに加え、民間投資の誘発効果も伴い、純資本ストックが、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年まで増加するものとして設定。</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・労働投入に関しては、暮らしの面での魅力向上に加え、ビジョンに沿って誰もが働きやすく何度でもチャレンジできる環境整備や新産業の創出等、就業の</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魅力を高めていくことで若者の就業率の向上や女性・高齢者などの就業率向上、新規開業等に伴う昼間人口の増加が期待できるものとし、人口減少に</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伴う就業者数の減少を加味してもなお、</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年に府内就業者数が増加するものとして設定。</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・生産性（</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）の向上に関しては、過去</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年のタイムトレンドからみた</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上昇率に加え、ビジョン改定版の推進に伴う経済産業のイノベーションや産業の構　</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造転換、新陳代謝が進むことにより、労働力や経営資源、資本などの資源が低生産性部門から高生産性部門に再配置されることにより、生産性に寄与する</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再配分効果が高まり、</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年までに</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上昇率を高めていくことができるものとして設定。</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大阪府市で策定している成長戦略「大阪の再生・成長に向けた新戦略」において、目標を「実質経済成長率年２％以上」としている。</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ビジョン改定版の目標設定に関して、上記の考え方に基づきシミュレーションを行った結果においても、</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年度以降、実質経済成長率約２％程度で推移</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の数値目標は、一定の実現可能性があるという結果となった。　 </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67527" y="1343615"/>
            <a:ext cx="3400045" cy="304058"/>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の数値目標に関して</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5" name="大かっこ 74"/>
          <p:cNvSpPr/>
          <p:nvPr/>
        </p:nvSpPr>
        <p:spPr>
          <a:xfrm>
            <a:off x="332026" y="1661014"/>
            <a:ext cx="8352375" cy="2320624"/>
          </a:xfrm>
          <a:prstGeom prst="bracketPair">
            <a:avLst>
              <a:gd name="adj" fmla="val 5764"/>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テキスト ボックス 75"/>
          <p:cNvSpPr txBox="1"/>
          <p:nvPr/>
        </p:nvSpPr>
        <p:spPr>
          <a:xfrm>
            <a:off x="-22272" y="217343"/>
            <a:ext cx="9067800" cy="1195199"/>
          </a:xfrm>
          <a:prstGeom prst="rect">
            <a:avLst/>
          </a:prstGeom>
          <a:noFill/>
        </p:spPr>
        <p:txBody>
          <a:bodyPr wrap="square" lIns="398769" rIns="0"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大阪の</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については、ビジョン改定版の推進を通じ、資本投入や労働投入の増加、生産性（</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）が向上するものと仮定し、全国の</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900" dirty="0">
                <a:solidFill>
                  <a:prstClr val="black"/>
                </a:solidFill>
                <a:latin typeface="BIZ UDゴシック" panose="020B0400000000000000" pitchFamily="49" charset="-128"/>
                <a:ea typeface="BIZ UDゴシック" panose="020B0400000000000000" pitchFamily="49" charset="-128"/>
              </a:rPr>
              <a:t>は</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最新の潜在成長率</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継続するものと仮定した場合に、目標となる国内シェアが実現可能かどうかについてシミュレーションを実施。幅をもって</a:t>
            </a:r>
            <a:r>
              <a:rPr kumimoji="1" lang="ja-JP" altLang="en-US" sz="900" dirty="0">
                <a:solidFill>
                  <a:prstClr val="black"/>
                </a:solidFill>
                <a:latin typeface="BIZ UDゴシック" panose="020B0400000000000000" pitchFamily="49" charset="-128"/>
                <a:ea typeface="BIZ UDゴシック" panose="020B0400000000000000" pitchFamily="49" charset="-128"/>
              </a:rPr>
              <a:t>捉える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必要はあるものの、一定の実現可能</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性があるものとして目標を設定。</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60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府民の副首都に対する認知度については、</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ja-JP" altLang="en-US" sz="900" dirty="0">
                <a:solidFill>
                  <a:prstClr val="black"/>
                </a:solidFill>
                <a:latin typeface="BIZ UDゴシック" panose="020B0400000000000000" pitchFamily="49" charset="-128"/>
                <a:ea typeface="BIZ UDゴシック" panose="020B0400000000000000" pitchFamily="49" charset="-128"/>
              </a:rPr>
              <a:t>７</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月に実施した府民アンケート（</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n=1,000</a:t>
            </a:r>
            <a:r>
              <a:rPr kumimoji="1" lang="ja-JP" altLang="en-US" sz="9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で、「あなたは、大阪が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となることをめざして</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いることをご存じですか」という質問に対し、約</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％の人が「知っている」又は「聞いたことがある」と回答しており、ビジョン改定版を推進することで、割合の</a:t>
            </a:r>
            <a:b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向上が期待できるものとして目標を設定。</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テキスト ボックス 76"/>
          <p:cNvSpPr txBox="1"/>
          <p:nvPr/>
        </p:nvSpPr>
        <p:spPr>
          <a:xfrm>
            <a:off x="-163240" y="35084"/>
            <a:ext cx="6421353"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目標の実現可能性について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38918796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prstDash val="sysDot"/>
        </a:ln>
      </a:spPr>
      <a:bodyPr rtlCol="0" anchor="ctr"/>
      <a:lstStyle>
        <a:defPPr>
          <a:defRPr kumimoji="1" sz="1600" dirty="0" smtClean="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所属サイト用共有ライブラリ" ma:contentTypeID="0x010100400E616C159D1842BAB4DFD7FD2F15F80012CCD53342D6BA47B36961D66A323C74" ma:contentTypeVersion="" ma:contentTypeDescription="公営企業連携対象" ma:contentTypeScope="" ma:versionID="8636dad045876df7cbd7083864e6f35e">
  <xsd:schema xmlns:xsd="http://www.w3.org/2001/XMLSchema" xmlns:xs="http://www.w3.org/2001/XMLSchema" xmlns:p="http://schemas.microsoft.com/office/2006/metadata/properties" xmlns:ns2="35634cd0-3569-4851-a1b4-50b7f827baa3" xmlns:ns3="1c12b689-f07b-4bae-9511-97f032f952c5" targetNamespace="http://schemas.microsoft.com/office/2006/metadata/properties" ma:root="true" ma:fieldsID="91664e9de5e4ccfca77bb7f92e58ab9f" ns2:_="" ns3:_="">
    <xsd:import namespace="35634cd0-3569-4851-a1b4-50b7f827baa3"/>
    <xsd:import namespace="1c12b689-f07b-4bae-9511-97f032f952c5"/>
    <xsd:element name="properties">
      <xsd:complexType>
        <xsd:sequence>
          <xsd:element name="documentManagement">
            <xsd:complexType>
              <xsd:all>
                <xsd:element ref="ns2:コメント_x005f_x3000_" minOccurs="0"/>
                <xsd:element ref="ns2:新着フラグ"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634cd0-3569-4851-a1b4-50b7f827baa3" elementFormDefault="qualified">
    <xsd:import namespace="http://schemas.microsoft.com/office/2006/documentManagement/types"/>
    <xsd:import namespace="http://schemas.microsoft.com/office/infopath/2007/PartnerControls"/>
    <xsd:element name="コメント_x005f_x3000_" ma:index="8" nillable="true" ma:displayName="コメント　" ma:internalName="_x30b3__x30e1__x30f3__x30c8__x3000_" ma:readOnly="false">
      <xsd:simpleType>
        <xsd:restriction base="dms:Text">
          <xsd:maxLength value="255"/>
        </xsd:restriction>
      </xsd:simpleType>
    </xsd:element>
    <xsd:element name="新着フラグ" ma:index="9" nillable="true" ma:displayName="新着フラグ" ma:default="0" ma:internalName="_x65b0__x7740__x30d5__x30e9__x30b0_"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c12b689-f07b-4bae-9511-97f032f952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新着フラグ xmlns="35634cd0-3569-4851-a1b4-50b7f827baa3">false</新着フラグ>
    <コメント_x005f_x3000_ xmlns="35634cd0-3569-4851-a1b4-50b7f827ba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E65D4-A5B5-45AB-BE57-1573FAD832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634cd0-3569-4851-a1b4-50b7f827baa3"/>
    <ds:schemaRef ds:uri="1c12b689-f07b-4bae-9511-97f032f95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BBBB1-7884-4EDA-860E-4E242A2865A2}">
  <ds:schemaRefs>
    <ds:schemaRef ds:uri="2be2acaf-88a6-4029-b366-c28176c79890"/>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35634cd0-3569-4851-a1b4-50b7f827baa3"/>
  </ds:schemaRefs>
</ds:datastoreItem>
</file>

<file path=customXml/itemProps3.xml><?xml version="1.0" encoding="utf-8"?>
<ds:datastoreItem xmlns:ds="http://schemas.openxmlformats.org/officeDocument/2006/customXml" ds:itemID="{6403196E-854D-4753-B374-CD37CB8CB0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19810</Words>
  <Application>Microsoft Office PowerPoint</Application>
  <PresentationFormat>画面に合わせる (4:3)</PresentationFormat>
  <Paragraphs>2033</Paragraphs>
  <Slides>61</Slides>
  <Notes>12</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61</vt:i4>
      </vt:variant>
    </vt:vector>
  </HeadingPairs>
  <TitlesOfParts>
    <vt:vector size="76" baseType="lpstr">
      <vt:lpstr>BIZ UDPゴシック</vt:lpstr>
      <vt:lpstr>BIZ UDゴシック</vt:lpstr>
      <vt:lpstr>HGPｺﾞｼｯｸE</vt:lpstr>
      <vt:lpstr>Meiryo UI</vt:lpstr>
      <vt:lpstr>ＭＳ Ｐゴシック</vt:lpstr>
      <vt:lpstr>ＭＳ ゴシック</vt:lpstr>
      <vt:lpstr>メイリオ</vt:lpstr>
      <vt:lpstr>游ゴシック</vt:lpstr>
      <vt:lpstr>游明朝</vt:lpstr>
      <vt:lpstr>Arial</vt:lpstr>
      <vt:lpstr>Calibri</vt:lpstr>
      <vt:lpstr>Calibri Light</vt:lpstr>
      <vt:lpstr>Wingdings</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02_【資料２】副首都ビジョン改定版（案）</dc:title>
  <dc:creator/>
  <cp:lastModifiedBy/>
  <cp:revision>1</cp:revision>
  <dcterms:modified xsi:type="dcterms:W3CDTF">2023-09-27T02:32:37Z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0x010100400E616C159D1842BAB4DFD7FD2F15F80012CCD53342D6BA47B36961D66A323C74</vt:lpwstr>
  </property>
</Properties>
</file>