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6"/>
  </p:notesMasterIdLst>
  <p:sldIdLst>
    <p:sldId id="824" r:id="rId2"/>
    <p:sldId id="815" r:id="rId3"/>
    <p:sldId id="816" r:id="rId4"/>
    <p:sldId id="817" r:id="rId5"/>
    <p:sldId id="804" r:id="rId6"/>
    <p:sldId id="805" r:id="rId7"/>
    <p:sldId id="806" r:id="rId8"/>
    <p:sldId id="808" r:id="rId9"/>
    <p:sldId id="793" r:id="rId10"/>
    <p:sldId id="794" r:id="rId11"/>
    <p:sldId id="800" r:id="rId12"/>
    <p:sldId id="809" r:id="rId13"/>
    <p:sldId id="798" r:id="rId14"/>
    <p:sldId id="819" r:id="rId15"/>
    <p:sldId id="821" r:id="rId16"/>
    <p:sldId id="822" r:id="rId17"/>
    <p:sldId id="791" r:id="rId18"/>
    <p:sldId id="754" r:id="rId19"/>
    <p:sldId id="724" r:id="rId20"/>
    <p:sldId id="790" r:id="rId21"/>
    <p:sldId id="823" r:id="rId22"/>
    <p:sldId id="818" r:id="rId23"/>
    <p:sldId id="802" r:id="rId24"/>
    <p:sldId id="820"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snapToGrid="0">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5A341A20-8478-4C1C-BE02-31BFBBE9F3EA}" type="datetimeFigureOut">
              <a:rPr kumimoji="1" lang="ja-JP" altLang="en-US" smtClean="0"/>
              <a:t>2022/12/21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a:t>
            </a:fld>
            <a:endParaRPr kumimoji="1" lang="ja-JP" altLang="en-US"/>
          </a:p>
        </p:txBody>
      </p:sp>
    </p:spTree>
    <p:extLst>
      <p:ext uri="{BB962C8B-B14F-4D97-AF65-F5344CB8AC3E}">
        <p14:creationId xmlns:p14="http://schemas.microsoft.com/office/powerpoint/2010/main" val="183704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a:t>
            </a:fld>
            <a:endParaRPr kumimoji="1" lang="ja-JP" altLang="en-US"/>
          </a:p>
        </p:txBody>
      </p:sp>
    </p:spTree>
    <p:extLst>
      <p:ext uri="{BB962C8B-B14F-4D97-AF65-F5344CB8AC3E}">
        <p14:creationId xmlns:p14="http://schemas.microsoft.com/office/powerpoint/2010/main" val="100859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6</a:t>
            </a:fld>
            <a:endParaRPr kumimoji="1" lang="ja-JP" altLang="en-US"/>
          </a:p>
        </p:txBody>
      </p:sp>
    </p:spTree>
    <p:extLst>
      <p:ext uri="{BB962C8B-B14F-4D97-AF65-F5344CB8AC3E}">
        <p14:creationId xmlns:p14="http://schemas.microsoft.com/office/powerpoint/2010/main" val="289435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7</a:t>
            </a:fld>
            <a:endParaRPr kumimoji="1" lang="ja-JP" altLang="en-US"/>
          </a:p>
        </p:txBody>
      </p:sp>
    </p:spTree>
    <p:extLst>
      <p:ext uri="{BB962C8B-B14F-4D97-AF65-F5344CB8AC3E}">
        <p14:creationId xmlns:p14="http://schemas.microsoft.com/office/powerpoint/2010/main" val="51302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20</a:t>
            </a:fld>
            <a:endParaRPr kumimoji="1" lang="ja-JP" altLang="en-US"/>
          </a:p>
        </p:txBody>
      </p:sp>
    </p:spTree>
    <p:extLst>
      <p:ext uri="{BB962C8B-B14F-4D97-AF65-F5344CB8AC3E}">
        <p14:creationId xmlns:p14="http://schemas.microsoft.com/office/powerpoint/2010/main" val="308357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21</a:t>
            </a:fld>
            <a:endParaRPr kumimoji="1" lang="ja-JP" altLang="en-US"/>
          </a:p>
        </p:txBody>
      </p:sp>
    </p:spTree>
    <p:extLst>
      <p:ext uri="{BB962C8B-B14F-4D97-AF65-F5344CB8AC3E}">
        <p14:creationId xmlns:p14="http://schemas.microsoft.com/office/powerpoint/2010/main" val="48657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22</a:t>
            </a:fld>
            <a:endParaRPr kumimoji="1" lang="ja-JP" altLang="en-US"/>
          </a:p>
        </p:txBody>
      </p:sp>
    </p:spTree>
    <p:extLst>
      <p:ext uri="{BB962C8B-B14F-4D97-AF65-F5344CB8AC3E}">
        <p14:creationId xmlns:p14="http://schemas.microsoft.com/office/powerpoint/2010/main" val="243795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23</a:t>
            </a:fld>
            <a:endParaRPr kumimoji="1" lang="ja-JP" altLang="en-US"/>
          </a:p>
        </p:txBody>
      </p:sp>
    </p:spTree>
    <p:extLst>
      <p:ext uri="{BB962C8B-B14F-4D97-AF65-F5344CB8AC3E}">
        <p14:creationId xmlns:p14="http://schemas.microsoft.com/office/powerpoint/2010/main" val="66379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2022/12/21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2022/12/21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2022/12/21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2022/12/21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2022/12/21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2022/12/21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2022/12/21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2022/12/21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2022/12/21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2022/12/21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2022/12/21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2022/12/21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82869"/>
            <a:ext cx="9144003" cy="1076292"/>
          </a:xfrm>
        </p:spPr>
        <p:txBody>
          <a:bodyPr>
            <a:normAutofit/>
          </a:bodyPr>
          <a:lstStyle/>
          <a:p>
            <a:pPr>
              <a:lnSpc>
                <a:spcPts val="3321"/>
              </a:lnSpc>
              <a:spcBef>
                <a:spcPts val="1139"/>
              </a:spcBef>
            </a:pP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指標で見る大阪の経済・社会の動き</a:t>
            </a:r>
            <a:endParaRPr lang="ja-JP" altLang="en-US" sz="2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331395" y="3460992"/>
            <a:ext cx="8455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645324" y="4144826"/>
            <a:ext cx="6073996" cy="1663118"/>
          </a:xfrm>
        </p:spPr>
        <p:txBody>
          <a:bodyPr>
            <a:normAutofit/>
          </a:bodyPr>
          <a:lstStyle/>
          <a:p>
            <a:endParaRPr lang="en-US" altLang="ja-JP" b="1" dirty="0">
              <a:solidFill>
                <a:srgbClr val="002060"/>
              </a:solidFill>
            </a:endParaRPr>
          </a:p>
          <a:p>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副首都推進局</a:t>
            </a:r>
          </a:p>
          <a:p>
            <a:endParaRPr lang="ja-JP" altLang="en-US" b="1" dirty="0">
              <a:solidFill>
                <a:srgbClr val="002060"/>
              </a:solidFill>
            </a:endParaRPr>
          </a:p>
        </p:txBody>
      </p:sp>
      <p:sp>
        <p:nvSpPr>
          <p:cNvPr id="7" name="テキスト ボックス 6"/>
          <p:cNvSpPr txBox="1"/>
          <p:nvPr/>
        </p:nvSpPr>
        <p:spPr>
          <a:xfrm>
            <a:off x="4457156" y="529277"/>
            <a:ext cx="4582342" cy="501419"/>
          </a:xfrm>
          <a:prstGeom prst="rect">
            <a:avLst/>
          </a:prstGeom>
          <a:noFill/>
        </p:spPr>
        <p:txBody>
          <a:bodyPr wrap="square" rtlCol="0">
            <a:spAutoFit/>
          </a:bodyPr>
          <a:lstStyle/>
          <a:p>
            <a:r>
              <a:rPr lang="en-US" altLang="ja-JP"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.12.14</a:t>
            </a:r>
          </a:p>
          <a:p>
            <a:r>
              <a:rPr lang="ja-JP" altLang="en-US"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回「副首都ビジョン」のバージョンアップに向けた意見交換会</a:t>
            </a:r>
            <a:endParaRPr kumimoji="1" lang="ja-JP" altLang="en-US" sz="1329"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16028" y="1066516"/>
            <a:ext cx="142657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70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参考資料２</a:t>
            </a:r>
            <a:endParaRPr kumimoji="1" lang="en-US" altLang="ja-JP" sz="1709"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140241" y="1494140"/>
            <a:ext cx="157814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.12.21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539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9</a:t>
            </a:fld>
            <a:endParaRPr lang="ja-JP" altLang="en-US"/>
          </a:p>
        </p:txBody>
      </p:sp>
      <p:cxnSp>
        <p:nvCxnSpPr>
          <p:cNvPr id="5" name="直線コネクタ 4"/>
          <p:cNvCxnSpPr/>
          <p:nvPr/>
        </p:nvCxnSpPr>
        <p:spPr>
          <a:xfrm>
            <a:off x="284105" y="45324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96572" y="35939"/>
            <a:ext cx="197522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市場の動向</a:t>
            </a:r>
            <a:r>
              <a:rPr lang="en-US" altLang="ja-JP" sz="24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82009" y="915080"/>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商業地価</a:t>
            </a:r>
            <a:r>
              <a:rPr kumimoji="1" lang="en-US" altLang="ja-JP" sz="1400" b="1" dirty="0">
                <a:latin typeface="Meiryo UI" panose="020B0604030504040204" pitchFamily="50" charset="-128"/>
                <a:ea typeface="Meiryo UI" panose="020B0604030504040204" pitchFamily="50" charset="-128"/>
              </a:rPr>
              <a:t>】</a:t>
            </a:r>
          </a:p>
        </p:txBody>
      </p:sp>
      <p:sp>
        <p:nvSpPr>
          <p:cNvPr id="9" name="テキスト ボックス 8"/>
          <p:cNvSpPr txBox="1"/>
          <p:nvPr/>
        </p:nvSpPr>
        <p:spPr>
          <a:xfrm>
            <a:off x="282009" y="3919161"/>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人口転入出（政令指定都市比較）</a:t>
            </a:r>
            <a:r>
              <a:rPr lang="en-US" altLang="ja-JP" sz="1400" b="1" dirty="0">
                <a:latin typeface="Meiryo UI" panose="020B0604030504040204" pitchFamily="50" charset="-128"/>
                <a:ea typeface="Meiryo UI" panose="020B0604030504040204" pitchFamily="50" charset="-128"/>
              </a:rPr>
              <a:t>】</a:t>
            </a:r>
          </a:p>
        </p:txBody>
      </p:sp>
      <p:sp>
        <p:nvSpPr>
          <p:cNvPr id="10" name="正方形/長方形 9"/>
          <p:cNvSpPr/>
          <p:nvPr/>
        </p:nvSpPr>
        <p:spPr>
          <a:xfrm>
            <a:off x="2358690" y="6659211"/>
            <a:ext cx="5264857"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出典：総務省「住民基本台帳人口移動報告書」をもとに副首都推進局で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925540" y="3693485"/>
            <a:ext cx="371163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出典：国土交通省「地価公示</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82008" y="1241452"/>
            <a:ext cx="3200779" cy="623248"/>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大阪府の商業地価平均は</a:t>
            </a:r>
            <a:r>
              <a:rPr kumimoji="1" lang="en-US" altLang="ja-JP" sz="1200" dirty="0">
                <a:latin typeface="Meiryo UI" panose="020B0604030504040204" pitchFamily="50" charset="-128"/>
                <a:ea typeface="Meiryo UI" panose="020B0604030504040204" pitchFamily="50" charset="-128"/>
              </a:rPr>
              <a:t>2012</a:t>
            </a:r>
            <a:r>
              <a:rPr kumimoji="1" lang="ja-JP" altLang="en-US" sz="1200" dirty="0">
                <a:latin typeface="Meiryo UI" panose="020B0604030504040204" pitchFamily="50" charset="-128"/>
                <a:ea typeface="Meiryo UI" panose="020B0604030504040204" pitchFamily="50" charset="-128"/>
              </a:rPr>
              <a:t>年の底</a:t>
            </a:r>
            <a:r>
              <a:rPr lang="ja-JP" altLang="en-US" sz="1200" dirty="0">
                <a:latin typeface="Meiryo UI" panose="020B0604030504040204" pitchFamily="50" charset="-128"/>
                <a:ea typeface="Meiryo UI" panose="020B0604030504040204" pitchFamily="50" charset="-128"/>
              </a:rPr>
              <a:t>値</a:t>
            </a:r>
            <a:r>
              <a:rPr kumimoji="1" lang="ja-JP" altLang="en-US" sz="1200" dirty="0">
                <a:latin typeface="Meiryo UI" panose="020B0604030504040204" pitchFamily="50" charset="-128"/>
                <a:ea typeface="Meiryo UI" panose="020B0604030504040204" pitchFamily="50" charset="-128"/>
              </a:rPr>
              <a:t>から</a:t>
            </a:r>
            <a:r>
              <a:rPr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年で</a:t>
            </a:r>
            <a:r>
              <a:rPr kumimoji="1" lang="en-US" altLang="ja-JP" sz="1200" dirty="0">
                <a:latin typeface="Meiryo UI" panose="020B0604030504040204" pitchFamily="50" charset="-128"/>
                <a:ea typeface="Meiryo UI" panose="020B0604030504040204" pitchFamily="50" charset="-128"/>
              </a:rPr>
              <a:t>426,700</a:t>
            </a:r>
            <a:r>
              <a:rPr kumimoji="1" lang="ja-JP" altLang="en-US" sz="1200" dirty="0">
                <a:latin typeface="Meiryo UI" panose="020B0604030504040204" pitchFamily="50" charset="-128"/>
                <a:ea typeface="Meiryo UI" panose="020B0604030504040204" pitchFamily="50" charset="-128"/>
              </a:rPr>
              <a:t>円</a:t>
            </a:r>
            <a:r>
              <a:rPr kumimoji="1" lang="ja-JP" altLang="en-US" sz="1200" dirty="0" smtClean="0">
                <a:latin typeface="Meiryo UI" panose="020B0604030504040204" pitchFamily="50" charset="-128"/>
                <a:ea typeface="Meiryo UI" panose="020B0604030504040204" pitchFamily="50" charset="-128"/>
              </a:rPr>
              <a:t>上昇。</a:t>
            </a:r>
            <a:endParaRPr kumimoji="1" lang="en-US" altLang="ja-JP" sz="1200" dirty="0">
              <a:latin typeface="Meiryo UI" panose="020B0604030504040204" pitchFamily="50" charset="-128"/>
              <a:ea typeface="Meiryo UI" panose="020B0604030504040204" pitchFamily="50" charset="-128"/>
            </a:endParaRPr>
          </a:p>
          <a:p>
            <a:pPr algn="r"/>
            <a:r>
              <a:rPr lang="ja-JP" altLang="en-US" sz="1050" dirty="0">
                <a:latin typeface="Meiryo UI" panose="020B0604030504040204" pitchFamily="50" charset="-128"/>
                <a:ea typeface="Meiryo UI" panose="020B0604030504040204" pitchFamily="50" charset="-128"/>
              </a:rPr>
              <a:t>（地価公示）</a:t>
            </a:r>
            <a:endParaRPr kumimoji="1" lang="en-US" altLang="ja-JP" sz="1200" dirty="0">
              <a:latin typeface="Meiryo UI" panose="020B0604030504040204" pitchFamily="50" charset="-128"/>
              <a:ea typeface="Meiryo UI" panose="020B0604030504040204" pitchFamily="50" charset="-128"/>
            </a:endParaRPr>
          </a:p>
        </p:txBody>
      </p:sp>
      <p:sp>
        <p:nvSpPr>
          <p:cNvPr id="31" name="正方形/長方形 30"/>
          <p:cNvSpPr/>
          <p:nvPr/>
        </p:nvSpPr>
        <p:spPr>
          <a:xfrm>
            <a:off x="946863" y="1872836"/>
            <a:ext cx="1562625" cy="61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【2012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p>
          <a:p>
            <a:pPr algn="ctr"/>
            <a:endParaRPr kumimoji="1" lang="en-US" altLang="ja-JP" sz="500"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506,300</a:t>
            </a:r>
            <a:r>
              <a:rPr kumimoji="1" lang="ja-JP" altLang="en-US" sz="1400" b="1" dirty="0">
                <a:solidFill>
                  <a:schemeClr val="tx1"/>
                </a:solidFill>
                <a:latin typeface="Meiryo UI" panose="020B0604030504040204" pitchFamily="50" charset="-128"/>
                <a:ea typeface="Meiryo UI" panose="020B0604030504040204" pitchFamily="50" charset="-128"/>
              </a:rPr>
              <a:t>円</a:t>
            </a:r>
          </a:p>
        </p:txBody>
      </p:sp>
      <p:sp>
        <p:nvSpPr>
          <p:cNvPr id="32" name="正方形/長方形 31"/>
          <p:cNvSpPr/>
          <p:nvPr/>
        </p:nvSpPr>
        <p:spPr>
          <a:xfrm>
            <a:off x="946863" y="3021224"/>
            <a:ext cx="1562625" cy="612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p>
          <a:p>
            <a:pPr algn="ctr"/>
            <a:endParaRPr kumimoji="1" lang="en-US" altLang="ja-JP" sz="500" dirty="0">
              <a:solidFill>
                <a:schemeClr val="tx1"/>
              </a:solidFill>
              <a:latin typeface="Meiryo UI" panose="020B0604030504040204" pitchFamily="50" charset="-128"/>
              <a:ea typeface="Meiryo UI" panose="020B0604030504040204" pitchFamily="50" charset="-128"/>
            </a:endParaRPr>
          </a:p>
          <a:p>
            <a:pPr algn="ctr"/>
            <a:r>
              <a:rPr lang="en-US" altLang="ja-JP" sz="1400" b="1" dirty="0">
                <a:solidFill>
                  <a:schemeClr val="tx1"/>
                </a:solidFill>
                <a:latin typeface="Meiryo UI" panose="020B0604030504040204" pitchFamily="50" charset="-128"/>
                <a:ea typeface="Meiryo UI" panose="020B0604030504040204" pitchFamily="50" charset="-128"/>
              </a:rPr>
              <a:t>933</a:t>
            </a:r>
            <a:r>
              <a:rPr kumimoji="1" lang="en-US" altLang="ja-JP" sz="1400" b="1" dirty="0">
                <a:solidFill>
                  <a:schemeClr val="tx1"/>
                </a:solidFill>
                <a:latin typeface="Meiryo UI" panose="020B0604030504040204" pitchFamily="50" charset="-128"/>
                <a:ea typeface="Meiryo UI" panose="020B0604030504040204" pitchFamily="50" charset="-128"/>
              </a:rPr>
              <a:t>,000</a:t>
            </a:r>
            <a:r>
              <a:rPr kumimoji="1" lang="ja-JP" altLang="en-US" sz="1400" b="1" dirty="0">
                <a:solidFill>
                  <a:schemeClr val="tx1"/>
                </a:solidFill>
                <a:latin typeface="Meiryo UI" panose="020B0604030504040204" pitchFamily="50" charset="-128"/>
                <a:ea typeface="Meiryo UI" panose="020B0604030504040204" pitchFamily="50" charset="-128"/>
              </a:rPr>
              <a:t>円</a:t>
            </a:r>
          </a:p>
        </p:txBody>
      </p:sp>
      <p:sp>
        <p:nvSpPr>
          <p:cNvPr id="34" name="下矢印 33"/>
          <p:cNvSpPr/>
          <p:nvPr/>
        </p:nvSpPr>
        <p:spPr>
          <a:xfrm>
            <a:off x="1440175" y="2573030"/>
            <a:ext cx="576000" cy="360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2117033" y="2538800"/>
            <a:ext cx="1808508" cy="423193"/>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426,700</a:t>
            </a:r>
            <a:r>
              <a:rPr lang="ja-JP" altLang="en-US" sz="1100" b="1" dirty="0">
                <a:latin typeface="Meiryo UI" panose="020B0604030504040204" pitchFamily="50" charset="-128"/>
                <a:ea typeface="Meiryo UI" panose="020B0604030504040204" pitchFamily="50" charset="-128"/>
              </a:rPr>
              <a:t>円</a:t>
            </a:r>
            <a:endParaRPr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（全国平均＋</a:t>
            </a:r>
            <a:r>
              <a:rPr lang="en-US" altLang="ja-JP" sz="1050" dirty="0">
                <a:latin typeface="Meiryo UI" panose="020B0604030504040204" pitchFamily="50" charset="-128"/>
                <a:ea typeface="Meiryo UI" panose="020B0604030504040204" pitchFamily="50" charset="-128"/>
              </a:rPr>
              <a:t>180,300</a:t>
            </a:r>
            <a:r>
              <a:rPr lang="ja-JP" altLang="en-US" sz="1050" dirty="0">
                <a:latin typeface="Meiryo UI" panose="020B0604030504040204" pitchFamily="50" charset="-128"/>
                <a:ea typeface="Meiryo UI" panose="020B0604030504040204" pitchFamily="50" charset="-128"/>
              </a:rPr>
              <a:t>円）</a:t>
            </a:r>
            <a:endParaRPr lang="ja-JP" altLang="en-US" sz="1050" dirty="0"/>
          </a:p>
        </p:txBody>
      </p:sp>
      <p:sp>
        <p:nvSpPr>
          <p:cNvPr id="3" name="テキスト ボックス 2"/>
          <p:cNvSpPr txBox="1"/>
          <p:nvPr/>
        </p:nvSpPr>
        <p:spPr>
          <a:xfrm>
            <a:off x="3925541" y="1363580"/>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p>
        </p:txBody>
      </p:sp>
      <p:sp>
        <p:nvSpPr>
          <p:cNvPr id="26" name="テキスト ボックス 25"/>
          <p:cNvSpPr txBox="1"/>
          <p:nvPr/>
        </p:nvSpPr>
        <p:spPr>
          <a:xfrm>
            <a:off x="282008" y="5425087"/>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146252" y="4231475"/>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22" name="テキスト ボックス 21"/>
          <p:cNvSpPr txBox="1"/>
          <p:nvPr/>
        </p:nvSpPr>
        <p:spPr>
          <a:xfrm>
            <a:off x="1882397" y="4256888"/>
            <a:ext cx="1933302"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大阪市は、政令指定都市の</a:t>
            </a:r>
            <a:r>
              <a:rPr lang="ja-JP" altLang="en-US" sz="1200" dirty="0">
                <a:latin typeface="Meiryo UI" panose="020B0604030504040204" pitchFamily="50" charset="-128"/>
                <a:ea typeface="Meiryo UI" panose="020B0604030504040204" pitchFamily="50" charset="-128"/>
              </a:rPr>
              <a:t>中で</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年の転入人口は</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番目に</a:t>
            </a:r>
            <a:r>
              <a:rPr lang="ja-JP" altLang="en-US" sz="1200" dirty="0" smtClean="0">
                <a:latin typeface="Meiryo UI" panose="020B0604030504040204" pitchFamily="50" charset="-128"/>
                <a:ea typeface="Meiryo UI" panose="020B0604030504040204" pitchFamily="50" charset="-128"/>
              </a:rPr>
              <a:t>多い。</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749176" y="4541375"/>
            <a:ext cx="1459436" cy="1569660"/>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2020</a:t>
            </a:r>
            <a:r>
              <a:rPr kumimoji="1" lang="ja-JP" altLang="en-US" sz="1200" dirty="0">
                <a:latin typeface="Meiryo UI" panose="020B0604030504040204" pitchFamily="50" charset="-128"/>
                <a:ea typeface="Meiryo UI" panose="020B0604030504040204" pitchFamily="50" charset="-128"/>
              </a:rPr>
              <a:t>年にかけて、大阪市の転入人口のトレンドも右肩上がりで推移。</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コロナ禍で落ち込みが見られるが、継続して、転入が転出を上回っている。</a:t>
            </a:r>
            <a:endParaRPr kumimoji="1" lang="en-US" altLang="ja-JP" sz="1200" dirty="0">
              <a:latin typeface="Meiryo UI" panose="020B0604030504040204" pitchFamily="50" charset="-128"/>
              <a:ea typeface="Meiryo UI" panose="020B0604030504040204" pitchFamily="50" charset="-128"/>
            </a:endParaRPr>
          </a:p>
        </p:txBody>
      </p:sp>
      <p:sp>
        <p:nvSpPr>
          <p:cNvPr id="25" name="正方形/長方形 24"/>
          <p:cNvSpPr/>
          <p:nvPr/>
        </p:nvSpPr>
        <p:spPr>
          <a:xfrm>
            <a:off x="4241130" y="1211823"/>
            <a:ext cx="4561036"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コロナ禍前の三大都市の地価上昇率で、大阪市は５年連続</a:t>
            </a:r>
            <a:r>
              <a:rPr lang="ja-JP" altLang="en-US" sz="1200" dirty="0" smtClean="0">
                <a:latin typeface="Meiryo UI" panose="020B0604030504040204" pitchFamily="50" charset="-128"/>
                <a:ea typeface="Meiryo UI" panose="020B0604030504040204" pitchFamily="50" charset="-128"/>
              </a:rPr>
              <a:t>１位。</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（地価公示）</a:t>
            </a:r>
          </a:p>
        </p:txBody>
      </p:sp>
      <p:sp>
        <p:nvSpPr>
          <p:cNvPr id="28" name="テキスト ボックス 27"/>
          <p:cNvSpPr txBox="1"/>
          <p:nvPr/>
        </p:nvSpPr>
        <p:spPr>
          <a:xfrm>
            <a:off x="298816" y="443781"/>
            <a:ext cx="8709436"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　コロナ禍以前は商業地価は他都市</a:t>
            </a:r>
            <a:r>
              <a:rPr kumimoji="1" lang="ja-JP" altLang="en-US" sz="1400" dirty="0" smtClean="0">
                <a:latin typeface="Meiryo UI" panose="020B0604030504040204" pitchFamily="50" charset="-128"/>
                <a:ea typeface="Meiryo UI" panose="020B0604030504040204" pitchFamily="50" charset="-128"/>
              </a:rPr>
              <a:t>をしのぐ</a:t>
            </a:r>
            <a:r>
              <a:rPr kumimoji="1" lang="ja-JP" altLang="en-US" sz="1400" dirty="0">
                <a:latin typeface="Meiryo UI" panose="020B0604030504040204" pitchFamily="50" charset="-128"/>
                <a:ea typeface="Meiryo UI" panose="020B0604030504040204" pitchFamily="50" charset="-128"/>
              </a:rPr>
              <a:t>上昇率を</a:t>
            </a:r>
            <a:r>
              <a:rPr kumimoji="1" lang="ja-JP" altLang="en-US" sz="1400" dirty="0" smtClean="0">
                <a:latin typeface="Meiryo UI" panose="020B0604030504040204" pitchFamily="50" charset="-128"/>
                <a:ea typeface="Meiryo UI" panose="020B0604030504040204" pitchFamily="50" charset="-128"/>
              </a:rPr>
              <a:t>示しているが、コロナ後は減少。しかし直近では回復基調にある。</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人</a:t>
            </a:r>
            <a:r>
              <a:rPr kumimoji="1" lang="ja-JP" altLang="en-US" sz="1400" dirty="0" smtClean="0">
                <a:latin typeface="Meiryo UI" panose="020B0604030504040204" pitchFamily="50" charset="-128"/>
                <a:ea typeface="Meiryo UI" panose="020B0604030504040204" pitchFamily="50" charset="-128"/>
              </a:rPr>
              <a:t>口転入出について、コロナ禍で落ち込みが見られるが、継続して転入が転出を上回っている</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749176" y="3327224"/>
            <a:ext cx="54798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33" name="テキスト ボックス 32"/>
          <p:cNvSpPr txBox="1"/>
          <p:nvPr/>
        </p:nvSpPr>
        <p:spPr>
          <a:xfrm>
            <a:off x="7738565" y="6375349"/>
            <a:ext cx="54798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pic>
        <p:nvPicPr>
          <p:cNvPr id="6" name="図 5"/>
          <p:cNvPicPr>
            <a:picLocks noChangeAspect="1"/>
          </p:cNvPicPr>
          <p:nvPr/>
        </p:nvPicPr>
        <p:blipFill>
          <a:blip r:embed="rId2"/>
          <a:stretch>
            <a:fillRect/>
          </a:stretch>
        </p:blipFill>
        <p:spPr>
          <a:xfrm>
            <a:off x="3983058" y="1512323"/>
            <a:ext cx="4096867" cy="2249619"/>
          </a:xfrm>
          <a:prstGeom prst="rect">
            <a:avLst/>
          </a:prstGeom>
        </p:spPr>
      </p:pic>
      <p:pic>
        <p:nvPicPr>
          <p:cNvPr id="13" name="図 12"/>
          <p:cNvPicPr>
            <a:picLocks noChangeAspect="1"/>
          </p:cNvPicPr>
          <p:nvPr/>
        </p:nvPicPr>
        <p:blipFill>
          <a:blip r:embed="rId3"/>
          <a:stretch>
            <a:fillRect/>
          </a:stretch>
        </p:blipFill>
        <p:spPr>
          <a:xfrm>
            <a:off x="29524" y="4255931"/>
            <a:ext cx="7827942" cy="2621507"/>
          </a:xfrm>
          <a:prstGeom prst="rect">
            <a:avLst/>
          </a:prstGeom>
        </p:spPr>
      </p:pic>
    </p:spTree>
    <p:extLst>
      <p:ext uri="{BB962C8B-B14F-4D97-AF65-F5344CB8AC3E}">
        <p14:creationId xmlns:p14="http://schemas.microsoft.com/office/powerpoint/2010/main" val="101976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820336" y="1569408"/>
            <a:ext cx="2773920" cy="2164268"/>
          </a:xfrm>
          <a:prstGeom prst="rect">
            <a:avLst/>
          </a:prstGeom>
        </p:spPr>
      </p:pic>
      <p:pic>
        <p:nvPicPr>
          <p:cNvPr id="7" name="図 6"/>
          <p:cNvPicPr>
            <a:picLocks noChangeAspect="1"/>
          </p:cNvPicPr>
          <p:nvPr/>
        </p:nvPicPr>
        <p:blipFill>
          <a:blip r:embed="rId3"/>
          <a:stretch>
            <a:fillRect/>
          </a:stretch>
        </p:blipFill>
        <p:spPr>
          <a:xfrm>
            <a:off x="150328" y="1382087"/>
            <a:ext cx="3109229" cy="2292295"/>
          </a:xfrm>
          <a:prstGeom prst="rect">
            <a:avLst/>
          </a:prstGeom>
        </p:spPr>
      </p:pic>
      <p:cxnSp>
        <p:nvCxnSpPr>
          <p:cNvPr id="5" name="直線コネクタ 4"/>
          <p:cNvCxnSpPr/>
          <p:nvPr/>
        </p:nvCxnSpPr>
        <p:spPr>
          <a:xfrm>
            <a:off x="291364" y="5106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5360"/>
            <a:ext cx="2005677"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暮らし</a:t>
            </a:r>
            <a:r>
              <a:rPr lang="ja-JP" altLang="en-US" sz="2400" dirty="0">
                <a:latin typeface="Meiryo UI" panose="020B0604030504040204" pitchFamily="50" charset="-128"/>
                <a:ea typeface="Meiryo UI" panose="020B0604030504040204" pitchFamily="50" charset="-128"/>
              </a:rPr>
              <a:t>・健康</a:t>
            </a:r>
            <a:r>
              <a:rPr lang="en-US" altLang="ja-JP" sz="24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7592350" y="1535927"/>
            <a:ext cx="1484509" cy="138499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大阪の生活保護率は府市ともに</a:t>
            </a: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年をピークに減少に転じ、全国平均との差を徐々に縮めている。</a:t>
            </a:r>
          </a:p>
        </p:txBody>
      </p:sp>
      <p:sp>
        <p:nvSpPr>
          <p:cNvPr id="2" name="スライド番号プレースホルダー 1"/>
          <p:cNvSpPr>
            <a:spLocks noGrp="1"/>
          </p:cNvSpPr>
          <p:nvPr>
            <p:ph type="sldNum" sz="quarter" idx="12"/>
          </p:nvPr>
        </p:nvSpPr>
        <p:spPr>
          <a:xfrm>
            <a:off x="7072579" y="6561264"/>
            <a:ext cx="2057400" cy="365125"/>
          </a:xfrm>
        </p:spPr>
        <p:txBody>
          <a:bodyPr/>
          <a:lstStyle/>
          <a:p>
            <a:fld id="{138CA411-231B-42B9-AF63-97A64194AA60}" type="slidenum">
              <a:rPr lang="ja-JP" altLang="en-US" smtClean="0"/>
              <a:pPr/>
              <a:t>10</a:t>
            </a:fld>
            <a:endParaRPr lang="ja-JP" altLang="en-US"/>
          </a:p>
        </p:txBody>
      </p:sp>
      <p:sp>
        <p:nvSpPr>
          <p:cNvPr id="17" name="テキスト ボックス 16"/>
          <p:cNvSpPr txBox="1"/>
          <p:nvPr/>
        </p:nvSpPr>
        <p:spPr>
          <a:xfrm>
            <a:off x="4756859" y="967453"/>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生活保護率</a:t>
            </a:r>
            <a:r>
              <a:rPr lang="en-US" altLang="ja-JP" sz="1400" b="1" dirty="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194192" y="3916358"/>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平均寿命</a:t>
            </a:r>
            <a:r>
              <a:rPr lang="en-US" altLang="ja-JP" sz="1400" b="1" dirty="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4705204" y="3916358"/>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健康寿命</a:t>
            </a:r>
            <a:r>
              <a:rPr lang="en-US" altLang="ja-JP" sz="1400" b="1" dirty="0">
                <a:latin typeface="Meiryo UI" panose="020B0604030504040204" pitchFamily="50" charset="-128"/>
                <a:ea typeface="Meiryo UI" panose="020B0604030504040204" pitchFamily="50" charset="-128"/>
              </a:rPr>
              <a:t>】</a:t>
            </a:r>
          </a:p>
        </p:txBody>
      </p:sp>
      <p:sp>
        <p:nvSpPr>
          <p:cNvPr id="33" name="正方形/長方形 32"/>
          <p:cNvSpPr/>
          <p:nvPr/>
        </p:nvSpPr>
        <p:spPr>
          <a:xfrm>
            <a:off x="4797086" y="3670137"/>
            <a:ext cx="3041217"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出典：大阪府「生活保護統計」をもとに副首都推進局で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47" name="正方形/長方形 46"/>
          <p:cNvSpPr/>
          <p:nvPr/>
        </p:nvSpPr>
        <p:spPr>
          <a:xfrm>
            <a:off x="150448" y="6628411"/>
            <a:ext cx="365291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出典：厚生労働省「</a:t>
            </a:r>
            <a:r>
              <a:rPr lang="zh-TW" altLang="en-US" sz="900" dirty="0">
                <a:latin typeface="Meiryo UI" panose="020B0604030504040204" pitchFamily="50" charset="-128"/>
                <a:ea typeface="Meiryo UI" panose="020B0604030504040204" pitchFamily="50" charset="-128"/>
              </a:rPr>
              <a:t>都道府県別生命表</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82281" y="4912996"/>
            <a:ext cx="1172116"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男性の平均寿命</a:t>
            </a:r>
          </a:p>
        </p:txBody>
      </p:sp>
      <p:sp>
        <p:nvSpPr>
          <p:cNvPr id="50" name="テキスト ボックス 49"/>
          <p:cNvSpPr txBox="1"/>
          <p:nvPr/>
        </p:nvSpPr>
        <p:spPr>
          <a:xfrm>
            <a:off x="2718761" y="4913776"/>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女性の平均寿命</a:t>
            </a:r>
          </a:p>
        </p:txBody>
      </p:sp>
      <p:sp>
        <p:nvSpPr>
          <p:cNvPr id="52" name="テキスト ボックス 51"/>
          <p:cNvSpPr txBox="1"/>
          <p:nvPr/>
        </p:nvSpPr>
        <p:spPr>
          <a:xfrm>
            <a:off x="5055488" y="4902625"/>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男性の健康寿命</a:t>
            </a:r>
          </a:p>
        </p:txBody>
      </p:sp>
      <p:sp>
        <p:nvSpPr>
          <p:cNvPr id="54" name="テキスト ボックス 53"/>
          <p:cNvSpPr txBox="1"/>
          <p:nvPr/>
        </p:nvSpPr>
        <p:spPr>
          <a:xfrm>
            <a:off x="7255683" y="4902625"/>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女性の健康寿命</a:t>
            </a:r>
          </a:p>
        </p:txBody>
      </p:sp>
      <p:sp>
        <p:nvSpPr>
          <p:cNvPr id="55" name="正方形/長方形 54"/>
          <p:cNvSpPr/>
          <p:nvPr/>
        </p:nvSpPr>
        <p:spPr>
          <a:xfrm>
            <a:off x="4661260" y="6642556"/>
            <a:ext cx="4089581"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出典：厚生労働省「健康日本</a:t>
            </a:r>
            <a:r>
              <a:rPr lang="en-US" altLang="ja-JP" sz="800" dirty="0">
                <a:latin typeface="Meiryo UI" panose="020B0604030504040204" pitchFamily="50" charset="-128"/>
                <a:ea typeface="Meiryo UI" panose="020B0604030504040204" pitchFamily="50" charset="-128"/>
              </a:rPr>
              <a:t>21(</a:t>
            </a:r>
            <a:r>
              <a:rPr lang="ja-JP" altLang="en-US" sz="800" dirty="0">
                <a:latin typeface="Meiryo UI" panose="020B0604030504040204" pitchFamily="50" charset="-128"/>
                <a:ea typeface="Meiryo UI" panose="020B0604030504040204" pitchFamily="50" charset="-128"/>
              </a:rPr>
              <a:t>第二次</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の推進に関する研究」をもとに副首都推進局で</a:t>
            </a:r>
            <a:r>
              <a:rPr lang="ja-JP" altLang="en-US" sz="800" dirty="0" smtClean="0">
                <a:latin typeface="Meiryo UI" panose="020B0604030504040204" pitchFamily="50" charset="-128"/>
                <a:ea typeface="Meiryo UI" panose="020B0604030504040204" pitchFamily="50" charset="-128"/>
              </a:rPr>
              <a:t>作成</a:t>
            </a:r>
            <a:endParaRPr lang="en-US" altLang="zh-TW" sz="8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76966" y="4644773"/>
            <a:ext cx="10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57" name="正方形/長方形 56"/>
          <p:cNvSpPr/>
          <p:nvPr/>
        </p:nvSpPr>
        <p:spPr>
          <a:xfrm>
            <a:off x="542329" y="4644773"/>
            <a:ext cx="108000" cy="180000"/>
          </a:xfrm>
          <a:prstGeom prst="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テキスト ボックス 19"/>
          <p:cNvSpPr txBox="1"/>
          <p:nvPr/>
        </p:nvSpPr>
        <p:spPr>
          <a:xfrm>
            <a:off x="265441" y="4234085"/>
            <a:ext cx="492443" cy="438582"/>
          </a:xfrm>
          <a:prstGeom prst="rect">
            <a:avLst/>
          </a:prstGeom>
          <a:noFill/>
        </p:spPr>
        <p:txBody>
          <a:bodyPr vert="eaVert" wrap="none" rtlCol="0">
            <a:spAutoFit/>
          </a:bodyPr>
          <a:lstStyle/>
          <a:p>
            <a:r>
              <a:rPr lang="ja-JP" altLang="en-US" sz="900" dirty="0"/>
              <a:t>全国</a:t>
            </a:r>
            <a:endParaRPr lang="en-US" altLang="ja-JP" sz="900" dirty="0"/>
          </a:p>
          <a:p>
            <a:endParaRPr lang="en-US" altLang="ja-JP" sz="200" dirty="0"/>
          </a:p>
          <a:p>
            <a:r>
              <a:rPr lang="ja-JP" altLang="en-US" sz="900" dirty="0"/>
              <a:t>大阪府</a:t>
            </a:r>
            <a:endParaRPr lang="en-US" altLang="ja-JP" sz="900" dirty="0"/>
          </a:p>
        </p:txBody>
      </p:sp>
      <p:sp>
        <p:nvSpPr>
          <p:cNvPr id="22" name="テキスト ボックス 21"/>
          <p:cNvSpPr txBox="1"/>
          <p:nvPr/>
        </p:nvSpPr>
        <p:spPr>
          <a:xfrm>
            <a:off x="628427" y="4245637"/>
            <a:ext cx="307777" cy="590867"/>
          </a:xfrm>
          <a:prstGeom prst="rect">
            <a:avLst/>
          </a:prstGeom>
          <a:noFill/>
        </p:spPr>
        <p:txBody>
          <a:bodyPr vert="eaVert" wrap="none" rtlCol="0">
            <a:spAutoFit/>
          </a:bodyPr>
          <a:lstStyle/>
          <a:p>
            <a:r>
              <a:rPr lang="ja-JP" altLang="en-US" sz="800" dirty="0">
                <a:latin typeface="HGPｺﾞｼｯｸE" panose="020B0900000000000000" pitchFamily="50" charset="-128"/>
                <a:ea typeface="HGPｺﾞｼｯｸE" panose="020B0900000000000000" pitchFamily="50" charset="-128"/>
              </a:rPr>
              <a:t>全国との差</a:t>
            </a:r>
          </a:p>
        </p:txBody>
      </p:sp>
      <p:cxnSp>
        <p:nvCxnSpPr>
          <p:cNvPr id="9" name="直線コネクタ 8"/>
          <p:cNvCxnSpPr>
            <a:endCxn id="30" idx="1"/>
          </p:cNvCxnSpPr>
          <p:nvPr/>
        </p:nvCxnSpPr>
        <p:spPr>
          <a:xfrm>
            <a:off x="5891021" y="1813879"/>
            <a:ext cx="185491"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99541" y="4613570"/>
            <a:ext cx="0" cy="21600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036388" y="2570586"/>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大阪府</a:t>
            </a:r>
          </a:p>
        </p:txBody>
      </p:sp>
      <p:cxnSp>
        <p:nvCxnSpPr>
          <p:cNvPr id="44" name="直線コネクタ 43"/>
          <p:cNvCxnSpPr/>
          <p:nvPr/>
        </p:nvCxnSpPr>
        <p:spPr>
          <a:xfrm>
            <a:off x="5906539" y="2396738"/>
            <a:ext cx="169973" cy="20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986723" y="3003109"/>
            <a:ext cx="441146"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全国</a:t>
            </a:r>
          </a:p>
        </p:txBody>
      </p:sp>
      <p:cxnSp>
        <p:nvCxnSpPr>
          <p:cNvPr id="60" name="直線コネクタ 59"/>
          <p:cNvCxnSpPr/>
          <p:nvPr/>
        </p:nvCxnSpPr>
        <p:spPr>
          <a:xfrm>
            <a:off x="5853766" y="2864226"/>
            <a:ext cx="187658" cy="183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076512" y="1931866"/>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大阪市</a:t>
            </a:r>
          </a:p>
        </p:txBody>
      </p:sp>
      <p:sp>
        <p:nvSpPr>
          <p:cNvPr id="64" name="テキスト ボックス 63"/>
          <p:cNvSpPr txBox="1"/>
          <p:nvPr/>
        </p:nvSpPr>
        <p:spPr>
          <a:xfrm>
            <a:off x="4711944" y="1313917"/>
            <a:ext cx="806631" cy="33855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生活保護率</a:t>
            </a:r>
            <a:endParaRPr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（パーミル）</a:t>
            </a:r>
          </a:p>
        </p:txBody>
      </p:sp>
      <p:sp>
        <p:nvSpPr>
          <p:cNvPr id="65" name="テキスト ボックス 64"/>
          <p:cNvSpPr txBox="1"/>
          <p:nvPr/>
        </p:nvSpPr>
        <p:spPr>
          <a:xfrm>
            <a:off x="-28980" y="4768736"/>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（歳）</a:t>
            </a:r>
          </a:p>
        </p:txBody>
      </p:sp>
      <p:grpSp>
        <p:nvGrpSpPr>
          <p:cNvPr id="13" name="グループ化 12"/>
          <p:cNvGrpSpPr/>
          <p:nvPr/>
        </p:nvGrpSpPr>
        <p:grpSpPr>
          <a:xfrm>
            <a:off x="45509" y="979622"/>
            <a:ext cx="4629824" cy="2924591"/>
            <a:chOff x="1498531" y="864958"/>
            <a:chExt cx="4629824" cy="3231552"/>
          </a:xfrm>
        </p:grpSpPr>
        <p:sp>
          <p:nvSpPr>
            <p:cNvPr id="56" name="テキスト ボックス 55"/>
            <p:cNvSpPr txBox="1"/>
            <p:nvPr/>
          </p:nvSpPr>
          <p:spPr>
            <a:xfrm>
              <a:off x="1606512" y="864958"/>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一般労働者の年収</a:t>
              </a:r>
              <a:r>
                <a:rPr lang="en-US" altLang="ja-JP" sz="1400" b="1" dirty="0">
                  <a:latin typeface="Meiryo UI" panose="020B0604030504040204" pitchFamily="50" charset="-128"/>
                  <a:ea typeface="Meiryo UI" panose="020B0604030504040204" pitchFamily="50" charset="-128"/>
                </a:rPr>
                <a:t>】</a:t>
              </a:r>
            </a:p>
          </p:txBody>
        </p:sp>
        <p:sp>
          <p:nvSpPr>
            <p:cNvPr id="69" name="正方形/長方形 68"/>
            <p:cNvSpPr/>
            <p:nvPr/>
          </p:nvSpPr>
          <p:spPr>
            <a:xfrm>
              <a:off x="4613455" y="1314967"/>
              <a:ext cx="1514900" cy="1054249"/>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大阪府の年収は</a:t>
              </a: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年に底を打ち、その後上昇。</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70" name="正方形/長方形 69"/>
            <p:cNvSpPr/>
            <p:nvPr/>
          </p:nvSpPr>
          <p:spPr>
            <a:xfrm>
              <a:off x="1718463" y="3841450"/>
              <a:ext cx="3733714" cy="255060"/>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出典：厚生労働省「</a:t>
              </a:r>
              <a:r>
                <a:rPr lang="zh-TW" altLang="en-US" sz="900" dirty="0">
                  <a:latin typeface="Meiryo UI" panose="020B0604030504040204" pitchFamily="50" charset="-128"/>
                  <a:ea typeface="Meiryo UI" panose="020B0604030504040204" pitchFamily="50" charset="-128"/>
                </a:rPr>
                <a:t>賃金構造基本統計調査</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cxnSp>
          <p:nvCxnSpPr>
            <p:cNvPr id="72" name="直線コネクタ 71"/>
            <p:cNvCxnSpPr/>
            <p:nvPr/>
          </p:nvCxnSpPr>
          <p:spPr>
            <a:xfrm>
              <a:off x="1947071" y="2426287"/>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2865291" y="2739442"/>
              <a:ext cx="441146"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全国</a:t>
              </a:r>
            </a:p>
          </p:txBody>
        </p:sp>
        <p:sp>
          <p:nvSpPr>
            <p:cNvPr id="74" name="正方形/長方形 73"/>
            <p:cNvSpPr/>
            <p:nvPr/>
          </p:nvSpPr>
          <p:spPr bwMode="white">
            <a:xfrm>
              <a:off x="1498531" y="3524801"/>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lang="en-US" altLang="ja-JP" sz="1000" dirty="0">
                  <a:solidFill>
                    <a:schemeClr val="tx1"/>
                  </a:solidFill>
                </a:rPr>
                <a:t>0</a:t>
              </a:r>
              <a:endParaRPr lang="ja-JP" altLang="en-US" sz="1000" dirty="0">
                <a:solidFill>
                  <a:schemeClr val="tx1"/>
                </a:solidFill>
              </a:endParaRPr>
            </a:p>
          </p:txBody>
        </p:sp>
        <p:sp>
          <p:nvSpPr>
            <p:cNvPr id="75" name="テキスト ボックス 74"/>
            <p:cNvSpPr txBox="1"/>
            <p:nvPr/>
          </p:nvSpPr>
          <p:spPr>
            <a:xfrm>
              <a:off x="2413687" y="2107897"/>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東京都</a:t>
              </a:r>
            </a:p>
          </p:txBody>
        </p:sp>
        <p:cxnSp>
          <p:nvCxnSpPr>
            <p:cNvPr id="76" name="直線コネクタ 75"/>
            <p:cNvCxnSpPr/>
            <p:nvPr/>
          </p:nvCxnSpPr>
          <p:spPr>
            <a:xfrm>
              <a:off x="2541289" y="1913800"/>
              <a:ext cx="101600" cy="18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082540" y="1172735"/>
              <a:ext cx="595035" cy="238057"/>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（千円）</a:t>
              </a:r>
            </a:p>
          </p:txBody>
        </p:sp>
        <p:sp>
          <p:nvSpPr>
            <p:cNvPr id="78" name="テキスト ボックス 77"/>
            <p:cNvSpPr txBox="1"/>
            <p:nvPr/>
          </p:nvSpPr>
          <p:spPr>
            <a:xfrm>
              <a:off x="1603470" y="1186383"/>
              <a:ext cx="492443" cy="238057"/>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（倍）</a:t>
              </a:r>
            </a:p>
          </p:txBody>
        </p:sp>
        <p:cxnSp>
          <p:nvCxnSpPr>
            <p:cNvPr id="79" name="直線コネクタ 78"/>
            <p:cNvCxnSpPr>
              <a:stCxn id="73" idx="1"/>
            </p:cNvCxnSpPr>
            <p:nvPr/>
          </p:nvCxnSpPr>
          <p:spPr>
            <a:xfrm flipH="1" flipV="1">
              <a:off x="2821802" y="2647448"/>
              <a:ext cx="43489" cy="215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グループ化 79"/>
            <p:cNvGrpSpPr/>
            <p:nvPr/>
          </p:nvGrpSpPr>
          <p:grpSpPr bwMode="gray">
            <a:xfrm>
              <a:off x="2253356" y="3147615"/>
              <a:ext cx="1699879" cy="200464"/>
              <a:chOff x="820406" y="3250108"/>
              <a:chExt cx="1699879" cy="200464"/>
            </a:xfrm>
          </p:grpSpPr>
          <p:sp>
            <p:nvSpPr>
              <p:cNvPr id="81" name="正方形/長方形 80"/>
              <p:cNvSpPr/>
              <p:nvPr/>
            </p:nvSpPr>
            <p:spPr bwMode="gray">
              <a:xfrm>
                <a:off x="820406" y="3250108"/>
                <a:ext cx="1568450" cy="196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テキスト ボックス 81"/>
              <p:cNvSpPr txBox="1"/>
              <p:nvPr/>
            </p:nvSpPr>
            <p:spPr bwMode="gray">
              <a:xfrm>
                <a:off x="864857" y="3250517"/>
                <a:ext cx="1655428" cy="200055"/>
              </a:xfrm>
              <a:prstGeom prst="rect">
                <a:avLst/>
              </a:prstGeom>
              <a:noFill/>
            </p:spPr>
            <p:txBody>
              <a:bodyPr wrap="square" rtlCol="0">
                <a:spAutoFit/>
              </a:bodyPr>
              <a:lstStyle/>
              <a:p>
                <a:r>
                  <a:rPr lang="ja-JP" altLang="en-US" sz="700" b="1" dirty="0">
                    <a:latin typeface="Meiryo UI" panose="020B0604030504040204" pitchFamily="50" charset="-128"/>
                    <a:ea typeface="Meiryo UI" panose="020B0604030504040204" pitchFamily="50" charset="-128"/>
                  </a:rPr>
                  <a:t>棒グラフ（右軸）一般労働者の年収</a:t>
                </a:r>
              </a:p>
            </p:txBody>
          </p:sp>
        </p:grpSp>
        <p:sp>
          <p:nvSpPr>
            <p:cNvPr id="83" name="テキスト ボックス 82"/>
            <p:cNvSpPr txBox="1"/>
            <p:nvPr/>
          </p:nvSpPr>
          <p:spPr>
            <a:xfrm>
              <a:off x="2002710" y="1341555"/>
              <a:ext cx="2191690" cy="307777"/>
            </a:xfrm>
            <a:prstGeom prst="rect">
              <a:avLst/>
            </a:prstGeom>
            <a:noFill/>
          </p:spPr>
          <p:txBody>
            <a:bodyPr wrap="square" rtlCol="0">
              <a:spAutoFit/>
            </a:bodyPr>
            <a:lstStyle>
              <a:defPPr>
                <a:defRPr lang="ja-JP"/>
              </a:defPPr>
              <a:lvl1pPr>
                <a:defRPr sz="800" b="1">
                  <a:latin typeface="Meiryo UI" panose="020B0604030504040204" pitchFamily="50" charset="-128"/>
                  <a:ea typeface="Meiryo UI" panose="020B0604030504040204" pitchFamily="50" charset="-128"/>
                </a:defRPr>
              </a:lvl1pPr>
            </a:lstStyle>
            <a:p>
              <a:r>
                <a:rPr lang="ja-JP" altLang="en-US" sz="700" dirty="0"/>
                <a:t>折れ線グラフ（左軸）：</a:t>
              </a:r>
              <a:endParaRPr lang="en-US" altLang="ja-JP" sz="700" dirty="0"/>
            </a:p>
            <a:p>
              <a:r>
                <a:rPr lang="ja-JP" altLang="en-US" sz="700" dirty="0"/>
                <a:t>　大阪府の値を１とした場合の全国・東京都の水準</a:t>
              </a:r>
            </a:p>
          </p:txBody>
        </p:sp>
      </p:grpSp>
      <p:sp>
        <p:nvSpPr>
          <p:cNvPr id="61" name="正方形/長方形 60"/>
          <p:cNvSpPr/>
          <p:nvPr/>
        </p:nvSpPr>
        <p:spPr>
          <a:xfrm>
            <a:off x="1144358" y="4342079"/>
            <a:ext cx="788084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男女ともに、平均寿命、健康寿命それぞれ伸ばしているとともに、全国平均との差も</a:t>
            </a:r>
            <a:r>
              <a:rPr lang="ja-JP" altLang="en-US" sz="1400" dirty="0" smtClean="0">
                <a:latin typeface="Meiryo UI" panose="020B0604030504040204" pitchFamily="50" charset="-128"/>
                <a:ea typeface="Meiryo UI" panose="020B0604030504040204" pitchFamily="50" charset="-128"/>
              </a:rPr>
              <a:t>縮小傾向で推移している。</a:t>
            </a:r>
            <a:endParaRPr lang="en-US" altLang="ja-JP" sz="1400" dirty="0">
              <a:latin typeface="Meiryo UI" panose="020B0604030504040204" pitchFamily="50" charset="-128"/>
              <a:ea typeface="Meiryo UI" panose="020B0604030504040204" pitchFamily="50" charset="-128"/>
            </a:endParaRPr>
          </a:p>
        </p:txBody>
      </p:sp>
      <p:sp>
        <p:nvSpPr>
          <p:cNvPr id="62" name="正方形/長方形 61"/>
          <p:cNvSpPr/>
          <p:nvPr/>
        </p:nvSpPr>
        <p:spPr>
          <a:xfrm>
            <a:off x="61417" y="548307"/>
            <a:ext cx="7791031" cy="31374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■暮らし</a:t>
            </a:r>
            <a:r>
              <a:rPr lang="ja-JP" altLang="en-US" sz="1400" dirty="0">
                <a:latin typeface="Meiryo UI" panose="020B0604030504040204" pitchFamily="50" charset="-128"/>
                <a:ea typeface="Meiryo UI" panose="020B0604030504040204" pitchFamily="50" charset="-128"/>
              </a:rPr>
              <a:t>や健康指数は、全国との相対順位が依然低いが、近年のトレンドはいずれも改善傾向にある。　</a:t>
            </a:r>
            <a:endParaRPr lang="en-US" altLang="ja-JP" sz="140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7015245" y="3365521"/>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85" name="テキスト ボックス 84"/>
          <p:cNvSpPr txBox="1"/>
          <p:nvPr/>
        </p:nvSpPr>
        <p:spPr>
          <a:xfrm>
            <a:off x="2621595" y="3404404"/>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86" name="テキスト ボックス 85"/>
          <p:cNvSpPr txBox="1"/>
          <p:nvPr/>
        </p:nvSpPr>
        <p:spPr>
          <a:xfrm>
            <a:off x="1867627" y="6447125"/>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87" name="テキスト ボックス 86"/>
          <p:cNvSpPr txBox="1"/>
          <p:nvPr/>
        </p:nvSpPr>
        <p:spPr>
          <a:xfrm>
            <a:off x="4122521" y="6436304"/>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88" name="テキスト ボックス 87"/>
          <p:cNvSpPr txBox="1"/>
          <p:nvPr/>
        </p:nvSpPr>
        <p:spPr>
          <a:xfrm>
            <a:off x="2289489" y="4772993"/>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（歳）</a:t>
            </a:r>
          </a:p>
        </p:txBody>
      </p:sp>
      <p:sp>
        <p:nvSpPr>
          <p:cNvPr id="89" name="テキスト ボックス 88"/>
          <p:cNvSpPr txBox="1"/>
          <p:nvPr/>
        </p:nvSpPr>
        <p:spPr>
          <a:xfrm>
            <a:off x="6962397" y="4787209"/>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（歳）</a:t>
            </a:r>
          </a:p>
        </p:txBody>
      </p:sp>
      <p:sp>
        <p:nvSpPr>
          <p:cNvPr id="90" name="テキスト ボックス 89"/>
          <p:cNvSpPr txBox="1"/>
          <p:nvPr/>
        </p:nvSpPr>
        <p:spPr>
          <a:xfrm>
            <a:off x="6410540" y="6433302"/>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91" name="テキスト ボックス 90"/>
          <p:cNvSpPr txBox="1"/>
          <p:nvPr/>
        </p:nvSpPr>
        <p:spPr>
          <a:xfrm>
            <a:off x="8651679" y="6448364"/>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92" name="テキスト ボックス 91"/>
          <p:cNvSpPr txBox="1"/>
          <p:nvPr/>
        </p:nvSpPr>
        <p:spPr>
          <a:xfrm>
            <a:off x="4694768" y="4775466"/>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（歳）</a:t>
            </a:r>
          </a:p>
        </p:txBody>
      </p:sp>
      <p:sp>
        <p:nvSpPr>
          <p:cNvPr id="66" name="テキスト ボックス 65"/>
          <p:cNvSpPr txBox="1"/>
          <p:nvPr/>
        </p:nvSpPr>
        <p:spPr>
          <a:xfrm>
            <a:off x="6894112" y="1310747"/>
            <a:ext cx="1011815" cy="400110"/>
          </a:xfrm>
          <a:prstGeom prst="rect">
            <a:avLst/>
          </a:prstGeom>
          <a:noFill/>
        </p:spPr>
        <p:txBody>
          <a:bodyPr wrap="none" rtlCol="0">
            <a:spAutoFit/>
          </a:bodyPr>
          <a:lstStyle/>
          <a:p>
            <a:pPr>
              <a:lnSpc>
                <a:spcPts val="800"/>
              </a:lnSpc>
            </a:pPr>
            <a:r>
              <a:rPr lang="ja-JP" altLang="en-US" sz="800" dirty="0" smtClean="0">
                <a:latin typeface="Meiryo UI" panose="020B0604030504040204" pitchFamily="50" charset="-128"/>
                <a:ea typeface="Meiryo UI" panose="020B0604030504040204" pitchFamily="50" charset="-128"/>
              </a:rPr>
              <a:t>府</a:t>
            </a:r>
            <a:r>
              <a:rPr lang="ja-JP" altLang="en-US" sz="800" dirty="0">
                <a:latin typeface="Meiryo UI" panose="020B0604030504040204" pitchFamily="50" charset="-128"/>
                <a:ea typeface="Meiryo UI" panose="020B0604030504040204" pitchFamily="50" charset="-128"/>
              </a:rPr>
              <a:t>と全国平均との</a:t>
            </a:r>
            <a:r>
              <a:rPr lang="ja-JP" altLang="en-US" sz="800" dirty="0" smtClean="0">
                <a:latin typeface="Meiryo UI" panose="020B0604030504040204" pitchFamily="50" charset="-128"/>
                <a:ea typeface="Meiryo UI" panose="020B0604030504040204" pitchFamily="50" charset="-128"/>
              </a:rPr>
              <a:t>差</a:t>
            </a:r>
            <a:endParaRPr lang="en-US" altLang="ja-JP" sz="800" dirty="0" smtClean="0">
              <a:latin typeface="Meiryo UI" panose="020B0604030504040204" pitchFamily="50" charset="-128"/>
              <a:ea typeface="Meiryo UI" panose="020B0604030504040204" pitchFamily="50" charset="-128"/>
            </a:endParaRPr>
          </a:p>
          <a:p>
            <a:pPr>
              <a:lnSpc>
                <a:spcPts val="800"/>
              </a:lnSpc>
            </a:pPr>
            <a:r>
              <a:rPr lang="ja-JP" altLang="en-US" sz="800" dirty="0" smtClean="0">
                <a:latin typeface="Meiryo UI" panose="020B0604030504040204" pitchFamily="50" charset="-128"/>
                <a:ea typeface="Meiryo UI" panose="020B0604030504040204" pitchFamily="50" charset="-128"/>
              </a:rPr>
              <a:t>（棒グラフ）</a:t>
            </a:r>
            <a:endParaRPr lang="en-US" altLang="ja-JP" sz="800" dirty="0" smtClean="0">
              <a:latin typeface="Meiryo UI" panose="020B0604030504040204" pitchFamily="50" charset="-128"/>
              <a:ea typeface="Meiryo UI" panose="020B0604030504040204" pitchFamily="50" charset="-128"/>
            </a:endParaRPr>
          </a:p>
          <a:p>
            <a:pPr>
              <a:lnSpc>
                <a:spcPts val="800"/>
              </a:lnSpc>
            </a:pPr>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（パーミル）</a:t>
            </a:r>
          </a:p>
        </p:txBody>
      </p:sp>
      <p:pic>
        <p:nvPicPr>
          <p:cNvPr id="3" name="図 2"/>
          <p:cNvPicPr>
            <a:picLocks noChangeAspect="1"/>
          </p:cNvPicPr>
          <p:nvPr/>
        </p:nvPicPr>
        <p:blipFill>
          <a:blip r:embed="rId4"/>
          <a:stretch>
            <a:fillRect/>
          </a:stretch>
        </p:blipFill>
        <p:spPr>
          <a:xfrm>
            <a:off x="53096" y="4877466"/>
            <a:ext cx="9144793" cy="1816765"/>
          </a:xfrm>
          <a:prstGeom prst="rect">
            <a:avLst/>
          </a:prstGeom>
        </p:spPr>
      </p:pic>
    </p:spTree>
    <p:extLst>
      <p:ext uri="{BB962C8B-B14F-4D97-AF65-F5344CB8AC3E}">
        <p14:creationId xmlns:p14="http://schemas.microsoft.com/office/powerpoint/2010/main" val="195624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4909186" y="4415574"/>
            <a:ext cx="4139543" cy="2048434"/>
          </a:xfrm>
          <a:prstGeom prst="rect">
            <a:avLst/>
          </a:prstGeom>
        </p:spPr>
      </p:pic>
      <p:cxnSp>
        <p:nvCxnSpPr>
          <p:cNvPr id="5" name="直線コネクタ 4"/>
          <p:cNvCxnSpPr/>
          <p:nvPr/>
        </p:nvCxnSpPr>
        <p:spPr>
          <a:xfrm>
            <a:off x="299750" y="46845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5360"/>
            <a:ext cx="2005677"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暮らし</a:t>
            </a:r>
            <a:r>
              <a:rPr lang="ja-JP" altLang="en-US" sz="2400" dirty="0">
                <a:latin typeface="Meiryo UI" panose="020B0604030504040204" pitchFamily="50" charset="-128"/>
                <a:ea typeface="Meiryo UI" panose="020B0604030504040204" pitchFamily="50" charset="-128"/>
              </a:rPr>
              <a:t>・健康</a:t>
            </a:r>
            <a:r>
              <a:rPr lang="en-US" altLang="ja-JP" sz="24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162635" y="6507917"/>
            <a:ext cx="2057400" cy="365125"/>
          </a:xfrm>
        </p:spPr>
        <p:txBody>
          <a:bodyPr/>
          <a:lstStyle/>
          <a:p>
            <a:fld id="{138CA411-231B-42B9-AF63-97A64194AA60}" type="slidenum">
              <a:rPr lang="ja-JP" altLang="en-US" smtClean="0"/>
              <a:pPr/>
              <a:t>11</a:t>
            </a:fld>
            <a:endParaRPr lang="ja-JP" altLang="en-US"/>
          </a:p>
        </p:txBody>
      </p:sp>
      <p:sp>
        <p:nvSpPr>
          <p:cNvPr id="85" name="テキスト ボックス 84"/>
          <p:cNvSpPr txBox="1"/>
          <p:nvPr/>
        </p:nvSpPr>
        <p:spPr>
          <a:xfrm>
            <a:off x="220319" y="540806"/>
            <a:ext cx="8609356"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府民一人当たりの可処分所得の推移</a:t>
            </a:r>
            <a:r>
              <a:rPr lang="en-US" altLang="ja-JP" sz="1400" b="1" dirty="0">
                <a:latin typeface="Meiryo UI" panose="020B0604030504040204" pitchFamily="50" charset="-128"/>
                <a:ea typeface="Meiryo UI" panose="020B0604030504040204" pitchFamily="50" charset="-128"/>
              </a:rPr>
              <a:t>】</a:t>
            </a:r>
          </a:p>
        </p:txBody>
      </p:sp>
      <p:sp>
        <p:nvSpPr>
          <p:cNvPr id="87" name="正方形/長方形 86">
            <a:extLst>
              <a:ext uri="{FF2B5EF4-FFF2-40B4-BE49-F238E27FC236}">
                <a16:creationId xmlns:a16="http://schemas.microsoft.com/office/drawing/2014/main" id="{DBD181FD-C1D0-4A50-A147-74D29DCA47A6}"/>
              </a:ext>
            </a:extLst>
          </p:cNvPr>
          <p:cNvSpPr/>
          <p:nvPr/>
        </p:nvSpPr>
        <p:spPr>
          <a:xfrm>
            <a:off x="281291" y="856528"/>
            <a:ext cx="7791031"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全国、東京と比べて低い状況にあるものの、改善傾向にある。　</a:t>
            </a:r>
            <a:endParaRPr lang="en-US" altLang="ja-JP" sz="1200" dirty="0">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925F4204-90B1-4436-B905-0797E441536C}"/>
              </a:ext>
            </a:extLst>
          </p:cNvPr>
          <p:cNvSpPr txBox="1"/>
          <p:nvPr/>
        </p:nvSpPr>
        <p:spPr>
          <a:xfrm>
            <a:off x="4678655" y="3588279"/>
            <a:ext cx="433199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一人当たりの公園面積</a:t>
            </a:r>
            <a:r>
              <a:rPr lang="en-US" altLang="ja-JP" sz="1400" b="1" dirty="0">
                <a:latin typeface="Meiryo UI" panose="020B0604030504040204" pitchFamily="50" charset="-128"/>
                <a:ea typeface="Meiryo UI" panose="020B0604030504040204" pitchFamily="50" charset="-128"/>
              </a:rPr>
              <a:t>】</a:t>
            </a:r>
          </a:p>
        </p:txBody>
      </p:sp>
      <p:sp>
        <p:nvSpPr>
          <p:cNvPr id="95" name="テキスト ボックス 94"/>
          <p:cNvSpPr txBox="1"/>
          <p:nvPr/>
        </p:nvSpPr>
        <p:spPr>
          <a:xfrm>
            <a:off x="5148599" y="2901246"/>
            <a:ext cx="39954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出典：内閣府「県民経済計算」をもとに副首都推進局で作成</a:t>
            </a:r>
          </a:p>
        </p:txBody>
      </p:sp>
      <p:sp>
        <p:nvSpPr>
          <p:cNvPr id="96" name="大かっこ 95"/>
          <p:cNvSpPr/>
          <p:nvPr/>
        </p:nvSpPr>
        <p:spPr>
          <a:xfrm>
            <a:off x="4909186" y="932835"/>
            <a:ext cx="4070766" cy="1959096"/>
          </a:xfrm>
          <a:prstGeom prst="bracketPair">
            <a:avLst>
              <a:gd name="adj" fmla="val 5981"/>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lvl="0" defTabSz="457200">
              <a:spcBef>
                <a:spcPts val="200"/>
              </a:spcBef>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県民可処分所得とは、県民全体の処分可能な所得のことであり、「県民経済計算」上の式で表すと以下のとおりとなる。</a:t>
            </a:r>
          </a:p>
          <a:p>
            <a:pPr lvl="0" defTabSz="457200">
              <a:spcBef>
                <a:spcPts val="200"/>
              </a:spcBef>
              <a:defRPr/>
            </a:pPr>
            <a:r>
              <a:rPr kumimoji="0" lang="ja-JP" altLang="en-US" sz="800" dirty="0">
                <a:latin typeface="Meiryo UI" panose="020B0604030504040204" pitchFamily="50" charset="-128"/>
                <a:ea typeface="Meiryo UI" panose="020B0604030504040204" pitchFamily="50" charset="-128"/>
              </a:rPr>
              <a:t>　　県民可処分所得 </a:t>
            </a:r>
            <a:r>
              <a:rPr kumimoji="0" lang="en-US" altLang="ja-JP" sz="800" dirty="0">
                <a:latin typeface="Meiryo UI" panose="020B0604030504040204" pitchFamily="50" charset="-128"/>
                <a:ea typeface="Meiryo UI" panose="020B0604030504040204" pitchFamily="50" charset="-128"/>
              </a:rPr>
              <a:t>= </a:t>
            </a:r>
            <a:r>
              <a:rPr kumimoji="0" lang="ja-JP" altLang="en-US" sz="800" dirty="0">
                <a:latin typeface="Meiryo UI" panose="020B0604030504040204" pitchFamily="50" charset="-128"/>
                <a:ea typeface="Meiryo UI" panose="020B0604030504040204" pitchFamily="50" charset="-128"/>
              </a:rPr>
              <a:t>県民所得（市場価格表示）＋ 経常移転（純）</a:t>
            </a:r>
          </a:p>
          <a:p>
            <a:pPr lvl="0" defTabSz="457200">
              <a:spcBef>
                <a:spcPts val="200"/>
              </a:spcBef>
              <a:defRPr/>
            </a:pPr>
            <a:r>
              <a:rPr kumimoji="0" lang="ja-JP" altLang="en-US" sz="800" dirty="0">
                <a:latin typeface="Meiryo UI" panose="020B0604030504040204" pitchFamily="50" charset="-128"/>
                <a:ea typeface="Meiryo UI" panose="020B0604030504040204" pitchFamily="50" charset="-128"/>
              </a:rPr>
              <a:t>　　県民所得（市場価格表示） </a:t>
            </a:r>
            <a:r>
              <a:rPr kumimoji="0" lang="en-US" altLang="ja-JP" sz="800" dirty="0">
                <a:latin typeface="Meiryo UI" panose="020B0604030504040204" pitchFamily="50" charset="-128"/>
                <a:ea typeface="Meiryo UI" panose="020B0604030504040204" pitchFamily="50" charset="-128"/>
              </a:rPr>
              <a:t>= </a:t>
            </a:r>
            <a:r>
              <a:rPr kumimoji="0" lang="ja-JP" altLang="en-US" sz="800" dirty="0">
                <a:latin typeface="Meiryo UI" panose="020B0604030504040204" pitchFamily="50" charset="-128"/>
                <a:ea typeface="Meiryo UI" panose="020B0604030504040204" pitchFamily="50" charset="-128"/>
              </a:rPr>
              <a:t>県内純生産 ＋ 県外からの所得（純）</a:t>
            </a:r>
          </a:p>
          <a:p>
            <a:pPr lvl="0" defTabSz="457200">
              <a:spcBef>
                <a:spcPts val="200"/>
              </a:spcBef>
              <a:defRPr/>
            </a:pPr>
            <a:r>
              <a:rPr kumimoji="0" lang="ja-JP" altLang="en-US" sz="800" dirty="0">
                <a:latin typeface="Meiryo UI" panose="020B0604030504040204" pitchFamily="50" charset="-128"/>
                <a:ea typeface="Meiryo UI" panose="020B0604030504040204" pitchFamily="50" charset="-128"/>
              </a:rPr>
              <a:t>　　県内純生産 </a:t>
            </a:r>
            <a:r>
              <a:rPr kumimoji="0" lang="en-US" altLang="ja-JP" sz="800" dirty="0">
                <a:latin typeface="Meiryo UI" panose="020B0604030504040204" pitchFamily="50" charset="-128"/>
                <a:ea typeface="Meiryo UI" panose="020B0604030504040204" pitchFamily="50" charset="-128"/>
              </a:rPr>
              <a:t>= </a:t>
            </a:r>
            <a:r>
              <a:rPr kumimoji="0" lang="ja-JP" altLang="en-US" sz="800" dirty="0">
                <a:latin typeface="Meiryo UI" panose="020B0604030504040204" pitchFamily="50" charset="-128"/>
                <a:ea typeface="Meiryo UI" panose="020B0604030504040204" pitchFamily="50" charset="-128"/>
              </a:rPr>
              <a:t>県内総生産 － 固定資本減耗</a:t>
            </a:r>
          </a:p>
          <a:p>
            <a:pPr lvl="0" defTabSz="457200">
              <a:spcBef>
                <a:spcPts val="200"/>
              </a:spcBef>
              <a:defRPr/>
            </a:pPr>
            <a:r>
              <a:rPr kumimoji="0" lang="ja-JP" altLang="en-US" sz="800" dirty="0">
                <a:latin typeface="Meiryo UI" panose="020B0604030504040204" pitchFamily="50" charset="-128"/>
                <a:ea typeface="Meiryo UI" panose="020B0604030504040204" pitchFamily="50" charset="-128"/>
              </a:rPr>
              <a:t>　　県民可処分所得 </a:t>
            </a:r>
            <a:r>
              <a:rPr kumimoji="0" lang="en-US" altLang="ja-JP" sz="800" dirty="0">
                <a:latin typeface="Meiryo UI" panose="020B0604030504040204" pitchFamily="50" charset="-128"/>
                <a:ea typeface="Meiryo UI" panose="020B0604030504040204" pitchFamily="50" charset="-128"/>
              </a:rPr>
              <a:t>= </a:t>
            </a:r>
            <a:r>
              <a:rPr kumimoji="0" lang="ja-JP" altLang="en-US" sz="800" dirty="0">
                <a:latin typeface="Meiryo UI" panose="020B0604030504040204" pitchFamily="50" charset="-128"/>
                <a:ea typeface="Meiryo UI" panose="020B0604030504040204" pitchFamily="50" charset="-128"/>
              </a:rPr>
              <a:t>県民雇用者報酬（賃金・俸給 ＋ 雇主の社会負担）</a:t>
            </a:r>
            <a:r>
              <a:rPr kumimoji="0" lang="en-US" altLang="ja-JP" sz="800" dirty="0">
                <a:latin typeface="Meiryo UI" panose="020B0604030504040204" pitchFamily="50" charset="-128"/>
                <a:ea typeface="Meiryo UI" panose="020B0604030504040204" pitchFamily="50" charset="-128"/>
              </a:rPr>
              <a:t/>
            </a:r>
            <a:br>
              <a:rPr kumimoji="0" lang="en-US" altLang="ja-JP" sz="800" dirty="0">
                <a:latin typeface="Meiryo UI" panose="020B0604030504040204" pitchFamily="50" charset="-128"/>
                <a:ea typeface="Meiryo UI" panose="020B0604030504040204" pitchFamily="50" charset="-128"/>
              </a:rPr>
            </a:br>
            <a:r>
              <a:rPr kumimoji="0" lang="ja-JP" altLang="en-US" sz="800" dirty="0">
                <a:latin typeface="Meiryo UI" panose="020B0604030504040204" pitchFamily="50" charset="-128"/>
                <a:ea typeface="Meiryo UI" panose="020B0604030504040204" pitchFamily="50" charset="-128"/>
              </a:rPr>
              <a:t>　　　　　　　　　　　　　　　＋ 財産所得（非企業部門）＋ 企業所得 ＋ 経常移転（純）</a:t>
            </a:r>
            <a:r>
              <a:rPr kumimoji="0" lang="en-US" altLang="ja-JP" sz="800" dirty="0">
                <a:latin typeface="Meiryo UI" panose="020B0604030504040204" pitchFamily="50" charset="-128"/>
                <a:ea typeface="Meiryo UI" panose="020B0604030504040204" pitchFamily="50" charset="-128"/>
              </a:rPr>
              <a:t/>
            </a:r>
            <a:br>
              <a:rPr kumimoji="0" lang="en-US" altLang="ja-JP" sz="800" dirty="0">
                <a:latin typeface="Meiryo UI" panose="020B0604030504040204" pitchFamily="50" charset="-128"/>
                <a:ea typeface="Meiryo UI" panose="020B0604030504040204" pitchFamily="50" charset="-128"/>
              </a:rPr>
            </a:br>
            <a:r>
              <a:rPr kumimoji="0" lang="ja-JP" altLang="en-US" sz="800" dirty="0">
                <a:latin typeface="Meiryo UI" panose="020B0604030504040204" pitchFamily="50" charset="-128"/>
                <a:ea typeface="Meiryo UI" panose="020B0604030504040204" pitchFamily="50" charset="-128"/>
              </a:rPr>
              <a:t>　　　　　　　　　　　　　　　＋ 税・補助金</a:t>
            </a:r>
          </a:p>
          <a:p>
            <a:pPr lvl="0" defTabSz="457200">
              <a:spcBef>
                <a:spcPts val="200"/>
              </a:spcBef>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人口１人あたりの府内総生産等が、高位であるのに対して府民可処分所得が低位となるのは、経常移転（純）が府はマイナスとなり、地方圏の都道府県がプラスとなることで、府の順位</a:t>
            </a:r>
          </a:p>
          <a:p>
            <a:pPr lvl="0" defTabSz="457200">
              <a:spcBef>
                <a:spcPts val="200"/>
              </a:spcBef>
              <a:defRPr/>
            </a:pPr>
            <a:r>
              <a:rPr kumimoji="0" lang="ja-JP" altLang="en-US" sz="800" dirty="0">
                <a:latin typeface="Meiryo UI" panose="020B0604030504040204" pitchFamily="50" charset="-128"/>
                <a:ea typeface="Meiryo UI" panose="020B0604030504040204" pitchFamily="50" charset="-128"/>
              </a:rPr>
              <a:t>が相対的に低下することが主な要因であると考えられる。この他、企業所得なども府民可処分所得が低位となる要因として影響していると考えられる。</a:t>
            </a:r>
          </a:p>
          <a:p>
            <a:pPr lvl="0" defTabSz="457200">
              <a:spcBef>
                <a:spcPts val="200"/>
              </a:spcBef>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経常移転（純）とは、租税の支払い、国・地方間などの財政移転、公的年金の納付・給付などであり、大都市圏の東京都・愛知県・大阪府ではマイナスになることが多い。</a:t>
            </a:r>
          </a:p>
        </p:txBody>
      </p:sp>
      <p:sp>
        <p:nvSpPr>
          <p:cNvPr id="98" name="正方形/長方形 97"/>
          <p:cNvSpPr/>
          <p:nvPr/>
        </p:nvSpPr>
        <p:spPr>
          <a:xfrm>
            <a:off x="5216878" y="3102562"/>
            <a:ext cx="4069914" cy="400110"/>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rPr>
              <a:t> ※2007</a:t>
            </a:r>
            <a:r>
              <a:rPr lang="ja-JP" altLang="ja-JP"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2010</a:t>
            </a:r>
            <a:r>
              <a:rPr lang="ja-JP" altLang="en-US" sz="1000" dirty="0">
                <a:latin typeface="Meiryo UI" panose="020B0604030504040204" pitchFamily="50" charset="-128"/>
                <a:ea typeface="Meiryo UI" panose="020B0604030504040204" pitchFamily="50" charset="-128"/>
              </a:rPr>
              <a:t>年度</a:t>
            </a:r>
            <a:r>
              <a:rPr lang="ja-JP" altLang="ja-JP" sz="1000" dirty="0">
                <a:latin typeface="Meiryo UI" panose="020B0604030504040204" pitchFamily="50" charset="-128"/>
                <a:ea typeface="Meiryo UI" panose="020B0604030504040204" pitchFamily="50" charset="-128"/>
              </a:rPr>
              <a:t>については</a:t>
            </a:r>
            <a:r>
              <a:rPr lang="en-US" altLang="ja-JP" sz="1000" dirty="0">
                <a:latin typeface="Meiryo UI" panose="020B0604030504040204" pitchFamily="50" charset="-128"/>
                <a:ea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値</a:t>
            </a:r>
            <a:r>
              <a:rPr lang="ja-JP" altLang="ja-JP" sz="1000" dirty="0">
                <a:latin typeface="Meiryo UI" panose="020B0604030504040204" pitchFamily="50" charset="-128"/>
                <a:ea typeface="Meiryo UI" panose="020B0604030504040204" pitchFamily="50" charset="-128"/>
              </a:rPr>
              <a:t>を、</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2011</a:t>
            </a:r>
            <a:r>
              <a:rPr lang="ja-JP" altLang="ja-JP"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年度について</a:t>
            </a:r>
            <a:r>
              <a:rPr lang="ja-JP" altLang="ja-JP" sz="1000" dirty="0">
                <a:latin typeface="Meiryo UI" panose="020B0604030504040204" pitchFamily="50" charset="-128"/>
                <a:ea typeface="Meiryo UI" panose="020B0604030504040204" pitchFamily="50" charset="-128"/>
              </a:rPr>
              <a:t>は</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令和元年度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値</a:t>
            </a:r>
            <a:r>
              <a:rPr lang="ja-JP" altLang="ja-JP" sz="1000" dirty="0">
                <a:latin typeface="Meiryo UI" panose="020B0604030504040204" pitchFamily="50" charset="-128"/>
                <a:ea typeface="Meiryo UI" panose="020B0604030504040204" pitchFamily="50" charset="-128"/>
              </a:rPr>
              <a:t>を使用</a:t>
            </a:r>
            <a:endParaRPr lang="ja-JP" altLang="en-US" sz="1000" dirty="0"/>
          </a:p>
        </p:txBody>
      </p:sp>
      <p:sp>
        <p:nvSpPr>
          <p:cNvPr id="16" name="テキスト ボックス 15">
            <a:extLst>
              <a:ext uri="{FF2B5EF4-FFF2-40B4-BE49-F238E27FC236}">
                <a16:creationId xmlns:a16="http://schemas.microsoft.com/office/drawing/2014/main" id="{925F4204-90B1-4436-B905-0797E441536C}"/>
              </a:ext>
            </a:extLst>
          </p:cNvPr>
          <p:cNvSpPr txBox="1"/>
          <p:nvPr/>
        </p:nvSpPr>
        <p:spPr>
          <a:xfrm>
            <a:off x="151152" y="3594048"/>
            <a:ext cx="426595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都市再生緊急整備地域</a:t>
            </a:r>
            <a:r>
              <a:rPr lang="en-US" altLang="ja-JP" sz="1400" b="1" dirty="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4257196" y="3192897"/>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grpSp>
        <p:nvGrpSpPr>
          <p:cNvPr id="20" name="グループ化 19">
            <a:extLst>
              <a:ext uri="{FF2B5EF4-FFF2-40B4-BE49-F238E27FC236}">
                <a16:creationId xmlns:a16="http://schemas.microsoft.com/office/drawing/2014/main" id="{30404C3C-812C-424D-9AAA-D310EFBF0145}"/>
              </a:ext>
            </a:extLst>
          </p:cNvPr>
          <p:cNvGrpSpPr/>
          <p:nvPr/>
        </p:nvGrpSpPr>
        <p:grpSpPr>
          <a:xfrm>
            <a:off x="4992845" y="4570582"/>
            <a:ext cx="3679156" cy="1534436"/>
            <a:chOff x="173335" y="170410"/>
            <a:chExt cx="4063355" cy="2057421"/>
          </a:xfrm>
        </p:grpSpPr>
        <p:sp>
          <p:nvSpPr>
            <p:cNvPr id="22" name="テキスト ボックス 2">
              <a:extLst>
                <a:ext uri="{FF2B5EF4-FFF2-40B4-BE49-F238E27FC236}">
                  <a16:creationId xmlns:a16="http://schemas.microsoft.com/office/drawing/2014/main" id="{AB6DCAA6-13EF-4130-B03E-0BB4E83FC413}"/>
                </a:ext>
              </a:extLst>
            </p:cNvPr>
            <p:cNvSpPr txBox="1"/>
            <p:nvPr/>
          </p:nvSpPr>
          <p:spPr>
            <a:xfrm>
              <a:off x="173335" y="170410"/>
              <a:ext cx="1034447" cy="2685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15" dirty="0">
                  <a:latin typeface="Meiryo UI" panose="020B0604030504040204" pitchFamily="50" charset="-128"/>
                  <a:ea typeface="Meiryo UI" panose="020B0604030504040204" pitchFamily="50" charset="-128"/>
                </a:rPr>
                <a:t>（㎡）</a:t>
              </a:r>
            </a:p>
          </p:txBody>
        </p:sp>
        <p:sp>
          <p:nvSpPr>
            <p:cNvPr id="23" name="テキスト ボックス 3">
              <a:extLst>
                <a:ext uri="{FF2B5EF4-FFF2-40B4-BE49-F238E27FC236}">
                  <a16:creationId xmlns:a16="http://schemas.microsoft.com/office/drawing/2014/main" id="{98838816-52D8-4AE3-A363-AACE4B0A89CC}"/>
                </a:ext>
              </a:extLst>
            </p:cNvPr>
            <p:cNvSpPr txBox="1"/>
            <p:nvPr/>
          </p:nvSpPr>
          <p:spPr>
            <a:xfrm>
              <a:off x="3497312" y="371517"/>
              <a:ext cx="739378" cy="2457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23" dirty="0">
                  <a:latin typeface="HGPｺﾞｼｯｸM" panose="020B0600000000000000" pitchFamily="50" charset="-128"/>
                  <a:ea typeface="HGPｺﾞｼｯｸM" panose="020B0600000000000000" pitchFamily="50" charset="-128"/>
                </a:rPr>
                <a:t>全国</a:t>
              </a:r>
            </a:p>
          </p:txBody>
        </p:sp>
        <p:sp>
          <p:nvSpPr>
            <p:cNvPr id="24" name="テキスト ボックス 4">
              <a:extLst>
                <a:ext uri="{FF2B5EF4-FFF2-40B4-BE49-F238E27FC236}">
                  <a16:creationId xmlns:a16="http://schemas.microsoft.com/office/drawing/2014/main" id="{31E4522A-1AF4-4C10-8609-FF7AAED48280}"/>
                </a:ext>
              </a:extLst>
            </p:cNvPr>
            <p:cNvSpPr txBox="1"/>
            <p:nvPr/>
          </p:nvSpPr>
          <p:spPr>
            <a:xfrm>
              <a:off x="3461145" y="926644"/>
              <a:ext cx="739378" cy="242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23" dirty="0">
                  <a:latin typeface="HGPｺﾞｼｯｸM" panose="020B0600000000000000" pitchFamily="50" charset="-128"/>
                  <a:ea typeface="HGPｺﾞｼｯｸM" panose="020B0600000000000000" pitchFamily="50" charset="-128"/>
                </a:rPr>
                <a:t>愛知県</a:t>
              </a:r>
            </a:p>
          </p:txBody>
        </p:sp>
        <p:sp>
          <p:nvSpPr>
            <p:cNvPr id="25" name="テキスト ボックス 5">
              <a:extLst>
                <a:ext uri="{FF2B5EF4-FFF2-40B4-BE49-F238E27FC236}">
                  <a16:creationId xmlns:a16="http://schemas.microsoft.com/office/drawing/2014/main" id="{85A33DC9-21EE-4911-A5F0-6586FBDE89F4}"/>
                </a:ext>
              </a:extLst>
            </p:cNvPr>
            <p:cNvSpPr txBox="1"/>
            <p:nvPr/>
          </p:nvSpPr>
          <p:spPr>
            <a:xfrm>
              <a:off x="3461145" y="1980640"/>
              <a:ext cx="739378" cy="2471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23" dirty="0">
                  <a:latin typeface="HGPｺﾞｼｯｸM" panose="020B0600000000000000" pitchFamily="50" charset="-128"/>
                  <a:ea typeface="HGPｺﾞｼｯｸM" panose="020B0600000000000000" pitchFamily="50" charset="-128"/>
                </a:rPr>
                <a:t>東京都</a:t>
              </a:r>
            </a:p>
          </p:txBody>
        </p:sp>
        <p:sp>
          <p:nvSpPr>
            <p:cNvPr id="26" name="テキスト ボックス 6">
              <a:extLst>
                <a:ext uri="{FF2B5EF4-FFF2-40B4-BE49-F238E27FC236}">
                  <a16:creationId xmlns:a16="http://schemas.microsoft.com/office/drawing/2014/main" id="{9CDFEFB9-CC68-47C3-8BC0-68BA6AB920E8}"/>
                </a:ext>
              </a:extLst>
            </p:cNvPr>
            <p:cNvSpPr txBox="1"/>
            <p:nvPr/>
          </p:nvSpPr>
          <p:spPr>
            <a:xfrm>
              <a:off x="3461145" y="1376584"/>
              <a:ext cx="739378" cy="2495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23" dirty="0">
                  <a:latin typeface="HGPｺﾞｼｯｸM" panose="020B0600000000000000" pitchFamily="50" charset="-128"/>
                  <a:ea typeface="HGPｺﾞｼｯｸM" panose="020B0600000000000000" pitchFamily="50" charset="-128"/>
                </a:rPr>
                <a:t>大阪府</a:t>
              </a:r>
            </a:p>
          </p:txBody>
        </p:sp>
      </p:grpSp>
      <p:sp>
        <p:nvSpPr>
          <p:cNvPr id="27" name="正方形/長方形 26">
            <a:extLst>
              <a:ext uri="{FF2B5EF4-FFF2-40B4-BE49-F238E27FC236}">
                <a16:creationId xmlns:a16="http://schemas.microsoft.com/office/drawing/2014/main" id="{5ADD2C3A-8641-4D99-B1AE-2843F4A362E0}"/>
              </a:ext>
            </a:extLst>
          </p:cNvPr>
          <p:cNvSpPr/>
          <p:nvPr/>
        </p:nvSpPr>
        <p:spPr>
          <a:xfrm>
            <a:off x="4939884" y="6461544"/>
            <a:ext cx="3796381" cy="376385"/>
          </a:xfrm>
          <a:prstGeom prst="rect">
            <a:avLst/>
          </a:prstGeom>
        </p:spPr>
        <p:txBody>
          <a:bodyPr wrap="square">
            <a:spAutoFit/>
          </a:bodyPr>
          <a:lstStyle/>
          <a:p>
            <a:r>
              <a:rPr lang="ja-JP" altLang="en-US" sz="923" dirty="0">
                <a:latin typeface="Meiryo UI" panose="020B0604030504040204" pitchFamily="50" charset="-128"/>
                <a:ea typeface="Meiryo UI" panose="020B0604030504040204" pitchFamily="50" charset="-128"/>
              </a:rPr>
              <a:t>出典：大阪府・大阪市・堺市「大阪のまちづくりグランドデザイン（案）」</a:t>
            </a:r>
            <a:endParaRPr lang="en-US" altLang="ja-JP" sz="923" dirty="0">
              <a:latin typeface="Meiryo UI" panose="020B0604030504040204" pitchFamily="50" charset="-128"/>
              <a:ea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rPr>
              <a:t>　　　　（国土交通省「都市公園データベース」より作成）</a:t>
            </a:r>
          </a:p>
        </p:txBody>
      </p:sp>
      <p:sp>
        <p:nvSpPr>
          <p:cNvPr id="88" name="正方形/長方形 87">
            <a:extLst>
              <a:ext uri="{FF2B5EF4-FFF2-40B4-BE49-F238E27FC236}">
                <a16:creationId xmlns:a16="http://schemas.microsoft.com/office/drawing/2014/main" id="{1C517C3C-7D7A-42E5-842E-9BE090B57251}"/>
              </a:ext>
            </a:extLst>
          </p:cNvPr>
          <p:cNvSpPr/>
          <p:nvPr/>
        </p:nvSpPr>
        <p:spPr>
          <a:xfrm>
            <a:off x="4702052" y="3956373"/>
            <a:ext cx="4127623"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全国と比べて低い水準であるものの、大阪府の一人当たりの公園面積は増加している。　</a:t>
            </a:r>
            <a:endParaRPr lang="en-US" altLang="ja-JP" sz="12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1C517C3C-7D7A-42E5-842E-9BE090B57251}"/>
              </a:ext>
            </a:extLst>
          </p:cNvPr>
          <p:cNvSpPr/>
          <p:nvPr/>
        </p:nvSpPr>
        <p:spPr>
          <a:xfrm>
            <a:off x="220319" y="3910810"/>
            <a:ext cx="4127623" cy="461665"/>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rPr>
              <a:t>2002</a:t>
            </a:r>
            <a:r>
              <a:rPr lang="ja-JP" altLang="en-US" sz="1200" dirty="0" smtClean="0">
                <a:latin typeface="Meiryo UI" panose="020B0604030504040204" pitchFamily="50" charset="-128"/>
                <a:ea typeface="Meiryo UI" panose="020B0604030504040204" pitchFamily="50" charset="-128"/>
              </a:rPr>
              <a:t>年度の</a:t>
            </a:r>
            <a:r>
              <a:rPr lang="en-US" altLang="ja-JP" sz="1200" dirty="0" smtClean="0">
                <a:latin typeface="Meiryo UI" panose="020B0604030504040204" pitchFamily="50" charset="-128"/>
                <a:ea typeface="Meiryo UI" panose="020B0604030504040204" pitchFamily="50" charset="-128"/>
              </a:rPr>
              <a:t>691ha</a:t>
            </a:r>
            <a:r>
              <a:rPr lang="ja-JP" altLang="en-US" sz="1200" dirty="0" smtClean="0">
                <a:latin typeface="Meiryo UI" panose="020B0604030504040204" pitchFamily="50" charset="-128"/>
                <a:ea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rPr>
              <a:t>年度の</a:t>
            </a:r>
            <a:r>
              <a:rPr lang="en-US" altLang="ja-JP" sz="1200" dirty="0" smtClean="0">
                <a:latin typeface="Meiryo UI" panose="020B0604030504040204" pitchFamily="50" charset="-128"/>
                <a:ea typeface="Meiryo UI" panose="020B0604030504040204" pitchFamily="50" charset="-128"/>
              </a:rPr>
              <a:t>1060ha</a:t>
            </a:r>
            <a:r>
              <a:rPr lang="ja-JP" altLang="en-US" sz="1200" dirty="0" smtClean="0">
                <a:latin typeface="Meiryo UI" panose="020B0604030504040204" pitchFamily="50" charset="-128"/>
                <a:ea typeface="Meiryo UI" panose="020B0604030504040204" pitchFamily="50" charset="-128"/>
              </a:rPr>
              <a:t>へと</a:t>
            </a:r>
            <a:r>
              <a:rPr lang="en-US" altLang="ja-JP" sz="1200" dirty="0" smtClean="0">
                <a:latin typeface="Meiryo UI" panose="020B0604030504040204" pitchFamily="50" charset="-128"/>
                <a:ea typeface="Meiryo UI" panose="020B0604030504040204" pitchFamily="50" charset="-128"/>
              </a:rPr>
              <a:t>369ha</a:t>
            </a:r>
            <a:r>
              <a:rPr lang="ja-JP" altLang="en-US" sz="1200" dirty="0" smtClean="0">
                <a:latin typeface="Meiryo UI" panose="020B0604030504040204" pitchFamily="50" charset="-128"/>
                <a:ea typeface="Meiryo UI" panose="020B0604030504040204" pitchFamily="50" charset="-128"/>
              </a:rPr>
              <a:t>増加している。</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ADD2C3A-8641-4D99-B1AE-2843F4A362E0}"/>
              </a:ext>
            </a:extLst>
          </p:cNvPr>
          <p:cNvSpPr/>
          <p:nvPr/>
        </p:nvSpPr>
        <p:spPr>
          <a:xfrm>
            <a:off x="151152" y="6628458"/>
            <a:ext cx="379638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a:t>
            </a:r>
            <a:r>
              <a:rPr lang="en-US" altLang="ja-JP" sz="900" dirty="0" smtClean="0">
                <a:latin typeface="Meiryo UI" panose="020B0604030504040204" pitchFamily="50" charset="-128"/>
                <a:ea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rPr>
              <a:t>「都市再生緊急地域」をもとに副首都推進局で作成</a:t>
            </a:r>
            <a:endParaRPr lang="ja-JP" altLang="en-US" sz="9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28947" y="4372475"/>
            <a:ext cx="2791796" cy="2274816"/>
          </a:xfrm>
          <a:prstGeom prst="rect">
            <a:avLst/>
          </a:prstGeom>
        </p:spPr>
      </p:pic>
      <p:pic>
        <p:nvPicPr>
          <p:cNvPr id="8" name="図 7"/>
          <p:cNvPicPr>
            <a:picLocks noChangeAspect="1"/>
          </p:cNvPicPr>
          <p:nvPr/>
        </p:nvPicPr>
        <p:blipFill>
          <a:blip r:embed="rId4"/>
          <a:stretch>
            <a:fillRect/>
          </a:stretch>
        </p:blipFill>
        <p:spPr>
          <a:xfrm>
            <a:off x="2734505" y="4523844"/>
            <a:ext cx="2033444" cy="2104614"/>
          </a:xfrm>
          <a:prstGeom prst="rect">
            <a:avLst/>
          </a:prstGeom>
        </p:spPr>
      </p:pic>
      <p:pic>
        <p:nvPicPr>
          <p:cNvPr id="3" name="図 2"/>
          <p:cNvPicPr>
            <a:picLocks noChangeAspect="1"/>
          </p:cNvPicPr>
          <p:nvPr/>
        </p:nvPicPr>
        <p:blipFill>
          <a:blip r:embed="rId5"/>
          <a:stretch>
            <a:fillRect/>
          </a:stretch>
        </p:blipFill>
        <p:spPr>
          <a:xfrm>
            <a:off x="293963" y="1034290"/>
            <a:ext cx="4249280" cy="2591025"/>
          </a:xfrm>
          <a:prstGeom prst="rect">
            <a:avLst/>
          </a:prstGeom>
        </p:spPr>
      </p:pic>
    </p:spTree>
    <p:extLst>
      <p:ext uri="{BB962C8B-B14F-4D97-AF65-F5344CB8AC3E}">
        <p14:creationId xmlns:p14="http://schemas.microsoft.com/office/powerpoint/2010/main" val="332275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5231" y="3779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5231" y="-26591"/>
            <a:ext cx="211949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教育・子育て</a:t>
            </a:r>
            <a:r>
              <a:rPr lang="en-US" altLang="ja-JP" sz="24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38" name="スライド番号プレースホルダー 1"/>
          <p:cNvSpPr>
            <a:spLocks noGrp="1"/>
          </p:cNvSpPr>
          <p:nvPr>
            <p:ph type="sldNum" sz="quarter" idx="12"/>
          </p:nvPr>
        </p:nvSpPr>
        <p:spPr>
          <a:xfrm>
            <a:off x="7086600" y="6564767"/>
            <a:ext cx="2057400" cy="365125"/>
          </a:xfrm>
        </p:spPr>
        <p:txBody>
          <a:bodyPr/>
          <a:lstStyle/>
          <a:p>
            <a:fld id="{138CA411-231B-42B9-AF63-97A64194AA60}" type="slidenum">
              <a:rPr lang="ja-JP" altLang="en-US" smtClean="0"/>
              <a:pPr/>
              <a:t>12</a:t>
            </a:fld>
            <a:endParaRPr lang="ja-JP" altLang="en-US" dirty="0"/>
          </a:p>
        </p:txBody>
      </p:sp>
      <p:pic>
        <p:nvPicPr>
          <p:cNvPr id="43" name="図 42"/>
          <p:cNvPicPr>
            <a:picLocks noChangeAspect="1"/>
          </p:cNvPicPr>
          <p:nvPr/>
        </p:nvPicPr>
        <p:blipFill>
          <a:blip r:embed="rId2"/>
          <a:stretch>
            <a:fillRect/>
          </a:stretch>
        </p:blipFill>
        <p:spPr>
          <a:xfrm>
            <a:off x="613921" y="1708846"/>
            <a:ext cx="2463648" cy="1656000"/>
          </a:xfrm>
          <a:prstGeom prst="rect">
            <a:avLst/>
          </a:prstGeom>
        </p:spPr>
      </p:pic>
      <p:pic>
        <p:nvPicPr>
          <p:cNvPr id="44" name="図 43"/>
          <p:cNvPicPr>
            <a:picLocks noChangeAspect="1"/>
          </p:cNvPicPr>
          <p:nvPr/>
        </p:nvPicPr>
        <p:blipFill>
          <a:blip r:embed="rId3"/>
          <a:stretch>
            <a:fillRect/>
          </a:stretch>
        </p:blipFill>
        <p:spPr>
          <a:xfrm>
            <a:off x="4612645" y="1684876"/>
            <a:ext cx="2824963" cy="1656000"/>
          </a:xfrm>
          <a:prstGeom prst="rect">
            <a:avLst/>
          </a:prstGeom>
        </p:spPr>
      </p:pic>
      <p:sp>
        <p:nvSpPr>
          <p:cNvPr id="45" name="正方形/長方形 44"/>
          <p:cNvSpPr/>
          <p:nvPr/>
        </p:nvSpPr>
        <p:spPr>
          <a:xfrm>
            <a:off x="486977" y="3310188"/>
            <a:ext cx="6582429" cy="241476"/>
          </a:xfrm>
          <a:prstGeom prst="rect">
            <a:avLst/>
          </a:prstGeom>
        </p:spPr>
        <p:txBody>
          <a:bodyPr wrap="square">
            <a:spAutoFit/>
          </a:bodyPr>
          <a:lstStyle/>
          <a:p>
            <a:pPr defTabSz="422041"/>
            <a:r>
              <a:rPr lang="ja-JP" altLang="en-US" sz="969" dirty="0">
                <a:solidFill>
                  <a:prstClr val="black"/>
                </a:solidFill>
                <a:latin typeface="Meiryo UI"/>
                <a:ea typeface="Meiryo UI"/>
              </a:rPr>
              <a:t>出典：大阪府教育庁</a:t>
            </a:r>
            <a:r>
              <a:rPr lang="en-US" altLang="ja-JP" sz="969" dirty="0" smtClean="0">
                <a:solidFill>
                  <a:prstClr val="black"/>
                </a:solidFill>
                <a:latin typeface="Meiryo UI"/>
                <a:ea typeface="Meiryo UI"/>
              </a:rPr>
              <a:t>HP</a:t>
            </a:r>
            <a:r>
              <a:rPr lang="ja-JP" altLang="en-US" sz="969" dirty="0">
                <a:solidFill>
                  <a:prstClr val="black"/>
                </a:solidFill>
                <a:latin typeface="Meiryo UI"/>
                <a:ea typeface="Meiryo UI"/>
              </a:rPr>
              <a:t>「</a:t>
            </a:r>
            <a:r>
              <a:rPr lang="ja-JP" altLang="en-US" sz="969" dirty="0" smtClean="0">
                <a:solidFill>
                  <a:prstClr val="black"/>
                </a:solidFill>
                <a:latin typeface="Meiryo UI"/>
                <a:ea typeface="Meiryo UI"/>
              </a:rPr>
              <a:t>全国</a:t>
            </a:r>
            <a:r>
              <a:rPr lang="ja-JP" altLang="en-US" sz="969" dirty="0">
                <a:solidFill>
                  <a:prstClr val="black"/>
                </a:solidFill>
                <a:latin typeface="Meiryo UI"/>
                <a:ea typeface="Meiryo UI"/>
              </a:rPr>
              <a:t>学力・学習状況調査結果</a:t>
            </a:r>
            <a:r>
              <a:rPr lang="ja-JP" altLang="en-US" sz="969" dirty="0" smtClean="0">
                <a:solidFill>
                  <a:prstClr val="black"/>
                </a:solidFill>
                <a:latin typeface="Meiryo UI"/>
                <a:ea typeface="Meiryo UI"/>
              </a:rPr>
              <a:t>概要」を</a:t>
            </a:r>
            <a:r>
              <a:rPr lang="ja-JP" altLang="en-US" sz="969" dirty="0">
                <a:solidFill>
                  <a:prstClr val="black"/>
                </a:solidFill>
                <a:latin typeface="Meiryo UI"/>
                <a:ea typeface="Meiryo UI"/>
              </a:rPr>
              <a:t>もとに副首都推進局で作成</a:t>
            </a:r>
          </a:p>
        </p:txBody>
      </p:sp>
      <p:sp>
        <p:nvSpPr>
          <p:cNvPr id="46" name="正方形/長方形 45"/>
          <p:cNvSpPr/>
          <p:nvPr/>
        </p:nvSpPr>
        <p:spPr>
          <a:xfrm>
            <a:off x="3261833" y="1723359"/>
            <a:ext cx="1382696" cy="234360"/>
          </a:xfrm>
          <a:prstGeom prst="rect">
            <a:avLst/>
          </a:prstGeom>
        </p:spPr>
        <p:txBody>
          <a:bodyPr wrap="square">
            <a:spAutoFit/>
          </a:bodyPr>
          <a:lstStyle/>
          <a:p>
            <a:pPr defTabSz="422041"/>
            <a:r>
              <a:rPr lang="en-US" altLang="ja-JP" sz="923" dirty="0">
                <a:solidFill>
                  <a:prstClr val="black"/>
                </a:solidFill>
                <a:latin typeface="BIZ UDゴシック" panose="020B0400000000000000" pitchFamily="49" charset="-128"/>
                <a:ea typeface="BIZ UDゴシック" panose="020B0400000000000000" pitchFamily="49" charset="-128"/>
              </a:rPr>
              <a:t>R4</a:t>
            </a:r>
            <a:r>
              <a:rPr lang="ja-JP" altLang="en-US" sz="923" dirty="0">
                <a:solidFill>
                  <a:prstClr val="black"/>
                </a:solidFill>
                <a:latin typeface="BIZ UDゴシック" panose="020B0400000000000000" pitchFamily="49" charset="-128"/>
                <a:ea typeface="BIZ UDゴシック" panose="020B0400000000000000" pitchFamily="49" charset="-128"/>
              </a:rPr>
              <a:t>の全国平均との差</a:t>
            </a:r>
          </a:p>
        </p:txBody>
      </p:sp>
      <p:sp>
        <p:nvSpPr>
          <p:cNvPr id="47" name="正方形/長方形 46"/>
          <p:cNvSpPr/>
          <p:nvPr/>
        </p:nvSpPr>
        <p:spPr>
          <a:xfrm>
            <a:off x="3251365" y="2302706"/>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r>
              <a:rPr lang="ja-JP" altLang="en-US" sz="1015" dirty="0">
                <a:solidFill>
                  <a:prstClr val="black"/>
                </a:solidFill>
                <a:latin typeface="BIZ UDゴシック" panose="020B0400000000000000" pitchFamily="49" charset="-128"/>
                <a:ea typeface="BIZ UDゴシック" panose="020B0400000000000000" pitchFamily="49" charset="-128"/>
              </a:rPr>
              <a:t>国語</a:t>
            </a:r>
          </a:p>
        </p:txBody>
      </p:sp>
      <p:sp>
        <p:nvSpPr>
          <p:cNvPr id="49" name="正方形/長方形 48"/>
          <p:cNvSpPr/>
          <p:nvPr/>
        </p:nvSpPr>
        <p:spPr>
          <a:xfrm>
            <a:off x="7468835" y="1716137"/>
            <a:ext cx="1381911" cy="234360"/>
          </a:xfrm>
          <a:prstGeom prst="rect">
            <a:avLst/>
          </a:prstGeom>
        </p:spPr>
        <p:txBody>
          <a:bodyPr wrap="square">
            <a:spAutoFit/>
          </a:bodyPr>
          <a:lstStyle/>
          <a:p>
            <a:pPr defTabSz="422041"/>
            <a:r>
              <a:rPr lang="en-US" altLang="ja-JP" sz="923" dirty="0">
                <a:solidFill>
                  <a:prstClr val="black"/>
                </a:solidFill>
                <a:latin typeface="BIZ UDゴシック" panose="020B0400000000000000" pitchFamily="49" charset="-128"/>
                <a:ea typeface="BIZ UDゴシック" panose="020B0400000000000000" pitchFamily="49" charset="-128"/>
              </a:rPr>
              <a:t>R4</a:t>
            </a:r>
            <a:r>
              <a:rPr lang="ja-JP" altLang="en-US" sz="923" dirty="0">
                <a:solidFill>
                  <a:prstClr val="black"/>
                </a:solidFill>
                <a:latin typeface="BIZ UDゴシック" panose="020B0400000000000000" pitchFamily="49" charset="-128"/>
                <a:ea typeface="BIZ UDゴシック" panose="020B0400000000000000" pitchFamily="49" charset="-128"/>
              </a:rPr>
              <a:t>の全国平均との差</a:t>
            </a:r>
          </a:p>
        </p:txBody>
      </p:sp>
      <p:sp>
        <p:nvSpPr>
          <p:cNvPr id="51" name="正方形/長方形 50"/>
          <p:cNvSpPr/>
          <p:nvPr/>
        </p:nvSpPr>
        <p:spPr>
          <a:xfrm>
            <a:off x="5467434" y="804422"/>
            <a:ext cx="3344038" cy="8071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22041"/>
            <a:r>
              <a:rPr lang="ja-JP" altLang="en-US" sz="700" dirty="0">
                <a:solidFill>
                  <a:prstClr val="black"/>
                </a:solidFill>
                <a:latin typeface="Meiryo UI" panose="020B0604030504040204" pitchFamily="50" charset="-128"/>
                <a:ea typeface="Meiryo UI" panose="020B0604030504040204" pitchFamily="50" charset="-128"/>
              </a:rPr>
              <a:t>「全国学力・学習状況調査」</a:t>
            </a:r>
            <a:endParaRPr lang="en-US" altLang="ja-JP" sz="700" dirty="0">
              <a:solidFill>
                <a:prstClr val="black"/>
              </a:solidFill>
              <a:latin typeface="Meiryo UI" panose="020B0604030504040204" pitchFamily="50" charset="-128"/>
              <a:ea typeface="Meiryo UI" panose="020B0604030504040204" pitchFamily="50" charset="-128"/>
            </a:endParaRPr>
          </a:p>
          <a:p>
            <a:pPr defTabSz="422041"/>
            <a:r>
              <a:rPr lang="ja-JP" altLang="en-US" sz="700" dirty="0">
                <a:solidFill>
                  <a:prstClr val="black"/>
                </a:solidFill>
                <a:latin typeface="Meiryo UI" panose="020B0604030504040204" pitchFamily="50" charset="-128"/>
                <a:ea typeface="Meiryo UI" panose="020B0604030504040204" pitchFamily="50" charset="-128"/>
              </a:rPr>
              <a:t>・　文部科学省が</a:t>
            </a:r>
            <a:r>
              <a:rPr lang="en-US" altLang="ja-JP" sz="700" dirty="0">
                <a:solidFill>
                  <a:prstClr val="black"/>
                </a:solidFill>
                <a:latin typeface="Meiryo UI" panose="020B0604030504040204" pitchFamily="50" charset="-128"/>
                <a:ea typeface="Meiryo UI" panose="020B0604030504040204" pitchFamily="50" charset="-128"/>
              </a:rPr>
              <a:t>2007</a:t>
            </a:r>
            <a:r>
              <a:rPr lang="ja-JP" altLang="en-US" sz="700" dirty="0">
                <a:solidFill>
                  <a:prstClr val="black"/>
                </a:solidFill>
                <a:latin typeface="Meiryo UI" panose="020B0604030504040204" pitchFamily="50" charset="-128"/>
                <a:ea typeface="Meiryo UI" panose="020B0604030504040204" pitchFamily="50" charset="-128"/>
              </a:rPr>
              <a:t>年 </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19</a:t>
            </a:r>
            <a:r>
              <a:rPr lang="ja-JP" altLang="en-US" sz="700" dirty="0">
                <a:solidFill>
                  <a:prstClr val="black"/>
                </a:solidFill>
                <a:latin typeface="Meiryo UI" panose="020B0604030504040204" pitchFamily="50" charset="-128"/>
                <a:ea typeface="Meiryo UI" panose="020B0604030504040204" pitchFamily="50" charset="-128"/>
              </a:rPr>
              <a:t>年</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より実施。</a:t>
            </a:r>
            <a:endParaRPr lang="en-US" altLang="ja-JP" sz="700" dirty="0">
              <a:solidFill>
                <a:prstClr val="black"/>
              </a:solidFill>
              <a:latin typeface="Meiryo UI" panose="020B0604030504040204" pitchFamily="50" charset="-128"/>
              <a:ea typeface="Meiryo UI" panose="020B0604030504040204" pitchFamily="50" charset="-128"/>
            </a:endParaRPr>
          </a:p>
          <a:p>
            <a:pPr defTabSz="422041"/>
            <a:r>
              <a:rPr lang="ja-JP" altLang="en-US" sz="700" dirty="0">
                <a:solidFill>
                  <a:prstClr val="black"/>
                </a:solidFill>
                <a:latin typeface="Meiryo UI" panose="020B0604030504040204" pitchFamily="50" charset="-128"/>
                <a:ea typeface="Meiryo UI" panose="020B0604030504040204" pitchFamily="50" charset="-128"/>
              </a:rPr>
              <a:t>・　調査の対象学年：小学校第</a:t>
            </a:r>
            <a:r>
              <a:rPr lang="en-US" altLang="ja-JP" sz="700" dirty="0">
                <a:solidFill>
                  <a:prstClr val="black"/>
                </a:solidFill>
                <a:latin typeface="Meiryo UI" panose="020B0604030504040204" pitchFamily="50" charset="-128"/>
                <a:ea typeface="Meiryo UI" panose="020B0604030504040204" pitchFamily="50" charset="-128"/>
              </a:rPr>
              <a:t>6</a:t>
            </a:r>
            <a:r>
              <a:rPr lang="ja-JP" altLang="en-US" sz="700" dirty="0">
                <a:solidFill>
                  <a:prstClr val="black"/>
                </a:solidFill>
                <a:latin typeface="Meiryo UI" panose="020B0604030504040204" pitchFamily="50" charset="-128"/>
                <a:ea typeface="Meiryo UI" panose="020B0604030504040204" pitchFamily="50" charset="-128"/>
              </a:rPr>
              <a:t>学年、中学校第</a:t>
            </a:r>
            <a:r>
              <a:rPr lang="en-US" altLang="ja-JP" sz="700" dirty="0">
                <a:solidFill>
                  <a:prstClr val="black"/>
                </a:solidFill>
                <a:latin typeface="Meiryo UI" panose="020B0604030504040204" pitchFamily="50" charset="-128"/>
                <a:ea typeface="Meiryo UI" panose="020B0604030504040204" pitchFamily="50" charset="-128"/>
              </a:rPr>
              <a:t>3</a:t>
            </a:r>
            <a:r>
              <a:rPr lang="ja-JP" altLang="en-US" sz="700" dirty="0">
                <a:solidFill>
                  <a:prstClr val="black"/>
                </a:solidFill>
                <a:latin typeface="Meiryo UI" panose="020B0604030504040204" pitchFamily="50" charset="-128"/>
                <a:ea typeface="Meiryo UI" panose="020B0604030504040204" pitchFamily="50" charset="-128"/>
              </a:rPr>
              <a:t>学年</a:t>
            </a:r>
          </a:p>
          <a:p>
            <a:pPr defTabSz="422041"/>
            <a:r>
              <a:rPr lang="ja-JP" altLang="en-US" sz="700" dirty="0">
                <a:solidFill>
                  <a:prstClr val="black"/>
                </a:solidFill>
                <a:latin typeface="Meiryo UI" panose="020B0604030504040204" pitchFamily="50" charset="-128"/>
                <a:ea typeface="Meiryo UI" panose="020B0604030504040204" pitchFamily="50" charset="-128"/>
              </a:rPr>
              <a:t>・　調査の内容：教科に関する調査（国語、算数・数学）</a:t>
            </a:r>
          </a:p>
          <a:p>
            <a:pPr defTabSz="422041"/>
            <a:r>
              <a:rPr lang="ja-JP" altLang="en-US" sz="700" dirty="0">
                <a:solidFill>
                  <a:prstClr val="black"/>
                </a:solidFill>
                <a:latin typeface="Meiryo UI" panose="020B0604030504040204" pitchFamily="50" charset="-128"/>
                <a:ea typeface="Meiryo UI" panose="020B0604030504040204" pitchFamily="50" charset="-128"/>
              </a:rPr>
              <a:t>　　　</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24</a:t>
            </a:r>
            <a:r>
              <a:rPr lang="ja-JP" altLang="en-US" sz="700" dirty="0">
                <a:solidFill>
                  <a:prstClr val="black"/>
                </a:solidFill>
                <a:latin typeface="Meiryo UI" panose="020B0604030504040204" pitchFamily="50" charset="-128"/>
                <a:ea typeface="Meiryo UI" panose="020B0604030504040204" pitchFamily="50" charset="-128"/>
              </a:rPr>
              <a:t>年度から理科を追加。理科は</a:t>
            </a:r>
            <a:r>
              <a:rPr lang="en-US" altLang="ja-JP" sz="700" dirty="0">
                <a:solidFill>
                  <a:prstClr val="black"/>
                </a:solidFill>
                <a:latin typeface="Meiryo UI" panose="020B0604030504040204" pitchFamily="50" charset="-128"/>
                <a:ea typeface="Meiryo UI" panose="020B0604030504040204" pitchFamily="50" charset="-128"/>
              </a:rPr>
              <a:t>3</a:t>
            </a:r>
            <a:r>
              <a:rPr lang="ja-JP" altLang="en-US" sz="700" dirty="0">
                <a:solidFill>
                  <a:prstClr val="black"/>
                </a:solidFill>
                <a:latin typeface="Meiryo UI" panose="020B0604030504040204" pitchFamily="50" charset="-128"/>
                <a:ea typeface="Meiryo UI" panose="020B0604030504040204" pitchFamily="50" charset="-128"/>
              </a:rPr>
              <a:t>年に</a:t>
            </a:r>
            <a:r>
              <a:rPr lang="en-US" altLang="ja-JP" sz="700" dirty="0">
                <a:solidFill>
                  <a:prstClr val="black"/>
                </a:solidFill>
                <a:latin typeface="Meiryo UI" panose="020B0604030504040204" pitchFamily="50" charset="-128"/>
                <a:ea typeface="Meiryo UI" panose="020B0604030504040204" pitchFamily="50" charset="-128"/>
              </a:rPr>
              <a:t>1</a:t>
            </a:r>
            <a:r>
              <a:rPr lang="ja-JP" altLang="en-US" sz="700" dirty="0">
                <a:solidFill>
                  <a:prstClr val="black"/>
                </a:solidFill>
                <a:latin typeface="Meiryo UI" panose="020B0604030504040204" pitchFamily="50" charset="-128"/>
                <a:ea typeface="Meiryo UI" panose="020B0604030504040204" pitchFamily="50" charset="-128"/>
              </a:rPr>
              <a:t>度程度の実施。</a:t>
            </a:r>
          </a:p>
          <a:p>
            <a:pPr defTabSz="422041"/>
            <a:r>
              <a:rPr lang="ja-JP" altLang="en-US" sz="700" dirty="0">
                <a:solidFill>
                  <a:prstClr val="black"/>
                </a:solidFill>
                <a:latin typeface="Meiryo UI" panose="020B0604030504040204" pitchFamily="50" charset="-128"/>
                <a:ea typeface="Meiryo UI" panose="020B0604030504040204" pitchFamily="50" charset="-128"/>
              </a:rPr>
              <a:t>　　　</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31</a:t>
            </a:r>
            <a:r>
              <a:rPr lang="ja-JP" altLang="en-US" sz="700" dirty="0">
                <a:solidFill>
                  <a:prstClr val="black"/>
                </a:solidFill>
                <a:latin typeface="Meiryo UI" panose="020B0604030504040204" pitchFamily="50" charset="-128"/>
                <a:ea typeface="Meiryo UI" panose="020B0604030504040204" pitchFamily="50" charset="-128"/>
              </a:rPr>
              <a:t>年度（令和元年度）から英語を追加。英語は</a:t>
            </a:r>
            <a:r>
              <a:rPr lang="en-US" altLang="ja-JP" sz="700" dirty="0">
                <a:solidFill>
                  <a:prstClr val="black"/>
                </a:solidFill>
                <a:latin typeface="Meiryo UI" panose="020B0604030504040204" pitchFamily="50" charset="-128"/>
                <a:ea typeface="Meiryo UI" panose="020B0604030504040204" pitchFamily="50" charset="-128"/>
              </a:rPr>
              <a:t>3</a:t>
            </a:r>
            <a:r>
              <a:rPr lang="ja-JP" altLang="en-US" sz="700" dirty="0">
                <a:solidFill>
                  <a:prstClr val="black"/>
                </a:solidFill>
                <a:latin typeface="Meiryo UI" panose="020B0604030504040204" pitchFamily="50" charset="-128"/>
                <a:ea typeface="Meiryo UI" panose="020B0604030504040204" pitchFamily="50" charset="-128"/>
              </a:rPr>
              <a:t>年に</a:t>
            </a:r>
            <a:r>
              <a:rPr lang="en-US" altLang="ja-JP" sz="700" dirty="0">
                <a:solidFill>
                  <a:prstClr val="black"/>
                </a:solidFill>
                <a:latin typeface="Meiryo UI" panose="020B0604030504040204" pitchFamily="50" charset="-128"/>
                <a:ea typeface="Meiryo UI" panose="020B0604030504040204" pitchFamily="50" charset="-128"/>
              </a:rPr>
              <a:t>1</a:t>
            </a:r>
            <a:r>
              <a:rPr lang="ja-JP" altLang="en-US" sz="700" dirty="0">
                <a:solidFill>
                  <a:prstClr val="black"/>
                </a:solidFill>
                <a:latin typeface="Meiryo UI" panose="020B0604030504040204" pitchFamily="50" charset="-128"/>
                <a:ea typeface="Meiryo UI" panose="020B0604030504040204" pitchFamily="50" charset="-128"/>
              </a:rPr>
              <a:t>度程度の実施。</a:t>
            </a:r>
            <a:endParaRPr lang="en-US" altLang="ja-JP" sz="700" dirty="0">
              <a:solidFill>
                <a:prstClr val="black"/>
              </a:solidFill>
              <a:latin typeface="Meiryo UI" panose="020B0604030504040204" pitchFamily="50" charset="-128"/>
              <a:ea typeface="Meiryo UI" panose="020B0604030504040204" pitchFamily="50" charset="-128"/>
            </a:endParaRPr>
          </a:p>
          <a:p>
            <a:pPr defTabSz="422041"/>
            <a:r>
              <a:rPr lang="ja-JP" altLang="en-US" sz="700" dirty="0">
                <a:solidFill>
                  <a:prstClr val="black"/>
                </a:solidFill>
                <a:latin typeface="Meiryo UI" panose="020B0604030504040204" pitchFamily="50" charset="-128"/>
                <a:ea typeface="Meiryo UI" panose="020B0604030504040204" pitchFamily="50" charset="-128"/>
              </a:rPr>
              <a:t>・　出題数：１教科あたり概ね</a:t>
            </a:r>
            <a:r>
              <a:rPr lang="en-US" altLang="ja-JP" sz="700" dirty="0">
                <a:solidFill>
                  <a:prstClr val="black"/>
                </a:solidFill>
                <a:latin typeface="Meiryo UI" panose="020B0604030504040204" pitchFamily="50" charset="-128"/>
                <a:ea typeface="Meiryo UI" panose="020B0604030504040204" pitchFamily="50" charset="-128"/>
              </a:rPr>
              <a:t>14</a:t>
            </a: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20</a:t>
            </a:r>
            <a:r>
              <a:rPr lang="ja-JP" altLang="en-US" sz="700" dirty="0">
                <a:solidFill>
                  <a:prstClr val="black"/>
                </a:solidFill>
                <a:latin typeface="Meiryo UI" panose="020B0604030504040204" pitchFamily="50" charset="-128"/>
                <a:ea typeface="Meiryo UI" panose="020B0604030504040204" pitchFamily="50" charset="-128"/>
              </a:rPr>
              <a:t>問程度</a:t>
            </a:r>
          </a:p>
        </p:txBody>
      </p:sp>
      <p:sp>
        <p:nvSpPr>
          <p:cNvPr id="52" name="正方形/長方形 51"/>
          <p:cNvSpPr/>
          <p:nvPr/>
        </p:nvSpPr>
        <p:spPr>
          <a:xfrm>
            <a:off x="3244119" y="2034632"/>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r>
              <a:rPr lang="ja-JP" altLang="en-US" sz="1015" dirty="0">
                <a:solidFill>
                  <a:prstClr val="black"/>
                </a:solidFill>
                <a:latin typeface="BIZ UDゴシック" panose="020B0400000000000000" pitchFamily="49" charset="-128"/>
                <a:ea typeface="BIZ UDゴシック" panose="020B0400000000000000" pitchFamily="49" charset="-128"/>
              </a:rPr>
              <a:t>算数</a:t>
            </a:r>
          </a:p>
        </p:txBody>
      </p:sp>
      <p:sp>
        <p:nvSpPr>
          <p:cNvPr id="53" name="正方形/長方形 52"/>
          <p:cNvSpPr/>
          <p:nvPr/>
        </p:nvSpPr>
        <p:spPr>
          <a:xfrm>
            <a:off x="7591366" y="2302297"/>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r>
              <a:rPr lang="ja-JP" altLang="en-US" sz="1015" dirty="0">
                <a:solidFill>
                  <a:prstClr val="black"/>
                </a:solidFill>
                <a:latin typeface="BIZ UDゴシック" panose="020B0400000000000000" pitchFamily="49" charset="-128"/>
                <a:ea typeface="BIZ UDゴシック" panose="020B0400000000000000" pitchFamily="49" charset="-128"/>
              </a:rPr>
              <a:t>国語</a:t>
            </a:r>
            <a:endParaRPr lang="en-US" altLang="ja-JP" sz="1015" dirty="0">
              <a:solidFill>
                <a:prstClr val="black"/>
              </a:solidFill>
              <a:latin typeface="BIZ UDゴシック" panose="020B0400000000000000" pitchFamily="49" charset="-128"/>
              <a:ea typeface="BIZ UDゴシック" panose="020B0400000000000000" pitchFamily="49" charset="-128"/>
            </a:endParaRPr>
          </a:p>
        </p:txBody>
      </p:sp>
      <p:sp>
        <p:nvSpPr>
          <p:cNvPr id="54" name="正方形/長方形 53"/>
          <p:cNvSpPr/>
          <p:nvPr/>
        </p:nvSpPr>
        <p:spPr>
          <a:xfrm>
            <a:off x="7605124" y="2014753"/>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r>
              <a:rPr lang="ja-JP" altLang="en-US" sz="1015" dirty="0">
                <a:solidFill>
                  <a:prstClr val="black"/>
                </a:solidFill>
                <a:latin typeface="BIZ UDゴシック" panose="020B0400000000000000" pitchFamily="49" charset="-128"/>
                <a:ea typeface="BIZ UDゴシック" panose="020B0400000000000000" pitchFamily="49" charset="-128"/>
              </a:rPr>
              <a:t>数学</a:t>
            </a:r>
          </a:p>
        </p:txBody>
      </p:sp>
      <p:sp>
        <p:nvSpPr>
          <p:cNvPr id="55" name="正方形/長方形 54"/>
          <p:cNvSpPr/>
          <p:nvPr/>
        </p:nvSpPr>
        <p:spPr>
          <a:xfrm>
            <a:off x="3781718" y="1983007"/>
            <a:ext cx="631491" cy="319446"/>
          </a:xfrm>
          <a:prstGeom prst="rect">
            <a:avLst/>
          </a:prstGeom>
        </p:spPr>
        <p:txBody>
          <a:bodyPr wrap="square">
            <a:spAutoFit/>
          </a:bodyPr>
          <a:lstStyle/>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16</a:t>
            </a:r>
            <a:r>
              <a:rPr lang="ja-JP" altLang="en-US" sz="738" dirty="0">
                <a:solidFill>
                  <a:prstClr val="black"/>
                </a:solidFill>
                <a:latin typeface="BIZ UDゴシック" panose="020B0400000000000000" pitchFamily="49" charset="-128"/>
                <a:ea typeface="BIZ UDゴシック" panose="020B0400000000000000" pitchFamily="49" charset="-128"/>
              </a:rPr>
              <a:t>問中</a:t>
            </a:r>
            <a:endParaRPr lang="en-US" altLang="ja-JP" sz="738"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0.1</a:t>
            </a:r>
            <a:r>
              <a:rPr lang="ja-JP" altLang="en-US" sz="738" dirty="0">
                <a:solidFill>
                  <a:prstClr val="black"/>
                </a:solidFill>
                <a:latin typeface="BIZ UDゴシック" panose="020B0400000000000000" pitchFamily="49" charset="-128"/>
                <a:ea typeface="BIZ UDゴシック" panose="020B0400000000000000" pitchFamily="49" charset="-128"/>
              </a:rPr>
              <a:t>問相当</a:t>
            </a:r>
          </a:p>
        </p:txBody>
      </p:sp>
      <p:sp>
        <p:nvSpPr>
          <p:cNvPr id="56" name="正方形/長方形 55"/>
          <p:cNvSpPr/>
          <p:nvPr/>
        </p:nvSpPr>
        <p:spPr>
          <a:xfrm>
            <a:off x="3778192" y="2260320"/>
            <a:ext cx="631491" cy="319446"/>
          </a:xfrm>
          <a:prstGeom prst="rect">
            <a:avLst/>
          </a:prstGeom>
        </p:spPr>
        <p:txBody>
          <a:bodyPr wrap="square">
            <a:spAutoFit/>
          </a:bodyPr>
          <a:lstStyle/>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14</a:t>
            </a:r>
            <a:r>
              <a:rPr lang="ja-JP" altLang="en-US" sz="738" dirty="0">
                <a:solidFill>
                  <a:prstClr val="black"/>
                </a:solidFill>
                <a:latin typeface="BIZ UDゴシック" panose="020B0400000000000000" pitchFamily="49" charset="-128"/>
                <a:ea typeface="BIZ UDゴシック" panose="020B0400000000000000" pitchFamily="49" charset="-128"/>
              </a:rPr>
              <a:t>問中</a:t>
            </a:r>
            <a:endParaRPr lang="en-US" altLang="ja-JP" sz="738"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0.2</a:t>
            </a:r>
            <a:r>
              <a:rPr lang="ja-JP" altLang="en-US" sz="738" dirty="0">
                <a:solidFill>
                  <a:prstClr val="black"/>
                </a:solidFill>
                <a:latin typeface="BIZ UDゴシック" panose="020B0400000000000000" pitchFamily="49" charset="-128"/>
                <a:ea typeface="BIZ UDゴシック" panose="020B0400000000000000" pitchFamily="49" charset="-128"/>
              </a:rPr>
              <a:t>問相当</a:t>
            </a:r>
          </a:p>
        </p:txBody>
      </p:sp>
      <p:sp>
        <p:nvSpPr>
          <p:cNvPr id="57" name="正方形/長方形 56"/>
          <p:cNvSpPr/>
          <p:nvPr/>
        </p:nvSpPr>
        <p:spPr>
          <a:xfrm>
            <a:off x="3784322" y="2541855"/>
            <a:ext cx="631491" cy="319446"/>
          </a:xfrm>
          <a:prstGeom prst="rect">
            <a:avLst/>
          </a:prstGeom>
        </p:spPr>
        <p:txBody>
          <a:bodyPr wrap="square">
            <a:spAutoFit/>
          </a:bodyPr>
          <a:lstStyle/>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14</a:t>
            </a:r>
            <a:r>
              <a:rPr lang="ja-JP" altLang="en-US" sz="738" dirty="0">
                <a:solidFill>
                  <a:prstClr val="black"/>
                </a:solidFill>
                <a:latin typeface="BIZ UDゴシック" panose="020B0400000000000000" pitchFamily="49" charset="-128"/>
                <a:ea typeface="BIZ UDゴシック" panose="020B0400000000000000" pitchFamily="49" charset="-128"/>
              </a:rPr>
              <a:t>問中</a:t>
            </a:r>
            <a:endParaRPr lang="en-US" altLang="ja-JP" sz="738"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0.5</a:t>
            </a:r>
            <a:r>
              <a:rPr lang="ja-JP" altLang="en-US" sz="738" dirty="0">
                <a:solidFill>
                  <a:prstClr val="black"/>
                </a:solidFill>
                <a:latin typeface="BIZ UDゴシック" panose="020B0400000000000000" pitchFamily="49" charset="-128"/>
                <a:ea typeface="BIZ UDゴシック" panose="020B0400000000000000" pitchFamily="49" charset="-128"/>
              </a:rPr>
              <a:t>問相当</a:t>
            </a:r>
          </a:p>
        </p:txBody>
      </p:sp>
      <p:sp>
        <p:nvSpPr>
          <p:cNvPr id="58" name="正方形/長方形 57"/>
          <p:cNvSpPr/>
          <p:nvPr/>
        </p:nvSpPr>
        <p:spPr>
          <a:xfrm>
            <a:off x="8124613" y="1952060"/>
            <a:ext cx="631491" cy="319446"/>
          </a:xfrm>
          <a:prstGeom prst="rect">
            <a:avLst/>
          </a:prstGeom>
        </p:spPr>
        <p:txBody>
          <a:bodyPr wrap="square">
            <a:spAutoFit/>
          </a:bodyPr>
          <a:lstStyle/>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14</a:t>
            </a:r>
            <a:r>
              <a:rPr lang="ja-JP" altLang="en-US" sz="738" dirty="0">
                <a:solidFill>
                  <a:prstClr val="black"/>
                </a:solidFill>
                <a:latin typeface="BIZ UDゴシック" panose="020B0400000000000000" pitchFamily="49" charset="-128"/>
                <a:ea typeface="BIZ UDゴシック" panose="020B0400000000000000" pitchFamily="49" charset="-128"/>
              </a:rPr>
              <a:t>問中</a:t>
            </a:r>
            <a:endParaRPr lang="en-US" altLang="ja-JP" sz="738"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0.1</a:t>
            </a:r>
            <a:r>
              <a:rPr lang="ja-JP" altLang="en-US" sz="738" dirty="0">
                <a:solidFill>
                  <a:prstClr val="black"/>
                </a:solidFill>
                <a:latin typeface="BIZ UDゴシック" panose="020B0400000000000000" pitchFamily="49" charset="-128"/>
                <a:ea typeface="BIZ UDゴシック" panose="020B0400000000000000" pitchFamily="49" charset="-128"/>
              </a:rPr>
              <a:t>問相当</a:t>
            </a:r>
          </a:p>
        </p:txBody>
      </p:sp>
      <p:sp>
        <p:nvSpPr>
          <p:cNvPr id="59" name="正方形/長方形 58"/>
          <p:cNvSpPr/>
          <p:nvPr/>
        </p:nvSpPr>
        <p:spPr>
          <a:xfrm>
            <a:off x="8146035" y="2246636"/>
            <a:ext cx="631491" cy="319446"/>
          </a:xfrm>
          <a:prstGeom prst="rect">
            <a:avLst/>
          </a:prstGeom>
        </p:spPr>
        <p:txBody>
          <a:bodyPr wrap="square">
            <a:spAutoFit/>
          </a:bodyPr>
          <a:lstStyle/>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14</a:t>
            </a:r>
            <a:r>
              <a:rPr lang="ja-JP" altLang="en-US" sz="738" dirty="0">
                <a:solidFill>
                  <a:prstClr val="black"/>
                </a:solidFill>
                <a:latin typeface="BIZ UDゴシック" panose="020B0400000000000000" pitchFamily="49" charset="-128"/>
                <a:ea typeface="BIZ UDゴシック" panose="020B0400000000000000" pitchFamily="49" charset="-128"/>
              </a:rPr>
              <a:t>問中</a:t>
            </a:r>
            <a:endParaRPr lang="en-US" altLang="ja-JP" sz="738"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0.3</a:t>
            </a:r>
            <a:r>
              <a:rPr lang="ja-JP" altLang="en-US" sz="738" dirty="0">
                <a:solidFill>
                  <a:prstClr val="black"/>
                </a:solidFill>
                <a:latin typeface="BIZ UDゴシック" panose="020B0400000000000000" pitchFamily="49" charset="-128"/>
                <a:ea typeface="BIZ UDゴシック" panose="020B0400000000000000" pitchFamily="49" charset="-128"/>
              </a:rPr>
              <a:t>問相当</a:t>
            </a:r>
          </a:p>
        </p:txBody>
      </p:sp>
      <p:sp>
        <p:nvSpPr>
          <p:cNvPr id="60" name="正方形/長方形 59"/>
          <p:cNvSpPr/>
          <p:nvPr/>
        </p:nvSpPr>
        <p:spPr>
          <a:xfrm>
            <a:off x="8124613" y="2573306"/>
            <a:ext cx="631491" cy="319446"/>
          </a:xfrm>
          <a:prstGeom prst="rect">
            <a:avLst/>
          </a:prstGeom>
        </p:spPr>
        <p:txBody>
          <a:bodyPr wrap="square">
            <a:spAutoFit/>
          </a:bodyPr>
          <a:lstStyle/>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21</a:t>
            </a:r>
            <a:r>
              <a:rPr lang="ja-JP" altLang="en-US" sz="738" dirty="0">
                <a:solidFill>
                  <a:prstClr val="black"/>
                </a:solidFill>
                <a:latin typeface="BIZ UDゴシック" panose="020B0400000000000000" pitchFamily="49" charset="-128"/>
                <a:ea typeface="BIZ UDゴシック" panose="020B0400000000000000" pitchFamily="49" charset="-128"/>
              </a:rPr>
              <a:t>問中</a:t>
            </a:r>
            <a:endParaRPr lang="en-US" altLang="ja-JP" sz="738"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738" dirty="0">
                <a:solidFill>
                  <a:prstClr val="black"/>
                </a:solidFill>
                <a:latin typeface="BIZ UDゴシック" panose="020B0400000000000000" pitchFamily="49" charset="-128"/>
                <a:ea typeface="BIZ UDゴシック" panose="020B0400000000000000" pitchFamily="49" charset="-128"/>
              </a:rPr>
              <a:t>0.2</a:t>
            </a:r>
            <a:r>
              <a:rPr lang="ja-JP" altLang="en-US" sz="738" dirty="0">
                <a:solidFill>
                  <a:prstClr val="black"/>
                </a:solidFill>
                <a:latin typeface="BIZ UDゴシック" panose="020B0400000000000000" pitchFamily="49" charset="-128"/>
                <a:ea typeface="BIZ UDゴシック" panose="020B0400000000000000" pitchFamily="49" charset="-128"/>
              </a:rPr>
              <a:t>問相当</a:t>
            </a:r>
          </a:p>
        </p:txBody>
      </p:sp>
      <p:sp>
        <p:nvSpPr>
          <p:cNvPr id="61" name="正方形/長方形 60"/>
          <p:cNvSpPr/>
          <p:nvPr/>
        </p:nvSpPr>
        <p:spPr>
          <a:xfrm>
            <a:off x="7591366" y="2611471"/>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r>
              <a:rPr lang="ja-JP" altLang="en-US" sz="1015" dirty="0">
                <a:solidFill>
                  <a:prstClr val="black"/>
                </a:solidFill>
                <a:latin typeface="BIZ UDゴシック" panose="020B0400000000000000" pitchFamily="49" charset="-128"/>
                <a:ea typeface="BIZ UDゴシック" panose="020B0400000000000000" pitchFamily="49" charset="-128"/>
              </a:rPr>
              <a:t>理科</a:t>
            </a:r>
          </a:p>
        </p:txBody>
      </p:sp>
      <p:sp>
        <p:nvSpPr>
          <p:cNvPr id="62" name="正方形/長方形 61"/>
          <p:cNvSpPr/>
          <p:nvPr/>
        </p:nvSpPr>
        <p:spPr>
          <a:xfrm>
            <a:off x="3250959" y="2566680"/>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r>
              <a:rPr lang="ja-JP" altLang="en-US" sz="1015" dirty="0">
                <a:solidFill>
                  <a:prstClr val="black"/>
                </a:solidFill>
                <a:latin typeface="BIZ UDゴシック" panose="020B0400000000000000" pitchFamily="49" charset="-128"/>
                <a:ea typeface="BIZ UDゴシック" panose="020B0400000000000000" pitchFamily="49" charset="-128"/>
              </a:rPr>
              <a:t>理科</a:t>
            </a:r>
          </a:p>
        </p:txBody>
      </p:sp>
      <p:sp>
        <p:nvSpPr>
          <p:cNvPr id="63" name="正方形/長方形 62"/>
          <p:cNvSpPr/>
          <p:nvPr/>
        </p:nvSpPr>
        <p:spPr>
          <a:xfrm>
            <a:off x="3343275" y="2014751"/>
            <a:ext cx="1118114" cy="26584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lang="ja-JP" altLang="en-US" sz="1662">
              <a:solidFill>
                <a:prstClr val="black"/>
              </a:solidFill>
              <a:latin typeface="Meiryo UI"/>
              <a:ea typeface="Meiryo UI"/>
            </a:endParaRPr>
          </a:p>
        </p:txBody>
      </p:sp>
      <p:sp>
        <p:nvSpPr>
          <p:cNvPr id="64" name="正方形/長方形 63"/>
          <p:cNvSpPr/>
          <p:nvPr/>
        </p:nvSpPr>
        <p:spPr>
          <a:xfrm>
            <a:off x="3347197" y="2294971"/>
            <a:ext cx="1109338" cy="26584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lang="ja-JP" altLang="en-US" sz="1662">
              <a:solidFill>
                <a:prstClr val="black"/>
              </a:solidFill>
              <a:latin typeface="Meiryo UI"/>
              <a:ea typeface="Meiryo UI"/>
            </a:endParaRPr>
          </a:p>
        </p:txBody>
      </p:sp>
      <p:sp>
        <p:nvSpPr>
          <p:cNvPr id="65" name="正方形/長方形 64"/>
          <p:cNvSpPr/>
          <p:nvPr/>
        </p:nvSpPr>
        <p:spPr>
          <a:xfrm>
            <a:off x="3347197" y="2572832"/>
            <a:ext cx="1109338" cy="26584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lang="ja-JP" altLang="en-US" sz="1662">
              <a:solidFill>
                <a:prstClr val="black"/>
              </a:solidFill>
              <a:latin typeface="Meiryo UI"/>
              <a:ea typeface="Meiryo UI"/>
            </a:endParaRPr>
          </a:p>
        </p:txBody>
      </p:sp>
      <p:sp>
        <p:nvSpPr>
          <p:cNvPr id="66" name="正方形/長方形 65"/>
          <p:cNvSpPr/>
          <p:nvPr/>
        </p:nvSpPr>
        <p:spPr>
          <a:xfrm>
            <a:off x="7572272" y="1982826"/>
            <a:ext cx="1109338" cy="25889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lang="ja-JP" altLang="en-US" sz="1662">
              <a:solidFill>
                <a:prstClr val="black"/>
              </a:solidFill>
              <a:latin typeface="Meiryo UI"/>
              <a:ea typeface="Meiryo UI"/>
            </a:endParaRPr>
          </a:p>
        </p:txBody>
      </p:sp>
      <p:sp>
        <p:nvSpPr>
          <p:cNvPr id="67" name="正方形/長方形 66"/>
          <p:cNvSpPr/>
          <p:nvPr/>
        </p:nvSpPr>
        <p:spPr>
          <a:xfrm>
            <a:off x="7572271" y="2270097"/>
            <a:ext cx="1109338" cy="27477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lang="ja-JP" altLang="en-US" sz="1662">
              <a:solidFill>
                <a:prstClr val="black"/>
              </a:solidFill>
              <a:latin typeface="Meiryo UI"/>
              <a:ea typeface="Meiryo UI"/>
            </a:endParaRPr>
          </a:p>
        </p:txBody>
      </p:sp>
      <p:sp>
        <p:nvSpPr>
          <p:cNvPr id="68" name="正方形/長方形 67"/>
          <p:cNvSpPr/>
          <p:nvPr/>
        </p:nvSpPr>
        <p:spPr>
          <a:xfrm>
            <a:off x="7572271" y="2578661"/>
            <a:ext cx="1109338" cy="29084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lang="ja-JP" altLang="en-US" sz="1662">
              <a:solidFill>
                <a:prstClr val="black"/>
              </a:solidFill>
              <a:latin typeface="Meiryo UI"/>
              <a:ea typeface="Meiryo UI"/>
            </a:endParaRPr>
          </a:p>
        </p:txBody>
      </p:sp>
      <p:sp>
        <p:nvSpPr>
          <p:cNvPr id="69" name="テキスト ボックス 68"/>
          <p:cNvSpPr txBox="1"/>
          <p:nvPr/>
        </p:nvSpPr>
        <p:spPr>
          <a:xfrm>
            <a:off x="2996576" y="2267770"/>
            <a:ext cx="424788" cy="191719"/>
          </a:xfrm>
          <a:prstGeom prst="rect">
            <a:avLst/>
          </a:prstGeom>
          <a:noFill/>
        </p:spPr>
        <p:txBody>
          <a:bodyPr wrap="square" rtlCol="0">
            <a:spAutoFit/>
          </a:bodyPr>
          <a:lstStyle/>
          <a:p>
            <a:pPr defTabSz="422041"/>
            <a:r>
              <a:rPr lang="en-US" altLang="ja-JP" sz="646" dirty="0">
                <a:solidFill>
                  <a:prstClr val="black"/>
                </a:solidFill>
                <a:latin typeface="BIZ UDゴシック" panose="020B0400000000000000" pitchFamily="49" charset="-128"/>
                <a:ea typeface="BIZ UDゴシック" panose="020B0400000000000000" pitchFamily="49" charset="-128"/>
              </a:rPr>
              <a:t>0.976</a:t>
            </a:r>
            <a:endParaRPr lang="ja-JP" altLang="en-US" sz="646" dirty="0">
              <a:solidFill>
                <a:prstClr val="black"/>
              </a:solidFill>
              <a:latin typeface="BIZ UDゴシック" panose="020B0400000000000000" pitchFamily="49" charset="-128"/>
              <a:ea typeface="BIZ UDゴシック" panose="020B0400000000000000" pitchFamily="49" charset="-128"/>
            </a:endParaRPr>
          </a:p>
        </p:txBody>
      </p:sp>
      <p:sp>
        <p:nvSpPr>
          <p:cNvPr id="70" name="テキスト ボックス 69"/>
          <p:cNvSpPr txBox="1"/>
          <p:nvPr/>
        </p:nvSpPr>
        <p:spPr>
          <a:xfrm>
            <a:off x="2998040" y="2078714"/>
            <a:ext cx="424788" cy="191719"/>
          </a:xfrm>
          <a:prstGeom prst="rect">
            <a:avLst/>
          </a:prstGeom>
          <a:noFill/>
        </p:spPr>
        <p:txBody>
          <a:bodyPr wrap="square" rtlCol="0">
            <a:spAutoFit/>
          </a:bodyPr>
          <a:lstStyle/>
          <a:p>
            <a:pPr defTabSz="422041"/>
            <a:r>
              <a:rPr lang="en-US" altLang="ja-JP" sz="646" dirty="0">
                <a:solidFill>
                  <a:prstClr val="black"/>
                </a:solidFill>
                <a:latin typeface="BIZ UDゴシック" panose="020B0400000000000000" pitchFamily="49" charset="-128"/>
                <a:ea typeface="BIZ UDゴシック" panose="020B0400000000000000" pitchFamily="49" charset="-128"/>
              </a:rPr>
              <a:t>0.991</a:t>
            </a:r>
            <a:endParaRPr lang="ja-JP" altLang="en-US" sz="646" dirty="0">
              <a:solidFill>
                <a:prstClr val="black"/>
              </a:solidFill>
              <a:latin typeface="BIZ UDゴシック" panose="020B0400000000000000" pitchFamily="49" charset="-128"/>
              <a:ea typeface="BIZ UDゴシック" panose="020B0400000000000000" pitchFamily="49" charset="-128"/>
            </a:endParaRPr>
          </a:p>
        </p:txBody>
      </p:sp>
      <p:sp>
        <p:nvSpPr>
          <p:cNvPr id="71" name="テキスト ボックス 70"/>
          <p:cNvSpPr txBox="1"/>
          <p:nvPr/>
        </p:nvSpPr>
        <p:spPr>
          <a:xfrm>
            <a:off x="2998041" y="2504893"/>
            <a:ext cx="424788" cy="191719"/>
          </a:xfrm>
          <a:prstGeom prst="rect">
            <a:avLst/>
          </a:prstGeom>
          <a:noFill/>
        </p:spPr>
        <p:txBody>
          <a:bodyPr wrap="square" rtlCol="0">
            <a:spAutoFit/>
          </a:bodyPr>
          <a:lstStyle/>
          <a:p>
            <a:pPr defTabSz="422041"/>
            <a:r>
              <a:rPr lang="en-US" altLang="ja-JP" sz="646" dirty="0">
                <a:solidFill>
                  <a:prstClr val="black"/>
                </a:solidFill>
                <a:latin typeface="BIZ UDゴシック" panose="020B0400000000000000" pitchFamily="49" charset="-128"/>
                <a:ea typeface="BIZ UDゴシック" panose="020B0400000000000000" pitchFamily="49" charset="-128"/>
              </a:rPr>
              <a:t>0.954</a:t>
            </a:r>
            <a:endParaRPr lang="ja-JP" altLang="en-US" sz="646" dirty="0">
              <a:solidFill>
                <a:prstClr val="black"/>
              </a:solidFill>
              <a:latin typeface="BIZ UDゴシック" panose="020B0400000000000000" pitchFamily="49" charset="-128"/>
              <a:ea typeface="BIZ UDゴシック" panose="020B0400000000000000" pitchFamily="49" charset="-128"/>
            </a:endParaRPr>
          </a:p>
        </p:txBody>
      </p:sp>
      <p:sp>
        <p:nvSpPr>
          <p:cNvPr id="72" name="テキスト ボックス 71"/>
          <p:cNvSpPr txBox="1"/>
          <p:nvPr/>
        </p:nvSpPr>
        <p:spPr>
          <a:xfrm>
            <a:off x="7231518" y="2123225"/>
            <a:ext cx="424788" cy="191719"/>
          </a:xfrm>
          <a:prstGeom prst="rect">
            <a:avLst/>
          </a:prstGeom>
          <a:noFill/>
        </p:spPr>
        <p:txBody>
          <a:bodyPr wrap="square" rtlCol="0">
            <a:spAutoFit/>
          </a:bodyPr>
          <a:lstStyle/>
          <a:p>
            <a:pPr defTabSz="422041"/>
            <a:r>
              <a:rPr lang="en-US" altLang="ja-JP" sz="646" dirty="0">
                <a:solidFill>
                  <a:prstClr val="black"/>
                </a:solidFill>
                <a:latin typeface="BIZ UDゴシック" panose="020B0400000000000000" pitchFamily="49" charset="-128"/>
                <a:ea typeface="BIZ UDゴシック" panose="020B0400000000000000" pitchFamily="49" charset="-128"/>
              </a:rPr>
              <a:t>0.986</a:t>
            </a:r>
            <a:endParaRPr lang="ja-JP" altLang="en-US" sz="646" dirty="0">
              <a:solidFill>
                <a:prstClr val="black"/>
              </a:solidFill>
              <a:latin typeface="BIZ UDゴシック" panose="020B0400000000000000" pitchFamily="49" charset="-128"/>
              <a:ea typeface="BIZ UDゴシック" panose="020B0400000000000000" pitchFamily="49" charset="-128"/>
            </a:endParaRPr>
          </a:p>
        </p:txBody>
      </p:sp>
      <p:sp>
        <p:nvSpPr>
          <p:cNvPr id="73" name="テキスト ボックス 72"/>
          <p:cNvSpPr txBox="1"/>
          <p:nvPr/>
        </p:nvSpPr>
        <p:spPr>
          <a:xfrm>
            <a:off x="7231518" y="2265111"/>
            <a:ext cx="424788" cy="191719"/>
          </a:xfrm>
          <a:prstGeom prst="rect">
            <a:avLst/>
          </a:prstGeom>
          <a:noFill/>
        </p:spPr>
        <p:txBody>
          <a:bodyPr wrap="square" rtlCol="0">
            <a:spAutoFit/>
          </a:bodyPr>
          <a:lstStyle/>
          <a:p>
            <a:pPr defTabSz="422041"/>
            <a:r>
              <a:rPr lang="en-US" altLang="ja-JP" sz="646" dirty="0">
                <a:solidFill>
                  <a:prstClr val="black"/>
                </a:solidFill>
                <a:latin typeface="BIZ UDゴシック" panose="020B0400000000000000" pitchFamily="49" charset="-128"/>
                <a:ea typeface="BIZ UDゴシック" panose="020B0400000000000000" pitchFamily="49" charset="-128"/>
              </a:rPr>
              <a:t>0.974</a:t>
            </a:r>
            <a:endParaRPr lang="ja-JP" altLang="en-US" sz="646" dirty="0">
              <a:solidFill>
                <a:prstClr val="black"/>
              </a:solidFill>
              <a:latin typeface="BIZ UDゴシック" panose="020B0400000000000000" pitchFamily="49" charset="-128"/>
              <a:ea typeface="BIZ UDゴシック" panose="020B0400000000000000" pitchFamily="49" charset="-128"/>
            </a:endParaRPr>
          </a:p>
        </p:txBody>
      </p:sp>
      <p:sp>
        <p:nvSpPr>
          <p:cNvPr id="74" name="テキスト ボックス 73"/>
          <p:cNvSpPr txBox="1"/>
          <p:nvPr/>
        </p:nvSpPr>
        <p:spPr>
          <a:xfrm>
            <a:off x="7235612" y="2568214"/>
            <a:ext cx="424788" cy="191719"/>
          </a:xfrm>
          <a:prstGeom prst="rect">
            <a:avLst/>
          </a:prstGeom>
          <a:noFill/>
        </p:spPr>
        <p:txBody>
          <a:bodyPr wrap="square" rtlCol="0">
            <a:spAutoFit/>
          </a:bodyPr>
          <a:lstStyle/>
          <a:p>
            <a:pPr defTabSz="422041"/>
            <a:r>
              <a:rPr lang="en-US" altLang="ja-JP" sz="646" dirty="0">
                <a:solidFill>
                  <a:prstClr val="black"/>
                </a:solidFill>
                <a:latin typeface="BIZ UDゴシック" panose="020B0400000000000000" pitchFamily="49" charset="-128"/>
                <a:ea typeface="BIZ UDゴシック" panose="020B0400000000000000" pitchFamily="49" charset="-128"/>
              </a:rPr>
              <a:t>0.945</a:t>
            </a:r>
            <a:endParaRPr lang="ja-JP" altLang="en-US" sz="646" dirty="0">
              <a:solidFill>
                <a:prstClr val="black"/>
              </a:solidFill>
              <a:latin typeface="BIZ UDゴシック" panose="020B0400000000000000" pitchFamily="49" charset="-128"/>
              <a:ea typeface="BIZ UDゴシック" panose="020B0400000000000000" pitchFamily="49" charset="-128"/>
            </a:endParaRPr>
          </a:p>
        </p:txBody>
      </p:sp>
      <p:sp>
        <p:nvSpPr>
          <p:cNvPr id="75" name="テキスト ボックス 74"/>
          <p:cNvSpPr txBox="1"/>
          <p:nvPr/>
        </p:nvSpPr>
        <p:spPr>
          <a:xfrm>
            <a:off x="354845" y="457842"/>
            <a:ext cx="8135105" cy="291170"/>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292" b="1" dirty="0">
                <a:latin typeface="Meiryo UI" panose="020B0604030504040204" pitchFamily="50" charset="-128"/>
                <a:ea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rPr>
              <a:t>学力テスト（小学校・中学校）</a:t>
            </a:r>
            <a:r>
              <a:rPr lang="en-US" altLang="ja-JP" sz="1292" b="1" dirty="0">
                <a:latin typeface="Meiryo UI" panose="020B0604030504040204" pitchFamily="50" charset="-128"/>
                <a:ea typeface="Meiryo UI" panose="020B0604030504040204" pitchFamily="50" charset="-128"/>
              </a:rPr>
              <a:t>】</a:t>
            </a:r>
          </a:p>
        </p:txBody>
      </p:sp>
      <p:sp>
        <p:nvSpPr>
          <p:cNvPr id="76" name="正方形/長方形 75"/>
          <p:cNvSpPr/>
          <p:nvPr/>
        </p:nvSpPr>
        <p:spPr>
          <a:xfrm>
            <a:off x="275413" y="1195609"/>
            <a:ext cx="4868757"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全国の平均正答率を</a:t>
            </a:r>
            <a:r>
              <a:rPr lang="en-US" altLang="ja-JP" sz="900" dirty="0">
                <a:latin typeface="Meiryo UI" panose="020B0604030504040204" pitchFamily="50" charset="-128"/>
                <a:ea typeface="Meiryo UI" panose="020B0604030504040204" pitchFamily="50" charset="-128"/>
              </a:rPr>
              <a:t>1.000</a:t>
            </a:r>
            <a:r>
              <a:rPr lang="ja-JP" altLang="en-US" sz="900" dirty="0">
                <a:latin typeface="Meiryo UI" panose="020B0604030504040204" pitchFamily="50" charset="-128"/>
                <a:ea typeface="Meiryo UI" panose="020B0604030504040204" pitchFamily="50" charset="-128"/>
              </a:rPr>
              <a:t>としたときの、大阪府（政令市を含む）の各教科の平均正答率の推移</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年までは各教科Ａ・Ｂの</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区分）</a:t>
            </a:r>
          </a:p>
        </p:txBody>
      </p:sp>
      <p:sp>
        <p:nvSpPr>
          <p:cNvPr id="77" name="テキスト ボックス 76"/>
          <p:cNvSpPr txBox="1"/>
          <p:nvPr/>
        </p:nvSpPr>
        <p:spPr>
          <a:xfrm>
            <a:off x="330481" y="727730"/>
            <a:ext cx="4614981"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小学校、中学校ともに理科については全国との差はあるが、国語、算数、数学はおおむね全国平均まで改善。</a:t>
            </a:r>
          </a:p>
        </p:txBody>
      </p:sp>
      <p:sp>
        <p:nvSpPr>
          <p:cNvPr id="84" name="テキスト ボックス 83">
            <a:extLst>
              <a:ext uri="{FF2B5EF4-FFF2-40B4-BE49-F238E27FC236}">
                <a16:creationId xmlns:a16="http://schemas.microsoft.com/office/drawing/2014/main" id="{8BFB1CF8-713F-4BA6-8769-AEFF90E56A27}"/>
              </a:ext>
            </a:extLst>
          </p:cNvPr>
          <p:cNvSpPr txBox="1"/>
          <p:nvPr/>
        </p:nvSpPr>
        <p:spPr>
          <a:xfrm>
            <a:off x="349545" y="3587173"/>
            <a:ext cx="8140406"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英検</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級以上の英語力を有する中学生、</a:t>
            </a:r>
            <a:r>
              <a:rPr lang="en-US" altLang="ja-JP" sz="1400" b="1" dirty="0">
                <a:latin typeface="Meiryo UI" panose="020B0604030504040204" pitchFamily="50" charset="-128"/>
                <a:ea typeface="Meiryo UI" panose="020B0604030504040204" pitchFamily="50" charset="-128"/>
              </a:rPr>
              <a:t>CEFR A2</a:t>
            </a:r>
            <a:r>
              <a:rPr lang="ja-JP" altLang="en-US" sz="1400" b="1" dirty="0">
                <a:latin typeface="Meiryo UI" panose="020B0604030504040204" pitchFamily="50" charset="-128"/>
                <a:ea typeface="Meiryo UI" panose="020B0604030504040204" pitchFamily="50" charset="-128"/>
              </a:rPr>
              <a:t>レベル相当以上の英語力を有する高校生の割合</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FF790E6B-855A-41D5-91B8-A609FBE4564D}"/>
              </a:ext>
            </a:extLst>
          </p:cNvPr>
          <p:cNvSpPr/>
          <p:nvPr/>
        </p:nvSpPr>
        <p:spPr>
          <a:xfrm>
            <a:off x="4853944" y="6683861"/>
            <a:ext cx="237757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出典：文部科学省「英語教育実施状況調査」</a:t>
            </a:r>
          </a:p>
        </p:txBody>
      </p:sp>
      <p:sp>
        <p:nvSpPr>
          <p:cNvPr id="86" name="正方形/長方形 85">
            <a:extLst>
              <a:ext uri="{FF2B5EF4-FFF2-40B4-BE49-F238E27FC236}">
                <a16:creationId xmlns:a16="http://schemas.microsoft.com/office/drawing/2014/main" id="{0C89D0D9-F92F-4ED1-A75F-9E4ECDEED37E}"/>
              </a:ext>
            </a:extLst>
          </p:cNvPr>
          <p:cNvSpPr/>
          <p:nvPr/>
        </p:nvSpPr>
        <p:spPr>
          <a:xfrm>
            <a:off x="2622269" y="6666107"/>
            <a:ext cx="1534394"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 2020</a:t>
            </a:r>
            <a:r>
              <a:rPr lang="ja-JP" altLang="en-US" sz="900" dirty="0">
                <a:latin typeface="Meiryo UI" panose="020B0604030504040204" pitchFamily="50" charset="-128"/>
                <a:ea typeface="Meiryo UI" panose="020B0604030504040204" pitchFamily="50" charset="-128"/>
              </a:rPr>
              <a:t>年度は調査未実施</a:t>
            </a:r>
          </a:p>
        </p:txBody>
      </p:sp>
      <p:sp>
        <p:nvSpPr>
          <p:cNvPr id="87" name="テキスト ボックス 86">
            <a:extLst>
              <a:ext uri="{FF2B5EF4-FFF2-40B4-BE49-F238E27FC236}">
                <a16:creationId xmlns:a16="http://schemas.microsoft.com/office/drawing/2014/main" id="{2C65CE4E-C8CD-4CBF-B793-1F123B285620}"/>
              </a:ext>
            </a:extLst>
          </p:cNvPr>
          <p:cNvSpPr txBox="1"/>
          <p:nvPr/>
        </p:nvSpPr>
        <p:spPr>
          <a:xfrm>
            <a:off x="392675" y="3892020"/>
            <a:ext cx="390401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調査開始の</a:t>
            </a:r>
            <a:r>
              <a:rPr kumimoji="1" lang="en-US" altLang="ja-JP" sz="1200" dirty="0">
                <a:latin typeface="Meiryo UI" panose="020B0604030504040204" pitchFamily="50" charset="-128"/>
                <a:ea typeface="Meiryo UI" panose="020B0604030504040204" pitchFamily="50" charset="-128"/>
              </a:rPr>
              <a:t>2013</a:t>
            </a:r>
            <a:r>
              <a:rPr kumimoji="1" lang="ja-JP" altLang="en-US" sz="1200" dirty="0">
                <a:latin typeface="Meiryo UI" panose="020B0604030504040204" pitchFamily="50" charset="-128"/>
                <a:ea typeface="Meiryo UI" panose="020B0604030504040204" pitchFamily="50" charset="-128"/>
              </a:rPr>
              <a:t>年度では</a:t>
            </a:r>
            <a:r>
              <a:rPr kumimoji="1" lang="en-US" altLang="ja-JP" sz="1200" dirty="0">
                <a:latin typeface="Meiryo UI" panose="020B0604030504040204" pitchFamily="50" charset="-128"/>
                <a:ea typeface="Meiryo UI" panose="020B0604030504040204" pitchFamily="50" charset="-128"/>
              </a:rPr>
              <a:t>13.9</a:t>
            </a:r>
            <a:r>
              <a:rPr kumimoji="1" lang="ja-JP" altLang="en-US" sz="1200" dirty="0">
                <a:latin typeface="Meiryo UI" panose="020B0604030504040204" pitchFamily="50" charset="-128"/>
                <a:ea typeface="Meiryo UI" panose="020B0604030504040204" pitchFamily="50" charset="-128"/>
              </a:rPr>
              <a:t>％と低い水準であったが、</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年度では全国を</a:t>
            </a:r>
            <a:r>
              <a:rPr lang="ja-JP" altLang="en-US" sz="1200" dirty="0">
                <a:latin typeface="Meiryo UI" panose="020B0604030504040204" pitchFamily="50" charset="-128"/>
                <a:ea typeface="Meiryo UI" panose="020B0604030504040204" pitchFamily="50" charset="-128"/>
              </a:rPr>
              <a:t>上回る</a:t>
            </a:r>
            <a:r>
              <a:rPr lang="en-US" altLang="ja-JP" sz="1200" dirty="0">
                <a:latin typeface="Meiryo UI" panose="020B0604030504040204" pitchFamily="50" charset="-128"/>
                <a:ea typeface="Meiryo UI" panose="020B0604030504040204" pitchFamily="50" charset="-128"/>
              </a:rPr>
              <a:t>47.4</a:t>
            </a:r>
            <a:r>
              <a:rPr lang="ja-JP" altLang="en-US" sz="1200" dirty="0">
                <a:latin typeface="Meiryo UI" panose="020B0604030504040204" pitchFamily="50" charset="-128"/>
                <a:ea typeface="Meiryo UI" panose="020B0604030504040204" pitchFamily="50" charset="-128"/>
              </a:rPr>
              <a:t>％に上昇している。</a:t>
            </a:r>
            <a:endParaRPr kumimoji="1" lang="ja-JP" altLang="en-US" sz="1200" dirty="0">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C62F8268-2F0F-4F34-AEF6-842AF87D4972}"/>
              </a:ext>
            </a:extLst>
          </p:cNvPr>
          <p:cNvSpPr txBox="1"/>
          <p:nvPr/>
        </p:nvSpPr>
        <p:spPr>
          <a:xfrm>
            <a:off x="4853944" y="3890353"/>
            <a:ext cx="3904016"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年度では</a:t>
            </a:r>
            <a:r>
              <a:rPr kumimoji="1" lang="en-US" altLang="ja-JP" sz="1200" dirty="0">
                <a:latin typeface="Meiryo UI" panose="020B0604030504040204" pitchFamily="50" charset="-128"/>
                <a:ea typeface="Meiryo UI" panose="020B0604030504040204" pitchFamily="50" charset="-128"/>
              </a:rPr>
              <a:t>31.2</a:t>
            </a:r>
            <a:r>
              <a:rPr kumimoji="1" lang="ja-JP" altLang="en-US" sz="1200" dirty="0">
                <a:latin typeface="Meiryo UI" panose="020B0604030504040204" pitchFamily="50" charset="-128"/>
                <a:ea typeface="Meiryo UI" panose="020B0604030504040204" pitchFamily="50" charset="-128"/>
              </a:rPr>
              <a:t>％と全国から</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ポイント下回っていたが、</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年度では全国を</a:t>
            </a:r>
            <a:r>
              <a:rPr lang="ja-JP" altLang="en-US" sz="1200" dirty="0">
                <a:latin typeface="Meiryo UI" panose="020B0604030504040204" pitchFamily="50" charset="-128"/>
                <a:ea typeface="Meiryo UI" panose="020B0604030504040204" pitchFamily="50" charset="-128"/>
              </a:rPr>
              <a:t>上回る</a:t>
            </a:r>
            <a:r>
              <a:rPr lang="en-US" altLang="ja-JP" sz="1200" dirty="0">
                <a:latin typeface="Meiryo UI" panose="020B0604030504040204" pitchFamily="50" charset="-128"/>
                <a:ea typeface="Meiryo UI" panose="020B0604030504040204" pitchFamily="50" charset="-128"/>
              </a:rPr>
              <a:t>48.2</a:t>
            </a:r>
            <a:r>
              <a:rPr lang="ja-JP" altLang="en-US" sz="1200" dirty="0">
                <a:latin typeface="Meiryo UI" panose="020B0604030504040204" pitchFamily="50" charset="-128"/>
                <a:ea typeface="Meiryo UI" panose="020B0604030504040204" pitchFamily="50" charset="-128"/>
              </a:rPr>
              <a:t>％に上昇している。</a:t>
            </a:r>
            <a:endParaRPr kumimoji="1" lang="ja-JP" altLang="en-US" sz="1200" dirty="0">
              <a:latin typeface="Meiryo UI" panose="020B0604030504040204" pitchFamily="50" charset="-128"/>
              <a:ea typeface="Meiryo UI" panose="020B0604030504040204" pitchFamily="50" charset="-128"/>
            </a:endParaRPr>
          </a:p>
        </p:txBody>
      </p:sp>
      <p:sp>
        <p:nvSpPr>
          <p:cNvPr id="89" name="正方形/長方形 88">
            <a:extLst>
              <a:ext uri="{FF2B5EF4-FFF2-40B4-BE49-F238E27FC236}">
                <a16:creationId xmlns:a16="http://schemas.microsoft.com/office/drawing/2014/main" id="{A1FB6DAC-EB7D-4173-8658-AD0D71FB4715}"/>
              </a:ext>
            </a:extLst>
          </p:cNvPr>
          <p:cNvSpPr/>
          <p:nvPr/>
        </p:nvSpPr>
        <p:spPr>
          <a:xfrm>
            <a:off x="7323925" y="6681390"/>
            <a:ext cx="1534394"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 2020</a:t>
            </a:r>
            <a:r>
              <a:rPr lang="ja-JP" altLang="en-US" sz="900" dirty="0">
                <a:latin typeface="Meiryo UI" panose="020B0604030504040204" pitchFamily="50" charset="-128"/>
                <a:ea typeface="Meiryo UI" panose="020B0604030504040204" pitchFamily="50" charset="-128"/>
              </a:rPr>
              <a:t>年度は調査未実施</a:t>
            </a:r>
          </a:p>
        </p:txBody>
      </p:sp>
      <p:sp>
        <p:nvSpPr>
          <p:cNvPr id="90" name="正方形/長方形 89">
            <a:extLst>
              <a:ext uri="{FF2B5EF4-FFF2-40B4-BE49-F238E27FC236}">
                <a16:creationId xmlns:a16="http://schemas.microsoft.com/office/drawing/2014/main" id="{1C7DB415-884E-416B-9AC3-051C040A1032}"/>
              </a:ext>
            </a:extLst>
          </p:cNvPr>
          <p:cNvSpPr/>
          <p:nvPr/>
        </p:nvSpPr>
        <p:spPr>
          <a:xfrm>
            <a:off x="198636" y="6672523"/>
            <a:ext cx="237757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出典：文部科学省「英語教育実施状況調査」</a:t>
            </a:r>
          </a:p>
        </p:txBody>
      </p:sp>
      <p:pic>
        <p:nvPicPr>
          <p:cNvPr id="2" name="図 1"/>
          <p:cNvPicPr>
            <a:picLocks noChangeAspect="1"/>
          </p:cNvPicPr>
          <p:nvPr/>
        </p:nvPicPr>
        <p:blipFill>
          <a:blip r:embed="rId4"/>
          <a:stretch>
            <a:fillRect/>
          </a:stretch>
        </p:blipFill>
        <p:spPr>
          <a:xfrm>
            <a:off x="76828" y="4258271"/>
            <a:ext cx="9071634" cy="2828789"/>
          </a:xfrm>
          <a:prstGeom prst="rect">
            <a:avLst/>
          </a:prstGeom>
        </p:spPr>
      </p:pic>
    </p:spTree>
    <p:extLst>
      <p:ext uri="{BB962C8B-B14F-4D97-AF65-F5344CB8AC3E}">
        <p14:creationId xmlns:p14="http://schemas.microsoft.com/office/powerpoint/2010/main" val="331481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右矢印 47"/>
          <p:cNvSpPr/>
          <p:nvPr/>
        </p:nvSpPr>
        <p:spPr>
          <a:xfrm rot="1500000">
            <a:off x="914318" y="2117983"/>
            <a:ext cx="3132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 name="直線コネクタ 4"/>
          <p:cNvCxnSpPr/>
          <p:nvPr/>
        </p:nvCxnSpPr>
        <p:spPr>
          <a:xfrm>
            <a:off x="255231" y="4922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5231" y="30559"/>
            <a:ext cx="211949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教育・子育て</a:t>
            </a:r>
            <a:r>
              <a:rPr lang="en-US" altLang="ja-JP" sz="24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54845" y="709452"/>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待機児童数</a:t>
            </a:r>
            <a:r>
              <a:rPr kumimoji="1"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（大阪市）</a:t>
            </a:r>
            <a:endParaRPr kumimoji="1" lang="en-US" altLang="ja-JP" sz="1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64770" y="1055492"/>
            <a:ext cx="431404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大阪市の待機児童は一桁台まで減っており、待機児童ゼロも視野。</a:t>
            </a:r>
          </a:p>
        </p:txBody>
      </p:sp>
      <p:sp>
        <p:nvSpPr>
          <p:cNvPr id="39" name="正方形/長方形 38"/>
          <p:cNvSpPr/>
          <p:nvPr/>
        </p:nvSpPr>
        <p:spPr>
          <a:xfrm>
            <a:off x="354846" y="3506629"/>
            <a:ext cx="3875292" cy="400110"/>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出典：大阪市</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「大阪市の保育所等利用待機</a:t>
            </a:r>
            <a:r>
              <a:rPr lang="ja-JP" altLang="en-US" sz="1000" dirty="0" smtClean="0">
                <a:latin typeface="Meiryo UI" panose="020B0604030504040204" pitchFamily="50" charset="-128"/>
                <a:ea typeface="Meiryo UI" panose="020B0604030504040204" pitchFamily="50" charset="-128"/>
              </a:rPr>
              <a:t>児童数</a:t>
            </a:r>
            <a:r>
              <a:rPr lang="ja-JP" altLang="en-US" sz="1000" dirty="0">
                <a:latin typeface="Meiryo UI" panose="020B0604030504040204" pitchFamily="50" charset="-128"/>
                <a:ea typeface="Meiryo UI" panose="020B0604030504040204" pitchFamily="50" charset="-128"/>
              </a:rPr>
              <a:t>の推移」をもと</a:t>
            </a:r>
            <a:r>
              <a:rPr lang="ja-JP" altLang="en-US" sz="1000" dirty="0" smtClean="0">
                <a:latin typeface="Meiryo UI" panose="020B0604030504040204" pitchFamily="50" charset="-128"/>
                <a:ea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副首都</a:t>
            </a:r>
            <a:r>
              <a:rPr lang="ja-JP" altLang="en-US" sz="1000" dirty="0">
                <a:latin typeface="Meiryo UI" panose="020B0604030504040204" pitchFamily="50" charset="-128"/>
                <a:ea typeface="Meiryo UI" panose="020B0604030504040204" pitchFamily="50" charset="-128"/>
              </a:rPr>
              <a:t>推進局で</a:t>
            </a:r>
            <a:r>
              <a:rPr lang="ja-JP" altLang="en-US" sz="1000" dirty="0" smtClean="0">
                <a:latin typeface="Meiryo UI" panose="020B0604030504040204" pitchFamily="50" charset="-128"/>
                <a:ea typeface="Meiryo UI" panose="020B0604030504040204" pitchFamily="50" charset="-128"/>
              </a:rPr>
              <a:t>作成</a:t>
            </a:r>
            <a:endParaRPr lang="en-US" altLang="zh-TW" sz="1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825099" y="711633"/>
            <a:ext cx="41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夫婦の家事関連時間</a:t>
            </a:r>
            <a:r>
              <a:rPr lang="en-US" altLang="ja-JP" sz="1400" b="1" dirty="0">
                <a:latin typeface="Meiryo UI" panose="020B0604030504040204" pitchFamily="50" charset="-128"/>
                <a:ea typeface="Meiryo UI" panose="020B0604030504040204" pitchFamily="50" charset="-128"/>
              </a:rPr>
              <a:t>】</a:t>
            </a:r>
          </a:p>
        </p:txBody>
      </p:sp>
      <p:sp>
        <p:nvSpPr>
          <p:cNvPr id="22" name="テキスト ボックス 1"/>
          <p:cNvSpPr txBox="1"/>
          <p:nvPr/>
        </p:nvSpPr>
        <p:spPr>
          <a:xfrm>
            <a:off x="4678817" y="1518039"/>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「夫」の家事関連時間／</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p>
        </p:txBody>
      </p:sp>
      <p:sp>
        <p:nvSpPr>
          <p:cNvPr id="23" name="テキスト ボックス 1"/>
          <p:cNvSpPr txBox="1"/>
          <p:nvPr/>
        </p:nvSpPr>
        <p:spPr>
          <a:xfrm>
            <a:off x="6946747" y="1517025"/>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「妻」の家事関連時間／</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p>
        </p:txBody>
      </p:sp>
      <p:sp>
        <p:nvSpPr>
          <p:cNvPr id="24" name="正方形/長方形 23"/>
          <p:cNvSpPr/>
          <p:nvPr/>
        </p:nvSpPr>
        <p:spPr>
          <a:xfrm>
            <a:off x="4678817" y="3504680"/>
            <a:ext cx="3998210"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出典：総務省統計局「社会生活基本調査」をもとに副首都推進局で</a:t>
            </a:r>
            <a:r>
              <a:rPr lang="ja-JP" altLang="en-US" sz="1000" dirty="0" smtClean="0">
                <a:latin typeface="Meiryo UI" panose="020B0604030504040204" pitchFamily="50" charset="-128"/>
                <a:ea typeface="Meiryo UI" panose="020B0604030504040204" pitchFamily="50" charset="-128"/>
              </a:rPr>
              <a:t>作成</a:t>
            </a:r>
            <a:endParaRPr lang="en-US" altLang="zh-TW" sz="10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821230" y="1767125"/>
            <a:ext cx="588623" cy="253916"/>
          </a:xfrm>
          <a:prstGeom prst="rect">
            <a:avLst/>
          </a:prstGeom>
          <a:noFill/>
        </p:spPr>
        <p:txBody>
          <a:bodyPr wrap="none" rtlCol="0">
            <a:spAutoFit/>
          </a:bodyPr>
          <a:lstStyle/>
          <a:p>
            <a:r>
              <a:rPr lang="ja-JP" altLang="en-US" sz="1050" dirty="0"/>
              <a:t>（分）</a:t>
            </a:r>
          </a:p>
        </p:txBody>
      </p:sp>
      <p:sp>
        <p:nvSpPr>
          <p:cNvPr id="26" name="テキスト ボックス 25"/>
          <p:cNvSpPr txBox="1"/>
          <p:nvPr/>
        </p:nvSpPr>
        <p:spPr>
          <a:xfrm>
            <a:off x="7000855" y="1752819"/>
            <a:ext cx="588623" cy="253916"/>
          </a:xfrm>
          <a:prstGeom prst="rect">
            <a:avLst/>
          </a:prstGeom>
          <a:noFill/>
        </p:spPr>
        <p:txBody>
          <a:bodyPr wrap="none" rtlCol="0">
            <a:spAutoFit/>
          </a:bodyPr>
          <a:lstStyle/>
          <a:p>
            <a:r>
              <a:rPr lang="ja-JP" altLang="en-US" sz="1050" dirty="0"/>
              <a:t>（分）</a:t>
            </a:r>
          </a:p>
        </p:txBody>
      </p:sp>
      <p:sp>
        <p:nvSpPr>
          <p:cNvPr id="30" name="テキスト ボックス 29"/>
          <p:cNvSpPr txBox="1"/>
          <p:nvPr/>
        </p:nvSpPr>
        <p:spPr>
          <a:xfrm>
            <a:off x="4750228" y="1080283"/>
            <a:ext cx="4022075"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家事関連時間について、全国より低い水準だが夫は</a:t>
            </a:r>
            <a:r>
              <a:rPr kumimoji="1" lang="ja-JP" altLang="en-US" sz="1200" dirty="0">
                <a:latin typeface="Meiryo UI" panose="020B0604030504040204" pitchFamily="50" charset="-128"/>
                <a:ea typeface="Meiryo UI" panose="020B0604030504040204" pitchFamily="50" charset="-128"/>
              </a:rPr>
              <a:t>増加傾向</a:t>
            </a:r>
            <a:r>
              <a:rPr lang="ja-JP" altLang="en-US" sz="1200" dirty="0">
                <a:latin typeface="Meiryo UI" panose="020B0604030504040204" pitchFamily="50" charset="-128"/>
                <a:ea typeface="Meiryo UI" panose="020B0604030504040204" pitchFamily="50" charset="-128"/>
              </a:rPr>
              <a:t>にある。</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894799" y="3219985"/>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36" name="テキスト ボックス 35"/>
          <p:cNvSpPr txBox="1"/>
          <p:nvPr/>
        </p:nvSpPr>
        <p:spPr>
          <a:xfrm>
            <a:off x="8632820" y="3219985"/>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40" name="テキスト ボックス 39"/>
          <p:cNvSpPr txBox="1"/>
          <p:nvPr/>
        </p:nvSpPr>
        <p:spPr>
          <a:xfrm>
            <a:off x="6591113" y="3235740"/>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38" name="スライド番号プレースホルダー 1"/>
          <p:cNvSpPr>
            <a:spLocks noGrp="1"/>
          </p:cNvSpPr>
          <p:nvPr>
            <p:ph type="sldNum" sz="quarter" idx="12"/>
          </p:nvPr>
        </p:nvSpPr>
        <p:spPr>
          <a:xfrm>
            <a:off x="7040374" y="6492875"/>
            <a:ext cx="2057400" cy="365125"/>
          </a:xfrm>
        </p:spPr>
        <p:txBody>
          <a:bodyPr/>
          <a:lstStyle/>
          <a:p>
            <a:fld id="{138CA411-231B-42B9-AF63-97A64194AA60}" type="slidenum">
              <a:rPr lang="ja-JP" altLang="en-US" smtClean="0"/>
              <a:pPr/>
              <a:t>13</a:t>
            </a:fld>
            <a:endParaRPr lang="ja-JP" altLang="en-US" dirty="0"/>
          </a:p>
        </p:txBody>
      </p:sp>
      <p:pic>
        <p:nvPicPr>
          <p:cNvPr id="3" name="図 2"/>
          <p:cNvPicPr>
            <a:picLocks noChangeAspect="1"/>
          </p:cNvPicPr>
          <p:nvPr/>
        </p:nvPicPr>
        <p:blipFill>
          <a:blip r:embed="rId2"/>
          <a:stretch>
            <a:fillRect/>
          </a:stretch>
        </p:blipFill>
        <p:spPr>
          <a:xfrm>
            <a:off x="4837055" y="1780570"/>
            <a:ext cx="4102964" cy="1639966"/>
          </a:xfrm>
          <a:prstGeom prst="rect">
            <a:avLst/>
          </a:prstGeom>
        </p:spPr>
      </p:pic>
      <p:pic>
        <p:nvPicPr>
          <p:cNvPr id="2" name="図 1"/>
          <p:cNvPicPr>
            <a:picLocks noChangeAspect="1"/>
          </p:cNvPicPr>
          <p:nvPr/>
        </p:nvPicPr>
        <p:blipFill>
          <a:blip r:embed="rId3"/>
          <a:stretch>
            <a:fillRect/>
          </a:stretch>
        </p:blipFill>
        <p:spPr>
          <a:xfrm>
            <a:off x="513759" y="1552830"/>
            <a:ext cx="3712786" cy="2017951"/>
          </a:xfrm>
          <a:prstGeom prst="rect">
            <a:avLst/>
          </a:prstGeom>
        </p:spPr>
      </p:pic>
    </p:spTree>
    <p:extLst>
      <p:ext uri="{BB962C8B-B14F-4D97-AF65-F5344CB8AC3E}">
        <p14:creationId xmlns:p14="http://schemas.microsoft.com/office/powerpoint/2010/main" val="399648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3455447" y="4549295"/>
            <a:ext cx="5596613" cy="2420322"/>
          </a:xfrm>
          <a:prstGeom prst="rect">
            <a:avLst/>
          </a:prstGeom>
        </p:spPr>
      </p:pic>
      <p:pic>
        <p:nvPicPr>
          <p:cNvPr id="9" name="図 8"/>
          <p:cNvPicPr>
            <a:picLocks noChangeAspect="1"/>
          </p:cNvPicPr>
          <p:nvPr/>
        </p:nvPicPr>
        <p:blipFill>
          <a:blip r:embed="rId3"/>
          <a:stretch>
            <a:fillRect/>
          </a:stretch>
        </p:blipFill>
        <p:spPr>
          <a:xfrm>
            <a:off x="5571405" y="1697353"/>
            <a:ext cx="3377477" cy="2188654"/>
          </a:xfrm>
          <a:prstGeom prst="rect">
            <a:avLst/>
          </a:prstGeom>
        </p:spPr>
      </p:pic>
      <p:pic>
        <p:nvPicPr>
          <p:cNvPr id="8" name="図 7"/>
          <p:cNvPicPr>
            <a:picLocks noChangeAspect="1"/>
          </p:cNvPicPr>
          <p:nvPr/>
        </p:nvPicPr>
        <p:blipFill>
          <a:blip r:embed="rId4"/>
          <a:stretch>
            <a:fillRect/>
          </a:stretch>
        </p:blipFill>
        <p:spPr>
          <a:xfrm>
            <a:off x="177998" y="1633749"/>
            <a:ext cx="5273497" cy="2341067"/>
          </a:xfrm>
          <a:prstGeom prst="rect">
            <a:avLst/>
          </a:prstGeom>
        </p:spPr>
      </p:pic>
      <p:cxnSp>
        <p:nvCxnSpPr>
          <p:cNvPr id="5" name="直線コネクタ 4"/>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62654"/>
            <a:ext cx="1723549"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安全安心</a:t>
            </a:r>
            <a:r>
              <a:rPr lang="en-US" altLang="ja-JP" sz="24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67821" y="6421424"/>
            <a:ext cx="2107562" cy="651284"/>
          </a:xfrm>
        </p:spPr>
        <p:txBody>
          <a:bodyPr/>
          <a:lstStyle/>
          <a:p>
            <a:fld id="{138CA411-231B-42B9-AF63-97A64194AA60}" type="slidenum">
              <a:rPr lang="ja-JP" altLang="en-US" smtClean="0"/>
              <a:pPr/>
              <a:t>14</a:t>
            </a:fld>
            <a:endParaRPr lang="ja-JP" altLang="en-US"/>
          </a:p>
        </p:txBody>
      </p:sp>
      <p:sp>
        <p:nvSpPr>
          <p:cNvPr id="13" name="テキスト ボックス 12"/>
          <p:cNvSpPr txBox="1"/>
          <p:nvPr/>
        </p:nvSpPr>
        <p:spPr>
          <a:xfrm>
            <a:off x="354844" y="936288"/>
            <a:ext cx="4746093" cy="316483"/>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刑法犯と街頭犯罪（認知件数）</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　　東京都との推移比較</a:t>
            </a:r>
            <a:endParaRPr kumimoji="1" lang="en-US" altLang="ja-JP" sz="14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354844" y="1267113"/>
            <a:ext cx="4746093"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大阪の街頭犯罪認知件数と、刑法犯認知件数は、それぞれ対</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年比で</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以下に減少。</a:t>
            </a:r>
          </a:p>
        </p:txBody>
      </p:sp>
      <p:sp>
        <p:nvSpPr>
          <p:cNvPr id="32" name="テキスト ボックス 31"/>
          <p:cNvSpPr txBox="1"/>
          <p:nvPr/>
        </p:nvSpPr>
        <p:spPr>
          <a:xfrm>
            <a:off x="354845" y="4121859"/>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ひったくりと</a:t>
            </a:r>
            <a:r>
              <a:rPr lang="ja-JP" altLang="en-US" sz="1400" b="1" dirty="0" smtClean="0">
                <a:latin typeface="Meiryo UI" panose="020B0604030504040204" pitchFamily="50" charset="-128"/>
                <a:ea typeface="Meiryo UI" panose="020B0604030504040204" pitchFamily="50" charset="-128"/>
              </a:rPr>
              <a:t>自動車盗（</a:t>
            </a:r>
            <a:r>
              <a:rPr lang="ja-JP" altLang="en-US" sz="1400" b="1" dirty="0">
                <a:latin typeface="Meiryo UI" panose="020B0604030504040204" pitchFamily="50" charset="-128"/>
                <a:ea typeface="Meiryo UI" panose="020B0604030504040204" pitchFamily="50" charset="-128"/>
              </a:rPr>
              <a:t>認知件数）</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2017</a:t>
            </a:r>
            <a:r>
              <a:rPr kumimoji="1" lang="ja-JP" altLang="en-US" sz="1400" b="1" dirty="0">
                <a:latin typeface="Meiryo UI" panose="020B0604030504040204" pitchFamily="50" charset="-128"/>
                <a:ea typeface="Meiryo UI" panose="020B0604030504040204" pitchFamily="50" charset="-128"/>
              </a:rPr>
              <a:t>年ワースト３の推移比較</a:t>
            </a:r>
            <a:endParaRPr kumimoji="1" lang="en-US" altLang="ja-JP" sz="1400"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354845" y="4837966"/>
            <a:ext cx="3168181" cy="120032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「こわい大阪」の象徴であった“ひったくり”の認知件数は、</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年の</a:t>
            </a:r>
            <a:r>
              <a:rPr lang="en-US" altLang="ja-JP" sz="1200" dirty="0">
                <a:latin typeface="Meiryo UI" panose="020B0604030504040204" pitchFamily="50" charset="-128"/>
                <a:ea typeface="Meiryo UI" panose="020B0604030504040204" pitchFamily="50" charset="-128"/>
              </a:rPr>
              <a:t>3582</a:t>
            </a:r>
            <a:r>
              <a:rPr lang="ja-JP" altLang="en-US" sz="1200" dirty="0">
                <a:latin typeface="Meiryo UI" panose="020B0604030504040204" pitchFamily="50" charset="-128"/>
                <a:ea typeface="Meiryo UI" panose="020B0604030504040204" pitchFamily="50" charset="-128"/>
              </a:rPr>
              <a:t>件から</a:t>
            </a:r>
            <a:r>
              <a:rPr lang="en-US" altLang="ja-JP" sz="1200" dirty="0">
                <a:latin typeface="Meiryo UI" panose="020B0604030504040204" pitchFamily="50" charset="-128"/>
                <a:ea typeface="Meiryo UI" panose="020B0604030504040204" pitchFamily="50" charset="-128"/>
              </a:rPr>
              <a:t>1/20</a:t>
            </a:r>
            <a:r>
              <a:rPr lang="ja-JP" altLang="en-US" sz="1200" dirty="0">
                <a:latin typeface="Meiryo UI" panose="020B0604030504040204" pitchFamily="50" charset="-128"/>
                <a:ea typeface="Meiryo UI" panose="020B0604030504040204" pitchFamily="50" charset="-128"/>
              </a:rPr>
              <a:t>以下の</a:t>
            </a:r>
            <a:r>
              <a:rPr lang="en-US" altLang="ja-JP" sz="1200" dirty="0">
                <a:latin typeface="Meiryo UI" panose="020B0604030504040204" pitchFamily="50" charset="-128"/>
                <a:ea typeface="Meiryo UI" panose="020B0604030504040204" pitchFamily="50" charset="-128"/>
              </a:rPr>
              <a:t>100</a:t>
            </a:r>
            <a:r>
              <a:rPr lang="ja-JP" altLang="en-US" sz="1200" dirty="0" smtClean="0">
                <a:latin typeface="Meiryo UI" panose="020B0604030504040204" pitchFamily="50" charset="-128"/>
                <a:ea typeface="Meiryo UI" panose="020B0604030504040204" pitchFamily="50" charset="-128"/>
              </a:rPr>
              <a:t>件に減少。</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自動車盗も対</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年比で</a:t>
            </a:r>
            <a:r>
              <a:rPr lang="en-US" altLang="ja-JP" sz="1200" dirty="0">
                <a:latin typeface="Meiryo UI" panose="020B0604030504040204" pitchFamily="50" charset="-128"/>
                <a:ea typeface="Meiryo UI" panose="020B0604030504040204" pitchFamily="50" charset="-128"/>
              </a:rPr>
              <a:t>86%</a:t>
            </a:r>
            <a:r>
              <a:rPr lang="ja-JP" altLang="en-US" sz="1200" dirty="0">
                <a:latin typeface="Meiryo UI" panose="020B0604030504040204" pitchFamily="50" charset="-128"/>
                <a:ea typeface="Meiryo UI" panose="020B0604030504040204" pitchFamily="50" charset="-128"/>
              </a:rPr>
              <a:t>減少しているなど、大阪の治安は改善している。</a:t>
            </a:r>
            <a:endParaRPr lang="en-US" altLang="ja-JP" sz="1200" dirty="0">
              <a:latin typeface="Meiryo UI" panose="020B0604030504040204" pitchFamily="50" charset="-128"/>
              <a:ea typeface="Meiryo UI" panose="020B0604030504040204" pitchFamily="50" charset="-128"/>
            </a:endParaRPr>
          </a:p>
        </p:txBody>
      </p:sp>
      <p:sp>
        <p:nvSpPr>
          <p:cNvPr id="39" name="正方形/長方形 38"/>
          <p:cNvSpPr/>
          <p:nvPr/>
        </p:nvSpPr>
        <p:spPr>
          <a:xfrm>
            <a:off x="6814055" y="4445198"/>
            <a:ext cx="1938351"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自動車盗</a:t>
            </a:r>
            <a:r>
              <a:rPr lang="zh-TW" altLang="en-US" sz="1200" b="1" dirty="0">
                <a:latin typeface="Meiryo UI" panose="020B0604030504040204" pitchFamily="50" charset="-128"/>
                <a:ea typeface="Meiryo UI" panose="020B0604030504040204" pitchFamily="50" charset="-128"/>
              </a:rPr>
              <a:t>認知件数</a:t>
            </a:r>
            <a:r>
              <a:rPr lang="ja-JP" altLang="en-US" sz="1200" b="1" dirty="0">
                <a:latin typeface="Meiryo UI" panose="020B0604030504040204" pitchFamily="50" charset="-128"/>
                <a:ea typeface="Meiryo UI" panose="020B0604030504040204" pitchFamily="50" charset="-128"/>
              </a:rPr>
              <a:t>（件）</a:t>
            </a:r>
          </a:p>
        </p:txBody>
      </p:sp>
      <p:sp>
        <p:nvSpPr>
          <p:cNvPr id="40" name="正方形/長方形 39"/>
          <p:cNvSpPr/>
          <p:nvPr/>
        </p:nvSpPr>
        <p:spPr>
          <a:xfrm>
            <a:off x="4066670" y="4422553"/>
            <a:ext cx="1816523"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ひったくり認知件数（件）</a:t>
            </a:r>
          </a:p>
        </p:txBody>
      </p:sp>
      <p:sp>
        <p:nvSpPr>
          <p:cNvPr id="45" name="テキスト ボックス 44"/>
          <p:cNvSpPr txBox="1"/>
          <p:nvPr/>
        </p:nvSpPr>
        <p:spPr>
          <a:xfrm>
            <a:off x="208267" y="610569"/>
            <a:ext cx="878915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刑法犯と街頭犯罪の認知件数は、７割以上減少</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5" name="小波 34"/>
          <p:cNvSpPr/>
          <p:nvPr/>
        </p:nvSpPr>
        <p:spPr>
          <a:xfrm>
            <a:off x="3849230" y="3250966"/>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0" name="小波 49"/>
          <p:cNvSpPr/>
          <p:nvPr/>
        </p:nvSpPr>
        <p:spPr>
          <a:xfrm>
            <a:off x="6306479" y="3260947"/>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1912998" y="6581799"/>
            <a:ext cx="3240359"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sp>
        <p:nvSpPr>
          <p:cNvPr id="54" name="テキスト ボックス 53"/>
          <p:cNvSpPr txBox="1"/>
          <p:nvPr/>
        </p:nvSpPr>
        <p:spPr>
          <a:xfrm>
            <a:off x="3535448" y="4511447"/>
            <a:ext cx="69156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（件）</a:t>
            </a:r>
          </a:p>
        </p:txBody>
      </p:sp>
      <p:sp>
        <p:nvSpPr>
          <p:cNvPr id="55" name="テキスト ボックス 54"/>
          <p:cNvSpPr txBox="1"/>
          <p:nvPr/>
        </p:nvSpPr>
        <p:spPr>
          <a:xfrm>
            <a:off x="6131537" y="4427718"/>
            <a:ext cx="69156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（件）</a:t>
            </a:r>
          </a:p>
        </p:txBody>
      </p:sp>
      <p:sp>
        <p:nvSpPr>
          <p:cNvPr id="23" name="テキスト ボックス 22"/>
          <p:cNvSpPr txBox="1"/>
          <p:nvPr/>
        </p:nvSpPr>
        <p:spPr>
          <a:xfrm>
            <a:off x="3165146" y="3065956"/>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en-US" altLang="ja-JP" sz="1100" dirty="0">
                <a:latin typeface="Meiryo UI" panose="020B0604030504040204" pitchFamily="50" charset="-128"/>
                <a:ea typeface="Meiryo UI" panose="020B0604030504040204" pitchFamily="50" charset="-128"/>
              </a:rPr>
              <a:t>75</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94227" y="3069467"/>
            <a:ext cx="1018227" cy="430887"/>
          </a:xfrm>
          <a:prstGeom prst="rect">
            <a:avLst/>
          </a:prstGeom>
          <a:noFill/>
          <a:ln>
            <a:solidFill>
              <a:schemeClr val="bg1">
                <a:lumMod val="7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en-US" altLang="ja-JP" sz="1100" dirty="0">
                <a:latin typeface="Meiryo UI" panose="020B0604030504040204" pitchFamily="50" charset="-128"/>
                <a:ea typeface="Meiryo UI" panose="020B0604030504040204" pitchFamily="50" charset="-128"/>
              </a:rPr>
              <a:t>70</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6" name="正方形/長方形 25"/>
          <p:cNvSpPr/>
          <p:nvPr/>
        </p:nvSpPr>
        <p:spPr>
          <a:xfrm>
            <a:off x="282667" y="3849102"/>
            <a:ext cx="3240359"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sp>
        <p:nvSpPr>
          <p:cNvPr id="3" name="正方形/長方形 2"/>
          <p:cNvSpPr/>
          <p:nvPr/>
        </p:nvSpPr>
        <p:spPr>
          <a:xfrm>
            <a:off x="3301033" y="1770703"/>
            <a:ext cx="2031325" cy="276999"/>
          </a:xfrm>
          <a:prstGeom prst="rect">
            <a:avLst/>
          </a:prstGeom>
        </p:spPr>
        <p:txBody>
          <a:bodyPr wrap="none">
            <a:spAutoFit/>
          </a:bodyPr>
          <a:lstStyle/>
          <a:p>
            <a:r>
              <a:rPr lang="zh-TW" altLang="en-US" sz="1200" b="1" dirty="0">
                <a:latin typeface="Meiryo UI" panose="020B0604030504040204" pitchFamily="50" charset="-128"/>
                <a:ea typeface="Meiryo UI" panose="020B0604030504040204" pitchFamily="50" charset="-128"/>
              </a:rPr>
              <a:t>街頭犯罪認知件数</a:t>
            </a:r>
            <a:r>
              <a:rPr lang="ja-JP" altLang="en-US" sz="1200" b="1" dirty="0">
                <a:latin typeface="Meiryo UI" panose="020B0604030504040204" pitchFamily="50" charset="-128"/>
                <a:ea typeface="Meiryo UI" panose="020B0604030504040204" pitchFamily="50" charset="-128"/>
              </a:rPr>
              <a:t>（千件）</a:t>
            </a:r>
          </a:p>
        </p:txBody>
      </p:sp>
      <p:sp>
        <p:nvSpPr>
          <p:cNvPr id="4" name="正方形/長方形 3"/>
          <p:cNvSpPr/>
          <p:nvPr/>
        </p:nvSpPr>
        <p:spPr>
          <a:xfrm>
            <a:off x="797585" y="1718565"/>
            <a:ext cx="1877437"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刑法犯認知件数（千件）</a:t>
            </a:r>
          </a:p>
        </p:txBody>
      </p:sp>
      <p:sp>
        <p:nvSpPr>
          <p:cNvPr id="27" name="テキスト ボックス 26"/>
          <p:cNvSpPr txBox="1"/>
          <p:nvPr/>
        </p:nvSpPr>
        <p:spPr>
          <a:xfrm>
            <a:off x="1063425" y="1944367"/>
            <a:ext cx="441146" cy="246221"/>
          </a:xfrm>
          <a:prstGeom prst="rect">
            <a:avLst/>
          </a:prstGeom>
          <a:noFill/>
        </p:spPr>
        <p:txBody>
          <a:bodyPr wrap="none" rtlCol="0">
            <a:spAutoFit/>
          </a:bodyPr>
          <a:lstStyle/>
          <a:p>
            <a:r>
              <a:rPr kumimoji="1" lang="ja-JP" altLang="en-US" sz="1000" dirty="0">
                <a:latin typeface="HGPｺﾞｼｯｸE" panose="020B0900000000000000" pitchFamily="50" charset="-128"/>
                <a:ea typeface="HGPｺﾞｼｯｸE" panose="020B0900000000000000" pitchFamily="50" charset="-128"/>
              </a:rPr>
              <a:t>東京</a:t>
            </a:r>
          </a:p>
        </p:txBody>
      </p:sp>
      <p:sp>
        <p:nvSpPr>
          <p:cNvPr id="28" name="テキスト ボックス 27"/>
          <p:cNvSpPr txBox="1"/>
          <p:nvPr/>
        </p:nvSpPr>
        <p:spPr>
          <a:xfrm>
            <a:off x="3369456" y="2087217"/>
            <a:ext cx="441146"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9" name="テキスト ボックス 28"/>
          <p:cNvSpPr txBox="1"/>
          <p:nvPr/>
        </p:nvSpPr>
        <p:spPr>
          <a:xfrm>
            <a:off x="3118521" y="2556916"/>
            <a:ext cx="441146" cy="246221"/>
          </a:xfrm>
          <a:prstGeom prst="rect">
            <a:avLst/>
          </a:prstGeom>
          <a:noFill/>
        </p:spPr>
        <p:txBody>
          <a:bodyPr wrap="none" rtlCol="0">
            <a:spAutoFit/>
          </a:bodyPr>
          <a:lstStyle/>
          <a:p>
            <a:r>
              <a:rPr kumimoji="1" lang="ja-JP" altLang="en-US" sz="1000" dirty="0">
                <a:latin typeface="HGPｺﾞｼｯｸE" panose="020B0900000000000000" pitchFamily="50" charset="-128"/>
                <a:ea typeface="HGPｺﾞｼｯｸE" panose="020B0900000000000000" pitchFamily="50" charset="-128"/>
              </a:rPr>
              <a:t>東京</a:t>
            </a:r>
          </a:p>
        </p:txBody>
      </p:sp>
      <p:sp>
        <p:nvSpPr>
          <p:cNvPr id="30" name="テキスト ボックス 29"/>
          <p:cNvSpPr txBox="1"/>
          <p:nvPr/>
        </p:nvSpPr>
        <p:spPr>
          <a:xfrm>
            <a:off x="737780" y="2290274"/>
            <a:ext cx="441146"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9" name="正方形/長方形 48"/>
          <p:cNvSpPr/>
          <p:nvPr/>
        </p:nvSpPr>
        <p:spPr>
          <a:xfrm>
            <a:off x="228268" y="3446165"/>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7" name="テキスト ボックス 6"/>
          <p:cNvSpPr txBox="1"/>
          <p:nvPr/>
        </p:nvSpPr>
        <p:spPr>
          <a:xfrm>
            <a:off x="0" y="1784237"/>
            <a:ext cx="69156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（千件）</a:t>
            </a:r>
          </a:p>
        </p:txBody>
      </p:sp>
      <p:sp>
        <p:nvSpPr>
          <p:cNvPr id="51" name="テキスト ボックス 50"/>
          <p:cNvSpPr txBox="1"/>
          <p:nvPr/>
        </p:nvSpPr>
        <p:spPr>
          <a:xfrm>
            <a:off x="2591882" y="1757343"/>
            <a:ext cx="69156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（千件）</a:t>
            </a:r>
          </a:p>
        </p:txBody>
      </p:sp>
      <p:sp>
        <p:nvSpPr>
          <p:cNvPr id="56" name="テキスト ボックス 55"/>
          <p:cNvSpPr txBox="1"/>
          <p:nvPr/>
        </p:nvSpPr>
        <p:spPr>
          <a:xfrm>
            <a:off x="5135597" y="3557100"/>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7" name="テキスト ボックス 56"/>
          <p:cNvSpPr txBox="1"/>
          <p:nvPr/>
        </p:nvSpPr>
        <p:spPr>
          <a:xfrm>
            <a:off x="2326425" y="3570394"/>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8" name="テキスト ボックス 57"/>
          <p:cNvSpPr txBox="1"/>
          <p:nvPr/>
        </p:nvSpPr>
        <p:spPr>
          <a:xfrm>
            <a:off x="6013555" y="6389624"/>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9" name="テキスト ボックス 58"/>
          <p:cNvSpPr txBox="1"/>
          <p:nvPr/>
        </p:nvSpPr>
        <p:spPr>
          <a:xfrm>
            <a:off x="8688105" y="6366355"/>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3" name="テキスト ボックス 52"/>
          <p:cNvSpPr txBox="1"/>
          <p:nvPr/>
        </p:nvSpPr>
        <p:spPr>
          <a:xfrm>
            <a:off x="5464852" y="950026"/>
            <a:ext cx="3587617"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特殊詐欺（認知件数）</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　</a:t>
            </a:r>
            <a:endParaRPr kumimoji="1" lang="en-US" altLang="ja-JP" sz="1400" b="1" dirty="0">
              <a:latin typeface="Meiryo UI" panose="020B0604030504040204" pitchFamily="50" charset="-128"/>
              <a:ea typeface="Meiryo UI" panose="020B0604030504040204" pitchFamily="50" charset="-128"/>
            </a:endParaRPr>
          </a:p>
        </p:txBody>
      </p:sp>
      <p:sp>
        <p:nvSpPr>
          <p:cNvPr id="60" name="正方形/長方形 59"/>
          <p:cNvSpPr/>
          <p:nvPr/>
        </p:nvSpPr>
        <p:spPr>
          <a:xfrm>
            <a:off x="5650908" y="3799744"/>
            <a:ext cx="3908658" cy="216121"/>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出典：大阪府警「大阪府下の特殊詐欺発生状況」、東京都「</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特殊詐欺認知状況</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7583838" y="3042697"/>
            <a:ext cx="441146"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5981629" y="2978415"/>
            <a:ext cx="391454" cy="246221"/>
          </a:xfrm>
          <a:prstGeom prst="rect">
            <a:avLst/>
          </a:prstGeom>
          <a:noFill/>
        </p:spPr>
        <p:txBody>
          <a:bodyPr wrap="none" rtlCol="0">
            <a:spAutoFit/>
          </a:bodyPr>
          <a:lstStyle/>
          <a:p>
            <a:r>
              <a:rPr lang="en-US" altLang="ja-JP" sz="1000" dirty="0">
                <a:latin typeface="HGPｺﾞｼｯｸE" panose="020B0900000000000000" pitchFamily="50" charset="-128"/>
                <a:ea typeface="HGPｺﾞｼｯｸE" panose="020B0900000000000000" pitchFamily="50" charset="-128"/>
              </a:rPr>
              <a:t>329</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4" name="テキスト ボックス 63"/>
          <p:cNvSpPr txBox="1"/>
          <p:nvPr/>
        </p:nvSpPr>
        <p:spPr>
          <a:xfrm>
            <a:off x="8595639" y="2112052"/>
            <a:ext cx="460382" cy="246221"/>
          </a:xfrm>
          <a:prstGeom prst="rect">
            <a:avLst/>
          </a:prstGeom>
          <a:noFill/>
        </p:spPr>
        <p:txBody>
          <a:bodyPr wrap="none" rtlCol="0">
            <a:spAutoFit/>
          </a:bodyPr>
          <a:lstStyle/>
          <a:p>
            <a:r>
              <a:rPr lang="en-US" altLang="ja-JP" sz="1000" dirty="0">
                <a:latin typeface="HGPｺﾞｼｯｸE" panose="020B0900000000000000" pitchFamily="50" charset="-128"/>
                <a:ea typeface="HGPｺﾞｼｯｸE" panose="020B0900000000000000" pitchFamily="50" charset="-128"/>
              </a:rPr>
              <a:t>3319</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5" name="テキスト ボックス 64"/>
          <p:cNvSpPr txBox="1"/>
          <p:nvPr/>
        </p:nvSpPr>
        <p:spPr>
          <a:xfrm>
            <a:off x="8630552" y="2919586"/>
            <a:ext cx="460382" cy="246221"/>
          </a:xfrm>
          <a:prstGeom prst="rect">
            <a:avLst/>
          </a:prstGeom>
          <a:noFill/>
        </p:spPr>
        <p:txBody>
          <a:bodyPr wrap="none" rtlCol="0">
            <a:spAutoFit/>
          </a:bodyPr>
          <a:lstStyle/>
          <a:p>
            <a:r>
              <a:rPr lang="en-US" altLang="ja-JP" sz="1000" dirty="0">
                <a:latin typeface="HGPｺﾞｼｯｸE" panose="020B0900000000000000" pitchFamily="50" charset="-128"/>
                <a:ea typeface="HGPｺﾞｼｯｸE" panose="020B0900000000000000" pitchFamily="50" charset="-128"/>
              </a:rPr>
              <a:t>1538</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6" name="テキスト ボックス 65"/>
          <p:cNvSpPr txBox="1"/>
          <p:nvPr/>
        </p:nvSpPr>
        <p:spPr>
          <a:xfrm>
            <a:off x="5912701" y="2493079"/>
            <a:ext cx="460382" cy="246221"/>
          </a:xfrm>
          <a:prstGeom prst="rect">
            <a:avLst/>
          </a:prstGeom>
          <a:noFill/>
        </p:spPr>
        <p:txBody>
          <a:bodyPr wrap="none" rtlCol="0">
            <a:spAutoFit/>
          </a:bodyPr>
          <a:lstStyle/>
          <a:p>
            <a:r>
              <a:rPr lang="en-US" altLang="ja-JP" sz="1000" dirty="0">
                <a:latin typeface="HGPｺﾞｼｯｸE" panose="020B0900000000000000" pitchFamily="50" charset="-128"/>
                <a:ea typeface="HGPｺﾞｼｯｸE" panose="020B0900000000000000" pitchFamily="50" charset="-128"/>
              </a:rPr>
              <a:t>1771</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7" name="正方形/長方形 66"/>
          <p:cNvSpPr/>
          <p:nvPr/>
        </p:nvSpPr>
        <p:spPr>
          <a:xfrm>
            <a:off x="5655278" y="1269819"/>
            <a:ext cx="4571267"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特殊詐欺の認知件数は、</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年以降増加傾向。</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全国ワーストの東京都も同様の傾向。</a:t>
            </a:r>
            <a:endParaRPr lang="en-US" altLang="ja-JP" sz="12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8625788" y="3454767"/>
            <a:ext cx="69545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p:cNvSpPr txBox="1"/>
          <p:nvPr/>
        </p:nvSpPr>
        <p:spPr>
          <a:xfrm>
            <a:off x="7502575" y="2038830"/>
            <a:ext cx="441146" cy="246221"/>
          </a:xfrm>
          <a:prstGeom prst="rect">
            <a:avLst/>
          </a:prstGeom>
          <a:noFill/>
        </p:spPr>
        <p:txBody>
          <a:bodyPr wrap="none" rtlCol="0">
            <a:spAutoFit/>
          </a:bodyPr>
          <a:lstStyle/>
          <a:p>
            <a:r>
              <a:rPr kumimoji="1" lang="ja-JP" altLang="en-US" sz="1000" dirty="0">
                <a:latin typeface="HGPｺﾞｼｯｸE" panose="020B0900000000000000" pitchFamily="50" charset="-128"/>
                <a:ea typeface="HGPｺﾞｼｯｸE" panose="020B0900000000000000" pitchFamily="50" charset="-128"/>
              </a:rPr>
              <a:t>東京</a:t>
            </a:r>
          </a:p>
        </p:txBody>
      </p:sp>
      <p:sp>
        <p:nvSpPr>
          <p:cNvPr id="70" name="正方形/長方形 69"/>
          <p:cNvSpPr/>
          <p:nvPr/>
        </p:nvSpPr>
        <p:spPr>
          <a:xfrm>
            <a:off x="5203699" y="1601768"/>
            <a:ext cx="53091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（件）</a:t>
            </a:r>
          </a:p>
        </p:txBody>
      </p:sp>
    </p:spTree>
    <p:extLst>
      <p:ext uri="{BB962C8B-B14F-4D97-AF65-F5344CB8AC3E}">
        <p14:creationId xmlns:p14="http://schemas.microsoft.com/office/powerpoint/2010/main" val="363326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857292" y="1816830"/>
            <a:ext cx="3017782" cy="2011854"/>
          </a:xfrm>
          <a:prstGeom prst="rect">
            <a:avLst/>
          </a:prstGeom>
        </p:spPr>
      </p:pic>
      <p:cxnSp>
        <p:nvCxnSpPr>
          <p:cNvPr id="5" name="直線コネクタ 4"/>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62654"/>
            <a:ext cx="1723549"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安全安心</a:t>
            </a:r>
            <a:r>
              <a:rPr lang="en-US" altLang="ja-JP" sz="24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67821" y="6421424"/>
            <a:ext cx="2057400" cy="365125"/>
          </a:xfrm>
        </p:spPr>
        <p:txBody>
          <a:bodyPr/>
          <a:lstStyle/>
          <a:p>
            <a:fld id="{138CA411-231B-42B9-AF63-97A64194AA60}" type="slidenum">
              <a:rPr lang="ja-JP" altLang="en-US" smtClean="0"/>
              <a:pPr/>
              <a:t>15</a:t>
            </a:fld>
            <a:endParaRPr lang="ja-JP" altLang="en-US"/>
          </a:p>
        </p:txBody>
      </p:sp>
      <p:sp>
        <p:nvSpPr>
          <p:cNvPr id="32" name="テキスト ボックス 31"/>
          <p:cNvSpPr txBox="1"/>
          <p:nvPr/>
        </p:nvSpPr>
        <p:spPr>
          <a:xfrm>
            <a:off x="354845" y="963049"/>
            <a:ext cx="37532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防潮堤の液状化対策</a:t>
            </a:r>
            <a:r>
              <a:rPr kumimoji="1" lang="en-US" altLang="ja-JP" sz="1400" b="1" dirty="0">
                <a:latin typeface="Meiryo UI" panose="020B0604030504040204" pitchFamily="50" charset="-128"/>
                <a:ea typeface="Meiryo UI" panose="020B0604030504040204" pitchFamily="50" charset="-128"/>
              </a:rPr>
              <a:t>】</a:t>
            </a:r>
          </a:p>
        </p:txBody>
      </p:sp>
      <p:sp>
        <p:nvSpPr>
          <p:cNvPr id="52" name="テキスト ボックス 51"/>
          <p:cNvSpPr txBox="1"/>
          <p:nvPr/>
        </p:nvSpPr>
        <p:spPr>
          <a:xfrm>
            <a:off x="4310852" y="972465"/>
            <a:ext cx="3890173"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密集市街地対策</a:t>
            </a:r>
            <a:r>
              <a:rPr kumimoji="1" lang="en-US" altLang="ja-JP" sz="1400" b="1" dirty="0">
                <a:latin typeface="Meiryo UI" panose="020B0604030504040204" pitchFamily="50" charset="-128"/>
                <a:ea typeface="Meiryo UI" panose="020B0604030504040204" pitchFamily="50" charset="-128"/>
              </a:rPr>
              <a:t>】</a:t>
            </a:r>
          </a:p>
        </p:txBody>
      </p:sp>
      <p:sp>
        <p:nvSpPr>
          <p:cNvPr id="27" name="正方形/長方形 26"/>
          <p:cNvSpPr/>
          <p:nvPr/>
        </p:nvSpPr>
        <p:spPr>
          <a:xfrm>
            <a:off x="416329" y="1272773"/>
            <a:ext cx="3691774"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整備目標は</a:t>
            </a:r>
            <a:r>
              <a:rPr lang="en-US" altLang="ja-JP" sz="1200" dirty="0">
                <a:latin typeface="Meiryo UI" panose="020B0604030504040204" pitchFamily="50" charset="-128"/>
                <a:ea typeface="Meiryo UI" panose="020B0604030504040204" pitchFamily="50" charset="-128"/>
              </a:rPr>
              <a:t>49.6</a:t>
            </a:r>
            <a:r>
              <a:rPr lang="ja-JP" altLang="en-US" sz="1200" dirty="0">
                <a:latin typeface="Meiryo UI" panose="020B0604030504040204" pitchFamily="50" charset="-128"/>
                <a:ea typeface="Meiryo UI" panose="020B0604030504040204" pitchFamily="50" charset="-128"/>
              </a:rPr>
              <a:t>ｋｍ。</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年度末までに</a:t>
            </a:r>
            <a:r>
              <a:rPr lang="en-US" altLang="ja-JP" sz="1200" dirty="0">
                <a:latin typeface="Meiryo UI" panose="020B0604030504040204" pitchFamily="50" charset="-128"/>
                <a:ea typeface="Meiryo UI" panose="020B0604030504040204" pitchFamily="50" charset="-128"/>
              </a:rPr>
              <a:t>43.9km</a:t>
            </a:r>
            <a:r>
              <a:rPr lang="ja-JP" altLang="en-US" sz="1200" dirty="0">
                <a:latin typeface="Meiryo UI" panose="020B0604030504040204" pitchFamily="50" charset="-128"/>
                <a:ea typeface="Meiryo UI" panose="020B0604030504040204" pitchFamily="50" charset="-128"/>
              </a:rPr>
              <a:t>の対策を実施。（進捗率</a:t>
            </a:r>
            <a:r>
              <a:rPr lang="en-US" altLang="ja-JP" sz="1200" dirty="0">
                <a:latin typeface="Meiryo UI" panose="020B0604030504040204" pitchFamily="50" charset="-128"/>
                <a:ea typeface="Meiryo UI" panose="020B0604030504040204" pitchFamily="50" charset="-128"/>
              </a:rPr>
              <a:t>88</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28" name="正方形/長方形 27"/>
          <p:cNvSpPr/>
          <p:nvPr/>
        </p:nvSpPr>
        <p:spPr>
          <a:xfrm>
            <a:off x="541920" y="3772017"/>
            <a:ext cx="2708796"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出典：大阪府都市整備部資料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矢印コネクタ 34"/>
          <p:cNvCxnSpPr/>
          <p:nvPr/>
        </p:nvCxnSpPr>
        <p:spPr>
          <a:xfrm>
            <a:off x="6255938" y="2138528"/>
            <a:ext cx="417601" cy="65723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4845" y="1701007"/>
            <a:ext cx="69545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km</a:t>
            </a:r>
            <a:r>
              <a:rPr kumimoji="1" lang="ja-JP" altLang="en-US" sz="800" dirty="0">
                <a:latin typeface="Meiryo UI" panose="020B0604030504040204" pitchFamily="50" charset="-128"/>
                <a:ea typeface="Meiryo UI" panose="020B0604030504040204" pitchFamily="50" charset="-128"/>
              </a:rPr>
              <a:t>）</a:t>
            </a:r>
          </a:p>
        </p:txBody>
      </p:sp>
      <p:sp>
        <p:nvSpPr>
          <p:cNvPr id="38" name="テキスト ボックス 37"/>
          <p:cNvSpPr txBox="1"/>
          <p:nvPr/>
        </p:nvSpPr>
        <p:spPr>
          <a:xfrm>
            <a:off x="4572001" y="1676115"/>
            <a:ext cx="69545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ha</a:t>
            </a:r>
            <a:r>
              <a:rPr kumimoji="1" lang="ja-JP" altLang="en-US" sz="800" dirty="0">
                <a:latin typeface="Meiryo UI" panose="020B0604030504040204" pitchFamily="50" charset="-128"/>
                <a:ea typeface="Meiryo UI" panose="020B0604030504040204" pitchFamily="50" charset="-128"/>
              </a:rPr>
              <a:t>）</a:t>
            </a:r>
          </a:p>
        </p:txBody>
      </p:sp>
      <p:sp>
        <p:nvSpPr>
          <p:cNvPr id="39" name="テキスト ボックス 38"/>
          <p:cNvSpPr txBox="1"/>
          <p:nvPr/>
        </p:nvSpPr>
        <p:spPr>
          <a:xfrm>
            <a:off x="3412644" y="3444145"/>
            <a:ext cx="69545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a:t>
            </a:r>
          </a:p>
        </p:txBody>
      </p:sp>
      <p:pic>
        <p:nvPicPr>
          <p:cNvPr id="3" name="図 2"/>
          <p:cNvPicPr>
            <a:picLocks noChangeAspect="1"/>
          </p:cNvPicPr>
          <p:nvPr/>
        </p:nvPicPr>
        <p:blipFill>
          <a:blip r:embed="rId3"/>
          <a:stretch>
            <a:fillRect/>
          </a:stretch>
        </p:blipFill>
        <p:spPr>
          <a:xfrm>
            <a:off x="563670" y="1808729"/>
            <a:ext cx="2877561" cy="1956986"/>
          </a:xfrm>
          <a:prstGeom prst="rect">
            <a:avLst/>
          </a:prstGeom>
        </p:spPr>
      </p:pic>
      <p:sp>
        <p:nvSpPr>
          <p:cNvPr id="19" name="正方形/長方形 18"/>
          <p:cNvSpPr/>
          <p:nvPr/>
        </p:nvSpPr>
        <p:spPr>
          <a:xfrm>
            <a:off x="4452648" y="1296997"/>
            <a:ext cx="4024180"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地震時等に著しく危険な密集市街地は、</a:t>
            </a:r>
            <a:r>
              <a:rPr lang="en-US" altLang="ja-JP" sz="1200" dirty="0" smtClean="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年度以降</a:t>
            </a:r>
            <a:r>
              <a:rPr lang="en-US" altLang="ja-JP" sz="1200" dirty="0">
                <a:latin typeface="Meiryo UI" panose="020B0604030504040204" pitchFamily="50" charset="-128"/>
                <a:ea typeface="Meiryo UI" panose="020B0604030504040204" pitchFamily="50" charset="-128"/>
              </a:rPr>
              <a:t>1,266ha</a:t>
            </a:r>
            <a:r>
              <a:rPr lang="ja-JP" altLang="en-US" sz="1200" dirty="0">
                <a:latin typeface="Meiryo UI" panose="020B0604030504040204" pitchFamily="50" charset="-128"/>
                <a:ea typeface="Meiryo UI" panose="020B0604030504040204" pitchFamily="50" charset="-128"/>
              </a:rPr>
              <a:t>を解消。（残り</a:t>
            </a:r>
            <a:r>
              <a:rPr lang="en-US" altLang="ja-JP" sz="1200" dirty="0">
                <a:latin typeface="Meiryo UI" panose="020B0604030504040204" pitchFamily="50" charset="-128"/>
                <a:ea typeface="Meiryo UI" panose="020B0604030504040204" pitchFamily="50" charset="-128"/>
              </a:rPr>
              <a:t>982ha</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857292" y="3775913"/>
            <a:ext cx="2708796"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出典：大阪府都市</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整備部「密集市街地対策の進捗状況」</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681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150125" y="85781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来阪外国人旅行者数</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主要都市</a:t>
            </a:r>
            <a:r>
              <a:rPr lang="en-US" altLang="ja-JP" sz="12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573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86158"/>
            <a:ext cx="533832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インバウンド①（伸びる大阪への来訪）</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70457" y="1165438"/>
            <a:ext cx="543739" cy="200055"/>
          </a:xfrm>
          <a:prstGeom prst="rect">
            <a:avLst/>
          </a:prstGeom>
        </p:spPr>
        <p:txBody>
          <a:bodyPr wrap="none">
            <a:spAutoFit/>
          </a:bodyPr>
          <a:lstStyle/>
          <a:p>
            <a:r>
              <a:rPr lang="ja-JP" altLang="en-US" sz="700" dirty="0">
                <a:latin typeface="Meiryo UI" panose="020B0604030504040204" pitchFamily="50" charset="-128"/>
                <a:ea typeface="Meiryo UI" panose="020B0604030504040204" pitchFamily="50" charset="-128"/>
              </a:rPr>
              <a:t>（万人）</a:t>
            </a:r>
          </a:p>
        </p:txBody>
      </p:sp>
      <p:sp>
        <p:nvSpPr>
          <p:cNvPr id="13" name="テキスト ボックス 12"/>
          <p:cNvSpPr txBox="1"/>
          <p:nvPr/>
        </p:nvSpPr>
        <p:spPr>
          <a:xfrm>
            <a:off x="4674971" y="85781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インバウンド訪問率（トップ４）</a:t>
            </a:r>
            <a:r>
              <a:rPr lang="en-US" altLang="ja-JP" sz="1400" b="1" dirty="0">
                <a:latin typeface="Meiryo UI" panose="020B0604030504040204" pitchFamily="50" charset="-128"/>
                <a:ea typeface="Meiryo UI" panose="020B0604030504040204" pitchFamily="50" charset="-128"/>
              </a:rPr>
              <a:t>】</a:t>
            </a:r>
          </a:p>
        </p:txBody>
      </p:sp>
      <p:sp>
        <p:nvSpPr>
          <p:cNvPr id="17" name="正方形/長方形 16"/>
          <p:cNvSpPr/>
          <p:nvPr/>
        </p:nvSpPr>
        <p:spPr>
          <a:xfrm>
            <a:off x="4834099" y="3380546"/>
            <a:ext cx="3671376"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出典：観光庁「訪日外国人消費動向調査」をもとに副首都推進局で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sp>
        <p:nvSpPr>
          <p:cNvPr id="27" name="楕円 12">
            <a:extLst>
              <a:ext uri="{FF2B5EF4-FFF2-40B4-BE49-F238E27FC236}">
                <a16:creationId xmlns:a16="http://schemas.microsoft.com/office/drawing/2014/main" id="{FB5343CA-FFBD-4A32-A6DD-0B5546B9F960}"/>
              </a:ext>
            </a:extLst>
          </p:cNvPr>
          <p:cNvSpPr/>
          <p:nvPr/>
        </p:nvSpPr>
        <p:spPr>
          <a:xfrm>
            <a:off x="7367086" y="1458182"/>
            <a:ext cx="313028" cy="57868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p:cNvSpPr/>
          <p:nvPr/>
        </p:nvSpPr>
        <p:spPr>
          <a:xfrm>
            <a:off x="2908867" y="2509828"/>
            <a:ext cx="2211419" cy="584775"/>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参考</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rPr>
              <a:t>年度の推計値：</a:t>
            </a:r>
            <a:r>
              <a:rPr lang="en-US" altLang="ja-JP" sz="800" dirty="0">
                <a:latin typeface="Meiryo UI" panose="020B0604030504040204" pitchFamily="50" charset="-128"/>
                <a:ea typeface="Meiryo UI" panose="020B0604030504040204" pitchFamily="50" charset="-128"/>
              </a:rPr>
              <a:t>159</a:t>
            </a:r>
            <a:r>
              <a:rPr lang="ja-JP" altLang="en-US" sz="800" dirty="0">
                <a:latin typeface="Meiryo UI" panose="020B0604030504040204" pitchFamily="50" charset="-128"/>
                <a:ea typeface="Meiryo UI" panose="020B0604030504040204" pitchFamily="50" charset="-128"/>
              </a:rPr>
              <a:t>万人</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出典：大阪観光局「国際観光文化</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都市・大阪をめざして」</a:t>
            </a:r>
            <a:r>
              <a:rPr lang="en-US" altLang="ja-JP" sz="800" dirty="0">
                <a:latin typeface="Meiryo UI" panose="020B0604030504040204" pitchFamily="50" charset="-128"/>
                <a:ea typeface="Meiryo UI" panose="020B0604030504040204" pitchFamily="50" charset="-128"/>
              </a:rPr>
              <a:t>(2022.3)</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1828" y="379682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テーマパーク入場者</a:t>
            </a:r>
            <a:r>
              <a:rPr lang="en-US" altLang="ja-JP" sz="1400" b="1" dirty="0">
                <a:latin typeface="Meiryo UI" panose="020B0604030504040204" pitchFamily="50" charset="-128"/>
                <a:ea typeface="Meiryo UI" panose="020B0604030504040204" pitchFamily="50" charset="-128"/>
              </a:rPr>
              <a:t>】</a:t>
            </a:r>
          </a:p>
        </p:txBody>
      </p:sp>
      <p:sp>
        <p:nvSpPr>
          <p:cNvPr id="24" name="正方形/長方形 23"/>
          <p:cNvSpPr/>
          <p:nvPr/>
        </p:nvSpPr>
        <p:spPr>
          <a:xfrm>
            <a:off x="22378" y="6419418"/>
            <a:ext cx="4742271" cy="438582"/>
          </a:xfrm>
          <a:prstGeom prst="rect">
            <a:avLst/>
          </a:prstGeom>
        </p:spPr>
        <p:txBody>
          <a:bodyPr wrap="square">
            <a:spAutoFit/>
          </a:bodyPr>
          <a:lstStyle/>
          <a:p>
            <a:r>
              <a:rPr lang="ja-JP" altLang="en-US" sz="750" dirty="0">
                <a:latin typeface="Meiryo UI" panose="020B0604030504040204" pitchFamily="50" charset="-128"/>
                <a:ea typeface="Meiryo UI" panose="020B0604030504040204" pitchFamily="50" charset="-128"/>
              </a:rPr>
              <a:t>出典：綜合ユニコム株式会社「全国の主要レジャー・集客施設入場者数ランキング」（</a:t>
            </a:r>
            <a:r>
              <a:rPr lang="en-US" altLang="ja-JP" sz="750" dirty="0">
                <a:latin typeface="Meiryo UI" panose="020B0604030504040204" pitchFamily="50" charset="-128"/>
                <a:ea typeface="Meiryo UI" panose="020B0604030504040204" pitchFamily="50" charset="-128"/>
              </a:rPr>
              <a:t>2016</a:t>
            </a:r>
            <a:r>
              <a:rPr lang="ja-JP" altLang="en-US" sz="750" dirty="0">
                <a:latin typeface="Meiryo UI" panose="020B0604030504040204" pitchFamily="50" charset="-128"/>
                <a:ea typeface="Meiryo UI" panose="020B0604030504040204" pitchFamily="50" charset="-128"/>
              </a:rPr>
              <a:t>年まで）</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　　　　</a:t>
            </a:r>
            <a:r>
              <a:rPr lang="en-US" altLang="ja-JP" sz="750" dirty="0">
                <a:latin typeface="Meiryo UI" panose="020B0604030504040204" pitchFamily="50" charset="-128"/>
                <a:ea typeface="Meiryo UI" panose="020B0604030504040204" pitchFamily="50" charset="-128"/>
              </a:rPr>
              <a:t>Themed Entertainment Association</a:t>
            </a:r>
            <a:r>
              <a:rPr lang="ja-JP" altLang="en-US" sz="750" dirty="0">
                <a:latin typeface="Meiryo UI" panose="020B0604030504040204" pitchFamily="50" charset="-128"/>
                <a:ea typeface="Meiryo UI" panose="020B0604030504040204" pitchFamily="50" charset="-128"/>
              </a:rPr>
              <a:t>「</a:t>
            </a:r>
            <a:r>
              <a:rPr lang="en-US" altLang="ja-JP" sz="750" dirty="0">
                <a:latin typeface="Meiryo UI" panose="020B0604030504040204" pitchFamily="50" charset="-128"/>
                <a:ea typeface="Meiryo UI" panose="020B0604030504040204" pitchFamily="50" charset="-128"/>
              </a:rPr>
              <a:t>Theme Index and Museum Index</a:t>
            </a:r>
            <a:r>
              <a:rPr lang="ja-JP" altLang="en-US" sz="750" dirty="0">
                <a:latin typeface="Meiryo UI" panose="020B0604030504040204" pitchFamily="50" charset="-128"/>
                <a:ea typeface="Meiryo UI" panose="020B0604030504040204" pitchFamily="50" charset="-128"/>
              </a:rPr>
              <a:t>」（</a:t>
            </a:r>
            <a:r>
              <a:rPr lang="en-US" altLang="ja-JP" sz="750" dirty="0">
                <a:latin typeface="Meiryo UI" panose="020B0604030504040204" pitchFamily="50" charset="-128"/>
                <a:ea typeface="Meiryo UI" panose="020B0604030504040204" pitchFamily="50" charset="-128"/>
              </a:rPr>
              <a:t>2017</a:t>
            </a:r>
            <a:r>
              <a:rPr lang="ja-JP" altLang="en-US" sz="750" dirty="0">
                <a:latin typeface="Meiryo UI" panose="020B0604030504040204" pitchFamily="50" charset="-128"/>
                <a:ea typeface="Meiryo UI" panose="020B0604030504040204" pitchFamily="50" charset="-128"/>
              </a:rPr>
              <a:t>年以降</a:t>
            </a:r>
            <a:r>
              <a:rPr lang="ja-JP" altLang="en-US" sz="750" dirty="0" smtClean="0">
                <a:latin typeface="Meiryo UI" panose="020B0604030504040204" pitchFamily="50" charset="-128"/>
                <a:ea typeface="Meiryo UI" panose="020B0604030504040204" pitchFamily="50" charset="-128"/>
              </a:rPr>
              <a:t>）</a:t>
            </a:r>
            <a:endParaRPr lang="en-US" altLang="ja-JP" sz="750" dirty="0" smtClean="0">
              <a:latin typeface="Meiryo UI" panose="020B0604030504040204" pitchFamily="50" charset="-128"/>
              <a:ea typeface="Meiryo UI" panose="020B0604030504040204" pitchFamily="50" charset="-128"/>
            </a:endParaRPr>
          </a:p>
          <a:p>
            <a:r>
              <a:rPr lang="ja-JP" altLang="en-US" sz="750" dirty="0" smtClean="0">
                <a:latin typeface="Meiryo UI" panose="020B0604030504040204" pitchFamily="50" charset="-128"/>
                <a:ea typeface="Meiryo UI" panose="020B0604030504040204" pitchFamily="50" charset="-128"/>
              </a:rPr>
              <a:t>        を</a:t>
            </a:r>
            <a:r>
              <a:rPr lang="ja-JP" altLang="en-US" sz="750" dirty="0">
                <a:latin typeface="Meiryo UI" panose="020B0604030504040204" pitchFamily="50" charset="-128"/>
                <a:ea typeface="Meiryo UI" panose="020B0604030504040204" pitchFamily="50" charset="-128"/>
              </a:rPr>
              <a:t>もとに副首都推進局で</a:t>
            </a:r>
            <a:r>
              <a:rPr lang="ja-JP" altLang="en-US" sz="750" dirty="0" smtClean="0">
                <a:latin typeface="Meiryo UI" panose="020B0604030504040204" pitchFamily="50" charset="-128"/>
                <a:ea typeface="Meiryo UI" panose="020B0604030504040204" pitchFamily="50" charset="-128"/>
              </a:rPr>
              <a:t>作成</a:t>
            </a:r>
            <a:endParaRPr lang="ja-JP" altLang="en-US" sz="75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391148" y="5614850"/>
            <a:ext cx="445956"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TDL</a:t>
            </a:r>
          </a:p>
        </p:txBody>
      </p:sp>
      <p:sp>
        <p:nvSpPr>
          <p:cNvPr id="29" name="テキスト ボックス 28"/>
          <p:cNvSpPr txBox="1"/>
          <p:nvPr/>
        </p:nvSpPr>
        <p:spPr>
          <a:xfrm>
            <a:off x="3423900" y="5798642"/>
            <a:ext cx="583362" cy="253916"/>
          </a:xfrm>
          <a:prstGeom prst="rect">
            <a:avLst/>
          </a:prstGeom>
          <a:noFill/>
        </p:spPr>
        <p:txBody>
          <a:bodyPr wrap="square" rtlCol="0">
            <a:spAutoFit/>
          </a:bodyPr>
          <a:lstStyle/>
          <a:p>
            <a:r>
              <a:rPr kumimoji="1" lang="en-US" altLang="ja-JP" sz="1050" b="1" dirty="0">
                <a:latin typeface="Meiryo UI" panose="020B0604030504040204" pitchFamily="50" charset="-128"/>
                <a:ea typeface="Meiryo UI" panose="020B0604030504040204" pitchFamily="50" charset="-128"/>
              </a:rPr>
              <a:t>USJ</a:t>
            </a:r>
            <a:endParaRPr kumimoji="1" lang="ja-JP" altLang="en-US" sz="105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48068" y="1143795"/>
            <a:ext cx="372218" cy="261610"/>
          </a:xfrm>
          <a:prstGeom prst="rect">
            <a:avLst/>
          </a:prstGeom>
          <a:noFill/>
        </p:spPr>
        <p:txBody>
          <a:bodyPr wrap="none" rtlCol="0">
            <a:spAutoFit/>
          </a:bodyPr>
          <a:lstStyle/>
          <a:p>
            <a:r>
              <a:rPr kumimoji="1" lang="en-US" altLang="ja-JP" sz="1050" dirty="0"/>
              <a:t>(%)</a:t>
            </a:r>
            <a:endParaRPr kumimoji="1" lang="ja-JP" altLang="en-US" sz="1050" dirty="0"/>
          </a:p>
        </p:txBody>
      </p:sp>
      <p:sp>
        <p:nvSpPr>
          <p:cNvPr id="38" name="正方形/長方形 37"/>
          <p:cNvSpPr/>
          <p:nvPr/>
        </p:nvSpPr>
        <p:spPr>
          <a:xfrm>
            <a:off x="7367" y="4430433"/>
            <a:ext cx="6463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（千人）</a:t>
            </a:r>
          </a:p>
        </p:txBody>
      </p:sp>
      <p:sp>
        <p:nvSpPr>
          <p:cNvPr id="40" name="正方形/長方形 39"/>
          <p:cNvSpPr/>
          <p:nvPr/>
        </p:nvSpPr>
        <p:spPr>
          <a:xfrm>
            <a:off x="7722830" y="2832081"/>
            <a:ext cx="1565289" cy="600164"/>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コロナの影響により、</a:t>
            </a:r>
            <a:r>
              <a:rPr lang="en-US" altLang="ja-JP" sz="1100" dirty="0">
                <a:latin typeface="Meiryo UI" panose="020B0604030504040204" pitchFamily="50" charset="-128"/>
                <a:ea typeface="Meiryo UI" panose="020B0604030504040204" pitchFamily="50" charset="-128"/>
              </a:rPr>
              <a:t>2020,2021</a:t>
            </a:r>
            <a:r>
              <a:rPr lang="ja-JP" altLang="en-US" sz="1100" dirty="0">
                <a:latin typeface="Meiryo UI" panose="020B0604030504040204" pitchFamily="50" charset="-128"/>
                <a:ea typeface="Meiryo UI" panose="020B0604030504040204" pitchFamily="50" charset="-128"/>
              </a:rPr>
              <a:t>年は調査結果なし。</a:t>
            </a:r>
          </a:p>
        </p:txBody>
      </p:sp>
      <p:sp>
        <p:nvSpPr>
          <p:cNvPr id="33"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16</a:t>
            </a:fld>
            <a:endParaRPr lang="ja-JP" altLang="en-US"/>
          </a:p>
        </p:txBody>
      </p:sp>
      <p:sp>
        <p:nvSpPr>
          <p:cNvPr id="34" name="テキスト ボックス 33"/>
          <p:cNvSpPr txBox="1"/>
          <p:nvPr/>
        </p:nvSpPr>
        <p:spPr>
          <a:xfrm>
            <a:off x="4674971" y="381460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インバウンドの消費</a:t>
            </a:r>
            <a:r>
              <a:rPr lang="ja-JP" altLang="en-US" sz="1400" b="1" dirty="0" smtClean="0">
                <a:latin typeface="Meiryo UI" panose="020B0604030504040204" pitchFamily="50" charset="-128"/>
                <a:ea typeface="Meiryo UI" panose="020B0604030504040204" pitchFamily="50" charset="-128"/>
              </a:rPr>
              <a:t>額</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4847633" y="6480462"/>
            <a:ext cx="4025911" cy="338554"/>
          </a:xfrm>
          <a:prstGeom prst="rect">
            <a:avLst/>
          </a:prstGeom>
        </p:spPr>
        <p:txBody>
          <a:bodyPr wrap="square">
            <a:spAutoFit/>
          </a:bodyPr>
          <a:lstStyle/>
          <a:p>
            <a:pPr marL="268288" indent="-268288"/>
            <a:r>
              <a:rPr lang="ja-JP" altLang="en-US" sz="800" dirty="0">
                <a:latin typeface="Meiryo UI" panose="020B0604030504040204" pitchFamily="50" charset="-128"/>
                <a:ea typeface="Meiryo UI" panose="020B0604030504040204" pitchFamily="50" charset="-128"/>
              </a:rPr>
              <a:t>出典：大阪観光局「国際観光都市・大阪をめざして」</a:t>
            </a:r>
            <a:r>
              <a:rPr lang="en-US" altLang="ja-JP" sz="800" dirty="0">
                <a:latin typeface="Meiryo UI" panose="020B0604030504040204" pitchFamily="50" charset="-128"/>
                <a:ea typeface="Meiryo UI" panose="020B0604030504040204" pitchFamily="50" charset="-128"/>
              </a:rPr>
              <a:t>(2020.1)</a:t>
            </a:r>
            <a:r>
              <a:rPr lang="ja-JP" altLang="en-US" sz="800" dirty="0">
                <a:latin typeface="Meiryo UI" panose="020B0604030504040204" pitchFamily="50" charset="-128"/>
                <a:ea typeface="Meiryo UI" panose="020B0604030504040204" pitchFamily="50" charset="-128"/>
              </a:rPr>
              <a:t>「国際観光文化都市・大阪</a:t>
            </a:r>
            <a:r>
              <a:rPr lang="ja-JP" altLang="en-US" sz="800" dirty="0" smtClean="0">
                <a:latin typeface="Meiryo UI" panose="020B0604030504040204" pitchFamily="50" charset="-128"/>
                <a:ea typeface="Meiryo UI" panose="020B0604030504040204" pitchFamily="50" charset="-128"/>
              </a:rPr>
              <a:t>を </a:t>
            </a:r>
            <a:endParaRPr lang="en-US" altLang="ja-JP" sz="800" dirty="0" smtClean="0">
              <a:latin typeface="Meiryo UI" panose="020B0604030504040204" pitchFamily="50" charset="-128"/>
              <a:ea typeface="Meiryo UI" panose="020B0604030504040204" pitchFamily="50" charset="-128"/>
            </a:endParaRPr>
          </a:p>
          <a:p>
            <a:pPr marL="268288" indent="-268288"/>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めざして</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(2022.3)</a:t>
            </a:r>
            <a:r>
              <a:rPr lang="ja-JP" altLang="en-US" sz="800" dirty="0" err="1">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大阪府「大阪府民経済計算」をもとに副首都推進局で</a:t>
            </a:r>
            <a:r>
              <a:rPr lang="ja-JP" altLang="en-US" sz="800" dirty="0" smtClean="0">
                <a:latin typeface="Meiryo UI" panose="020B0604030504040204" pitchFamily="50" charset="-128"/>
                <a:ea typeface="Meiryo UI" panose="020B0604030504040204" pitchFamily="50" charset="-128"/>
              </a:rPr>
              <a:t>作成</a:t>
            </a:r>
            <a:endParaRPr lang="ja-JP" altLang="en-US" sz="800" dirty="0">
              <a:latin typeface="Meiryo UI" panose="020B0604030504040204" pitchFamily="50" charset="-128"/>
              <a:ea typeface="Meiryo UI" panose="020B0604030504040204" pitchFamily="50" charset="-128"/>
            </a:endParaRPr>
          </a:p>
        </p:txBody>
      </p:sp>
      <p:sp>
        <p:nvSpPr>
          <p:cNvPr id="37" name="正方形/長方形 36"/>
          <p:cNvSpPr/>
          <p:nvPr/>
        </p:nvSpPr>
        <p:spPr>
          <a:xfrm>
            <a:off x="4674971" y="4123751"/>
            <a:ext cx="4508247" cy="276999"/>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年のインバウンド</a:t>
            </a:r>
            <a:r>
              <a:rPr lang="ja-JP" altLang="en-US" sz="1200" dirty="0">
                <a:latin typeface="Meiryo UI" panose="020B0604030504040204" pitchFamily="50" charset="-128"/>
                <a:ea typeface="Meiryo UI" panose="020B0604030504040204" pitchFamily="50" charset="-128"/>
              </a:rPr>
              <a:t>による観光消費推計額は、府内総生産の</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a:t>
            </a:r>
          </a:p>
        </p:txBody>
      </p:sp>
      <p:sp>
        <p:nvSpPr>
          <p:cNvPr id="42" name="テキスト ボックス 41"/>
          <p:cNvSpPr txBox="1"/>
          <p:nvPr/>
        </p:nvSpPr>
        <p:spPr>
          <a:xfrm>
            <a:off x="4635752" y="4404306"/>
            <a:ext cx="538224"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億円</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44" name="正方形/長方形 43"/>
          <p:cNvSpPr/>
          <p:nvPr/>
        </p:nvSpPr>
        <p:spPr>
          <a:xfrm>
            <a:off x="7730860" y="1265466"/>
            <a:ext cx="1416366" cy="830997"/>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大阪府への外国人訪問率は、</a:t>
            </a:r>
            <a:r>
              <a:rPr lang="en-US" altLang="ja-JP" sz="1200" dirty="0">
                <a:latin typeface="Meiryo UI" panose="020B0604030504040204" pitchFamily="50" charset="-128"/>
                <a:ea typeface="Meiryo UI" panose="020B0604030504040204" pitchFamily="50" charset="-128"/>
              </a:rPr>
              <a:t>2016,17,19</a:t>
            </a:r>
            <a:r>
              <a:rPr lang="ja-JP" altLang="en-US" sz="1200" dirty="0">
                <a:latin typeface="Meiryo UI" panose="020B0604030504040204" pitchFamily="50" charset="-128"/>
                <a:ea typeface="Meiryo UI" panose="020B0604030504040204" pitchFamily="50" charset="-128"/>
              </a:rPr>
              <a:t>年に全国１位</a:t>
            </a:r>
          </a:p>
        </p:txBody>
      </p:sp>
      <p:sp>
        <p:nvSpPr>
          <p:cNvPr id="45" name="正方形/長方形 44"/>
          <p:cNvSpPr/>
          <p:nvPr/>
        </p:nvSpPr>
        <p:spPr>
          <a:xfrm>
            <a:off x="2942602" y="1197500"/>
            <a:ext cx="1629398" cy="1277273"/>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大阪府への外国人訪問者数</a:t>
            </a:r>
            <a:r>
              <a:rPr lang="ja-JP" altLang="en-US" sz="1100" dirty="0" smtClean="0">
                <a:latin typeface="Meiryo UI" panose="020B0604030504040204" pitchFamily="50" charset="-128"/>
                <a:ea typeface="Meiryo UI" panose="020B0604030504040204" pitchFamily="50" charset="-128"/>
              </a:rPr>
              <a:t>はコロナ前の</a:t>
            </a:r>
            <a:r>
              <a:rPr lang="en-US" altLang="ja-JP" sz="1100" dirty="0" smtClean="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年に対</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年比で</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倍に達し、に</a:t>
            </a:r>
            <a:r>
              <a:rPr lang="en-US" altLang="ja-JP" sz="1100" dirty="0" smtClean="0">
                <a:latin typeface="Meiryo UI" panose="020B0604030504040204" pitchFamily="50" charset="-128"/>
                <a:ea typeface="Meiryo UI" panose="020B0604030504040204" pitchFamily="50" charset="-128"/>
              </a:rPr>
              <a:t>1200</a:t>
            </a:r>
            <a:r>
              <a:rPr lang="ja-JP" altLang="en-US" sz="1100" dirty="0">
                <a:latin typeface="Meiryo UI" panose="020B0604030504040204" pitchFamily="50" charset="-128"/>
                <a:ea typeface="Meiryo UI" panose="020B0604030504040204" pitchFamily="50" charset="-128"/>
              </a:rPr>
              <a:t>万人を突破</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コロナの影響により、</a:t>
            </a:r>
            <a:r>
              <a:rPr lang="en-US" altLang="ja-JP" sz="1100" dirty="0">
                <a:latin typeface="Meiryo UI" panose="020B0604030504040204" pitchFamily="50" charset="-128"/>
                <a:ea typeface="Meiryo UI" panose="020B0604030504040204" pitchFamily="50" charset="-128"/>
              </a:rPr>
              <a:t>2020,2021</a:t>
            </a:r>
            <a:r>
              <a:rPr lang="ja-JP" altLang="en-US" sz="1100" dirty="0">
                <a:latin typeface="Meiryo UI" panose="020B0604030504040204" pitchFamily="50" charset="-128"/>
                <a:ea typeface="Meiryo UI" panose="020B0604030504040204" pitchFamily="50" charset="-128"/>
              </a:rPr>
              <a:t>年は調査結果なし。</a:t>
            </a:r>
          </a:p>
        </p:txBody>
      </p:sp>
      <p:sp>
        <p:nvSpPr>
          <p:cNvPr id="48" name="テキスト ボックス 47"/>
          <p:cNvSpPr txBox="1"/>
          <p:nvPr/>
        </p:nvSpPr>
        <p:spPr>
          <a:xfrm>
            <a:off x="3405014" y="5961837"/>
            <a:ext cx="912429"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ハウステンボス</a:t>
            </a:r>
            <a:endParaRPr kumimoji="1" lang="ja-JP" altLang="en-US" sz="105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36587" y="4116616"/>
            <a:ext cx="3863117" cy="461665"/>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年の</a:t>
            </a:r>
            <a:r>
              <a:rPr kumimoji="1" lang="en-US" altLang="ja-JP" sz="1200" dirty="0">
                <a:latin typeface="Meiryo UI" panose="020B0604030504040204" pitchFamily="50" charset="-128"/>
                <a:ea typeface="Meiryo UI" panose="020B0604030504040204" pitchFamily="50" charset="-128"/>
              </a:rPr>
              <a:t>USJ</a:t>
            </a:r>
            <a:r>
              <a:rPr kumimoji="1" lang="ja-JP" altLang="en-US" sz="1200" dirty="0">
                <a:latin typeface="Meiryo UI" panose="020B0604030504040204" pitchFamily="50" charset="-128"/>
                <a:ea typeface="Meiryo UI" panose="020B0604030504040204" pitchFamily="50" charset="-128"/>
              </a:rPr>
              <a:t>の入場者数は対</a:t>
            </a:r>
            <a:r>
              <a:rPr kumimoji="1" lang="en-US" altLang="ja-JP" sz="1200" dirty="0">
                <a:latin typeface="Meiryo UI" panose="020B0604030504040204" pitchFamily="50" charset="-128"/>
                <a:ea typeface="Meiryo UI" panose="020B0604030504040204" pitchFamily="50" charset="-128"/>
              </a:rPr>
              <a:t>2010</a:t>
            </a:r>
            <a:r>
              <a:rPr kumimoji="1" lang="ja-JP" altLang="en-US" sz="1200" dirty="0">
                <a:latin typeface="Meiryo UI" panose="020B0604030504040204" pitchFamily="50" charset="-128"/>
                <a:ea typeface="Meiryo UI" panose="020B0604030504040204" pitchFamily="50" charset="-128"/>
              </a:rPr>
              <a:t>年比で</a:t>
            </a:r>
            <a:r>
              <a:rPr kumimoji="1" lang="en-US" altLang="ja-JP" sz="1200" dirty="0">
                <a:latin typeface="Meiryo UI" panose="020B0604030504040204" pitchFamily="50" charset="-128"/>
                <a:ea typeface="Meiryo UI" panose="020B0604030504040204" pitchFamily="50" charset="-128"/>
              </a:rPr>
              <a:t>1.93</a:t>
            </a:r>
            <a:r>
              <a:rPr kumimoji="1" lang="ja-JP" altLang="en-US" sz="1200" dirty="0">
                <a:latin typeface="Meiryo UI" panose="020B0604030504040204" pitchFamily="50" charset="-128"/>
                <a:ea typeface="Meiryo UI" panose="020B0604030504040204" pitchFamily="50" charset="-128"/>
              </a:rPr>
              <a:t>倍。</a:t>
            </a:r>
            <a:r>
              <a:rPr kumimoji="1" lang="en-US" altLang="ja-JP" sz="1200" dirty="0">
                <a:latin typeface="Meiryo UI" panose="020B0604030504040204" pitchFamily="50" charset="-128"/>
                <a:ea typeface="Meiryo UI" panose="020B0604030504040204" pitchFamily="50" charset="-128"/>
              </a:rPr>
              <a:t>TDL</a:t>
            </a:r>
            <a:r>
              <a:rPr kumimoji="1" lang="ja-JP" altLang="en-US" sz="1200" dirty="0">
                <a:latin typeface="Meiryo UI" panose="020B0604030504040204" pitchFamily="50" charset="-128"/>
                <a:ea typeface="Meiryo UI" panose="020B0604030504040204" pitchFamily="50" charset="-128"/>
              </a:rPr>
              <a:t>の伸び</a:t>
            </a:r>
            <a:r>
              <a:rPr kumimoji="1" lang="en-US" altLang="ja-JP" sz="1200" dirty="0">
                <a:latin typeface="Meiryo UI" panose="020B0604030504040204" pitchFamily="50" charset="-128"/>
                <a:ea typeface="Meiryo UI" panose="020B0604030504040204" pitchFamily="50" charset="-128"/>
              </a:rPr>
              <a:t>1.14</a:t>
            </a:r>
            <a:r>
              <a:rPr kumimoji="1" lang="ja-JP" altLang="en-US" sz="1200" dirty="0">
                <a:latin typeface="Meiryo UI" panose="020B0604030504040204" pitchFamily="50" charset="-128"/>
                <a:ea typeface="Meiryo UI" panose="020B0604030504040204" pitchFamily="50" charset="-128"/>
              </a:rPr>
              <a:t>倍に比べても高い水準で推移。</a:t>
            </a:r>
          </a:p>
        </p:txBody>
      </p:sp>
      <p:sp>
        <p:nvSpPr>
          <p:cNvPr id="36" name="テキスト ボックス 35"/>
          <p:cNvSpPr txBox="1"/>
          <p:nvPr/>
        </p:nvSpPr>
        <p:spPr>
          <a:xfrm>
            <a:off x="7367086" y="2966550"/>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0" name="テキスト ボックス 49"/>
          <p:cNvSpPr txBox="1"/>
          <p:nvPr/>
        </p:nvSpPr>
        <p:spPr>
          <a:xfrm>
            <a:off x="3340946" y="6195520"/>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1" name="テキスト ボックス 50"/>
          <p:cNvSpPr txBox="1"/>
          <p:nvPr/>
        </p:nvSpPr>
        <p:spPr>
          <a:xfrm>
            <a:off x="2809290" y="2976337"/>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52" name="正方形/長方形 51"/>
          <p:cNvSpPr/>
          <p:nvPr/>
        </p:nvSpPr>
        <p:spPr>
          <a:xfrm>
            <a:off x="53306" y="3326606"/>
            <a:ext cx="4518694" cy="33855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出典：日本政府観光局（</a:t>
            </a:r>
            <a:r>
              <a:rPr lang="en-US" altLang="ja-JP" sz="800" dirty="0">
                <a:latin typeface="Meiryo UI" panose="020B0604030504040204" pitchFamily="50" charset="-128"/>
                <a:ea typeface="Meiryo UI" panose="020B0604030504040204" pitchFamily="50" charset="-128"/>
              </a:rPr>
              <a:t>JNTO</a:t>
            </a:r>
            <a:r>
              <a:rPr lang="ja-JP" altLang="en-US" sz="800" dirty="0">
                <a:latin typeface="Meiryo UI" panose="020B0604030504040204" pitchFamily="50" charset="-128"/>
                <a:ea typeface="Meiryo UI" panose="020B0604030504040204" pitchFamily="50" charset="-128"/>
              </a:rPr>
              <a:t>）「訪日外客統計」、観光庁「訪日外国人消費動向調査</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をもとに副首都推進局で作成</a:t>
            </a:r>
            <a:endParaRPr lang="ja-JP" altLang="en-US" sz="8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7700520" y="6120694"/>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pic>
        <p:nvPicPr>
          <p:cNvPr id="3" name="図 2"/>
          <p:cNvPicPr>
            <a:picLocks noChangeAspect="1"/>
          </p:cNvPicPr>
          <p:nvPr/>
        </p:nvPicPr>
        <p:blipFill>
          <a:blip r:embed="rId2"/>
          <a:stretch>
            <a:fillRect/>
          </a:stretch>
        </p:blipFill>
        <p:spPr>
          <a:xfrm>
            <a:off x="231541" y="1164523"/>
            <a:ext cx="3749365" cy="2225233"/>
          </a:xfrm>
          <a:prstGeom prst="rect">
            <a:avLst/>
          </a:prstGeom>
        </p:spPr>
      </p:pic>
      <p:pic>
        <p:nvPicPr>
          <p:cNvPr id="4" name="図 3"/>
          <p:cNvPicPr>
            <a:picLocks noChangeAspect="1"/>
          </p:cNvPicPr>
          <p:nvPr/>
        </p:nvPicPr>
        <p:blipFill>
          <a:blip r:embed="rId3"/>
          <a:stretch>
            <a:fillRect/>
          </a:stretch>
        </p:blipFill>
        <p:spPr>
          <a:xfrm>
            <a:off x="4643867" y="1257373"/>
            <a:ext cx="4273666" cy="2097206"/>
          </a:xfrm>
          <a:prstGeom prst="rect">
            <a:avLst/>
          </a:prstGeom>
        </p:spPr>
      </p:pic>
      <p:pic>
        <p:nvPicPr>
          <p:cNvPr id="7" name="図 6"/>
          <p:cNvPicPr>
            <a:picLocks noChangeAspect="1"/>
          </p:cNvPicPr>
          <p:nvPr/>
        </p:nvPicPr>
        <p:blipFill>
          <a:blip r:embed="rId4"/>
          <a:stretch>
            <a:fillRect/>
          </a:stretch>
        </p:blipFill>
        <p:spPr>
          <a:xfrm>
            <a:off x="4843923" y="4436365"/>
            <a:ext cx="3670110" cy="2097206"/>
          </a:xfrm>
          <a:prstGeom prst="rect">
            <a:avLst/>
          </a:prstGeom>
        </p:spPr>
      </p:pic>
      <p:pic>
        <p:nvPicPr>
          <p:cNvPr id="8" name="図 7"/>
          <p:cNvPicPr>
            <a:picLocks noChangeAspect="1"/>
          </p:cNvPicPr>
          <p:nvPr/>
        </p:nvPicPr>
        <p:blipFill>
          <a:blip r:embed="rId5"/>
          <a:stretch>
            <a:fillRect/>
          </a:stretch>
        </p:blipFill>
        <p:spPr>
          <a:xfrm>
            <a:off x="159602" y="4593683"/>
            <a:ext cx="3438442" cy="1938696"/>
          </a:xfrm>
          <a:prstGeom prst="rect">
            <a:avLst/>
          </a:prstGeom>
        </p:spPr>
      </p:pic>
    </p:spTree>
    <p:extLst>
      <p:ext uri="{BB962C8B-B14F-4D97-AF65-F5344CB8AC3E}">
        <p14:creationId xmlns:p14="http://schemas.microsoft.com/office/powerpoint/2010/main" val="367787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p:cNvCxnSpPr/>
          <p:nvPr/>
        </p:nvCxnSpPr>
        <p:spPr>
          <a:xfrm>
            <a:off x="278875" y="5220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9966" y="60400"/>
            <a:ext cx="5519460"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インバウンド②（関西国際空港の貢献）</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7" name="正方形/長方形 16"/>
          <p:cNvSpPr/>
          <p:nvPr/>
        </p:nvSpPr>
        <p:spPr>
          <a:xfrm>
            <a:off x="5287058" y="2506459"/>
            <a:ext cx="3709024" cy="507831"/>
          </a:xfrm>
          <a:prstGeom prst="rect">
            <a:avLst/>
          </a:prstGeom>
        </p:spPr>
        <p:txBody>
          <a:bodyPr wrap="square">
            <a:spAutoFit/>
          </a:bodyPr>
          <a:lstStyle/>
          <a:p>
            <a:pPr marL="177800" indent="-177800"/>
            <a:r>
              <a:rPr lang="ja-JP" altLang="en-US" sz="900" dirty="0">
                <a:latin typeface="Meiryo UI" panose="020B0604030504040204" pitchFamily="50" charset="-128"/>
                <a:ea typeface="Meiryo UI" panose="020B0604030504040204" pitchFamily="50" charset="-128"/>
              </a:rPr>
              <a:t>出典：法務省入国管理局「</a:t>
            </a:r>
            <a:r>
              <a:rPr lang="zh-TW" altLang="en-US" sz="900" dirty="0">
                <a:latin typeface="Meiryo UI" panose="020B0604030504040204" pitchFamily="50" charset="-128"/>
                <a:ea typeface="Meiryo UI" panose="020B0604030504040204" pitchFamily="50" charset="-128"/>
              </a:rPr>
              <a:t>出入国管理統計統計表</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）をもとに</a:t>
            </a:r>
            <a:endParaRPr lang="en-US" altLang="ja-JP" sz="900" dirty="0" smtClean="0">
              <a:latin typeface="Meiryo UI" panose="020B0604030504040204" pitchFamily="50" charset="-128"/>
              <a:ea typeface="Meiryo UI" panose="020B0604030504040204" pitchFamily="50" charset="-128"/>
            </a:endParaRPr>
          </a:p>
          <a:p>
            <a:pPr marL="177800" indent="-177800"/>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副首都</a:t>
            </a:r>
            <a:r>
              <a:rPr lang="ja-JP" altLang="en-US" sz="900" dirty="0">
                <a:latin typeface="Meiryo UI" panose="020B0604030504040204" pitchFamily="50" charset="-128"/>
                <a:ea typeface="Meiryo UI" panose="020B0604030504040204" pitchFamily="50" charset="-128"/>
              </a:rPr>
              <a:t>推進局で</a:t>
            </a:r>
            <a:r>
              <a:rPr lang="ja-JP" altLang="en-US" sz="900" dirty="0" smtClean="0">
                <a:latin typeface="Meiryo UI" panose="020B0604030504040204" pitchFamily="50" charset="-128"/>
                <a:ea typeface="Meiryo UI" panose="020B0604030504040204" pitchFamily="50" charset="-128"/>
              </a:rPr>
              <a:t>作成</a:t>
            </a:r>
            <a:endParaRPr lang="en-US" altLang="ja-JP" sz="900" dirty="0">
              <a:latin typeface="Meiryo UI" panose="020B0604030504040204" pitchFamily="50" charset="-128"/>
              <a:ea typeface="Meiryo UI" panose="020B0604030504040204" pitchFamily="50" charset="-128"/>
            </a:endParaRPr>
          </a:p>
          <a:p>
            <a:pPr marL="177800" indent="-177800"/>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港湾利用者を含む</a:t>
            </a:r>
            <a:endParaRPr lang="en-US" altLang="ja-JP" sz="900" dirty="0">
              <a:latin typeface="Meiryo UI" panose="020B0604030504040204" pitchFamily="50" charset="-128"/>
              <a:ea typeface="Meiryo UI" panose="020B0604030504040204" pitchFamily="50" charset="-128"/>
            </a:endParaRPr>
          </a:p>
        </p:txBody>
      </p:sp>
      <p:sp>
        <p:nvSpPr>
          <p:cNvPr id="18" name="角丸四角形 17"/>
          <p:cNvSpPr/>
          <p:nvPr/>
        </p:nvSpPr>
        <p:spPr>
          <a:xfrm>
            <a:off x="235996" y="2766344"/>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大</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阪</a:t>
            </a:r>
          </a:p>
        </p:txBody>
      </p:sp>
      <p:sp>
        <p:nvSpPr>
          <p:cNvPr id="19" name="角丸四角形 18"/>
          <p:cNvSpPr/>
          <p:nvPr/>
        </p:nvSpPr>
        <p:spPr>
          <a:xfrm>
            <a:off x="623682" y="2659560"/>
            <a:ext cx="2138567" cy="1723702"/>
          </a:xfrm>
          <a:prstGeom prst="roundRect">
            <a:avLst>
              <a:gd name="adj" fmla="val 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角丸四角形 19"/>
          <p:cNvSpPr/>
          <p:nvPr/>
        </p:nvSpPr>
        <p:spPr>
          <a:xfrm>
            <a:off x="233207" y="4732329"/>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東</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京</a:t>
            </a:r>
          </a:p>
        </p:txBody>
      </p:sp>
      <p:sp>
        <p:nvSpPr>
          <p:cNvPr id="23" name="テキスト ボックス 22"/>
          <p:cNvSpPr txBox="1"/>
          <p:nvPr/>
        </p:nvSpPr>
        <p:spPr>
          <a:xfrm>
            <a:off x="4913776" y="719521"/>
            <a:ext cx="3057247"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＜空港別外国人入国者割合（総数</a:t>
            </a:r>
            <a:r>
              <a:rPr kumimoji="1" lang="en-US" altLang="ja-JP" sz="1100" b="1" dirty="0">
                <a:latin typeface="Meiryo UI" panose="020B0604030504040204" pitchFamily="50" charset="-128"/>
                <a:ea typeface="Meiryo UI" panose="020B0604030504040204" pitchFamily="50" charset="-128"/>
              </a:rPr>
              <a:t>35</a:t>
            </a:r>
            <a:r>
              <a:rPr lang="ja-JP" altLang="en-US" sz="1100" b="1" dirty="0">
                <a:latin typeface="Meiryo UI" panose="020B0604030504040204" pitchFamily="50" charset="-128"/>
                <a:ea typeface="Meiryo UI" panose="020B0604030504040204" pitchFamily="50" charset="-128"/>
              </a:rPr>
              <a:t>万人）</a:t>
            </a:r>
            <a:r>
              <a:rPr kumimoji="1" lang="ja-JP" altLang="en-US" sz="1100" b="1" dirty="0">
                <a:latin typeface="Meiryo UI" panose="020B0604030504040204" pitchFamily="50" charset="-128"/>
                <a:ea typeface="Meiryo UI" panose="020B0604030504040204" pitchFamily="50" charset="-128"/>
              </a:rPr>
              <a:t>＞</a:t>
            </a:r>
          </a:p>
        </p:txBody>
      </p:sp>
      <p:sp>
        <p:nvSpPr>
          <p:cNvPr id="26" name="テキスト ボックス 25"/>
          <p:cNvSpPr txBox="1"/>
          <p:nvPr/>
        </p:nvSpPr>
        <p:spPr>
          <a:xfrm>
            <a:off x="418250" y="6513267"/>
            <a:ext cx="4615366"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出典：国土交通省「管内空港利用概況集計表」（大阪は大阪航空局、東京は東京航空局</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を</a:t>
            </a:r>
            <a:r>
              <a:rPr lang="ja-JP" altLang="en-US" sz="900" dirty="0">
                <a:latin typeface="Meiryo UI" panose="020B0604030504040204" pitchFamily="50" charset="-128"/>
                <a:ea typeface="Meiryo UI" panose="020B0604030504040204" pitchFamily="50" charset="-128"/>
              </a:rPr>
              <a:t>もとに副首都推進局で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727042" y="2279686"/>
            <a:ext cx="2018501"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＜４国際空港旅客数の推移＞</a:t>
            </a:r>
          </a:p>
        </p:txBody>
      </p:sp>
      <p:sp>
        <p:nvSpPr>
          <p:cNvPr id="28" name="スライド番号プレースホルダー 3"/>
          <p:cNvSpPr>
            <a:spLocks noGrp="1"/>
          </p:cNvSpPr>
          <p:nvPr>
            <p:ph type="sldNum" sz="quarter" idx="12"/>
          </p:nvPr>
        </p:nvSpPr>
        <p:spPr>
          <a:xfrm>
            <a:off x="5966330" y="6596174"/>
            <a:ext cx="3132291" cy="215444"/>
          </a:xfrm>
        </p:spPr>
        <p:txBody>
          <a:bodyPr/>
          <a:lstStyle/>
          <a:p>
            <a:fld id="{138CA411-231B-42B9-AF63-97A64194AA60}" type="slidenum">
              <a:rPr lang="ja-JP" altLang="en-US" smtClean="0"/>
              <a:pPr/>
              <a:t>17</a:t>
            </a:fld>
            <a:endParaRPr lang="ja-JP" altLang="en-US" dirty="0"/>
          </a:p>
        </p:txBody>
      </p:sp>
      <p:sp>
        <p:nvSpPr>
          <p:cNvPr id="32" name="正方形/長方形 31"/>
          <p:cNvSpPr/>
          <p:nvPr/>
        </p:nvSpPr>
        <p:spPr>
          <a:xfrm>
            <a:off x="4980186" y="5191350"/>
            <a:ext cx="1478490" cy="638175"/>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00" b="1" dirty="0">
                <a:latin typeface="Meiryo UI" panose="020B0604030504040204" pitchFamily="50" charset="-128"/>
                <a:ea typeface="Meiryo UI" panose="020B0604030504040204" pitchFamily="50" charset="-128"/>
              </a:rPr>
              <a:t>国際線</a:t>
            </a:r>
            <a:r>
              <a:rPr lang="en-US" altLang="ja-JP" sz="1000" b="1" dirty="0">
                <a:latin typeface="Meiryo UI" panose="020B0604030504040204" pitchFamily="50" charset="-128"/>
                <a:ea typeface="Meiryo UI" panose="020B0604030504040204" pitchFamily="50" charset="-128"/>
              </a:rPr>
              <a:t>LCC</a:t>
            </a:r>
            <a:r>
              <a:rPr lang="ja-JP" altLang="en-US" sz="1000" b="1" dirty="0">
                <a:latin typeface="Meiryo UI" panose="020B0604030504040204" pitchFamily="50" charset="-128"/>
                <a:ea typeface="Meiryo UI" panose="020B0604030504040204" pitchFamily="50" charset="-128"/>
              </a:rPr>
              <a:t>便数</a:t>
            </a:r>
            <a:endParaRPr lang="en-US" altLang="ja-JP" sz="1000" b="1" dirty="0">
              <a:latin typeface="Meiryo UI" panose="020B0604030504040204" pitchFamily="50" charset="-128"/>
              <a:ea typeface="Meiryo UI" panose="020B0604030504040204" pitchFamily="50" charset="-128"/>
            </a:endParaRPr>
          </a:p>
          <a:p>
            <a:pPr algn="r"/>
            <a:r>
              <a:rPr lang="ja-JP" altLang="en-US" sz="1000" b="1" dirty="0">
                <a:latin typeface="Meiryo UI" panose="020B0604030504040204" pitchFamily="50" charset="-128"/>
                <a:ea typeface="Meiryo UI" panose="020B0604030504040204" pitchFamily="50" charset="-128"/>
              </a:rPr>
              <a:t>（左軸）</a:t>
            </a:r>
            <a:endParaRPr lang="en-US" altLang="ja-JP" sz="10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7186390" y="4101805"/>
            <a:ext cx="1478490" cy="40443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b="1" dirty="0">
                <a:latin typeface="Meiryo UI" panose="020B0604030504040204" pitchFamily="50" charset="-128"/>
                <a:ea typeface="Meiryo UI" panose="020B0604030504040204" pitchFamily="50" charset="-128"/>
              </a:rPr>
              <a:t>国際旅客便に</a:t>
            </a:r>
            <a:r>
              <a:rPr lang="ja-JP" altLang="en-US" sz="900" b="1" dirty="0" smtClean="0">
                <a:latin typeface="Meiryo UI" panose="020B0604030504040204" pitchFamily="50" charset="-128"/>
                <a:ea typeface="Meiryo UI" panose="020B0604030504040204" pitchFamily="50" charset="-128"/>
              </a:rPr>
              <a:t>占める</a:t>
            </a:r>
            <a:endParaRPr lang="en-US" altLang="ja-JP" sz="900" b="1" dirty="0" smtClean="0">
              <a:latin typeface="Meiryo UI" panose="020B0604030504040204" pitchFamily="50" charset="-128"/>
              <a:ea typeface="Meiryo UI" panose="020B0604030504040204" pitchFamily="50" charset="-128"/>
            </a:endParaRPr>
          </a:p>
          <a:p>
            <a:pPr algn="r"/>
            <a:r>
              <a:rPr lang="en-US" altLang="ja-JP" sz="900" b="1" dirty="0" smtClean="0">
                <a:latin typeface="Meiryo UI" panose="020B0604030504040204" pitchFamily="50" charset="-128"/>
                <a:ea typeface="Meiryo UI" panose="020B0604030504040204" pitchFamily="50" charset="-128"/>
              </a:rPr>
              <a:t>LCC</a:t>
            </a:r>
            <a:r>
              <a:rPr lang="ja-JP" altLang="en-US" sz="900" b="1" dirty="0">
                <a:latin typeface="Meiryo UI" panose="020B0604030504040204" pitchFamily="50" charset="-128"/>
                <a:ea typeface="Meiryo UI" panose="020B0604030504040204" pitchFamily="50" charset="-128"/>
              </a:rPr>
              <a:t>比率（右軸）</a:t>
            </a:r>
            <a:endParaRPr lang="en-US" altLang="ja-JP" sz="9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4929017" y="4152430"/>
            <a:ext cx="697627"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（便</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週）</a:t>
            </a:r>
          </a:p>
        </p:txBody>
      </p:sp>
      <p:sp>
        <p:nvSpPr>
          <p:cNvPr id="34" name="テキスト ボックス 33"/>
          <p:cNvSpPr txBox="1"/>
          <p:nvPr/>
        </p:nvSpPr>
        <p:spPr>
          <a:xfrm>
            <a:off x="5356374" y="6513267"/>
            <a:ext cx="3285323"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出典：関西エアポート株式会社「国際定期便就航便数の推移</a:t>
            </a:r>
            <a:r>
              <a:rPr kumimoji="1" lang="ja-JP" alt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もと</a:t>
            </a:r>
            <a:r>
              <a:rPr lang="ja-JP" altLang="en-US" sz="900" dirty="0">
                <a:latin typeface="Meiryo UI" panose="020B0604030504040204" pitchFamily="50" charset="-128"/>
                <a:ea typeface="Meiryo UI" panose="020B0604030504040204" pitchFamily="50" charset="-128"/>
              </a:rPr>
              <a:t>に副首都推進局で</a:t>
            </a:r>
            <a:r>
              <a:rPr lang="ja-JP" altLang="en-US" sz="900" dirty="0" smtClean="0">
                <a:latin typeface="Meiryo UI" panose="020B0604030504040204" pitchFamily="50" charset="-128"/>
                <a:ea typeface="Meiryo UI" panose="020B0604030504040204" pitchFamily="50" charset="-128"/>
              </a:rPr>
              <a:t>作成</a:t>
            </a:r>
          </a:p>
        </p:txBody>
      </p:sp>
      <p:sp>
        <p:nvSpPr>
          <p:cNvPr id="35" name="正方形/長方形 34"/>
          <p:cNvSpPr/>
          <p:nvPr/>
        </p:nvSpPr>
        <p:spPr>
          <a:xfrm>
            <a:off x="8235632" y="6255502"/>
            <a:ext cx="6463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（夏期）</a:t>
            </a:r>
          </a:p>
        </p:txBody>
      </p:sp>
      <p:sp>
        <p:nvSpPr>
          <p:cNvPr id="37" name="テキスト ボックス 36"/>
          <p:cNvSpPr txBox="1"/>
          <p:nvPr/>
        </p:nvSpPr>
        <p:spPr>
          <a:xfrm>
            <a:off x="3423999" y="4581189"/>
            <a:ext cx="1031051" cy="261610"/>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＜成田国際＞</a:t>
            </a:r>
            <a:endParaRPr kumimoji="1" lang="ja-JP" altLang="en-US" sz="11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3423999" y="2641630"/>
            <a:ext cx="992579" cy="253916"/>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＜大阪国際＞</a:t>
            </a:r>
            <a:endParaRPr kumimoji="1" lang="ja-JP" altLang="en-US" sz="11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210866" y="2657070"/>
            <a:ext cx="992579" cy="253916"/>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＜関西国際＞</a:t>
            </a:r>
            <a:endParaRPr kumimoji="1" lang="ja-JP" altLang="en-US" sz="1100" b="1" dirty="0">
              <a:latin typeface="Meiryo UI" panose="020B0604030504040204" pitchFamily="50" charset="-128"/>
              <a:ea typeface="Meiryo UI" panose="020B0604030504040204" pitchFamily="50" charset="-128"/>
            </a:endParaRPr>
          </a:p>
        </p:txBody>
      </p:sp>
      <p:sp>
        <p:nvSpPr>
          <p:cNvPr id="42" name="正方形/長方形 41"/>
          <p:cNvSpPr/>
          <p:nvPr/>
        </p:nvSpPr>
        <p:spPr>
          <a:xfrm>
            <a:off x="3474216" y="2283559"/>
            <a:ext cx="6463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（万人）</a:t>
            </a:r>
          </a:p>
        </p:txBody>
      </p:sp>
      <p:sp>
        <p:nvSpPr>
          <p:cNvPr id="44" name="テキスト ボックス 43"/>
          <p:cNvSpPr txBox="1"/>
          <p:nvPr/>
        </p:nvSpPr>
        <p:spPr>
          <a:xfrm>
            <a:off x="1210866" y="4616141"/>
            <a:ext cx="992579" cy="253916"/>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＜東京国際＞</a:t>
            </a:r>
            <a:endParaRPr kumimoji="1" lang="ja-JP" altLang="en-US" sz="1100" b="1" dirty="0">
              <a:latin typeface="Meiryo UI" panose="020B0604030504040204" pitchFamily="50" charset="-128"/>
              <a:ea typeface="Meiryo UI" panose="020B0604030504040204" pitchFamily="50" charset="-128"/>
            </a:endParaRPr>
          </a:p>
        </p:txBody>
      </p:sp>
      <p:sp>
        <p:nvSpPr>
          <p:cNvPr id="46" name="正方形/長方形 45"/>
          <p:cNvSpPr/>
          <p:nvPr/>
        </p:nvSpPr>
        <p:spPr>
          <a:xfrm rot="16200000" flipH="1">
            <a:off x="1286665" y="3391141"/>
            <a:ext cx="377026" cy="184666"/>
          </a:xfrm>
          <a:prstGeom prst="rect">
            <a:avLst/>
          </a:prstGeom>
        </p:spPr>
        <p:txBody>
          <a:bodyPr wrap="none">
            <a:spAutoFit/>
          </a:bodyPr>
          <a:lstStyle/>
          <a:p>
            <a:r>
              <a:rPr lang="en-US" altLang="ja-JP" sz="600" dirty="0">
                <a:latin typeface="Meiryo UI" panose="020B0604030504040204" pitchFamily="50" charset="-128"/>
                <a:ea typeface="Meiryo UI" panose="020B0604030504040204" pitchFamily="50" charset="-128"/>
              </a:rPr>
              <a:t>1333</a:t>
            </a:r>
            <a:endParaRPr lang="ja-JP" altLang="en-US" sz="600" dirty="0">
              <a:latin typeface="Meiryo UI" panose="020B0604030504040204" pitchFamily="50" charset="-128"/>
              <a:ea typeface="Meiryo UI" panose="020B0604030504040204" pitchFamily="50" charset="-128"/>
            </a:endParaRPr>
          </a:p>
        </p:txBody>
      </p:sp>
      <p:sp>
        <p:nvSpPr>
          <p:cNvPr id="47" name="正方形/長方形 46"/>
          <p:cNvSpPr/>
          <p:nvPr/>
        </p:nvSpPr>
        <p:spPr>
          <a:xfrm rot="16200000" flipH="1">
            <a:off x="2193423" y="2983079"/>
            <a:ext cx="377026" cy="184666"/>
          </a:xfrm>
          <a:prstGeom prst="rect">
            <a:avLst/>
          </a:prstGeom>
        </p:spPr>
        <p:txBody>
          <a:bodyPr wrap="none">
            <a:spAutoFit/>
          </a:bodyPr>
          <a:lstStyle/>
          <a:p>
            <a:r>
              <a:rPr lang="en-US" altLang="ja-JP" sz="600" dirty="0">
                <a:latin typeface="Meiryo UI" panose="020B0604030504040204" pitchFamily="50" charset="-128"/>
                <a:ea typeface="Meiryo UI" panose="020B0604030504040204" pitchFamily="50" charset="-128"/>
              </a:rPr>
              <a:t>3181</a:t>
            </a:r>
            <a:endParaRPr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005474" y="3963674"/>
            <a:ext cx="2710999"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＜関空の</a:t>
            </a:r>
            <a:r>
              <a:rPr kumimoji="1" lang="en-US" altLang="ja-JP" sz="1100" b="1" dirty="0">
                <a:latin typeface="Meiryo UI" panose="020B0604030504040204" pitchFamily="50" charset="-128"/>
                <a:ea typeface="Meiryo UI" panose="020B0604030504040204" pitchFamily="50" charset="-128"/>
              </a:rPr>
              <a:t>LCC</a:t>
            </a:r>
            <a:r>
              <a:rPr kumimoji="1" lang="ja-JP" altLang="en-US" sz="1100" b="1" dirty="0">
                <a:latin typeface="Meiryo UI" panose="020B0604030504040204" pitchFamily="50" charset="-128"/>
                <a:ea typeface="Meiryo UI" panose="020B0604030504040204" pitchFamily="50" charset="-128"/>
              </a:rPr>
              <a:t>国際線便数（各年夏期）＞</a:t>
            </a:r>
          </a:p>
        </p:txBody>
      </p:sp>
      <p:sp>
        <p:nvSpPr>
          <p:cNvPr id="50" name="正方形/長方形 49"/>
          <p:cNvSpPr/>
          <p:nvPr/>
        </p:nvSpPr>
        <p:spPr>
          <a:xfrm>
            <a:off x="4810187" y="536615"/>
            <a:ext cx="4288433" cy="276999"/>
          </a:xfrm>
          <a:prstGeom prst="rect">
            <a:avLst/>
          </a:prstGeom>
        </p:spPr>
        <p:txBody>
          <a:bodyPr wrap="square">
            <a:spAutoFit/>
          </a:bodyPr>
          <a:lstStyle/>
          <a:p>
            <a:pPr marL="177800" indent="-177800"/>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rPr>
              <a:t>年の外国人入国者の</a:t>
            </a:r>
            <a:r>
              <a:rPr lang="en-US" altLang="ja-JP" sz="1200" b="1" dirty="0">
                <a:latin typeface="Meiryo UI" panose="020B0604030504040204" pitchFamily="50" charset="-128"/>
                <a:ea typeface="Meiryo UI" panose="020B0604030504040204" pitchFamily="50" charset="-128"/>
              </a:rPr>
              <a:t>12%</a:t>
            </a:r>
            <a:r>
              <a:rPr lang="ja-JP" altLang="en-US" sz="1200" b="1" dirty="0" err="1">
                <a:latin typeface="Meiryo UI" panose="020B0604030504040204" pitchFamily="50" charset="-128"/>
                <a:ea typeface="Meiryo UI" panose="020B0604030504040204" pitchFamily="50" charset="-128"/>
              </a:rPr>
              <a:t>は関</a:t>
            </a:r>
            <a:r>
              <a:rPr lang="ja-JP" altLang="en-US" sz="1200" b="1" dirty="0">
                <a:latin typeface="Meiryo UI" panose="020B0604030504040204" pitchFamily="50" charset="-128"/>
                <a:ea typeface="Meiryo UI" panose="020B0604030504040204" pitchFamily="50" charset="-128"/>
              </a:rPr>
              <a:t>空を利用している。</a:t>
            </a:r>
            <a:endParaRPr lang="en-US" altLang="ja-JP" sz="1200" b="1" dirty="0">
              <a:latin typeface="Meiryo UI" panose="020B0604030504040204" pitchFamily="50" charset="-128"/>
              <a:ea typeface="Meiryo UI" panose="020B0604030504040204" pitchFamily="50" charset="-128"/>
            </a:endParaRPr>
          </a:p>
        </p:txBody>
      </p:sp>
      <p:sp>
        <p:nvSpPr>
          <p:cNvPr id="51" name="正方形/長方形 50"/>
          <p:cNvSpPr/>
          <p:nvPr/>
        </p:nvSpPr>
        <p:spPr>
          <a:xfrm>
            <a:off x="198755" y="702996"/>
            <a:ext cx="4427712" cy="1461939"/>
          </a:xfrm>
          <a:prstGeom prst="rect">
            <a:avLst/>
          </a:prstGeom>
        </p:spPr>
        <p:txBody>
          <a:bodyPr wrap="square">
            <a:spAutoFit/>
          </a:bodyPr>
          <a:lstStyle/>
          <a:p>
            <a:pPr marL="285750" indent="-285750">
              <a:buFont typeface="Wingdings" panose="05000000000000000000" pitchFamily="2" charset="2"/>
              <a:buChar char="n"/>
            </a:pP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年に関西国際空港の民営化が実現し</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LCC</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始めとする経営強化に積極的に取り組んだ結果、日本最大の</a:t>
            </a:r>
            <a:r>
              <a:rPr lang="en-US" altLang="ja-JP" sz="1400" dirty="0">
                <a:latin typeface="Meiryo UI" panose="020B0604030504040204" pitchFamily="50" charset="-128"/>
                <a:ea typeface="Meiryo UI" panose="020B0604030504040204" pitchFamily="50" charset="-128"/>
              </a:rPr>
              <a:t>LCC</a:t>
            </a:r>
            <a:r>
              <a:rPr lang="ja-JP" altLang="en-US" sz="1400" dirty="0">
                <a:latin typeface="Meiryo UI" panose="020B0604030504040204" pitchFamily="50" charset="-128"/>
                <a:ea typeface="Meiryo UI" panose="020B0604030504040204" pitchFamily="50" charset="-128"/>
              </a:rPr>
              <a:t>拠点となり、外国人旅行者の来阪を後押し。</a:t>
            </a:r>
            <a:endParaRPr lang="en-US" altLang="ja-JP" sz="1400"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コロナ前の状況について、大阪</a:t>
            </a:r>
            <a:r>
              <a:rPr lang="ja-JP" altLang="en-US" sz="1400" dirty="0">
                <a:latin typeface="Meiryo UI" panose="020B0604030504040204" pitchFamily="50" charset="-128"/>
                <a:ea typeface="Meiryo UI" panose="020B0604030504040204" pitchFamily="50" charset="-128"/>
              </a:rPr>
              <a:t>と東京の４つの国際空港のうち、</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年対</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年比の旅客数の伸び率は、関空が</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倍と最も高い。</a:t>
            </a:r>
          </a:p>
        </p:txBody>
      </p:sp>
      <p:sp>
        <p:nvSpPr>
          <p:cNvPr id="58" name="正方形/長方形 57"/>
          <p:cNvSpPr/>
          <p:nvPr/>
        </p:nvSpPr>
        <p:spPr>
          <a:xfrm>
            <a:off x="4882602" y="3543136"/>
            <a:ext cx="3448925"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　関空の</a:t>
            </a:r>
            <a:r>
              <a:rPr lang="en-US" altLang="ja-JP" sz="1200" b="1" dirty="0">
                <a:latin typeface="Meiryo UI" panose="020B0604030504040204" pitchFamily="50" charset="-128"/>
                <a:ea typeface="Meiryo UI" panose="020B0604030504040204" pitchFamily="50" charset="-128"/>
              </a:rPr>
              <a:t>LCC</a:t>
            </a:r>
            <a:r>
              <a:rPr lang="ja-JP" altLang="en-US" sz="1200" b="1" dirty="0">
                <a:latin typeface="Meiryo UI" panose="020B0604030504040204" pitchFamily="50" charset="-128"/>
                <a:ea typeface="Meiryo UI" panose="020B0604030504040204" pitchFamily="50" charset="-128"/>
              </a:rPr>
              <a:t>国際線便数は、</a:t>
            </a:r>
            <a:r>
              <a:rPr lang="en-US" altLang="ja-JP" sz="1200" b="1" dirty="0">
                <a:latin typeface="Meiryo UI" panose="020B0604030504040204" pitchFamily="50" charset="-128"/>
                <a:ea typeface="Meiryo UI" panose="020B0604030504040204" pitchFamily="50" charset="-128"/>
              </a:rPr>
              <a:t>08</a:t>
            </a:r>
            <a:r>
              <a:rPr lang="ja-JP" altLang="en-US" sz="1200" b="1" dirty="0">
                <a:latin typeface="Meiryo UI" panose="020B0604030504040204" pitchFamily="50" charset="-128"/>
                <a:ea typeface="Meiryo UI" panose="020B0604030504040204" pitchFamily="50" charset="-128"/>
              </a:rPr>
              <a:t>年対</a:t>
            </a:r>
            <a:r>
              <a:rPr lang="en-US" altLang="ja-JP" sz="1200" b="1" dirty="0">
                <a:latin typeface="Meiryo UI" panose="020B0604030504040204" pitchFamily="50" charset="-128"/>
                <a:ea typeface="Meiryo UI" panose="020B0604030504040204" pitchFamily="50" charset="-128"/>
              </a:rPr>
              <a:t>19</a:t>
            </a:r>
            <a:r>
              <a:rPr lang="ja-JP" altLang="en-US" sz="1200" b="1" dirty="0">
                <a:latin typeface="Meiryo UI" panose="020B0604030504040204" pitchFamily="50" charset="-128"/>
                <a:ea typeface="Meiryo UI" panose="020B0604030504040204" pitchFamily="50" charset="-128"/>
              </a:rPr>
              <a:t>年比で</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12</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540</a:t>
            </a:r>
            <a:r>
              <a:rPr lang="ja-JP" altLang="en-US" sz="1200" b="1" dirty="0">
                <a:latin typeface="Meiryo UI" panose="020B0604030504040204" pitchFamily="50" charset="-128"/>
                <a:ea typeface="Meiryo UI" panose="020B0604030504040204" pitchFamily="50" charset="-128"/>
              </a:rPr>
              <a:t>便</a:t>
            </a:r>
            <a:r>
              <a:rPr lang="en-US" altLang="ja-JP" sz="1200" b="1" dirty="0">
                <a:latin typeface="Meiryo UI" panose="020B0604030504040204" pitchFamily="50" charset="-128"/>
                <a:ea typeface="Meiryo UI" panose="020B0604030504040204" pitchFamily="50" charset="-128"/>
              </a:rPr>
              <a:t>(528</a:t>
            </a:r>
            <a:r>
              <a:rPr lang="ja-JP" altLang="en-US" sz="1200" b="1" dirty="0">
                <a:latin typeface="Meiryo UI" panose="020B0604030504040204" pitchFamily="50" charset="-128"/>
                <a:ea typeface="Meiryo UI" panose="020B0604030504040204" pitchFamily="50" charset="-128"/>
              </a:rPr>
              <a:t>便増</a:t>
            </a:r>
            <a:r>
              <a:rPr lang="en-US" altLang="ja-JP" sz="1200" b="1" dirty="0">
                <a:latin typeface="Meiryo UI" panose="020B0604030504040204" pitchFamily="50" charset="-128"/>
                <a:ea typeface="Meiryo UI" panose="020B0604030504040204" pitchFamily="50" charset="-128"/>
              </a:rPr>
              <a:t>)</a:t>
            </a:r>
            <a:r>
              <a:rPr lang="ja-JP" altLang="en-US" sz="1200" b="1" dirty="0" err="1">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45</a:t>
            </a:r>
            <a:r>
              <a:rPr lang="ja-JP" altLang="en-US" sz="1200" b="1" dirty="0">
                <a:latin typeface="Meiryo UI" panose="020B0604030504040204" pitchFamily="50" charset="-128"/>
                <a:ea typeface="Meiryo UI" panose="020B0604030504040204" pitchFamily="50" charset="-128"/>
              </a:rPr>
              <a:t>倍</a:t>
            </a:r>
          </a:p>
        </p:txBody>
      </p:sp>
      <p:sp>
        <p:nvSpPr>
          <p:cNvPr id="59" name="正方形/長方形 58"/>
          <p:cNvSpPr/>
          <p:nvPr/>
        </p:nvSpPr>
        <p:spPr>
          <a:xfrm>
            <a:off x="5141883" y="2159972"/>
            <a:ext cx="2920835" cy="415498"/>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年は水際対策として入国制限等を実施。</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年以前とは状況が異なる。</a:t>
            </a:r>
          </a:p>
        </p:txBody>
      </p:sp>
      <p:sp>
        <p:nvSpPr>
          <p:cNvPr id="60" name="テキスト ボックス 59"/>
          <p:cNvSpPr txBox="1"/>
          <p:nvPr/>
        </p:nvSpPr>
        <p:spPr>
          <a:xfrm>
            <a:off x="2396360" y="4020463"/>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61" name="テキスト ボックス 60"/>
          <p:cNvSpPr txBox="1"/>
          <p:nvPr/>
        </p:nvSpPr>
        <p:spPr>
          <a:xfrm>
            <a:off x="4536832" y="6172610"/>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62" name="正方形/長方形 61"/>
          <p:cNvSpPr/>
          <p:nvPr/>
        </p:nvSpPr>
        <p:spPr>
          <a:xfrm>
            <a:off x="4887085" y="2950211"/>
            <a:ext cx="4108997" cy="815608"/>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　国際空港評価において、</a:t>
            </a:r>
            <a:r>
              <a:rPr lang="en-US" altLang="ja-JP" sz="1200" b="1" dirty="0">
                <a:latin typeface="Meiryo UI" panose="020B0604030504040204" pitchFamily="50" charset="-128"/>
                <a:ea typeface="Meiryo UI" panose="020B0604030504040204" pitchFamily="50" charset="-128"/>
              </a:rPr>
              <a:t>2015</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18</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19</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22</a:t>
            </a:r>
            <a:r>
              <a:rPr lang="ja-JP" altLang="en-US" sz="1200" b="1" dirty="0">
                <a:latin typeface="Meiryo UI" panose="020B0604030504040204" pitchFamily="50" charset="-128"/>
                <a:ea typeface="Meiryo UI" panose="020B0604030504040204" pitchFamily="50" charset="-128"/>
              </a:rPr>
              <a:t>年に</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ベスト・ローコスト・ターミナル部門で世界第</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位を受賞。</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（英スカイトラックス社実施　</a:t>
            </a:r>
            <a:r>
              <a:rPr lang="en-US" altLang="ja-JP" sz="1100" dirty="0">
                <a:latin typeface="Meiryo UI" panose="020B0604030504040204" pitchFamily="50" charset="-128"/>
                <a:ea typeface="Meiryo UI" panose="020B0604030504040204" pitchFamily="50" charset="-128"/>
              </a:rPr>
              <a:t>LCC</a:t>
            </a:r>
            <a:r>
              <a:rPr lang="ja-JP" altLang="en-US" sz="1100" dirty="0">
                <a:latin typeface="Meiryo UI" panose="020B0604030504040204" pitchFamily="50" charset="-128"/>
                <a:ea typeface="Meiryo UI" panose="020B0604030504040204" pitchFamily="50" charset="-128"/>
              </a:rPr>
              <a:t>利用に特化したターミナルが対象</a:t>
            </a:r>
            <a:r>
              <a:rPr lang="en-US" altLang="ja-JP" sz="11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ja-JP" altLang="en-US" sz="12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86954" y="2715426"/>
            <a:ext cx="4560203" cy="3828620"/>
          </a:xfrm>
          <a:prstGeom prst="rect">
            <a:avLst/>
          </a:prstGeom>
        </p:spPr>
      </p:pic>
      <p:pic>
        <p:nvPicPr>
          <p:cNvPr id="4" name="図 3"/>
          <p:cNvPicPr>
            <a:picLocks noChangeAspect="1"/>
          </p:cNvPicPr>
          <p:nvPr/>
        </p:nvPicPr>
        <p:blipFill>
          <a:blip r:embed="rId3"/>
          <a:stretch>
            <a:fillRect/>
          </a:stretch>
        </p:blipFill>
        <p:spPr>
          <a:xfrm>
            <a:off x="4835152" y="4383116"/>
            <a:ext cx="4383404" cy="2158171"/>
          </a:xfrm>
          <a:prstGeom prst="rect">
            <a:avLst/>
          </a:prstGeom>
        </p:spPr>
      </p:pic>
      <p:pic>
        <p:nvPicPr>
          <p:cNvPr id="5" name="図 4"/>
          <p:cNvPicPr>
            <a:picLocks noChangeAspect="1"/>
          </p:cNvPicPr>
          <p:nvPr/>
        </p:nvPicPr>
        <p:blipFill>
          <a:blip r:embed="rId4"/>
          <a:stretch>
            <a:fillRect/>
          </a:stretch>
        </p:blipFill>
        <p:spPr>
          <a:xfrm>
            <a:off x="4706754" y="876440"/>
            <a:ext cx="3664014" cy="1530229"/>
          </a:xfrm>
          <a:prstGeom prst="rect">
            <a:avLst/>
          </a:prstGeom>
        </p:spPr>
      </p:pic>
    </p:spTree>
    <p:extLst>
      <p:ext uri="{BB962C8B-B14F-4D97-AF65-F5344CB8AC3E}">
        <p14:creationId xmlns:p14="http://schemas.microsoft.com/office/powerpoint/2010/main" val="348436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9966" y="58862"/>
            <a:ext cx="4934364"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インバウンド③（高まるホテル需要）</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31" name="スライド番号プレースホルダー 3"/>
          <p:cNvSpPr>
            <a:spLocks noGrp="1"/>
          </p:cNvSpPr>
          <p:nvPr>
            <p:ph type="sldNum" sz="quarter" idx="12"/>
          </p:nvPr>
        </p:nvSpPr>
        <p:spPr>
          <a:xfrm>
            <a:off x="7150788" y="6560529"/>
            <a:ext cx="2020005" cy="404161"/>
          </a:xfrm>
        </p:spPr>
        <p:txBody>
          <a:bodyPr/>
          <a:lstStyle/>
          <a:p>
            <a:fld id="{138CA411-231B-42B9-AF63-97A64194AA60}" type="slidenum">
              <a:rPr lang="ja-JP" altLang="en-US" smtClean="0"/>
              <a:pPr/>
              <a:t>18</a:t>
            </a:fld>
            <a:endParaRPr lang="ja-JP" altLang="en-US"/>
          </a:p>
        </p:txBody>
      </p:sp>
      <p:sp>
        <p:nvSpPr>
          <p:cNvPr id="32" name="テキスト ボックス 31"/>
          <p:cNvSpPr txBox="1"/>
          <p:nvPr/>
        </p:nvSpPr>
        <p:spPr>
          <a:xfrm>
            <a:off x="134110" y="3885832"/>
            <a:ext cx="885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ホテル・旅館の施設数と客室数推移</a:t>
            </a:r>
            <a:r>
              <a:rPr kumimoji="1" lang="en-US" altLang="ja-JP" sz="1400" b="1" dirty="0">
                <a:latin typeface="Meiryo UI" panose="020B0604030504040204" pitchFamily="50" charset="-128"/>
                <a:ea typeface="Meiryo UI" panose="020B0604030504040204" pitchFamily="50" charset="-128"/>
              </a:rPr>
              <a:t>】</a:t>
            </a:r>
          </a:p>
        </p:txBody>
      </p:sp>
      <p:sp>
        <p:nvSpPr>
          <p:cNvPr id="33" name="正方形/長方形 32"/>
          <p:cNvSpPr/>
          <p:nvPr/>
        </p:nvSpPr>
        <p:spPr>
          <a:xfrm>
            <a:off x="144235" y="6586541"/>
            <a:ext cx="41490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出典：厚生労働省「衛生行政報告例」をもとに副首都推進局で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cxnSp>
        <p:nvCxnSpPr>
          <p:cNvPr id="35" name="直線コネクタ 34"/>
          <p:cNvCxnSpPr/>
          <p:nvPr/>
        </p:nvCxnSpPr>
        <p:spPr>
          <a:xfrm>
            <a:off x="169966" y="58687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表 40"/>
          <p:cNvGraphicFramePr>
            <a:graphicFrameLocks noGrp="1"/>
          </p:cNvGraphicFramePr>
          <p:nvPr>
            <p:extLst>
              <p:ext uri="{D42A27DB-BD31-4B8C-83A1-F6EECF244321}">
                <p14:modId xmlns:p14="http://schemas.microsoft.com/office/powerpoint/2010/main" val="883679905"/>
              </p:ext>
            </p:extLst>
          </p:nvPr>
        </p:nvGraphicFramePr>
        <p:xfrm>
          <a:off x="4750022" y="1544103"/>
          <a:ext cx="4126129" cy="1919554"/>
        </p:xfrm>
        <a:graphic>
          <a:graphicData uri="http://schemas.openxmlformats.org/drawingml/2006/table">
            <a:tbl>
              <a:tblPr firstRow="1" bandRow="1">
                <a:tableStyleId>{5940675A-B579-460E-94D1-54222C63F5DA}</a:tableStyleId>
              </a:tblPr>
              <a:tblGrid>
                <a:gridCol w="733743">
                  <a:extLst>
                    <a:ext uri="{9D8B030D-6E8A-4147-A177-3AD203B41FA5}">
                      <a16:colId xmlns:a16="http://schemas.microsoft.com/office/drawing/2014/main" val="20000"/>
                    </a:ext>
                  </a:extLst>
                </a:gridCol>
                <a:gridCol w="581585">
                  <a:extLst>
                    <a:ext uri="{9D8B030D-6E8A-4147-A177-3AD203B41FA5}">
                      <a16:colId xmlns:a16="http://schemas.microsoft.com/office/drawing/2014/main" val="20001"/>
                    </a:ext>
                  </a:extLst>
                </a:gridCol>
                <a:gridCol w="581585">
                  <a:extLst>
                    <a:ext uri="{9D8B030D-6E8A-4147-A177-3AD203B41FA5}">
                      <a16:colId xmlns:a16="http://schemas.microsoft.com/office/drawing/2014/main" val="20002"/>
                    </a:ext>
                  </a:extLst>
                </a:gridCol>
                <a:gridCol w="514903">
                  <a:extLst>
                    <a:ext uri="{9D8B030D-6E8A-4147-A177-3AD203B41FA5}">
                      <a16:colId xmlns:a16="http://schemas.microsoft.com/office/drawing/2014/main" val="20003"/>
                    </a:ext>
                  </a:extLst>
                </a:gridCol>
                <a:gridCol w="572887">
                  <a:extLst>
                    <a:ext uri="{9D8B030D-6E8A-4147-A177-3AD203B41FA5}">
                      <a16:colId xmlns:a16="http://schemas.microsoft.com/office/drawing/2014/main" val="20004"/>
                    </a:ext>
                  </a:extLst>
                </a:gridCol>
                <a:gridCol w="572887">
                  <a:extLst>
                    <a:ext uri="{9D8B030D-6E8A-4147-A177-3AD203B41FA5}">
                      <a16:colId xmlns:a16="http://schemas.microsoft.com/office/drawing/2014/main" val="20005"/>
                    </a:ext>
                  </a:extLst>
                </a:gridCol>
                <a:gridCol w="568539">
                  <a:extLst>
                    <a:ext uri="{9D8B030D-6E8A-4147-A177-3AD203B41FA5}">
                      <a16:colId xmlns:a16="http://schemas.microsoft.com/office/drawing/2014/main" val="20006"/>
                    </a:ext>
                  </a:extLst>
                </a:gridCol>
              </a:tblGrid>
              <a:tr h="288000">
                <a:tc rowSpan="2">
                  <a:txBody>
                    <a:bodyPr/>
                    <a:lstStyle/>
                    <a:p>
                      <a:pPr algn="ctr"/>
                      <a:r>
                        <a:rPr kumimoji="1" lang="ja-JP" altLang="en-US" sz="1050" b="1" dirty="0">
                          <a:latin typeface="Meiryo UI" panose="020B0604030504040204" pitchFamily="50" charset="-128"/>
                          <a:ea typeface="Meiryo UI" panose="020B0604030504040204" pitchFamily="50" charset="-128"/>
                        </a:rPr>
                        <a:t>都道府県</a:t>
                      </a:r>
                    </a:p>
                  </a:txBody>
                  <a:tcPr anchor="ctr">
                    <a:solidFill>
                      <a:schemeClr val="tx2">
                        <a:lumMod val="20000"/>
                        <a:lumOff val="80000"/>
                      </a:schemeClr>
                    </a:solidFill>
                  </a:tcPr>
                </a:tc>
                <a:tc gridSpan="6">
                  <a:txBody>
                    <a:bodyPr/>
                    <a:lstStyle/>
                    <a:p>
                      <a:pPr algn="ctr"/>
                      <a:r>
                        <a:rPr kumimoji="1" lang="ja-JP" altLang="en-US" sz="1100" b="1" dirty="0">
                          <a:latin typeface="Meiryo UI" panose="020B0604030504040204" pitchFamily="50" charset="-128"/>
                          <a:ea typeface="Meiryo UI" panose="020B0604030504040204" pitchFamily="50" charset="-128"/>
                        </a:rPr>
                        <a:t>宿泊施設のタイプの客室稼働率（％）</a:t>
                      </a:r>
                      <a:endParaRPr kumimoji="1" lang="ja-JP" altLang="en-US" sz="100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hMerge="1">
                  <a:txBody>
                    <a:bodyPr/>
                    <a:lstStyle/>
                    <a:p>
                      <a:pPr algn="ctr"/>
                      <a:endParaRPr kumimoji="1" lang="ja-JP" altLang="en-US" sz="100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9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79554">
                <a:tc v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b="1" dirty="0">
                          <a:latin typeface="Meiryo UI" panose="020B0604030504040204" pitchFamily="50" charset="-128"/>
                          <a:ea typeface="Meiryo UI" panose="020B0604030504040204" pitchFamily="50" charset="-128"/>
                        </a:rPr>
                        <a:t>リゾート</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ビジネス</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シティ</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旅館</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簡易</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宿泊所</a:t>
                      </a:r>
                    </a:p>
                  </a:txBody>
                  <a:tcPr anchor="ctr">
                    <a:solidFill>
                      <a:schemeClr val="tx2">
                        <a:lumMod val="20000"/>
                        <a:lumOff val="80000"/>
                      </a:schemeClr>
                    </a:solidFill>
                  </a:tcPr>
                </a:tc>
                <a:tc>
                  <a:txBody>
                    <a:bodyPr/>
                    <a:lstStyle/>
                    <a:p>
                      <a:pPr algn="ctr"/>
                      <a:r>
                        <a:rPr kumimoji="1" lang="ja-JP" altLang="en-US" sz="700" b="1" dirty="0">
                          <a:latin typeface="Meiryo UI" panose="020B0604030504040204" pitchFamily="50" charset="-128"/>
                          <a:ea typeface="Meiryo UI" panose="020B0604030504040204" pitchFamily="50" charset="-128"/>
                        </a:rPr>
                        <a:t>会社団体</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の宿泊所</a:t>
                      </a:r>
                    </a:p>
                  </a:txBody>
                  <a:tcPr anchor="ctr">
                    <a:solidFill>
                      <a:schemeClr val="tx2">
                        <a:lumMod val="20000"/>
                        <a:lumOff val="80000"/>
                      </a:schemeClr>
                    </a:solidFill>
                  </a:tcPr>
                </a:tc>
                <a:extLst>
                  <a:ext uri="{0D108BD9-81ED-4DB2-BD59-A6C34878D82A}">
                    <a16:rowId xmlns:a16="http://schemas.microsoft.com/office/drawing/2014/main" val="10001"/>
                  </a:ext>
                </a:extLst>
              </a:tr>
              <a:tr h="288000">
                <a:tc>
                  <a:txBody>
                    <a:bodyPr/>
                    <a:lstStyle/>
                    <a:p>
                      <a:r>
                        <a:rPr kumimoji="1" lang="ja-JP" altLang="en-US" sz="1000" b="1" dirty="0">
                          <a:latin typeface="Meiryo UI" panose="020B0604030504040204" pitchFamily="50" charset="-128"/>
                          <a:ea typeface="Meiryo UI" panose="020B0604030504040204" pitchFamily="50" charset="-128"/>
                        </a:rPr>
                        <a:t>大阪府</a:t>
                      </a:r>
                      <a:endParaRPr kumimoji="1" lang="en-US" altLang="ja-JP" sz="100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b="0" dirty="0">
                          <a:latin typeface="Meiryo UI" panose="020B0604030504040204" pitchFamily="50" charset="-128"/>
                          <a:ea typeface="Meiryo UI" panose="020B0604030504040204" pitchFamily="50" charset="-128"/>
                        </a:rPr>
                        <a:t>35.2</a:t>
                      </a:r>
                      <a:endParaRPr kumimoji="1" lang="ja-JP" altLang="en-US" sz="1050" b="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noFill/>
                  </a:tcPr>
                </a:tc>
                <a:tc>
                  <a:txBody>
                    <a:bodyPr/>
                    <a:lstStyle/>
                    <a:p>
                      <a:pPr algn="r"/>
                      <a:r>
                        <a:rPr kumimoji="1" lang="en-US" altLang="ja-JP" sz="1050" b="0" dirty="0">
                          <a:latin typeface="Meiryo UI" panose="020B0604030504040204" pitchFamily="50" charset="-128"/>
                          <a:ea typeface="Meiryo UI" panose="020B0604030504040204" pitchFamily="50" charset="-128"/>
                        </a:rPr>
                        <a:t>30.8</a:t>
                      </a:r>
                      <a:endParaRPr kumimoji="1" lang="ja-JP" altLang="en-US" sz="1050" b="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noFill/>
                  </a:tcPr>
                </a:tc>
                <a:tc>
                  <a:txBody>
                    <a:bodyPr/>
                    <a:lstStyle/>
                    <a:p>
                      <a:pPr algn="r"/>
                      <a:r>
                        <a:rPr kumimoji="1" lang="en-US" altLang="ja-JP" sz="1050" b="0" dirty="0">
                          <a:latin typeface="Meiryo UI" panose="020B0604030504040204" pitchFamily="50" charset="-128"/>
                          <a:ea typeface="Meiryo UI" panose="020B0604030504040204" pitchFamily="50" charset="-128"/>
                        </a:rPr>
                        <a:t>29.1</a:t>
                      </a:r>
                      <a:endParaRPr kumimoji="1" lang="ja-JP" altLang="en-US" sz="1050" b="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noFill/>
                  </a:tcPr>
                </a:tc>
                <a:tc>
                  <a:txBody>
                    <a:bodyPr/>
                    <a:lstStyle/>
                    <a:p>
                      <a:pPr algn="r"/>
                      <a:r>
                        <a:rPr kumimoji="1" lang="en-US" altLang="ja-JP" sz="1050" b="0" dirty="0">
                          <a:latin typeface="Meiryo UI" panose="020B0604030504040204" pitchFamily="50" charset="-128"/>
                          <a:ea typeface="Meiryo UI" panose="020B0604030504040204" pitchFamily="50" charset="-128"/>
                        </a:rPr>
                        <a:t>23.4</a:t>
                      </a:r>
                      <a:endParaRPr kumimoji="1" lang="ja-JP" altLang="en-US" sz="1050" b="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b="0" dirty="0">
                          <a:latin typeface="Meiryo UI" panose="020B0604030504040204" pitchFamily="50" charset="-128"/>
                          <a:ea typeface="Meiryo UI" panose="020B0604030504040204" pitchFamily="50" charset="-128"/>
                        </a:rPr>
                        <a:t>20.4</a:t>
                      </a:r>
                      <a:endParaRPr kumimoji="1" lang="ja-JP" altLang="en-US" sz="1050" b="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noFill/>
                  </a:tcPr>
                </a:tc>
                <a:tc>
                  <a:txBody>
                    <a:bodyPr/>
                    <a:lstStyle/>
                    <a:p>
                      <a:pPr algn="r"/>
                      <a:r>
                        <a:rPr kumimoji="1" lang="en-US" altLang="ja-JP" sz="1050" dirty="0">
                          <a:latin typeface="Meiryo UI" panose="020B0604030504040204" pitchFamily="50" charset="-128"/>
                          <a:ea typeface="Meiryo UI" panose="020B0604030504040204" pitchFamily="50" charset="-128"/>
                        </a:rPr>
                        <a:t>13.1</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288000">
                <a:tc>
                  <a:txBody>
                    <a:bodyPr/>
                    <a:lstStyle/>
                    <a:p>
                      <a:r>
                        <a:rPr kumimoji="1" lang="ja-JP" altLang="en-US" sz="1000" b="1" dirty="0">
                          <a:latin typeface="Meiryo UI" panose="020B0604030504040204" pitchFamily="50" charset="-128"/>
                          <a:ea typeface="Meiryo UI" panose="020B0604030504040204" pitchFamily="50" charset="-128"/>
                        </a:rPr>
                        <a:t>東京都</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16.0</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41.8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30.9</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b="0" dirty="0">
                          <a:latin typeface="Meiryo UI" panose="020B0604030504040204" pitchFamily="50" charset="-128"/>
                          <a:ea typeface="Meiryo UI" panose="020B0604030504040204" pitchFamily="50" charset="-128"/>
                        </a:rPr>
                        <a:t>40.8</a:t>
                      </a:r>
                      <a:endParaRPr kumimoji="1" lang="ja-JP" altLang="en-US" sz="1050" b="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1050" b="0" dirty="0">
                          <a:latin typeface="Meiryo UI" panose="020B0604030504040204" pitchFamily="50" charset="-128"/>
                          <a:ea typeface="Meiryo UI" panose="020B0604030504040204" pitchFamily="50" charset="-128"/>
                        </a:rPr>
                        <a:t>25.3</a:t>
                      </a:r>
                      <a:endParaRPr kumimoji="1" lang="ja-JP" altLang="en-US" sz="1050" b="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b="0" dirty="0">
                          <a:latin typeface="Meiryo UI" panose="020B0604030504040204" pitchFamily="50" charset="-128"/>
                          <a:ea typeface="Meiryo UI" panose="020B0604030504040204" pitchFamily="50" charset="-128"/>
                        </a:rPr>
                        <a:t>22.2</a:t>
                      </a:r>
                      <a:endParaRPr kumimoji="1" lang="ja-JP" altLang="en-US" sz="1050" b="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3"/>
                  </a:ext>
                </a:extLst>
              </a:tr>
              <a:tr h="288000">
                <a:tc>
                  <a:txBody>
                    <a:bodyPr/>
                    <a:lstStyle/>
                    <a:p>
                      <a:r>
                        <a:rPr kumimoji="1" lang="ja-JP" altLang="en-US" sz="1000" b="1" dirty="0">
                          <a:latin typeface="Meiryo UI" panose="020B0604030504040204" pitchFamily="50" charset="-128"/>
                          <a:ea typeface="Meiryo UI" panose="020B0604030504040204" pitchFamily="50" charset="-128"/>
                        </a:rPr>
                        <a:t>京都府</a:t>
                      </a: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24.2</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33.5</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26.2</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19.3</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25.7</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22.7</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288000">
                <a:tc>
                  <a:txBody>
                    <a:bodyPr/>
                    <a:lstStyle/>
                    <a:p>
                      <a:pPr algn="ctr"/>
                      <a:r>
                        <a:rPr kumimoji="1" lang="ja-JP" altLang="en-US" sz="1000" b="1" dirty="0">
                          <a:latin typeface="Meiryo UI" panose="020B0604030504040204" pitchFamily="50" charset="-128"/>
                          <a:ea typeface="Meiryo UI" panose="020B0604030504040204" pitchFamily="50" charset="-128"/>
                        </a:rPr>
                        <a:t>全国平均</a:t>
                      </a:r>
                      <a:endParaRPr kumimoji="1" lang="en-US" altLang="ja-JP"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29.7</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45.8</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35.0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31.0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22.5</a:t>
                      </a: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18.3</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44" name="テキスト ボックス 43"/>
          <p:cNvSpPr txBox="1"/>
          <p:nvPr/>
        </p:nvSpPr>
        <p:spPr>
          <a:xfrm>
            <a:off x="4674971" y="78580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宿泊施設客室</a:t>
            </a:r>
            <a:r>
              <a:rPr lang="ja-JP" altLang="en-US" sz="1400" b="1" dirty="0" smtClean="0">
                <a:latin typeface="Meiryo UI" panose="020B0604030504040204" pitchFamily="50" charset="-128"/>
                <a:ea typeface="Meiryo UI" panose="020B0604030504040204" pitchFamily="50" charset="-128"/>
              </a:rPr>
              <a:t>稼働率　</a:t>
            </a:r>
            <a:r>
              <a:rPr lang="en-US" altLang="ja-JP" sz="1400" b="1" dirty="0" smtClean="0">
                <a:latin typeface="Meiryo UI" panose="020B0604030504040204" pitchFamily="50" charset="-128"/>
                <a:ea typeface="Meiryo UI" panose="020B0604030504040204" pitchFamily="50" charset="-128"/>
              </a:rPr>
              <a:t>2021】</a:t>
            </a:r>
            <a:endParaRPr lang="en-US" altLang="ja-JP" sz="14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4698098" y="3510304"/>
            <a:ext cx="1915909"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出典：観光庁「宿泊旅行統計調査</a:t>
            </a:r>
            <a:r>
              <a:rPr lang="ja-JP" altLang="en-US"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68991361"/>
              </p:ext>
            </p:extLst>
          </p:nvPr>
        </p:nvGraphicFramePr>
        <p:xfrm>
          <a:off x="4633794" y="4462129"/>
          <a:ext cx="4384537" cy="22555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gridCol w="640537">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0">
                <a:tc>
                  <a:txBody>
                    <a:bodyPr/>
                    <a:lstStyle/>
                    <a:p>
                      <a:pPr algn="ct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開業時期</a:t>
                      </a:r>
                    </a:p>
                  </a:txBody>
                  <a:tcPr>
                    <a:solidFill>
                      <a:schemeClr val="accent1">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ホテル名</a:t>
                      </a:r>
                    </a:p>
                  </a:txBody>
                  <a:tcPr>
                    <a:solidFill>
                      <a:schemeClr val="accent1">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立地</a:t>
                      </a:r>
                    </a:p>
                  </a:txBody>
                  <a:tcPr>
                    <a:solidFill>
                      <a:schemeClr val="accent1">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客室数</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kumimoji="1" lang="en-US" altLang="ja-JP" sz="1000" dirty="0">
                          <a:latin typeface="Meiryo UI" panose="020B0604030504040204" pitchFamily="50" charset="-128"/>
                          <a:ea typeface="Meiryo UI" panose="020B0604030504040204" pitchFamily="50" charset="-128"/>
                        </a:rPr>
                        <a:t>2021</a:t>
                      </a:r>
                    </a:p>
                    <a:p>
                      <a:r>
                        <a:rPr kumimoji="1" lang="en-US" altLang="ja-JP" sz="1000" dirty="0">
                          <a:latin typeface="Meiryo UI" panose="020B0604030504040204" pitchFamily="50" charset="-128"/>
                          <a:ea typeface="Meiryo UI" panose="020B0604030504040204" pitchFamily="50" charset="-128"/>
                        </a:rPr>
                        <a:t>/2022</a:t>
                      </a:r>
                    </a:p>
                    <a:p>
                      <a:r>
                        <a:rPr kumimoji="1" lang="ja-JP" altLang="en-US" sz="1000" dirty="0">
                          <a:latin typeface="Meiryo UI" panose="020B0604030504040204" pitchFamily="50" charset="-128"/>
                          <a:ea typeface="Meiryo UI" panose="020B0604030504040204" pitchFamily="50" charset="-128"/>
                        </a:rPr>
                        <a:t>開業済</a:t>
                      </a:r>
                    </a:p>
                  </a:txBody>
                  <a:tcPr/>
                </a:tc>
                <a:tc>
                  <a:txBody>
                    <a:bodyPr/>
                    <a:lstStyle/>
                    <a:p>
                      <a:r>
                        <a:rPr kumimoji="1" lang="en-US" altLang="ja-JP" sz="1000" dirty="0">
                          <a:latin typeface="Meiryo UI" panose="020B0604030504040204" pitchFamily="50" charset="-128"/>
                          <a:ea typeface="Meiryo UI" panose="020B0604030504040204" pitchFamily="50" charset="-128"/>
                        </a:rPr>
                        <a:t>2021.3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2021.3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2021.4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2021.6</a:t>
                      </a:r>
                    </a:p>
                    <a:p>
                      <a:r>
                        <a:rPr kumimoji="1" lang="en-US" altLang="ja-JP" sz="1000" dirty="0">
                          <a:latin typeface="Meiryo UI" panose="020B0604030504040204" pitchFamily="50" charset="-128"/>
                          <a:ea typeface="Meiryo UI" panose="020B0604030504040204" pitchFamily="50" charset="-128"/>
                        </a:rPr>
                        <a:t>2022.4</a:t>
                      </a:r>
                    </a:p>
                    <a:p>
                      <a:r>
                        <a:rPr kumimoji="1" lang="en-US" altLang="ja-JP" sz="1000" dirty="0">
                          <a:latin typeface="Meiryo UI" panose="020B0604030504040204" pitchFamily="50" charset="-128"/>
                          <a:ea typeface="Meiryo UI" panose="020B0604030504040204" pitchFamily="50" charset="-128"/>
                        </a:rPr>
                        <a:t>2022.4</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ユニゾインエクスプレス大阪南本町</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W</a:t>
                      </a:r>
                      <a:r>
                        <a:rPr kumimoji="1" lang="ja-JP" altLang="en-US" sz="1000" dirty="0">
                          <a:latin typeface="Meiryo UI" panose="020B0604030504040204" pitchFamily="50" charset="-128"/>
                          <a:ea typeface="Meiryo UI" panose="020B0604030504040204" pitchFamily="50" charset="-128"/>
                        </a:rPr>
                        <a:t>ホテル大阪</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ホテルインターゲート大阪梅田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アロスト大阪堂島</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ホテル京阪天満橋駅前</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OMO7</a:t>
                      </a:r>
                      <a:r>
                        <a:rPr kumimoji="1" lang="ja-JP" altLang="en-US" sz="1000" dirty="0">
                          <a:latin typeface="Meiryo UI" panose="020B0604030504040204" pitchFamily="50" charset="-128"/>
                          <a:ea typeface="Meiryo UI" panose="020B0604030504040204" pitchFamily="50" charset="-128"/>
                        </a:rPr>
                        <a:t>大阪</a:t>
                      </a:r>
                    </a:p>
                  </a:txBody>
                  <a:tcPr/>
                </a:tc>
                <a:tc>
                  <a:txBody>
                    <a:bodyPr/>
                    <a:lstStyle/>
                    <a:p>
                      <a:r>
                        <a:rPr kumimoji="1" lang="ja-JP" altLang="en-US" sz="1000" dirty="0">
                          <a:latin typeface="Meiryo UI" panose="020B0604030504040204" pitchFamily="50" charset="-128"/>
                          <a:ea typeface="Meiryo UI" panose="020B0604030504040204" pitchFamily="50" charset="-128"/>
                        </a:rPr>
                        <a:t>本町</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心斎橋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梅田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北新地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天満橋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新今宮</a:t>
                      </a:r>
                    </a:p>
                  </a:txBody>
                  <a:tcPr/>
                </a:tc>
                <a:tc>
                  <a:txBody>
                    <a:bodyPr/>
                    <a:lstStyle/>
                    <a:p>
                      <a:pPr algn="r"/>
                      <a:r>
                        <a:rPr kumimoji="1" lang="en-US" altLang="ja-JP" sz="1000" dirty="0">
                          <a:latin typeface="Meiryo UI" panose="020B0604030504040204" pitchFamily="50" charset="-128"/>
                          <a:ea typeface="Meiryo UI" panose="020B0604030504040204" pitchFamily="50" charset="-128"/>
                        </a:rPr>
                        <a:t>503</a:t>
                      </a:r>
                    </a:p>
                    <a:p>
                      <a:pPr algn="r"/>
                      <a:r>
                        <a:rPr kumimoji="1" lang="en-US" altLang="ja-JP" sz="1000" dirty="0">
                          <a:latin typeface="Meiryo UI" panose="020B0604030504040204" pitchFamily="50" charset="-128"/>
                          <a:ea typeface="Meiryo UI" panose="020B0604030504040204" pitchFamily="50" charset="-128"/>
                        </a:rPr>
                        <a:t>337</a:t>
                      </a:r>
                    </a:p>
                    <a:p>
                      <a:pPr algn="r"/>
                      <a:r>
                        <a:rPr kumimoji="1" lang="en-US" altLang="ja-JP" sz="1000" dirty="0">
                          <a:latin typeface="Meiryo UI" panose="020B0604030504040204" pitchFamily="50" charset="-128"/>
                          <a:ea typeface="Meiryo UI" panose="020B0604030504040204" pitchFamily="50" charset="-128"/>
                        </a:rPr>
                        <a:t>386</a:t>
                      </a:r>
                    </a:p>
                    <a:p>
                      <a:pPr algn="r"/>
                      <a:r>
                        <a:rPr kumimoji="1" lang="en-US" altLang="ja-JP" sz="1000" dirty="0">
                          <a:latin typeface="Meiryo UI" panose="020B0604030504040204" pitchFamily="50" charset="-128"/>
                          <a:ea typeface="Meiryo UI" panose="020B0604030504040204" pitchFamily="50" charset="-128"/>
                        </a:rPr>
                        <a:t>305</a:t>
                      </a:r>
                    </a:p>
                    <a:p>
                      <a:pPr algn="r"/>
                      <a:r>
                        <a:rPr kumimoji="1" lang="en-US" altLang="ja-JP" sz="1000" dirty="0">
                          <a:latin typeface="Meiryo UI" panose="020B0604030504040204" pitchFamily="50" charset="-128"/>
                          <a:ea typeface="Meiryo UI" panose="020B0604030504040204" pitchFamily="50" charset="-128"/>
                        </a:rPr>
                        <a:t>304</a:t>
                      </a:r>
                    </a:p>
                    <a:p>
                      <a:pPr algn="r"/>
                      <a:r>
                        <a:rPr kumimoji="1" lang="en-US" altLang="ja-JP" sz="1000" dirty="0">
                          <a:latin typeface="Meiryo UI" panose="020B0604030504040204" pitchFamily="50" charset="-128"/>
                          <a:ea typeface="Meiryo UI" panose="020B0604030504040204" pitchFamily="50" charset="-128"/>
                        </a:rPr>
                        <a:t>436</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r>
                        <a:rPr kumimoji="1" lang="en-US" altLang="ja-JP" sz="1000" dirty="0">
                          <a:latin typeface="Meiryo UI" panose="020B0604030504040204" pitchFamily="50" charset="-128"/>
                          <a:ea typeface="Meiryo UI" panose="020B0604030504040204" pitchFamily="50" charset="-128"/>
                        </a:rPr>
                        <a:t>2023</a:t>
                      </a:r>
                    </a:p>
                    <a:p>
                      <a:r>
                        <a:rPr kumimoji="1" lang="ja-JP" altLang="en-US" sz="1000" dirty="0">
                          <a:latin typeface="Meiryo UI" panose="020B0604030504040204" pitchFamily="50" charset="-128"/>
                          <a:ea typeface="Meiryo UI" panose="020B0604030504040204" pitchFamily="50" charset="-128"/>
                        </a:rPr>
                        <a:t>以降</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開業</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予定</a:t>
                      </a:r>
                    </a:p>
                  </a:txBody>
                  <a:tcPr/>
                </a:tc>
                <a:tc>
                  <a:txBody>
                    <a:bodyPr/>
                    <a:lstStyle/>
                    <a:p>
                      <a:r>
                        <a:rPr kumimoji="1" lang="en-US" altLang="ja-JP" sz="1000" dirty="0">
                          <a:latin typeface="Meiryo UI" panose="020B0604030504040204" pitchFamily="50" charset="-128"/>
                          <a:ea typeface="Meiryo UI" panose="020B0604030504040204" pitchFamily="50" charset="-128"/>
                        </a:rPr>
                        <a:t>2023.2</a:t>
                      </a:r>
                    </a:p>
                    <a:p>
                      <a:r>
                        <a:rPr kumimoji="1" lang="en-US" altLang="ja-JP" sz="1000" dirty="0">
                          <a:latin typeface="Meiryo UI" panose="020B0604030504040204" pitchFamily="50" charset="-128"/>
                          <a:ea typeface="Meiryo UI" panose="020B0604030504040204" pitchFamily="50" charset="-128"/>
                        </a:rPr>
                        <a:t>2023</a:t>
                      </a:r>
                      <a:r>
                        <a:rPr kumimoji="1" lang="ja-JP" altLang="en-US" sz="1000" dirty="0">
                          <a:latin typeface="Meiryo UI" panose="020B0604030504040204" pitchFamily="50" charset="-128"/>
                          <a:ea typeface="Meiryo UI" panose="020B0604030504040204" pitchFamily="50" charset="-128"/>
                        </a:rPr>
                        <a:t>夏</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2023</a:t>
                      </a:r>
                      <a:r>
                        <a:rPr kumimoji="1" lang="ja-JP" altLang="en-US" sz="1000" dirty="0">
                          <a:latin typeface="Meiryo UI" panose="020B0604030504040204" pitchFamily="50" charset="-128"/>
                          <a:ea typeface="Meiryo UI" panose="020B0604030504040204" pitchFamily="50" charset="-128"/>
                        </a:rPr>
                        <a:t>冬</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2024</a:t>
                      </a:r>
                      <a:r>
                        <a:rPr kumimoji="1" lang="ja-JP" altLang="en-US" sz="1000" dirty="0">
                          <a:latin typeface="Meiryo UI" panose="020B0604030504040204" pitchFamily="50" charset="-128"/>
                          <a:ea typeface="Meiryo UI" panose="020B0604030504040204" pitchFamily="50" charset="-128"/>
                        </a:rPr>
                        <a:t>春</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2024</a:t>
                      </a:r>
                      <a:r>
                        <a:rPr kumimoji="1" lang="ja-JP" altLang="en-US" sz="1000" dirty="0">
                          <a:latin typeface="Meiryo UI" panose="020B0604030504040204" pitchFamily="50" charset="-128"/>
                          <a:ea typeface="Meiryo UI" panose="020B0604030504040204" pitchFamily="50" charset="-128"/>
                        </a:rPr>
                        <a:t>夏</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2024</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spc="-80" baseline="0" dirty="0">
                          <a:latin typeface="Meiryo UI" panose="020B0604030504040204" pitchFamily="50" charset="-128"/>
                          <a:ea typeface="Meiryo UI" panose="020B0604030504040204" pitchFamily="50" charset="-128"/>
                        </a:rPr>
                        <a:t>アパホテル＆リゾート大阪梅田駅タワー</a:t>
                      </a:r>
                      <a:endParaRPr kumimoji="1" lang="en-US" altLang="ja-JP" sz="1000" spc="-80" baseline="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センタラグランドホテル大阪</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OMO</a:t>
                      </a:r>
                      <a:r>
                        <a:rPr kumimoji="1" lang="ja-JP" altLang="en-US" sz="1000" dirty="0">
                          <a:latin typeface="Meiryo UI" panose="020B0604030504040204" pitchFamily="50" charset="-128"/>
                          <a:ea typeface="Meiryo UI" panose="020B0604030504040204" pitchFamily="50" charset="-128"/>
                        </a:rPr>
                        <a:t>関西空港</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ダブルツリー</a:t>
                      </a:r>
                      <a:r>
                        <a:rPr kumimoji="1" lang="en-US" altLang="ja-JP" sz="1000" dirty="0">
                          <a:latin typeface="Meiryo UI" panose="020B0604030504040204" pitchFamily="50" charset="-128"/>
                          <a:ea typeface="Meiryo UI" panose="020B0604030504040204" pitchFamily="50" charset="-128"/>
                        </a:rPr>
                        <a:t>by</a:t>
                      </a:r>
                      <a:r>
                        <a:rPr kumimoji="1" lang="ja-JP" altLang="en-US" sz="1000" dirty="0">
                          <a:latin typeface="Meiryo UI" panose="020B0604030504040204" pitchFamily="50" charset="-128"/>
                          <a:ea typeface="Meiryo UI" panose="020B0604030504040204" pitchFamily="50" charset="-128"/>
                        </a:rPr>
                        <a:t>ヒルトン大阪城</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未定（</a:t>
                      </a:r>
                      <a:r>
                        <a:rPr kumimoji="1" lang="en-US" altLang="ja-JP" sz="1000" dirty="0">
                          <a:latin typeface="Meiryo UI" panose="020B0604030504040204" pitchFamily="50" charset="-128"/>
                          <a:ea typeface="Meiryo UI" panose="020B0604030504040204" pitchFamily="50" charset="-128"/>
                        </a:rPr>
                        <a:t>JR</a:t>
                      </a:r>
                      <a:r>
                        <a:rPr kumimoji="1" lang="ja-JP" altLang="en-US" sz="1000">
                          <a:latin typeface="Meiryo UI" panose="020B0604030504040204" pitchFamily="50" charset="-128"/>
                          <a:ea typeface="Meiryo UI" panose="020B0604030504040204" pitchFamily="50" charset="-128"/>
                        </a:rPr>
                        <a:t>西日本ホテルズ</a:t>
                      </a: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キャノピー</a:t>
                      </a:r>
                      <a:r>
                        <a:rPr kumimoji="1" lang="en-US" altLang="ja-JP" sz="1000" dirty="0">
                          <a:latin typeface="Meiryo UI" panose="020B0604030504040204" pitchFamily="50" charset="-128"/>
                          <a:ea typeface="Meiryo UI" panose="020B0604030504040204" pitchFamily="50" charset="-128"/>
                        </a:rPr>
                        <a:t>by</a:t>
                      </a:r>
                      <a:r>
                        <a:rPr kumimoji="1" lang="ja-JP" altLang="en-US" sz="1000" dirty="0">
                          <a:latin typeface="Meiryo UI" panose="020B0604030504040204" pitchFamily="50" charset="-128"/>
                          <a:ea typeface="Meiryo UI" panose="020B0604030504040204" pitchFamily="50" charset="-128"/>
                        </a:rPr>
                        <a:t>ヒルトン大阪梅田</a:t>
                      </a:r>
                    </a:p>
                  </a:txBody>
                  <a:tcPr/>
                </a:tc>
                <a:tc>
                  <a:txBody>
                    <a:bodyPr/>
                    <a:lstStyle/>
                    <a:p>
                      <a:r>
                        <a:rPr kumimoji="1" lang="ja-JP" altLang="en-US" sz="1000" dirty="0">
                          <a:latin typeface="Meiryo UI" panose="020B0604030504040204" pitchFamily="50" charset="-128"/>
                          <a:ea typeface="Meiryo UI" panose="020B0604030504040204" pitchFamily="50" charset="-128"/>
                        </a:rPr>
                        <a:t>梅田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なんば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りんくう</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大手前</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梅田</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うめきた</a:t>
                      </a:r>
                    </a:p>
                  </a:txBody>
                  <a:tcPr/>
                </a:tc>
                <a:tc>
                  <a:txBody>
                    <a:bodyPr/>
                    <a:lstStyle/>
                    <a:p>
                      <a:pPr algn="r"/>
                      <a:r>
                        <a:rPr kumimoji="1" lang="en-US" altLang="ja-JP" sz="1000" dirty="0">
                          <a:latin typeface="Meiryo UI" panose="020B0604030504040204" pitchFamily="50" charset="-128"/>
                          <a:ea typeface="Meiryo UI" panose="020B0604030504040204" pitchFamily="50" charset="-128"/>
                        </a:rPr>
                        <a:t>1,704</a:t>
                      </a:r>
                    </a:p>
                    <a:p>
                      <a:pPr algn="r"/>
                      <a:r>
                        <a:rPr kumimoji="1" lang="en-US" altLang="ja-JP" sz="1000" dirty="0">
                          <a:latin typeface="Meiryo UI" panose="020B0604030504040204" pitchFamily="50" charset="-128"/>
                          <a:ea typeface="Meiryo UI" panose="020B0604030504040204" pitchFamily="50" charset="-128"/>
                        </a:rPr>
                        <a:t>515</a:t>
                      </a:r>
                    </a:p>
                    <a:p>
                      <a:pPr algn="r"/>
                      <a:r>
                        <a:rPr kumimoji="1" lang="en-US" altLang="ja-JP" sz="1000" dirty="0">
                          <a:latin typeface="Meiryo UI" panose="020B0604030504040204" pitchFamily="50" charset="-128"/>
                          <a:ea typeface="Meiryo UI" panose="020B0604030504040204" pitchFamily="50" charset="-128"/>
                        </a:rPr>
                        <a:t>700</a:t>
                      </a:r>
                    </a:p>
                    <a:p>
                      <a:pPr algn="r"/>
                      <a:r>
                        <a:rPr kumimoji="1" lang="en-US" altLang="ja-JP" sz="1000" dirty="0">
                          <a:latin typeface="Meiryo UI" panose="020B0604030504040204" pitchFamily="50" charset="-128"/>
                          <a:ea typeface="Meiryo UI" panose="020B0604030504040204" pitchFamily="50" charset="-128"/>
                        </a:rPr>
                        <a:t>377</a:t>
                      </a:r>
                    </a:p>
                    <a:p>
                      <a:pPr algn="r"/>
                      <a:r>
                        <a:rPr kumimoji="1" lang="en-US" altLang="ja-JP" sz="1000" dirty="0">
                          <a:latin typeface="Meiryo UI" panose="020B0604030504040204" pitchFamily="50" charset="-128"/>
                          <a:ea typeface="Meiryo UI" panose="020B0604030504040204" pitchFamily="50" charset="-128"/>
                        </a:rPr>
                        <a:t>418</a:t>
                      </a:r>
                    </a:p>
                    <a:p>
                      <a:pPr algn="r"/>
                      <a:r>
                        <a:rPr kumimoji="1" lang="en-US" altLang="ja-JP" sz="1000" dirty="0">
                          <a:latin typeface="Meiryo UI" panose="020B0604030504040204" pitchFamily="50" charset="-128"/>
                          <a:ea typeface="Meiryo UI" panose="020B0604030504040204" pitchFamily="50" charset="-128"/>
                        </a:rPr>
                        <a:t>308</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5179305" y="4201682"/>
            <a:ext cx="3696846"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公表されている主なホテル建設</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300</a:t>
            </a:r>
            <a:r>
              <a:rPr kumimoji="1" lang="ja-JP" altLang="en-US" sz="1000" dirty="0">
                <a:latin typeface="Meiryo UI" panose="020B0604030504040204" pitchFamily="50" charset="-128"/>
                <a:ea typeface="Meiryo UI" panose="020B0604030504040204" pitchFamily="50" charset="-128"/>
              </a:rPr>
              <a:t>室以上</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事務局調べ）</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0782" y="1094712"/>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（万人）</a:t>
            </a:r>
          </a:p>
        </p:txBody>
      </p:sp>
      <p:sp>
        <p:nvSpPr>
          <p:cNvPr id="30" name="テキスト ボックス 29"/>
          <p:cNvSpPr txBox="1"/>
          <p:nvPr/>
        </p:nvSpPr>
        <p:spPr>
          <a:xfrm>
            <a:off x="3447449" y="860361"/>
            <a:ext cx="98296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東京都</a:t>
            </a:r>
            <a:r>
              <a:rPr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3.1</a:t>
            </a:r>
            <a:r>
              <a:rPr kumimoji="1" lang="ja-JP" altLang="en-US" sz="1050" dirty="0">
                <a:latin typeface="Meiryo UI" panose="020B0604030504040204" pitchFamily="50" charset="-128"/>
                <a:ea typeface="Meiryo UI" panose="020B0604030504040204" pitchFamily="50" charset="-128"/>
              </a:rPr>
              <a:t>倍</a:t>
            </a:r>
          </a:p>
        </p:txBody>
      </p:sp>
      <p:sp>
        <p:nvSpPr>
          <p:cNvPr id="40" name="テキスト ボックス 39"/>
          <p:cNvSpPr txBox="1"/>
          <p:nvPr/>
        </p:nvSpPr>
        <p:spPr>
          <a:xfrm>
            <a:off x="169966" y="78580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外国人延べ宿泊者数</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8" name="正方形/長方形 47"/>
          <p:cNvSpPr/>
          <p:nvPr/>
        </p:nvSpPr>
        <p:spPr>
          <a:xfrm>
            <a:off x="290056" y="3518686"/>
            <a:ext cx="3620093"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出典：観光庁「宿泊旅行統計調査」をもとに副首都推進局で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947416" y="2786466"/>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京都</a:t>
            </a:r>
            <a:endParaRPr kumimoji="1" lang="ja-JP" altLang="en-US" sz="9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155165" y="3099862"/>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愛知</a:t>
            </a:r>
            <a:endParaRPr kumimoji="1" lang="ja-JP" altLang="en-US" sz="9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778753" y="4363265"/>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（施設）</a:t>
            </a:r>
          </a:p>
        </p:txBody>
      </p:sp>
      <p:sp>
        <p:nvSpPr>
          <p:cNvPr id="43" name="テキスト ボックス 42"/>
          <p:cNvSpPr txBox="1"/>
          <p:nvPr/>
        </p:nvSpPr>
        <p:spPr>
          <a:xfrm>
            <a:off x="40031" y="4351938"/>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（客室）</a:t>
            </a:r>
          </a:p>
        </p:txBody>
      </p:sp>
      <p:sp>
        <p:nvSpPr>
          <p:cNvPr id="36" name="テキスト ボックス 35"/>
          <p:cNvSpPr txBox="1"/>
          <p:nvPr/>
        </p:nvSpPr>
        <p:spPr>
          <a:xfrm>
            <a:off x="1906294" y="2652563"/>
            <a:ext cx="41549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大阪</a:t>
            </a:r>
          </a:p>
        </p:txBody>
      </p:sp>
      <p:sp>
        <p:nvSpPr>
          <p:cNvPr id="46" name="テキスト ボックス 45"/>
          <p:cNvSpPr txBox="1"/>
          <p:nvPr/>
        </p:nvSpPr>
        <p:spPr>
          <a:xfrm>
            <a:off x="2003705" y="1682792"/>
            <a:ext cx="41549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東京</a:t>
            </a:r>
          </a:p>
        </p:txBody>
      </p:sp>
      <p:sp>
        <p:nvSpPr>
          <p:cNvPr id="25" name="正方形/長方形 24"/>
          <p:cNvSpPr/>
          <p:nvPr/>
        </p:nvSpPr>
        <p:spPr>
          <a:xfrm>
            <a:off x="3293630" y="4448212"/>
            <a:ext cx="1196336" cy="138499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対</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年比でホテル・旅館数は</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倍、客室数は</a:t>
            </a:r>
            <a:r>
              <a:rPr lang="en-US" altLang="ja-JP" sz="1200" dirty="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倍に増加。</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特に</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年以降で急増。</a:t>
            </a:r>
          </a:p>
        </p:txBody>
      </p:sp>
      <p:sp>
        <p:nvSpPr>
          <p:cNvPr id="34" name="テキスト ボックス 33"/>
          <p:cNvSpPr txBox="1"/>
          <p:nvPr/>
        </p:nvSpPr>
        <p:spPr>
          <a:xfrm>
            <a:off x="4702898" y="1194932"/>
            <a:ext cx="3562194"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コロナ禍により、客室稼働率は全国的に悪化している。</a:t>
            </a:r>
            <a:endParaRPr kumimoji="1" lang="ja-JP" altLang="en-US" sz="1200" dirty="0">
              <a:latin typeface="Meiryo UI" panose="020B0604030504040204" pitchFamily="50" charset="-128"/>
              <a:ea typeface="Meiryo UI" panose="020B0604030504040204" pitchFamily="50" charset="-128"/>
            </a:endParaRPr>
          </a:p>
        </p:txBody>
      </p:sp>
      <p:sp>
        <p:nvSpPr>
          <p:cNvPr id="37" name="正方形/長方形 36"/>
          <p:cNvSpPr/>
          <p:nvPr/>
        </p:nvSpPr>
        <p:spPr>
          <a:xfrm>
            <a:off x="3120441" y="1377492"/>
            <a:ext cx="1394220" cy="1569660"/>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大阪の外国人宿泊者は</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年に</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万人超。</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年対</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年比で東京都は</a:t>
            </a:r>
            <a:r>
              <a:rPr lang="en-US" altLang="ja-JP" sz="1200" dirty="0">
                <a:latin typeface="Meiryo UI" panose="020B0604030504040204" pitchFamily="50" charset="-128"/>
                <a:ea typeface="Meiryo UI" panose="020B0604030504040204" pitchFamily="50" charset="-128"/>
              </a:rPr>
              <a:t>4.9</a:t>
            </a:r>
            <a:r>
              <a:rPr lang="ja-JP" altLang="en-US" sz="1200" dirty="0">
                <a:latin typeface="Meiryo UI" panose="020B0604030504040204" pitchFamily="50" charset="-128"/>
                <a:ea typeface="Meiryo UI" panose="020B0604030504040204" pitchFamily="50" charset="-128"/>
              </a:rPr>
              <a:t>倍に対し、大阪府は</a:t>
            </a:r>
            <a:r>
              <a:rPr lang="en-US" altLang="ja-JP" sz="1200" dirty="0">
                <a:latin typeface="Meiryo UI" panose="020B0604030504040204" pitchFamily="50" charset="-128"/>
                <a:ea typeface="Meiryo UI" panose="020B0604030504040204" pitchFamily="50" charset="-128"/>
              </a:rPr>
              <a:t>6.7</a:t>
            </a:r>
            <a:r>
              <a:rPr lang="ja-JP" altLang="en-US" sz="1200" dirty="0">
                <a:latin typeface="Meiryo UI" panose="020B0604030504040204" pitchFamily="50" charset="-128"/>
                <a:ea typeface="Meiryo UI" panose="020B0604030504040204" pitchFamily="50" charset="-128"/>
              </a:rPr>
              <a:t>倍の伸び。</a:t>
            </a:r>
          </a:p>
        </p:txBody>
      </p:sp>
      <p:sp>
        <p:nvSpPr>
          <p:cNvPr id="50" name="テキスト ボックス 49"/>
          <p:cNvSpPr txBox="1"/>
          <p:nvPr/>
        </p:nvSpPr>
        <p:spPr>
          <a:xfrm>
            <a:off x="2570663" y="1979234"/>
            <a:ext cx="574196" cy="3693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大阪府</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rPr>
              <a:t>6.7</a:t>
            </a:r>
            <a:r>
              <a:rPr lang="ja-JP" altLang="en-US" sz="900" b="1" dirty="0">
                <a:latin typeface="Meiryo UI" panose="020B0604030504040204" pitchFamily="50" charset="-128"/>
                <a:ea typeface="Meiryo UI" panose="020B0604030504040204" pitchFamily="50" charset="-128"/>
              </a:rPr>
              <a:t>倍</a:t>
            </a:r>
          </a:p>
        </p:txBody>
      </p:sp>
      <p:sp>
        <p:nvSpPr>
          <p:cNvPr id="51" name="テキスト ボックス 50"/>
          <p:cNvSpPr txBox="1"/>
          <p:nvPr/>
        </p:nvSpPr>
        <p:spPr>
          <a:xfrm>
            <a:off x="2651713" y="1177587"/>
            <a:ext cx="530915"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東京都</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4.9</a:t>
            </a:r>
            <a:r>
              <a:rPr lang="ja-JP" altLang="en-US" sz="900" dirty="0">
                <a:latin typeface="Meiryo UI" panose="020B0604030504040204" pitchFamily="50" charset="-128"/>
                <a:ea typeface="Meiryo UI" panose="020B0604030504040204" pitchFamily="50" charset="-128"/>
              </a:rPr>
              <a:t>倍</a:t>
            </a:r>
          </a:p>
        </p:txBody>
      </p:sp>
      <p:sp>
        <p:nvSpPr>
          <p:cNvPr id="42" name="テキスト ボックス 41"/>
          <p:cNvSpPr txBox="1"/>
          <p:nvPr/>
        </p:nvSpPr>
        <p:spPr>
          <a:xfrm>
            <a:off x="2660109" y="6406717"/>
            <a:ext cx="89446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54" name="テキスト ボックス 53"/>
          <p:cNvSpPr txBox="1"/>
          <p:nvPr/>
        </p:nvSpPr>
        <p:spPr>
          <a:xfrm>
            <a:off x="2903864" y="3286233"/>
            <a:ext cx="53361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pic>
        <p:nvPicPr>
          <p:cNvPr id="4" name="図 3"/>
          <p:cNvPicPr>
            <a:picLocks noChangeAspect="1"/>
          </p:cNvPicPr>
          <p:nvPr/>
        </p:nvPicPr>
        <p:blipFill>
          <a:blip r:embed="rId2"/>
          <a:stretch>
            <a:fillRect/>
          </a:stretch>
        </p:blipFill>
        <p:spPr>
          <a:xfrm>
            <a:off x="120981" y="1163165"/>
            <a:ext cx="3023878" cy="2450804"/>
          </a:xfrm>
          <a:prstGeom prst="rect">
            <a:avLst/>
          </a:prstGeom>
        </p:spPr>
      </p:pic>
      <p:pic>
        <p:nvPicPr>
          <p:cNvPr id="5" name="図 4"/>
          <p:cNvPicPr>
            <a:picLocks noChangeAspect="1"/>
          </p:cNvPicPr>
          <p:nvPr/>
        </p:nvPicPr>
        <p:blipFill>
          <a:blip r:embed="rId3"/>
          <a:stretch>
            <a:fillRect/>
          </a:stretch>
        </p:blipFill>
        <p:spPr>
          <a:xfrm>
            <a:off x="67946" y="4217400"/>
            <a:ext cx="4389500" cy="2517866"/>
          </a:xfrm>
          <a:prstGeom prst="rect">
            <a:avLst/>
          </a:prstGeom>
        </p:spPr>
      </p:pic>
    </p:spTree>
    <p:extLst>
      <p:ext uri="{BB962C8B-B14F-4D97-AF65-F5344CB8AC3E}">
        <p14:creationId xmlns:p14="http://schemas.microsoft.com/office/powerpoint/2010/main" val="273032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6467" y="165082"/>
            <a:ext cx="1537081" cy="43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ja-JP" altLang="en-US" dirty="0">
                <a:solidFill>
                  <a:schemeClr val="tx1"/>
                </a:solidFill>
                <a:latin typeface="BIZ UDゴシック" panose="020B0400000000000000" pitchFamily="49" charset="-128"/>
                <a:ea typeface="BIZ UDゴシック" panose="020B0400000000000000" pitchFamily="49" charset="-128"/>
              </a:rPr>
              <a:t>指標項目</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p:cNvSpPr/>
          <p:nvPr/>
        </p:nvSpPr>
        <p:spPr>
          <a:xfrm>
            <a:off x="165387" y="597600"/>
            <a:ext cx="4284000"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主要経済指標</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・景気動向指数と府内</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総生産（</a:t>
            </a:r>
            <a:r>
              <a:rPr kumimoji="1" lang="ja-JP" altLang="en-US" sz="1200" dirty="0">
                <a:solidFill>
                  <a:schemeClr val="tx1"/>
                </a:solidFill>
                <a:latin typeface="BIZ UDゴシック" panose="020B0400000000000000" pitchFamily="49" charset="-128"/>
                <a:ea typeface="BIZ UDゴシック" panose="020B0400000000000000" pitchFamily="49" charset="-128"/>
              </a:rPr>
              <a:t>大阪府</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ja-JP" altLang="en-US" sz="1200" dirty="0" smtClean="0">
                <a:solidFill>
                  <a:schemeClr val="tx1"/>
                </a:solidFill>
                <a:latin typeface="BIZ UDゴシック" panose="020B0400000000000000" pitchFamily="49" charset="-128"/>
                <a:ea typeface="BIZ UDゴシック" panose="020B0400000000000000" pitchFamily="49" charset="-128"/>
              </a:rPr>
              <a:t>４</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・有効求人倍率と完全</a:t>
            </a:r>
            <a:r>
              <a:rPr lang="ja-JP" altLang="en-US" sz="1200" dirty="0" smtClean="0">
                <a:solidFill>
                  <a:schemeClr val="tx1"/>
                </a:solidFill>
                <a:latin typeface="BIZ UDゴシック" panose="020B0400000000000000" pitchFamily="49" charset="-128"/>
                <a:ea typeface="BIZ UDゴシック" panose="020B0400000000000000" pitchFamily="49" charset="-128"/>
              </a:rPr>
              <a:t>失業率（</a:t>
            </a:r>
            <a:r>
              <a:rPr lang="ja-JP" altLang="en-US" sz="1200" dirty="0">
                <a:solidFill>
                  <a:schemeClr val="tx1"/>
                </a:solidFill>
                <a:latin typeface="BIZ UDゴシック" panose="020B0400000000000000" pitchFamily="49" charset="-128"/>
                <a:ea typeface="BIZ UDゴシック" panose="020B0400000000000000" pitchFamily="49" charset="-128"/>
              </a:rPr>
              <a:t>大阪府</a:t>
            </a:r>
            <a:r>
              <a:rPr lang="ja-JP" altLang="en-US" sz="1200" dirty="0" smtClean="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smtClean="0">
                <a:solidFill>
                  <a:schemeClr val="tx1"/>
                </a:solidFill>
                <a:latin typeface="BIZ UDゴシック" panose="020B0400000000000000" pitchFamily="49" charset="-128"/>
                <a:ea typeface="BIZ UDゴシック" panose="020B0400000000000000" pitchFamily="49" charset="-128"/>
              </a:rPr>
              <a:t>・５</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・府内</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総生産　　　</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・６</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・景気動向</a:t>
            </a:r>
            <a:r>
              <a:rPr lang="ja-JP" altLang="en-US" sz="1200" dirty="0" smtClean="0">
                <a:solidFill>
                  <a:schemeClr val="tx1"/>
                </a:solidFill>
                <a:latin typeface="BIZ UDゴシック" panose="020B0400000000000000" pitchFamily="49" charset="-128"/>
                <a:ea typeface="BIZ UDゴシック" panose="020B0400000000000000" pitchFamily="49" charset="-128"/>
              </a:rPr>
              <a:t>指数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・６</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有効求人</a:t>
            </a:r>
            <a:r>
              <a:rPr lang="ja-JP" altLang="en-US" sz="1200" dirty="0" smtClean="0">
                <a:solidFill>
                  <a:schemeClr val="tx1"/>
                </a:solidFill>
                <a:latin typeface="BIZ UDゴシック" panose="020B0400000000000000" pitchFamily="49" charset="-128"/>
                <a:ea typeface="BIZ UDゴシック" panose="020B0400000000000000" pitchFamily="49" charset="-128"/>
              </a:rPr>
              <a:t>倍率（季節調整値）</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・７</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完全</a:t>
            </a:r>
            <a:r>
              <a:rPr lang="ja-JP" altLang="en-US" sz="1200" dirty="0" smtClean="0">
                <a:solidFill>
                  <a:schemeClr val="tx1"/>
                </a:solidFill>
                <a:latin typeface="BIZ UDゴシック" panose="020B0400000000000000" pitchFamily="49" charset="-128"/>
                <a:ea typeface="BIZ UDゴシック" panose="020B0400000000000000" pitchFamily="49" charset="-128"/>
              </a:rPr>
              <a:t>失業率の推移</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・７</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中小企業景況調査</a:t>
            </a:r>
            <a:r>
              <a:rPr lang="ja-JP" altLang="en-US" sz="1200" dirty="0">
                <a:solidFill>
                  <a:schemeClr val="tx1"/>
                </a:solidFill>
                <a:latin typeface="BIZ UDゴシック" panose="020B0400000000000000" pitchFamily="49" charset="-128"/>
                <a:ea typeface="BIZ UDゴシック" panose="020B0400000000000000" pitchFamily="49" charset="-128"/>
              </a:rPr>
              <a:t>業況</a:t>
            </a:r>
            <a:r>
              <a:rPr lang="ja-JP" altLang="en-US" sz="1200" dirty="0" smtClean="0">
                <a:solidFill>
                  <a:schemeClr val="tx1"/>
                </a:solidFill>
                <a:latin typeface="BIZ UDゴシック" panose="020B0400000000000000" pitchFamily="49" charset="-128"/>
                <a:ea typeface="BIZ UDゴシック" panose="020B0400000000000000" pitchFamily="49" charset="-128"/>
              </a:rPr>
              <a:t>判断（</a:t>
            </a:r>
            <a:r>
              <a:rPr lang="en-US" altLang="ja-JP" sz="1200" dirty="0" smtClean="0">
                <a:solidFill>
                  <a:schemeClr val="tx1"/>
                </a:solidFill>
                <a:latin typeface="BIZ UDゴシック" panose="020B0400000000000000" pitchFamily="49" charset="-128"/>
                <a:ea typeface="BIZ UDゴシック" panose="020B0400000000000000" pitchFamily="49" charset="-128"/>
              </a:rPr>
              <a:t>DI</a:t>
            </a:r>
            <a:r>
              <a:rPr lang="ja-JP" altLang="en-US" sz="1200" dirty="0" smtClean="0">
                <a:solidFill>
                  <a:schemeClr val="tx1"/>
                </a:solidFill>
                <a:latin typeface="BIZ UDゴシック" panose="020B0400000000000000" pitchFamily="49" charset="-128"/>
                <a:ea typeface="BIZ UDゴシック" panose="020B0400000000000000" pitchFamily="49" charset="-128"/>
              </a:rPr>
              <a:t>季節調整値）・</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smtClean="0">
                <a:solidFill>
                  <a:schemeClr val="tx1"/>
                </a:solidFill>
                <a:latin typeface="BIZ UDゴシック" panose="020B0400000000000000" pitchFamily="49" charset="-128"/>
                <a:ea typeface="BIZ UDゴシック" panose="020B0400000000000000" pitchFamily="49" charset="-128"/>
              </a:rPr>
              <a:t>・７</a:t>
            </a:r>
            <a:r>
              <a:rPr lang="ja-JP" altLang="en-US" sz="1200" dirty="0">
                <a:solidFill>
                  <a:schemeClr val="tx1"/>
                </a:solidFill>
                <a:latin typeface="BIZ UDゴシック" panose="020B0400000000000000" pitchFamily="49" charset="-128"/>
                <a:ea typeface="BIZ UDゴシック" panose="020B0400000000000000" pitchFamily="49" charset="-128"/>
              </a:rPr>
              <a:t>　　　　　　　　　　</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・消費者物価指数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・７</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165387" y="2527646"/>
            <a:ext cx="4284000" cy="15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smtClean="0">
                <a:solidFill>
                  <a:schemeClr val="tx1"/>
                </a:solidFill>
                <a:latin typeface="BIZ UDゴシック" panose="020B0400000000000000" pitchFamily="49" charset="-128"/>
                <a:ea typeface="BIZ UDゴシック" panose="020B0400000000000000" pitchFamily="49" charset="-128"/>
              </a:rPr>
              <a:t>【</a:t>
            </a:r>
            <a:r>
              <a:rPr lang="ja-JP" altLang="en-US" sz="1200" dirty="0" smtClean="0">
                <a:solidFill>
                  <a:schemeClr val="tx1"/>
                </a:solidFill>
                <a:latin typeface="BIZ UDゴシック" panose="020B0400000000000000" pitchFamily="49" charset="-128"/>
                <a:ea typeface="BIZ UDゴシック" panose="020B0400000000000000" pitchFamily="49" charset="-128"/>
              </a:rPr>
              <a:t>市場の動向</a:t>
            </a:r>
            <a:r>
              <a:rPr lang="en-US" altLang="ja-JP" sz="1200" dirty="0" smtClean="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　・開業率　　　　　　　　　　　　　　　　　・・・８</a:t>
            </a:r>
            <a:endParaRPr kumimoji="1" lang="en-US" altLang="ja-JP" sz="1200" dirty="0" smtClean="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smtClean="0">
                <a:solidFill>
                  <a:schemeClr val="tx1"/>
                </a:solidFill>
                <a:latin typeface="BIZ UDゴシック" panose="020B0400000000000000" pitchFamily="49" charset="-128"/>
                <a:ea typeface="BIZ UDゴシック" panose="020B0400000000000000" pitchFamily="49" charset="-128"/>
              </a:rPr>
              <a:t>　・本社転入出　　　　　　　　　　　　　　　・・・８</a:t>
            </a:r>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　・オフィス空室率　　　　　　　　　　　　　・・・８</a:t>
            </a:r>
            <a:endParaRPr kumimoji="1" lang="en-US" altLang="ja-JP" sz="1200" dirty="0" smtClean="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smtClean="0">
                <a:solidFill>
                  <a:schemeClr val="tx1"/>
                </a:solidFill>
                <a:latin typeface="BIZ UDゴシック" panose="020B0400000000000000" pitchFamily="49" charset="-128"/>
                <a:ea typeface="BIZ UDゴシック" panose="020B0400000000000000" pitchFamily="49" charset="-128"/>
              </a:rPr>
              <a:t>　・宿泊施設客室稼働率　　　　　　　　　　　・・・８</a:t>
            </a:r>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　・商業地価　　　　　　　　　　　　　　　　・・・</a:t>
            </a:r>
            <a:r>
              <a:rPr lang="ja-JP" altLang="en-US" sz="1200" dirty="0">
                <a:solidFill>
                  <a:schemeClr val="tx1"/>
                </a:solidFill>
                <a:latin typeface="BIZ UDゴシック" panose="020B0400000000000000" pitchFamily="49" charset="-128"/>
                <a:ea typeface="BIZ UDゴシック" panose="020B0400000000000000" pitchFamily="49" charset="-128"/>
              </a:rPr>
              <a:t>９</a:t>
            </a:r>
            <a:endParaRPr kumimoji="1" lang="en-US" altLang="ja-JP" sz="1200" dirty="0" smtClean="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smtClean="0">
                <a:solidFill>
                  <a:schemeClr val="tx1"/>
                </a:solidFill>
                <a:latin typeface="BIZ UDゴシック" panose="020B0400000000000000" pitchFamily="49" charset="-128"/>
                <a:ea typeface="BIZ UDゴシック" panose="020B0400000000000000" pitchFamily="49" charset="-128"/>
              </a:rPr>
              <a:t>　・人口転入出（政令指定都市比較）　　　　　・・・</a:t>
            </a:r>
            <a:r>
              <a:rPr lang="ja-JP" altLang="en-US" sz="1200" dirty="0">
                <a:solidFill>
                  <a:schemeClr val="tx1"/>
                </a:solidFill>
                <a:latin typeface="BIZ UDゴシック" panose="020B0400000000000000" pitchFamily="49" charset="-128"/>
                <a:ea typeface="BIZ UDゴシック" panose="020B0400000000000000" pitchFamily="49" charset="-128"/>
              </a:rPr>
              <a:t>９</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165387" y="4111773"/>
            <a:ext cx="4284000" cy="17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smtClean="0">
                <a:solidFill>
                  <a:schemeClr val="tx1"/>
                </a:solidFill>
                <a:latin typeface="BIZ UDゴシック" panose="020B0400000000000000" pitchFamily="49" charset="-128"/>
                <a:ea typeface="BIZ UDゴシック" panose="020B0400000000000000" pitchFamily="49" charset="-128"/>
              </a:rPr>
              <a:t>【</a:t>
            </a:r>
            <a:r>
              <a:rPr lang="ja-JP" altLang="en-US" sz="1200" dirty="0" smtClean="0">
                <a:solidFill>
                  <a:schemeClr val="tx1"/>
                </a:solidFill>
                <a:latin typeface="BIZ UDゴシック" panose="020B0400000000000000" pitchFamily="49" charset="-128"/>
                <a:ea typeface="BIZ UDゴシック" panose="020B0400000000000000" pitchFamily="49" charset="-128"/>
              </a:rPr>
              <a:t>暮らし</a:t>
            </a:r>
            <a:r>
              <a:rPr lang="ja-JP" altLang="en-US" sz="1200" dirty="0">
                <a:solidFill>
                  <a:schemeClr val="tx1"/>
                </a:solidFill>
                <a:latin typeface="BIZ UDゴシック" panose="020B0400000000000000" pitchFamily="49" charset="-128"/>
                <a:ea typeface="BIZ UDゴシック" panose="020B0400000000000000" pitchFamily="49" charset="-128"/>
              </a:rPr>
              <a:t>・健康</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・一般</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労働者の年収</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10</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・生活保護率　　　　　　　　　　　　　　　・・・</a:t>
            </a:r>
            <a:r>
              <a:rPr lang="en-US" altLang="ja-JP" sz="1200" dirty="0" smtClean="0">
                <a:solidFill>
                  <a:schemeClr val="tx1"/>
                </a:solidFill>
                <a:latin typeface="BIZ UDゴシック" panose="020B0400000000000000" pitchFamily="49" charset="-128"/>
                <a:ea typeface="BIZ UDゴシック" panose="020B0400000000000000" pitchFamily="49" charset="-128"/>
              </a:rPr>
              <a:t>10</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平均</a:t>
            </a:r>
            <a:r>
              <a:rPr lang="ja-JP" altLang="en-US" sz="1200" dirty="0" smtClean="0">
                <a:solidFill>
                  <a:schemeClr val="tx1"/>
                </a:solidFill>
                <a:latin typeface="BIZ UDゴシック" panose="020B0400000000000000" pitchFamily="49" charset="-128"/>
                <a:ea typeface="BIZ UDゴシック" panose="020B0400000000000000" pitchFamily="49" charset="-128"/>
              </a:rPr>
              <a:t>寿命</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10</a:t>
            </a:r>
          </a:p>
          <a:p>
            <a:pPr>
              <a:lnSpc>
                <a:spcPts val="1200"/>
              </a:lnSpc>
              <a:spcBef>
                <a:spcPts val="300"/>
              </a:spcBef>
            </a:pPr>
            <a:r>
              <a:rPr lang="ja-JP" altLang="en-US" sz="1200" dirty="0" smtClean="0">
                <a:solidFill>
                  <a:schemeClr val="tx1"/>
                </a:solidFill>
                <a:latin typeface="BIZ UDゴシック" panose="020B0400000000000000" pitchFamily="49" charset="-128"/>
                <a:ea typeface="BIZ UDゴシック" panose="020B0400000000000000" pitchFamily="49" charset="-128"/>
              </a:rPr>
              <a:t>　・健康</a:t>
            </a:r>
            <a:r>
              <a:rPr lang="ja-JP" altLang="en-US" sz="1200" dirty="0">
                <a:solidFill>
                  <a:schemeClr val="tx1"/>
                </a:solidFill>
                <a:latin typeface="BIZ UDゴシック" panose="020B0400000000000000" pitchFamily="49" charset="-128"/>
                <a:ea typeface="BIZ UDゴシック" panose="020B0400000000000000" pitchFamily="49" charset="-128"/>
              </a:rPr>
              <a:t>寿命</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10</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・府民一人当たりの可処分</a:t>
            </a:r>
            <a:r>
              <a:rPr lang="ja-JP" altLang="en-US" sz="1200" dirty="0">
                <a:solidFill>
                  <a:schemeClr val="tx1"/>
                </a:solidFill>
                <a:latin typeface="BIZ UDゴシック" panose="020B0400000000000000" pitchFamily="49" charset="-128"/>
                <a:ea typeface="BIZ UDゴシック" panose="020B0400000000000000" pitchFamily="49" charset="-128"/>
              </a:rPr>
              <a:t>所得　　　    </a:t>
            </a:r>
            <a:r>
              <a:rPr lang="ja-JP" altLang="en-US" sz="1200" dirty="0" smtClean="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11</a:t>
            </a: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・都市再生緊急整備地域　　　　　　　　　　・・・</a:t>
            </a:r>
            <a:r>
              <a:rPr lang="en-US" altLang="ja-JP" sz="1200" dirty="0" smtClean="0">
                <a:solidFill>
                  <a:schemeClr val="tx1"/>
                </a:solidFill>
                <a:latin typeface="BIZ UDゴシック" panose="020B0400000000000000" pitchFamily="49" charset="-128"/>
                <a:ea typeface="BIZ UDゴシック" panose="020B0400000000000000" pitchFamily="49" charset="-128"/>
              </a:rPr>
              <a:t>11</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一人当たりの公園面積　</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11</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165600" y="5626010"/>
            <a:ext cx="4284000" cy="11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4680000" y="2143324"/>
            <a:ext cx="4284000" cy="1463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安全安心</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・刑法犯と</a:t>
            </a:r>
            <a:r>
              <a:rPr lang="ja-JP" altLang="en-US" sz="1200" dirty="0">
                <a:solidFill>
                  <a:schemeClr val="tx1"/>
                </a:solidFill>
                <a:latin typeface="BIZ UDゴシック" panose="020B0400000000000000" pitchFamily="49" charset="-128"/>
                <a:ea typeface="BIZ UDゴシック" panose="020B0400000000000000" pitchFamily="49" charset="-128"/>
              </a:rPr>
              <a:t>街頭</a:t>
            </a:r>
            <a:r>
              <a:rPr lang="ja-JP" altLang="en-US" sz="1200" dirty="0" smtClean="0">
                <a:solidFill>
                  <a:schemeClr val="tx1"/>
                </a:solidFill>
                <a:latin typeface="BIZ UDゴシック" panose="020B0400000000000000" pitchFamily="49" charset="-128"/>
                <a:ea typeface="BIZ UDゴシック" panose="020B0400000000000000" pitchFamily="49" charset="-128"/>
              </a:rPr>
              <a:t>犯罪（認知件数）</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smtClean="0">
                <a:solidFill>
                  <a:schemeClr val="tx1"/>
                </a:solidFill>
                <a:latin typeface="BIZ UDゴシック" panose="020B0400000000000000" pitchFamily="49" charset="-128"/>
                <a:ea typeface="BIZ UDゴシック" panose="020B0400000000000000" pitchFamily="49" charset="-128"/>
              </a:rPr>
              <a:t>14</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・特殊詐欺（認知件数</a:t>
            </a:r>
            <a:r>
              <a:rPr lang="ja-JP" altLang="en-US" sz="1200" dirty="0" smtClean="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smtClean="0">
                <a:solidFill>
                  <a:schemeClr val="tx1"/>
                </a:solidFill>
                <a:latin typeface="BIZ UDゴシック" panose="020B0400000000000000" pitchFamily="49" charset="-128"/>
                <a:ea typeface="BIZ UDゴシック" panose="020B0400000000000000" pitchFamily="49" charset="-128"/>
              </a:rPr>
              <a:t>14</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・ひったくりと自動車盗（認知件数</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14</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・防潮堤の液状化対策　　　　　　　　　　　</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15</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・密集市街地対策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15</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4680000" y="3530264"/>
            <a:ext cx="4284000" cy="991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インバウンド</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・来阪外国人</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旅行者数（主要都市）</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16</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・インバウンド</a:t>
            </a:r>
            <a:r>
              <a:rPr lang="ja-JP" altLang="en-US" sz="1200" dirty="0" smtClean="0">
                <a:solidFill>
                  <a:schemeClr val="tx1"/>
                </a:solidFill>
                <a:latin typeface="BIZ UDゴシック" panose="020B0400000000000000" pitchFamily="49" charset="-128"/>
                <a:ea typeface="BIZ UDゴシック" panose="020B0400000000000000" pitchFamily="49" charset="-128"/>
              </a:rPr>
              <a:t>訪問率（トップ４）</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smtClean="0">
                <a:solidFill>
                  <a:schemeClr val="tx1"/>
                </a:solidFill>
                <a:latin typeface="BIZ UDゴシック" panose="020B0400000000000000" pitchFamily="49" charset="-128"/>
                <a:ea typeface="BIZ UDゴシック" panose="020B0400000000000000" pitchFamily="49" charset="-128"/>
              </a:rPr>
              <a:t>16</a:t>
            </a: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・テーマパーク入場者　　　　　　　　　　　・・・</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16</a:t>
            </a: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・インバウンドの消費額　　　　　　　　　　・・・</a:t>
            </a:r>
            <a:r>
              <a:rPr lang="en-US" altLang="ja-JP" sz="1200" dirty="0" smtClean="0">
                <a:solidFill>
                  <a:schemeClr val="tx1"/>
                </a:solidFill>
                <a:latin typeface="BIZ UDゴシック" panose="020B0400000000000000" pitchFamily="49" charset="-128"/>
                <a:ea typeface="BIZ UDゴシック" panose="020B0400000000000000" pitchFamily="49" charset="-128"/>
              </a:rPr>
              <a:t>16</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4680000" y="4682380"/>
            <a:ext cx="4284000" cy="1074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世界都市ランキング</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世界で最も住みやすい都市</a:t>
            </a:r>
            <a:r>
              <a:rPr kumimoji="1" lang="ja-JP" altLang="en-US" sz="1200" dirty="0">
                <a:solidFill>
                  <a:schemeClr val="tx1"/>
                </a:solidFill>
                <a:latin typeface="BIZ UDゴシック" panose="020B0400000000000000" pitchFamily="49" charset="-128"/>
                <a:ea typeface="BIZ UDゴシック" panose="020B0400000000000000" pitchFamily="49" charset="-128"/>
              </a:rPr>
              <a:t>ランキング　　　・・</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19</a:t>
            </a:r>
          </a:p>
          <a:p>
            <a:pPr>
              <a:lnSpc>
                <a:spcPts val="1200"/>
              </a:lnSpc>
            </a:pPr>
            <a:r>
              <a:rPr lang="ja-JP" altLang="en-US" sz="1200" dirty="0" smtClean="0">
                <a:solidFill>
                  <a:schemeClr val="tx1"/>
                </a:solidFill>
                <a:latin typeface="BIZ UDゴシック" panose="020B0400000000000000" pitchFamily="49" charset="-128"/>
                <a:ea typeface="BIZ UDゴシック" panose="020B0400000000000000" pitchFamily="49" charset="-128"/>
              </a:rPr>
              <a:t>　・世界安全な都市ランキング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19</a:t>
            </a:r>
          </a:p>
          <a:p>
            <a:pPr>
              <a:lnSpc>
                <a:spcPts val="1200"/>
              </a:lnSpc>
            </a:pP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　・世界の都市</a:t>
            </a:r>
            <a:r>
              <a:rPr lang="ja-JP" altLang="en-US" sz="1200" dirty="0">
                <a:solidFill>
                  <a:schemeClr val="tx1"/>
                </a:solidFill>
                <a:latin typeface="BIZ UDゴシック" panose="020B0400000000000000" pitchFamily="49" charset="-128"/>
                <a:ea typeface="BIZ UDゴシック" panose="020B0400000000000000" pitchFamily="49" charset="-128"/>
              </a:rPr>
              <a:t>総合</a:t>
            </a:r>
            <a:r>
              <a:rPr lang="ja-JP" altLang="en-US" sz="1200" dirty="0" smtClean="0">
                <a:solidFill>
                  <a:schemeClr val="tx1"/>
                </a:solidFill>
                <a:latin typeface="BIZ UDゴシック" panose="020B0400000000000000" pitchFamily="49" charset="-128"/>
                <a:ea typeface="BIZ UDゴシック" panose="020B0400000000000000" pitchFamily="49" charset="-128"/>
              </a:rPr>
              <a:t>ランキング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19</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世界で最も魅力的な都市ランキング</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smtClean="0">
                <a:solidFill>
                  <a:schemeClr val="tx1"/>
                </a:solidFill>
                <a:latin typeface="BIZ UDゴシック" panose="020B0400000000000000" pitchFamily="49" charset="-128"/>
                <a:ea typeface="BIZ UDゴシック" panose="020B0400000000000000" pitchFamily="49" charset="-128"/>
              </a:rPr>
              <a:t>・</a:t>
            </a:r>
            <a:r>
              <a:rPr lang="en-US" altLang="ja-JP" sz="1200" dirty="0" smtClean="0">
                <a:solidFill>
                  <a:schemeClr val="tx1"/>
                </a:solidFill>
                <a:latin typeface="BIZ UDゴシック" panose="020B0400000000000000" pitchFamily="49" charset="-128"/>
                <a:ea typeface="BIZ UDゴシック" panose="020B0400000000000000" pitchFamily="49" charset="-128"/>
              </a:rPr>
              <a:t>19</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9" name="正方形/長方形 18"/>
          <p:cNvSpPr/>
          <p:nvPr/>
        </p:nvSpPr>
        <p:spPr>
          <a:xfrm>
            <a:off x="4680000" y="5707598"/>
            <a:ext cx="4284000" cy="902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府市財政</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・大阪府の財政　　　　　　　　　　　　　　・・・</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20</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・大阪市の財政　　　　　　　　　　　　　　・・・</a:t>
            </a:r>
            <a:r>
              <a:rPr kumimoji="1" lang="en-US" altLang="ja-JP" sz="1200" dirty="0" smtClean="0">
                <a:solidFill>
                  <a:schemeClr val="tx1"/>
                </a:solidFill>
                <a:latin typeface="BIZ UDゴシック" panose="020B0400000000000000" pitchFamily="49" charset="-128"/>
                <a:ea typeface="BIZ UDゴシック" panose="020B0400000000000000" pitchFamily="49" charset="-128"/>
              </a:rPr>
              <a:t>22</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0" name="スライド番号プレースホルダー 3"/>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1</a:t>
            </a:fld>
            <a:endParaRPr lang="ja-JP" altLang="en-US" dirty="0"/>
          </a:p>
        </p:txBody>
      </p:sp>
      <p:sp>
        <p:nvSpPr>
          <p:cNvPr id="12" name="正方形/長方形 11"/>
          <p:cNvSpPr/>
          <p:nvPr/>
        </p:nvSpPr>
        <p:spPr>
          <a:xfrm>
            <a:off x="4680000" y="599194"/>
            <a:ext cx="4284000" cy="1660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教育・子育て</a:t>
            </a:r>
            <a:r>
              <a:rPr lang="en-US" altLang="ja-JP" sz="1200" dirty="0">
                <a:solidFill>
                  <a:schemeClr val="tx1"/>
                </a:solidFill>
                <a:latin typeface="BIZ UDゴシック" panose="020B0400000000000000" pitchFamily="49" charset="-128"/>
                <a:ea typeface="BIZ UDゴシック" panose="020B0400000000000000" pitchFamily="49" charset="-128"/>
              </a:rPr>
              <a:t>】</a:t>
            </a: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・学力テスト（小学校・中学校）　　　　　　・・・</a:t>
            </a:r>
            <a:r>
              <a:rPr lang="en-US" altLang="ja-JP" sz="1200" dirty="0" smtClean="0">
                <a:solidFill>
                  <a:schemeClr val="tx1"/>
                </a:solidFill>
                <a:latin typeface="BIZ UDゴシック" panose="020B0400000000000000" pitchFamily="49" charset="-128"/>
                <a:ea typeface="BIZ UDゴシック" panose="020B0400000000000000" pitchFamily="49" charset="-128"/>
              </a:rPr>
              <a:t>12</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・英検</a:t>
            </a:r>
            <a:r>
              <a:rPr lang="en-US" altLang="ja-JP" sz="1200" dirty="0">
                <a:solidFill>
                  <a:schemeClr val="tx1"/>
                </a:solidFill>
                <a:latin typeface="BIZ UDゴシック" panose="020B0400000000000000" pitchFamily="49" charset="-128"/>
                <a:ea typeface="BIZ UDゴシック" panose="020B0400000000000000" pitchFamily="49" charset="-128"/>
              </a:rPr>
              <a:t>3</a:t>
            </a:r>
            <a:r>
              <a:rPr lang="ja-JP" altLang="en-US" sz="1200" dirty="0">
                <a:solidFill>
                  <a:schemeClr val="tx1"/>
                </a:solidFill>
                <a:latin typeface="BIZ UDゴシック" panose="020B0400000000000000" pitchFamily="49" charset="-128"/>
                <a:ea typeface="BIZ UDゴシック" panose="020B0400000000000000" pitchFamily="49" charset="-128"/>
              </a:rPr>
              <a:t>級以上の英語力を有する中学生、</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a:solidFill>
                  <a:schemeClr val="tx1"/>
                </a:solidFill>
                <a:latin typeface="BIZ UDゴシック" panose="020B0400000000000000" pitchFamily="49" charset="-128"/>
                <a:ea typeface="BIZ UDゴシック" panose="020B0400000000000000" pitchFamily="49" charset="-128"/>
              </a:rPr>
              <a:t>CEFR A2</a:t>
            </a:r>
            <a:r>
              <a:rPr lang="ja-JP" altLang="en-US" sz="1200" dirty="0">
                <a:solidFill>
                  <a:schemeClr val="tx1"/>
                </a:solidFill>
                <a:latin typeface="BIZ UDゴシック" panose="020B0400000000000000" pitchFamily="49" charset="-128"/>
                <a:ea typeface="BIZ UDゴシック" panose="020B0400000000000000" pitchFamily="49" charset="-128"/>
              </a:rPr>
              <a:t>レベル相当以上の英語力を有する　　</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高校生の割合　　　　　　　　　　　　　　・・・</a:t>
            </a:r>
            <a:r>
              <a:rPr lang="en-US" altLang="ja-JP" sz="1200" dirty="0" smtClean="0">
                <a:solidFill>
                  <a:schemeClr val="tx1"/>
                </a:solidFill>
                <a:latin typeface="BIZ UDゴシック" panose="020B0400000000000000" pitchFamily="49" charset="-128"/>
                <a:ea typeface="BIZ UDゴシック" panose="020B0400000000000000" pitchFamily="49" charset="-128"/>
              </a:rPr>
              <a:t>12</a:t>
            </a:r>
          </a:p>
          <a:p>
            <a:pPr>
              <a:lnSpc>
                <a:spcPts val="1200"/>
              </a:lnSpc>
              <a:spcBef>
                <a:spcPts val="300"/>
              </a:spcBef>
            </a:pPr>
            <a:r>
              <a:rPr lang="ja-JP" altLang="en-US" sz="1200" dirty="0">
                <a:solidFill>
                  <a:schemeClr val="tx1"/>
                </a:solidFill>
                <a:latin typeface="BIZ UDゴシック" panose="020B0400000000000000" pitchFamily="49" charset="-128"/>
                <a:ea typeface="BIZ UDゴシック" panose="020B0400000000000000" pitchFamily="49" charset="-128"/>
              </a:rPr>
              <a:t>　・待機</a:t>
            </a:r>
            <a:r>
              <a:rPr lang="ja-JP" altLang="en-US" sz="1200" dirty="0" smtClean="0">
                <a:solidFill>
                  <a:schemeClr val="tx1"/>
                </a:solidFill>
                <a:latin typeface="BIZ UDゴシック" panose="020B0400000000000000" pitchFamily="49" charset="-128"/>
                <a:ea typeface="BIZ UDゴシック" panose="020B0400000000000000" pitchFamily="49" charset="-128"/>
              </a:rPr>
              <a:t>児童数（大阪市）</a:t>
            </a: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smtClean="0">
                <a:solidFill>
                  <a:schemeClr val="tx1"/>
                </a:solidFill>
                <a:latin typeface="BIZ UDゴシック" panose="020B0400000000000000" pitchFamily="49" charset="-128"/>
                <a:ea typeface="BIZ UDゴシック" panose="020B0400000000000000" pitchFamily="49" charset="-128"/>
              </a:rPr>
              <a:t>13</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2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・夫婦の家事関連時間　　　　　　　　　　　・・・</a:t>
            </a:r>
            <a:r>
              <a:rPr lang="en-US" altLang="ja-JP" sz="1200" dirty="0" smtClean="0">
                <a:solidFill>
                  <a:schemeClr val="tx1"/>
                </a:solidFill>
                <a:latin typeface="BIZ UDゴシック" panose="020B0400000000000000" pitchFamily="49" charset="-128"/>
                <a:ea typeface="BIZ UDゴシック" panose="020B0400000000000000" pitchFamily="49" charset="-128"/>
              </a:rPr>
              <a:t>13</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398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43481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84633" y="20533"/>
            <a:ext cx="2884123"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世界都市ランキング</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 name="正方形/長方形 1"/>
          <p:cNvSpPr/>
          <p:nvPr/>
        </p:nvSpPr>
        <p:spPr>
          <a:xfrm>
            <a:off x="135891" y="1005485"/>
            <a:ext cx="2920119" cy="276999"/>
          </a:xfrm>
          <a:prstGeom prst="rect">
            <a:avLst/>
          </a:prstGeom>
          <a:ln>
            <a:solidFill>
              <a:schemeClr val="bg1">
                <a:lumMod val="75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rPr>
              <a:t>世界で最も住みやすい都市ランキング</a:t>
            </a:r>
            <a:r>
              <a:rPr lang="en-US" altLang="ja-JP" sz="1200" b="1" dirty="0">
                <a:latin typeface="Meiryo UI" panose="020B0604030504040204" pitchFamily="50" charset="-128"/>
                <a:ea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rPr>
              <a:t>　</a:t>
            </a:r>
          </a:p>
        </p:txBody>
      </p:sp>
      <p:sp>
        <p:nvSpPr>
          <p:cNvPr id="15" name="正方形/長方形 14"/>
          <p:cNvSpPr/>
          <p:nvPr/>
        </p:nvSpPr>
        <p:spPr>
          <a:xfrm>
            <a:off x="3159641" y="1005485"/>
            <a:ext cx="3019929" cy="276999"/>
          </a:xfrm>
          <a:prstGeom prst="rect">
            <a:avLst/>
          </a:prstGeom>
          <a:ln>
            <a:solidFill>
              <a:schemeClr val="bg1">
                <a:lumMod val="75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世界安全な都市ランキング</a:t>
            </a:r>
            <a:r>
              <a:rPr lang="en-US" altLang="ja-JP" sz="1200" b="1" dirty="0">
                <a:latin typeface="Meiryo UI" panose="020B0604030504040204" pitchFamily="50" charset="-128"/>
                <a:ea typeface="Meiryo UI" panose="020B0604030504040204" pitchFamily="50" charset="-128"/>
              </a:rPr>
              <a:t>TOP50</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2021</a:t>
            </a:r>
          </a:p>
        </p:txBody>
      </p:sp>
      <p:sp>
        <p:nvSpPr>
          <p:cNvPr id="19" name="テキスト ボックス 18"/>
          <p:cNvSpPr txBox="1"/>
          <p:nvPr/>
        </p:nvSpPr>
        <p:spPr>
          <a:xfrm>
            <a:off x="3179538" y="3797939"/>
            <a:ext cx="3000032"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出典：ザ・エコノミスト・インテリジェンス・ユニット（</a:t>
            </a:r>
            <a:r>
              <a:rPr lang="en-US" altLang="ja-JP" sz="900" dirty="0">
                <a:latin typeface="Meiryo UI" panose="020B0604030504040204" pitchFamily="50" charset="-128"/>
                <a:ea typeface="Meiryo UI" panose="020B0604030504040204" pitchFamily="50" charset="-128"/>
              </a:rPr>
              <a:t>EIU</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Safe Cities Index</a:t>
            </a:r>
            <a:r>
              <a:rPr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705776189"/>
              </p:ext>
            </p:extLst>
          </p:nvPr>
        </p:nvGraphicFramePr>
        <p:xfrm>
          <a:off x="234157" y="1584000"/>
          <a:ext cx="2715895" cy="219456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tblGrid>
              <a:tr h="0">
                <a:tc>
                  <a:txBody>
                    <a:bodyPr/>
                    <a:lstStyle/>
                    <a:p>
                      <a:pPr algn="ctr"/>
                      <a:r>
                        <a:rPr kumimoji="1" lang="en-US" altLang="ja-JP" sz="1100" dirty="0">
                          <a:latin typeface="Meiryo UI" panose="020B0604030504040204" pitchFamily="50" charset="-128"/>
                          <a:ea typeface="Meiryo UI" panose="020B0604030504040204" pitchFamily="50" charset="-128"/>
                        </a:rPr>
                        <a:t>2022</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2021</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都市名</a:t>
                      </a:r>
                    </a:p>
                  </a:txBody>
                  <a:tcP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点数</a:t>
                      </a: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dirty="0">
                          <a:latin typeface="Meiryo UI" panose="020B0604030504040204" pitchFamily="50" charset="-128"/>
                          <a:ea typeface="Meiryo UI" panose="020B0604030504040204" pitchFamily="50" charset="-128"/>
                        </a:rPr>
                        <a:t>１位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２位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b="0" u="none" dirty="0">
                          <a:latin typeface="Meiryo UI" panose="020B0604030504040204" pitchFamily="50" charset="-128"/>
                          <a:ea typeface="Meiryo UI" panose="020B0604030504040204" pitchFamily="50" charset="-128"/>
                        </a:rPr>
                        <a:t>３位</a:t>
                      </a:r>
                      <a:endParaRPr kumimoji="1" lang="en-US" altLang="ja-JP" sz="1100" b="0" u="none" dirty="0">
                        <a:latin typeface="Meiryo UI" panose="020B0604030504040204" pitchFamily="50" charset="-128"/>
                        <a:ea typeface="Meiryo UI" panose="020B0604030504040204" pitchFamily="50" charset="-128"/>
                      </a:endParaRPr>
                    </a:p>
                    <a:p>
                      <a:pPr algn="ctr"/>
                      <a:r>
                        <a:rPr kumimoji="1" lang="ja-JP" altLang="en-US" sz="1100" b="0" u="none" dirty="0">
                          <a:latin typeface="Meiryo UI" panose="020B0604030504040204" pitchFamily="50" charset="-128"/>
                          <a:ea typeface="Meiryo UI" panose="020B0604030504040204" pitchFamily="50" charset="-128"/>
                        </a:rPr>
                        <a:t>４</a:t>
                      </a:r>
                      <a:r>
                        <a:rPr kumimoji="1" lang="ja-JP" altLang="en-US" sz="1100" dirty="0">
                          <a:latin typeface="Meiryo UI" panose="020B0604030504040204" pitchFamily="50" charset="-128"/>
                          <a:ea typeface="Meiryo UI" panose="020B0604030504040204" pitchFamily="50" charset="-128"/>
                        </a:rPr>
                        <a:t>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５位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６位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７位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u="none" dirty="0">
                          <a:latin typeface="Meiryo UI" panose="020B0604030504040204" pitchFamily="50" charset="-128"/>
                          <a:ea typeface="Meiryo UI" panose="020B0604030504040204" pitchFamily="50" charset="-128"/>
                        </a:rPr>
                        <a:t>７位</a:t>
                      </a:r>
                      <a:endParaRPr kumimoji="1" lang="en-US" altLang="ja-JP" sz="1100" u="none"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９位</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b="1" u="sng" dirty="0">
                          <a:latin typeface="Meiryo UI" panose="020B0604030504040204" pitchFamily="50" charset="-128"/>
                          <a:ea typeface="Meiryo UI" panose="020B0604030504040204" pitchFamily="50" charset="-128"/>
                        </a:rPr>
                        <a:t>10</a:t>
                      </a:r>
                      <a:r>
                        <a:rPr kumimoji="1" lang="ja-JP" altLang="en-US" sz="1100" b="1" u="sng" dirty="0">
                          <a:latin typeface="Meiryo UI" panose="020B0604030504040204" pitchFamily="50" charset="-128"/>
                          <a:ea typeface="Meiryo UI" panose="020B0604030504040204" pitchFamily="50" charset="-128"/>
                        </a:rPr>
                        <a:t>位</a:t>
                      </a:r>
                      <a:endParaRPr kumimoji="1" lang="en-US" altLang="ja-JP" sz="1100" b="1" u="sng"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位</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７位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８位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２位</a:t>
                      </a:r>
                      <a:endParaRPr kumimoji="1" lang="en-US" altLang="ja-JP" sz="11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８位</a:t>
                      </a:r>
                      <a:endParaRPr kumimoji="1" lang="en-US" altLang="ja-JP"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dirty="0">
                          <a:latin typeface="Meiryo UI" panose="020B0604030504040204" pitchFamily="50" charset="-128"/>
                          <a:ea typeface="Meiryo UI" panose="020B0604030504040204" pitchFamily="50" charset="-128"/>
                        </a:rPr>
                        <a:t>ウィーン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コペンハーゲン</a:t>
                      </a:r>
                    </a:p>
                    <a:p>
                      <a:r>
                        <a:rPr kumimoji="1" lang="ja-JP" altLang="en-US" sz="1100" dirty="0">
                          <a:latin typeface="Meiryo UI" panose="020B0604030504040204" pitchFamily="50" charset="-128"/>
                          <a:ea typeface="Meiryo UI" panose="020B0604030504040204" pitchFamily="50" charset="-128"/>
                        </a:rPr>
                        <a:t>チューリッヒ</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カルガリー</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バンクーバー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ジュネーブ</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フランクフルト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トロント</a:t>
                      </a:r>
                    </a:p>
                    <a:p>
                      <a:r>
                        <a:rPr kumimoji="1" lang="ja-JP" altLang="en-US" sz="1100" dirty="0">
                          <a:latin typeface="Meiryo UI" panose="020B0604030504040204" pitchFamily="50" charset="-128"/>
                          <a:ea typeface="Meiryo UI" panose="020B0604030504040204" pitchFamily="50" charset="-128"/>
                        </a:rPr>
                        <a:t>アムステルダム</a:t>
                      </a:r>
                      <a:r>
                        <a:rPr kumimoji="1" lang="ja-JP" altLang="en-US" sz="1100" b="1" u="sng" dirty="0">
                          <a:latin typeface="Meiryo UI" panose="020B0604030504040204" pitchFamily="50" charset="-128"/>
                          <a:ea typeface="Meiryo UI" panose="020B0604030504040204" pitchFamily="50" charset="-128"/>
                        </a:rPr>
                        <a:t>大阪</a:t>
                      </a:r>
                      <a:endParaRPr kumimoji="1" lang="en-US" altLang="ja-JP" sz="1100" b="1" u="sng"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メルボルン</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99.1</a:t>
                      </a:r>
                    </a:p>
                    <a:p>
                      <a:pPr algn="r"/>
                      <a:r>
                        <a:rPr kumimoji="1" lang="en-US" altLang="ja-JP" sz="1100" dirty="0">
                          <a:latin typeface="Meiryo UI" panose="020B0604030504040204" pitchFamily="50" charset="-128"/>
                          <a:ea typeface="Meiryo UI" panose="020B0604030504040204" pitchFamily="50" charset="-128"/>
                        </a:rPr>
                        <a:t>98.0</a:t>
                      </a:r>
                    </a:p>
                    <a:p>
                      <a:pPr algn="r"/>
                      <a:r>
                        <a:rPr kumimoji="1" lang="en-US" altLang="ja-JP" sz="1100" dirty="0">
                          <a:latin typeface="Meiryo UI" panose="020B0604030504040204" pitchFamily="50" charset="-128"/>
                          <a:ea typeface="Meiryo UI" panose="020B0604030504040204" pitchFamily="50" charset="-128"/>
                        </a:rPr>
                        <a:t>96.3</a:t>
                      </a:r>
                    </a:p>
                    <a:p>
                      <a:pPr algn="r"/>
                      <a:r>
                        <a:rPr kumimoji="1" lang="en-US" altLang="ja-JP" sz="1100" dirty="0">
                          <a:latin typeface="Meiryo UI" panose="020B0604030504040204" pitchFamily="50" charset="-128"/>
                          <a:ea typeface="Meiryo UI" panose="020B0604030504040204" pitchFamily="50" charset="-128"/>
                        </a:rPr>
                        <a:t>96.3</a:t>
                      </a:r>
                    </a:p>
                    <a:p>
                      <a:pPr algn="r"/>
                      <a:r>
                        <a:rPr kumimoji="1" lang="en-US" altLang="ja-JP" sz="1100" dirty="0">
                          <a:latin typeface="Meiryo UI" panose="020B0604030504040204" pitchFamily="50" charset="-128"/>
                          <a:ea typeface="Meiryo UI" panose="020B0604030504040204" pitchFamily="50" charset="-128"/>
                        </a:rPr>
                        <a:t>96.1</a:t>
                      </a:r>
                    </a:p>
                    <a:p>
                      <a:pPr algn="r"/>
                      <a:r>
                        <a:rPr kumimoji="1" lang="en-US" altLang="ja-JP" sz="1100" dirty="0">
                          <a:latin typeface="Meiryo UI" panose="020B0604030504040204" pitchFamily="50" charset="-128"/>
                          <a:ea typeface="Meiryo UI" panose="020B0604030504040204" pitchFamily="50" charset="-128"/>
                        </a:rPr>
                        <a:t>95.9</a:t>
                      </a:r>
                    </a:p>
                    <a:p>
                      <a:pPr algn="r"/>
                      <a:r>
                        <a:rPr kumimoji="1" lang="en-US" altLang="ja-JP" sz="1100" u="none" dirty="0">
                          <a:latin typeface="Meiryo UI" panose="020B0604030504040204" pitchFamily="50" charset="-128"/>
                          <a:ea typeface="Meiryo UI" panose="020B0604030504040204" pitchFamily="50" charset="-128"/>
                        </a:rPr>
                        <a:t>95.7</a:t>
                      </a:r>
                    </a:p>
                    <a:p>
                      <a:pPr algn="r"/>
                      <a:r>
                        <a:rPr kumimoji="1" lang="en-US" altLang="ja-JP" sz="1100" dirty="0">
                          <a:latin typeface="Meiryo UI" panose="020B0604030504040204" pitchFamily="50" charset="-128"/>
                          <a:ea typeface="Meiryo UI" panose="020B0604030504040204" pitchFamily="50" charset="-128"/>
                        </a:rPr>
                        <a:t>95.4</a:t>
                      </a:r>
                    </a:p>
                    <a:p>
                      <a:pPr algn="r"/>
                      <a:r>
                        <a:rPr kumimoji="1" lang="en-US" altLang="ja-JP" sz="1100" dirty="0">
                          <a:latin typeface="Meiryo UI" panose="020B0604030504040204" pitchFamily="50" charset="-128"/>
                          <a:ea typeface="Meiryo UI" panose="020B0604030504040204" pitchFamily="50" charset="-128"/>
                        </a:rPr>
                        <a:t>95.3</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rPr>
                        <a:t>95.1</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95.1</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181288553"/>
              </p:ext>
            </p:extLst>
          </p:nvPr>
        </p:nvGraphicFramePr>
        <p:xfrm>
          <a:off x="3235184" y="1584000"/>
          <a:ext cx="2635322" cy="2194560"/>
        </p:xfrm>
        <a:graphic>
          <a:graphicData uri="http://schemas.openxmlformats.org/drawingml/2006/table">
            <a:tbl>
              <a:tblPr firstRow="1" bandRow="1">
                <a:tableStyleId>{5940675A-B579-460E-94D1-54222C63F5DA}</a:tableStyleId>
              </a:tblPr>
              <a:tblGrid>
                <a:gridCol w="540513">
                  <a:extLst>
                    <a:ext uri="{9D8B030D-6E8A-4147-A177-3AD203B41FA5}">
                      <a16:colId xmlns:a16="http://schemas.microsoft.com/office/drawing/2014/main" val="20000"/>
                    </a:ext>
                  </a:extLst>
                </a:gridCol>
                <a:gridCol w="540513">
                  <a:extLst>
                    <a:ext uri="{9D8B030D-6E8A-4147-A177-3AD203B41FA5}">
                      <a16:colId xmlns:a16="http://schemas.microsoft.com/office/drawing/2014/main" val="20001"/>
                    </a:ext>
                  </a:extLst>
                </a:gridCol>
                <a:gridCol w="1029923">
                  <a:extLst>
                    <a:ext uri="{9D8B030D-6E8A-4147-A177-3AD203B41FA5}">
                      <a16:colId xmlns:a16="http://schemas.microsoft.com/office/drawing/2014/main" val="20002"/>
                    </a:ext>
                  </a:extLst>
                </a:gridCol>
                <a:gridCol w="524373">
                  <a:extLst>
                    <a:ext uri="{9D8B030D-6E8A-4147-A177-3AD203B41FA5}">
                      <a16:colId xmlns:a16="http://schemas.microsoft.com/office/drawing/2014/main" val="20003"/>
                    </a:ext>
                  </a:extLst>
                </a:gridCol>
              </a:tblGrid>
              <a:tr h="0">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2019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都市名</a:t>
                      </a:r>
                    </a:p>
                  </a:txBody>
                  <a:tcPr>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点数</a:t>
                      </a: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b="0" u="none" dirty="0">
                          <a:solidFill>
                            <a:schemeClr val="tx1"/>
                          </a:solidFill>
                          <a:latin typeface="Meiryo UI" panose="020B0604030504040204" pitchFamily="50" charset="-128"/>
                          <a:ea typeface="Meiryo UI" panose="020B0604030504040204" pitchFamily="50" charset="-128"/>
                        </a:rPr>
                        <a:t>１位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r>
                        <a:rPr kumimoji="1" lang="ja-JP" altLang="en-US" sz="1100" b="0" u="none" dirty="0">
                          <a:solidFill>
                            <a:schemeClr val="tx1"/>
                          </a:solidFill>
                          <a:latin typeface="Meiryo UI" panose="020B0604030504040204" pitchFamily="50" charset="-128"/>
                          <a:ea typeface="Meiryo UI" panose="020B0604030504040204" pitchFamily="50" charset="-128"/>
                        </a:rPr>
                        <a:t>２位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r>
                        <a:rPr kumimoji="1" lang="ja-JP" altLang="en-US" sz="1100" b="0" u="none" dirty="0">
                          <a:solidFill>
                            <a:schemeClr val="tx1"/>
                          </a:solidFill>
                          <a:latin typeface="Meiryo UI" panose="020B0604030504040204" pitchFamily="50" charset="-128"/>
                          <a:ea typeface="Meiryo UI" panose="020B0604030504040204" pitchFamily="50" charset="-128"/>
                        </a:rPr>
                        <a:t>３位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r>
                        <a:rPr kumimoji="1" lang="ja-JP" altLang="en-US" sz="1100" b="0" u="none" dirty="0">
                          <a:solidFill>
                            <a:schemeClr val="tx1"/>
                          </a:solidFill>
                          <a:latin typeface="Meiryo UI" panose="020B0604030504040204" pitchFamily="50" charset="-128"/>
                          <a:ea typeface="Meiryo UI" panose="020B0604030504040204" pitchFamily="50" charset="-128"/>
                        </a:rPr>
                        <a:t>４位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r>
                        <a:rPr kumimoji="1" lang="ja-JP" altLang="en-US" sz="1100" u="sng" dirty="0">
                          <a:solidFill>
                            <a:schemeClr val="tx1"/>
                          </a:solidFill>
                          <a:latin typeface="Meiryo UI" panose="020B0604030504040204" pitchFamily="50" charset="-128"/>
                          <a:ea typeface="Meiryo UI" panose="020B0604030504040204" pitchFamily="50" charset="-128"/>
                        </a:rPr>
                        <a:t>５位</a:t>
                      </a:r>
                      <a:endParaRPr kumimoji="1" lang="en-US" altLang="ja-JP" sz="1100" u="sng"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６位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７位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８位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８位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a:solidFill>
                            <a:schemeClr val="tx1"/>
                          </a:solidFill>
                          <a:latin typeface="Meiryo UI" panose="020B0604030504040204" pitchFamily="50" charset="-128"/>
                          <a:ea typeface="Meiryo UI" panose="020B0604030504040204" pitchFamily="50" charset="-128"/>
                        </a:rPr>
                        <a:t>17</a:t>
                      </a:r>
                      <a:r>
                        <a:rPr kumimoji="1" lang="ja-JP" altLang="en-US" sz="1100" b="1" u="sng" dirty="0">
                          <a:solidFill>
                            <a:schemeClr val="tx1"/>
                          </a:solidFill>
                          <a:latin typeface="Meiryo UI" panose="020B0604030504040204" pitchFamily="50" charset="-128"/>
                          <a:ea typeface="Meiryo UI" panose="020B0604030504040204" pitchFamily="50" charset="-128"/>
                        </a:rPr>
                        <a:t>位</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1100" u="none" dirty="0">
                          <a:solidFill>
                            <a:schemeClr val="tx1"/>
                          </a:solidFill>
                          <a:latin typeface="Meiryo UI" panose="020B0604030504040204" pitchFamily="50" charset="-128"/>
                          <a:ea typeface="Meiryo UI" panose="020B0604030504040204" pitchFamily="50" charset="-128"/>
                        </a:rPr>
                        <a:t>８位</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gn="ctr"/>
                      <a:r>
                        <a:rPr kumimoji="1" lang="ja-JP" altLang="en-US" sz="1100" u="none" dirty="0">
                          <a:solidFill>
                            <a:schemeClr val="tx1"/>
                          </a:solidFill>
                          <a:latin typeface="Meiryo UI" panose="020B0604030504040204" pitchFamily="50" charset="-128"/>
                          <a:ea typeface="Meiryo UI" panose="020B0604030504040204" pitchFamily="50" charset="-128"/>
                        </a:rPr>
                        <a:t>６</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２位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５位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u="sng" dirty="0">
                          <a:solidFill>
                            <a:schemeClr val="tx1"/>
                          </a:solidFill>
                          <a:latin typeface="Meiryo UI" panose="020B0604030504040204" pitchFamily="50" charset="-128"/>
                          <a:ea typeface="Meiryo UI" panose="020B0604030504040204" pitchFamily="50" charset="-128"/>
                        </a:rPr>
                        <a:t>１位</a:t>
                      </a:r>
                      <a:endParaRPr kumimoji="1" lang="en-US" altLang="ja-JP" sz="1100" u="sng"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４位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18</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20</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12</a:t>
                      </a:r>
                      <a:r>
                        <a:rPr kumimoji="1" lang="ja-JP" altLang="en-US" sz="1100" dirty="0">
                          <a:solidFill>
                            <a:schemeClr val="tx1"/>
                          </a:solidFill>
                          <a:latin typeface="Meiryo UI" panose="020B0604030504040204" pitchFamily="50" charset="-128"/>
                          <a:ea typeface="Meiryo UI" panose="020B0604030504040204" pitchFamily="50" charset="-128"/>
                        </a:rPr>
                        <a:t>位</a:t>
                      </a:r>
                      <a:r>
                        <a:rPr kumimoji="1" lang="ja-JP" altLang="en-US" sz="1100" b="1" u="sng" dirty="0">
                          <a:solidFill>
                            <a:schemeClr val="tx1"/>
                          </a:solidFill>
                          <a:latin typeface="Meiryo UI" panose="020B0604030504040204" pitchFamily="50" charset="-128"/>
                          <a:ea typeface="Meiryo UI" panose="020B0604030504040204" pitchFamily="50" charset="-128"/>
                        </a:rPr>
                        <a:t>３位</a:t>
                      </a:r>
                      <a:endParaRPr kumimoji="1" lang="en-US" altLang="ja-JP" sz="1100" b="1" u="sng"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u="none" dirty="0">
                          <a:solidFill>
                            <a:schemeClr val="tx1"/>
                          </a:solidFill>
                          <a:latin typeface="Meiryo UI" panose="020B0604030504040204" pitchFamily="50" charset="-128"/>
                          <a:ea typeface="Meiryo UI" panose="020B0604030504040204" pitchFamily="50" charset="-128"/>
                        </a:rPr>
                        <a:t>コペンハーゲン</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トロント</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シンガポール</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シドニー</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東京</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アムステルダム</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ウェリントン</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香港</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u="none" dirty="0">
                          <a:solidFill>
                            <a:schemeClr val="tx1"/>
                          </a:solidFill>
                          <a:latin typeface="Meiryo UI" panose="020B0604030504040204" pitchFamily="50" charset="-128"/>
                          <a:ea typeface="Meiryo UI" panose="020B0604030504040204" pitchFamily="50" charset="-128"/>
                        </a:rPr>
                        <a:t>メルボルン</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ストックホルム</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ja-JP" altLang="en-US" sz="1100" b="1" u="sng" dirty="0">
                          <a:solidFill>
                            <a:schemeClr val="tx1"/>
                          </a:solidFill>
                          <a:latin typeface="Meiryo UI" panose="020B0604030504040204" pitchFamily="50" charset="-128"/>
                          <a:ea typeface="Meiryo UI" panose="020B0604030504040204" pitchFamily="50" charset="-128"/>
                        </a:rPr>
                        <a:t>大阪</a:t>
                      </a:r>
                      <a:endParaRPr kumimoji="1" lang="en-US" altLang="ja-JP" sz="1100" b="1" u="sng"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82.4</a:t>
                      </a:r>
                    </a:p>
                    <a:p>
                      <a:pPr algn="r"/>
                      <a:r>
                        <a:rPr kumimoji="1" lang="en-US" altLang="ja-JP" sz="1100" dirty="0">
                          <a:solidFill>
                            <a:schemeClr val="tx1"/>
                          </a:solidFill>
                          <a:latin typeface="Meiryo UI" panose="020B0604030504040204" pitchFamily="50" charset="-128"/>
                          <a:ea typeface="Meiryo UI" panose="020B0604030504040204" pitchFamily="50" charset="-128"/>
                        </a:rPr>
                        <a:t>82.2</a:t>
                      </a:r>
                    </a:p>
                    <a:p>
                      <a:pPr algn="r"/>
                      <a:r>
                        <a:rPr kumimoji="1" lang="en-US" altLang="ja-JP" sz="1100" dirty="0">
                          <a:solidFill>
                            <a:schemeClr val="tx1"/>
                          </a:solidFill>
                          <a:latin typeface="Meiryo UI" panose="020B0604030504040204" pitchFamily="50" charset="-128"/>
                          <a:ea typeface="Meiryo UI" panose="020B0604030504040204" pitchFamily="50" charset="-128"/>
                        </a:rPr>
                        <a:t>80.7</a:t>
                      </a:r>
                    </a:p>
                    <a:p>
                      <a:pPr algn="r"/>
                      <a:r>
                        <a:rPr kumimoji="1" lang="en-US" altLang="ja-JP" sz="1100" dirty="0">
                          <a:solidFill>
                            <a:schemeClr val="tx1"/>
                          </a:solidFill>
                          <a:latin typeface="Meiryo UI" panose="020B0604030504040204" pitchFamily="50" charset="-128"/>
                          <a:ea typeface="Meiryo UI" panose="020B0604030504040204" pitchFamily="50" charset="-128"/>
                        </a:rPr>
                        <a:t>80.1</a:t>
                      </a:r>
                    </a:p>
                    <a:p>
                      <a:pPr algn="r"/>
                      <a:r>
                        <a:rPr kumimoji="1" lang="en-US" altLang="ja-JP" sz="1100" dirty="0">
                          <a:solidFill>
                            <a:schemeClr val="tx1"/>
                          </a:solidFill>
                          <a:latin typeface="Meiryo UI" panose="020B0604030504040204" pitchFamily="50" charset="-128"/>
                          <a:ea typeface="Meiryo UI" panose="020B0604030504040204" pitchFamily="50" charset="-128"/>
                        </a:rPr>
                        <a:t>80.0</a:t>
                      </a:r>
                    </a:p>
                    <a:p>
                      <a:pPr algn="r"/>
                      <a:r>
                        <a:rPr kumimoji="1" lang="en-US" altLang="ja-JP" sz="1100" dirty="0">
                          <a:solidFill>
                            <a:schemeClr val="tx1"/>
                          </a:solidFill>
                          <a:latin typeface="Meiryo UI" panose="020B0604030504040204" pitchFamily="50" charset="-128"/>
                          <a:ea typeface="Meiryo UI" panose="020B0604030504040204" pitchFamily="50" charset="-128"/>
                        </a:rPr>
                        <a:t>79.3</a:t>
                      </a:r>
                    </a:p>
                    <a:p>
                      <a:pPr algn="r"/>
                      <a:r>
                        <a:rPr kumimoji="1" lang="en-US" altLang="ja-JP" sz="1100" dirty="0">
                          <a:solidFill>
                            <a:schemeClr val="tx1"/>
                          </a:solidFill>
                          <a:latin typeface="Meiryo UI" panose="020B0604030504040204" pitchFamily="50" charset="-128"/>
                          <a:ea typeface="Meiryo UI" panose="020B0604030504040204" pitchFamily="50" charset="-128"/>
                        </a:rPr>
                        <a:t>79.0</a:t>
                      </a:r>
                    </a:p>
                    <a:p>
                      <a:pPr algn="r"/>
                      <a:r>
                        <a:rPr kumimoji="1" lang="en-US" altLang="ja-JP" sz="1100" dirty="0">
                          <a:solidFill>
                            <a:schemeClr val="tx1"/>
                          </a:solidFill>
                          <a:latin typeface="Meiryo UI" panose="020B0604030504040204" pitchFamily="50" charset="-128"/>
                          <a:ea typeface="Meiryo UI" panose="020B0604030504040204" pitchFamily="50" charset="-128"/>
                        </a:rPr>
                        <a:t>78.6</a:t>
                      </a:r>
                    </a:p>
                    <a:p>
                      <a:pPr algn="r"/>
                      <a:r>
                        <a:rPr kumimoji="1" lang="en-US" altLang="ja-JP" sz="1100" dirty="0">
                          <a:solidFill>
                            <a:schemeClr val="tx1"/>
                          </a:solidFill>
                          <a:latin typeface="Meiryo UI" panose="020B0604030504040204" pitchFamily="50" charset="-128"/>
                          <a:ea typeface="Meiryo UI" panose="020B0604030504040204" pitchFamily="50" charset="-128"/>
                        </a:rPr>
                        <a:t>78.6</a:t>
                      </a:r>
                    </a:p>
                    <a:p>
                      <a:pPr algn="r"/>
                      <a:r>
                        <a:rPr kumimoji="1" lang="en-US" altLang="ja-JP" sz="1100" dirty="0">
                          <a:solidFill>
                            <a:schemeClr val="tx1"/>
                          </a:solidFill>
                          <a:latin typeface="Meiryo UI" panose="020B0604030504040204" pitchFamily="50" charset="-128"/>
                          <a:ea typeface="Meiryo UI" panose="020B0604030504040204" pitchFamily="50" charset="-128"/>
                        </a:rPr>
                        <a:t>78.0</a:t>
                      </a:r>
                    </a:p>
                    <a:p>
                      <a:pPr algn="r"/>
                      <a:r>
                        <a:rPr kumimoji="1" lang="en-US" altLang="ja-JP" sz="1100" dirty="0">
                          <a:solidFill>
                            <a:schemeClr val="tx1"/>
                          </a:solidFill>
                          <a:latin typeface="Meiryo UI" panose="020B0604030504040204" pitchFamily="50" charset="-128"/>
                          <a:ea typeface="Meiryo UI" panose="020B0604030504040204" pitchFamily="50" charset="-128"/>
                        </a:rPr>
                        <a:t>76.7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5" name="正方形/長方形 34"/>
          <p:cNvSpPr/>
          <p:nvPr/>
        </p:nvSpPr>
        <p:spPr>
          <a:xfrm>
            <a:off x="6443578" y="1004616"/>
            <a:ext cx="2390398" cy="276999"/>
          </a:xfrm>
          <a:prstGeom prst="rect">
            <a:avLst/>
          </a:prstGeom>
          <a:ln>
            <a:solidFill>
              <a:schemeClr val="bg1">
                <a:lumMod val="75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世界の都市総合ランキング　</a:t>
            </a:r>
            <a:r>
              <a:rPr lang="en-US" altLang="ja-JP" sz="1200" b="1" dirty="0">
                <a:latin typeface="Meiryo UI" panose="020B0604030504040204" pitchFamily="50" charset="-128"/>
                <a:ea typeface="Meiryo UI" panose="020B0604030504040204" pitchFamily="50" charset="-128"/>
              </a:rPr>
              <a:t>2021</a:t>
            </a:r>
          </a:p>
        </p:txBody>
      </p:sp>
      <p:sp>
        <p:nvSpPr>
          <p:cNvPr id="36" name="テキスト ボックス 35"/>
          <p:cNvSpPr txBox="1"/>
          <p:nvPr/>
        </p:nvSpPr>
        <p:spPr>
          <a:xfrm>
            <a:off x="6265139" y="3741133"/>
            <a:ext cx="2608406"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出典：一般社団法人森記念財団都市戦略研究所</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「世界の都市総合力ランキング</a:t>
            </a:r>
            <a:r>
              <a:rPr kumimoji="1" lang="en-US" altLang="ja-JP" sz="900" dirty="0">
                <a:latin typeface="Meiryo UI" panose="020B0604030504040204" pitchFamily="50" charset="-128"/>
                <a:ea typeface="Meiryo UI" panose="020B0604030504040204" pitchFamily="50" charset="-128"/>
              </a:rPr>
              <a:t>2021</a:t>
            </a:r>
            <a:r>
              <a:rPr kumimoji="1" lang="ja-JP" altLang="en-US" sz="900" dirty="0">
                <a:latin typeface="Meiryo UI" panose="020B0604030504040204" pitchFamily="50" charset="-128"/>
                <a:ea typeface="Meiryo UI" panose="020B0604030504040204" pitchFamily="50" charset="-128"/>
              </a:rPr>
              <a:t>」</a:t>
            </a:r>
          </a:p>
        </p:txBody>
      </p:sp>
      <p:graphicFrame>
        <p:nvGraphicFramePr>
          <p:cNvPr id="38" name="表 37"/>
          <p:cNvGraphicFramePr>
            <a:graphicFrameLocks noGrp="1"/>
          </p:cNvGraphicFramePr>
          <p:nvPr>
            <p:extLst>
              <p:ext uri="{D42A27DB-BD31-4B8C-83A1-F6EECF244321}">
                <p14:modId xmlns:p14="http://schemas.microsoft.com/office/powerpoint/2010/main" val="4272022290"/>
              </p:ext>
            </p:extLst>
          </p:nvPr>
        </p:nvGraphicFramePr>
        <p:xfrm>
          <a:off x="6235216" y="1641290"/>
          <a:ext cx="2851510"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tblGrid>
              <a:tr h="0">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都市名</a:t>
                      </a:r>
                    </a:p>
                  </a:txBody>
                  <a:tcPr>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点数</a:t>
                      </a: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２位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u="sng" dirty="0">
                          <a:solidFill>
                            <a:schemeClr val="tx1"/>
                          </a:solidFill>
                          <a:latin typeface="Meiryo UI" panose="020B0604030504040204" pitchFamily="50" charset="-128"/>
                          <a:ea typeface="Meiryo UI" panose="020B0604030504040204" pitchFamily="50" charset="-128"/>
                        </a:rPr>
                        <a:t>３位</a:t>
                      </a:r>
                      <a:endParaRPr kumimoji="1" lang="en-US" altLang="ja-JP" sz="1100" b="0" u="sng"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４位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５位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6</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35</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a:solidFill>
                            <a:schemeClr val="tx1"/>
                          </a:solidFill>
                          <a:latin typeface="Meiryo UI" panose="020B0604030504040204" pitchFamily="50" charset="-128"/>
                          <a:ea typeface="Meiryo UI" panose="020B0604030504040204" pitchFamily="50" charset="-128"/>
                        </a:rPr>
                        <a:t>36</a:t>
                      </a:r>
                      <a:r>
                        <a:rPr kumimoji="1" lang="ja-JP" altLang="en-US" sz="1100" b="1" u="sng" dirty="0">
                          <a:solidFill>
                            <a:schemeClr val="tx1"/>
                          </a:solidFill>
                          <a:latin typeface="Meiryo UI" panose="020B0604030504040204" pitchFamily="50" charset="-128"/>
                          <a:ea typeface="Meiryo UI" panose="020B0604030504040204" pitchFamily="50" charset="-128"/>
                        </a:rPr>
                        <a:t>位</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37</a:t>
                      </a:r>
                      <a:r>
                        <a:rPr kumimoji="1" lang="ja-JP" altLang="en-US" sz="1100" dirty="0">
                          <a:solidFill>
                            <a:schemeClr val="tx1"/>
                          </a:solidFill>
                          <a:latin typeface="Meiryo UI" panose="020B0604030504040204" pitchFamily="50" charset="-128"/>
                          <a:ea typeface="Meiryo UI" panose="020B0604030504040204" pitchFamily="50" charset="-128"/>
                        </a:rPr>
                        <a:t>位</a:t>
                      </a:r>
                    </a:p>
                  </a:txBody>
                  <a:tcPr>
                    <a:lnR w="12700" cap="flat" cmpd="sng" algn="ctr">
                      <a:solidFill>
                        <a:schemeClr val="tx1"/>
                      </a:solidFill>
                      <a:prstDash val="dash"/>
                      <a:round/>
                      <a:headEnd type="none" w="med" len="med"/>
                      <a:tailEnd type="none" w="med" len="med"/>
                    </a:lnR>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u="sng" dirty="0">
                          <a:solidFill>
                            <a:schemeClr val="tx1"/>
                          </a:solidFill>
                          <a:latin typeface="Meiryo UI" panose="020B0604030504040204" pitchFamily="50" charset="-128"/>
                          <a:ea typeface="Meiryo UI" panose="020B0604030504040204" pitchFamily="50" charset="-128"/>
                        </a:rPr>
                        <a:t>3</a:t>
                      </a:r>
                      <a:r>
                        <a:rPr kumimoji="1" lang="ja-JP" altLang="en-US" sz="1100" u="sng" dirty="0">
                          <a:solidFill>
                            <a:schemeClr val="tx1"/>
                          </a:solidFill>
                          <a:latin typeface="Meiryo UI" panose="020B0604030504040204" pitchFamily="50" charset="-128"/>
                          <a:ea typeface="Meiryo UI" panose="020B0604030504040204" pitchFamily="50" charset="-128"/>
                        </a:rPr>
                        <a:t>位</a:t>
                      </a:r>
                      <a:endParaRPr kumimoji="1" lang="en-US" altLang="ja-JP" sz="1100" u="sng"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6</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35</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a:solidFill>
                            <a:schemeClr val="tx1"/>
                          </a:solidFill>
                          <a:latin typeface="Meiryo UI" panose="020B0604030504040204" pitchFamily="50" charset="-128"/>
                          <a:ea typeface="Meiryo UI" panose="020B0604030504040204" pitchFamily="50" charset="-128"/>
                        </a:rPr>
                        <a:t>33</a:t>
                      </a:r>
                      <a:r>
                        <a:rPr kumimoji="1" lang="ja-JP" altLang="en-US" sz="1100" b="1" u="sng" dirty="0">
                          <a:solidFill>
                            <a:schemeClr val="tx1"/>
                          </a:solidFill>
                          <a:latin typeface="Meiryo UI" panose="020B0604030504040204" pitchFamily="50" charset="-128"/>
                          <a:ea typeface="Meiryo UI" panose="020B0604030504040204" pitchFamily="50" charset="-128"/>
                        </a:rPr>
                        <a:t>位</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36</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ロンドン</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ニューヨーク</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u="sng" dirty="0">
                          <a:solidFill>
                            <a:schemeClr val="tx1"/>
                          </a:solidFill>
                          <a:latin typeface="Meiryo UI" panose="020B0604030504040204" pitchFamily="50" charset="-128"/>
                          <a:ea typeface="Meiryo UI" panose="020B0604030504040204" pitchFamily="50" charset="-128"/>
                        </a:rPr>
                        <a:t>東京</a:t>
                      </a:r>
                      <a:endParaRPr kumimoji="1" lang="en-US" altLang="ja-JP" sz="1100" u="sng"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パリ</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シンガポール</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アムステルダム</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バンコク</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b="1" u="sng" dirty="0">
                          <a:solidFill>
                            <a:schemeClr val="tx1"/>
                          </a:solidFill>
                          <a:latin typeface="Meiryo UI" panose="020B0604030504040204" pitchFamily="50" charset="-128"/>
                          <a:ea typeface="Meiryo UI" panose="020B0604030504040204" pitchFamily="50" charset="-128"/>
                        </a:rPr>
                        <a:t>大阪</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ワシントン</a:t>
                      </a:r>
                      <a:r>
                        <a:rPr kumimoji="1" lang="en-US" altLang="ja-JP" sz="1100" dirty="0">
                          <a:solidFill>
                            <a:schemeClr val="tx1"/>
                          </a:solidFill>
                          <a:latin typeface="Meiryo UI" panose="020B0604030504040204" pitchFamily="50" charset="-128"/>
                          <a:ea typeface="Meiryo UI" panose="020B0604030504040204" pitchFamily="50" charset="-128"/>
                        </a:rPr>
                        <a:t>D.C</a:t>
                      </a: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1644.1</a:t>
                      </a:r>
                    </a:p>
                    <a:p>
                      <a:pPr algn="r"/>
                      <a:r>
                        <a:rPr kumimoji="1" lang="en-US" altLang="ja-JP" sz="1100" dirty="0">
                          <a:solidFill>
                            <a:schemeClr val="tx1"/>
                          </a:solidFill>
                          <a:latin typeface="Meiryo UI" panose="020B0604030504040204" pitchFamily="50" charset="-128"/>
                          <a:ea typeface="Meiryo UI" panose="020B0604030504040204" pitchFamily="50" charset="-128"/>
                        </a:rPr>
                        <a:t>1482.9</a:t>
                      </a:r>
                    </a:p>
                    <a:p>
                      <a:pPr algn="r"/>
                      <a:r>
                        <a:rPr kumimoji="1" lang="en-US" altLang="ja-JP" sz="1100" u="sng" dirty="0">
                          <a:solidFill>
                            <a:schemeClr val="tx1"/>
                          </a:solidFill>
                          <a:latin typeface="Meiryo UI" panose="020B0604030504040204" pitchFamily="50" charset="-128"/>
                          <a:ea typeface="Meiryo UI" panose="020B0604030504040204" pitchFamily="50" charset="-128"/>
                        </a:rPr>
                        <a:t>1411.0</a:t>
                      </a:r>
                    </a:p>
                    <a:p>
                      <a:pPr algn="r"/>
                      <a:r>
                        <a:rPr kumimoji="1" lang="en-US" altLang="ja-JP" sz="1100" dirty="0">
                          <a:solidFill>
                            <a:schemeClr val="tx1"/>
                          </a:solidFill>
                          <a:latin typeface="Meiryo UI" panose="020B0604030504040204" pitchFamily="50" charset="-128"/>
                          <a:ea typeface="Meiryo UI" panose="020B0604030504040204" pitchFamily="50" charset="-128"/>
                        </a:rPr>
                        <a:t>1350.8</a:t>
                      </a:r>
                    </a:p>
                    <a:p>
                      <a:pPr algn="r"/>
                      <a:r>
                        <a:rPr kumimoji="1" lang="en-US" altLang="ja-JP" sz="1100" dirty="0">
                          <a:solidFill>
                            <a:schemeClr val="tx1"/>
                          </a:solidFill>
                          <a:latin typeface="Meiryo UI" panose="020B0604030504040204" pitchFamily="50" charset="-128"/>
                          <a:ea typeface="Meiryo UI" panose="020B0604030504040204" pitchFamily="50" charset="-128"/>
                        </a:rPr>
                        <a:t>1232.8</a:t>
                      </a:r>
                    </a:p>
                    <a:p>
                      <a:pPr algn="r"/>
                      <a:r>
                        <a:rPr kumimoji="1" lang="en-US" altLang="ja-JP" sz="1100" dirty="0">
                          <a:solidFill>
                            <a:schemeClr val="tx1"/>
                          </a:solidFill>
                          <a:latin typeface="Meiryo UI" panose="020B0604030504040204" pitchFamily="50" charset="-128"/>
                          <a:ea typeface="Meiryo UI" panose="020B0604030504040204" pitchFamily="50" charset="-128"/>
                        </a:rPr>
                        <a:t>1212.8</a:t>
                      </a:r>
                    </a:p>
                    <a:p>
                      <a:pPr algn="ct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r"/>
                      <a:r>
                        <a:rPr kumimoji="1" lang="en-US" altLang="ja-JP" sz="1100" dirty="0">
                          <a:solidFill>
                            <a:schemeClr val="tx1"/>
                          </a:solidFill>
                          <a:latin typeface="Meiryo UI" panose="020B0604030504040204" pitchFamily="50" charset="-128"/>
                          <a:ea typeface="Meiryo UI" panose="020B0604030504040204" pitchFamily="50" charset="-128"/>
                        </a:rPr>
                        <a:t>947.0</a:t>
                      </a:r>
                    </a:p>
                    <a:p>
                      <a:pPr algn="r"/>
                      <a:r>
                        <a:rPr kumimoji="1" lang="en-US" altLang="ja-JP" sz="1100" b="1" u="sng" dirty="0">
                          <a:solidFill>
                            <a:schemeClr val="tx1"/>
                          </a:solidFill>
                          <a:latin typeface="Meiryo UI" panose="020B0604030504040204" pitchFamily="50" charset="-128"/>
                          <a:ea typeface="Meiryo UI" panose="020B0604030504040204" pitchFamily="50" charset="-128"/>
                        </a:rPr>
                        <a:t>941.7</a:t>
                      </a:r>
                    </a:p>
                    <a:p>
                      <a:pPr algn="r"/>
                      <a:r>
                        <a:rPr kumimoji="1" lang="en-US" altLang="ja-JP" sz="1100" dirty="0">
                          <a:solidFill>
                            <a:schemeClr val="tx1"/>
                          </a:solidFill>
                          <a:latin typeface="Meiryo UI" panose="020B0604030504040204" pitchFamily="50" charset="-128"/>
                          <a:ea typeface="Meiryo UI" panose="020B0604030504040204" pitchFamily="50" charset="-128"/>
                        </a:rPr>
                        <a:t>940.9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3" name="テキスト ボックス 12"/>
          <p:cNvSpPr txBox="1"/>
          <p:nvPr/>
        </p:nvSpPr>
        <p:spPr>
          <a:xfrm>
            <a:off x="327607" y="1304831"/>
            <a:ext cx="243368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2021</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と連続してトップ</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に選出</a:t>
            </a:r>
          </a:p>
        </p:txBody>
      </p:sp>
      <p:sp>
        <p:nvSpPr>
          <p:cNvPr id="14" name="テキスト ボックス 13"/>
          <p:cNvSpPr txBox="1"/>
          <p:nvPr/>
        </p:nvSpPr>
        <p:spPr>
          <a:xfrm>
            <a:off x="3169718" y="1288598"/>
            <a:ext cx="2323072"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2015,17,19</a:t>
            </a:r>
            <a:r>
              <a:rPr kumimoji="1" lang="ja-JP" altLang="en-US" sz="1200" dirty="0">
                <a:latin typeface="Meiryo UI" panose="020B0604030504040204" pitchFamily="50" charset="-128"/>
                <a:ea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rPr>
              <a:t>に世界</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位</a:t>
            </a:r>
            <a:r>
              <a:rPr lang="ja-JP" altLang="en-US" sz="1200" dirty="0">
                <a:latin typeface="Meiryo UI" panose="020B0604030504040204" pitchFamily="50" charset="-128"/>
                <a:ea typeface="Meiryo UI" panose="020B0604030504040204" pitchFamily="50" charset="-128"/>
              </a:rPr>
              <a:t>に選出</a:t>
            </a:r>
            <a:endParaRPr kumimoji="1"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179570" y="1306757"/>
            <a:ext cx="3122971"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2020</a:t>
            </a:r>
            <a:r>
              <a:rPr kumimoji="1" lang="ja-JP" altLang="en-US" sz="1100" dirty="0">
                <a:latin typeface="Meiryo UI" panose="020B0604030504040204" pitchFamily="50" charset="-128"/>
                <a:ea typeface="Meiryo UI" panose="020B0604030504040204" pitchFamily="50" charset="-128"/>
              </a:rPr>
              <a:t>年</a:t>
            </a:r>
            <a:r>
              <a:rPr lang="ja-JP" altLang="en-US" sz="1100" dirty="0">
                <a:latin typeface="Meiryo UI" panose="020B0604030504040204" pitchFamily="50" charset="-128"/>
                <a:ea typeface="Meiryo UI" panose="020B0604030504040204" pitchFamily="50" charset="-128"/>
              </a:rPr>
              <a:t>から順位を３つ落とし、</a:t>
            </a:r>
            <a:r>
              <a:rPr lang="en-US" altLang="ja-JP" sz="1100" dirty="0">
                <a:latin typeface="Meiryo UI" panose="020B0604030504040204" pitchFamily="50" charset="-128"/>
                <a:ea typeface="Meiryo UI" panose="020B0604030504040204" pitchFamily="50" charset="-128"/>
              </a:rPr>
              <a:t>36</a:t>
            </a:r>
            <a:r>
              <a:rPr lang="ja-JP" altLang="en-US" sz="1100" dirty="0">
                <a:latin typeface="Meiryo UI" panose="020B0604030504040204" pitchFamily="50" charset="-128"/>
                <a:ea typeface="Meiryo UI" panose="020B0604030504040204" pitchFamily="50" charset="-128"/>
              </a:rPr>
              <a:t>位</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48</a:t>
            </a:r>
            <a:r>
              <a:rPr lang="ja-JP" altLang="en-US" sz="1000" dirty="0">
                <a:latin typeface="Meiryo UI" panose="020B0604030504040204" pitchFamily="50" charset="-128"/>
                <a:ea typeface="Meiryo UI" panose="020B0604030504040204" pitchFamily="50" charset="-128"/>
              </a:rPr>
              <a:t>都市中）</a:t>
            </a:r>
            <a:endParaRPr kumimoji="1" lang="ja-JP" altLang="en-US" sz="1000" dirty="0">
              <a:latin typeface="Meiryo UI" panose="020B0604030504040204" pitchFamily="50" charset="-128"/>
              <a:ea typeface="Meiryo UI" panose="020B0604030504040204" pitchFamily="50" charset="-128"/>
            </a:endParaRPr>
          </a:p>
        </p:txBody>
      </p:sp>
      <p:sp>
        <p:nvSpPr>
          <p:cNvPr id="21" name="スライド番号プレースホルダー 3"/>
          <p:cNvSpPr>
            <a:spLocks noGrp="1"/>
          </p:cNvSpPr>
          <p:nvPr>
            <p:ph type="sldNum" sz="quarter" idx="12"/>
          </p:nvPr>
        </p:nvSpPr>
        <p:spPr>
          <a:xfrm>
            <a:off x="6991067" y="6312394"/>
            <a:ext cx="2057400" cy="365125"/>
          </a:xfrm>
        </p:spPr>
        <p:txBody>
          <a:bodyPr/>
          <a:lstStyle/>
          <a:p>
            <a:fld id="{138CA411-231B-42B9-AF63-97A64194AA60}" type="slidenum">
              <a:rPr lang="ja-JP" altLang="en-US" smtClean="0"/>
              <a:pPr/>
              <a:t>19</a:t>
            </a:fld>
            <a:endParaRPr lang="ja-JP" altLang="en-US"/>
          </a:p>
        </p:txBody>
      </p:sp>
      <p:sp>
        <p:nvSpPr>
          <p:cNvPr id="39" name="テキスト ボックス 38"/>
          <p:cNvSpPr txBox="1"/>
          <p:nvPr/>
        </p:nvSpPr>
        <p:spPr>
          <a:xfrm>
            <a:off x="270457" y="504545"/>
            <a:ext cx="852294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は世界都市ランキングで、</a:t>
            </a:r>
            <a:r>
              <a:rPr lang="ja-JP" altLang="en-US" sz="1400" dirty="0">
                <a:latin typeface="Meiryo UI" panose="020B0604030504040204" pitchFamily="50" charset="-128"/>
                <a:ea typeface="Meiryo UI" panose="020B0604030504040204" pitchFamily="50" charset="-128"/>
              </a:rPr>
              <a:t>継続してランキング入り</a:t>
            </a:r>
            <a:r>
              <a:rPr lang="ja-JP" altLang="en-US" sz="1400" dirty="0" smtClean="0">
                <a:latin typeface="Meiryo UI" panose="020B0604030504040204" pitchFamily="50" charset="-128"/>
                <a:ea typeface="Meiryo UI" panose="020B0604030504040204" pitchFamily="50" charset="-128"/>
              </a:rPr>
              <a:t>している。</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201890784"/>
              </p:ext>
            </p:extLst>
          </p:nvPr>
        </p:nvGraphicFramePr>
        <p:xfrm>
          <a:off x="270457" y="4538196"/>
          <a:ext cx="2679595" cy="1986280"/>
        </p:xfrm>
        <a:graphic>
          <a:graphicData uri="http://schemas.openxmlformats.org/drawingml/2006/table">
            <a:tbl>
              <a:tblPr firstRow="1" bandRow="1">
                <a:tableStyleId>{5940675A-B579-460E-94D1-54222C63F5DA}</a:tableStyleId>
              </a:tblPr>
              <a:tblGrid>
                <a:gridCol w="748718">
                  <a:extLst>
                    <a:ext uri="{9D8B030D-6E8A-4147-A177-3AD203B41FA5}">
                      <a16:colId xmlns:a16="http://schemas.microsoft.com/office/drawing/2014/main" val="20000"/>
                    </a:ext>
                  </a:extLst>
                </a:gridCol>
                <a:gridCol w="1930877">
                  <a:extLst>
                    <a:ext uri="{9D8B030D-6E8A-4147-A177-3AD203B41FA5}">
                      <a16:colId xmlns:a16="http://schemas.microsoft.com/office/drawing/2014/main" val="20002"/>
                    </a:ext>
                  </a:extLst>
                </a:gridCol>
              </a:tblGrid>
              <a:tr h="238650">
                <a:tc>
                  <a:txBody>
                    <a:bodyPr/>
                    <a:lstStyle/>
                    <a:p>
                      <a:pPr algn="ctr">
                        <a:lnSpc>
                          <a:spcPts val="1200"/>
                        </a:lnSpc>
                      </a:pPr>
                      <a:r>
                        <a:rPr kumimoji="1" lang="en-US" altLang="ja-JP" sz="1100" dirty="0">
                          <a:solidFill>
                            <a:schemeClr val="tx1"/>
                          </a:solidFill>
                          <a:latin typeface="Meiryo UI" panose="020B0604030504040204" pitchFamily="50" charset="-128"/>
                          <a:ea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ts val="1200"/>
                        </a:lnSpc>
                      </a:pPr>
                      <a:r>
                        <a:rPr kumimoji="1" lang="ja-JP" altLang="en-US" sz="1100" dirty="0">
                          <a:solidFill>
                            <a:schemeClr val="tx1"/>
                          </a:solidFill>
                          <a:latin typeface="Meiryo UI" panose="020B0604030504040204" pitchFamily="50" charset="-128"/>
                          <a:ea typeface="Meiryo UI" panose="020B0604030504040204" pitchFamily="50" charset="-128"/>
                        </a:rPr>
                        <a:t>都市名</a:t>
                      </a: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0"/>
                  </a:ext>
                </a:extLst>
              </a:tr>
              <a:tr h="1705350">
                <a:tc>
                  <a:txBody>
                    <a:bodyPr/>
                    <a:lstStyle/>
                    <a:p>
                      <a:pPr algn="ct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１位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b="1" u="sng" dirty="0">
                          <a:solidFill>
                            <a:schemeClr val="tx1"/>
                          </a:solidFill>
                          <a:latin typeface="Meiryo UI" panose="020B0604030504040204" pitchFamily="50" charset="-128"/>
                          <a:ea typeface="Meiryo UI" panose="020B0604030504040204" pitchFamily="50" charset="-128"/>
                        </a:rPr>
                        <a:t>２位</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３位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４位</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u="none" dirty="0">
                          <a:solidFill>
                            <a:schemeClr val="tx1"/>
                          </a:solidFill>
                          <a:latin typeface="Meiryo UI" panose="020B0604030504040204" pitchFamily="50" charset="-128"/>
                          <a:ea typeface="Meiryo UI" panose="020B0604030504040204" pitchFamily="50" charset="-128"/>
                        </a:rPr>
                        <a:t>５位</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６位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７位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８位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９位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位</a:t>
                      </a:r>
                      <a:endParaRPr kumimoji="1" lang="ja-JP" altLang="en-US" sz="1100" b="1" u="sng"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nSpc>
                          <a:spcPts val="1300"/>
                        </a:lnSpc>
                      </a:pPr>
                      <a:r>
                        <a:rPr kumimoji="1" lang="ja-JP" altLang="en-US" sz="1100" u="none" dirty="0">
                          <a:solidFill>
                            <a:schemeClr val="tx1"/>
                          </a:solidFill>
                          <a:latin typeface="Meiryo UI" panose="020B0604030504040204" pitchFamily="50" charset="-128"/>
                          <a:ea typeface="Meiryo UI" panose="020B0604030504040204" pitchFamily="50" charset="-128"/>
                        </a:rPr>
                        <a:t>東京</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1" u="sng" dirty="0">
                          <a:solidFill>
                            <a:schemeClr val="tx1"/>
                          </a:solidFill>
                          <a:latin typeface="Meiryo UI" panose="020B0604030504040204" pitchFamily="50" charset="-128"/>
                          <a:ea typeface="Meiryo UI" panose="020B0604030504040204" pitchFamily="50" charset="-128"/>
                        </a:rPr>
                        <a:t>大阪</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京都</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シンガポール</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イスタンブール</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メリダ（メキシコ）</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マラケシュ（モロッコ）</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ポルト（ポルトガル）</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バンコク</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100" b="0" u="none" dirty="0">
                          <a:solidFill>
                            <a:schemeClr val="tx1"/>
                          </a:solidFill>
                          <a:latin typeface="Meiryo UI" panose="020B0604030504040204" pitchFamily="50" charset="-128"/>
                          <a:ea typeface="Meiryo UI" panose="020B0604030504040204" pitchFamily="50" charset="-128"/>
                        </a:rPr>
                        <a:t>ソウル</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20" name="正方形/長方形 19"/>
          <p:cNvSpPr/>
          <p:nvPr/>
        </p:nvSpPr>
        <p:spPr>
          <a:xfrm>
            <a:off x="171683" y="4207692"/>
            <a:ext cx="2920119" cy="276999"/>
          </a:xfrm>
          <a:prstGeom prst="rect">
            <a:avLst/>
          </a:prstGeom>
          <a:ln>
            <a:solidFill>
              <a:schemeClr val="bg1">
                <a:lumMod val="75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rPr>
              <a:t>世界で最も魅力的な都市ランキング</a:t>
            </a:r>
            <a:r>
              <a:rPr lang="en-US" altLang="ja-JP" sz="1200" b="1" dirty="0">
                <a:latin typeface="Meiryo UI" panose="020B0604030504040204" pitchFamily="50" charset="-128"/>
                <a:ea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35678" y="6519102"/>
            <a:ext cx="2215671"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出典：コンデ・ナスト・トラベラー</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The Best Cities in the World</a:t>
            </a:r>
            <a:r>
              <a:rPr lang="ja-JP" altLang="en-US"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9187" y="3777832"/>
            <a:ext cx="2710865"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出典：ザ・エコノミスト・インテリジェンス・ユニット（</a:t>
            </a:r>
            <a:r>
              <a:rPr lang="en-US" altLang="ja-JP" sz="900" dirty="0">
                <a:latin typeface="Meiryo UI" panose="020B0604030504040204" pitchFamily="50" charset="-128"/>
                <a:ea typeface="Meiryo UI" panose="020B0604030504040204" pitchFamily="50" charset="-128"/>
              </a:rPr>
              <a:t>EIU</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The Global </a:t>
            </a:r>
            <a:r>
              <a:rPr lang="en-US" altLang="ja-JP" sz="900" dirty="0" err="1">
                <a:latin typeface="Meiryo UI" panose="020B0604030504040204" pitchFamily="50" charset="-128"/>
                <a:ea typeface="Meiryo UI" panose="020B0604030504040204" pitchFamily="50" charset="-128"/>
              </a:rPr>
              <a:t>Liveability</a:t>
            </a:r>
            <a:r>
              <a:rPr lang="en-US" altLang="ja-JP" sz="900" dirty="0">
                <a:latin typeface="Meiryo UI" panose="020B0604030504040204" pitchFamily="50" charset="-128"/>
                <a:ea typeface="Meiryo UI" panose="020B0604030504040204" pitchFamily="50" charset="-128"/>
              </a:rPr>
              <a:t> Index</a:t>
            </a:r>
            <a:r>
              <a:rPr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257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82928" y="904737"/>
            <a:ext cx="8669263" cy="5773412"/>
          </a:xfrm>
          <a:prstGeom prst="rect">
            <a:avLst/>
          </a:prstGeom>
        </p:spPr>
      </p:pic>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282997"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大阪府の財政</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20</a:t>
            </a:fld>
            <a:endParaRPr lang="ja-JP" altLang="en-US"/>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ホームベース 64"/>
          <p:cNvSpPr/>
          <p:nvPr/>
        </p:nvSpPr>
        <p:spPr>
          <a:xfrm>
            <a:off x="4522443"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2" name="テキスト ボックス 71"/>
          <p:cNvSpPr txBox="1"/>
          <p:nvPr/>
        </p:nvSpPr>
        <p:spPr>
          <a:xfrm>
            <a:off x="6052746" y="5515922"/>
            <a:ext cx="877163"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都道府県平均</a:t>
            </a:r>
            <a:endParaRPr kumimoji="1" lang="ja-JP" altLang="en-US" sz="9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7152480" y="4717587"/>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大阪府</a:t>
            </a:r>
            <a:endParaRPr kumimoji="1" lang="ja-JP" altLang="en-US" sz="9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flipH="1">
            <a:off x="7012969" y="487969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332621" y="531295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3597" y="1590547"/>
            <a:ext cx="400110" cy="1528624"/>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府税収入（億円）</a:t>
            </a:r>
          </a:p>
        </p:txBody>
      </p:sp>
      <p:sp>
        <p:nvSpPr>
          <p:cNvPr id="78" name="テキスト ボックス 77"/>
          <p:cNvSpPr txBox="1"/>
          <p:nvPr/>
        </p:nvSpPr>
        <p:spPr>
          <a:xfrm>
            <a:off x="4495074" y="1513451"/>
            <a:ext cx="400110" cy="1528624"/>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実質収支（億円）</a:t>
            </a:r>
          </a:p>
        </p:txBody>
      </p:sp>
      <p:sp>
        <p:nvSpPr>
          <p:cNvPr id="79" name="テキスト ボックス 78"/>
          <p:cNvSpPr txBox="1"/>
          <p:nvPr/>
        </p:nvSpPr>
        <p:spPr>
          <a:xfrm>
            <a:off x="31335" y="4678130"/>
            <a:ext cx="400110" cy="1708160"/>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地方債残高（億円）</a:t>
            </a:r>
          </a:p>
        </p:txBody>
      </p:sp>
      <p:sp>
        <p:nvSpPr>
          <p:cNvPr id="80" name="テキスト ボックス 79"/>
          <p:cNvSpPr txBox="1"/>
          <p:nvPr/>
        </p:nvSpPr>
        <p:spPr>
          <a:xfrm>
            <a:off x="4511727" y="4853441"/>
            <a:ext cx="400110" cy="1169551"/>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将来負担比率</a:t>
            </a:r>
          </a:p>
        </p:txBody>
      </p:sp>
      <p:sp>
        <p:nvSpPr>
          <p:cNvPr id="81" name="正方形/長方形 80"/>
          <p:cNvSpPr/>
          <p:nvPr/>
        </p:nvSpPr>
        <p:spPr>
          <a:xfrm>
            <a:off x="5763678" y="5739620"/>
            <a:ext cx="1890434" cy="523220"/>
          </a:xfrm>
          <a:prstGeom prst="rect">
            <a:avLst/>
          </a:prstGeom>
          <a:solidFill>
            <a:schemeClr val="bg1"/>
          </a:solidFill>
          <a:ln>
            <a:solidFill>
              <a:schemeClr val="bg1">
                <a:lumMod val="65000"/>
              </a:schemeClr>
            </a:solidFill>
          </a:ln>
        </p:spPr>
        <p:txBody>
          <a:bodyPr wrap="square">
            <a:spAutoFit/>
          </a:bodyPr>
          <a:lstStyle/>
          <a:p>
            <a:r>
              <a:rPr lang="en-US" altLang="ja-JP" sz="700" b="1" dirty="0">
                <a:latin typeface="Meiryo UI" panose="020B0604030504040204" pitchFamily="50" charset="-128"/>
                <a:ea typeface="Meiryo UI" panose="020B0604030504040204" pitchFamily="50" charset="-128"/>
              </a:rPr>
              <a:t>【</a:t>
            </a:r>
            <a:r>
              <a:rPr lang="ja-JP" altLang="en-US" sz="700" b="1" dirty="0">
                <a:latin typeface="Meiryo UI" panose="020B0604030504040204" pitchFamily="50" charset="-128"/>
                <a:ea typeface="Meiryo UI" panose="020B0604030504040204" pitchFamily="50" charset="-128"/>
              </a:rPr>
              <a:t>将来負担比率とは</a:t>
            </a:r>
            <a:r>
              <a:rPr lang="en-US" altLang="ja-JP" sz="700" b="1" dirty="0">
                <a:latin typeface="Meiryo UI" panose="020B0604030504040204" pitchFamily="50" charset="-128"/>
                <a:ea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rPr>
              <a:t>地方公共団体の借入金（地方債）など現在抱えている負債の大きさを、その地方公共団体の財政規模に対する割合</a:t>
            </a:r>
          </a:p>
        </p:txBody>
      </p:sp>
      <p:sp>
        <p:nvSpPr>
          <p:cNvPr id="82" name="テキスト ボックス 81"/>
          <p:cNvSpPr txBox="1"/>
          <p:nvPr/>
        </p:nvSpPr>
        <p:spPr>
          <a:xfrm>
            <a:off x="519149" y="976286"/>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83" name="テキスト ボックス 82"/>
          <p:cNvSpPr txBox="1"/>
          <p:nvPr/>
        </p:nvSpPr>
        <p:spPr>
          <a:xfrm>
            <a:off x="337592" y="4248876"/>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84" name="テキスト ボックス 83"/>
          <p:cNvSpPr txBox="1"/>
          <p:nvPr/>
        </p:nvSpPr>
        <p:spPr>
          <a:xfrm>
            <a:off x="4822754" y="794880"/>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2" name="テキスト ボックス 1"/>
          <p:cNvSpPr txBox="1"/>
          <p:nvPr/>
        </p:nvSpPr>
        <p:spPr>
          <a:xfrm>
            <a:off x="1285551" y="1544508"/>
            <a:ext cx="1026031" cy="230832"/>
          </a:xfrm>
          <a:prstGeom prst="rect">
            <a:avLst/>
          </a:prstGeom>
          <a:noFill/>
        </p:spPr>
        <p:txBody>
          <a:bodyPr wrap="square" rtlCol="0">
            <a:spAutoFit/>
          </a:bodyPr>
          <a:lstStyle/>
          <a:p>
            <a:pPr algn="ctr"/>
            <a:r>
              <a:rPr kumimoji="1" lang="en-US" altLang="ja-JP" sz="900" dirty="0">
                <a:latin typeface="Meiryo UI" panose="020B0604030504040204" pitchFamily="50" charset="-128"/>
                <a:ea typeface="Meiryo UI" panose="020B0604030504040204" pitchFamily="50" charset="-128"/>
              </a:rPr>
              <a:t>9,702</a:t>
            </a:r>
            <a:endParaRPr kumimoji="1" lang="ja-JP" altLang="en-US" sz="9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469043" y="1037339"/>
            <a:ext cx="1026031" cy="230832"/>
          </a:xfrm>
          <a:prstGeom prst="rect">
            <a:avLst/>
          </a:prstGeom>
          <a:no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rPr>
              <a:t>13,960</a:t>
            </a:r>
            <a:endParaRPr kumimoji="1" lang="ja-JP" altLang="en-US" sz="9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44554" y="3404858"/>
            <a:ext cx="4186177"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年度以前の地方消費税は都道府県間清算後に</a:t>
            </a:r>
            <a:r>
              <a:rPr lang="ja-JP" altLang="en-US" sz="1000" dirty="0" smtClean="0">
                <a:latin typeface="Meiryo UI" panose="020B0604030504040204" pitchFamily="50" charset="-128"/>
                <a:ea typeface="Meiryo UI" panose="020B0604030504040204" pitchFamily="50" charset="-128"/>
              </a:rPr>
              <a:t>調整</a:t>
            </a:r>
            <a:endParaRPr lang="en-US" altLang="ja-JP" sz="10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303356" y="5668363"/>
            <a:ext cx="486030" cy="246221"/>
          </a:xfrm>
          <a:prstGeom prst="rect">
            <a:avLst/>
          </a:prstGeom>
          <a:noFill/>
        </p:spPr>
        <p:txBody>
          <a:bodyPr wrap="none" rtlCol="0">
            <a:spAutoFit/>
          </a:bodyPr>
          <a:lstStyle/>
          <a:p>
            <a:r>
              <a:rPr lang="en-US" altLang="ja-JP" sz="1000" b="1" u="sng" dirty="0">
                <a:latin typeface="Meiryo UI" panose="020B0604030504040204" pitchFamily="50" charset="-128"/>
                <a:ea typeface="Meiryo UI" panose="020B0604030504040204" pitchFamily="50" charset="-128"/>
              </a:rPr>
              <a:t>13</a:t>
            </a:r>
            <a:r>
              <a:rPr kumimoji="1" lang="ja-JP" altLang="en-US" sz="1000" b="1" u="sng" dirty="0">
                <a:latin typeface="Meiryo UI" panose="020B0604030504040204" pitchFamily="50" charset="-128"/>
                <a:ea typeface="Meiryo UI" panose="020B0604030504040204" pitchFamily="50" charset="-128"/>
              </a:rPr>
              <a:t>位</a:t>
            </a:r>
          </a:p>
        </p:txBody>
      </p:sp>
      <p:sp>
        <p:nvSpPr>
          <p:cNvPr id="19" name="テキスト ボックス 18"/>
          <p:cNvSpPr txBox="1"/>
          <p:nvPr/>
        </p:nvSpPr>
        <p:spPr>
          <a:xfrm>
            <a:off x="5587927" y="4322089"/>
            <a:ext cx="486030" cy="246221"/>
          </a:xfrm>
          <a:prstGeom prst="rect">
            <a:avLst/>
          </a:prstGeom>
          <a:noFill/>
        </p:spPr>
        <p:txBody>
          <a:bodyPr wrap="none" rtlCol="0">
            <a:spAutoFit/>
          </a:bodyPr>
          <a:lstStyle/>
          <a:p>
            <a:r>
              <a:rPr kumimoji="1" lang="en-US" altLang="ja-JP" sz="1000" b="1" u="sng" dirty="0">
                <a:latin typeface="Meiryo UI" panose="020B0604030504040204" pitchFamily="50" charset="-128"/>
                <a:ea typeface="Meiryo UI" panose="020B0604030504040204" pitchFamily="50" charset="-128"/>
              </a:rPr>
              <a:t>43</a:t>
            </a:r>
            <a:r>
              <a:rPr kumimoji="1" lang="ja-JP" altLang="en-US" sz="1000" b="1" u="sng" dirty="0">
                <a:latin typeface="Meiryo UI" panose="020B0604030504040204" pitchFamily="50" charset="-128"/>
                <a:ea typeface="Meiryo UI" panose="020B0604030504040204" pitchFamily="50" charset="-128"/>
              </a:rPr>
              <a:t>位</a:t>
            </a:r>
          </a:p>
        </p:txBody>
      </p:sp>
      <p:sp>
        <p:nvSpPr>
          <p:cNvPr id="30" name="テキスト ボックス 29"/>
          <p:cNvSpPr txBox="1"/>
          <p:nvPr/>
        </p:nvSpPr>
        <p:spPr>
          <a:xfrm>
            <a:off x="461175" y="539234"/>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sz="1200" dirty="0" smtClean="0">
                <a:latin typeface="Meiryo UI" panose="020B0604030504040204" pitchFamily="50" charset="-128"/>
                <a:ea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rPr>
              <a:t>年度の</a:t>
            </a:r>
            <a:r>
              <a:rPr kumimoji="1" lang="ja-JP" altLang="en-US" sz="1200" dirty="0">
                <a:latin typeface="Meiryo UI" panose="020B0604030504040204" pitchFamily="50" charset="-128"/>
                <a:ea typeface="Meiryo UI" panose="020B0604030504040204" pitchFamily="50" charset="-128"/>
              </a:rPr>
              <a:t>府税収入は</a:t>
            </a:r>
            <a:r>
              <a:rPr kumimoji="1" lang="en-US" altLang="ja-JP" sz="1200" dirty="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兆</a:t>
            </a:r>
            <a:r>
              <a:rPr lang="en-US" altLang="ja-JP" sz="1200" dirty="0">
                <a:latin typeface="Meiryo UI" panose="020B0604030504040204" pitchFamily="50" charset="-128"/>
                <a:ea typeface="Meiryo UI" panose="020B0604030504040204" pitchFamily="50" charset="-128"/>
              </a:rPr>
              <a:t>3,960</a:t>
            </a:r>
            <a:r>
              <a:rPr kumimoji="1" lang="ja-JP" altLang="en-US" sz="1200" dirty="0" smtClean="0">
                <a:latin typeface="Meiryo UI" panose="020B0604030504040204" pitchFamily="50" charset="-128"/>
                <a:ea typeface="Meiryo UI" panose="020B0604030504040204" pitchFamily="50" charset="-128"/>
              </a:rPr>
              <a:t>億円</a:t>
            </a:r>
            <a:r>
              <a:rPr lang="ja-JP" altLang="en-US" sz="1200" dirty="0">
                <a:latin typeface="Meiryo UI" panose="020B0604030504040204" pitchFamily="50" charset="-128"/>
                <a:ea typeface="Meiryo UI" panose="020B0604030504040204" pitchFamily="50" charset="-128"/>
              </a:rPr>
              <a:t>で</a:t>
            </a:r>
            <a:r>
              <a:rPr kumimoji="1" lang="ja-JP" altLang="en-US" sz="1200" dirty="0">
                <a:latin typeface="Meiryo UI" panose="020B0604030504040204" pitchFamily="50" charset="-128"/>
                <a:ea typeface="Meiryo UI" panose="020B0604030504040204" pitchFamily="50" charset="-128"/>
              </a:rPr>
              <a:t>、過去最高</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底値の</a:t>
            </a:r>
            <a:r>
              <a:rPr kumimoji="1" lang="en-US" altLang="ja-JP" sz="1200" dirty="0">
                <a:latin typeface="Meiryo UI" panose="020B0604030504040204" pitchFamily="50" charset="-128"/>
                <a:ea typeface="Meiryo UI" panose="020B0604030504040204" pitchFamily="50" charset="-128"/>
              </a:rPr>
              <a:t>2011</a:t>
            </a:r>
            <a:r>
              <a:rPr kumimoji="1" lang="ja-JP" altLang="en-US" sz="1200" dirty="0">
                <a:latin typeface="Meiryo UI" panose="020B0604030504040204" pitchFamily="50" charset="-128"/>
                <a:ea typeface="Meiryo UI" panose="020B0604030504040204" pitchFamily="50" charset="-128"/>
              </a:rPr>
              <a:t>年度</a:t>
            </a:r>
            <a:r>
              <a:rPr kumimoji="1" lang="ja-JP" altLang="en-US" sz="1200" dirty="0" smtClean="0">
                <a:latin typeface="Meiryo UI" panose="020B0604030504040204" pitchFamily="50" charset="-128"/>
                <a:ea typeface="Meiryo UI" panose="020B0604030504040204" pitchFamily="50" charset="-128"/>
              </a:rPr>
              <a:t>から</a:t>
            </a:r>
            <a:r>
              <a:rPr lang="en-US" altLang="ja-JP" sz="1200" dirty="0">
                <a:latin typeface="Meiryo UI" panose="020B0604030504040204" pitchFamily="50" charset="-128"/>
                <a:ea typeface="Meiryo UI" panose="020B0604030504040204" pitchFamily="50" charset="-128"/>
              </a:rPr>
              <a:t>4,258</a:t>
            </a:r>
            <a:r>
              <a:rPr kumimoji="1" lang="ja-JP" altLang="en-US" sz="1200" dirty="0" smtClean="0">
                <a:latin typeface="Meiryo UI" panose="020B0604030504040204" pitchFamily="50" charset="-128"/>
                <a:ea typeface="Meiryo UI" panose="020B0604030504040204" pitchFamily="50" charset="-128"/>
              </a:rPr>
              <a:t>億円</a:t>
            </a:r>
            <a:r>
              <a:rPr kumimoji="1" lang="ja-JP" altLang="en-US" sz="1200" dirty="0">
                <a:latin typeface="Meiryo UI" panose="020B0604030504040204" pitchFamily="50" charset="-128"/>
                <a:ea typeface="Meiryo UI" panose="020B0604030504040204" pitchFamily="50" charset="-128"/>
              </a:rPr>
              <a:t>増加（</a:t>
            </a: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倍）</a:t>
            </a:r>
          </a:p>
        </p:txBody>
      </p:sp>
      <p:cxnSp>
        <p:nvCxnSpPr>
          <p:cNvPr id="31" name="直線矢印コネクタ 30"/>
          <p:cNvCxnSpPr/>
          <p:nvPr/>
        </p:nvCxnSpPr>
        <p:spPr>
          <a:xfrm flipV="1">
            <a:off x="1955509" y="1196460"/>
            <a:ext cx="1766614" cy="432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394223" y="1099157"/>
            <a:ext cx="56778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1.4</a:t>
            </a:r>
            <a:r>
              <a:rPr kumimoji="1" lang="ja-JP" altLang="en-US" sz="1100" dirty="0">
                <a:latin typeface="Meiryo UI" panose="020B0604030504040204" pitchFamily="50" charset="-128"/>
                <a:ea typeface="Meiryo UI" panose="020B0604030504040204" pitchFamily="50" charset="-128"/>
              </a:rPr>
              <a:t>倍</a:t>
            </a:r>
          </a:p>
        </p:txBody>
      </p:sp>
      <p:sp>
        <p:nvSpPr>
          <p:cNvPr id="35" name="テキスト ボックス 34"/>
          <p:cNvSpPr txBox="1"/>
          <p:nvPr/>
        </p:nvSpPr>
        <p:spPr>
          <a:xfrm>
            <a:off x="5357309" y="1572136"/>
            <a:ext cx="1504405" cy="261610"/>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年連続赤字決算</a:t>
            </a:r>
            <a:endParaRPr kumimoji="1" lang="ja-JP" altLang="en-US"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183111" y="2276913"/>
            <a:ext cx="1504405" cy="261610"/>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年連続</a:t>
            </a:r>
            <a:r>
              <a:rPr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黒字決算</a:t>
            </a:r>
            <a:endPar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38" name="直線矢印コネクタ 37"/>
          <p:cNvCxnSpPr/>
          <p:nvPr/>
        </p:nvCxnSpPr>
        <p:spPr>
          <a:xfrm>
            <a:off x="5442303" y="1949796"/>
            <a:ext cx="1440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980840" y="2192533"/>
            <a:ext cx="1980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191057" y="588619"/>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1998</a:t>
            </a:r>
            <a:r>
              <a:rPr lang="ja-JP" altLang="en-US" sz="1200" dirty="0">
                <a:latin typeface="Meiryo UI" panose="020B0604030504040204" pitchFamily="50" charset="-128"/>
                <a:ea typeface="Meiryo UI" panose="020B0604030504040204" pitchFamily="50" charset="-128"/>
              </a:rPr>
              <a:t>年度以降、最大▲</a:t>
            </a:r>
            <a:r>
              <a:rPr lang="en-US" altLang="ja-JP" sz="1200" dirty="0">
                <a:latin typeface="Meiryo UI" panose="020B0604030504040204" pitchFamily="50" charset="-128"/>
                <a:ea typeface="Meiryo UI" panose="020B0604030504040204" pitchFamily="50" charset="-128"/>
              </a:rPr>
              <a:t>396</a:t>
            </a:r>
            <a:r>
              <a:rPr lang="ja-JP" altLang="en-US" sz="1200" dirty="0">
                <a:latin typeface="Meiryo UI" panose="020B0604030504040204" pitchFamily="50" charset="-128"/>
                <a:ea typeface="Meiryo UI" panose="020B0604030504040204" pitchFamily="50" charset="-128"/>
              </a:rPr>
              <a:t>億円など赤字が続いたが、</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年度以降の</a:t>
            </a:r>
            <a:r>
              <a:rPr lang="en-US" altLang="ja-JP" sz="1200" dirty="0">
                <a:latin typeface="Meiryo UI" panose="020B0604030504040204" pitchFamily="50" charset="-128"/>
                <a:ea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rPr>
              <a:t>年は黒字で推移している。</a:t>
            </a:r>
            <a:endParaRPr kumimoji="1" lang="en-US" altLang="ja-JP" sz="1200" dirty="0">
              <a:latin typeface="Meiryo UI" panose="020B0604030504040204" pitchFamily="50" charset="-128"/>
              <a:ea typeface="Meiryo UI" panose="020B0604030504040204" pitchFamily="50" charset="-128"/>
            </a:endParaRPr>
          </a:p>
        </p:txBody>
      </p:sp>
      <p:cxnSp>
        <p:nvCxnSpPr>
          <p:cNvPr id="42" name="直線矢印コネクタ 41"/>
          <p:cNvCxnSpPr/>
          <p:nvPr/>
        </p:nvCxnSpPr>
        <p:spPr>
          <a:xfrm>
            <a:off x="1120939" y="5223811"/>
            <a:ext cx="2526559" cy="323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37022" y="3946548"/>
            <a:ext cx="4070887"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地方交付税の代替措置たる臨時財政対策債等を除けば、地方債は、この</a:t>
            </a:r>
            <a:r>
              <a:rPr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年で</a:t>
            </a:r>
            <a:r>
              <a:rPr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兆円（</a:t>
            </a:r>
            <a:r>
              <a:rPr lang="en-US" altLang="ja-JP" sz="1200" dirty="0">
                <a:latin typeface="Meiryo UI" panose="020B0604030504040204" pitchFamily="50" charset="-128"/>
                <a:ea typeface="Meiryo UI" panose="020B0604030504040204" pitchFamily="50" charset="-128"/>
              </a:rPr>
              <a:t>32</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）減らしている</a:t>
            </a:r>
          </a:p>
        </p:txBody>
      </p:sp>
      <p:sp>
        <p:nvSpPr>
          <p:cNvPr id="44" name="テキスト ボックス 43"/>
          <p:cNvSpPr txBox="1"/>
          <p:nvPr/>
        </p:nvSpPr>
        <p:spPr>
          <a:xfrm>
            <a:off x="4957822" y="3886994"/>
            <a:ext cx="4186177" cy="46166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将来負担比率</a:t>
            </a:r>
            <a:r>
              <a:rPr lang="ja-JP" altLang="en-US" sz="1200" dirty="0" smtClean="0">
                <a:latin typeface="Meiryo UI" panose="020B0604030504040204" pitchFamily="50" charset="-128"/>
                <a:ea typeface="Meiryo UI" panose="020B0604030504040204" pitchFamily="50" charset="-128"/>
              </a:rPr>
              <a:t>は減少</a:t>
            </a:r>
            <a:r>
              <a:rPr lang="ja-JP" altLang="en-US" sz="1200" dirty="0">
                <a:latin typeface="Meiryo UI" panose="020B0604030504040204" pitchFamily="50" charset="-128"/>
                <a:ea typeface="Meiryo UI" panose="020B0604030504040204" pitchFamily="50" charset="-128"/>
              </a:rPr>
              <a:t>し、</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年度に都道府県平均を下回る（</a:t>
            </a:r>
            <a:r>
              <a:rPr lang="en-US" altLang="ja-JP" sz="1200" dirty="0">
                <a:latin typeface="Meiryo UI" panose="020B0604030504040204" pitchFamily="50" charset="-128"/>
                <a:ea typeface="Meiryo UI" panose="020B0604030504040204" pitchFamily="50" charset="-128"/>
              </a:rPr>
              <a:t>47</a:t>
            </a:r>
            <a:r>
              <a:rPr lang="ja-JP" altLang="en-US" sz="1200" dirty="0">
                <a:latin typeface="Meiryo UI" panose="020B0604030504040204" pitchFamily="50" charset="-128"/>
                <a:ea typeface="Meiryo UI" panose="020B0604030504040204" pitchFamily="50" charset="-128"/>
              </a:rPr>
              <a:t>都道府県中</a:t>
            </a:r>
            <a:r>
              <a:rPr lang="en-US" altLang="ja-JP" sz="1200" dirty="0">
                <a:latin typeface="Meiryo UI" panose="020B0604030504040204" pitchFamily="50" charset="-128"/>
                <a:ea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rPr>
              <a:t>位から</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位へ順位上昇）</a:t>
            </a:r>
          </a:p>
        </p:txBody>
      </p:sp>
      <p:sp>
        <p:nvSpPr>
          <p:cNvPr id="45" name="円/楕円 38"/>
          <p:cNvSpPr/>
          <p:nvPr/>
        </p:nvSpPr>
        <p:spPr>
          <a:xfrm>
            <a:off x="7943180" y="5145062"/>
            <a:ext cx="335594" cy="6053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911894" y="3129485"/>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49" name="テキスト ボックス 48"/>
          <p:cNvSpPr txBox="1"/>
          <p:nvPr/>
        </p:nvSpPr>
        <p:spPr>
          <a:xfrm>
            <a:off x="8653381" y="3072719"/>
            <a:ext cx="64241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（年度）</a:t>
            </a:r>
          </a:p>
        </p:txBody>
      </p:sp>
      <p:sp>
        <p:nvSpPr>
          <p:cNvPr id="50" name="テキスト ボックス 49"/>
          <p:cNvSpPr txBox="1"/>
          <p:nvPr/>
        </p:nvSpPr>
        <p:spPr>
          <a:xfrm>
            <a:off x="8332172" y="6402645"/>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51" name="テキスト ボックス 50"/>
          <p:cNvSpPr txBox="1"/>
          <p:nvPr/>
        </p:nvSpPr>
        <p:spPr>
          <a:xfrm>
            <a:off x="3590684" y="6405430"/>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52" name="テキスト ボックス 51"/>
          <p:cNvSpPr txBox="1"/>
          <p:nvPr/>
        </p:nvSpPr>
        <p:spPr>
          <a:xfrm>
            <a:off x="5269668" y="4348659"/>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54" name="テキスト ボックス 53"/>
          <p:cNvSpPr txBox="1"/>
          <p:nvPr/>
        </p:nvSpPr>
        <p:spPr>
          <a:xfrm>
            <a:off x="442637" y="3582897"/>
            <a:ext cx="4104602"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大阪府「一般</a:t>
            </a:r>
            <a:r>
              <a:rPr lang="ja-JP" altLang="en-US" sz="900" dirty="0">
                <a:latin typeface="Meiryo UI" panose="020B0604030504040204" pitchFamily="50" charset="-128"/>
                <a:ea typeface="Meiryo UI" panose="020B0604030504040204" pitchFamily="50" charset="-128"/>
              </a:rPr>
              <a:t>会計・特別</a:t>
            </a:r>
            <a:r>
              <a:rPr lang="ja-JP" altLang="en-US" sz="900" dirty="0" smtClean="0">
                <a:latin typeface="Meiryo UI" panose="020B0604030504040204" pitchFamily="50" charset="-128"/>
                <a:ea typeface="Meiryo UI" panose="020B0604030504040204" pitchFamily="50" charset="-128"/>
              </a:rPr>
              <a:t>会計歳入</a:t>
            </a:r>
            <a:r>
              <a:rPr lang="ja-JP" altLang="en-US" sz="900" dirty="0">
                <a:latin typeface="Meiryo UI" panose="020B0604030504040204" pitchFamily="50" charset="-128"/>
                <a:ea typeface="Meiryo UI" panose="020B0604030504040204" pitchFamily="50" charset="-128"/>
              </a:rPr>
              <a:t>歳出</a:t>
            </a:r>
            <a:r>
              <a:rPr lang="ja-JP" altLang="en-US" sz="900" dirty="0" smtClean="0">
                <a:latin typeface="Meiryo UI" panose="020B0604030504040204" pitchFamily="50" charset="-128"/>
                <a:ea typeface="Meiryo UI" panose="020B0604030504040204" pitchFamily="50" charset="-128"/>
              </a:rPr>
              <a:t>決算書」を</a:t>
            </a:r>
            <a:r>
              <a:rPr lang="ja-JP" altLang="en-US" sz="900" dirty="0">
                <a:latin typeface="Meiryo UI" panose="020B0604030504040204" pitchFamily="50" charset="-128"/>
                <a:ea typeface="Meiryo UI" panose="020B0604030504040204" pitchFamily="50" charset="-128"/>
              </a:rPr>
              <a:t>もとに副首都推進局で</a:t>
            </a:r>
            <a:r>
              <a:rPr lang="ja-JP" altLang="en-US" sz="900" dirty="0" smtClean="0">
                <a:latin typeface="Meiryo UI" panose="020B0604030504040204" pitchFamily="50" charset="-128"/>
                <a:ea typeface="Meiryo UI" panose="020B0604030504040204" pitchFamily="50" charset="-128"/>
              </a:rPr>
              <a:t>作成</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021702" y="3553315"/>
            <a:ext cx="4104602"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大阪府「一般</a:t>
            </a:r>
            <a:r>
              <a:rPr lang="ja-JP" altLang="en-US" sz="900" dirty="0">
                <a:latin typeface="Meiryo UI" panose="020B0604030504040204" pitchFamily="50" charset="-128"/>
                <a:ea typeface="Meiryo UI" panose="020B0604030504040204" pitchFamily="50" charset="-128"/>
              </a:rPr>
              <a:t>会計・特別</a:t>
            </a:r>
            <a:r>
              <a:rPr lang="ja-JP" altLang="en-US" sz="900" dirty="0" smtClean="0">
                <a:latin typeface="Meiryo UI" panose="020B0604030504040204" pitchFamily="50" charset="-128"/>
                <a:ea typeface="Meiryo UI" panose="020B0604030504040204" pitchFamily="50" charset="-128"/>
              </a:rPr>
              <a:t>会計歳入</a:t>
            </a:r>
            <a:r>
              <a:rPr lang="ja-JP" altLang="en-US" sz="900" dirty="0">
                <a:latin typeface="Meiryo UI" panose="020B0604030504040204" pitchFamily="50" charset="-128"/>
                <a:ea typeface="Meiryo UI" panose="020B0604030504040204" pitchFamily="50" charset="-128"/>
              </a:rPr>
              <a:t>歳出</a:t>
            </a:r>
            <a:r>
              <a:rPr lang="ja-JP" altLang="en-US" sz="900" dirty="0" smtClean="0">
                <a:latin typeface="Meiryo UI" panose="020B0604030504040204" pitchFamily="50" charset="-128"/>
                <a:ea typeface="Meiryo UI" panose="020B0604030504040204" pitchFamily="50" charset="-128"/>
              </a:rPr>
              <a:t>決算書」を</a:t>
            </a:r>
            <a:r>
              <a:rPr lang="ja-JP" altLang="en-US" sz="900" dirty="0">
                <a:latin typeface="Meiryo UI" panose="020B0604030504040204" pitchFamily="50" charset="-128"/>
                <a:ea typeface="Meiryo UI" panose="020B0604030504040204" pitchFamily="50" charset="-128"/>
              </a:rPr>
              <a:t>もとに副首都推進局で</a:t>
            </a:r>
            <a:r>
              <a:rPr lang="ja-JP" altLang="en-US" sz="900" dirty="0" smtClean="0">
                <a:latin typeface="Meiryo UI" panose="020B0604030504040204" pitchFamily="50" charset="-128"/>
                <a:ea typeface="Meiryo UI" panose="020B0604030504040204" pitchFamily="50" charset="-128"/>
              </a:rPr>
              <a:t>作成</a:t>
            </a:r>
            <a:endParaRPr kumimoji="1" lang="ja-JP" altLang="en-US" sz="10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02981" y="6603894"/>
            <a:ext cx="350509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出典：大阪府「財政ノート」</a:t>
            </a:r>
            <a:r>
              <a:rPr lang="ja-JP" altLang="en-US" sz="1000" dirty="0">
                <a:latin typeface="Meiryo UI" panose="020B0604030504040204" pitchFamily="50" charset="-128"/>
                <a:ea typeface="Meiryo UI" panose="020B0604030504040204" pitchFamily="50" charset="-128"/>
              </a:rPr>
              <a:t>をもとに副首都推進局で作成</a:t>
            </a:r>
            <a:endParaRPr kumimoji="1" lang="ja-JP" altLang="en-US" sz="10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5129276" y="6643179"/>
            <a:ext cx="3831564"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出典：総務省</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地方公共団体の主要財政指標一覧」をもとに副首都推進局で作成</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915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8782" y="1379493"/>
            <a:ext cx="8541236" cy="5401524"/>
          </a:xfrm>
          <a:prstGeom prst="rect">
            <a:avLst/>
          </a:prstGeom>
        </p:spPr>
      </p:pic>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282997"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大阪府の財政</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21</a:t>
            </a:fld>
            <a:endParaRPr lang="ja-JP" altLang="en-US"/>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7" name="テキスト ボックス 76"/>
          <p:cNvSpPr txBox="1"/>
          <p:nvPr/>
        </p:nvSpPr>
        <p:spPr>
          <a:xfrm>
            <a:off x="43597" y="1590547"/>
            <a:ext cx="400110" cy="1349087"/>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実質公債費比率</a:t>
            </a:r>
          </a:p>
        </p:txBody>
      </p:sp>
      <p:sp>
        <p:nvSpPr>
          <p:cNvPr id="78" name="テキスト ボックス 77"/>
          <p:cNvSpPr txBox="1"/>
          <p:nvPr/>
        </p:nvSpPr>
        <p:spPr>
          <a:xfrm>
            <a:off x="4489035" y="1239178"/>
            <a:ext cx="400110" cy="2246769"/>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財政調整基金残高（億円）</a:t>
            </a:r>
          </a:p>
        </p:txBody>
      </p:sp>
      <p:sp>
        <p:nvSpPr>
          <p:cNvPr id="79" name="テキスト ボックス 78"/>
          <p:cNvSpPr txBox="1"/>
          <p:nvPr/>
        </p:nvSpPr>
        <p:spPr>
          <a:xfrm>
            <a:off x="21703" y="4373259"/>
            <a:ext cx="400110" cy="2067233"/>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職員人件費推移（億円）</a:t>
            </a:r>
          </a:p>
        </p:txBody>
      </p:sp>
      <p:sp>
        <p:nvSpPr>
          <p:cNvPr id="46" name="ホームベース 45"/>
          <p:cNvSpPr/>
          <p:nvPr/>
        </p:nvSpPr>
        <p:spPr>
          <a:xfrm>
            <a:off x="4521011" y="3906890"/>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4489035" y="4868630"/>
            <a:ext cx="400110" cy="990015"/>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職員数推移</a:t>
            </a:r>
          </a:p>
        </p:txBody>
      </p:sp>
      <p:sp>
        <p:nvSpPr>
          <p:cNvPr id="2" name="テキスト ボックス 1"/>
          <p:cNvSpPr txBox="1"/>
          <p:nvPr/>
        </p:nvSpPr>
        <p:spPr>
          <a:xfrm>
            <a:off x="457170" y="6637952"/>
            <a:ext cx="342645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出典：大阪府「財政ノート</a:t>
            </a:r>
            <a:r>
              <a:rPr kumimoji="1"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をもとに副首都推進局で</a:t>
            </a:r>
            <a:r>
              <a:rPr lang="ja-JP" altLang="en-US" sz="1000" dirty="0" smtClean="0">
                <a:latin typeface="Meiryo UI" panose="020B0604030504040204" pitchFamily="50" charset="-128"/>
                <a:ea typeface="Meiryo UI" panose="020B0604030504040204" pitchFamily="50" charset="-128"/>
              </a:rPr>
              <a:t>作成</a:t>
            </a:r>
            <a:endParaRPr lang="ja-JP" altLang="en-US" sz="1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99522" y="4449274"/>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17" name="テキスト ボックス 16"/>
          <p:cNvSpPr txBox="1"/>
          <p:nvPr/>
        </p:nvSpPr>
        <p:spPr>
          <a:xfrm>
            <a:off x="4039391" y="6217983"/>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19" name="テキスト ボックス 18"/>
          <p:cNvSpPr txBox="1"/>
          <p:nvPr/>
        </p:nvSpPr>
        <p:spPr>
          <a:xfrm>
            <a:off x="4848777" y="4570408"/>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人</a:t>
            </a:r>
            <a:r>
              <a:rPr kumimoji="1" lang="ja-JP" altLang="en-US" sz="800" dirty="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8545465" y="6226640"/>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21" name="テキスト ボックス 20"/>
          <p:cNvSpPr txBox="1"/>
          <p:nvPr/>
        </p:nvSpPr>
        <p:spPr>
          <a:xfrm>
            <a:off x="2913223" y="6492772"/>
            <a:ext cx="136773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※2021</a:t>
            </a:r>
            <a:r>
              <a:rPr kumimoji="1" lang="ja-JP" altLang="en-US" sz="800" dirty="0">
                <a:latin typeface="Meiryo UI" panose="020B0604030504040204" pitchFamily="50" charset="-128"/>
                <a:ea typeface="Meiryo UI" panose="020B0604030504040204" pitchFamily="50" charset="-128"/>
              </a:rPr>
              <a:t>年度は決算見込み</a:t>
            </a:r>
          </a:p>
        </p:txBody>
      </p:sp>
      <p:sp>
        <p:nvSpPr>
          <p:cNvPr id="22" name="テキスト ボックス 21"/>
          <p:cNvSpPr txBox="1"/>
          <p:nvPr/>
        </p:nvSpPr>
        <p:spPr>
          <a:xfrm>
            <a:off x="4940260" y="6637952"/>
            <a:ext cx="350705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出典：大阪府「財政ノート</a:t>
            </a:r>
            <a:r>
              <a:rPr kumimoji="1"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をもとに副首都推進局で</a:t>
            </a:r>
            <a:r>
              <a:rPr lang="ja-JP" altLang="en-US" sz="1000" dirty="0" smtClean="0">
                <a:latin typeface="Meiryo UI" panose="020B0604030504040204" pitchFamily="50" charset="-128"/>
                <a:ea typeface="Meiryo UI" panose="020B0604030504040204" pitchFamily="50" charset="-128"/>
              </a:rPr>
              <a:t>作成</a:t>
            </a:r>
            <a:endParaRPr lang="ja-JP" altLang="en-US" sz="10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994534" y="1393348"/>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25" name="テキスト ボックス 24"/>
          <p:cNvSpPr txBox="1"/>
          <p:nvPr/>
        </p:nvSpPr>
        <p:spPr>
          <a:xfrm>
            <a:off x="8639247" y="3341257"/>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27" name="テキスト ボックス 26"/>
          <p:cNvSpPr txBox="1"/>
          <p:nvPr/>
        </p:nvSpPr>
        <p:spPr>
          <a:xfrm>
            <a:off x="1437672" y="2559949"/>
            <a:ext cx="877163"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都道府県平均</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527881" y="1590547"/>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大阪府</a:t>
            </a:r>
            <a:endParaRPr kumimoji="1" lang="ja-JP" altLang="en-US" sz="9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H="1">
            <a:off x="2388370" y="175265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717547" y="2356977"/>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97916" y="1247403"/>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4024152" y="3259039"/>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33" name="テキスト ボックス 32"/>
          <p:cNvSpPr txBox="1"/>
          <p:nvPr/>
        </p:nvSpPr>
        <p:spPr>
          <a:xfrm>
            <a:off x="555481" y="3635948"/>
            <a:ext cx="363957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出典：大阪府「財政ノート</a:t>
            </a:r>
            <a:r>
              <a:rPr kumimoji="1"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をもとに副首都推進局で</a:t>
            </a:r>
            <a:r>
              <a:rPr lang="ja-JP" altLang="en-US" sz="1000" dirty="0" smtClean="0">
                <a:latin typeface="Meiryo UI" panose="020B0604030504040204" pitchFamily="50" charset="-128"/>
                <a:ea typeface="Meiryo UI" panose="020B0604030504040204" pitchFamily="50" charset="-128"/>
              </a:rPr>
              <a:t>作成</a:t>
            </a:r>
            <a:endParaRPr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986107" y="3562714"/>
            <a:ext cx="4200986"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：大阪府「大阪府の財政状況等について（</a:t>
            </a:r>
            <a:r>
              <a:rPr lang="en-US" altLang="ja-JP" sz="800" dirty="0">
                <a:latin typeface="Meiryo UI" panose="020B0604030504040204" pitchFamily="50" charset="-128"/>
                <a:ea typeface="Meiryo UI" panose="020B0604030504040204" pitchFamily="50" charset="-128"/>
              </a:rPr>
              <a:t>IR</a:t>
            </a:r>
            <a:r>
              <a:rPr lang="ja-JP" altLang="en-US" sz="800" dirty="0">
                <a:latin typeface="Meiryo UI" panose="020B0604030504040204" pitchFamily="50" charset="-128"/>
                <a:ea typeface="Meiryo UI" panose="020B0604030504040204" pitchFamily="50" charset="-128"/>
              </a:rPr>
              <a:t>資料）」、「平成</a:t>
            </a:r>
            <a:r>
              <a:rPr lang="en-US" altLang="ja-JP" sz="800" dirty="0">
                <a:latin typeface="Meiryo UI" panose="020B0604030504040204" pitchFamily="50" charset="-128"/>
                <a:ea typeface="Meiryo UI" panose="020B0604030504040204" pitchFamily="50" charset="-128"/>
              </a:rPr>
              <a:t>28</a:t>
            </a:r>
            <a:r>
              <a:rPr lang="ja-JP" altLang="en-US" sz="800" dirty="0">
                <a:latin typeface="Meiryo UI" panose="020B0604030504040204" pitchFamily="50" charset="-128"/>
                <a:ea typeface="Meiryo UI" panose="020B0604030504040204" pitchFamily="50" charset="-128"/>
              </a:rPr>
              <a:t>年度当初予算案の概要」</a:t>
            </a:r>
            <a:r>
              <a:rPr lang="ja-JP" altLang="en-US" sz="800" dirty="0" smtClean="0">
                <a:latin typeface="Meiryo UI" panose="020B0604030504040204" pitchFamily="50" charset="-128"/>
                <a:ea typeface="Meiryo UI" panose="020B0604030504040204" pitchFamily="50" charset="-128"/>
              </a:rPr>
              <a:t>を</a:t>
            </a:r>
            <a:r>
              <a:rPr lang="en-US" altLang="ja-JP" sz="800" dirty="0" smtClean="0">
                <a:latin typeface="Meiryo UI" panose="020B0604030504040204" pitchFamily="50" charset="-128"/>
                <a:ea typeface="Meiryo UI" panose="020B0604030504040204" pitchFamily="50" charset="-128"/>
              </a:rPr>
              <a:t/>
            </a:r>
            <a:br>
              <a:rPr lang="en-US" altLang="ja-JP" sz="800" dirty="0" smtClean="0">
                <a:latin typeface="Meiryo UI" panose="020B0604030504040204" pitchFamily="50" charset="-128"/>
                <a:ea typeface="Meiryo UI" panose="020B0604030504040204" pitchFamily="50" charset="-128"/>
              </a:rPr>
            </a:b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もと</a:t>
            </a:r>
            <a:r>
              <a:rPr lang="ja-JP" altLang="en-US" sz="800" dirty="0">
                <a:latin typeface="Meiryo UI" panose="020B0604030504040204" pitchFamily="50" charset="-128"/>
                <a:ea typeface="Meiryo UI" panose="020B0604030504040204" pitchFamily="50" charset="-128"/>
              </a:rPr>
              <a:t>に副首都推進局で</a:t>
            </a:r>
            <a:r>
              <a:rPr lang="ja-JP" altLang="en-US" sz="800" dirty="0" smtClean="0">
                <a:latin typeface="Meiryo UI" panose="020B0604030504040204" pitchFamily="50" charset="-128"/>
                <a:ea typeface="Meiryo UI" panose="020B0604030504040204" pitchFamily="50" charset="-128"/>
              </a:rPr>
              <a:t>作成</a:t>
            </a:r>
            <a:endParaRPr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61512" y="752850"/>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実質公債費比率は</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年度の</a:t>
            </a:r>
            <a:r>
              <a:rPr kumimoji="1" lang="en-US" altLang="ja-JP" sz="1200" dirty="0">
                <a:latin typeface="Meiryo UI" panose="020B0604030504040204" pitchFamily="50" charset="-128"/>
                <a:ea typeface="Meiryo UI" panose="020B0604030504040204" pitchFamily="50" charset="-128"/>
              </a:rPr>
              <a:t>19.4</a:t>
            </a:r>
            <a:r>
              <a:rPr kumimoji="1" lang="ja-JP" altLang="en-US" sz="1200" dirty="0">
                <a:latin typeface="Meiryo UI" panose="020B0604030504040204" pitchFamily="50" charset="-128"/>
                <a:ea typeface="Meiryo UI" panose="020B0604030504040204" pitchFamily="50" charset="-128"/>
              </a:rPr>
              <a:t>％をピークに</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年度は</a:t>
            </a:r>
            <a:r>
              <a:rPr kumimoji="1" lang="en-US" altLang="ja-JP" sz="1200" dirty="0">
                <a:latin typeface="Meiryo UI" panose="020B0604030504040204" pitchFamily="50" charset="-128"/>
                <a:ea typeface="Meiryo UI" panose="020B0604030504040204" pitchFamily="50" charset="-128"/>
              </a:rPr>
              <a:t>12.2</a:t>
            </a:r>
            <a:r>
              <a:rPr kumimoji="1" lang="ja-JP" altLang="en-US" sz="1200" dirty="0">
                <a:latin typeface="Meiryo UI" panose="020B0604030504040204" pitchFamily="50" charset="-128"/>
                <a:ea typeface="Meiryo UI" panose="020B0604030504040204" pitchFamily="50" charset="-128"/>
              </a:rPr>
              <a:t>％まで減少し改善傾向。</a:t>
            </a:r>
          </a:p>
        </p:txBody>
      </p:sp>
      <p:sp>
        <p:nvSpPr>
          <p:cNvPr id="39" name="テキスト ボックス 38"/>
          <p:cNvSpPr txBox="1"/>
          <p:nvPr/>
        </p:nvSpPr>
        <p:spPr>
          <a:xfrm>
            <a:off x="5042319" y="756672"/>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財政調整基金の残高は</a:t>
            </a:r>
            <a:r>
              <a:rPr kumimoji="1" lang="en-US" altLang="ja-JP" sz="1200" dirty="0" smtClean="0">
                <a:latin typeface="Meiryo UI" panose="020B0604030504040204" pitchFamily="50" charset="-128"/>
                <a:ea typeface="Meiryo UI" panose="020B0604030504040204" pitchFamily="50" charset="-128"/>
              </a:rPr>
              <a:t>2008</a:t>
            </a:r>
            <a:r>
              <a:rPr kumimoji="1" lang="ja-JP" altLang="en-US" sz="1200" dirty="0" smtClean="0">
                <a:latin typeface="Meiryo UI" panose="020B0604030504040204" pitchFamily="50" charset="-128"/>
                <a:ea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rPr>
              <a:t>度</a:t>
            </a:r>
            <a:r>
              <a:rPr lang="en-US" altLang="ja-JP" sz="1200" dirty="0">
                <a:latin typeface="Meiryo UI" panose="020B0604030504040204" pitchFamily="50" charset="-128"/>
                <a:ea typeface="Meiryo UI" panose="020B0604030504040204" pitchFamily="50" charset="-128"/>
              </a:rPr>
              <a:t>383</a:t>
            </a:r>
            <a:r>
              <a:rPr lang="ja-JP" altLang="en-US" sz="1200" dirty="0">
                <a:latin typeface="Meiryo UI" panose="020B0604030504040204" pitchFamily="50" charset="-128"/>
                <a:ea typeface="Meiryo UI" panose="020B0604030504040204" pitchFamily="50" charset="-128"/>
              </a:rPr>
              <a:t>億円から</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2,037</a:t>
            </a:r>
            <a:r>
              <a:rPr kumimoji="1" lang="ja-JP" altLang="en-US" sz="1200" dirty="0">
                <a:latin typeface="Meiryo UI" panose="020B0604030504040204" pitchFamily="50" charset="-128"/>
                <a:ea typeface="Meiryo UI" panose="020B0604030504040204" pitchFamily="50" charset="-128"/>
              </a:rPr>
              <a:t>億</a:t>
            </a:r>
            <a:r>
              <a:rPr kumimoji="1" lang="ja-JP" altLang="en-US" sz="1200" dirty="0" smtClean="0">
                <a:latin typeface="Meiryo UI" panose="020B0604030504040204" pitchFamily="50" charset="-128"/>
                <a:ea typeface="Meiryo UI" panose="020B0604030504040204" pitchFamily="50" charset="-128"/>
              </a:rPr>
              <a:t>円と</a:t>
            </a:r>
            <a:r>
              <a:rPr kumimoji="1" lang="en-US" altLang="ja-JP" sz="1200" dirty="0" smtClean="0">
                <a:latin typeface="Meiryo UI" panose="020B0604030504040204" pitchFamily="50" charset="-128"/>
                <a:ea typeface="Meiryo UI" panose="020B0604030504040204" pitchFamily="50" charset="-128"/>
              </a:rPr>
              <a:t>1,654</a:t>
            </a:r>
            <a:r>
              <a:rPr kumimoji="1" lang="ja-JP" altLang="en-US" sz="1200" dirty="0" smtClean="0">
                <a:latin typeface="Meiryo UI" panose="020B0604030504040204" pitchFamily="50" charset="-128"/>
                <a:ea typeface="Meiryo UI" panose="020B0604030504040204" pitchFamily="50" charset="-128"/>
              </a:rPr>
              <a:t>億円</a:t>
            </a:r>
            <a:r>
              <a:rPr lang="ja-JP" altLang="en-US" sz="1200" dirty="0" smtClean="0">
                <a:latin typeface="Meiryo UI" panose="020B0604030504040204" pitchFamily="50" charset="-128"/>
                <a:ea typeface="Meiryo UI" panose="020B0604030504040204" pitchFamily="50" charset="-128"/>
              </a:rPr>
              <a:t>増加</a:t>
            </a:r>
            <a:r>
              <a:rPr kumimoji="1" lang="ja-JP" altLang="en-US" sz="1200" dirty="0" smtClean="0">
                <a:latin typeface="Meiryo UI" panose="020B0604030504040204" pitchFamily="50" charset="-128"/>
                <a:ea typeface="Meiryo UI" panose="020B0604030504040204" pitchFamily="50" charset="-128"/>
              </a:rPr>
              <a:t>して</a:t>
            </a:r>
            <a:r>
              <a:rPr kumimoji="1" lang="ja-JP" altLang="en-US" sz="1200" dirty="0">
                <a:latin typeface="Meiryo UI" panose="020B0604030504040204" pitchFamily="50" charset="-128"/>
                <a:ea typeface="Meiryo UI" panose="020B0604030504040204" pitchFamily="50" charset="-128"/>
              </a:rPr>
              <a:t>いる。</a:t>
            </a:r>
          </a:p>
        </p:txBody>
      </p:sp>
      <p:sp>
        <p:nvSpPr>
          <p:cNvPr id="40" name="テキスト ボックス 39"/>
          <p:cNvSpPr txBox="1"/>
          <p:nvPr/>
        </p:nvSpPr>
        <p:spPr>
          <a:xfrm>
            <a:off x="604389" y="4027286"/>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職員の人件費は</a:t>
            </a:r>
            <a:r>
              <a:rPr kumimoji="1" lang="en-US" altLang="ja-JP" sz="1200" dirty="0">
                <a:latin typeface="Meiryo UI" panose="020B0604030504040204" pitchFamily="50" charset="-128"/>
                <a:ea typeface="Meiryo UI" panose="020B0604030504040204" pitchFamily="50" charset="-128"/>
              </a:rPr>
              <a:t>2008</a:t>
            </a:r>
            <a:r>
              <a:rPr kumimoji="1" lang="ja-JP" altLang="en-US" sz="1200" dirty="0">
                <a:latin typeface="Meiryo UI" panose="020B0604030504040204" pitchFamily="50" charset="-128"/>
                <a:ea typeface="Meiryo UI" panose="020B0604030504040204" pitchFamily="50" charset="-128"/>
              </a:rPr>
              <a:t>年度</a:t>
            </a:r>
            <a:r>
              <a:rPr kumimoji="1" lang="en-US" altLang="ja-JP" sz="1200" dirty="0">
                <a:latin typeface="Meiryo UI" panose="020B0604030504040204" pitchFamily="50" charset="-128"/>
                <a:ea typeface="Meiryo UI" panose="020B0604030504040204" pitchFamily="50" charset="-128"/>
              </a:rPr>
              <a:t>8,669</a:t>
            </a:r>
            <a:r>
              <a:rPr kumimoji="1" lang="ja-JP" altLang="en-US" sz="1200" dirty="0">
                <a:latin typeface="Meiryo UI" panose="020B0604030504040204" pitchFamily="50" charset="-128"/>
                <a:ea typeface="Meiryo UI" panose="020B0604030504040204" pitchFamily="50" charset="-128"/>
              </a:rPr>
              <a:t>億円</a:t>
            </a:r>
            <a:r>
              <a:rPr lang="ja-JP" altLang="en-US" sz="1200" dirty="0">
                <a:latin typeface="Meiryo UI" panose="020B0604030504040204" pitchFamily="50" charset="-128"/>
                <a:ea typeface="Meiryo UI" panose="020B0604030504040204" pitchFamily="50" charset="-128"/>
              </a:rPr>
              <a:t>から</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6,600</a:t>
            </a:r>
            <a:r>
              <a:rPr lang="ja-JP" altLang="en-US" sz="1200" dirty="0">
                <a:latin typeface="Meiryo UI" panose="020B0604030504040204" pitchFamily="50" charset="-128"/>
                <a:ea typeface="Meiryo UI" panose="020B0604030504040204" pitchFamily="50" charset="-128"/>
              </a:rPr>
              <a:t>億円まで減少</a:t>
            </a:r>
            <a:r>
              <a:rPr kumimoji="1" lang="ja-JP" altLang="en-US" sz="1200" dirty="0">
                <a:latin typeface="Meiryo UI" panose="020B0604030504040204" pitchFamily="50" charset="-128"/>
                <a:ea typeface="Meiryo UI" panose="020B0604030504040204" pitchFamily="50" charset="-128"/>
              </a:rPr>
              <a:t>。</a:t>
            </a:r>
          </a:p>
        </p:txBody>
      </p:sp>
      <p:sp>
        <p:nvSpPr>
          <p:cNvPr id="41" name="テキスト ボックス 40"/>
          <p:cNvSpPr txBox="1"/>
          <p:nvPr/>
        </p:nvSpPr>
        <p:spPr>
          <a:xfrm>
            <a:off x="5158398" y="4011900"/>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職員数については</a:t>
            </a:r>
            <a:r>
              <a:rPr kumimoji="1" lang="ja-JP" altLang="en-US" sz="1200" dirty="0" smtClean="0">
                <a:latin typeface="Meiryo UI" panose="020B0604030504040204" pitchFamily="50" charset="-128"/>
                <a:ea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68,921</a:t>
            </a:r>
            <a:r>
              <a:rPr lang="ja-JP" altLang="en-US"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と</a:t>
            </a:r>
            <a:r>
              <a:rPr kumimoji="1" lang="ja-JP" altLang="en-US" sz="1200" dirty="0">
                <a:latin typeface="Meiryo UI" panose="020B0604030504040204" pitchFamily="50" charset="-128"/>
                <a:ea typeface="Meiryo UI" panose="020B0604030504040204" pitchFamily="50" charset="-128"/>
              </a:rPr>
              <a:t>最も少なかったが、</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年にかけて</a:t>
            </a:r>
            <a:r>
              <a:rPr kumimoji="1" lang="en-US" altLang="ja-JP" sz="1200" dirty="0">
                <a:latin typeface="Meiryo UI" panose="020B0604030504040204" pitchFamily="50" charset="-128"/>
                <a:ea typeface="Meiryo UI" panose="020B0604030504040204" pitchFamily="50" charset="-128"/>
              </a:rPr>
              <a:t>73,182</a:t>
            </a:r>
            <a:r>
              <a:rPr kumimoji="1" lang="ja-JP" altLang="en-US" sz="1200" dirty="0">
                <a:latin typeface="Meiryo UI" panose="020B0604030504040204" pitchFamily="50" charset="-128"/>
                <a:ea typeface="Meiryo UI" panose="020B0604030504040204" pitchFamily="50" charset="-128"/>
              </a:rPr>
              <a:t>人まで増加。</a:t>
            </a:r>
          </a:p>
        </p:txBody>
      </p:sp>
    </p:spTree>
    <p:extLst>
      <p:ext uri="{BB962C8B-B14F-4D97-AF65-F5344CB8AC3E}">
        <p14:creationId xmlns:p14="http://schemas.microsoft.com/office/powerpoint/2010/main" val="284310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38936" y="920590"/>
            <a:ext cx="8705843" cy="5931922"/>
          </a:xfrm>
          <a:prstGeom prst="rect">
            <a:avLst/>
          </a:prstGeom>
        </p:spPr>
      </p:pic>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282997"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大阪市</a:t>
            </a:r>
            <a:r>
              <a:rPr lang="ja-JP" altLang="en-US" sz="2400">
                <a:latin typeface="Meiryo UI" panose="020B0604030504040204" pitchFamily="50" charset="-128"/>
                <a:ea typeface="Meiryo UI" panose="020B0604030504040204" pitchFamily="50" charset="-128"/>
              </a:rPr>
              <a:t>の財政</a:t>
            </a:r>
            <a:r>
              <a:rPr lang="en-US" altLang="ja-JP" sz="240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218305" y="5903302"/>
            <a:ext cx="777777" cy="246221"/>
          </a:xfrm>
          <a:prstGeom prst="rect">
            <a:avLst/>
          </a:prstGeom>
          <a:noFill/>
        </p:spPr>
        <p:txBody>
          <a:bodyPr wrap="none" rtlCol="0">
            <a:spAutoFit/>
          </a:bodyPr>
          <a:lstStyle/>
          <a:p>
            <a:r>
              <a:rPr lang="en-US" altLang="ja-JP" sz="1000" b="1" u="sng" dirty="0">
                <a:latin typeface="Meiryo UI" panose="020B0604030504040204" pitchFamily="50" charset="-128"/>
                <a:ea typeface="Meiryo UI" panose="020B0604030504040204" pitchFamily="50" charset="-128"/>
              </a:rPr>
              <a:t>2</a:t>
            </a:r>
            <a:r>
              <a:rPr kumimoji="1" lang="ja-JP" altLang="en-US" sz="1000" b="1" u="sng" dirty="0">
                <a:latin typeface="Meiryo UI" panose="020B0604030504040204" pitchFamily="50" charset="-128"/>
                <a:ea typeface="Meiryo UI" panose="020B0604030504040204" pitchFamily="50" charset="-128"/>
              </a:rPr>
              <a:t>位</a:t>
            </a:r>
            <a:r>
              <a:rPr kumimoji="1" lang="en-US" altLang="ja-JP" sz="1000" b="1" u="sng" dirty="0">
                <a:latin typeface="Meiryo UI" panose="020B0604030504040204" pitchFamily="50" charset="-128"/>
                <a:ea typeface="Meiryo UI" panose="020B0604030504040204" pitchFamily="50" charset="-128"/>
              </a:rPr>
              <a:t>/20</a:t>
            </a:r>
            <a:r>
              <a:rPr kumimoji="1" lang="ja-JP" altLang="en-US" sz="1000" b="1" u="sng" dirty="0">
                <a:latin typeface="Meiryo UI" panose="020B0604030504040204" pitchFamily="50" charset="-128"/>
                <a:ea typeface="Meiryo UI" panose="020B0604030504040204" pitchFamily="50" charset="-128"/>
              </a:rPr>
              <a:t>中</a:t>
            </a:r>
          </a:p>
        </p:txBody>
      </p:sp>
      <p:sp>
        <p:nvSpPr>
          <p:cNvPr id="35" name="テキスト ボックス 34"/>
          <p:cNvSpPr txBox="1"/>
          <p:nvPr/>
        </p:nvSpPr>
        <p:spPr>
          <a:xfrm>
            <a:off x="901872" y="682280"/>
            <a:ext cx="3299738"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過去</a:t>
            </a:r>
            <a:r>
              <a:rPr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年間、</a:t>
            </a:r>
            <a:r>
              <a:rPr kumimoji="1" lang="en-US" altLang="ja-JP" sz="1200" dirty="0">
                <a:latin typeface="Meiryo UI" panose="020B0604030504040204" pitchFamily="50" charset="-128"/>
                <a:ea typeface="Meiryo UI" panose="020B0604030504040204" pitchFamily="50" charset="-128"/>
              </a:rPr>
              <a:t>6200</a:t>
            </a:r>
            <a:r>
              <a:rPr lang="ja-JP" altLang="en-US" sz="1200" dirty="0">
                <a:latin typeface="Meiryo UI" panose="020B0604030504040204" pitchFamily="50" charset="-128"/>
                <a:ea typeface="Meiryo UI" panose="020B0604030504040204" pitchFamily="50" charset="-128"/>
              </a:rPr>
              <a:t>億</a:t>
            </a:r>
            <a:r>
              <a:rPr kumimoji="1" lang="ja-JP" altLang="en-US" sz="1200" dirty="0">
                <a:latin typeface="Meiryo UI" panose="020B0604030504040204" pitchFamily="50" charset="-128"/>
                <a:ea typeface="Meiryo UI" panose="020B0604030504040204" pitchFamily="50" charset="-128"/>
              </a:rPr>
              <a:t>円台から</a:t>
            </a:r>
            <a:r>
              <a:rPr kumimoji="1" lang="en-US" altLang="ja-JP" sz="1200" dirty="0">
                <a:latin typeface="Meiryo UI" panose="020B0604030504040204" pitchFamily="50" charset="-128"/>
                <a:ea typeface="Meiryo UI" panose="020B0604030504040204" pitchFamily="50" charset="-128"/>
              </a:rPr>
              <a:t>7700</a:t>
            </a:r>
            <a:r>
              <a:rPr kumimoji="1" lang="ja-JP" altLang="en-US" sz="1200" dirty="0">
                <a:latin typeface="Meiryo UI" panose="020B0604030504040204" pitchFamily="50" charset="-128"/>
                <a:ea typeface="Meiryo UI" panose="020B0604030504040204" pitchFamily="50" charset="-128"/>
              </a:rPr>
              <a:t>億円台で推移し、安定した税収を確保して</a:t>
            </a:r>
            <a:r>
              <a:rPr kumimoji="1" lang="ja-JP" altLang="en-US" sz="1200" dirty="0" smtClean="0">
                <a:latin typeface="Meiryo UI" panose="020B0604030504040204" pitchFamily="50" charset="-128"/>
                <a:ea typeface="Meiryo UI" panose="020B0604030504040204" pitchFamily="50" charset="-128"/>
              </a:rPr>
              <a:t>いる</a:t>
            </a:r>
            <a:r>
              <a:rPr lang="ja-JP" altLang="en-US" sz="1200" dirty="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686838" y="1379758"/>
            <a:ext cx="51328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7,500</a:t>
            </a:r>
            <a:endParaRPr kumimoji="1" lang="ja-JP" altLang="en-US" sz="9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126873" y="6576988"/>
            <a:ext cx="2057400" cy="365125"/>
          </a:xfrm>
        </p:spPr>
        <p:txBody>
          <a:bodyPr/>
          <a:lstStyle/>
          <a:p>
            <a:fld id="{138CA411-231B-42B9-AF63-97A64194AA60}" type="slidenum">
              <a:rPr lang="ja-JP" altLang="en-US" smtClean="0"/>
              <a:pPr/>
              <a:t>22</a:t>
            </a:fld>
            <a:endParaRPr lang="ja-JP" altLang="en-US" dirty="0"/>
          </a:p>
        </p:txBody>
      </p:sp>
      <p:cxnSp>
        <p:nvCxnSpPr>
          <p:cNvPr id="52" name="直線矢印コネクタ 51"/>
          <p:cNvCxnSpPr/>
          <p:nvPr/>
        </p:nvCxnSpPr>
        <p:spPr>
          <a:xfrm>
            <a:off x="1086753" y="4784200"/>
            <a:ext cx="2621098" cy="4991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008372" y="3971710"/>
            <a:ext cx="3329581"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この</a:t>
            </a:r>
            <a:r>
              <a:rPr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年で地方債を</a:t>
            </a:r>
            <a:r>
              <a:rPr lang="en-US" altLang="ja-JP" sz="1200" dirty="0">
                <a:latin typeface="Meiryo UI" panose="020B0604030504040204" pitchFamily="50" charset="-128"/>
                <a:ea typeface="Meiryo UI" panose="020B0604030504040204" pitchFamily="50" charset="-128"/>
              </a:rPr>
              <a:t>21,251</a:t>
            </a:r>
            <a:r>
              <a:rPr kumimoji="1" lang="ja-JP" altLang="en-US" sz="1200" dirty="0">
                <a:latin typeface="Meiryo UI" panose="020B0604030504040204" pitchFamily="50" charset="-128"/>
                <a:ea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rPr>
              <a:t>41</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）減らして</a:t>
            </a:r>
            <a:r>
              <a:rPr kumimoji="1" lang="ja-JP" altLang="en-US" sz="1200" dirty="0" smtClean="0">
                <a:latin typeface="Meiryo UI" panose="020B0604030504040204" pitchFamily="50" charset="-128"/>
                <a:ea typeface="Meiryo UI" panose="020B0604030504040204" pitchFamily="50" charset="-128"/>
              </a:rPr>
              <a:t>いる。</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809905" y="3886994"/>
            <a:ext cx="4186177"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年度から約</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割以上減少させ、</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年度に政令市平均を</a:t>
            </a:r>
            <a:r>
              <a:rPr lang="ja-JP" altLang="en-US" sz="1200" dirty="0" smtClean="0">
                <a:latin typeface="Meiryo UI" panose="020B0604030504040204" pitchFamily="50" charset="-128"/>
                <a:ea typeface="Meiryo UI" panose="020B0604030504040204" pitchFamily="50" charset="-128"/>
              </a:rPr>
              <a:t>下回る。</a:t>
            </a:r>
            <a:endParaRPr lang="ja-JP" altLang="en-US" sz="1200" dirty="0">
              <a:latin typeface="Meiryo UI" panose="020B0604030504040204" pitchFamily="50" charset="-128"/>
              <a:ea typeface="Meiryo UI" panose="020B0604030504040204" pitchFamily="50" charset="-128"/>
            </a:endParaRPr>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279311"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ホームベース 64"/>
          <p:cNvSpPr/>
          <p:nvPr/>
        </p:nvSpPr>
        <p:spPr>
          <a:xfrm>
            <a:off x="4293844"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6106577" y="1703275"/>
            <a:ext cx="1504405" cy="261610"/>
          </a:xfrm>
          <a:prstGeom prst="rect">
            <a:avLst/>
          </a:prstGeom>
          <a:noFill/>
        </p:spPr>
        <p:txBody>
          <a:bodyPr wrap="square" rtlCol="0">
            <a:spAutoFit/>
          </a:bodyPr>
          <a:lstStyle/>
          <a:p>
            <a:pPr algn="ctr"/>
            <a:r>
              <a:rPr lang="en-US" altLang="ja-JP"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３年連続黒字決算</a:t>
            </a:r>
            <a:endPar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70" name="直線矢印コネクタ 69"/>
          <p:cNvCxnSpPr/>
          <p:nvPr/>
        </p:nvCxnSpPr>
        <p:spPr>
          <a:xfrm>
            <a:off x="5098891" y="2052481"/>
            <a:ext cx="3888000"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955833" y="614452"/>
            <a:ext cx="3894319" cy="276999"/>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1989</a:t>
            </a:r>
            <a:r>
              <a:rPr lang="ja-JP" altLang="en-US" sz="1200" dirty="0">
                <a:latin typeface="Meiryo UI" panose="020B0604030504040204" pitchFamily="50" charset="-128"/>
                <a:ea typeface="Meiryo UI" panose="020B0604030504040204" pitchFamily="50" charset="-128"/>
              </a:rPr>
              <a:t>年度以降、</a:t>
            </a:r>
            <a:r>
              <a:rPr lang="en-US" altLang="ja-JP" sz="1200" dirty="0">
                <a:latin typeface="Meiryo UI" panose="020B0604030504040204" pitchFamily="50" charset="-128"/>
                <a:ea typeface="Meiryo UI" panose="020B0604030504040204" pitchFamily="50" charset="-128"/>
              </a:rPr>
              <a:t>33</a:t>
            </a:r>
            <a:r>
              <a:rPr lang="ja-JP" altLang="en-US" sz="1200" dirty="0">
                <a:latin typeface="Meiryo UI" panose="020B0604030504040204" pitchFamily="50" charset="-128"/>
                <a:ea typeface="Meiryo UI" panose="020B0604030504040204" pitchFamily="50" charset="-128"/>
              </a:rPr>
              <a:t>年連続黒字で推移している。</a:t>
            </a:r>
            <a:endParaRPr kumimoji="1" lang="en-US" altLang="ja-JP" sz="12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833550" y="5682024"/>
            <a:ext cx="1107996"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政令指定都市平均</a:t>
            </a:r>
            <a:endParaRPr kumimoji="1" lang="ja-JP" altLang="en-US" sz="9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6644550" y="4734244"/>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大阪市</a:t>
            </a:r>
            <a:endParaRPr kumimoji="1" lang="ja-JP" altLang="en-US" sz="9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flipH="1">
            <a:off x="6461116" y="4926611"/>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260095" y="5476353"/>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274137" y="4364270"/>
            <a:ext cx="864339" cy="246221"/>
          </a:xfrm>
          <a:prstGeom prst="rect">
            <a:avLst/>
          </a:prstGeom>
          <a:noFill/>
        </p:spPr>
        <p:txBody>
          <a:bodyPr wrap="none" rtlCol="0">
            <a:spAutoFit/>
          </a:bodyPr>
          <a:lstStyle/>
          <a:p>
            <a:r>
              <a:rPr kumimoji="1" lang="en-US" altLang="ja-JP" sz="1000" b="1" u="sng" dirty="0">
                <a:latin typeface="Meiryo UI" panose="020B0604030504040204" pitchFamily="50" charset="-128"/>
                <a:ea typeface="Meiryo UI" panose="020B0604030504040204" pitchFamily="50" charset="-128"/>
              </a:rPr>
              <a:t>13</a:t>
            </a:r>
            <a:r>
              <a:rPr kumimoji="1" lang="ja-JP" altLang="en-US" sz="1000" b="1" u="sng" dirty="0">
                <a:latin typeface="Meiryo UI" panose="020B0604030504040204" pitchFamily="50" charset="-128"/>
                <a:ea typeface="Meiryo UI" panose="020B0604030504040204" pitchFamily="50" charset="-128"/>
              </a:rPr>
              <a:t>位</a:t>
            </a:r>
            <a:r>
              <a:rPr kumimoji="1" lang="en-US" altLang="ja-JP" sz="1000" b="1" u="sng" dirty="0">
                <a:latin typeface="Meiryo UI" panose="020B0604030504040204" pitchFamily="50" charset="-128"/>
                <a:ea typeface="Meiryo UI" panose="020B0604030504040204" pitchFamily="50" charset="-128"/>
              </a:rPr>
              <a:t>/17</a:t>
            </a:r>
            <a:r>
              <a:rPr kumimoji="1" lang="ja-JP" altLang="en-US" sz="1000" b="1" u="sng" dirty="0">
                <a:latin typeface="Meiryo UI" panose="020B0604030504040204" pitchFamily="50" charset="-128"/>
                <a:ea typeface="Meiryo UI" panose="020B0604030504040204" pitchFamily="50" charset="-128"/>
              </a:rPr>
              <a:t>中</a:t>
            </a:r>
            <a:endParaRPr kumimoji="1" lang="en-US" altLang="ja-JP" sz="1000" b="1" u="sng"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3597" y="1554396"/>
            <a:ext cx="400110" cy="1528624"/>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市</a:t>
            </a:r>
            <a:r>
              <a:rPr kumimoji="1" lang="ja-JP" altLang="en-US" sz="1400" b="1" dirty="0">
                <a:latin typeface="Meiryo UI" panose="020B0604030504040204" pitchFamily="50" charset="-128"/>
                <a:ea typeface="Meiryo UI" panose="020B0604030504040204" pitchFamily="50" charset="-128"/>
              </a:rPr>
              <a:t>税収入（億円）</a:t>
            </a:r>
          </a:p>
        </p:txBody>
      </p:sp>
      <p:sp>
        <p:nvSpPr>
          <p:cNvPr id="78" name="テキスト ボックス 77"/>
          <p:cNvSpPr txBox="1"/>
          <p:nvPr/>
        </p:nvSpPr>
        <p:spPr>
          <a:xfrm>
            <a:off x="4266475" y="1554396"/>
            <a:ext cx="400110" cy="1528624"/>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実質収支（億円）</a:t>
            </a:r>
          </a:p>
        </p:txBody>
      </p:sp>
      <p:sp>
        <p:nvSpPr>
          <p:cNvPr id="79" name="テキスト ボックス 78"/>
          <p:cNvSpPr txBox="1"/>
          <p:nvPr/>
        </p:nvSpPr>
        <p:spPr>
          <a:xfrm>
            <a:off x="31335" y="4588281"/>
            <a:ext cx="400110" cy="1708160"/>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地方債残高（億円）</a:t>
            </a:r>
          </a:p>
        </p:txBody>
      </p:sp>
      <p:sp>
        <p:nvSpPr>
          <p:cNvPr id="80" name="テキスト ボックス 79"/>
          <p:cNvSpPr txBox="1"/>
          <p:nvPr/>
        </p:nvSpPr>
        <p:spPr>
          <a:xfrm>
            <a:off x="4283128" y="4853441"/>
            <a:ext cx="400110" cy="1169551"/>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将来負担比率</a:t>
            </a:r>
          </a:p>
        </p:txBody>
      </p:sp>
      <p:sp>
        <p:nvSpPr>
          <p:cNvPr id="39" name="円/楕円 38"/>
          <p:cNvSpPr/>
          <p:nvPr/>
        </p:nvSpPr>
        <p:spPr>
          <a:xfrm>
            <a:off x="7079337" y="5322336"/>
            <a:ext cx="335594" cy="6053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903464" y="1541683"/>
            <a:ext cx="51328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6,708</a:t>
            </a:r>
            <a:endParaRPr kumimoji="1" lang="ja-JP" altLang="en-US" sz="9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643251" y="1223102"/>
            <a:ext cx="596532" cy="46166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市民税は法人と個人の合計</a:t>
            </a:r>
            <a:endParaRPr kumimoji="1" lang="ja-JP" altLang="en-US" sz="800" dirty="0">
              <a:latin typeface="Meiryo UI" panose="020B0604030504040204" pitchFamily="50" charset="-128"/>
              <a:ea typeface="Meiryo UI" panose="020B0604030504040204" pitchFamily="50" charset="-128"/>
            </a:endParaRPr>
          </a:p>
        </p:txBody>
      </p:sp>
      <p:sp>
        <p:nvSpPr>
          <p:cNvPr id="12" name="小波 11"/>
          <p:cNvSpPr/>
          <p:nvPr/>
        </p:nvSpPr>
        <p:spPr>
          <a:xfrm>
            <a:off x="7531098" y="1251806"/>
            <a:ext cx="360000" cy="72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410446" y="891254"/>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242</a:t>
            </a:r>
            <a:endParaRPr kumimoji="1" lang="ja-JP" altLang="en-US" sz="9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20360" y="1052043"/>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41" name="テキスト ボックス 40"/>
          <p:cNvSpPr txBox="1"/>
          <p:nvPr/>
        </p:nvSpPr>
        <p:spPr>
          <a:xfrm>
            <a:off x="392887" y="4121969"/>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42" name="テキスト ボックス 41"/>
          <p:cNvSpPr txBox="1"/>
          <p:nvPr/>
        </p:nvSpPr>
        <p:spPr>
          <a:xfrm>
            <a:off x="4504207" y="805431"/>
            <a:ext cx="595035" cy="215444"/>
          </a:xfrm>
          <a:prstGeom prst="rect">
            <a:avLst/>
          </a:prstGeom>
          <a:noFill/>
          <a:ln>
            <a:noFill/>
          </a:ln>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（億円）</a:t>
            </a:r>
          </a:p>
        </p:txBody>
      </p:sp>
      <p:sp>
        <p:nvSpPr>
          <p:cNvPr id="43" name="テキスト ボックス 42"/>
          <p:cNvSpPr txBox="1"/>
          <p:nvPr/>
        </p:nvSpPr>
        <p:spPr>
          <a:xfrm>
            <a:off x="8365886" y="874000"/>
            <a:ext cx="328936"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27</a:t>
            </a:r>
            <a:endParaRPr kumimoji="1" lang="ja-JP" altLang="en-US" sz="9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8577457" y="880986"/>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130</a:t>
            </a:r>
            <a:endParaRPr kumimoji="1" lang="ja-JP" altLang="en-US" sz="900" dirty="0">
              <a:latin typeface="Meiryo UI" panose="020B0604030504040204" pitchFamily="50" charset="-128"/>
              <a:ea typeface="Meiryo UI" panose="020B0604030504040204" pitchFamily="50" charset="-128"/>
            </a:endParaRPr>
          </a:p>
        </p:txBody>
      </p:sp>
      <p:sp>
        <p:nvSpPr>
          <p:cNvPr id="45" name="小波 44"/>
          <p:cNvSpPr/>
          <p:nvPr/>
        </p:nvSpPr>
        <p:spPr>
          <a:xfrm>
            <a:off x="8545942" y="1300624"/>
            <a:ext cx="540000" cy="72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812279" y="858685"/>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308</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758346" y="3544685"/>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50" name="テキスト ボックス 49"/>
          <p:cNvSpPr txBox="1"/>
          <p:nvPr/>
        </p:nvSpPr>
        <p:spPr>
          <a:xfrm>
            <a:off x="3707851" y="6273441"/>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51" name="テキスト ボックス 50"/>
          <p:cNvSpPr txBox="1"/>
          <p:nvPr/>
        </p:nvSpPr>
        <p:spPr>
          <a:xfrm>
            <a:off x="8155573" y="6361544"/>
            <a:ext cx="642419"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54" name="テキスト ボックス 53"/>
          <p:cNvSpPr txBox="1"/>
          <p:nvPr/>
        </p:nvSpPr>
        <p:spPr>
          <a:xfrm>
            <a:off x="8607193" y="3601326"/>
            <a:ext cx="642419"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（年度）</a:t>
            </a:r>
          </a:p>
        </p:txBody>
      </p:sp>
      <p:sp>
        <p:nvSpPr>
          <p:cNvPr id="56" name="テキスト ボックス 55"/>
          <p:cNvSpPr txBox="1"/>
          <p:nvPr/>
        </p:nvSpPr>
        <p:spPr>
          <a:xfrm>
            <a:off x="4852669" y="4217931"/>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58" name="テキスト ボックス 57"/>
          <p:cNvSpPr txBox="1"/>
          <p:nvPr/>
        </p:nvSpPr>
        <p:spPr>
          <a:xfrm>
            <a:off x="722873" y="3667063"/>
            <a:ext cx="3230677"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出典：大阪市「財政のあらまし」をもとに副首都推進局で作成</a:t>
            </a:r>
            <a:endParaRPr kumimoji="1" lang="ja-JP" altLang="en-US" sz="9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4848105" y="3619400"/>
            <a:ext cx="3230677"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出典：大阪市「財政のあらまし」をもとに副首都推進局で作成</a:t>
            </a:r>
            <a:endParaRPr kumimoji="1" lang="ja-JP" altLang="en-US"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722873" y="6643663"/>
            <a:ext cx="3230677"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出典：大阪市「財政のあらまし」をもとに副首都推進局で作成</a:t>
            </a:r>
            <a:endParaRPr kumimoji="1" lang="ja-JP" altLang="en-US" sz="9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4867328" y="6628807"/>
            <a:ext cx="3982824"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出典：総務省</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地方公共団体の主要財政指標一覧</a:t>
            </a:r>
            <a:r>
              <a:rPr lang="ja-JP" altLang="en-US" sz="800" dirty="0" smtClean="0">
                <a:latin typeface="Meiryo UI" panose="020B0604030504040204" pitchFamily="50" charset="-128"/>
                <a:ea typeface="Meiryo UI" panose="020B0604030504040204" pitchFamily="50" charset="-128"/>
              </a:rPr>
              <a:t>」をもとに副首都推進局で作成</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784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27551" y="1388898"/>
            <a:ext cx="8541236" cy="5328366"/>
          </a:xfrm>
          <a:prstGeom prst="rect">
            <a:avLst/>
          </a:prstGeom>
        </p:spPr>
      </p:pic>
      <p:sp>
        <p:nvSpPr>
          <p:cNvPr id="35" name="テキスト ボックス 34"/>
          <p:cNvSpPr txBox="1"/>
          <p:nvPr/>
        </p:nvSpPr>
        <p:spPr>
          <a:xfrm>
            <a:off x="7086600" y="3587276"/>
            <a:ext cx="2555066"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注</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年に基金を創設</a:t>
            </a:r>
            <a:endParaRPr kumimoji="1" lang="ja-JP" altLang="en-US" sz="900" dirty="0">
              <a:latin typeface="Meiryo UI" panose="020B0604030504040204" pitchFamily="50" charset="-128"/>
              <a:ea typeface="Meiryo UI" panose="020B0604030504040204" pitchFamily="50" charset="-128"/>
            </a:endParaRPr>
          </a:p>
        </p:txBody>
      </p:sp>
      <p:cxnSp>
        <p:nvCxnSpPr>
          <p:cNvPr id="8" name="直線矢印コネクタ 7"/>
          <p:cNvCxnSpPr/>
          <p:nvPr/>
        </p:nvCxnSpPr>
        <p:spPr>
          <a:xfrm flipV="1">
            <a:off x="6644714" y="1720439"/>
            <a:ext cx="1810244" cy="534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282997"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大阪市の財政</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23</a:t>
            </a:fld>
            <a:endParaRPr lang="ja-JP" altLang="en-US" dirty="0"/>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7" name="テキスト ボックス 76"/>
          <p:cNvSpPr txBox="1"/>
          <p:nvPr/>
        </p:nvSpPr>
        <p:spPr>
          <a:xfrm>
            <a:off x="43597" y="1590547"/>
            <a:ext cx="400110" cy="1349087"/>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実質公債費比率</a:t>
            </a:r>
            <a:endParaRPr kumimoji="1" lang="ja-JP" altLang="en-US" sz="14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489035" y="1239178"/>
            <a:ext cx="400110" cy="2246769"/>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財政調整基金残高（億円）</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21703" y="4373259"/>
            <a:ext cx="400110" cy="2067233"/>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職員人件費推移（億円）</a:t>
            </a:r>
            <a:endParaRPr kumimoji="1" lang="ja-JP" altLang="en-US" sz="1400" b="1" dirty="0">
              <a:latin typeface="Meiryo UI" panose="020B0604030504040204" pitchFamily="50" charset="-128"/>
              <a:ea typeface="Meiryo UI" panose="020B0604030504040204" pitchFamily="50" charset="-128"/>
            </a:endParaRPr>
          </a:p>
        </p:txBody>
      </p:sp>
      <p:sp>
        <p:nvSpPr>
          <p:cNvPr id="46" name="ホームベース 45"/>
          <p:cNvSpPr/>
          <p:nvPr/>
        </p:nvSpPr>
        <p:spPr>
          <a:xfrm>
            <a:off x="4521011" y="3906890"/>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4489035" y="4868630"/>
            <a:ext cx="400110" cy="990015"/>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職員数推移</a:t>
            </a:r>
            <a:endParaRPr kumimoji="1" lang="ja-JP" altLang="en-US" sz="14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63347" y="6635421"/>
            <a:ext cx="4291143"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出典：大阪市「一般会計、政令等特別会計決算について」</a:t>
            </a:r>
            <a:r>
              <a:rPr lang="ja-JP" altLang="en-US" sz="800" dirty="0">
                <a:latin typeface="Meiryo UI" panose="020B0604030504040204" pitchFamily="50" charset="-128"/>
                <a:ea typeface="Meiryo UI" panose="020B0604030504040204" pitchFamily="50" charset="-128"/>
              </a:rPr>
              <a:t>をもとに副首都推進局で</a:t>
            </a:r>
            <a:r>
              <a:rPr lang="ja-JP" altLang="en-US" sz="800" dirty="0" smtClean="0">
                <a:latin typeface="Meiryo UI" panose="020B0604030504040204" pitchFamily="50" charset="-128"/>
                <a:ea typeface="Meiryo UI" panose="020B0604030504040204" pitchFamily="50" charset="-128"/>
              </a:rPr>
              <a:t>作成</a:t>
            </a:r>
            <a:endParaRPr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01790" y="4400249"/>
            <a:ext cx="595035"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046671" y="6332770"/>
            <a:ext cx="642419"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48312" y="4347755"/>
            <a:ext cx="492443"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545465" y="6226640"/>
            <a:ext cx="642419"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940261" y="6637952"/>
            <a:ext cx="360520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出典：大阪市「大阪市統計書」</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873923" y="1379501"/>
            <a:ext cx="595035"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639247" y="3341257"/>
            <a:ext cx="642419"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437672" y="2559949"/>
            <a:ext cx="530915" cy="230832"/>
          </a:xfrm>
          <a:prstGeom prst="rect">
            <a:avLst/>
          </a:prstGeom>
          <a:noFill/>
        </p:spPr>
        <p:txBody>
          <a:bodyPr wrap="none" rtlCol="0">
            <a:spAutoFit/>
          </a:bodyPr>
          <a:lstStyle/>
          <a:p>
            <a:r>
              <a:rPr lang="ja-JP" altLang="en-US" sz="900" dirty="0" smtClean="0">
                <a:latin typeface="BIZ UDゴシック" panose="020B0400000000000000" pitchFamily="49" charset="-128"/>
                <a:ea typeface="BIZ UDゴシック" panose="020B0400000000000000" pitchFamily="49" charset="-128"/>
              </a:rPr>
              <a:t>大阪市</a:t>
            </a:r>
            <a:endParaRPr kumimoji="1" lang="ja-JP" altLang="en-US" sz="900" dirty="0">
              <a:latin typeface="BIZ UDゴシック" panose="020B0400000000000000" pitchFamily="49" charset="-128"/>
              <a:ea typeface="BIZ UDゴシック" panose="020B0400000000000000" pitchFamily="49" charset="-128"/>
            </a:endParaRPr>
          </a:p>
        </p:txBody>
      </p:sp>
      <p:sp>
        <p:nvSpPr>
          <p:cNvPr id="28" name="テキスト ボックス 27"/>
          <p:cNvSpPr txBox="1"/>
          <p:nvPr/>
        </p:nvSpPr>
        <p:spPr>
          <a:xfrm>
            <a:off x="2508106" y="1524062"/>
            <a:ext cx="1107996" cy="230832"/>
          </a:xfrm>
          <a:prstGeom prst="rect">
            <a:avLst/>
          </a:prstGeom>
          <a:noFill/>
        </p:spPr>
        <p:txBody>
          <a:bodyPr wrap="none" rtlCol="0">
            <a:spAutoFit/>
          </a:bodyPr>
          <a:lstStyle/>
          <a:p>
            <a:r>
              <a:rPr lang="ja-JP" altLang="en-US" sz="900" dirty="0" smtClean="0">
                <a:latin typeface="BIZ UDゴシック" panose="020B0400000000000000" pitchFamily="49" charset="-128"/>
                <a:ea typeface="BIZ UDゴシック" panose="020B0400000000000000" pitchFamily="49" charset="-128"/>
              </a:rPr>
              <a:t>政令指定都市平均</a:t>
            </a:r>
            <a:endParaRPr kumimoji="1" lang="ja-JP" altLang="en-US" sz="900" dirty="0">
              <a:latin typeface="BIZ UDゴシック" panose="020B0400000000000000" pitchFamily="49" charset="-128"/>
              <a:ea typeface="BIZ UDゴシック" panose="020B0400000000000000" pitchFamily="49" charset="-128"/>
            </a:endParaRPr>
          </a:p>
        </p:txBody>
      </p:sp>
      <p:cxnSp>
        <p:nvCxnSpPr>
          <p:cNvPr id="29" name="直線コネクタ 28"/>
          <p:cNvCxnSpPr/>
          <p:nvPr/>
        </p:nvCxnSpPr>
        <p:spPr>
          <a:xfrm flipH="1">
            <a:off x="2272937" y="1752650"/>
            <a:ext cx="306504" cy="200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717548" y="2285867"/>
            <a:ext cx="251039" cy="261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97916" y="1247403"/>
            <a:ext cx="492443"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024152" y="3259039"/>
            <a:ext cx="642419"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55481" y="3635948"/>
            <a:ext cx="3806903"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出典：大阪市「健全化判断比率等の状況」</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040709" y="3579718"/>
            <a:ext cx="2555066"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：大阪市「財政状況資料集</a:t>
            </a:r>
            <a:r>
              <a:rPr lang="ja-JP" altLang="en-US" sz="900" dirty="0">
                <a:latin typeface="Meiryo UI" panose="020B0604030504040204" pitchFamily="50" charset="-128"/>
                <a:ea typeface="Meiryo UI" panose="020B0604030504040204" pitchFamily="50" charset="-128"/>
              </a:rPr>
              <a:t>」をもと</a:t>
            </a:r>
            <a:r>
              <a:rPr lang="ja-JP" altLang="en-US" sz="900" dirty="0" smtClean="0">
                <a:latin typeface="Meiryo UI" panose="020B0604030504040204" pitchFamily="50" charset="-128"/>
                <a:ea typeface="Meiryo UI" panose="020B0604030504040204" pitchFamily="50" charset="-128"/>
              </a:rPr>
              <a:t>に</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副首都</a:t>
            </a:r>
            <a:r>
              <a:rPr lang="ja-JP" altLang="en-US" sz="900" dirty="0">
                <a:latin typeface="Meiryo UI" panose="020B0604030504040204" pitchFamily="50" charset="-128"/>
                <a:ea typeface="Meiryo UI" panose="020B0604030504040204" pitchFamily="50" charset="-128"/>
              </a:rPr>
              <a:t>推進局で</a:t>
            </a:r>
            <a:r>
              <a:rPr lang="ja-JP" altLang="en-US" sz="900" dirty="0" smtClean="0">
                <a:latin typeface="Meiryo UI" panose="020B0604030504040204" pitchFamily="50" charset="-128"/>
                <a:ea typeface="Meiryo UI" panose="020B0604030504040204" pitchFamily="50" charset="-128"/>
              </a:rPr>
              <a:t>作成</a:t>
            </a:r>
            <a:endParaRPr lang="ja-JP" altLang="en-US" sz="9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21813" y="746214"/>
            <a:ext cx="3998406" cy="415498"/>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➣実質公債費比率は低下しており、</a:t>
            </a:r>
            <a:r>
              <a:rPr lang="en-US" altLang="ja-JP" sz="1050" dirty="0" smtClean="0">
                <a:latin typeface="Meiryo UI" panose="020B0604030504040204" pitchFamily="50" charset="-128"/>
                <a:ea typeface="Meiryo UI" panose="020B0604030504040204" pitchFamily="50" charset="-128"/>
              </a:rPr>
              <a:t>2020</a:t>
            </a:r>
            <a:r>
              <a:rPr lang="ja-JP" altLang="en-US" sz="1050" dirty="0" smtClean="0">
                <a:latin typeface="Meiryo UI" panose="020B0604030504040204" pitchFamily="50" charset="-128"/>
                <a:ea typeface="Meiryo UI" panose="020B0604030504040204" pitchFamily="50" charset="-128"/>
              </a:rPr>
              <a:t>年度では政令指定都市</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平均を</a:t>
            </a:r>
            <a:r>
              <a:rPr lang="en-US" altLang="ja-JP" sz="1050" dirty="0" smtClean="0">
                <a:latin typeface="Meiryo UI" panose="020B0604030504040204" pitchFamily="50" charset="-128"/>
                <a:ea typeface="Meiryo UI" panose="020B0604030504040204" pitchFamily="50" charset="-128"/>
              </a:rPr>
              <a:t>4.6</a:t>
            </a:r>
            <a:r>
              <a:rPr lang="ja-JP" altLang="en-US" sz="1050" dirty="0" smtClean="0">
                <a:latin typeface="Meiryo UI" panose="020B0604030504040204" pitchFamily="50" charset="-128"/>
                <a:ea typeface="Meiryo UI" panose="020B0604030504040204" pitchFamily="50" charset="-128"/>
              </a:rPr>
              <a:t>ポイント下回っている。（</a:t>
            </a:r>
            <a:r>
              <a:rPr lang="en-US" altLang="ja-JP" sz="1050" dirty="0" smtClean="0">
                <a:latin typeface="Meiryo UI" panose="020B0604030504040204" pitchFamily="50" charset="-128"/>
                <a:ea typeface="Meiryo UI" panose="020B0604030504040204" pitchFamily="50" charset="-128"/>
              </a:rPr>
              <a:t>20</a:t>
            </a:r>
            <a:r>
              <a:rPr lang="ja-JP" altLang="en-US" sz="1050" dirty="0" smtClean="0">
                <a:latin typeface="Meiryo UI" panose="020B0604030504040204" pitchFamily="50" charset="-128"/>
                <a:ea typeface="Meiryo UI" panose="020B0604030504040204" pitchFamily="50" charset="-128"/>
              </a:rPr>
              <a:t>政令指定都市中３位）</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940261" y="759875"/>
            <a:ext cx="3923155" cy="415498"/>
          </a:xfrm>
          <a:prstGeom prst="rect">
            <a:avLst/>
          </a:prstGeom>
          <a:noFill/>
        </p:spPr>
        <p:txBody>
          <a:bodyPr wrap="square" rtlCol="0">
            <a:spAutoFit/>
          </a:bodyPr>
          <a:lstStyle/>
          <a:p>
            <a:r>
              <a:rPr lang="zh-TW" altLang="en-US"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前年から</a:t>
            </a:r>
            <a:r>
              <a:rPr lang="en-US" altLang="ja-JP" sz="1050" dirty="0" smtClean="0">
                <a:latin typeface="Meiryo UI" panose="020B0604030504040204" pitchFamily="50" charset="-128"/>
                <a:ea typeface="Meiryo UI" panose="020B0604030504040204" pitchFamily="50" charset="-128"/>
              </a:rPr>
              <a:t>467</a:t>
            </a:r>
            <a:r>
              <a:rPr lang="ja-JP" altLang="en-US" sz="1050" dirty="0" smtClean="0">
                <a:latin typeface="Meiryo UI" panose="020B0604030504040204" pitchFamily="50" charset="-128"/>
                <a:ea typeface="Meiryo UI" panose="020B0604030504040204" pitchFamily="50" charset="-128"/>
              </a:rPr>
              <a:t>億円増加。基金を創設した</a:t>
            </a:r>
            <a:r>
              <a:rPr lang="en-US" altLang="ja-JP" sz="1050" dirty="0" smtClean="0">
                <a:latin typeface="Meiryo UI" panose="020B0604030504040204" pitchFamily="50" charset="-128"/>
                <a:ea typeface="Meiryo UI" panose="020B0604030504040204" pitchFamily="50" charset="-128"/>
              </a:rPr>
              <a:t>2012</a:t>
            </a:r>
            <a:r>
              <a:rPr lang="ja-JP" altLang="en-US" sz="1050" dirty="0" smtClean="0">
                <a:latin typeface="Meiryo UI" panose="020B0604030504040204" pitchFamily="50" charset="-128"/>
                <a:ea typeface="Meiryo UI" panose="020B0604030504040204" pitchFamily="50" charset="-128"/>
              </a:rPr>
              <a:t>年からは</a:t>
            </a:r>
            <a:r>
              <a:rPr lang="en-US" altLang="ja-JP" sz="1050" dirty="0" smtClean="0">
                <a:latin typeface="Meiryo UI" panose="020B0604030504040204" pitchFamily="50" charset="-128"/>
                <a:ea typeface="Meiryo UI" panose="020B0604030504040204" pitchFamily="50" charset="-128"/>
              </a:rPr>
              <a:t>940</a:t>
            </a:r>
            <a:r>
              <a:rPr lang="ja-JP" altLang="en-US" sz="1050" dirty="0" smtClean="0">
                <a:latin typeface="Meiryo UI" panose="020B0604030504040204" pitchFamily="50" charset="-128"/>
                <a:ea typeface="Meiryo UI" panose="020B0604030504040204" pitchFamily="50" charset="-128"/>
              </a:rPr>
              <a:t>億円</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増加（</a:t>
            </a:r>
            <a:r>
              <a:rPr lang="en-US" altLang="ja-JP" sz="1050" dirty="0" smtClean="0">
                <a:latin typeface="Meiryo UI" panose="020B0604030504040204" pitchFamily="50" charset="-128"/>
                <a:ea typeface="Meiryo UI" panose="020B0604030504040204" pitchFamily="50" charset="-128"/>
              </a:rPr>
              <a:t>79</a:t>
            </a:r>
            <a:r>
              <a:rPr lang="ja-JP" altLang="en-US" sz="1050" dirty="0" smtClean="0">
                <a:latin typeface="Meiryo UI" panose="020B0604030504040204" pitchFamily="50" charset="-128"/>
                <a:ea typeface="Meiryo UI" panose="020B0604030504040204" pitchFamily="50" charset="-128"/>
              </a:rPr>
              <a:t>％増）</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59442" y="3926124"/>
            <a:ext cx="3839998"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年から</a:t>
            </a:r>
            <a:r>
              <a:rPr lang="en-US" altLang="ja-JP" sz="1050" dirty="0" smtClean="0">
                <a:latin typeface="Meiryo UI" panose="020B0604030504040204" pitchFamily="50" charset="-128"/>
                <a:ea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rPr>
              <a:t>年の</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年間で</a:t>
            </a:r>
            <a:r>
              <a:rPr lang="en-US" altLang="ja-JP" sz="1050" dirty="0" smtClean="0">
                <a:latin typeface="Meiryo UI" panose="020B0604030504040204" pitchFamily="50" charset="-128"/>
                <a:ea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rPr>
              <a:t>％減少</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年以降は府費</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負担</a:t>
            </a:r>
            <a:r>
              <a:rPr lang="ja-JP" altLang="en-US" sz="1050" dirty="0">
                <a:latin typeface="Meiryo UI" panose="020B0604030504040204" pitchFamily="50" charset="-128"/>
                <a:ea typeface="Meiryo UI" panose="020B0604030504040204" pitchFamily="50" charset="-128"/>
              </a:rPr>
              <a:t>教職員制度の</a:t>
            </a:r>
            <a:r>
              <a:rPr lang="ja-JP" altLang="en-US" sz="1050" dirty="0" smtClean="0">
                <a:latin typeface="Meiryo UI" panose="020B0604030504040204" pitchFamily="50" charset="-128"/>
                <a:ea typeface="Meiryo UI" panose="020B0604030504040204" pitchFamily="50" charset="-128"/>
              </a:rPr>
              <a:t>見直しにより増加したものの、横ばいで</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推移している。</a:t>
            </a:r>
            <a:endParaRPr kumimoji="1" lang="ja-JP" altLang="en-US" sz="105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104144" y="3870544"/>
            <a:ext cx="3665550"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年からの</a:t>
            </a:r>
            <a:r>
              <a:rPr lang="en-US" altLang="ja-JP" sz="1050" dirty="0" smtClean="0">
                <a:latin typeface="Meiryo UI" panose="020B0604030504040204" pitchFamily="50" charset="-128"/>
                <a:ea typeface="Meiryo UI" panose="020B0604030504040204" pitchFamily="50" charset="-128"/>
              </a:rPr>
              <a:t>14</a:t>
            </a:r>
            <a:r>
              <a:rPr lang="ja-JP" altLang="en-US" sz="1050" dirty="0" smtClean="0">
                <a:latin typeface="Meiryo UI" panose="020B0604030504040204" pitchFamily="50" charset="-128"/>
                <a:ea typeface="Meiryo UI" panose="020B0604030504040204" pitchFamily="50" charset="-128"/>
              </a:rPr>
              <a:t>年間で、市会・行政委員会</a:t>
            </a:r>
            <a:r>
              <a:rPr lang="ja-JP" altLang="en-US" sz="1050" dirty="0">
                <a:latin typeface="Meiryo UI" panose="020B0604030504040204" pitchFamily="50" charset="-128"/>
                <a:ea typeface="Meiryo UI" panose="020B0604030504040204" pitchFamily="50" charset="-128"/>
              </a:rPr>
              <a:t>等は府費負担教職員制度の見直しに</a:t>
            </a:r>
            <a:r>
              <a:rPr lang="ja-JP" altLang="en-US" sz="1050" dirty="0" smtClean="0">
                <a:latin typeface="Meiryo UI" panose="020B0604030504040204" pitchFamily="50" charset="-128"/>
                <a:ea typeface="Meiryo UI" panose="020B0604030504040204" pitchFamily="50" charset="-128"/>
              </a:rPr>
              <a:t>より増加したが、市長部局が</a:t>
            </a:r>
            <a:r>
              <a:rPr lang="en-US" altLang="ja-JP" sz="1050" dirty="0" smtClean="0">
                <a:latin typeface="Meiryo UI" panose="020B0604030504040204" pitchFamily="50" charset="-128"/>
                <a:ea typeface="Meiryo UI" panose="020B0604030504040204" pitchFamily="50" charset="-128"/>
              </a:rPr>
              <a:t>33</a:t>
            </a:r>
            <a:r>
              <a:rPr lang="ja-JP" altLang="en-US" sz="1050" dirty="0" smtClean="0">
                <a:latin typeface="Meiryo UI" panose="020B0604030504040204" pitchFamily="50" charset="-128"/>
                <a:ea typeface="Meiryo UI" panose="020B0604030504040204" pitchFamily="50" charset="-128"/>
              </a:rPr>
              <a:t>％減少、公営企業が</a:t>
            </a:r>
            <a:r>
              <a:rPr lang="en-US" altLang="ja-JP" sz="1050" dirty="0" smtClean="0">
                <a:latin typeface="Meiryo UI" panose="020B0604030504040204" pitchFamily="50" charset="-128"/>
                <a:ea typeface="Meiryo UI" panose="020B0604030504040204" pitchFamily="50" charset="-128"/>
              </a:rPr>
              <a:t>86</a:t>
            </a:r>
            <a:r>
              <a:rPr lang="ja-JP" altLang="en-US" sz="1050" dirty="0" smtClean="0">
                <a:latin typeface="Meiryo UI" panose="020B0604030504040204" pitchFamily="50" charset="-128"/>
                <a:ea typeface="Meiryo UI" panose="020B0604030504040204" pitchFamily="50" charset="-128"/>
              </a:rPr>
              <a:t>％減少したことにより、合計では</a:t>
            </a:r>
            <a:r>
              <a:rPr lang="en-US" altLang="ja-JP" sz="1050" dirty="0" smtClean="0">
                <a:latin typeface="Meiryo UI" panose="020B0604030504040204" pitchFamily="50" charset="-128"/>
                <a:ea typeface="Meiryo UI" panose="020B0604030504040204" pitchFamily="50" charset="-128"/>
              </a:rPr>
              <a:t>11</a:t>
            </a:r>
            <a:r>
              <a:rPr lang="ja-JP" altLang="en-US" sz="1050" dirty="0" smtClean="0">
                <a:latin typeface="Meiryo UI" panose="020B0604030504040204" pitchFamily="50" charset="-128"/>
                <a:ea typeface="Meiryo UI" panose="020B0604030504040204" pitchFamily="50" charset="-128"/>
              </a:rPr>
              <a:t>％減少した。</a:t>
            </a:r>
            <a:endParaRPr kumimoji="1" lang="ja-JP" altLang="en-US" sz="105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049672" y="1752650"/>
            <a:ext cx="631703" cy="246221"/>
          </a:xfrm>
          <a:prstGeom prst="rect">
            <a:avLst/>
          </a:prstGeom>
          <a:noFill/>
        </p:spPr>
        <p:txBody>
          <a:bodyPr wrap="square" rtlCol="0">
            <a:spAutoFit/>
          </a:bodyPr>
          <a:lstStyle/>
          <a:p>
            <a:r>
              <a:rPr lang="en-US" altLang="ja-JP" sz="1000" dirty="0" smtClean="0">
                <a:latin typeface="BIZ UDゴシック" panose="020B0400000000000000" pitchFamily="49" charset="-128"/>
                <a:ea typeface="BIZ UDゴシック" panose="020B0400000000000000" pitchFamily="49" charset="-128"/>
              </a:rPr>
              <a:t>79</a:t>
            </a:r>
            <a:r>
              <a:rPr lang="ja-JP" altLang="en-US" sz="1000" dirty="0" smtClean="0">
                <a:latin typeface="BIZ UDゴシック" panose="020B0400000000000000" pitchFamily="49" charset="-128"/>
                <a:ea typeface="BIZ UDゴシック" panose="020B0400000000000000" pitchFamily="49" charset="-128"/>
              </a:rPr>
              <a:t>％増</a:t>
            </a:r>
            <a:endParaRPr kumimoji="1" lang="ja-JP" altLang="en-US" sz="1000" dirty="0">
              <a:latin typeface="BIZ UDゴシック" panose="020B0400000000000000" pitchFamily="49" charset="-128"/>
              <a:ea typeface="BIZ UDゴシック" panose="020B0400000000000000" pitchFamily="49" charset="-128"/>
            </a:endParaRPr>
          </a:p>
        </p:txBody>
      </p:sp>
      <p:cxnSp>
        <p:nvCxnSpPr>
          <p:cNvPr id="9" name="直線矢印コネクタ 8"/>
          <p:cNvCxnSpPr/>
          <p:nvPr/>
        </p:nvCxnSpPr>
        <p:spPr>
          <a:xfrm>
            <a:off x="1227909" y="5042263"/>
            <a:ext cx="1329001" cy="156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1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292"/>
            <a:ext cx="1620957"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指標状況一覧</a:t>
            </a:r>
            <a:r>
              <a:rPr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52089" y="287149"/>
            <a:ext cx="89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283848499"/>
              </p:ext>
            </p:extLst>
          </p:nvPr>
        </p:nvGraphicFramePr>
        <p:xfrm>
          <a:off x="99089" y="324737"/>
          <a:ext cx="8869999" cy="6505933"/>
        </p:xfrm>
        <a:graphic>
          <a:graphicData uri="http://schemas.openxmlformats.org/drawingml/2006/table">
            <a:tbl>
              <a:tblPr firstRow="1" bandRow="1">
                <a:tableStyleId>{5C22544A-7EE6-4342-B048-85BDC9FD1C3A}</a:tableStyleId>
              </a:tblPr>
              <a:tblGrid>
                <a:gridCol w="1112246">
                  <a:extLst>
                    <a:ext uri="{9D8B030D-6E8A-4147-A177-3AD203B41FA5}">
                      <a16:colId xmlns:a16="http://schemas.microsoft.com/office/drawing/2014/main" val="20000"/>
                    </a:ext>
                  </a:extLst>
                </a:gridCol>
                <a:gridCol w="2591299">
                  <a:extLst>
                    <a:ext uri="{9D8B030D-6E8A-4147-A177-3AD203B41FA5}">
                      <a16:colId xmlns:a16="http://schemas.microsoft.com/office/drawing/2014/main" val="20001"/>
                    </a:ext>
                  </a:extLst>
                </a:gridCol>
                <a:gridCol w="5166454">
                  <a:extLst>
                    <a:ext uri="{9D8B030D-6E8A-4147-A177-3AD203B41FA5}">
                      <a16:colId xmlns:a16="http://schemas.microsoft.com/office/drawing/2014/main" val="20003"/>
                    </a:ext>
                  </a:extLst>
                </a:gridCol>
              </a:tblGrid>
              <a:tr h="219476">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項目</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状況</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45456">
                <a:tc rowSpan="8">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主要経済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指標</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景気動向指数と府内</a:t>
                      </a:r>
                      <a:r>
                        <a:rPr kumimoji="1" lang="ja-JP" altLang="en-US" sz="1050" dirty="0" smtClean="0">
                          <a:solidFill>
                            <a:schemeClr val="tx1"/>
                          </a:solidFill>
                          <a:latin typeface="Meiryo UI" panose="020B0604030504040204" pitchFamily="50" charset="-128"/>
                          <a:ea typeface="Meiryo UI" panose="020B0604030504040204" pitchFamily="50" charset="-128"/>
                        </a:rPr>
                        <a:t>総生産</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大阪府）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大阪の府内総生産は、リーマン</a:t>
                      </a:r>
                      <a:r>
                        <a:rPr lang="ja-JP" altLang="en-US" sz="1050" dirty="0" smtClean="0">
                          <a:solidFill>
                            <a:schemeClr val="tx1"/>
                          </a:solidFill>
                          <a:latin typeface="Meiryo UI" panose="020B0604030504040204" pitchFamily="50" charset="-128"/>
                          <a:ea typeface="Meiryo UI" panose="020B0604030504040204" pitchFamily="50" charset="-128"/>
                        </a:rPr>
                        <a:t>ショック後</a:t>
                      </a:r>
                      <a:r>
                        <a:rPr kumimoji="1" lang="ja-JP" altLang="en-US" sz="1050" dirty="0" smtClean="0">
                          <a:solidFill>
                            <a:schemeClr val="tx1"/>
                          </a:solidFill>
                          <a:latin typeface="Meiryo UI" panose="020B0604030504040204" pitchFamily="50" charset="-128"/>
                          <a:ea typeface="Meiryo UI" panose="020B0604030504040204" pitchFamily="50" charset="-128"/>
                        </a:rPr>
                        <a:t>の落ちこみを底に、インバウンド増加なども背景に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コロナ拡大前までの間、増加傾向。府内総生産と景気動向指数には一定の相関がみられ、景気動向指数が先行する形で府内総生産が増加。（</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府内総生産の数値は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年度が最新値であるため、景気動向指数と府内総生産の相関においては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年度までの数値を用いている。）</a:t>
                      </a:r>
                      <a:endParaRPr kumimoji="1" lang="ja-JP" altLang="en-US" sz="900" b="0" dirty="0" smtClean="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有効求人倍率と完全</a:t>
                      </a:r>
                      <a:r>
                        <a:rPr kumimoji="1" lang="ja-JP" altLang="en-US" sz="1050" dirty="0" smtClean="0">
                          <a:solidFill>
                            <a:schemeClr val="tx1"/>
                          </a:solidFill>
                          <a:latin typeface="Meiryo UI" panose="020B0604030504040204" pitchFamily="50" charset="-128"/>
                          <a:ea typeface="Meiryo UI" panose="020B0604030504040204" pitchFamily="50" charset="-128"/>
                        </a:rPr>
                        <a:t>失業率</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（大阪府）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Meiryo UI" panose="020B0604030504040204" pitchFamily="50" charset="-128"/>
                          <a:ea typeface="Meiryo UI" panose="020B0604030504040204" pitchFamily="50" charset="-128"/>
                        </a:rPr>
                        <a:t>失業率は低下傾向で、有効求人倍率は伸びており、大阪の雇用環境は、</a:t>
                      </a:r>
                      <a:r>
                        <a:rPr kumimoji="1" lang="ja-JP" altLang="en-US" sz="1050" dirty="0" smtClean="0">
                          <a:solidFill>
                            <a:schemeClr val="tx1"/>
                          </a:solidFill>
                          <a:latin typeface="Meiryo UI" panose="020B0604030504040204" pitchFamily="50" charset="-128"/>
                          <a:ea typeface="Meiryo UI" panose="020B0604030504040204" pitchFamily="50" charset="-128"/>
                        </a:rPr>
                        <a:t>リーマンショック後、コロナ前の</a:t>
                      </a:r>
                      <a:r>
                        <a:rPr kumimoji="1" lang="en-US" altLang="ja-JP" sz="1050" dirty="0" smtClean="0">
                          <a:solidFill>
                            <a:schemeClr val="tx1"/>
                          </a:solidFill>
                          <a:latin typeface="Meiryo UI" panose="020B0604030504040204" pitchFamily="50" charset="-128"/>
                          <a:ea typeface="Meiryo UI" panose="020B0604030504040204" pitchFamily="50" charset="-128"/>
                        </a:rPr>
                        <a:t>2019</a:t>
                      </a:r>
                      <a:r>
                        <a:rPr kumimoji="1" lang="ja-JP" altLang="en-US" sz="1050" dirty="0" smtClean="0">
                          <a:solidFill>
                            <a:schemeClr val="tx1"/>
                          </a:solidFill>
                          <a:latin typeface="Meiryo UI" panose="020B0604030504040204" pitchFamily="50" charset="-128"/>
                          <a:ea typeface="Meiryo UI" panose="020B0604030504040204" pitchFamily="50" charset="-128"/>
                        </a:rPr>
                        <a:t>年までの間、改善傾向。</a:t>
                      </a:r>
                      <a:r>
                        <a:rPr lang="ja-JP" altLang="en-US" sz="1050" dirty="0" smtClean="0">
                          <a:latin typeface="Meiryo UI" panose="020B0604030504040204" pitchFamily="50" charset="-128"/>
                          <a:ea typeface="Meiryo UI" panose="020B0604030504040204" pitchFamily="50" charset="-128"/>
                        </a:rPr>
                        <a:t>コロナ禍で雇用環境は悪化したが、直近では改善傾向</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21268935"/>
                  </a:ext>
                </a:extLst>
              </a:tr>
              <a:tr h="246187">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府内</a:t>
                      </a:r>
                      <a:r>
                        <a:rPr kumimoji="1" lang="ja-JP" altLang="en-US" sz="1050" dirty="0" smtClean="0">
                          <a:solidFill>
                            <a:schemeClr val="tx1"/>
                          </a:solidFill>
                          <a:latin typeface="Meiryo UI" panose="020B0604030504040204" pitchFamily="50" charset="-128"/>
                          <a:ea typeface="Meiryo UI" panose="020B0604030504040204" pitchFamily="50" charset="-128"/>
                        </a:rPr>
                        <a:t>総生産</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東京都</a:t>
                      </a:r>
                      <a:r>
                        <a:rPr kumimoji="1" lang="ja-JP" altLang="en-US" sz="1050" dirty="0">
                          <a:solidFill>
                            <a:schemeClr val="tx1"/>
                          </a:solidFill>
                          <a:latin typeface="Meiryo UI" panose="020B0604030504040204" pitchFamily="50" charset="-128"/>
                          <a:ea typeface="Meiryo UI" panose="020B0604030504040204" pitchFamily="50" charset="-128"/>
                        </a:rPr>
                        <a:t>と比べ低い水準となっているものの、微増で推移。</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15144871"/>
                  </a:ext>
                </a:extLst>
              </a:tr>
              <a:tr h="246187">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景気動向</a:t>
                      </a:r>
                      <a:r>
                        <a:rPr kumimoji="1" lang="ja-JP" altLang="en-US" sz="1050" dirty="0" smtClean="0">
                          <a:solidFill>
                            <a:schemeClr val="tx1"/>
                          </a:solidFill>
                          <a:latin typeface="Meiryo UI" panose="020B0604030504040204" pitchFamily="50" charset="-128"/>
                          <a:ea typeface="Meiryo UI" panose="020B0604030504040204" pitchFamily="50" charset="-128"/>
                        </a:rPr>
                        <a:t>指数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大阪府では、リーマンショック後の</a:t>
                      </a:r>
                      <a:r>
                        <a:rPr kumimoji="1" lang="en-US" altLang="ja-JP" sz="1050" dirty="0">
                          <a:latin typeface="Meiryo UI" panose="020B0604030504040204" pitchFamily="50" charset="-128"/>
                          <a:ea typeface="Meiryo UI" panose="020B0604030504040204" pitchFamily="50" charset="-128"/>
                        </a:rPr>
                        <a:t>2009</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(66.1)</a:t>
                      </a:r>
                      <a:r>
                        <a:rPr kumimoji="1" lang="ja-JP" altLang="en-US" sz="1050" dirty="0">
                          <a:latin typeface="Meiryo UI" panose="020B0604030504040204" pitchFamily="50" charset="-128"/>
                          <a:ea typeface="Meiryo UI" panose="020B0604030504040204" pitchFamily="50" charset="-128"/>
                        </a:rPr>
                        <a:t>からコロナ禍前の</a:t>
                      </a:r>
                      <a:r>
                        <a:rPr kumimoji="1" lang="en-US" altLang="ja-JP" sz="1050" dirty="0">
                          <a:latin typeface="Meiryo UI" panose="020B0604030504040204" pitchFamily="50" charset="-128"/>
                          <a:ea typeface="Meiryo UI" panose="020B0604030504040204" pitchFamily="50" charset="-128"/>
                        </a:rPr>
                        <a:t>2018</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107.1</a:t>
                      </a:r>
                      <a:r>
                        <a:rPr kumimoji="1" lang="ja-JP" altLang="en-US" sz="1050" dirty="0">
                          <a:latin typeface="Meiryo UI" panose="020B0604030504040204" pitchFamily="50" charset="-128"/>
                          <a:ea typeface="Meiryo UI" panose="020B0604030504040204" pitchFamily="50" charset="-128"/>
                        </a:rPr>
                        <a:t>）まで</a:t>
                      </a:r>
                      <a:r>
                        <a:rPr kumimoji="1" lang="en-US" altLang="ja-JP" sz="1050" dirty="0">
                          <a:latin typeface="Meiryo UI" panose="020B0604030504040204" pitchFamily="50" charset="-128"/>
                          <a:ea typeface="Meiryo UI" panose="020B0604030504040204" pitchFamily="50" charset="-128"/>
                        </a:rPr>
                        <a:t>41</a:t>
                      </a:r>
                      <a:r>
                        <a:rPr kumimoji="1" lang="ja-JP" altLang="en-US" sz="1050" dirty="0">
                          <a:latin typeface="Meiryo UI" panose="020B0604030504040204" pitchFamily="50" charset="-128"/>
                          <a:ea typeface="Meiryo UI" panose="020B0604030504040204" pitchFamily="50" charset="-128"/>
                        </a:rPr>
                        <a:t>の伸び</a:t>
                      </a:r>
                      <a:r>
                        <a:rPr kumimoji="1" lang="ja-JP" altLang="en-US" sz="1050" dirty="0" smtClean="0">
                          <a:latin typeface="Meiryo UI" panose="020B0604030504040204" pitchFamily="50" charset="-128"/>
                          <a:ea typeface="Meiryo UI" panose="020B0604030504040204" pitchFamily="50" charset="-128"/>
                        </a:rPr>
                        <a:t>。コロナの影響で落ち込むも</a:t>
                      </a:r>
                      <a:r>
                        <a:rPr lang="en-US" altLang="ja-JP" sz="1050" dirty="0" smtClean="0">
                          <a:latin typeface="Meiryo UI" panose="020B0604030504040204" pitchFamily="50" charset="-128"/>
                          <a:ea typeface="Meiryo UI" panose="020B0604030504040204" pitchFamily="50" charset="-128"/>
                        </a:rPr>
                        <a:t>2022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95.0</a:t>
                      </a:r>
                      <a:r>
                        <a:rPr lang="ja-JP" altLang="en-US" sz="1050" dirty="0" smtClean="0">
                          <a:latin typeface="Meiryo UI" panose="020B0604030504040204" pitchFamily="50" charset="-128"/>
                          <a:ea typeface="Meiryo UI" panose="020B0604030504040204" pitchFamily="50" charset="-128"/>
                        </a:rPr>
                        <a:t>）まで回復。</a:t>
                      </a:r>
                      <a:endParaRPr kumimoji="1" lang="en-US" altLang="ja-JP" sz="1050" dirty="0" smtClean="0">
                        <a:latin typeface="Meiryo UI" panose="020B0604030504040204" pitchFamily="50" charset="-128"/>
                        <a:ea typeface="Meiryo UI" panose="020B0604030504040204" pitchFamily="50" charset="-128"/>
                      </a:endParaRPr>
                    </a:p>
                    <a:p>
                      <a:pPr algn="l"/>
                      <a:r>
                        <a:rPr kumimoji="1" lang="ja-JP" altLang="en-US" sz="1050" dirty="0" smtClean="0">
                          <a:latin typeface="Meiryo UI" panose="020B0604030504040204" pitchFamily="50" charset="-128"/>
                          <a:ea typeface="Meiryo UI" panose="020B0604030504040204" pitchFamily="50" charset="-128"/>
                        </a:rPr>
                        <a:t>全国</a:t>
                      </a:r>
                      <a:r>
                        <a:rPr kumimoji="1" lang="ja-JP" altLang="en-US" sz="1050" dirty="0">
                          <a:latin typeface="Meiryo UI" panose="020B0604030504040204" pitchFamily="50" charset="-128"/>
                          <a:ea typeface="Meiryo UI" panose="020B0604030504040204" pitchFamily="50" charset="-128"/>
                        </a:rPr>
                        <a:t>では、</a:t>
                      </a:r>
                      <a:r>
                        <a:rPr kumimoji="1" lang="en-US" altLang="ja-JP" sz="1050" dirty="0">
                          <a:latin typeface="Meiryo UI" panose="020B0604030504040204" pitchFamily="50" charset="-128"/>
                          <a:ea typeface="Meiryo UI" panose="020B0604030504040204" pitchFamily="50" charset="-128"/>
                        </a:rPr>
                        <a:t>2009</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71.4</a:t>
                      </a:r>
                      <a:r>
                        <a:rPr kumimoji="1" lang="ja-JP" altLang="en-US" sz="1050" dirty="0">
                          <a:latin typeface="Meiryo UI" panose="020B0604030504040204" pitchFamily="50" charset="-128"/>
                          <a:ea typeface="Meiryo UI" panose="020B0604030504040204" pitchFamily="50" charset="-128"/>
                        </a:rPr>
                        <a:t>）から</a:t>
                      </a:r>
                      <a:r>
                        <a:rPr kumimoji="1" lang="en-US" altLang="ja-JP" sz="1050" dirty="0">
                          <a:latin typeface="Meiryo UI" panose="020B0604030504040204" pitchFamily="50" charset="-128"/>
                          <a:ea typeface="Meiryo UI" panose="020B0604030504040204" pitchFamily="50" charset="-128"/>
                        </a:rPr>
                        <a:t>2017</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106.4</a:t>
                      </a:r>
                      <a:r>
                        <a:rPr kumimoji="1" lang="ja-JP" altLang="en-US" sz="1050" dirty="0">
                          <a:latin typeface="Meiryo UI" panose="020B0604030504040204" pitchFamily="50" charset="-128"/>
                          <a:ea typeface="Meiryo UI" panose="020B0604030504040204" pitchFamily="50" charset="-128"/>
                        </a:rPr>
                        <a:t>）まで</a:t>
                      </a:r>
                      <a:r>
                        <a:rPr kumimoji="1" lang="en-US" altLang="ja-JP" sz="1050" dirty="0" smtClean="0">
                          <a:latin typeface="Meiryo UI" panose="020B0604030504040204" pitchFamily="50" charset="-128"/>
                          <a:ea typeface="Meiryo UI" panose="020B0604030504040204" pitchFamily="50" charset="-128"/>
                        </a:rPr>
                        <a:t>35</a:t>
                      </a:r>
                      <a:r>
                        <a:rPr kumimoji="1" lang="ja-JP" altLang="en-US" sz="1050" dirty="0" smtClean="0">
                          <a:latin typeface="Meiryo UI" panose="020B0604030504040204" pitchFamily="50" charset="-128"/>
                          <a:ea typeface="Meiryo UI" panose="020B0604030504040204" pitchFamily="50" charset="-128"/>
                        </a:rPr>
                        <a:t>ポイントの</a:t>
                      </a:r>
                      <a:r>
                        <a:rPr kumimoji="1" lang="ja-JP" altLang="en-US" sz="1050" dirty="0">
                          <a:latin typeface="Meiryo UI" panose="020B0604030504040204" pitchFamily="50" charset="-128"/>
                          <a:ea typeface="Meiryo UI" panose="020B0604030504040204" pitchFamily="50" charset="-128"/>
                        </a:rPr>
                        <a:t>伸び</a:t>
                      </a:r>
                      <a:r>
                        <a:rPr lang="ja-JP" altLang="en-US" sz="1050" dirty="0" smtClean="0">
                          <a:latin typeface="Meiryo UI" panose="020B0604030504040204" pitchFamily="50" charset="-128"/>
                          <a:ea typeface="Meiryo UI" panose="020B0604030504040204" pitchFamily="50" charset="-128"/>
                        </a:rPr>
                        <a:t>。コロナの影響で落ち込むも</a:t>
                      </a:r>
                      <a:r>
                        <a:rPr lang="en-US" altLang="ja-JP" sz="1050" dirty="0" smtClean="0">
                          <a:latin typeface="Meiryo UI" panose="020B0604030504040204" pitchFamily="50" charset="-128"/>
                          <a:ea typeface="Meiryo UI" panose="020B0604030504040204" pitchFamily="50" charset="-128"/>
                        </a:rPr>
                        <a:t>2022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101.8</a:t>
                      </a:r>
                      <a:r>
                        <a:rPr lang="ja-JP" altLang="en-US" sz="1050" dirty="0" smtClean="0">
                          <a:latin typeface="Meiryo UI" panose="020B0604030504040204" pitchFamily="50" charset="-128"/>
                          <a:ea typeface="Meiryo UI" panose="020B0604030504040204" pitchFamily="50" charset="-128"/>
                        </a:rPr>
                        <a:t>）まで回復。</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0829183"/>
                  </a:ext>
                </a:extLst>
              </a:tr>
              <a:tr h="212374">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有効求人倍率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東京都より低い状況であるが、</a:t>
                      </a:r>
                      <a:r>
                        <a:rPr lang="en-US" altLang="ja-JP" sz="1050" dirty="0">
                          <a:latin typeface="Meiryo UI" panose="020B0604030504040204" pitchFamily="50" charset="-128"/>
                          <a:ea typeface="Meiryo UI" panose="020B0604030504040204" pitchFamily="50" charset="-128"/>
                        </a:rPr>
                        <a:t>2017</a:t>
                      </a:r>
                      <a:r>
                        <a:rPr lang="ja-JP" altLang="en-US" sz="1050" dirty="0">
                          <a:latin typeface="Meiryo UI" panose="020B0604030504040204" pitchFamily="50" charset="-128"/>
                          <a:ea typeface="Meiryo UI" panose="020B0604030504040204" pitchFamily="50" charset="-128"/>
                        </a:rPr>
                        <a:t>年に入って全国平均を上回り、</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年第</a:t>
                      </a:r>
                      <a:r>
                        <a:rPr lang="en-US" altLang="ja-JP" sz="1050" dirty="0" smtClean="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四半期で</a:t>
                      </a:r>
                      <a:r>
                        <a:rPr lang="ja-JP" altLang="en-US" sz="1050" dirty="0">
                          <a:latin typeface="Meiryo UI" panose="020B0604030504040204" pitchFamily="50" charset="-128"/>
                          <a:ea typeface="Meiryo UI" panose="020B0604030504040204" pitchFamily="50" charset="-128"/>
                        </a:rPr>
                        <a:t>は全国を</a:t>
                      </a:r>
                      <a:r>
                        <a:rPr lang="en-US" altLang="ja-JP" sz="1050" dirty="0" smtClean="0">
                          <a:latin typeface="Meiryo UI" panose="020B0604030504040204" pitchFamily="50" charset="-128"/>
                          <a:ea typeface="Meiryo UI" panose="020B0604030504040204" pitchFamily="50" charset="-128"/>
                        </a:rPr>
                        <a:t>0.18</a:t>
                      </a:r>
                      <a:r>
                        <a:rPr lang="ja-JP" altLang="en-US" sz="1050" dirty="0" smtClean="0">
                          <a:latin typeface="Meiryo UI" panose="020B0604030504040204" pitchFamily="50" charset="-128"/>
                          <a:ea typeface="Meiryo UI" panose="020B0604030504040204" pitchFamily="50" charset="-128"/>
                        </a:rPr>
                        <a:t>ポイント上回る</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年以降、コロナ禍により急激に落ち込むも、改善傾向。</a:t>
                      </a:r>
                      <a:endParaRPr kumimoji="1" lang="ja-JP" altLang="en-US"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完全</a:t>
                      </a:r>
                      <a:r>
                        <a:rPr kumimoji="1" lang="ja-JP" altLang="en-US" sz="1050" dirty="0" smtClean="0">
                          <a:solidFill>
                            <a:schemeClr val="tx1"/>
                          </a:solidFill>
                          <a:latin typeface="Meiryo UI" panose="020B0604030504040204" pitchFamily="50" charset="-128"/>
                          <a:ea typeface="Meiryo UI" panose="020B0604030504040204" pitchFamily="50" charset="-128"/>
                        </a:rPr>
                        <a:t>失業率</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最も数値が悪かった</a:t>
                      </a:r>
                      <a:r>
                        <a:rPr lang="en-US" altLang="ja-JP" sz="1050" dirty="0">
                          <a:latin typeface="Meiryo UI" panose="020B0604030504040204" pitchFamily="50" charset="-128"/>
                          <a:ea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rPr>
                        <a:t>年から次第に改善し、全国平均との差が</a:t>
                      </a:r>
                      <a:r>
                        <a:rPr lang="en-US" altLang="ja-JP" sz="1050" dirty="0" smtClean="0">
                          <a:latin typeface="Meiryo UI" panose="020B0604030504040204" pitchFamily="50" charset="-128"/>
                          <a:ea typeface="Meiryo UI" panose="020B0604030504040204" pitchFamily="50" charset="-128"/>
                        </a:rPr>
                        <a:t>0.7</a:t>
                      </a:r>
                      <a:r>
                        <a:rPr lang="ja-JP" altLang="en-US" sz="1050" dirty="0" smtClean="0">
                          <a:latin typeface="Meiryo UI" panose="020B0604030504040204" pitchFamily="50" charset="-128"/>
                          <a:ea typeface="Meiryo UI" panose="020B0604030504040204" pitchFamily="50" charset="-128"/>
                        </a:rPr>
                        <a:t>ポイントまで</a:t>
                      </a:r>
                      <a:r>
                        <a:rPr lang="ja-JP" altLang="en-US" sz="1050" dirty="0">
                          <a:latin typeface="Meiryo UI" panose="020B0604030504040204" pitchFamily="50" charset="-128"/>
                          <a:ea typeface="Meiryo UI" panose="020B0604030504040204" pitchFamily="50" charset="-128"/>
                        </a:rPr>
                        <a:t>縮小。</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r h="212374">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中小企業景況調査業況判断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全国と同傾向で推移。コロナ禍により、急速に悪化したが、</a:t>
                      </a:r>
                      <a:r>
                        <a:rPr lang="en-US" altLang="ja-JP" sz="1050" dirty="0">
                          <a:solidFill>
                            <a:schemeClr val="tx1"/>
                          </a:solidFill>
                          <a:latin typeface="Meiryo UI" panose="020B0604030504040204" pitchFamily="50" charset="-128"/>
                          <a:ea typeface="Meiryo UI" panose="020B0604030504040204" pitchFamily="50" charset="-128"/>
                        </a:rPr>
                        <a:t>2020</a:t>
                      </a:r>
                      <a:r>
                        <a:rPr lang="ja-JP" altLang="en-US" sz="1050" dirty="0">
                          <a:solidFill>
                            <a:schemeClr val="tx1"/>
                          </a:solidFill>
                          <a:latin typeface="Meiryo UI" panose="020B0604030504040204" pitchFamily="50" charset="-128"/>
                          <a:ea typeface="Meiryo UI" panose="020B0604030504040204" pitchFamily="50" charset="-128"/>
                        </a:rPr>
                        <a:t>年第</a:t>
                      </a:r>
                      <a:r>
                        <a:rPr lang="en-US" altLang="ja-JP" sz="1050" dirty="0">
                          <a:solidFill>
                            <a:schemeClr val="tx1"/>
                          </a:solidFill>
                          <a:latin typeface="Meiryo UI" panose="020B0604030504040204" pitchFamily="50" charset="-128"/>
                          <a:ea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rPr>
                        <a:t>期を底に回復</a:t>
                      </a:r>
                      <a:r>
                        <a:rPr lang="ja-JP" altLang="en-US" sz="1050" dirty="0" smtClean="0">
                          <a:solidFill>
                            <a:schemeClr val="tx1"/>
                          </a:solidFill>
                          <a:latin typeface="Meiryo UI" panose="020B0604030504040204" pitchFamily="50" charset="-128"/>
                          <a:ea typeface="Meiryo UI" panose="020B0604030504040204" pitchFamily="50" charset="-128"/>
                        </a:rPr>
                        <a:t>基調にあるが最新値では▲</a:t>
                      </a:r>
                      <a:r>
                        <a:rPr lang="en-US" altLang="ja-JP" sz="1050" dirty="0" smtClean="0">
                          <a:solidFill>
                            <a:schemeClr val="tx1"/>
                          </a:solidFill>
                          <a:latin typeface="Meiryo UI" panose="020B0604030504040204" pitchFamily="50" charset="-128"/>
                          <a:ea typeface="Meiryo UI" panose="020B0604030504040204" pitchFamily="50" charset="-128"/>
                        </a:rPr>
                        <a:t>27.7</a:t>
                      </a:r>
                      <a:r>
                        <a:rPr lang="ja-JP" altLang="en-US" sz="1050" dirty="0" smtClean="0">
                          <a:solidFill>
                            <a:schemeClr val="tx1"/>
                          </a:solidFill>
                          <a:latin typeface="Meiryo UI" panose="020B0604030504040204" pitchFamily="50" charset="-128"/>
                          <a:ea typeface="Meiryo UI" panose="020B0604030504040204" pitchFamily="50" charset="-128"/>
                        </a:rPr>
                        <a:t>と悪化している。</a:t>
                      </a:r>
                      <a:endParaRPr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28556854"/>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消費者物価指数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年まで継続して、低下または横ばいで推移していたが、</a:t>
                      </a: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年は、大阪市・全国とも上昇。　</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7031149"/>
                  </a:ext>
                </a:extLst>
              </a:tr>
              <a:tr h="205438">
                <a:tc rowSpan="6">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市場の動向</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開業率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smtClean="0">
                          <a:latin typeface="Meiryo UI" panose="020B0604030504040204" pitchFamily="50" charset="-128"/>
                          <a:ea typeface="Meiryo UI" panose="020B0604030504040204" pitchFamily="50" charset="-128"/>
                        </a:rPr>
                        <a:t>大阪府の</a:t>
                      </a:r>
                      <a:r>
                        <a:rPr lang="ja-JP" altLang="en-US" sz="1050" dirty="0">
                          <a:latin typeface="Meiryo UI" panose="020B0604030504040204" pitchFamily="50" charset="-128"/>
                          <a:ea typeface="Meiryo UI" panose="020B0604030504040204" pitchFamily="50" charset="-128"/>
                        </a:rPr>
                        <a:t>開業率は全国平均を上回る上昇率を示しており、</a:t>
                      </a:r>
                      <a:r>
                        <a:rPr lang="en-US" altLang="ja-JP" sz="1050" dirty="0">
                          <a:latin typeface="Meiryo UI" panose="020B0604030504040204" pitchFamily="50" charset="-128"/>
                          <a:ea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rPr>
                        <a:t>年度において東京都より</a:t>
                      </a:r>
                      <a:r>
                        <a:rPr lang="en-US" altLang="ja-JP" sz="1050" dirty="0">
                          <a:latin typeface="Meiryo UI" panose="020B0604030504040204" pitchFamily="50" charset="-128"/>
                          <a:ea typeface="Meiryo UI" panose="020B0604030504040204" pitchFamily="50" charset="-128"/>
                        </a:rPr>
                        <a:t>0.6</a:t>
                      </a:r>
                      <a:r>
                        <a:rPr lang="ja-JP" altLang="en-US" sz="1050" dirty="0">
                          <a:latin typeface="Meiryo UI" panose="020B0604030504040204" pitchFamily="50" charset="-128"/>
                          <a:ea typeface="Meiryo UI" panose="020B0604030504040204" pitchFamily="50" charset="-128"/>
                        </a:rPr>
                        <a:t>ポイント低いが全国を上回っている。開業数は</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年で</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年比</a:t>
                      </a:r>
                      <a:r>
                        <a:rPr lang="en-US" altLang="ja-JP" sz="1050" dirty="0">
                          <a:latin typeface="Meiryo UI" panose="020B0604030504040204" pitchFamily="50" charset="-128"/>
                          <a:ea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rPr>
                        <a:t>倍の増加。</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5"/>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本社転入出</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本社の</a:t>
                      </a:r>
                      <a:r>
                        <a:rPr kumimoji="1" lang="ja-JP" altLang="en-US" sz="1050" dirty="0">
                          <a:latin typeface="Meiryo UI" panose="020B0604030504040204" pitchFamily="50" charset="-128"/>
                          <a:ea typeface="Meiryo UI" panose="020B0604030504040204" pitchFamily="50" charset="-128"/>
                        </a:rPr>
                        <a:t>転入が比較的安定している一方で、転出が減り、転出超過は減少傾向</a:t>
                      </a:r>
                      <a:r>
                        <a:rPr kumimoji="1" lang="ja-JP" altLang="en-US" sz="1050" b="0" dirty="0">
                          <a:ln>
                            <a:noFill/>
                          </a:ln>
                          <a:solidFill>
                            <a:schemeClr val="tx1"/>
                          </a:solidFill>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オフィス空室率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50" charset="-128"/>
                          <a:ea typeface="Meiryo UI" panose="020B0604030504040204" pitchFamily="50" charset="-128"/>
                        </a:rPr>
                        <a:t>東京都と最大</a:t>
                      </a:r>
                      <a:r>
                        <a:rPr kumimoji="1" lang="en-US" altLang="ja-JP" sz="1050" dirty="0">
                          <a:latin typeface="Meiryo UI" panose="020B0604030504040204" pitchFamily="50" charset="-128"/>
                          <a:ea typeface="Meiryo UI" panose="020B0604030504040204" pitchFamily="50" charset="-128"/>
                        </a:rPr>
                        <a:t>3.6</a:t>
                      </a:r>
                      <a:r>
                        <a:rPr kumimoji="1" lang="ja-JP" altLang="en-US" sz="1050" dirty="0">
                          <a:latin typeface="Meiryo UI" panose="020B0604030504040204" pitchFamily="50" charset="-128"/>
                          <a:ea typeface="Meiryo UI" panose="020B0604030504040204" pitchFamily="50" charset="-128"/>
                        </a:rPr>
                        <a:t>ポイント（</a:t>
                      </a:r>
                      <a:r>
                        <a:rPr kumimoji="1" lang="en-US" altLang="ja-JP" sz="1050" dirty="0">
                          <a:latin typeface="Meiryo UI" panose="020B0604030504040204" pitchFamily="50" charset="-128"/>
                          <a:ea typeface="Meiryo UI" panose="020B0604030504040204" pitchFamily="50" charset="-128"/>
                        </a:rPr>
                        <a:t>2015</a:t>
                      </a:r>
                      <a:r>
                        <a:rPr lang="en-US" altLang="ja-JP"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）あった空室率の差は、</a:t>
                      </a: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年にはほぼ同等となり、コロナ禍以降は逆転</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7"/>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宿泊施設客室稼働率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ja-JP" altLang="en-US" sz="1050" dirty="0">
                          <a:latin typeface="Meiryo UI" panose="020B0604030504040204" pitchFamily="50" charset="-128"/>
                          <a:ea typeface="Meiryo UI" panose="020B0604030504040204" pitchFamily="50" charset="-128"/>
                        </a:rPr>
                        <a:t>客室稼働率の高さ。全国</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位</a:t>
                      </a:r>
                      <a:r>
                        <a:rPr lang="en-US" altLang="ja-JP" sz="1050" dirty="0">
                          <a:latin typeface="Meiryo UI" panose="020B0604030504040204" pitchFamily="50" charset="-128"/>
                          <a:ea typeface="Meiryo UI" panose="020B0604030504040204" pitchFamily="50" charset="-128"/>
                        </a:rPr>
                        <a:t>(2015-2017)</a:t>
                      </a:r>
                      <a:r>
                        <a:rPr lang="ja-JP" altLang="en-US" sz="1050" dirty="0" err="1">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全国</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r>
                        <a:rPr kumimoji="1" lang="en-US" altLang="ja-JP" sz="1050" dirty="0">
                          <a:latin typeface="Meiryo UI" panose="020B0604030504040204" pitchFamily="50" charset="-128"/>
                          <a:ea typeface="Meiryo UI" panose="020B0604030504040204" pitchFamily="50" charset="-128"/>
                        </a:rPr>
                        <a:t>(2018,2019)</a:t>
                      </a:r>
                      <a:r>
                        <a:rPr kumimoji="1" lang="ja-JP" altLang="en-US" sz="1050" dirty="0" err="1">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全国</a:t>
                      </a:r>
                      <a:r>
                        <a:rPr lang="en-US" altLang="ja-JP" sz="1050" dirty="0">
                          <a:latin typeface="Meiryo UI" panose="020B0604030504040204" pitchFamily="50" charset="-128"/>
                          <a:ea typeface="Meiryo UI" panose="020B0604030504040204" pitchFamily="50" charset="-128"/>
                        </a:rPr>
                        <a:t>43</a:t>
                      </a:r>
                      <a:r>
                        <a:rPr lang="ja-JP" altLang="en-US" sz="1050" dirty="0">
                          <a:latin typeface="Meiryo UI" panose="020B0604030504040204" pitchFamily="50" charset="-128"/>
                          <a:ea typeface="Meiryo UI" panose="020B0604030504040204" pitchFamily="50" charset="-128"/>
                        </a:rPr>
                        <a:t>位</a:t>
                      </a:r>
                      <a:r>
                        <a:rPr kumimoji="1" lang="en-US" altLang="ja-JP" sz="1050" dirty="0">
                          <a:latin typeface="Meiryo UI" panose="020B0604030504040204" pitchFamily="50" charset="-128"/>
                          <a:ea typeface="Meiryo UI" panose="020B0604030504040204" pitchFamily="50" charset="-128"/>
                        </a:rPr>
                        <a:t>(2020,2021)</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8"/>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商業地価</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rowSpan="2">
                  <a:txBody>
                    <a:bodyPr/>
                    <a:lstStyle/>
                    <a:p>
                      <a:r>
                        <a:rPr kumimoji="1" lang="ja-JP" altLang="en-US" sz="1050" dirty="0" smtClean="0">
                          <a:latin typeface="Meiryo UI" panose="020B0604030504040204" pitchFamily="50" charset="-128"/>
                          <a:ea typeface="Meiryo UI" panose="020B0604030504040204" pitchFamily="50" charset="-128"/>
                        </a:rPr>
                        <a:t>コロナ禍以前は商業地価は他都市をしのぐ上昇率を示しているが、コロナ後は減少。しかし直近では回復基調にある。</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人</a:t>
                      </a:r>
                      <a:r>
                        <a:rPr kumimoji="1" lang="ja-JP" altLang="en-US" sz="1050" dirty="0" smtClean="0">
                          <a:latin typeface="Meiryo UI" panose="020B0604030504040204" pitchFamily="50" charset="-128"/>
                          <a:ea typeface="Meiryo UI" panose="020B0604030504040204" pitchFamily="50" charset="-128"/>
                        </a:rPr>
                        <a:t>口転入出について、コロナ禍で落ち込みが見られるが、継続して転入が転出を上回っている</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smtClean="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人口転入出（政令指定都市比較）</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l">
                        <a:buFont typeface="Arial" panose="020B0604020202020204" pitchFamily="34" charset="0"/>
                        <a:buNone/>
                      </a:pPr>
                      <a:endParaRPr kumimoji="1" lang="ja-JP" altLang="en-US" sz="110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2374">
                <a:tc rowSpan="7">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暮らし</a:t>
                      </a:r>
                      <a:r>
                        <a:rPr kumimoji="1" lang="ja-JP" altLang="en-US" sz="1100" dirty="0">
                          <a:solidFill>
                            <a:schemeClr val="tx1"/>
                          </a:solidFill>
                          <a:latin typeface="Meiryo UI" panose="020B0604030504040204" pitchFamily="50" charset="-128"/>
                          <a:ea typeface="Meiryo UI" panose="020B0604030504040204" pitchFamily="50" charset="-128"/>
                        </a:rPr>
                        <a:t>・健康</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一般労働者の年収</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大阪府の年収は</a:t>
                      </a:r>
                      <a:r>
                        <a:rPr lang="en-US" altLang="ja-JP" sz="1050" dirty="0">
                          <a:latin typeface="Meiryo UI" panose="020B0604030504040204" pitchFamily="50" charset="-128"/>
                          <a:ea typeface="Meiryo UI" panose="020B0604030504040204" pitchFamily="50" charset="-128"/>
                        </a:rPr>
                        <a:t>2012</a:t>
                      </a:r>
                      <a:r>
                        <a:rPr lang="ja-JP" altLang="en-US" sz="1050" dirty="0">
                          <a:latin typeface="Meiryo UI" panose="020B0604030504040204" pitchFamily="50" charset="-128"/>
                          <a:ea typeface="Meiryo UI" panose="020B0604030504040204" pitchFamily="50" charset="-128"/>
                        </a:rPr>
                        <a:t>年に底を打ち、その後上昇。</a:t>
                      </a:r>
                      <a:endParaRPr lang="en-US" altLang="ja-JP"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1"/>
                  </a:ext>
                </a:extLst>
              </a:tr>
              <a:tr h="212374">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生活保護率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smtClean="0">
                          <a:latin typeface="Meiryo UI" panose="020B0604030504040204" pitchFamily="50" charset="-128"/>
                          <a:ea typeface="Meiryo UI" panose="020B0604030504040204" pitchFamily="50" charset="-128"/>
                        </a:rPr>
                        <a:t>生活</a:t>
                      </a:r>
                      <a:r>
                        <a:rPr lang="ja-JP" altLang="en-US" sz="1050" dirty="0">
                          <a:latin typeface="Meiryo UI" panose="020B0604030504040204" pitchFamily="50" charset="-128"/>
                          <a:ea typeface="Meiryo UI" panose="020B0604030504040204" pitchFamily="50" charset="-128"/>
                        </a:rPr>
                        <a:t>保護率は府市ともに</a:t>
                      </a:r>
                      <a:r>
                        <a:rPr lang="en-US" altLang="ja-JP" sz="1050" dirty="0">
                          <a:latin typeface="Meiryo UI" panose="020B0604030504040204" pitchFamily="50" charset="-128"/>
                          <a:ea typeface="Meiryo UI" panose="020B0604030504040204" pitchFamily="50" charset="-128"/>
                        </a:rPr>
                        <a:t>2012</a:t>
                      </a:r>
                      <a:r>
                        <a:rPr lang="ja-JP" altLang="en-US" sz="1050" dirty="0">
                          <a:latin typeface="Meiryo UI" panose="020B0604030504040204" pitchFamily="50" charset="-128"/>
                          <a:ea typeface="Meiryo UI" panose="020B0604030504040204" pitchFamily="50" charset="-128"/>
                        </a:rPr>
                        <a:t>年をピークに減少に転じ、全国平均との差を徐々に縮めている。</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930577701"/>
                  </a:ext>
                </a:extLst>
              </a:tr>
              <a:tr h="191771">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平均</a:t>
                      </a:r>
                      <a:r>
                        <a:rPr kumimoji="1" lang="ja-JP" altLang="en-US" sz="1050" dirty="0" smtClean="0">
                          <a:solidFill>
                            <a:schemeClr val="tx1"/>
                          </a:solidFill>
                          <a:latin typeface="Meiryo UI" panose="020B0604030504040204" pitchFamily="50" charset="-128"/>
                          <a:ea typeface="Meiryo UI" panose="020B0604030504040204" pitchFamily="50" charset="-128"/>
                        </a:rPr>
                        <a:t>寿命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男女</a:t>
                      </a:r>
                      <a:r>
                        <a:rPr lang="ja-JP" altLang="en-US" sz="1050" dirty="0" smtClean="0">
                          <a:latin typeface="Meiryo UI" panose="020B0604030504040204" pitchFamily="50" charset="-128"/>
                          <a:ea typeface="Meiryo UI" panose="020B0604030504040204" pitchFamily="50" charset="-128"/>
                        </a:rPr>
                        <a:t>ともに、</a:t>
                      </a:r>
                      <a:r>
                        <a:rPr lang="ja-JP" altLang="en-US" sz="1050" dirty="0">
                          <a:latin typeface="Meiryo UI" panose="020B0604030504040204" pitchFamily="50" charset="-128"/>
                          <a:ea typeface="Meiryo UI" panose="020B0604030504040204" pitchFamily="50" charset="-128"/>
                        </a:rPr>
                        <a:t>平均寿命、健康寿命それぞれ伸ばしているとともに、全国平均との差も</a:t>
                      </a:r>
                      <a:r>
                        <a:rPr lang="ja-JP" altLang="en-US" sz="1050" dirty="0" smtClean="0">
                          <a:latin typeface="Meiryo UI" panose="020B0604030504040204" pitchFamily="50" charset="-128"/>
                          <a:ea typeface="Meiryo UI" panose="020B0604030504040204" pitchFamily="50" charset="-128"/>
                        </a:rPr>
                        <a:t>縮小傾向で推移。</a:t>
                      </a:r>
                      <a:endParaRPr lang="en-US" altLang="ja-JP"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3"/>
                  </a:ext>
                </a:extLst>
              </a:tr>
              <a:tr h="150056">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健康</a:t>
                      </a:r>
                      <a:r>
                        <a:rPr kumimoji="1" lang="ja-JP" altLang="en-US" sz="1050" dirty="0" smtClean="0">
                          <a:solidFill>
                            <a:schemeClr val="tx1"/>
                          </a:solidFill>
                          <a:latin typeface="Meiryo UI" panose="020B0604030504040204" pitchFamily="50" charset="-128"/>
                          <a:ea typeface="Meiryo UI" panose="020B0604030504040204" pitchFamily="50" charset="-128"/>
                        </a:rPr>
                        <a:t>寿命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pPr marL="0" indent="0" algn="l">
                        <a:buFont typeface="Arial" panose="020B0604020202020204" pitchFamily="34" charset="0"/>
                        <a:buNone/>
                      </a:pPr>
                      <a:endParaRPr kumimoji="1" lang="ja-JP" altLang="en-US" sz="110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4"/>
                  </a:ext>
                </a:extLst>
              </a:tr>
              <a:tr h="155840">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府民一人当たりの可処分所得</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全国、東京都と比べて低い状況にあるものの、改善傾向。</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4861716"/>
                  </a:ext>
                </a:extLst>
              </a:tr>
              <a:tr h="159845">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rPr>
                        <a:t>都市再生緊急整備地域</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altLang="ja-JP" sz="1050" dirty="0" smtClean="0">
                          <a:latin typeface="Meiryo UI" panose="020B0604030504040204" pitchFamily="50" charset="-128"/>
                          <a:ea typeface="Meiryo UI" panose="020B0604030504040204" pitchFamily="50" charset="-128"/>
                        </a:rPr>
                        <a:t>2002</a:t>
                      </a:r>
                      <a:r>
                        <a:rPr lang="ja-JP" altLang="en-US" sz="1050" dirty="0" smtClean="0">
                          <a:latin typeface="Meiryo UI" panose="020B0604030504040204" pitchFamily="50" charset="-128"/>
                          <a:ea typeface="Meiryo UI" panose="020B0604030504040204" pitchFamily="50" charset="-128"/>
                        </a:rPr>
                        <a:t>年度の</a:t>
                      </a:r>
                      <a:r>
                        <a:rPr lang="en-US" altLang="ja-JP" sz="1050" dirty="0" smtClean="0">
                          <a:latin typeface="Meiryo UI" panose="020B0604030504040204" pitchFamily="50" charset="-128"/>
                          <a:ea typeface="Meiryo UI" panose="020B0604030504040204" pitchFamily="50" charset="-128"/>
                        </a:rPr>
                        <a:t>691ha</a:t>
                      </a:r>
                      <a:r>
                        <a:rPr lang="ja-JP" altLang="en-US" sz="1050" dirty="0" smtClean="0">
                          <a:latin typeface="Meiryo UI" panose="020B0604030504040204" pitchFamily="50" charset="-128"/>
                          <a:ea typeface="Meiryo UI" panose="020B0604030504040204" pitchFamily="50" charset="-128"/>
                        </a:rPr>
                        <a:t>から</a:t>
                      </a:r>
                      <a:r>
                        <a:rPr lang="en-US" altLang="ja-JP" sz="1050" dirty="0" smtClean="0">
                          <a:latin typeface="Meiryo UI" panose="020B0604030504040204" pitchFamily="50" charset="-128"/>
                          <a:ea typeface="Meiryo UI" panose="020B0604030504040204" pitchFamily="50" charset="-128"/>
                        </a:rPr>
                        <a:t>2022</a:t>
                      </a:r>
                      <a:r>
                        <a:rPr lang="ja-JP" altLang="en-US" sz="1050" dirty="0" smtClean="0">
                          <a:latin typeface="Meiryo UI" panose="020B0604030504040204" pitchFamily="50" charset="-128"/>
                          <a:ea typeface="Meiryo UI" panose="020B0604030504040204" pitchFamily="50" charset="-128"/>
                        </a:rPr>
                        <a:t>年度の</a:t>
                      </a:r>
                      <a:r>
                        <a:rPr lang="en-US" altLang="ja-JP" sz="1050" dirty="0" smtClean="0">
                          <a:latin typeface="Meiryo UI" panose="020B0604030504040204" pitchFamily="50" charset="-128"/>
                          <a:ea typeface="Meiryo UI" panose="020B0604030504040204" pitchFamily="50" charset="-128"/>
                        </a:rPr>
                        <a:t>1060ha</a:t>
                      </a:r>
                      <a:r>
                        <a:rPr lang="ja-JP" altLang="en-US" sz="1050" dirty="0" smtClean="0">
                          <a:latin typeface="Meiryo UI" panose="020B0604030504040204" pitchFamily="50" charset="-128"/>
                          <a:ea typeface="Meiryo UI" panose="020B0604030504040204" pitchFamily="50" charset="-128"/>
                        </a:rPr>
                        <a:t>へと</a:t>
                      </a:r>
                      <a:r>
                        <a:rPr lang="en-US" altLang="ja-JP" sz="1050" dirty="0" smtClean="0">
                          <a:latin typeface="Meiryo UI" panose="020B0604030504040204" pitchFamily="50" charset="-128"/>
                          <a:ea typeface="Meiryo UI" panose="020B0604030504040204" pitchFamily="50" charset="-128"/>
                        </a:rPr>
                        <a:t>369ha</a:t>
                      </a:r>
                      <a:r>
                        <a:rPr lang="ja-JP" altLang="en-US" sz="1050" dirty="0" smtClean="0">
                          <a:latin typeface="Meiryo UI" panose="020B0604030504040204" pitchFamily="50" charset="-128"/>
                          <a:ea typeface="Meiryo UI" panose="020B0604030504040204" pitchFamily="50" charset="-128"/>
                        </a:rPr>
                        <a:t>増加。</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3054346"/>
                  </a:ext>
                </a:extLst>
              </a:tr>
              <a:tr h="212720">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一人当たりの公園面積</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latin typeface="Meiryo UI" panose="020B0604030504040204" pitchFamily="50" charset="-128"/>
                          <a:ea typeface="Meiryo UI" panose="020B0604030504040204" pitchFamily="50" charset="-128"/>
                        </a:rPr>
                        <a:t>全国と比べて低い水準であるが、大阪府の一人当たりの公園面積は増加。</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235826"/>
                  </a:ext>
                </a:extLst>
              </a:tr>
            </a:tbl>
          </a:graphicData>
        </a:graphic>
      </p:graphicFrame>
      <p:sp>
        <p:nvSpPr>
          <p:cNvPr id="12" name="スライド番号プレースホルダー 3"/>
          <p:cNvSpPr>
            <a:spLocks noGrp="1"/>
          </p:cNvSpPr>
          <p:nvPr>
            <p:ph type="sldNum" sz="quarter" idx="12"/>
          </p:nvPr>
        </p:nvSpPr>
        <p:spPr>
          <a:xfrm>
            <a:off x="7162800" y="6566406"/>
            <a:ext cx="2057400" cy="365125"/>
          </a:xfrm>
        </p:spPr>
        <p:txBody>
          <a:bodyPr/>
          <a:lstStyle/>
          <a:p>
            <a:fld id="{138CA411-231B-42B9-AF63-97A64194AA60}" type="slidenum">
              <a:rPr lang="ja-JP" altLang="en-US" smtClean="0"/>
              <a:pPr/>
              <a:t>2</a:t>
            </a:fld>
            <a:endParaRPr lang="ja-JP" altLang="en-US" dirty="0"/>
          </a:p>
        </p:txBody>
      </p:sp>
    </p:spTree>
    <p:extLst>
      <p:ext uri="{BB962C8B-B14F-4D97-AF65-F5344CB8AC3E}">
        <p14:creationId xmlns:p14="http://schemas.microsoft.com/office/powerpoint/2010/main" val="72720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36" y="33802"/>
            <a:ext cx="1620957"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指標状況一覧</a:t>
            </a:r>
            <a:r>
              <a:rPr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52089" y="334256"/>
            <a:ext cx="89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942363976"/>
              </p:ext>
            </p:extLst>
          </p:nvPr>
        </p:nvGraphicFramePr>
        <p:xfrm>
          <a:off x="133114" y="412715"/>
          <a:ext cx="8882975" cy="6214718"/>
        </p:xfrm>
        <a:graphic>
          <a:graphicData uri="http://schemas.openxmlformats.org/drawingml/2006/table">
            <a:tbl>
              <a:tblPr firstRow="1" bandRow="1">
                <a:tableStyleId>{5C22544A-7EE6-4342-B048-85BDC9FD1C3A}</a:tableStyleId>
              </a:tblPr>
              <a:tblGrid>
                <a:gridCol w="1113872">
                  <a:extLst>
                    <a:ext uri="{9D8B030D-6E8A-4147-A177-3AD203B41FA5}">
                      <a16:colId xmlns:a16="http://schemas.microsoft.com/office/drawing/2014/main" val="20000"/>
                    </a:ext>
                  </a:extLst>
                </a:gridCol>
                <a:gridCol w="2716860">
                  <a:extLst>
                    <a:ext uri="{9D8B030D-6E8A-4147-A177-3AD203B41FA5}">
                      <a16:colId xmlns:a16="http://schemas.microsoft.com/office/drawing/2014/main" val="20001"/>
                    </a:ext>
                  </a:extLst>
                </a:gridCol>
                <a:gridCol w="5052243">
                  <a:extLst>
                    <a:ext uri="{9D8B030D-6E8A-4147-A177-3AD203B41FA5}">
                      <a16:colId xmlns:a16="http://schemas.microsoft.com/office/drawing/2014/main" val="20003"/>
                    </a:ext>
                  </a:extLst>
                </a:gridCol>
              </a:tblGrid>
              <a:tr h="219476">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項目</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状況</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24748">
                <a:tc rowSpan="4">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教育・子育て</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学力テスト正答率</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小／算・国・理</a:t>
                      </a:r>
                      <a:r>
                        <a:rPr kumimoji="1" lang="en-US" altLang="ja-JP" sz="1050" dirty="0">
                          <a:solidFill>
                            <a:schemeClr val="tx1"/>
                          </a:solidFill>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学力テスト正答率</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中／数・国・理）</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50" charset="-128"/>
                          <a:ea typeface="Meiryo UI" panose="020B0604030504040204" pitchFamily="50" charset="-128"/>
                        </a:rPr>
                        <a:t>小学校</a:t>
                      </a:r>
                      <a:r>
                        <a:rPr kumimoji="1" lang="ja-JP" altLang="en-US" sz="1050" dirty="0" smtClean="0">
                          <a:latin typeface="Meiryo UI" panose="020B0604030504040204" pitchFamily="50" charset="-128"/>
                          <a:ea typeface="Meiryo UI" panose="020B0604030504040204" pitchFamily="50" charset="-128"/>
                        </a:rPr>
                        <a:t>、中学校とも</a:t>
                      </a:r>
                      <a:r>
                        <a:rPr kumimoji="1" lang="ja-JP" altLang="en-US" sz="1050" dirty="0">
                          <a:latin typeface="Meiryo UI" panose="020B0604030504040204" pitchFamily="50" charset="-128"/>
                          <a:ea typeface="Meiryo UI" panose="020B0604030504040204" pitchFamily="50" charset="-128"/>
                        </a:rPr>
                        <a:t>に理科については、全国との差はあるが、国語、算数、数学は概ね全国平均まで改善。</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85873556"/>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英検</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級以上の英語力を有する中学生、</a:t>
                      </a:r>
                      <a:r>
                        <a:rPr kumimoji="1" lang="en-US" altLang="ja-JP" sz="1050" dirty="0" smtClean="0">
                          <a:solidFill>
                            <a:schemeClr val="tx1"/>
                          </a:solidFill>
                          <a:latin typeface="Meiryo UI" panose="020B0604030504040204" pitchFamily="50" charset="-128"/>
                          <a:ea typeface="Meiryo UI" panose="020B0604030504040204" pitchFamily="50" charset="-128"/>
                        </a:rPr>
                        <a:t>CEFR A2</a:t>
                      </a:r>
                      <a:r>
                        <a:rPr kumimoji="1" lang="ja-JP" altLang="en-US" sz="1050" dirty="0" smtClean="0">
                          <a:solidFill>
                            <a:schemeClr val="tx1"/>
                          </a:solidFill>
                          <a:latin typeface="Meiryo UI" panose="020B0604030504040204" pitchFamily="50" charset="-128"/>
                          <a:ea typeface="Meiryo UI" panose="020B0604030504040204" pitchFamily="50" charset="-128"/>
                        </a:rPr>
                        <a:t>レベル相当以上の英語力を有する高校生の割合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050" b="0" dirty="0">
                          <a:ln>
                            <a:noFill/>
                          </a:ln>
                          <a:solidFill>
                            <a:schemeClr val="tx1"/>
                          </a:solidFill>
                          <a:latin typeface="Meiryo UI" panose="020B0604030504040204" pitchFamily="50" charset="-128"/>
                          <a:ea typeface="Meiryo UI" panose="020B0604030504040204" pitchFamily="50" charset="-128"/>
                        </a:rPr>
                        <a:t>調査開始当初は全国に比べ低い水準であったが、全国を上回る水準まで上昇。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90227006"/>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待機児童数　</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50" charset="-128"/>
                          <a:ea typeface="Meiryo UI" panose="020B0604030504040204" pitchFamily="50" charset="-128"/>
                        </a:rPr>
                        <a:t>大阪市の待機児童は一桁台まで減っており、待機児童ゼロも視野。</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20833643"/>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夫婦の家事関連時間</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家事関連時間について、全国より低い水準だが夫は</a:t>
                      </a:r>
                      <a:r>
                        <a:rPr kumimoji="1" lang="ja-JP" altLang="en-US" sz="1050" dirty="0">
                          <a:latin typeface="Meiryo UI" panose="020B0604030504040204" pitchFamily="50" charset="-128"/>
                          <a:ea typeface="Meiryo UI" panose="020B0604030504040204" pitchFamily="50" charset="-128"/>
                        </a:rPr>
                        <a:t>増加傾向。</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02468"/>
                  </a:ext>
                </a:extLst>
              </a:tr>
              <a:tr h="278728">
                <a:tc rowSpan="5">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安全安心</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rPr>
                        <a:t>刑法犯と街頭犯罪（認知件数）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rPr>
                        <a:t>の刑法犯</a:t>
                      </a:r>
                      <a:r>
                        <a:rPr lang="ja-JP" altLang="en-US" sz="1050" dirty="0">
                          <a:latin typeface="Meiryo UI" panose="020B0604030504040204" pitchFamily="50" charset="-128"/>
                          <a:ea typeface="Meiryo UI" panose="020B0604030504040204" pitchFamily="50" charset="-128"/>
                        </a:rPr>
                        <a:t>認知</a:t>
                      </a:r>
                      <a:r>
                        <a:rPr lang="ja-JP" altLang="en-US" sz="1050" dirty="0" smtClean="0">
                          <a:latin typeface="Meiryo UI" panose="020B0604030504040204" pitchFamily="50" charset="-128"/>
                          <a:ea typeface="Meiryo UI" panose="020B0604030504040204" pitchFamily="50" charset="-128"/>
                        </a:rPr>
                        <a:t>件数と街頭犯罪認知件数は</a:t>
                      </a:r>
                      <a:r>
                        <a:rPr lang="ja-JP" altLang="en-US" sz="1050" dirty="0">
                          <a:latin typeface="Meiryo UI" panose="020B0604030504040204" pitchFamily="50" charset="-128"/>
                          <a:ea typeface="Meiryo UI" panose="020B0604030504040204" pitchFamily="50" charset="-128"/>
                        </a:rPr>
                        <a:t>、それぞれ対</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年比で</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以下に減少。</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8"/>
                  </a:ext>
                </a:extLst>
              </a:tr>
              <a:tr h="212374">
                <a:tc vMerge="1">
                  <a:txBody>
                    <a:bodyPr/>
                    <a:lstStyle/>
                    <a:p>
                      <a:pPr marL="171450" indent="-171450">
                        <a:buFont typeface="Arial" panose="020B0604020202020204" pitchFamily="34" charset="0"/>
                        <a:buChar char="•"/>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ひったくりと</a:t>
                      </a:r>
                      <a:r>
                        <a:rPr kumimoji="1" lang="ja-JP" altLang="en-US" sz="1050" dirty="0" smtClean="0">
                          <a:solidFill>
                            <a:schemeClr val="tx1"/>
                          </a:solidFill>
                          <a:latin typeface="Meiryo UI" panose="020B0604030504040204" pitchFamily="50" charset="-128"/>
                          <a:ea typeface="Meiryo UI" panose="020B0604030504040204" pitchFamily="50" charset="-128"/>
                        </a:rPr>
                        <a:t>自動車盗（認知件数）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ひったくりの認知件数は、</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年の</a:t>
                      </a:r>
                      <a:r>
                        <a:rPr lang="en-US" altLang="ja-JP" sz="1050" dirty="0">
                          <a:latin typeface="Meiryo UI" panose="020B0604030504040204" pitchFamily="50" charset="-128"/>
                          <a:ea typeface="Meiryo UI" panose="020B0604030504040204" pitchFamily="50" charset="-128"/>
                        </a:rPr>
                        <a:t>3582</a:t>
                      </a:r>
                      <a:r>
                        <a:rPr lang="ja-JP" altLang="en-US" sz="1050" dirty="0">
                          <a:latin typeface="Meiryo UI" panose="020B0604030504040204" pitchFamily="50" charset="-128"/>
                          <a:ea typeface="Meiryo UI" panose="020B0604030504040204" pitchFamily="50" charset="-128"/>
                        </a:rPr>
                        <a:t>件から</a:t>
                      </a:r>
                      <a:r>
                        <a:rPr lang="en-US" altLang="ja-JP" sz="1050" dirty="0">
                          <a:latin typeface="Meiryo UI" panose="020B0604030504040204" pitchFamily="50" charset="-128"/>
                          <a:ea typeface="Meiryo UI" panose="020B0604030504040204" pitchFamily="50" charset="-128"/>
                        </a:rPr>
                        <a:t>1/20</a:t>
                      </a:r>
                      <a:r>
                        <a:rPr lang="ja-JP" altLang="en-US" sz="1050" dirty="0">
                          <a:latin typeface="Meiryo UI" panose="020B0604030504040204" pitchFamily="50" charset="-128"/>
                          <a:ea typeface="Meiryo UI" panose="020B0604030504040204" pitchFamily="50" charset="-128"/>
                        </a:rPr>
                        <a:t>以下の</a:t>
                      </a:r>
                      <a:r>
                        <a:rPr lang="en-US" altLang="ja-JP" sz="1050" dirty="0">
                          <a:latin typeface="Meiryo UI" panose="020B0604030504040204" pitchFamily="50" charset="-128"/>
                          <a:ea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rPr>
                        <a:t>件に減少。</a:t>
                      </a:r>
                      <a:endParaRPr lang="en-US" altLang="ja-JP" sz="1050" dirty="0">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自動車盗も対</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年比で</a:t>
                      </a:r>
                      <a:r>
                        <a:rPr lang="en-US" altLang="ja-JP" sz="1050" dirty="0">
                          <a:latin typeface="Meiryo UI" panose="020B0604030504040204" pitchFamily="50" charset="-128"/>
                          <a:ea typeface="Meiryo UI" panose="020B0604030504040204" pitchFamily="50" charset="-128"/>
                        </a:rPr>
                        <a:t>86%</a:t>
                      </a:r>
                      <a:r>
                        <a:rPr lang="ja-JP" altLang="en-US" sz="1050" dirty="0">
                          <a:latin typeface="Meiryo UI" panose="020B0604030504040204" pitchFamily="50" charset="-128"/>
                          <a:ea typeface="Meiryo UI" panose="020B0604030504040204" pitchFamily="50" charset="-128"/>
                        </a:rPr>
                        <a:t>減少しているなど、大阪の治安は改善。</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20"/>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特殊</a:t>
                      </a:r>
                      <a:r>
                        <a:rPr kumimoji="1" lang="ja-JP" altLang="en-US" sz="1050" dirty="0" smtClean="0">
                          <a:solidFill>
                            <a:schemeClr val="tx1"/>
                          </a:solidFill>
                          <a:latin typeface="Meiryo UI" panose="020B0604030504040204" pitchFamily="50" charset="-128"/>
                          <a:ea typeface="Meiryo UI" panose="020B0604030504040204" pitchFamily="50" charset="-128"/>
                        </a:rPr>
                        <a:t>詐欺（認知件数）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altLang="ja-JP" sz="1050" dirty="0">
                          <a:latin typeface="Meiryo UI" panose="020B0604030504040204" pitchFamily="50" charset="-128"/>
                          <a:ea typeface="Meiryo UI" panose="020B0604030504040204" pitchFamily="50" charset="-128"/>
                        </a:rPr>
                        <a:t>2011</a:t>
                      </a:r>
                      <a:r>
                        <a:rPr lang="ja-JP" altLang="en-US" sz="1050" dirty="0">
                          <a:latin typeface="Meiryo UI" panose="020B0604030504040204" pitchFamily="50" charset="-128"/>
                          <a:ea typeface="Meiryo UI" panose="020B0604030504040204" pitchFamily="50" charset="-128"/>
                        </a:rPr>
                        <a:t>年以降増加傾向。全国ワーストの東京都も同様の傾向。</a:t>
                      </a:r>
                      <a:endParaRPr kumimoji="1" lang="ja-JP" altLang="en-US" sz="1050" b="0" dirty="0">
                        <a:ln>
                          <a:noFill/>
                        </a:ln>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38006400"/>
                  </a:ext>
                </a:extLst>
              </a:tr>
              <a:tr h="212374">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防潮堤の液状化対策</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整備目標は</a:t>
                      </a:r>
                      <a:r>
                        <a:rPr lang="en-US" altLang="ja-JP" sz="1050" dirty="0">
                          <a:latin typeface="Meiryo UI" panose="020B0604030504040204" pitchFamily="50" charset="-128"/>
                          <a:ea typeface="Meiryo UI" panose="020B0604030504040204" pitchFamily="50" charset="-128"/>
                        </a:rPr>
                        <a:t>49.6</a:t>
                      </a:r>
                      <a:r>
                        <a:rPr lang="ja-JP" altLang="en-US" sz="1050" dirty="0">
                          <a:latin typeface="Meiryo UI" panose="020B0604030504040204" pitchFamily="50" charset="-128"/>
                          <a:ea typeface="Meiryo UI" panose="020B0604030504040204" pitchFamily="50" charset="-128"/>
                        </a:rPr>
                        <a:t>ｋｍ。</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年度末までに</a:t>
                      </a:r>
                      <a:r>
                        <a:rPr lang="en-US" altLang="ja-JP" sz="1050" dirty="0">
                          <a:latin typeface="Meiryo UI" panose="020B0604030504040204" pitchFamily="50" charset="-128"/>
                          <a:ea typeface="Meiryo UI" panose="020B0604030504040204" pitchFamily="50" charset="-128"/>
                        </a:rPr>
                        <a:t>43.9km</a:t>
                      </a:r>
                      <a:r>
                        <a:rPr lang="ja-JP" altLang="en-US" sz="1050" dirty="0">
                          <a:latin typeface="Meiryo UI" panose="020B0604030504040204" pitchFamily="50" charset="-128"/>
                          <a:ea typeface="Meiryo UI" panose="020B0604030504040204" pitchFamily="50" charset="-128"/>
                        </a:rPr>
                        <a:t>の対策を実施（進捗率</a:t>
                      </a:r>
                      <a:r>
                        <a:rPr lang="en-US" altLang="ja-JP" sz="1050" dirty="0">
                          <a:latin typeface="Meiryo UI" panose="020B0604030504040204" pitchFamily="50" charset="-128"/>
                          <a:ea typeface="Meiryo UI" panose="020B0604030504040204" pitchFamily="50" charset="-128"/>
                        </a:rPr>
                        <a:t>88</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947047488"/>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密集市街地対策</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smtClean="0">
                          <a:latin typeface="Meiryo UI" panose="020B0604030504040204" pitchFamily="50" charset="-128"/>
                          <a:ea typeface="Meiryo UI" panose="020B0604030504040204" pitchFamily="50" charset="-128"/>
                        </a:rPr>
                        <a:t>地震時等に著しく危険な密集市街地は、</a:t>
                      </a:r>
                      <a:r>
                        <a:rPr lang="en-US" altLang="ja-JP" sz="1050" dirty="0" smtClean="0">
                          <a:latin typeface="Meiryo UI" panose="020B0604030504040204" pitchFamily="50" charset="-128"/>
                          <a:ea typeface="Meiryo UI" panose="020B0604030504040204" pitchFamily="50" charset="-128"/>
                        </a:rPr>
                        <a:t>2012</a:t>
                      </a:r>
                      <a:r>
                        <a:rPr lang="ja-JP" altLang="en-US" sz="1050" dirty="0">
                          <a:latin typeface="Meiryo UI" panose="020B0604030504040204" pitchFamily="50" charset="-128"/>
                          <a:ea typeface="Meiryo UI" panose="020B0604030504040204" pitchFamily="50" charset="-128"/>
                        </a:rPr>
                        <a:t>年度以降</a:t>
                      </a:r>
                      <a:r>
                        <a:rPr lang="en-US" altLang="ja-JP" sz="1050" dirty="0">
                          <a:latin typeface="Meiryo UI" panose="020B0604030504040204" pitchFamily="50" charset="-128"/>
                          <a:ea typeface="Meiryo UI" panose="020B0604030504040204" pitchFamily="50" charset="-128"/>
                        </a:rPr>
                        <a:t>1,266ha</a:t>
                      </a:r>
                      <a:r>
                        <a:rPr lang="ja-JP" altLang="en-US" sz="1050" dirty="0">
                          <a:latin typeface="Meiryo UI" panose="020B0604030504040204" pitchFamily="50" charset="-128"/>
                          <a:ea typeface="Meiryo UI" panose="020B0604030504040204" pitchFamily="50" charset="-128"/>
                        </a:rPr>
                        <a:t>を解消（残り</a:t>
                      </a:r>
                      <a:r>
                        <a:rPr lang="en-US" altLang="ja-JP" sz="1050" dirty="0">
                          <a:latin typeface="Meiryo UI" panose="020B0604030504040204" pitchFamily="50" charset="-128"/>
                          <a:ea typeface="Meiryo UI" panose="020B0604030504040204" pitchFamily="50" charset="-128"/>
                        </a:rPr>
                        <a:t>982ha</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316943"/>
                  </a:ext>
                </a:extLst>
              </a:tr>
              <a:tr h="226038">
                <a:tc rowSpan="2">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インバウンド</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来阪外国人</a:t>
                      </a:r>
                      <a:r>
                        <a:rPr kumimoji="1" lang="ja-JP" altLang="en-US" sz="1050" dirty="0" smtClean="0">
                          <a:solidFill>
                            <a:schemeClr val="tx1"/>
                          </a:solidFill>
                          <a:latin typeface="Meiryo UI" panose="020B0604030504040204" pitchFamily="50" charset="-128"/>
                          <a:ea typeface="Meiryo UI" panose="020B0604030504040204" pitchFamily="50" charset="-128"/>
                        </a:rPr>
                        <a:t>旅行者数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rowSpan="2">
                  <a:txBody>
                    <a:bodyPr/>
                    <a:lstStyle/>
                    <a:p>
                      <a:pPr marL="0" indent="0" algn="l">
                        <a:buFont typeface="Arial" panose="020B0604020202020204" pitchFamily="34" charset="0"/>
                        <a:buNone/>
                      </a:pPr>
                      <a:r>
                        <a:rPr kumimoji="1" lang="ja-JP" altLang="en-US" sz="1050" b="0" dirty="0" smtClean="0">
                          <a:solidFill>
                            <a:schemeClr val="tx1"/>
                          </a:solidFill>
                          <a:latin typeface="Meiryo UI" panose="020B0604030504040204" pitchFamily="50" charset="-128"/>
                          <a:ea typeface="Meiryo UI" panose="020B0604030504040204" pitchFamily="50" charset="-128"/>
                        </a:rPr>
                        <a:t>大阪府への外国人訪問者数は</a:t>
                      </a:r>
                      <a:r>
                        <a:rPr kumimoji="1" lang="en-US" altLang="ja-JP" sz="1050" b="0" dirty="0" smtClean="0">
                          <a:solidFill>
                            <a:schemeClr val="tx1"/>
                          </a:solidFill>
                          <a:latin typeface="Meiryo UI" panose="020B0604030504040204" pitchFamily="50" charset="-128"/>
                          <a:ea typeface="Meiryo UI" panose="020B0604030504040204" pitchFamily="50" charset="-128"/>
                        </a:rPr>
                        <a:t>2019</a:t>
                      </a:r>
                      <a:r>
                        <a:rPr kumimoji="1" lang="ja-JP" altLang="en-US" sz="1050" b="0" dirty="0" smtClean="0">
                          <a:solidFill>
                            <a:schemeClr val="tx1"/>
                          </a:solidFill>
                          <a:latin typeface="Meiryo UI" panose="020B0604030504040204" pitchFamily="50" charset="-128"/>
                          <a:ea typeface="Meiryo UI" panose="020B0604030504040204" pitchFamily="50" charset="-128"/>
                        </a:rPr>
                        <a:t>年に対</a:t>
                      </a:r>
                      <a:r>
                        <a:rPr kumimoji="1" lang="en-US" altLang="ja-JP" sz="1050" b="0" dirty="0" smtClean="0">
                          <a:solidFill>
                            <a:schemeClr val="tx1"/>
                          </a:solidFill>
                          <a:latin typeface="Meiryo UI" panose="020B0604030504040204" pitchFamily="50" charset="-128"/>
                          <a:ea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rPr>
                        <a:t>比で</a:t>
                      </a:r>
                      <a:r>
                        <a:rPr kumimoji="1" lang="en-US" altLang="ja-JP" sz="1050" b="0" dirty="0" smtClean="0">
                          <a:solidFill>
                            <a:schemeClr val="tx1"/>
                          </a:solidFill>
                          <a:latin typeface="Meiryo UI" panose="020B0604030504040204" pitchFamily="50" charset="-128"/>
                          <a:ea typeface="Meiryo UI" panose="020B0604030504040204" pitchFamily="50" charset="-128"/>
                        </a:rPr>
                        <a:t>7</a:t>
                      </a:r>
                      <a:r>
                        <a:rPr kumimoji="1" lang="ja-JP" altLang="en-US" sz="1050" b="0" dirty="0" smtClean="0">
                          <a:solidFill>
                            <a:schemeClr val="tx1"/>
                          </a:solidFill>
                          <a:latin typeface="Meiryo UI" panose="020B0604030504040204" pitchFamily="50" charset="-128"/>
                          <a:ea typeface="Meiryo UI" panose="020B0604030504040204" pitchFamily="50" charset="-128"/>
                        </a:rPr>
                        <a:t>倍（</a:t>
                      </a:r>
                      <a:r>
                        <a:rPr kumimoji="1" lang="en-US" altLang="ja-JP" sz="1050" b="0" dirty="0" smtClean="0">
                          <a:solidFill>
                            <a:schemeClr val="tx1"/>
                          </a:solidFill>
                          <a:latin typeface="Meiryo UI" panose="020B0604030504040204" pitchFamily="50" charset="-128"/>
                          <a:ea typeface="Meiryo UI" panose="020B0604030504040204" pitchFamily="50" charset="-128"/>
                        </a:rPr>
                        <a:t>1,231</a:t>
                      </a:r>
                      <a:r>
                        <a:rPr kumimoji="1" lang="ja-JP" altLang="en-US" sz="1050" b="0" dirty="0" smtClean="0">
                          <a:solidFill>
                            <a:schemeClr val="tx1"/>
                          </a:solidFill>
                          <a:latin typeface="Meiryo UI" panose="020B0604030504040204" pitchFamily="50" charset="-128"/>
                          <a:ea typeface="Meiryo UI" panose="020B0604030504040204" pitchFamily="50" charset="-128"/>
                        </a:rPr>
                        <a:t>万人）</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050" b="0" dirty="0" smtClean="0">
                          <a:solidFill>
                            <a:schemeClr val="tx1"/>
                          </a:solidFill>
                          <a:latin typeface="Meiryo UI" panose="020B0604030504040204" pitchFamily="50" charset="-128"/>
                          <a:ea typeface="Meiryo UI" panose="020B0604030504040204" pitchFamily="50" charset="-128"/>
                        </a:rPr>
                        <a:t>大阪府への外国人訪問率は</a:t>
                      </a:r>
                      <a:r>
                        <a:rPr kumimoji="1" lang="en-US" altLang="ja-JP" sz="1050" b="0" dirty="0" smtClean="0">
                          <a:solidFill>
                            <a:schemeClr val="tx1"/>
                          </a:solidFill>
                          <a:latin typeface="Meiryo UI" panose="020B0604030504040204" pitchFamily="50" charset="-128"/>
                          <a:ea typeface="Meiryo UI" panose="020B0604030504040204" pitchFamily="50" charset="-128"/>
                        </a:rPr>
                        <a:t>2016</a:t>
                      </a:r>
                      <a:r>
                        <a:rPr kumimoji="1" lang="ja-JP" altLang="en-US" sz="1050" b="0" dirty="0" err="1" smtClean="0">
                          <a:solidFill>
                            <a:schemeClr val="tx1"/>
                          </a:solidFill>
                          <a:latin typeface="Meiryo UI" panose="020B0604030504040204" pitchFamily="50" charset="-128"/>
                          <a:ea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rPr>
                        <a:t>17</a:t>
                      </a:r>
                      <a:r>
                        <a:rPr kumimoji="1" lang="ja-JP" altLang="en-US" sz="1050" b="0" dirty="0" err="1" smtClean="0">
                          <a:solidFill>
                            <a:schemeClr val="tx1"/>
                          </a:solidFill>
                          <a:latin typeface="Meiryo UI" panose="020B0604030504040204" pitchFamily="50" charset="-128"/>
                          <a:ea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rPr>
                        <a:t>19</a:t>
                      </a:r>
                      <a:r>
                        <a:rPr kumimoji="1" lang="ja-JP" altLang="en-US" sz="1050" b="0" dirty="0" smtClean="0">
                          <a:solidFill>
                            <a:schemeClr val="tx1"/>
                          </a:solidFill>
                          <a:latin typeface="Meiryo UI" panose="020B0604030504040204" pitchFamily="50" charset="-128"/>
                          <a:ea typeface="Meiryo UI" panose="020B0604030504040204" pitchFamily="50" charset="-128"/>
                        </a:rPr>
                        <a:t>年全国</a:t>
                      </a:r>
                      <a:r>
                        <a:rPr kumimoji="1" lang="en-US" altLang="ja-JP" sz="1050" b="0" dirty="0" smtClean="0">
                          <a:solidFill>
                            <a:schemeClr val="tx1"/>
                          </a:solidFill>
                          <a:latin typeface="Meiryo UI" panose="020B0604030504040204" pitchFamily="50" charset="-128"/>
                          <a:ea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rPr>
                        <a:t>位</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050" b="0" dirty="0" smtClean="0">
                          <a:solidFill>
                            <a:schemeClr val="tx1"/>
                          </a:solidFill>
                          <a:latin typeface="Meiryo UI" panose="020B0604030504040204" pitchFamily="50" charset="-128"/>
                          <a:ea typeface="Meiryo UI" panose="020B0604030504040204" pitchFamily="50" charset="-128"/>
                        </a:rPr>
                        <a:t>　　　　　　　　　　　　　　</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両調査ともコロナの影響により</a:t>
                      </a:r>
                      <a:r>
                        <a:rPr kumimoji="1" lang="en-US" altLang="ja-JP" sz="900" b="0" dirty="0" smtClean="0">
                          <a:solidFill>
                            <a:schemeClr val="tx1"/>
                          </a:solidFill>
                          <a:latin typeface="Meiryo UI" panose="020B0604030504040204" pitchFamily="50" charset="-128"/>
                          <a:ea typeface="Meiryo UI" panose="020B0604030504040204" pitchFamily="50" charset="-128"/>
                        </a:rPr>
                        <a:t>2022</a:t>
                      </a:r>
                      <a:r>
                        <a:rPr kumimoji="1" lang="ja-JP" altLang="en-US" sz="900" b="0" dirty="0" err="1" smtClean="0">
                          <a:solidFill>
                            <a:schemeClr val="tx1"/>
                          </a:solidFill>
                          <a:latin typeface="Meiryo UI" panose="020B0604030504040204" pitchFamily="50" charset="-128"/>
                          <a:ea typeface="Meiryo UI" panose="020B0604030504040204" pitchFamily="50" charset="-128"/>
                        </a:rPr>
                        <a:t>、</a:t>
                      </a:r>
                      <a:r>
                        <a:rPr kumimoji="1" lang="en-US" altLang="ja-JP" sz="900" b="0" dirty="0" smtClean="0">
                          <a:solidFill>
                            <a:schemeClr val="tx1"/>
                          </a:solidFill>
                          <a:latin typeface="Meiryo UI" panose="020B0604030504040204" pitchFamily="50" charset="-128"/>
                          <a:ea typeface="Meiryo UI" panose="020B0604030504040204" pitchFamily="50" charset="-128"/>
                        </a:rPr>
                        <a:t>2021</a:t>
                      </a:r>
                      <a:r>
                        <a:rPr kumimoji="1" lang="ja-JP" altLang="en-US" sz="900" b="0" dirty="0" smtClean="0">
                          <a:solidFill>
                            <a:schemeClr val="tx1"/>
                          </a:solidFill>
                          <a:latin typeface="Meiryo UI" panose="020B0604030504040204" pitchFamily="50" charset="-128"/>
                          <a:ea typeface="Meiryo UI" panose="020B0604030504040204" pitchFamily="50" charset="-128"/>
                        </a:rPr>
                        <a:t>年は調査結果なし。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212374">
                <a:tc vMerge="1">
                  <a:txBody>
                    <a:bodyPr/>
                    <a:lstStyle/>
                    <a:p>
                      <a:pPr marL="0" indent="0" algn="ctr">
                        <a:buFont typeface="Arial" panose="020B0604020202020204" pitchFamily="34" charset="0"/>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インバウンド訪問率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l">
                        <a:buFont typeface="Arial" panose="020B0604020202020204" pitchFamily="34" charset="0"/>
                        <a:buNone/>
                      </a:pP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212374">
                <a:tc rowSpan="4">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世界都市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最も住みやすい都市ランキング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smtClean="0">
                          <a:latin typeface="Meiryo UI" panose="020B0604030504040204" pitchFamily="50" charset="-128"/>
                          <a:ea typeface="Meiryo UI" panose="020B0604030504040204" pitchFamily="50" charset="-128"/>
                        </a:rPr>
                        <a:t>大阪は世界都市ランキングで、継続してランキング入りしている。</a:t>
                      </a:r>
                      <a:endParaRPr kumimoji="1" lang="ja-JP" altLang="en-US" sz="1050" dirty="0" smtClean="0">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798935"/>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安全な都市ランキング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pPr marL="0" indent="0" algn="l">
                        <a:buFont typeface="Arial" panose="020B0604020202020204" pitchFamily="34" charset="0"/>
                        <a:buNone/>
                      </a:pP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083184284"/>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都市総合ランキング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pPr marL="0" indent="0" algn="l">
                        <a:buFont typeface="Arial" panose="020B0604020202020204" pitchFamily="34" charset="0"/>
                        <a:buNone/>
                      </a:pP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487056785"/>
                  </a:ext>
                </a:extLst>
              </a:tr>
              <a:tr h="212374">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最も魅力的な都市ランキング</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l">
                        <a:buFont typeface="Arial" panose="020B0604020202020204" pitchFamily="34" charset="0"/>
                        <a:buNone/>
                      </a:pP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700173"/>
                  </a:ext>
                </a:extLst>
              </a:tr>
              <a:tr h="776763">
                <a:tc rowSpan="2">
                  <a:txBody>
                    <a:bodyPr/>
                    <a:lstStyle/>
                    <a:p>
                      <a:pPr marL="0" indent="0" algn="ctr">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府市財政</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大阪府の財政</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府税収入：</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smtClean="0">
                          <a:latin typeface="Meiryo UI" panose="020B0604030504040204" pitchFamily="50" charset="-128"/>
                          <a:ea typeface="Meiryo UI" panose="020B0604030504040204" pitchFamily="50" charset="-128"/>
                        </a:rPr>
                        <a:t>年度の</a:t>
                      </a:r>
                      <a:r>
                        <a:rPr kumimoji="1" lang="ja-JP" altLang="en-US" sz="1050" dirty="0">
                          <a:latin typeface="Meiryo UI" panose="020B0604030504040204" pitchFamily="50" charset="-128"/>
                          <a:ea typeface="Meiryo UI" panose="020B0604030504040204" pitchFamily="50" charset="-128"/>
                        </a:rPr>
                        <a:t>府税収入は</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兆</a:t>
                      </a:r>
                      <a:r>
                        <a:rPr lang="en-US" altLang="ja-JP" sz="1050" dirty="0" smtClean="0">
                          <a:latin typeface="Meiryo UI" panose="020B0604030504040204" pitchFamily="50" charset="-128"/>
                          <a:ea typeface="Meiryo UI" panose="020B0604030504040204" pitchFamily="50" charset="-128"/>
                        </a:rPr>
                        <a:t>3,960</a:t>
                      </a:r>
                      <a:r>
                        <a:rPr kumimoji="1" lang="ja-JP" altLang="en-US" sz="1050" dirty="0" smtClean="0">
                          <a:latin typeface="Meiryo UI" panose="020B0604030504040204" pitchFamily="50" charset="-128"/>
                          <a:ea typeface="Meiryo UI" panose="020B0604030504040204" pitchFamily="50" charset="-128"/>
                        </a:rPr>
                        <a:t>億</a:t>
                      </a:r>
                      <a:r>
                        <a:rPr kumimoji="1" lang="ja-JP" altLang="en-US" sz="1050" dirty="0">
                          <a:latin typeface="Meiryo UI" panose="020B0604030504040204" pitchFamily="50" charset="-128"/>
                          <a:ea typeface="Meiryo UI" panose="020B0604030504040204" pitchFamily="50" charset="-128"/>
                        </a:rPr>
                        <a:t>円</a:t>
                      </a:r>
                      <a:r>
                        <a:rPr lang="ja-JP" altLang="en-US" sz="1050" dirty="0">
                          <a:latin typeface="Meiryo UI" panose="020B0604030504040204" pitchFamily="50" charset="-128"/>
                          <a:ea typeface="Meiryo UI" panose="020B0604030504040204" pitchFamily="50" charset="-128"/>
                        </a:rPr>
                        <a:t>で</a:t>
                      </a:r>
                      <a:r>
                        <a:rPr kumimoji="1" lang="ja-JP" altLang="en-US" sz="1050" dirty="0">
                          <a:latin typeface="Meiryo UI" panose="020B0604030504040204" pitchFamily="50" charset="-128"/>
                          <a:ea typeface="Meiryo UI" panose="020B0604030504040204" pitchFamily="50" charset="-128"/>
                        </a:rPr>
                        <a:t>、過去</a:t>
                      </a:r>
                      <a:r>
                        <a:rPr kumimoji="1" lang="ja-JP" altLang="en-US" sz="1050" dirty="0" smtClean="0">
                          <a:latin typeface="Meiryo UI" panose="020B0604030504040204" pitchFamily="50" charset="-128"/>
                          <a:ea typeface="Meiryo UI" panose="020B0604030504040204" pitchFamily="50" charset="-128"/>
                        </a:rPr>
                        <a:t>最高。</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実質収支：</a:t>
                      </a:r>
                      <a:r>
                        <a:rPr lang="en-US" altLang="ja-JP" sz="1050" dirty="0">
                          <a:latin typeface="Meiryo UI" panose="020B0604030504040204" pitchFamily="50" charset="-128"/>
                          <a:ea typeface="Meiryo UI" panose="020B0604030504040204" pitchFamily="50" charset="-128"/>
                        </a:rPr>
                        <a:t>1998</a:t>
                      </a:r>
                      <a:r>
                        <a:rPr lang="ja-JP" altLang="en-US" sz="1050" dirty="0">
                          <a:latin typeface="Meiryo UI" panose="020B0604030504040204" pitchFamily="50" charset="-128"/>
                          <a:ea typeface="Meiryo UI" panose="020B0604030504040204" pitchFamily="50" charset="-128"/>
                        </a:rPr>
                        <a:t>年度以降、</a:t>
                      </a:r>
                      <a:r>
                        <a:rPr lang="ja-JP" altLang="en-US" sz="1050" dirty="0">
                          <a:solidFill>
                            <a:schemeClr val="tx1"/>
                          </a:solidFill>
                          <a:latin typeface="Meiryo UI" panose="020B0604030504040204" pitchFamily="50" charset="-128"/>
                          <a:ea typeface="Meiryo UI" panose="020B0604030504040204" pitchFamily="50" charset="-128"/>
                        </a:rPr>
                        <a:t>赤字</a:t>
                      </a:r>
                      <a:r>
                        <a:rPr lang="ja-JP" altLang="en-US" sz="1050" dirty="0">
                          <a:latin typeface="Meiryo UI" panose="020B0604030504040204" pitchFamily="50" charset="-128"/>
                          <a:ea typeface="Meiryo UI" panose="020B0604030504040204" pitchFamily="50" charset="-128"/>
                        </a:rPr>
                        <a:t>が続いたが、</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年度以降の</a:t>
                      </a:r>
                      <a:r>
                        <a:rPr lang="en-US" altLang="ja-JP" sz="1050" dirty="0">
                          <a:latin typeface="Meiryo UI" panose="020B0604030504040204" pitchFamily="50" charset="-128"/>
                          <a:ea typeface="Meiryo UI" panose="020B0604030504040204" pitchFamily="50" charset="-128"/>
                        </a:rPr>
                        <a:t>14</a:t>
                      </a:r>
                      <a:r>
                        <a:rPr lang="ja-JP" altLang="en-US" sz="1050" dirty="0">
                          <a:latin typeface="Meiryo UI" panose="020B0604030504040204" pitchFamily="50" charset="-128"/>
                          <a:ea typeface="Meiryo UI" panose="020B0604030504040204" pitchFamily="50" charset="-128"/>
                        </a:rPr>
                        <a:t>年は黒字で</a:t>
                      </a:r>
                      <a:r>
                        <a:rPr lang="ja-JP" altLang="en-US" sz="1050" dirty="0" smtClean="0">
                          <a:latin typeface="Meiryo UI" panose="020B0604030504040204" pitchFamily="50" charset="-128"/>
                          <a:ea typeface="Meiryo UI" panose="020B0604030504040204" pitchFamily="50" charset="-128"/>
                        </a:rPr>
                        <a:t>推移。</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地方債残高：</a:t>
                      </a:r>
                      <a:r>
                        <a:rPr kumimoji="1" lang="ja-JP" altLang="en-US" sz="1050" dirty="0">
                          <a:latin typeface="Meiryo UI" panose="020B0604030504040204" pitchFamily="50" charset="-128"/>
                          <a:ea typeface="Meiryo UI" panose="020B0604030504040204" pitchFamily="50" charset="-128"/>
                        </a:rPr>
                        <a:t>地方交付税の代替措置たる臨時財政対策債等を除けば、</a:t>
                      </a:r>
                      <a:r>
                        <a:rPr lang="en-US" altLang="ja-JP" sz="1050" dirty="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兆円減。</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将来負担比率</a:t>
                      </a:r>
                      <a:r>
                        <a:rPr kumimoji="1" lang="ja-JP" altLang="en-US" sz="1050" b="0" dirty="0" smtClean="0">
                          <a:solidFill>
                            <a:schemeClr val="tx1"/>
                          </a:solidFill>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減少</a:t>
                      </a:r>
                      <a:r>
                        <a:rPr lang="ja-JP" altLang="en-US" sz="1050" dirty="0">
                          <a:latin typeface="Meiryo UI" panose="020B0604030504040204" pitchFamily="50" charset="-128"/>
                          <a:ea typeface="Meiryo UI" panose="020B0604030504040204" pitchFamily="50" charset="-128"/>
                        </a:rPr>
                        <a:t>し、</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年度に都道府県平均を</a:t>
                      </a:r>
                      <a:r>
                        <a:rPr lang="ja-JP" altLang="en-US" sz="1050" dirty="0" smtClean="0">
                          <a:latin typeface="Meiryo UI" panose="020B0604030504040204" pitchFamily="50" charset="-128"/>
                          <a:ea typeface="Meiryo UI" panose="020B0604030504040204" pitchFamily="50" charset="-128"/>
                        </a:rPr>
                        <a:t>下回る。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実質公債費比率：</a:t>
                      </a:r>
                      <a:r>
                        <a:rPr kumimoji="1" lang="en-US" altLang="ja-JP" sz="1050" dirty="0">
                          <a:latin typeface="Meiryo UI" panose="020B0604030504040204" pitchFamily="50" charset="-128"/>
                          <a:ea typeface="Meiryo UI" panose="020B0604030504040204" pitchFamily="50" charset="-128"/>
                        </a:rPr>
                        <a:t>2015</a:t>
                      </a:r>
                      <a:r>
                        <a:rPr kumimoji="1" lang="ja-JP" altLang="en-US" sz="1050" dirty="0">
                          <a:latin typeface="Meiryo UI" panose="020B0604030504040204" pitchFamily="50" charset="-128"/>
                          <a:ea typeface="Meiryo UI" panose="020B0604030504040204" pitchFamily="50" charset="-128"/>
                        </a:rPr>
                        <a:t>年度</a:t>
                      </a:r>
                      <a:r>
                        <a:rPr kumimoji="1" lang="en-US" altLang="ja-JP" sz="1050" dirty="0">
                          <a:latin typeface="Meiryo UI" panose="020B0604030504040204" pitchFamily="50" charset="-128"/>
                          <a:ea typeface="Meiryo UI" panose="020B0604030504040204" pitchFamily="50" charset="-128"/>
                        </a:rPr>
                        <a:t>19.4</a:t>
                      </a:r>
                      <a:r>
                        <a:rPr kumimoji="1" lang="ja-JP" altLang="en-US" sz="1050" dirty="0">
                          <a:latin typeface="Meiryo UI" panose="020B0604030504040204" pitchFamily="50" charset="-128"/>
                          <a:ea typeface="Meiryo UI" panose="020B0604030504040204" pitchFamily="50" charset="-128"/>
                        </a:rPr>
                        <a:t>％をピークに</a:t>
                      </a:r>
                      <a:r>
                        <a:rPr kumimoji="1" lang="en-US" altLang="ja-JP" sz="1050" dirty="0">
                          <a:latin typeface="Meiryo UI" panose="020B0604030504040204" pitchFamily="50" charset="-128"/>
                          <a:ea typeface="Meiryo UI" panose="020B0604030504040204" pitchFamily="50" charset="-128"/>
                        </a:rPr>
                        <a:t>2021</a:t>
                      </a:r>
                      <a:r>
                        <a:rPr kumimoji="1" lang="ja-JP" altLang="en-US" sz="1050" dirty="0">
                          <a:latin typeface="Meiryo UI" panose="020B0604030504040204" pitchFamily="50" charset="-128"/>
                          <a:ea typeface="Meiryo UI" panose="020B0604030504040204" pitchFamily="50" charset="-128"/>
                        </a:rPr>
                        <a:t>年度は</a:t>
                      </a:r>
                      <a:r>
                        <a:rPr kumimoji="1" lang="en-US" altLang="ja-JP" sz="1050" dirty="0">
                          <a:latin typeface="Meiryo UI" panose="020B0604030504040204" pitchFamily="50" charset="-128"/>
                          <a:ea typeface="Meiryo UI" panose="020B0604030504040204" pitchFamily="50" charset="-128"/>
                        </a:rPr>
                        <a:t>12.2</a:t>
                      </a:r>
                      <a:r>
                        <a:rPr kumimoji="1" lang="ja-JP" altLang="en-US" sz="1050" dirty="0">
                          <a:latin typeface="Meiryo UI" panose="020B0604030504040204" pitchFamily="50" charset="-128"/>
                          <a:ea typeface="Meiryo UI" panose="020B0604030504040204" pitchFamily="50" charset="-128"/>
                        </a:rPr>
                        <a:t>％まで減少し改善</a:t>
                      </a:r>
                      <a:r>
                        <a:rPr kumimoji="1" lang="ja-JP" altLang="en-US" sz="1050" dirty="0" smtClean="0">
                          <a:latin typeface="Meiryo UI" panose="020B0604030504040204" pitchFamily="50" charset="-128"/>
                          <a:ea typeface="Meiryo UI" panose="020B0604030504040204" pitchFamily="50" charset="-128"/>
                        </a:rPr>
                        <a:t>傾向。</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財政調整基金：</a:t>
                      </a:r>
                      <a:r>
                        <a:rPr kumimoji="1" lang="ja-JP" altLang="en-US" sz="1050" dirty="0">
                          <a:latin typeface="Meiryo UI" panose="020B0604030504040204" pitchFamily="50" charset="-128"/>
                          <a:ea typeface="Meiryo UI" panose="020B0604030504040204" pitchFamily="50" charset="-128"/>
                        </a:rPr>
                        <a:t>残高は</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r>
                        <a:rPr lang="ja-JP" altLang="en-US" sz="1050" dirty="0" smtClean="0">
                          <a:latin typeface="Meiryo UI" panose="020B0604030504040204" pitchFamily="50" charset="-128"/>
                          <a:ea typeface="Meiryo UI" panose="020B0604030504040204" pitchFamily="50" charset="-128"/>
                        </a:rPr>
                        <a:t>度</a:t>
                      </a:r>
                      <a:r>
                        <a:rPr lang="en-US" altLang="ja-JP" sz="1050" dirty="0">
                          <a:latin typeface="Meiryo UI" panose="020B0604030504040204" pitchFamily="50" charset="-128"/>
                          <a:ea typeface="Meiryo UI" panose="020B0604030504040204" pitchFamily="50" charset="-128"/>
                        </a:rPr>
                        <a:t>383</a:t>
                      </a:r>
                      <a:r>
                        <a:rPr lang="ja-JP" altLang="en-US" sz="1050" dirty="0">
                          <a:latin typeface="Meiryo UI" panose="020B0604030504040204" pitchFamily="50" charset="-128"/>
                          <a:ea typeface="Meiryo UI" panose="020B0604030504040204" pitchFamily="50" charset="-128"/>
                        </a:rPr>
                        <a:t>億円から</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年度</a:t>
                      </a:r>
                      <a:r>
                        <a:rPr lang="en-US" altLang="ja-JP" sz="1050" dirty="0">
                          <a:latin typeface="Meiryo UI" panose="020B0604030504040204" pitchFamily="50" charset="-128"/>
                          <a:ea typeface="Meiryo UI" panose="020B0604030504040204" pitchFamily="50" charset="-128"/>
                        </a:rPr>
                        <a:t>2,037</a:t>
                      </a:r>
                      <a:r>
                        <a:rPr kumimoji="1" lang="ja-JP" altLang="en-US" sz="1050" dirty="0">
                          <a:latin typeface="Meiryo UI" panose="020B0604030504040204" pitchFamily="50" charset="-128"/>
                          <a:ea typeface="Meiryo UI" panose="020B0604030504040204" pitchFamily="50" charset="-128"/>
                        </a:rPr>
                        <a:t>億円と</a:t>
                      </a:r>
                      <a:r>
                        <a:rPr kumimoji="1" lang="ja-JP" altLang="en-US" sz="1050" dirty="0" smtClean="0">
                          <a:latin typeface="Meiryo UI" panose="020B0604030504040204" pitchFamily="50" charset="-128"/>
                          <a:ea typeface="Meiryo UI" panose="020B0604030504040204" pitchFamily="50" charset="-128"/>
                        </a:rPr>
                        <a:t>確保。</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53553548"/>
                  </a:ext>
                </a:extLst>
              </a:tr>
              <a:tr h="712695">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大阪市の財政</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市税収入：</a:t>
                      </a:r>
                      <a:r>
                        <a:rPr kumimoji="1" lang="ja-JP" altLang="en-US" sz="1050" dirty="0">
                          <a:latin typeface="Meiryo UI" panose="020B0604030504040204" pitchFamily="50" charset="-128"/>
                          <a:ea typeface="Meiryo UI" panose="020B0604030504040204" pitchFamily="50" charset="-128"/>
                        </a:rPr>
                        <a:t>過去</a:t>
                      </a:r>
                      <a:r>
                        <a:rPr lang="en-US" altLang="ja-JP" sz="1050" dirty="0">
                          <a:latin typeface="Meiryo UI" panose="020B0604030504040204" pitchFamily="50" charset="-128"/>
                          <a:ea typeface="Meiryo UI" panose="020B0604030504040204" pitchFamily="50" charset="-128"/>
                        </a:rPr>
                        <a:t>14</a:t>
                      </a:r>
                      <a:r>
                        <a:rPr kumimoji="1" lang="ja-JP" altLang="en-US" sz="1050" dirty="0">
                          <a:latin typeface="Meiryo UI" panose="020B0604030504040204" pitchFamily="50" charset="-128"/>
                          <a:ea typeface="Meiryo UI" panose="020B0604030504040204" pitchFamily="50" charset="-128"/>
                        </a:rPr>
                        <a:t>年間、</a:t>
                      </a:r>
                      <a:r>
                        <a:rPr kumimoji="1" lang="en-US" altLang="ja-JP" sz="1050" dirty="0">
                          <a:latin typeface="Meiryo UI" panose="020B0604030504040204" pitchFamily="50" charset="-128"/>
                          <a:ea typeface="Meiryo UI" panose="020B0604030504040204" pitchFamily="50" charset="-128"/>
                        </a:rPr>
                        <a:t>6200</a:t>
                      </a:r>
                      <a:r>
                        <a:rPr lang="ja-JP" altLang="en-US" sz="1050" dirty="0">
                          <a:latin typeface="Meiryo UI" panose="020B0604030504040204" pitchFamily="50" charset="-128"/>
                          <a:ea typeface="Meiryo UI" panose="020B0604030504040204" pitchFamily="50" charset="-128"/>
                        </a:rPr>
                        <a:t>億</a:t>
                      </a:r>
                      <a:r>
                        <a:rPr kumimoji="1" lang="ja-JP" altLang="en-US" sz="1050" dirty="0">
                          <a:latin typeface="Meiryo UI" panose="020B0604030504040204" pitchFamily="50" charset="-128"/>
                          <a:ea typeface="Meiryo UI" panose="020B0604030504040204" pitchFamily="50" charset="-128"/>
                        </a:rPr>
                        <a:t>円台から</a:t>
                      </a:r>
                      <a:r>
                        <a:rPr kumimoji="1" lang="en-US" altLang="ja-JP" sz="1050" dirty="0">
                          <a:latin typeface="Meiryo UI" panose="020B0604030504040204" pitchFamily="50" charset="-128"/>
                          <a:ea typeface="Meiryo UI" panose="020B0604030504040204" pitchFamily="50" charset="-128"/>
                        </a:rPr>
                        <a:t>7700</a:t>
                      </a:r>
                      <a:r>
                        <a:rPr kumimoji="1" lang="ja-JP" altLang="en-US" sz="1050" dirty="0">
                          <a:latin typeface="Meiryo UI" panose="020B0604030504040204" pitchFamily="50" charset="-128"/>
                          <a:ea typeface="Meiryo UI" panose="020B0604030504040204" pitchFamily="50" charset="-128"/>
                        </a:rPr>
                        <a:t>億円台で推移し、安定した税収を</a:t>
                      </a:r>
                      <a:r>
                        <a:rPr kumimoji="1" lang="ja-JP" altLang="en-US" sz="1050" dirty="0" smtClean="0">
                          <a:latin typeface="Meiryo UI" panose="020B0604030504040204" pitchFamily="50" charset="-128"/>
                          <a:ea typeface="Meiryo UI" panose="020B0604030504040204" pitchFamily="50" charset="-128"/>
                        </a:rPr>
                        <a:t>確保。</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実質収支：</a:t>
                      </a:r>
                      <a:r>
                        <a:rPr lang="en-US" altLang="ja-JP" sz="1050" dirty="0">
                          <a:latin typeface="Meiryo UI" panose="020B0604030504040204" pitchFamily="50" charset="-128"/>
                          <a:ea typeface="Meiryo UI" panose="020B0604030504040204" pitchFamily="50" charset="-128"/>
                        </a:rPr>
                        <a:t>1989</a:t>
                      </a:r>
                      <a:r>
                        <a:rPr lang="ja-JP" altLang="en-US" sz="1050" dirty="0">
                          <a:latin typeface="Meiryo UI" panose="020B0604030504040204" pitchFamily="50" charset="-128"/>
                          <a:ea typeface="Meiryo UI" panose="020B0604030504040204" pitchFamily="50" charset="-128"/>
                        </a:rPr>
                        <a:t>年度以降、</a:t>
                      </a:r>
                      <a:r>
                        <a:rPr lang="en-US" altLang="ja-JP" sz="1050" dirty="0">
                          <a:latin typeface="Meiryo UI" panose="020B0604030504040204" pitchFamily="50" charset="-128"/>
                          <a:ea typeface="Meiryo UI" panose="020B0604030504040204" pitchFamily="50" charset="-128"/>
                        </a:rPr>
                        <a:t>33</a:t>
                      </a:r>
                      <a:r>
                        <a:rPr lang="ja-JP" altLang="en-US" sz="1050" dirty="0">
                          <a:latin typeface="Meiryo UI" panose="020B0604030504040204" pitchFamily="50" charset="-128"/>
                          <a:ea typeface="Meiryo UI" panose="020B0604030504040204" pitchFamily="50" charset="-128"/>
                        </a:rPr>
                        <a:t>年連続黒字で</a:t>
                      </a:r>
                      <a:r>
                        <a:rPr lang="ja-JP" altLang="en-US" sz="1050" dirty="0" smtClean="0">
                          <a:latin typeface="Meiryo UI" panose="020B0604030504040204" pitchFamily="50" charset="-128"/>
                          <a:ea typeface="Meiryo UI" panose="020B0604030504040204" pitchFamily="50" charset="-128"/>
                        </a:rPr>
                        <a:t>推移。</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地方債残高：</a:t>
                      </a:r>
                      <a:r>
                        <a:rPr kumimoji="1" lang="ja-JP" altLang="en-US" sz="1050" dirty="0">
                          <a:latin typeface="Meiryo UI" panose="020B0604030504040204" pitchFamily="50" charset="-128"/>
                          <a:ea typeface="Meiryo UI" panose="020B0604030504040204" pitchFamily="50" charset="-128"/>
                        </a:rPr>
                        <a:t>この</a:t>
                      </a:r>
                      <a:r>
                        <a:rPr lang="en-US" altLang="ja-JP" sz="1050" dirty="0">
                          <a:latin typeface="Meiryo UI" panose="020B0604030504040204" pitchFamily="50" charset="-128"/>
                          <a:ea typeface="Meiryo UI" panose="020B0604030504040204" pitchFamily="50" charset="-128"/>
                        </a:rPr>
                        <a:t>14</a:t>
                      </a:r>
                      <a:r>
                        <a:rPr kumimoji="1" lang="ja-JP" altLang="en-US" sz="1050" dirty="0">
                          <a:latin typeface="Meiryo UI" panose="020B0604030504040204" pitchFamily="50" charset="-128"/>
                          <a:ea typeface="Meiryo UI" panose="020B0604030504040204" pitchFamily="50" charset="-128"/>
                        </a:rPr>
                        <a:t>年で地方債を</a:t>
                      </a:r>
                      <a:r>
                        <a:rPr lang="en-US" altLang="ja-JP" sz="1050" dirty="0">
                          <a:latin typeface="Meiryo UI" panose="020B0604030504040204" pitchFamily="50" charset="-128"/>
                          <a:ea typeface="Meiryo UI" panose="020B0604030504040204" pitchFamily="50" charset="-128"/>
                        </a:rPr>
                        <a:t>21,251</a:t>
                      </a:r>
                      <a:r>
                        <a:rPr kumimoji="1" lang="ja-JP" altLang="en-US" sz="1050" dirty="0" smtClean="0">
                          <a:latin typeface="Meiryo UI" panose="020B0604030504040204" pitchFamily="50" charset="-128"/>
                          <a:ea typeface="Meiryo UI" panose="020B0604030504040204" pitchFamily="50" charset="-128"/>
                        </a:rPr>
                        <a:t>億円減。</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将来負担比率：</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年度から約</a:t>
                      </a:r>
                      <a:r>
                        <a:rPr lang="en-US" altLang="ja-JP" sz="1050" dirty="0">
                          <a:latin typeface="Meiryo UI" panose="020B0604030504040204" pitchFamily="50" charset="-128"/>
                          <a:ea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rPr>
                        <a:t>割以上減少し、</a:t>
                      </a:r>
                      <a:r>
                        <a:rPr lang="en-US" altLang="ja-JP" sz="1050" dirty="0">
                          <a:latin typeface="Meiryo UI" panose="020B0604030504040204" pitchFamily="50" charset="-128"/>
                          <a:ea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rPr>
                        <a:t>年度に政令市平均を</a:t>
                      </a:r>
                      <a:r>
                        <a:rPr lang="ja-JP" altLang="en-US" sz="1050" dirty="0" smtClean="0">
                          <a:latin typeface="Meiryo UI" panose="020B0604030504040204" pitchFamily="50" charset="-128"/>
                          <a:ea typeface="Meiryo UI" panose="020B0604030504040204" pitchFamily="50" charset="-128"/>
                        </a:rPr>
                        <a:t>下回る。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実質公債費比率</a:t>
                      </a:r>
                      <a:r>
                        <a:rPr kumimoji="1" lang="ja-JP" altLang="en-US" sz="1050" b="0" dirty="0" smtClean="0">
                          <a:solidFill>
                            <a:schemeClr val="tx1"/>
                          </a:solidFill>
                          <a:latin typeface="Meiryo UI" panose="020B0604030504040204" pitchFamily="50" charset="-128"/>
                          <a:ea typeface="Meiryo UI" panose="020B0604030504040204" pitchFamily="50" charset="-128"/>
                        </a:rPr>
                        <a:t>：減少し、</a:t>
                      </a:r>
                      <a:r>
                        <a:rPr kumimoji="1" lang="en-US" altLang="ja-JP" sz="1050" b="0" dirty="0" smtClean="0">
                          <a:solidFill>
                            <a:schemeClr val="tx1"/>
                          </a:solidFill>
                          <a:latin typeface="Meiryo UI" panose="020B0604030504040204" pitchFamily="50" charset="-128"/>
                          <a:ea typeface="Meiryo UI" panose="020B0604030504040204" pitchFamily="50" charset="-128"/>
                        </a:rPr>
                        <a:t>2020</a:t>
                      </a:r>
                      <a:r>
                        <a:rPr kumimoji="1" lang="ja-JP" altLang="en-US" sz="1050" b="0" dirty="0" smtClean="0">
                          <a:solidFill>
                            <a:schemeClr val="tx1"/>
                          </a:solidFill>
                          <a:latin typeface="Meiryo UI" panose="020B0604030504040204" pitchFamily="50" charset="-128"/>
                          <a:ea typeface="Meiryo UI" panose="020B0604030504040204" pitchFamily="50" charset="-128"/>
                        </a:rPr>
                        <a:t>年度では、政令指定都市平均を</a:t>
                      </a:r>
                      <a:r>
                        <a:rPr kumimoji="1" lang="en-US" altLang="ja-JP" sz="1050" b="0" dirty="0" smtClean="0">
                          <a:solidFill>
                            <a:schemeClr val="tx1"/>
                          </a:solidFill>
                          <a:latin typeface="Meiryo UI" panose="020B0604030504040204" pitchFamily="50" charset="-128"/>
                          <a:ea typeface="Meiryo UI" panose="020B0604030504040204" pitchFamily="50" charset="-128"/>
                        </a:rPr>
                        <a:t>4.6</a:t>
                      </a:r>
                      <a:r>
                        <a:rPr kumimoji="1" lang="ja-JP" altLang="en-US" sz="1050" b="0" dirty="0" smtClean="0">
                          <a:solidFill>
                            <a:schemeClr val="tx1"/>
                          </a:solidFill>
                          <a:latin typeface="Meiryo UI" panose="020B0604030504040204" pitchFamily="50" charset="-128"/>
                          <a:ea typeface="Meiryo UI" panose="020B0604030504040204" pitchFamily="50" charset="-128"/>
                        </a:rPr>
                        <a:t>ポイント下回る。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財政調整基金</a:t>
                      </a:r>
                      <a:r>
                        <a:rPr kumimoji="1" lang="ja-JP" altLang="en-US" sz="1050" b="0" dirty="0" smtClean="0">
                          <a:solidFill>
                            <a:schemeClr val="tx1"/>
                          </a:solidFill>
                          <a:latin typeface="Meiryo UI" panose="020B0604030504040204" pitchFamily="50" charset="-128"/>
                          <a:ea typeface="Meiryo UI" panose="020B0604030504040204" pitchFamily="50" charset="-128"/>
                        </a:rPr>
                        <a:t>：基金を創設した</a:t>
                      </a:r>
                      <a:r>
                        <a:rPr kumimoji="1" lang="en-US" altLang="ja-JP" sz="1050" b="0" dirty="0" smtClean="0">
                          <a:solidFill>
                            <a:schemeClr val="tx1"/>
                          </a:solidFill>
                          <a:latin typeface="Meiryo UI" panose="020B0604030504040204" pitchFamily="50" charset="-128"/>
                          <a:ea typeface="Meiryo UI" panose="020B0604030504040204" pitchFamily="50" charset="-128"/>
                        </a:rPr>
                        <a:t>2012</a:t>
                      </a:r>
                      <a:r>
                        <a:rPr kumimoji="1" lang="ja-JP" altLang="en-US" sz="1050" b="0" dirty="0" smtClean="0">
                          <a:solidFill>
                            <a:schemeClr val="tx1"/>
                          </a:solidFill>
                          <a:latin typeface="Meiryo UI" panose="020B0604030504040204" pitchFamily="50" charset="-128"/>
                          <a:ea typeface="Meiryo UI" panose="020B0604030504040204" pitchFamily="50" charset="-128"/>
                        </a:rPr>
                        <a:t>年から</a:t>
                      </a:r>
                      <a:r>
                        <a:rPr kumimoji="1" lang="en-US" altLang="ja-JP" sz="1050" b="0" dirty="0" smtClean="0">
                          <a:solidFill>
                            <a:schemeClr val="tx1"/>
                          </a:solidFill>
                          <a:latin typeface="Meiryo UI" panose="020B0604030504040204" pitchFamily="50" charset="-128"/>
                          <a:ea typeface="Meiryo UI" panose="020B0604030504040204" pitchFamily="50" charset="-128"/>
                        </a:rPr>
                        <a:t>940</a:t>
                      </a:r>
                      <a:r>
                        <a:rPr kumimoji="1" lang="ja-JP" altLang="en-US" sz="1050" b="0" dirty="0" smtClean="0">
                          <a:solidFill>
                            <a:schemeClr val="tx1"/>
                          </a:solidFill>
                          <a:latin typeface="Meiryo UI" panose="020B0604030504040204" pitchFamily="50" charset="-128"/>
                          <a:ea typeface="Meiryo UI" panose="020B0604030504040204" pitchFamily="50" charset="-128"/>
                        </a:rPr>
                        <a:t>億円増加。</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00596"/>
                  </a:ext>
                </a:extLst>
              </a:tr>
            </a:tbl>
          </a:graphicData>
        </a:graphic>
      </p:graphicFrame>
      <p:sp>
        <p:nvSpPr>
          <p:cNvPr id="12" name="スライド番号プレースホルダー 3"/>
          <p:cNvSpPr>
            <a:spLocks noGrp="1"/>
          </p:cNvSpPr>
          <p:nvPr>
            <p:ph type="sldNum" sz="quarter" idx="12"/>
          </p:nvPr>
        </p:nvSpPr>
        <p:spPr>
          <a:xfrm>
            <a:off x="7086600" y="6576005"/>
            <a:ext cx="2057400" cy="365125"/>
          </a:xfrm>
        </p:spPr>
        <p:txBody>
          <a:bodyPr/>
          <a:lstStyle/>
          <a:p>
            <a:fld id="{138CA411-231B-42B9-AF63-97A64194AA60}" type="slidenum">
              <a:rPr lang="ja-JP" altLang="en-US" smtClean="0"/>
              <a:pPr/>
              <a:t>3</a:t>
            </a:fld>
            <a:endParaRPr lang="ja-JP" altLang="en-US" dirty="0"/>
          </a:p>
        </p:txBody>
      </p:sp>
    </p:spTree>
    <p:extLst>
      <p:ext uri="{BB962C8B-B14F-4D97-AF65-F5344CB8AC3E}">
        <p14:creationId xmlns:p14="http://schemas.microsoft.com/office/powerpoint/2010/main" val="178629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4</a:t>
            </a:fld>
            <a:endParaRPr lang="ja-JP" altLang="en-US"/>
          </a:p>
        </p:txBody>
      </p:sp>
      <p:cxnSp>
        <p:nvCxnSpPr>
          <p:cNvPr id="7" name="直線コネクタ 6"/>
          <p:cNvCxnSpPr/>
          <p:nvPr/>
        </p:nvCxnSpPr>
        <p:spPr>
          <a:xfrm>
            <a:off x="283783" y="4679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339102"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主要経済指標</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66793" y="553317"/>
            <a:ext cx="780191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景気動向指数と府内総生産（</a:t>
            </a:r>
            <a:r>
              <a:rPr kumimoji="1" lang="en-US" altLang="ja-JP" sz="1400" b="1" dirty="0">
                <a:latin typeface="Meiryo UI" panose="020B0604030504040204" pitchFamily="50" charset="-128"/>
                <a:ea typeface="Meiryo UI" panose="020B0604030504040204" pitchFamily="50" charset="-128"/>
              </a:rPr>
              <a:t>GDP</a:t>
            </a:r>
            <a:r>
              <a:rPr kumimoji="1" lang="ja-JP" altLang="en-US" sz="1400" b="1" dirty="0" smtClean="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大阪府）</a:t>
            </a:r>
            <a:r>
              <a:rPr kumimoji="1" lang="en-US" altLang="ja-JP" sz="1400" b="1" dirty="0">
                <a:latin typeface="Meiryo UI" panose="020B0604030504040204" pitchFamily="50" charset="-128"/>
                <a:ea typeface="Meiryo UI" panose="020B0604030504040204" pitchFamily="50" charset="-128"/>
              </a:rPr>
              <a:t>】</a:t>
            </a:r>
          </a:p>
        </p:txBody>
      </p:sp>
      <p:sp>
        <p:nvSpPr>
          <p:cNvPr id="51" name="正方形/長方形 50">
            <a:extLst>
              <a:ext uri="{FF2B5EF4-FFF2-40B4-BE49-F238E27FC236}">
                <a16:creationId xmlns:a16="http://schemas.microsoft.com/office/drawing/2014/main" id="{BE5F99DD-638C-4328-87A5-91752CC8BA04}"/>
              </a:ext>
            </a:extLst>
          </p:cNvPr>
          <p:cNvSpPr/>
          <p:nvPr/>
        </p:nvSpPr>
        <p:spPr>
          <a:xfrm>
            <a:off x="665593" y="6453898"/>
            <a:ext cx="7885784" cy="400110"/>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a:t>
            </a:r>
            <a:r>
              <a:rPr lang="zh-TW" altLang="en-US" sz="1000" dirty="0">
                <a:latin typeface="Meiryo UI" panose="020B0604030504040204" pitchFamily="50" charset="-128"/>
                <a:ea typeface="Meiryo UI" panose="020B0604030504040204" pitchFamily="50" charset="-128"/>
              </a:rPr>
              <a:t>大阪府「府民経済計算」</a:t>
            </a:r>
            <a:r>
              <a:rPr lang="ja-JP" altLang="en-US" sz="1000" dirty="0" err="1">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景気動向指数</a:t>
            </a:r>
            <a:r>
              <a:rPr lang="zh-TW" altLang="en-US"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をもとに副首都推進局で作成</a:t>
            </a:r>
            <a:endParaRPr lang="en-US" altLang="zh-TW"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府内総生産の</a:t>
            </a:r>
            <a:r>
              <a:rPr lang="en-US" altLang="ja-JP" sz="1000" dirty="0">
                <a:latin typeface="Meiryo UI" panose="020B0604030504040204" pitchFamily="50" charset="-128"/>
                <a:ea typeface="Meiryo UI" panose="020B0604030504040204" pitchFamily="50" charset="-128"/>
              </a:rPr>
              <a:t>2008</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2010</a:t>
            </a:r>
            <a:r>
              <a:rPr lang="ja-JP" altLang="en-US" sz="1000" dirty="0">
                <a:latin typeface="Meiryo UI" panose="020B0604030504040204" pitchFamily="50" charset="-128"/>
                <a:ea typeface="Meiryo UI" panose="020B0604030504040204" pitchFamily="50" charset="-128"/>
              </a:rPr>
              <a:t>年については</a:t>
            </a:r>
            <a:r>
              <a:rPr lang="en-US" altLang="ja-JP" sz="1000" dirty="0">
                <a:latin typeface="Meiryo UI" panose="020B0604030504040204" pitchFamily="50" charset="-128"/>
                <a:ea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値を、</a:t>
            </a:r>
            <a:r>
              <a:rPr lang="en-US" altLang="ja-JP" sz="1000" dirty="0">
                <a:latin typeface="Meiryo UI" panose="020B0604030504040204" pitchFamily="50" charset="-128"/>
                <a:ea typeface="Meiryo UI" panose="020B0604030504040204" pitchFamily="50" charset="-128"/>
              </a:rPr>
              <a:t>2011</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年については</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令和元年度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値を使用</a:t>
            </a:r>
          </a:p>
        </p:txBody>
      </p:sp>
      <p:sp>
        <p:nvSpPr>
          <p:cNvPr id="11" name="テキスト ボックス 1">
            <a:extLst>
              <a:ext uri="{FF2B5EF4-FFF2-40B4-BE49-F238E27FC236}">
                <a16:creationId xmlns:a16="http://schemas.microsoft.com/office/drawing/2014/main" id="{9F72E808-89EC-4D2B-BD76-A66B4D273B18}"/>
              </a:ext>
            </a:extLst>
          </p:cNvPr>
          <p:cNvSpPr txBox="1"/>
          <p:nvPr/>
        </p:nvSpPr>
        <p:spPr>
          <a:xfrm>
            <a:off x="679995" y="2136140"/>
            <a:ext cx="789162" cy="2532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府内総生産</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（百万円）</a:t>
            </a:r>
          </a:p>
        </p:txBody>
      </p:sp>
      <p:sp>
        <p:nvSpPr>
          <p:cNvPr id="12" name="テキスト ボックス 1">
            <a:extLst>
              <a:ext uri="{FF2B5EF4-FFF2-40B4-BE49-F238E27FC236}">
                <a16:creationId xmlns:a16="http://schemas.microsoft.com/office/drawing/2014/main" id="{9F72E808-89EC-4D2B-BD76-A66B4D273B18}"/>
              </a:ext>
            </a:extLst>
          </p:cNvPr>
          <p:cNvSpPr txBox="1"/>
          <p:nvPr/>
        </p:nvSpPr>
        <p:spPr>
          <a:xfrm>
            <a:off x="7394150" y="2258894"/>
            <a:ext cx="903133" cy="296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景気動向指数</a:t>
            </a:r>
            <a:endParaRPr lang="en-US" altLang="ja-JP" sz="900" dirty="0">
              <a:latin typeface="Meiryo UI" panose="020B0604030504040204" pitchFamily="50" charset="-128"/>
              <a:ea typeface="Meiryo UI" panose="020B0604030504040204" pitchFamily="50" charset="-128"/>
            </a:endParaRPr>
          </a:p>
        </p:txBody>
      </p:sp>
      <p:sp>
        <p:nvSpPr>
          <p:cNvPr id="14" name="テキスト ボックス 28">
            <a:extLst>
              <a:ext uri="{FF2B5EF4-FFF2-40B4-BE49-F238E27FC236}">
                <a16:creationId xmlns:a16="http://schemas.microsoft.com/office/drawing/2014/main" id="{FE707C15-6E7B-4C29-B3DF-A3C77437D22D}"/>
              </a:ext>
            </a:extLst>
          </p:cNvPr>
          <p:cNvSpPr txBox="1"/>
          <p:nvPr/>
        </p:nvSpPr>
        <p:spPr>
          <a:xfrm>
            <a:off x="350458" y="830075"/>
            <a:ext cx="8676000"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500" dirty="0">
                <a:latin typeface="Meiryo UI" panose="020B0604030504040204" pitchFamily="50" charset="-128"/>
                <a:ea typeface="Meiryo UI" panose="020B0604030504040204" pitchFamily="50" charset="-128"/>
              </a:rPr>
              <a:t>■　大阪の府内総生産は、リーマン</a:t>
            </a:r>
            <a:r>
              <a:rPr lang="ja-JP" altLang="en-US" sz="1500" dirty="0">
                <a:latin typeface="Meiryo UI" panose="020B0604030504040204" pitchFamily="50" charset="-128"/>
                <a:ea typeface="Meiryo UI" panose="020B0604030504040204" pitchFamily="50" charset="-128"/>
              </a:rPr>
              <a:t>ショック後</a:t>
            </a:r>
            <a:r>
              <a:rPr kumimoji="1" lang="ja-JP" altLang="en-US" sz="1500" dirty="0">
                <a:latin typeface="Meiryo UI" panose="020B0604030504040204" pitchFamily="50" charset="-128"/>
                <a:ea typeface="Meiryo UI" panose="020B0604030504040204" pitchFamily="50" charset="-128"/>
              </a:rPr>
              <a:t>の落ちこみを底に、インバウンドの飛躍的増加なども背景に</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コロナ拡大</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までの間、増加傾向。</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府内総生産と景気動向指数には一定の相関がみられ、景気動向指数が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先行する形</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で</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府内総生産が増加している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府内総生産の数値は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年度が最新値であるため、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景気動向指数と府内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総生産の相関においては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年度までの数値を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用いている。景気動向指数の最新値の状況については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６参照。）</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5" name="線吹き出し 1 (枠付き) 14"/>
          <p:cNvSpPr/>
          <p:nvPr/>
        </p:nvSpPr>
        <p:spPr>
          <a:xfrm>
            <a:off x="2516028" y="2626473"/>
            <a:ext cx="1752600" cy="290414"/>
          </a:xfrm>
          <a:prstGeom prst="borderCallout1">
            <a:avLst>
              <a:gd name="adj1" fmla="val 93914"/>
              <a:gd name="adj2" fmla="val 50307"/>
              <a:gd name="adj3" fmla="val 362884"/>
              <a:gd name="adj4" fmla="val 74026"/>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景気動向指数（右軸）</a:t>
            </a:r>
            <a:endParaRPr lang="ja-JP" sz="1200" b="1"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3662101-EE3B-4931-808C-B5FA454754EE}"/>
              </a:ext>
            </a:extLst>
          </p:cNvPr>
          <p:cNvSpPr/>
          <p:nvPr/>
        </p:nvSpPr>
        <p:spPr>
          <a:xfrm>
            <a:off x="1060174" y="5887674"/>
            <a:ext cx="1086046" cy="233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a:solidFill>
                  <a:schemeClr val="tx1"/>
                </a:solidFill>
              </a:rPr>
              <a:t>リーマンショック</a:t>
            </a:r>
            <a:endParaRPr lang="ja-JP" dirty="0">
              <a:solidFill>
                <a:schemeClr val="tx1"/>
              </a:solidFill>
            </a:endParaRPr>
          </a:p>
        </p:txBody>
      </p:sp>
      <p:sp>
        <p:nvSpPr>
          <p:cNvPr id="2" name="テキスト ボックス 1"/>
          <p:cNvSpPr txBox="1"/>
          <p:nvPr/>
        </p:nvSpPr>
        <p:spPr>
          <a:xfrm>
            <a:off x="7365575" y="5526804"/>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（年度）</a:t>
            </a:r>
          </a:p>
        </p:txBody>
      </p:sp>
      <p:sp>
        <p:nvSpPr>
          <p:cNvPr id="19" name="正方形/長方形 18"/>
          <p:cNvSpPr/>
          <p:nvPr/>
        </p:nvSpPr>
        <p:spPr>
          <a:xfrm>
            <a:off x="665593" y="6295093"/>
            <a:ext cx="3700871"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（注）景気動向指数は、</a:t>
            </a:r>
            <a:r>
              <a:rPr lang="en-US" altLang="ja-JP" sz="1000" dirty="0">
                <a:latin typeface="Meiryo UI" panose="020B0604030504040204" pitchFamily="50" charset="-128"/>
                <a:ea typeface="Meiryo UI" panose="020B0604030504040204" pitchFamily="50" charset="-128"/>
              </a:rPr>
              <a:t>CI</a:t>
            </a:r>
            <a:r>
              <a:rPr lang="ja-JP" altLang="en-US" sz="1000" dirty="0">
                <a:latin typeface="Meiryo UI" panose="020B0604030504040204" pitchFamily="50" charset="-128"/>
                <a:ea typeface="Meiryo UI" panose="020B0604030504040204" pitchFamily="50" charset="-128"/>
              </a:rPr>
              <a:t>一致指数（</a:t>
            </a:r>
            <a:r>
              <a:rPr lang="en-US" altLang="ja-JP" sz="1000" dirty="0">
                <a:latin typeface="Meiryo UI" panose="020B0604030504040204" pitchFamily="50" charset="-128"/>
                <a:ea typeface="Meiryo UI" panose="020B0604030504040204" pitchFamily="50" charset="-128"/>
              </a:rPr>
              <a:t>2015</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869651" y="2157750"/>
            <a:ext cx="7449958" cy="4170025"/>
          </a:xfrm>
          <a:prstGeom prst="rect">
            <a:avLst/>
          </a:prstGeom>
        </p:spPr>
      </p:pic>
    </p:spTree>
    <p:extLst>
      <p:ext uri="{BB962C8B-B14F-4D97-AF65-F5344CB8AC3E}">
        <p14:creationId xmlns:p14="http://schemas.microsoft.com/office/powerpoint/2010/main" val="233614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2593" y="6477657"/>
            <a:ext cx="2057400" cy="365125"/>
          </a:xfrm>
        </p:spPr>
        <p:txBody>
          <a:bodyPr/>
          <a:lstStyle/>
          <a:p>
            <a:fld id="{138CA411-231B-42B9-AF63-97A64194AA60}" type="slidenum">
              <a:rPr lang="ja-JP" altLang="en-US" smtClean="0"/>
              <a:pPr/>
              <a:t>5</a:t>
            </a:fld>
            <a:endParaRPr lang="ja-JP" altLang="en-US"/>
          </a:p>
        </p:txBody>
      </p:sp>
      <p:sp>
        <p:nvSpPr>
          <p:cNvPr id="5" name="テキスト ボックス 4"/>
          <p:cNvSpPr txBox="1"/>
          <p:nvPr/>
        </p:nvSpPr>
        <p:spPr>
          <a:xfrm>
            <a:off x="465137" y="688798"/>
            <a:ext cx="7973586" cy="307383"/>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有効求人倍率と完全</a:t>
            </a:r>
            <a:r>
              <a:rPr lang="ja-JP" altLang="en-US" sz="1400" b="1" dirty="0" smtClean="0">
                <a:latin typeface="Meiryo UI" panose="020B0604030504040204" pitchFamily="50" charset="-128"/>
                <a:ea typeface="Meiryo UI" panose="020B0604030504040204" pitchFamily="50" charset="-128"/>
              </a:rPr>
              <a:t>失業率（</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288716" y="58166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5635" y="127114"/>
            <a:ext cx="2338490" cy="461665"/>
          </a:xfrm>
          <a:prstGeom prst="rect">
            <a:avLst/>
          </a:prstGeom>
          <a:noFill/>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主要経済指標</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40877" y="1030450"/>
            <a:ext cx="8441123" cy="553998"/>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失業率は低下傾向で、有効求人倍率は伸びており</a:t>
            </a:r>
            <a:r>
              <a:rPr lang="ja-JP" altLang="en-US" sz="1500" dirty="0" smtClean="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大阪の雇用環境は、リーマンショック後、コロナ前の</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2019</a:t>
            </a:r>
            <a:r>
              <a:rPr lang="ja-JP" altLang="en-US" sz="1500" dirty="0">
                <a:latin typeface="Meiryo UI" panose="020B0604030504040204" pitchFamily="50" charset="-128"/>
                <a:ea typeface="Meiryo UI" panose="020B0604030504040204" pitchFamily="50" charset="-128"/>
              </a:rPr>
              <a:t>年までの間、改善傾向</a:t>
            </a:r>
            <a:r>
              <a:rPr lang="ja-JP" altLang="en-US" sz="1500" dirty="0" smtClean="0">
                <a:latin typeface="Meiryo UI" panose="020B0604030504040204" pitchFamily="50" charset="-128"/>
                <a:ea typeface="Meiryo UI" panose="020B0604030504040204" pitchFamily="50" charset="-128"/>
              </a:rPr>
              <a:t>。コロナ禍で雇用環境は悪化したが、直近では改善傾向にある。</a:t>
            </a:r>
            <a:r>
              <a:rPr lang="ja-JP" altLang="en-US" sz="1500" dirty="0">
                <a:latin typeface="Meiryo UI" panose="020B0604030504040204" pitchFamily="50" charset="-128"/>
                <a:ea typeface="Meiryo UI" panose="020B0604030504040204" pitchFamily="50" charset="-128"/>
              </a:rPr>
              <a:t>　　　</a:t>
            </a:r>
            <a:endParaRPr kumimoji="1" lang="ja-JP" altLang="en-US" sz="15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935680AA-2173-42D2-ADE7-69ABAF23CAE6}"/>
              </a:ext>
            </a:extLst>
          </p:cNvPr>
          <p:cNvSpPr txBox="1"/>
          <p:nvPr/>
        </p:nvSpPr>
        <p:spPr>
          <a:xfrm>
            <a:off x="593133" y="1593488"/>
            <a:ext cx="761747"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完全失業率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a:t>
            </a:r>
          </a:p>
        </p:txBody>
      </p:sp>
      <p:sp>
        <p:nvSpPr>
          <p:cNvPr id="51" name="テキスト ボックス 50">
            <a:extLst>
              <a:ext uri="{FF2B5EF4-FFF2-40B4-BE49-F238E27FC236}">
                <a16:creationId xmlns:a16="http://schemas.microsoft.com/office/drawing/2014/main" id="{613EC851-DC36-434F-A3C3-EB303AD86B63}"/>
              </a:ext>
            </a:extLst>
          </p:cNvPr>
          <p:cNvSpPr txBox="1"/>
          <p:nvPr/>
        </p:nvSpPr>
        <p:spPr>
          <a:xfrm>
            <a:off x="7650087" y="1629509"/>
            <a:ext cx="902411"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有効求人倍率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（倍）</a:t>
            </a:r>
            <a:endParaRPr kumimoji="1" lang="ja-JP" altLang="en-US" sz="900"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F22BCF5A-1C7C-450E-B958-AFA477B8C913}"/>
              </a:ext>
            </a:extLst>
          </p:cNvPr>
          <p:cNvSpPr/>
          <p:nvPr/>
        </p:nvSpPr>
        <p:spPr>
          <a:xfrm>
            <a:off x="672353" y="6210340"/>
            <a:ext cx="6340697"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sym typeface="Wingdings" panose="05000000000000000000" pitchFamily="2" charset="2"/>
              </a:rPr>
              <a:t>：厚生労働省「</a:t>
            </a:r>
            <a:r>
              <a:rPr lang="ja-JP" altLang="en-US" sz="1000" dirty="0">
                <a:latin typeface="Meiryo UI" panose="020B0604030504040204" pitchFamily="50" charset="-128"/>
                <a:ea typeface="Meiryo UI" panose="020B0604030504040204" pitchFamily="50" charset="-128"/>
              </a:rPr>
              <a:t>職業安定業務統計」、総務省統計局「労働力調査」をもとに副首都推進局で</a:t>
            </a:r>
            <a:r>
              <a:rPr lang="ja-JP" altLang="en-US" sz="1000" dirty="0" smtClean="0">
                <a:latin typeface="Meiryo UI" panose="020B0604030504040204" pitchFamily="50" charset="-128"/>
                <a:ea typeface="Meiryo UI" panose="020B0604030504040204" pitchFamily="50" charset="-128"/>
              </a:rPr>
              <a:t>作成</a:t>
            </a:r>
            <a:endParaRPr lang="en-US" altLang="zh-TW"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449303" y="5273356"/>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pic>
        <p:nvPicPr>
          <p:cNvPr id="2" name="図 1"/>
          <p:cNvPicPr>
            <a:picLocks noChangeAspect="1"/>
          </p:cNvPicPr>
          <p:nvPr/>
        </p:nvPicPr>
        <p:blipFill>
          <a:blip r:embed="rId3"/>
          <a:stretch>
            <a:fillRect/>
          </a:stretch>
        </p:blipFill>
        <p:spPr>
          <a:xfrm>
            <a:off x="807364" y="1998841"/>
            <a:ext cx="7565792" cy="4145639"/>
          </a:xfrm>
          <a:prstGeom prst="rect">
            <a:avLst/>
          </a:prstGeom>
        </p:spPr>
      </p:pic>
    </p:spTree>
    <p:extLst>
      <p:ext uri="{BB962C8B-B14F-4D97-AF65-F5344CB8AC3E}">
        <p14:creationId xmlns:p14="http://schemas.microsoft.com/office/powerpoint/2010/main" val="150788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27592" y="4497810"/>
            <a:ext cx="4066384" cy="2237426"/>
          </a:xfrm>
          <a:prstGeom prst="rect">
            <a:avLst/>
          </a:prstGeom>
        </p:spPr>
      </p:pic>
      <p:sp>
        <p:nvSpPr>
          <p:cNvPr id="4" name="スライド番号プレースホルダー 3"/>
          <p:cNvSpPr>
            <a:spLocks noGrp="1"/>
          </p:cNvSpPr>
          <p:nvPr>
            <p:ph type="sldNum" sz="quarter" idx="12"/>
          </p:nvPr>
        </p:nvSpPr>
        <p:spPr>
          <a:xfrm>
            <a:off x="7072593" y="6477657"/>
            <a:ext cx="2057400" cy="365125"/>
          </a:xfrm>
        </p:spPr>
        <p:txBody>
          <a:bodyPr/>
          <a:lstStyle/>
          <a:p>
            <a:fld id="{138CA411-231B-42B9-AF63-97A64194AA60}" type="slidenum">
              <a:rPr lang="ja-JP" altLang="en-US" smtClean="0"/>
              <a:pPr/>
              <a:t>6</a:t>
            </a:fld>
            <a:endParaRPr lang="ja-JP" altLang="en-US"/>
          </a:p>
        </p:txBody>
      </p:sp>
      <p:cxnSp>
        <p:nvCxnSpPr>
          <p:cNvPr id="7" name="直線コネクタ 6"/>
          <p:cNvCxnSpPr/>
          <p:nvPr/>
        </p:nvCxnSpPr>
        <p:spPr>
          <a:xfrm>
            <a:off x="286856" y="45223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5404"/>
            <a:ext cx="2339102"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主要経済指標</a:t>
            </a:r>
            <a:r>
              <a:rPr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4C81971A-2CE0-454B-8576-01EDAA8E2AFB}"/>
              </a:ext>
            </a:extLst>
          </p:cNvPr>
          <p:cNvSpPr txBox="1"/>
          <p:nvPr/>
        </p:nvSpPr>
        <p:spPr>
          <a:xfrm>
            <a:off x="191045" y="3437140"/>
            <a:ext cx="834335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景気動向</a:t>
            </a:r>
            <a:r>
              <a:rPr kumimoji="1" lang="ja-JP" altLang="en-US" sz="1400" b="1" dirty="0" smtClean="0">
                <a:latin typeface="Meiryo UI" panose="020B0604030504040204" pitchFamily="50" charset="-128"/>
                <a:ea typeface="Meiryo UI" panose="020B0604030504040204" pitchFamily="50" charset="-128"/>
              </a:rPr>
              <a:t>指数</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4766040" y="6658880"/>
            <a:ext cx="3621081"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出典：内閣府「景気動向指数」をもとに副首都推進局で</a:t>
            </a:r>
            <a:r>
              <a:rPr lang="ja-JP" altLang="en-US" sz="1000" dirty="0" smtClean="0">
                <a:latin typeface="Meiryo UI" panose="020B0604030504040204" pitchFamily="50" charset="-128"/>
                <a:ea typeface="Meiryo UI" panose="020B0604030504040204" pitchFamily="50" charset="-128"/>
              </a:rPr>
              <a:t>作成</a:t>
            </a:r>
            <a:endParaRPr lang="en-US" altLang="zh-TW"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1173595-9358-4680-A074-1AC91BCD0A38}"/>
              </a:ext>
            </a:extLst>
          </p:cNvPr>
          <p:cNvSpPr txBox="1"/>
          <p:nvPr/>
        </p:nvSpPr>
        <p:spPr>
          <a:xfrm>
            <a:off x="191045" y="3770038"/>
            <a:ext cx="8848067"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大阪府では、リーマンショック後の</a:t>
            </a:r>
            <a:r>
              <a:rPr kumimoji="1" lang="en-US" altLang="ja-JP" sz="1200" dirty="0">
                <a:latin typeface="Meiryo UI" panose="020B0604030504040204" pitchFamily="50" charset="-128"/>
                <a:ea typeface="Meiryo UI" panose="020B0604030504040204" pitchFamily="50" charset="-128"/>
              </a:rPr>
              <a:t>2009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66.1</a:t>
            </a:r>
            <a:r>
              <a:rPr kumimoji="1" lang="ja-JP" altLang="en-US" sz="1200" dirty="0">
                <a:latin typeface="Meiryo UI" panose="020B0604030504040204" pitchFamily="50" charset="-128"/>
                <a:ea typeface="Meiryo UI" panose="020B0604030504040204" pitchFamily="50" charset="-128"/>
              </a:rPr>
              <a:t>）からコロナ禍前の</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107.1</a:t>
            </a:r>
            <a:r>
              <a:rPr kumimoji="1" lang="ja-JP" altLang="en-US" sz="1200" dirty="0">
                <a:latin typeface="Meiryo UI" panose="020B0604030504040204" pitchFamily="50" charset="-128"/>
                <a:ea typeface="Meiryo UI" panose="020B0604030504040204" pitchFamily="50" charset="-128"/>
              </a:rPr>
              <a:t>）まで</a:t>
            </a:r>
            <a:r>
              <a:rPr kumimoji="1" lang="en-US" altLang="ja-JP" sz="1200" dirty="0" smtClean="0">
                <a:latin typeface="Meiryo UI" panose="020B0604030504040204" pitchFamily="50" charset="-128"/>
                <a:ea typeface="Meiryo UI" panose="020B0604030504040204" pitchFamily="50" charset="-128"/>
              </a:rPr>
              <a:t>41</a:t>
            </a:r>
            <a:r>
              <a:rPr kumimoji="1" lang="ja-JP" altLang="en-US" sz="1200" dirty="0" smtClean="0">
                <a:latin typeface="Meiryo UI" panose="020B0604030504040204" pitchFamily="50" charset="-128"/>
                <a:ea typeface="Meiryo UI" panose="020B0604030504040204" pitchFamily="50" charset="-128"/>
              </a:rPr>
              <a:t>ポイントの</a:t>
            </a:r>
            <a:r>
              <a:rPr kumimoji="1" lang="ja-JP" altLang="en-US" sz="1200" dirty="0">
                <a:latin typeface="Meiryo UI" panose="020B0604030504040204" pitchFamily="50" charset="-128"/>
                <a:ea typeface="Meiryo UI" panose="020B0604030504040204" pitchFamily="50" charset="-128"/>
              </a:rPr>
              <a:t>伸び</a:t>
            </a:r>
            <a:r>
              <a:rPr kumimoji="1" lang="ja-JP" altLang="en-US" sz="1200" dirty="0" smtClean="0">
                <a:latin typeface="Meiryo UI" panose="020B0604030504040204" pitchFamily="50" charset="-128"/>
                <a:ea typeface="Meiryo UI" panose="020B0604030504040204" pitchFamily="50" charset="-128"/>
              </a:rPr>
              <a:t>。コロナの影響に</a:t>
            </a:r>
            <a:r>
              <a:rPr lang="ja-JP" altLang="en-US" sz="1200" dirty="0" smtClean="0">
                <a:latin typeface="Meiryo UI" panose="020B0604030504040204" pitchFamily="50" charset="-128"/>
                <a:ea typeface="Meiryo UI" panose="020B0604030504040204" pitchFamily="50" charset="-128"/>
              </a:rPr>
              <a:t>よる落ち込み後、</a:t>
            </a:r>
            <a:r>
              <a:rPr lang="en-US" altLang="ja-JP" sz="1200" dirty="0" smtClean="0">
                <a:latin typeface="Meiryo UI" panose="020B0604030504040204" pitchFamily="50" charset="-128"/>
                <a:ea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rPr>
              <a:t>年５月（</a:t>
            </a:r>
            <a:r>
              <a:rPr lang="en-US" altLang="ja-JP" sz="1200" dirty="0" smtClean="0">
                <a:latin typeface="Meiryo UI" panose="020B0604030504040204" pitchFamily="50" charset="-128"/>
                <a:ea typeface="Meiryo UI" panose="020B0604030504040204" pitchFamily="50" charset="-128"/>
              </a:rPr>
              <a:t>69.0</a:t>
            </a:r>
            <a:r>
              <a:rPr lang="ja-JP" altLang="en-US" sz="1200" dirty="0" smtClean="0">
                <a:latin typeface="Meiryo UI" panose="020B0604030504040204" pitchFamily="50" charset="-128"/>
                <a:ea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95.0</a:t>
            </a:r>
            <a:r>
              <a:rPr lang="ja-JP" altLang="en-US" sz="1200" dirty="0" smtClean="0">
                <a:latin typeface="Meiryo UI" panose="020B0604030504040204" pitchFamily="50" charset="-128"/>
                <a:ea typeface="Meiryo UI" panose="020B0604030504040204" pitchFamily="50" charset="-128"/>
              </a:rPr>
              <a:t>）まで回復。</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全国では、</a:t>
            </a:r>
            <a:r>
              <a:rPr kumimoji="1" lang="en-US" altLang="ja-JP" sz="1200" dirty="0">
                <a:latin typeface="Meiryo UI" panose="020B0604030504040204" pitchFamily="50" charset="-128"/>
                <a:ea typeface="Meiryo UI" panose="020B0604030504040204" pitchFamily="50" charset="-128"/>
              </a:rPr>
              <a:t>2009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71.4</a:t>
            </a:r>
            <a:r>
              <a:rPr kumimoji="1" lang="ja-JP" altLang="en-US" sz="1200" dirty="0">
                <a:latin typeface="Meiryo UI" panose="020B0604030504040204" pitchFamily="50" charset="-128"/>
                <a:ea typeface="Meiryo UI" panose="020B0604030504040204" pitchFamily="50" charset="-128"/>
              </a:rPr>
              <a:t>）から</a:t>
            </a:r>
            <a:r>
              <a:rPr kumimoji="1" lang="en-US" altLang="ja-JP" sz="1200" dirty="0">
                <a:latin typeface="Meiryo UI" panose="020B0604030504040204" pitchFamily="50" charset="-128"/>
                <a:ea typeface="Meiryo UI" panose="020B0604030504040204" pitchFamily="50" charset="-128"/>
              </a:rPr>
              <a:t>2017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106.4</a:t>
            </a:r>
            <a:r>
              <a:rPr kumimoji="1" lang="ja-JP" altLang="en-US" sz="1200" dirty="0">
                <a:latin typeface="Meiryo UI" panose="020B0604030504040204" pitchFamily="50" charset="-128"/>
                <a:ea typeface="Meiryo UI" panose="020B0604030504040204" pitchFamily="50" charset="-128"/>
              </a:rPr>
              <a:t>）まで</a:t>
            </a:r>
            <a:r>
              <a:rPr kumimoji="1" lang="en-US" altLang="ja-JP" sz="1200" dirty="0" smtClean="0">
                <a:latin typeface="Meiryo UI" panose="020B0604030504040204" pitchFamily="50" charset="-128"/>
                <a:ea typeface="Meiryo UI" panose="020B0604030504040204" pitchFamily="50" charset="-128"/>
              </a:rPr>
              <a:t>35</a:t>
            </a:r>
            <a:r>
              <a:rPr kumimoji="1" lang="ja-JP" altLang="en-US" sz="1200" dirty="0" smtClean="0">
                <a:latin typeface="Meiryo UI" panose="020B0604030504040204" pitchFamily="50" charset="-128"/>
                <a:ea typeface="Meiryo UI" panose="020B0604030504040204" pitchFamily="50" charset="-128"/>
              </a:rPr>
              <a:t>ポイントの</a:t>
            </a:r>
            <a:r>
              <a:rPr kumimoji="1" lang="ja-JP" altLang="en-US" sz="1200" dirty="0">
                <a:latin typeface="Meiryo UI" panose="020B0604030504040204" pitchFamily="50" charset="-128"/>
                <a:ea typeface="Meiryo UI" panose="020B0604030504040204" pitchFamily="50" charset="-128"/>
              </a:rPr>
              <a:t>伸び</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年５月</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74.6</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から、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101.8</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まで回復</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56"/>
          <p:cNvSpPr txBox="1"/>
          <p:nvPr/>
        </p:nvSpPr>
        <p:spPr>
          <a:xfrm>
            <a:off x="836640" y="5927035"/>
            <a:ext cx="769763"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2009</a:t>
            </a:r>
            <a:r>
              <a:rPr kumimoji="1" lang="ja-JP" altLang="en-US" sz="1000" dirty="0"/>
              <a:t>年</a:t>
            </a:r>
            <a:r>
              <a:rPr kumimoji="1" lang="en-US" altLang="ja-JP" sz="1000" dirty="0"/>
              <a:t>6</a:t>
            </a:r>
            <a:r>
              <a:rPr kumimoji="1" lang="ja-JP" altLang="en-US" sz="1000" dirty="0"/>
              <a:t>月</a:t>
            </a:r>
            <a:endParaRPr kumimoji="1" lang="en-US" altLang="ja-JP" sz="1000" dirty="0"/>
          </a:p>
          <a:p>
            <a:r>
              <a:rPr lang="en-US" altLang="ja-JP" sz="1000" dirty="0"/>
              <a:t>66.1</a:t>
            </a:r>
          </a:p>
        </p:txBody>
      </p:sp>
      <p:sp>
        <p:nvSpPr>
          <p:cNvPr id="22" name="テキスト ボックス 56"/>
          <p:cNvSpPr txBox="1"/>
          <p:nvPr/>
        </p:nvSpPr>
        <p:spPr>
          <a:xfrm>
            <a:off x="5326911" y="5801459"/>
            <a:ext cx="769763"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2009</a:t>
            </a:r>
            <a:r>
              <a:rPr kumimoji="1" lang="ja-JP" altLang="en-US" sz="1000" dirty="0"/>
              <a:t>年</a:t>
            </a:r>
            <a:r>
              <a:rPr kumimoji="1" lang="en-US" altLang="ja-JP" sz="1000" dirty="0"/>
              <a:t>3</a:t>
            </a:r>
            <a:r>
              <a:rPr kumimoji="1" lang="ja-JP" altLang="en-US" sz="1000" dirty="0"/>
              <a:t>月</a:t>
            </a:r>
            <a:endParaRPr kumimoji="1" lang="en-US" altLang="ja-JP" sz="1000" dirty="0"/>
          </a:p>
          <a:p>
            <a:r>
              <a:rPr lang="en-US" altLang="ja-JP" sz="1000" dirty="0"/>
              <a:t>71.4</a:t>
            </a:r>
          </a:p>
        </p:txBody>
      </p:sp>
      <p:sp>
        <p:nvSpPr>
          <p:cNvPr id="23" name="テキスト ボックス 56"/>
          <p:cNvSpPr txBox="1"/>
          <p:nvPr/>
        </p:nvSpPr>
        <p:spPr>
          <a:xfrm>
            <a:off x="7072593" y="5230769"/>
            <a:ext cx="864339"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2017</a:t>
            </a:r>
            <a:r>
              <a:rPr kumimoji="1" lang="ja-JP" altLang="en-US" sz="1000" dirty="0"/>
              <a:t>年</a:t>
            </a:r>
            <a:r>
              <a:rPr kumimoji="1" lang="en-US" altLang="ja-JP" sz="1000" dirty="0"/>
              <a:t>12</a:t>
            </a:r>
            <a:r>
              <a:rPr kumimoji="1" lang="ja-JP" altLang="en-US" sz="1000" dirty="0"/>
              <a:t>月</a:t>
            </a:r>
            <a:endParaRPr kumimoji="1" lang="en-US" altLang="ja-JP" sz="1000" dirty="0"/>
          </a:p>
          <a:p>
            <a:r>
              <a:rPr lang="en-US" altLang="ja-JP" sz="1000" dirty="0"/>
              <a:t>106.4</a:t>
            </a:r>
          </a:p>
        </p:txBody>
      </p:sp>
      <p:sp>
        <p:nvSpPr>
          <p:cNvPr id="24" name="テキスト ボックス 56"/>
          <p:cNvSpPr txBox="1"/>
          <p:nvPr/>
        </p:nvSpPr>
        <p:spPr>
          <a:xfrm>
            <a:off x="2720992" y="5237129"/>
            <a:ext cx="835485"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2018</a:t>
            </a:r>
            <a:r>
              <a:rPr kumimoji="1" lang="ja-JP" altLang="en-US" sz="1000" dirty="0"/>
              <a:t>年</a:t>
            </a:r>
            <a:r>
              <a:rPr kumimoji="1" lang="en-US" altLang="ja-JP" sz="1000" dirty="0"/>
              <a:t>10</a:t>
            </a:r>
            <a:r>
              <a:rPr kumimoji="1" lang="ja-JP" altLang="en-US" sz="1000" dirty="0"/>
              <a:t>月</a:t>
            </a:r>
            <a:endParaRPr kumimoji="1" lang="en-US" altLang="ja-JP" sz="1000" dirty="0"/>
          </a:p>
          <a:p>
            <a:r>
              <a:rPr lang="en-US" altLang="ja-JP" sz="1000" dirty="0"/>
              <a:t>107.1</a:t>
            </a:r>
          </a:p>
        </p:txBody>
      </p:sp>
      <p:sp>
        <p:nvSpPr>
          <p:cNvPr id="18" name="テキスト ボックス 17"/>
          <p:cNvSpPr txBox="1"/>
          <p:nvPr/>
        </p:nvSpPr>
        <p:spPr>
          <a:xfrm>
            <a:off x="3875139" y="6262004"/>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sp>
        <p:nvSpPr>
          <p:cNvPr id="25" name="テキスト ボックス 24"/>
          <p:cNvSpPr txBox="1"/>
          <p:nvPr/>
        </p:nvSpPr>
        <p:spPr>
          <a:xfrm>
            <a:off x="8387122" y="6262004"/>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sp>
        <p:nvSpPr>
          <p:cNvPr id="27" name="テキスト ボックス 26">
            <a:extLst>
              <a:ext uri="{FF2B5EF4-FFF2-40B4-BE49-F238E27FC236}">
                <a16:creationId xmlns:a16="http://schemas.microsoft.com/office/drawing/2014/main" id="{7CC85C83-09DA-40C9-8371-97E19BD22D0C}"/>
              </a:ext>
            </a:extLst>
          </p:cNvPr>
          <p:cNvSpPr txBox="1"/>
          <p:nvPr/>
        </p:nvSpPr>
        <p:spPr>
          <a:xfrm>
            <a:off x="225976" y="511787"/>
            <a:ext cx="8308424"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府内総生産（</a:t>
            </a:r>
            <a:r>
              <a:rPr lang="en-US" altLang="ja-JP" sz="1400" b="1" dirty="0">
                <a:latin typeface="Meiryo UI" panose="020B0604030504040204" pitchFamily="50" charset="-128"/>
                <a:ea typeface="Meiryo UI" panose="020B0604030504040204" pitchFamily="50" charset="-128"/>
              </a:rPr>
              <a:t>GDP</a:t>
            </a:r>
            <a:r>
              <a:rPr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712732F7-3AEA-46D2-BA80-852DD97F0E79}"/>
              </a:ext>
            </a:extLst>
          </p:cNvPr>
          <p:cNvSpPr/>
          <p:nvPr/>
        </p:nvSpPr>
        <p:spPr>
          <a:xfrm>
            <a:off x="5522441" y="2925343"/>
            <a:ext cx="3367503" cy="400110"/>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出典：内閣府「国民経済計算」、内閣府「県民経済計算</a:t>
            </a:r>
            <a:r>
              <a:rPr lang="ja-JP" altLang="en-US" sz="1000" dirty="0" smtClean="0">
                <a:latin typeface="Meiryo UI" panose="020B0604030504040204" pitchFamily="50" charset="-128"/>
                <a:ea typeface="Meiryo UI" panose="020B0604030504040204" pitchFamily="50" charset="-128"/>
              </a:rPr>
              <a:t>」を</a:t>
            </a:r>
            <a:r>
              <a:rPr lang="en-US" altLang="ja-JP" sz="1000" dirty="0" smtClean="0">
                <a:latin typeface="Meiryo UI" panose="020B0604030504040204" pitchFamily="50" charset="-128"/>
                <a:ea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もとに副首都推進局で作成</a:t>
            </a:r>
            <a:endParaRPr lang="ja-JP" altLang="en-US" sz="1000" dirty="0">
              <a:latin typeface="Meiryo UI" panose="020B0604030504040204" pitchFamily="50" charset="-128"/>
              <a:ea typeface="Meiryo UI" panose="020B0604030504040204" pitchFamily="50" charset="-128"/>
            </a:endParaRPr>
          </a:p>
        </p:txBody>
      </p:sp>
      <p:sp>
        <p:nvSpPr>
          <p:cNvPr id="29" name="テキスト ボックス 1">
            <a:extLst>
              <a:ext uri="{FF2B5EF4-FFF2-40B4-BE49-F238E27FC236}">
                <a16:creationId xmlns:a16="http://schemas.microsoft.com/office/drawing/2014/main" id="{9F72E808-89EC-4D2B-BD76-A66B4D273B18}"/>
              </a:ext>
            </a:extLst>
          </p:cNvPr>
          <p:cNvSpPr txBox="1"/>
          <p:nvPr/>
        </p:nvSpPr>
        <p:spPr>
          <a:xfrm>
            <a:off x="4987868" y="1025298"/>
            <a:ext cx="882212" cy="2168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Meiryo UI" panose="020B0604030504040204" pitchFamily="50" charset="-128"/>
                <a:ea typeface="Meiryo UI" panose="020B0604030504040204" pitchFamily="50" charset="-128"/>
              </a:rPr>
              <a:t>（億円）</a:t>
            </a:r>
          </a:p>
        </p:txBody>
      </p:sp>
      <p:sp>
        <p:nvSpPr>
          <p:cNvPr id="30" name="テキスト ボックス 29"/>
          <p:cNvSpPr txBox="1"/>
          <p:nvPr/>
        </p:nvSpPr>
        <p:spPr>
          <a:xfrm>
            <a:off x="227744" y="805556"/>
            <a:ext cx="614729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東京</a:t>
            </a:r>
            <a:r>
              <a:rPr lang="ja-JP" altLang="en-US" sz="1200" dirty="0" smtClean="0">
                <a:latin typeface="Meiryo UI" panose="020B0604030504040204" pitchFamily="50" charset="-128"/>
                <a:ea typeface="Meiryo UI" panose="020B0604030504040204" pitchFamily="50" charset="-128"/>
              </a:rPr>
              <a:t>都</a:t>
            </a:r>
            <a:r>
              <a:rPr kumimoji="1" lang="ja-JP" altLang="en-US" sz="1200" dirty="0" smtClean="0">
                <a:latin typeface="Meiryo UI" panose="020B0604030504040204" pitchFamily="50" charset="-128"/>
                <a:ea typeface="Meiryo UI" panose="020B0604030504040204" pitchFamily="50" charset="-128"/>
              </a:rPr>
              <a:t>と</a:t>
            </a:r>
            <a:r>
              <a:rPr kumimoji="1" lang="ja-JP" altLang="en-US" sz="1200" dirty="0">
                <a:latin typeface="Meiryo UI" panose="020B0604030504040204" pitchFamily="50" charset="-128"/>
                <a:ea typeface="Meiryo UI" panose="020B0604030504040204" pitchFamily="50" charset="-128"/>
              </a:rPr>
              <a:t>比べ低い水準となっているものの、</a:t>
            </a:r>
            <a:r>
              <a:rPr kumimoji="1" lang="en-US" altLang="ja-JP" sz="1200" dirty="0">
                <a:latin typeface="Meiryo UI" panose="020B0604030504040204" pitchFamily="50" charset="-128"/>
                <a:ea typeface="Meiryo UI" panose="020B0604030504040204" pitchFamily="50" charset="-128"/>
              </a:rPr>
              <a:t>2013</a:t>
            </a:r>
            <a:r>
              <a:rPr kumimoji="1" lang="ja-JP" altLang="en-US" sz="1200" dirty="0">
                <a:latin typeface="Meiryo UI" panose="020B0604030504040204" pitchFamily="50" charset="-128"/>
                <a:ea typeface="Meiryo UI" panose="020B0604030504040204" pitchFamily="50" charset="-128"/>
              </a:rPr>
              <a:t>年から微増で推移している。</a:t>
            </a:r>
          </a:p>
        </p:txBody>
      </p:sp>
      <p:sp>
        <p:nvSpPr>
          <p:cNvPr id="31" name="テキスト ボックス 30"/>
          <p:cNvSpPr txBox="1"/>
          <p:nvPr/>
        </p:nvSpPr>
        <p:spPr>
          <a:xfrm>
            <a:off x="4674921" y="2900830"/>
            <a:ext cx="65199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年度</a:t>
            </a:r>
            <a:r>
              <a:rPr kumimoji="1" lang="ja-JP" altLang="en-US" sz="900" dirty="0">
                <a:latin typeface="Meiryo UI" panose="020B0604030504040204" pitchFamily="50" charset="-128"/>
                <a:ea typeface="Meiryo UI" panose="020B0604030504040204" pitchFamily="50" charset="-128"/>
              </a:rPr>
              <a:t>）</a:t>
            </a:r>
          </a:p>
        </p:txBody>
      </p:sp>
      <p:sp>
        <p:nvSpPr>
          <p:cNvPr id="32" name="正方形/長方形 31"/>
          <p:cNvSpPr/>
          <p:nvPr/>
        </p:nvSpPr>
        <p:spPr>
          <a:xfrm>
            <a:off x="5655338" y="2164247"/>
            <a:ext cx="3057818" cy="661720"/>
          </a:xfrm>
          <a:prstGeom prst="rect">
            <a:avLst/>
          </a:prstGeom>
        </p:spPr>
        <p:txBody>
          <a:bodyPr wrap="square">
            <a:spAutoFit/>
          </a:bodyPr>
          <a:lstStyle/>
          <a:p>
            <a:r>
              <a:rPr lang="en-US" altLang="ja-JP"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全国のみ</a:t>
            </a:r>
            <a:r>
              <a:rPr lang="ja-JP" altLang="en-US" sz="1000" dirty="0">
                <a:solidFill>
                  <a:srgbClr val="000000"/>
                </a:solidFill>
                <a:latin typeface="Meiryo UI" panose="020B0604030504040204" pitchFamily="50" charset="-128"/>
                <a:ea typeface="Meiryo UI" panose="020B0604030504040204" pitchFamily="50" charset="-128"/>
              </a:rPr>
              <a:t>右軸を参照</a:t>
            </a:r>
            <a:endParaRPr lang="ja-JP" altLang="en-US" sz="1000" kern="100" dirty="0">
              <a:solidFill>
                <a:prstClr val="black"/>
              </a:solidFill>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東京都、大阪府の</a:t>
            </a:r>
            <a:r>
              <a:rPr lang="en-US" altLang="ja-JP" sz="900" dirty="0">
                <a:latin typeface="Meiryo UI" panose="020B0604030504040204" pitchFamily="50" charset="-128"/>
                <a:ea typeface="Meiryo UI" panose="020B0604030504040204" pitchFamily="50" charset="-128"/>
              </a:rPr>
              <a:t>2006</a:t>
            </a:r>
            <a:r>
              <a:rPr lang="ja-JP"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年度</a:t>
            </a:r>
            <a:r>
              <a:rPr lang="ja-JP" altLang="ja-JP" sz="900" dirty="0">
                <a:latin typeface="Meiryo UI" panose="020B0604030504040204" pitchFamily="50" charset="-128"/>
                <a:ea typeface="Meiryo UI" panose="020B0604030504040204" pitchFamily="50" charset="-128"/>
              </a:rPr>
              <a:t>については</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年度</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年度</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値</a:t>
            </a:r>
            <a:r>
              <a:rPr lang="ja-JP" altLang="ja-JP" sz="900" dirty="0">
                <a:latin typeface="Meiryo UI" panose="020B0604030504040204" pitchFamily="50" charset="-128"/>
                <a:ea typeface="Meiryo UI" panose="020B0604030504040204" pitchFamily="50" charset="-128"/>
              </a:rPr>
              <a:t>を、</a:t>
            </a:r>
            <a:r>
              <a:rPr lang="en-US" altLang="ja-JP" sz="900" dirty="0">
                <a:latin typeface="Meiryo UI" panose="020B0604030504040204" pitchFamily="50" charset="-128"/>
                <a:ea typeface="Meiryo UI" panose="020B0604030504040204" pitchFamily="50" charset="-128"/>
              </a:rPr>
              <a:t>2011</a:t>
            </a:r>
            <a:r>
              <a:rPr lang="ja-JP"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年度について</a:t>
            </a:r>
            <a:r>
              <a:rPr lang="ja-JP" altLang="ja-JP" sz="900" dirty="0">
                <a:latin typeface="Meiryo UI" panose="020B0604030504040204" pitchFamily="50" charset="-128"/>
                <a:ea typeface="Meiryo UI" panose="020B0604030504040204" pitchFamily="50" charset="-128"/>
              </a:rPr>
              <a:t>は</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年度</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令和元年度</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値</a:t>
            </a:r>
            <a:r>
              <a:rPr lang="ja-JP" altLang="ja-JP" sz="900" dirty="0">
                <a:latin typeface="Meiryo UI" panose="020B0604030504040204" pitchFamily="50" charset="-128"/>
                <a:ea typeface="Meiryo UI" panose="020B0604030504040204" pitchFamily="50" charset="-128"/>
              </a:rPr>
              <a:t>を使用</a:t>
            </a:r>
            <a:endParaRPr lang="ja-JP" altLang="en-US" sz="900" dirty="0"/>
          </a:p>
        </p:txBody>
      </p:sp>
      <p:sp>
        <p:nvSpPr>
          <p:cNvPr id="33" name="正方形/長方形 32"/>
          <p:cNvSpPr/>
          <p:nvPr/>
        </p:nvSpPr>
        <p:spPr>
          <a:xfrm>
            <a:off x="286856" y="6633849"/>
            <a:ext cx="3700871"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出典：大阪府「景気動向指数」をもとに副首都推進局で</a:t>
            </a:r>
            <a:r>
              <a:rPr lang="ja-JP" altLang="en-US" sz="1000" dirty="0" smtClean="0">
                <a:latin typeface="Meiryo UI" panose="020B0604030504040204" pitchFamily="50" charset="-128"/>
                <a:ea typeface="Meiryo UI" panose="020B0604030504040204" pitchFamily="50" charset="-128"/>
              </a:rPr>
              <a:t>作成</a:t>
            </a:r>
            <a:endParaRPr lang="en-US" altLang="zh-TW" sz="10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131546" y="1003668"/>
            <a:ext cx="5645385" cy="2493480"/>
          </a:xfrm>
          <a:prstGeom prst="rect">
            <a:avLst/>
          </a:prstGeom>
        </p:spPr>
      </p:pic>
      <p:pic>
        <p:nvPicPr>
          <p:cNvPr id="5" name="図 4"/>
          <p:cNvPicPr>
            <a:picLocks noChangeAspect="1"/>
          </p:cNvPicPr>
          <p:nvPr/>
        </p:nvPicPr>
        <p:blipFill>
          <a:blip r:embed="rId5"/>
          <a:stretch>
            <a:fillRect/>
          </a:stretch>
        </p:blipFill>
        <p:spPr>
          <a:xfrm>
            <a:off x="4845361" y="4461034"/>
            <a:ext cx="4066384" cy="2231329"/>
          </a:xfrm>
          <a:prstGeom prst="rect">
            <a:avLst/>
          </a:prstGeom>
        </p:spPr>
      </p:pic>
    </p:spTree>
    <p:extLst>
      <p:ext uri="{BB962C8B-B14F-4D97-AF65-F5344CB8AC3E}">
        <p14:creationId xmlns:p14="http://schemas.microsoft.com/office/powerpoint/2010/main" val="293088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372208" y="4642707"/>
            <a:ext cx="4615072" cy="1871634"/>
          </a:xfrm>
          <a:prstGeom prst="rect">
            <a:avLst/>
          </a:prstGeom>
        </p:spPr>
      </p:pic>
      <p:pic>
        <p:nvPicPr>
          <p:cNvPr id="9" name="図 8"/>
          <p:cNvPicPr>
            <a:picLocks noChangeAspect="1"/>
          </p:cNvPicPr>
          <p:nvPr/>
        </p:nvPicPr>
        <p:blipFill>
          <a:blip r:embed="rId4"/>
          <a:stretch>
            <a:fillRect/>
          </a:stretch>
        </p:blipFill>
        <p:spPr>
          <a:xfrm>
            <a:off x="23578" y="4610786"/>
            <a:ext cx="4054191" cy="2158171"/>
          </a:xfrm>
          <a:prstGeom prst="rect">
            <a:avLst/>
          </a:prstGeom>
        </p:spPr>
      </p:pic>
      <p:pic>
        <p:nvPicPr>
          <p:cNvPr id="5" name="図 4"/>
          <p:cNvPicPr>
            <a:picLocks noChangeAspect="1"/>
          </p:cNvPicPr>
          <p:nvPr/>
        </p:nvPicPr>
        <p:blipFill>
          <a:blip r:embed="rId5"/>
          <a:stretch>
            <a:fillRect/>
          </a:stretch>
        </p:blipFill>
        <p:spPr>
          <a:xfrm>
            <a:off x="4736690" y="887024"/>
            <a:ext cx="4090771" cy="3170195"/>
          </a:xfrm>
          <a:prstGeom prst="rect">
            <a:avLst/>
          </a:prstGeom>
        </p:spPr>
      </p:pic>
      <p:pic>
        <p:nvPicPr>
          <p:cNvPr id="2" name="図 1"/>
          <p:cNvPicPr>
            <a:picLocks noChangeAspect="1"/>
          </p:cNvPicPr>
          <p:nvPr/>
        </p:nvPicPr>
        <p:blipFill>
          <a:blip r:embed="rId6"/>
          <a:stretch>
            <a:fillRect/>
          </a:stretch>
        </p:blipFill>
        <p:spPr>
          <a:xfrm>
            <a:off x="158858" y="1295583"/>
            <a:ext cx="4499238" cy="2658086"/>
          </a:xfrm>
          <a:prstGeom prst="rect">
            <a:avLst/>
          </a:prstGeom>
        </p:spPr>
      </p:pic>
      <p:sp>
        <p:nvSpPr>
          <p:cNvPr id="4" name="スライド番号プレースホルダー 3"/>
          <p:cNvSpPr>
            <a:spLocks noGrp="1"/>
          </p:cNvSpPr>
          <p:nvPr>
            <p:ph type="sldNum" sz="quarter" idx="12"/>
          </p:nvPr>
        </p:nvSpPr>
        <p:spPr>
          <a:xfrm>
            <a:off x="7072592" y="6524202"/>
            <a:ext cx="2057400" cy="365125"/>
          </a:xfrm>
        </p:spPr>
        <p:txBody>
          <a:bodyPr/>
          <a:lstStyle/>
          <a:p>
            <a:fld id="{138CA411-231B-42B9-AF63-97A64194AA60}" type="slidenum">
              <a:rPr lang="ja-JP" altLang="en-US" smtClean="0"/>
              <a:pPr/>
              <a:t>7</a:t>
            </a:fld>
            <a:endParaRPr lang="ja-JP" altLang="en-US" dirty="0"/>
          </a:p>
        </p:txBody>
      </p:sp>
      <p:cxnSp>
        <p:nvCxnSpPr>
          <p:cNvPr id="7" name="直線コネクタ 6"/>
          <p:cNvCxnSpPr/>
          <p:nvPr/>
        </p:nvCxnSpPr>
        <p:spPr>
          <a:xfrm>
            <a:off x="284105" y="40985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287806" cy="461665"/>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主要経済指標</a:t>
            </a:r>
            <a:r>
              <a:rPr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272E932-21FB-41AA-8D47-84DBC78E0F80}"/>
              </a:ext>
            </a:extLst>
          </p:cNvPr>
          <p:cNvSpPr txBox="1"/>
          <p:nvPr/>
        </p:nvSpPr>
        <p:spPr>
          <a:xfrm>
            <a:off x="158858" y="517647"/>
            <a:ext cx="4620531" cy="309600"/>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有効求人倍率（季節調整値）</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C0917E73-B236-42C5-AC96-92D4953AB4BC}"/>
              </a:ext>
            </a:extLst>
          </p:cNvPr>
          <p:cNvSpPr txBox="1"/>
          <p:nvPr/>
        </p:nvSpPr>
        <p:spPr>
          <a:xfrm>
            <a:off x="4908887" y="517647"/>
            <a:ext cx="4119132"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完全失業率の推移</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32AD7D31-6B83-4A12-9600-0832993C4849}"/>
              </a:ext>
            </a:extLst>
          </p:cNvPr>
          <p:cNvSpPr txBox="1"/>
          <p:nvPr/>
        </p:nvSpPr>
        <p:spPr>
          <a:xfrm>
            <a:off x="162352" y="1235128"/>
            <a:ext cx="441146" cy="246221"/>
          </a:xfrm>
          <a:prstGeom prst="rect">
            <a:avLst/>
          </a:prstGeom>
          <a:noFill/>
        </p:spPr>
        <p:txBody>
          <a:bodyPr wrap="none" rtlCol="0">
            <a:spAutoFit/>
          </a:bodyPr>
          <a:lstStyle/>
          <a:p>
            <a:r>
              <a:rPr lang="ja-JP" altLang="en-US" sz="1000" dirty="0"/>
              <a:t>（倍）</a:t>
            </a:r>
            <a:endParaRPr kumimoji="1" lang="ja-JP" altLang="en-US" sz="1000" dirty="0"/>
          </a:p>
        </p:txBody>
      </p:sp>
      <p:sp>
        <p:nvSpPr>
          <p:cNvPr id="52" name="テキスト ボックス 51">
            <a:extLst>
              <a:ext uri="{FF2B5EF4-FFF2-40B4-BE49-F238E27FC236}">
                <a16:creationId xmlns:a16="http://schemas.microsoft.com/office/drawing/2014/main" id="{0DA68261-63E4-45FB-BF1B-207F356E738C}"/>
              </a:ext>
            </a:extLst>
          </p:cNvPr>
          <p:cNvSpPr txBox="1"/>
          <p:nvPr/>
        </p:nvSpPr>
        <p:spPr>
          <a:xfrm>
            <a:off x="4847398" y="1271822"/>
            <a:ext cx="426720" cy="261610"/>
          </a:xfrm>
          <a:prstGeom prst="rect">
            <a:avLst/>
          </a:prstGeom>
          <a:noFill/>
        </p:spPr>
        <p:txBody>
          <a:bodyPr wrap="none" rtlCol="0">
            <a:spAutoFit/>
          </a:bodyPr>
          <a:lstStyle/>
          <a:p>
            <a:r>
              <a:rPr kumimoji="1" lang="ja-JP" altLang="en-US" sz="1100" dirty="0"/>
              <a:t>（</a:t>
            </a:r>
            <a:r>
              <a:rPr kumimoji="1" lang="en-US" altLang="ja-JP" sz="1100" dirty="0"/>
              <a:t>%</a:t>
            </a:r>
            <a:r>
              <a:rPr kumimoji="1" lang="ja-JP" altLang="en-US" sz="1100" dirty="0"/>
              <a:t>）</a:t>
            </a:r>
          </a:p>
        </p:txBody>
      </p:sp>
      <p:sp>
        <p:nvSpPr>
          <p:cNvPr id="53" name="正方形/長方形 52">
            <a:extLst>
              <a:ext uri="{FF2B5EF4-FFF2-40B4-BE49-F238E27FC236}">
                <a16:creationId xmlns:a16="http://schemas.microsoft.com/office/drawing/2014/main" id="{B6D56D8D-4632-4C8A-B68F-5C08420F786A}"/>
              </a:ext>
            </a:extLst>
          </p:cNvPr>
          <p:cNvSpPr/>
          <p:nvPr/>
        </p:nvSpPr>
        <p:spPr>
          <a:xfrm>
            <a:off x="4958629" y="3699320"/>
            <a:ext cx="3913734" cy="400110"/>
          </a:xfrm>
          <a:prstGeom prst="rect">
            <a:avLst/>
          </a:prstGeom>
        </p:spPr>
        <p:txBody>
          <a:bodyPr wrap="square">
            <a:spAutoFit/>
          </a:bodyPr>
          <a:lstStyle/>
          <a:p>
            <a:r>
              <a:rPr lang="zh-TW" altLang="en-US" sz="1000" dirty="0">
                <a:latin typeface="Meiryo UI" panose="020B0604030504040204" pitchFamily="50" charset="-128"/>
                <a:ea typeface="Meiryo UI" panose="020B0604030504040204" pitchFamily="50" charset="-128"/>
              </a:rPr>
              <a:t>出典：総務省統計局「労働力調査</a:t>
            </a:r>
            <a:r>
              <a:rPr lang="zh-TW"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をもとに副首都推進局で作成</a:t>
            </a:r>
            <a:endParaRPr lang="en-US" altLang="zh-TW" sz="1000" dirty="0">
              <a:latin typeface="Meiryo UI" panose="020B0604030504040204" pitchFamily="50" charset="-128"/>
              <a:ea typeface="Meiryo UI" panose="020B0604030504040204" pitchFamily="50" charset="-128"/>
            </a:endParaRPr>
          </a:p>
          <a:p>
            <a:endParaRPr lang="ja-JP" altLang="en-US" sz="10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03476" y="3682737"/>
            <a:ext cx="4283649"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出典：厚生労働省 「</a:t>
            </a:r>
            <a:r>
              <a:rPr lang="zh-TW" altLang="en-US" sz="1000" dirty="0">
                <a:latin typeface="Meiryo UI" panose="020B0604030504040204" pitchFamily="50" charset="-128"/>
                <a:ea typeface="Meiryo UI" panose="020B0604030504040204" pitchFamily="50" charset="-128"/>
              </a:rPr>
              <a:t>職業安定業務統計</a:t>
            </a:r>
            <a:r>
              <a:rPr lang="ja-JP" altLang="en-US" sz="1000" dirty="0">
                <a:latin typeface="Meiryo UI" panose="020B0604030504040204" pitchFamily="50" charset="-128"/>
                <a:ea typeface="Meiryo UI" panose="020B0604030504040204" pitchFamily="50" charset="-128"/>
              </a:rPr>
              <a:t>」をもとに副首都推進局で作成</a:t>
            </a:r>
            <a:endParaRPr lang="en-US" altLang="zh-TW"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04948" y="835018"/>
            <a:ext cx="4141705"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東京都より低い状況であるが、</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年に入って全国平均を上回り、</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年第</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四半期で</a:t>
            </a:r>
            <a:r>
              <a:rPr lang="ja-JP" altLang="en-US" sz="1200" dirty="0">
                <a:latin typeface="Meiryo UI" panose="020B0604030504040204" pitchFamily="50" charset="-128"/>
                <a:ea typeface="Meiryo UI" panose="020B0604030504040204" pitchFamily="50" charset="-128"/>
              </a:rPr>
              <a:t>は全国を</a:t>
            </a:r>
            <a:r>
              <a:rPr lang="en-US" altLang="ja-JP" sz="1200" dirty="0">
                <a:latin typeface="Meiryo UI" panose="020B0604030504040204" pitchFamily="50" charset="-128"/>
                <a:ea typeface="Meiryo UI" panose="020B0604030504040204" pitchFamily="50" charset="-128"/>
              </a:rPr>
              <a:t>0.18</a:t>
            </a:r>
            <a:r>
              <a:rPr lang="ja-JP" altLang="en-US" sz="1200" dirty="0">
                <a:latin typeface="Meiryo UI" panose="020B0604030504040204" pitchFamily="50" charset="-128"/>
                <a:ea typeface="Meiryo UI" panose="020B0604030504040204" pitchFamily="50" charset="-128"/>
              </a:rPr>
              <a:t>上回る。</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年以降、コロナ禍により急激に落ち込むも、改善傾向にある。</a:t>
            </a:r>
            <a:endParaRPr kumimoji="1" lang="ja-JP" altLang="en-US" sz="12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3925246" y="2077489"/>
            <a:ext cx="415498" cy="230832"/>
            <a:chOff x="1610526" y="4799207"/>
            <a:chExt cx="415498" cy="230832"/>
          </a:xfrm>
        </p:grpSpPr>
        <p:sp>
          <p:nvSpPr>
            <p:cNvPr id="21" name="テキスト ボックス 56"/>
            <p:cNvSpPr txBox="1"/>
            <p:nvPr/>
          </p:nvSpPr>
          <p:spPr>
            <a:xfrm>
              <a:off x="1610526" y="4799207"/>
              <a:ext cx="415498"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大阪</a:t>
              </a:r>
              <a:endParaRPr lang="en-US" altLang="ja-JP" sz="900" dirty="0"/>
            </a:p>
          </p:txBody>
        </p:sp>
        <p:cxnSp>
          <p:nvCxnSpPr>
            <p:cNvPr id="3" name="直線コネクタ 2"/>
            <p:cNvCxnSpPr>
              <a:stCxn id="21" idx="3"/>
            </p:cNvCxnSpPr>
            <p:nvPr/>
          </p:nvCxnSpPr>
          <p:spPr>
            <a:xfrm flipH="1" flipV="1">
              <a:off x="1962152" y="4905375"/>
              <a:ext cx="63872" cy="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4250083" y="1694597"/>
            <a:ext cx="415498" cy="271704"/>
            <a:chOff x="1610526" y="4799207"/>
            <a:chExt cx="415498" cy="271704"/>
          </a:xfrm>
        </p:grpSpPr>
        <p:sp>
          <p:nvSpPr>
            <p:cNvPr id="27" name="テキスト ボックス 56"/>
            <p:cNvSpPr txBox="1"/>
            <p:nvPr/>
          </p:nvSpPr>
          <p:spPr>
            <a:xfrm>
              <a:off x="1610526" y="4799207"/>
              <a:ext cx="415498"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東京</a:t>
              </a:r>
              <a:endParaRPr lang="en-US" altLang="ja-JP" sz="900" dirty="0"/>
            </a:p>
          </p:txBody>
        </p:sp>
        <p:cxnSp>
          <p:nvCxnSpPr>
            <p:cNvPr id="28" name="直線コネクタ 27"/>
            <p:cNvCxnSpPr/>
            <p:nvPr/>
          </p:nvCxnSpPr>
          <p:spPr>
            <a:xfrm flipH="1">
              <a:off x="1780043" y="4986238"/>
              <a:ext cx="20984" cy="84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3931169" y="2525925"/>
            <a:ext cx="415498" cy="358126"/>
            <a:chOff x="1610526" y="4671913"/>
            <a:chExt cx="415498" cy="358126"/>
          </a:xfrm>
        </p:grpSpPr>
        <p:sp>
          <p:nvSpPr>
            <p:cNvPr id="31" name="テキスト ボックス 56"/>
            <p:cNvSpPr txBox="1"/>
            <p:nvPr/>
          </p:nvSpPr>
          <p:spPr>
            <a:xfrm>
              <a:off x="1610526" y="4799207"/>
              <a:ext cx="415498"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t>全国</a:t>
              </a:r>
              <a:endParaRPr lang="en-US" altLang="ja-JP" sz="900" dirty="0"/>
            </a:p>
          </p:txBody>
        </p:sp>
        <p:cxnSp>
          <p:nvCxnSpPr>
            <p:cNvPr id="32" name="直線コネクタ 31"/>
            <p:cNvCxnSpPr/>
            <p:nvPr/>
          </p:nvCxnSpPr>
          <p:spPr>
            <a:xfrm flipH="1">
              <a:off x="1819276" y="4671913"/>
              <a:ext cx="200825" cy="147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4886466" y="845887"/>
            <a:ext cx="437225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最も数値が悪かった</a:t>
            </a:r>
            <a:r>
              <a:rPr lang="en-US" altLang="ja-JP" sz="1200" dirty="0">
                <a:latin typeface="Meiryo UI" panose="020B0604030504040204" pitchFamily="50" charset="-128"/>
                <a:ea typeface="Meiryo UI" panose="020B0604030504040204" pitchFamily="50" charset="-128"/>
              </a:rPr>
              <a:t>2010</a:t>
            </a:r>
            <a:r>
              <a:rPr lang="ja-JP" altLang="en-US" sz="1200" dirty="0">
                <a:latin typeface="Meiryo UI" panose="020B0604030504040204" pitchFamily="50" charset="-128"/>
                <a:ea typeface="Meiryo UI" panose="020B0604030504040204" pitchFamily="50" charset="-128"/>
              </a:rPr>
              <a:t>年から次第に改善し、全国平均との差が</a:t>
            </a:r>
            <a:r>
              <a:rPr lang="en-US" altLang="ja-JP" sz="1200" dirty="0" smtClean="0">
                <a:latin typeface="Meiryo UI" panose="020B0604030504040204" pitchFamily="50" charset="-128"/>
                <a:ea typeface="Meiryo UI" panose="020B0604030504040204" pitchFamily="50" charset="-128"/>
              </a:rPr>
              <a:t>0.7</a:t>
            </a:r>
            <a:r>
              <a:rPr lang="ja-JP" altLang="en-US" sz="1200" dirty="0" smtClean="0">
                <a:latin typeface="Meiryo UI" panose="020B0604030504040204" pitchFamily="50" charset="-128"/>
                <a:ea typeface="Meiryo UI" panose="020B0604030504040204" pitchFamily="50" charset="-128"/>
              </a:rPr>
              <a:t>％ポイントまで</a:t>
            </a:r>
            <a:r>
              <a:rPr lang="ja-JP" altLang="en-US" sz="1200" dirty="0">
                <a:latin typeface="Meiryo UI" panose="020B0604030504040204" pitchFamily="50" charset="-128"/>
                <a:ea typeface="Meiryo UI" panose="020B0604030504040204" pitchFamily="50" charset="-128"/>
              </a:rPr>
              <a:t>縮小。</a:t>
            </a:r>
          </a:p>
        </p:txBody>
      </p:sp>
      <p:sp>
        <p:nvSpPr>
          <p:cNvPr id="35" name="テキスト ボックス 56"/>
          <p:cNvSpPr txBox="1"/>
          <p:nvPr/>
        </p:nvSpPr>
        <p:spPr>
          <a:xfrm>
            <a:off x="5940944" y="1531893"/>
            <a:ext cx="328936"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a:t>6.9</a:t>
            </a:r>
          </a:p>
        </p:txBody>
      </p:sp>
      <p:sp>
        <p:nvSpPr>
          <p:cNvPr id="36" name="テキスト ボックス 56"/>
          <p:cNvSpPr txBox="1"/>
          <p:nvPr/>
        </p:nvSpPr>
        <p:spPr>
          <a:xfrm>
            <a:off x="6017144" y="2293893"/>
            <a:ext cx="328936"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a:t>5.1</a:t>
            </a:r>
          </a:p>
        </p:txBody>
      </p:sp>
      <p:sp>
        <p:nvSpPr>
          <p:cNvPr id="29" name="テキスト ボックス 28"/>
          <p:cNvSpPr txBox="1"/>
          <p:nvPr/>
        </p:nvSpPr>
        <p:spPr>
          <a:xfrm>
            <a:off x="8478002" y="3293090"/>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sp>
        <p:nvSpPr>
          <p:cNvPr id="33" name="テキスト ボックス 32"/>
          <p:cNvSpPr txBox="1"/>
          <p:nvPr/>
        </p:nvSpPr>
        <p:spPr>
          <a:xfrm>
            <a:off x="4114589" y="3299693"/>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sp>
        <p:nvSpPr>
          <p:cNvPr id="40" name="テキスト ボックス 39"/>
          <p:cNvSpPr txBox="1"/>
          <p:nvPr/>
        </p:nvSpPr>
        <p:spPr>
          <a:xfrm>
            <a:off x="158859" y="395139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rPr>
              <a:t>中小企業景況調査</a:t>
            </a:r>
            <a:r>
              <a:rPr lang="ja-JP" altLang="en-US" sz="1400" b="1" dirty="0">
                <a:latin typeface="Meiryo UI" panose="020B0604030504040204" pitchFamily="50" charset="-128"/>
                <a:ea typeface="Meiryo UI" panose="020B0604030504040204" pitchFamily="50" charset="-128"/>
              </a:rPr>
              <a:t>業況判断（</a:t>
            </a:r>
            <a:r>
              <a:rPr lang="en-US" altLang="ja-JP" sz="1400" b="1" dirty="0">
                <a:latin typeface="Meiryo UI" panose="020B0604030504040204" pitchFamily="50" charset="-128"/>
                <a:ea typeface="Meiryo UI" panose="020B0604030504040204" pitchFamily="50" charset="-128"/>
              </a:rPr>
              <a:t>DI</a:t>
            </a:r>
            <a:r>
              <a:rPr lang="ja-JP" altLang="en-US" sz="1400" b="1" dirty="0">
                <a:latin typeface="Meiryo UI" panose="020B0604030504040204" pitchFamily="50" charset="-128"/>
                <a:ea typeface="Meiryo UI" panose="020B0604030504040204" pitchFamily="50" charset="-128"/>
              </a:rPr>
              <a:t>季節調整値）</a:t>
            </a:r>
            <a:r>
              <a:rPr lang="en-US" altLang="ja-JP" sz="1400" b="1" dirty="0">
                <a:latin typeface="Meiryo UI" panose="020B0604030504040204" pitchFamily="50" charset="-128"/>
                <a:ea typeface="Meiryo UI" panose="020B0604030504040204" pitchFamily="50" charset="-128"/>
              </a:rPr>
              <a:t>】</a:t>
            </a:r>
          </a:p>
        </p:txBody>
      </p:sp>
      <p:sp>
        <p:nvSpPr>
          <p:cNvPr id="44" name="テキスト ボックス 43"/>
          <p:cNvSpPr txBox="1"/>
          <p:nvPr/>
        </p:nvSpPr>
        <p:spPr>
          <a:xfrm>
            <a:off x="174760" y="4255479"/>
            <a:ext cx="4232099"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全国と同傾向で推移。コロナ禍により、急速に悪化したが、</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期を底に回復</a:t>
            </a:r>
            <a:r>
              <a:rPr lang="ja-JP" altLang="en-US" sz="1200" dirty="0" smtClean="0">
                <a:latin typeface="Meiryo UI" panose="020B0604030504040204" pitchFamily="50" charset="-128"/>
                <a:ea typeface="Meiryo UI" panose="020B0604030504040204" pitchFamily="50" charset="-128"/>
              </a:rPr>
              <a:t>基調にあるが最新値では▲</a:t>
            </a:r>
            <a:r>
              <a:rPr lang="en-US" altLang="ja-JP" sz="1200" dirty="0" smtClean="0">
                <a:latin typeface="Meiryo UI" panose="020B0604030504040204" pitchFamily="50" charset="-128"/>
                <a:ea typeface="Meiryo UI" panose="020B0604030504040204" pitchFamily="50" charset="-128"/>
              </a:rPr>
              <a:t>27.7</a:t>
            </a:r>
            <a:r>
              <a:rPr lang="ja-JP" altLang="en-US" sz="1200" dirty="0" smtClean="0">
                <a:latin typeface="Meiryo UI" panose="020B0604030504040204" pitchFamily="50" charset="-128"/>
                <a:ea typeface="Meiryo UI" panose="020B0604030504040204" pitchFamily="50" charset="-128"/>
              </a:rPr>
              <a:t>と悪化している。</a:t>
            </a:r>
            <a:endParaRPr lang="ja-JP" altLang="en-US"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369155" y="5284785"/>
            <a:ext cx="556563"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27.7</a:t>
            </a:r>
            <a:endParaRPr kumimoji="1" lang="ja-JP" altLang="en-US" sz="9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368683" y="4987602"/>
            <a:ext cx="5565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19.5</a:t>
            </a:r>
            <a:endParaRPr kumimoji="1" lang="ja-JP" altLang="en-US" sz="9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219589" y="4770070"/>
            <a:ext cx="569387" cy="246221"/>
          </a:xfrm>
          <a:prstGeom prst="rect">
            <a:avLst/>
          </a:prstGeom>
          <a:noFill/>
        </p:spPr>
        <p:txBody>
          <a:bodyPr wrap="none" rtlCol="0">
            <a:spAutoFit/>
          </a:bodyPr>
          <a:lstStyle/>
          <a:p>
            <a:r>
              <a:rPr lang="ja-JP" altLang="en-US" sz="1000" dirty="0"/>
              <a:t>前期比</a:t>
            </a:r>
            <a:endParaRPr kumimoji="1" lang="ja-JP" altLang="en-US" sz="1000" dirty="0"/>
          </a:p>
        </p:txBody>
      </p:sp>
      <p:sp>
        <p:nvSpPr>
          <p:cNvPr id="50" name="正方形/長方形 49"/>
          <p:cNvSpPr/>
          <p:nvPr/>
        </p:nvSpPr>
        <p:spPr>
          <a:xfrm>
            <a:off x="99794" y="6646480"/>
            <a:ext cx="4091224"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出典：中小企業基盤整備機構「</a:t>
            </a:r>
            <a:r>
              <a:rPr lang="zh-TW" altLang="en-US" sz="900" dirty="0">
                <a:latin typeface="Meiryo UI" panose="020B0604030504040204" pitchFamily="50" charset="-128"/>
                <a:ea typeface="Meiryo UI" panose="020B0604030504040204" pitchFamily="50" charset="-128"/>
              </a:rPr>
              <a:t>中小企業景況調査</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3314945" y="6390737"/>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sp>
        <p:nvSpPr>
          <p:cNvPr id="37" name="テキスト ボックス 36"/>
          <p:cNvSpPr txBox="1"/>
          <p:nvPr/>
        </p:nvSpPr>
        <p:spPr>
          <a:xfrm>
            <a:off x="4555744" y="396591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消費者物価指数</a:t>
            </a:r>
            <a:r>
              <a:rPr lang="en-US" altLang="ja-JP" sz="1400" b="1" dirty="0">
                <a:latin typeface="Meiryo UI" panose="020B0604030504040204" pitchFamily="50" charset="-128"/>
                <a:ea typeface="Meiryo UI" panose="020B0604030504040204" pitchFamily="50" charset="-128"/>
              </a:rPr>
              <a:t>】</a:t>
            </a:r>
          </a:p>
        </p:txBody>
      </p:sp>
      <p:sp>
        <p:nvSpPr>
          <p:cNvPr id="56" name="テキスト ボックス 55"/>
          <p:cNvSpPr txBox="1"/>
          <p:nvPr/>
        </p:nvSpPr>
        <p:spPr>
          <a:xfrm>
            <a:off x="4687404" y="4246966"/>
            <a:ext cx="4075323"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消費者物価指数（総合）は、</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年まで継続して、低下または横ばいで推移していたが、</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年は、大阪市・全国とも上昇。</a:t>
            </a:r>
          </a:p>
        </p:txBody>
      </p:sp>
      <p:graphicFrame>
        <p:nvGraphicFramePr>
          <p:cNvPr id="60" name="表 59"/>
          <p:cNvGraphicFramePr>
            <a:graphicFrameLocks noGrp="1"/>
          </p:cNvGraphicFramePr>
          <p:nvPr>
            <p:extLst>
              <p:ext uri="{D42A27DB-BD31-4B8C-83A1-F6EECF244321}">
                <p14:modId xmlns:p14="http://schemas.microsoft.com/office/powerpoint/2010/main" val="4008074431"/>
              </p:ext>
            </p:extLst>
          </p:nvPr>
        </p:nvGraphicFramePr>
        <p:xfrm>
          <a:off x="4573471" y="6178957"/>
          <a:ext cx="4325431" cy="360000"/>
        </p:xfrm>
        <a:graphic>
          <a:graphicData uri="http://schemas.openxmlformats.org/drawingml/2006/table">
            <a:tbl>
              <a:tblPr/>
              <a:tblGrid>
                <a:gridCol w="429697">
                  <a:extLst>
                    <a:ext uri="{9D8B030D-6E8A-4147-A177-3AD203B41FA5}">
                      <a16:colId xmlns:a16="http://schemas.microsoft.com/office/drawing/2014/main" val="1336186187"/>
                    </a:ext>
                  </a:extLst>
                </a:gridCol>
                <a:gridCol w="293544">
                  <a:extLst>
                    <a:ext uri="{9D8B030D-6E8A-4147-A177-3AD203B41FA5}">
                      <a16:colId xmlns:a16="http://schemas.microsoft.com/office/drawing/2014/main" val="3122268983"/>
                    </a:ext>
                  </a:extLst>
                </a:gridCol>
                <a:gridCol w="360219">
                  <a:extLst>
                    <a:ext uri="{9D8B030D-6E8A-4147-A177-3AD203B41FA5}">
                      <a16:colId xmlns:a16="http://schemas.microsoft.com/office/drawing/2014/main" val="1188988163"/>
                    </a:ext>
                  </a:extLst>
                </a:gridCol>
                <a:gridCol w="360219">
                  <a:extLst>
                    <a:ext uri="{9D8B030D-6E8A-4147-A177-3AD203B41FA5}">
                      <a16:colId xmlns:a16="http://schemas.microsoft.com/office/drawing/2014/main" val="505889683"/>
                    </a:ext>
                  </a:extLst>
                </a:gridCol>
                <a:gridCol w="360219">
                  <a:extLst>
                    <a:ext uri="{9D8B030D-6E8A-4147-A177-3AD203B41FA5}">
                      <a16:colId xmlns:a16="http://schemas.microsoft.com/office/drawing/2014/main" val="3279153089"/>
                    </a:ext>
                  </a:extLst>
                </a:gridCol>
                <a:gridCol w="360219">
                  <a:extLst>
                    <a:ext uri="{9D8B030D-6E8A-4147-A177-3AD203B41FA5}">
                      <a16:colId xmlns:a16="http://schemas.microsoft.com/office/drawing/2014/main" val="2546873843"/>
                    </a:ext>
                  </a:extLst>
                </a:gridCol>
                <a:gridCol w="360219">
                  <a:extLst>
                    <a:ext uri="{9D8B030D-6E8A-4147-A177-3AD203B41FA5}">
                      <a16:colId xmlns:a16="http://schemas.microsoft.com/office/drawing/2014/main" val="3120444090"/>
                    </a:ext>
                  </a:extLst>
                </a:gridCol>
                <a:gridCol w="360219">
                  <a:extLst>
                    <a:ext uri="{9D8B030D-6E8A-4147-A177-3AD203B41FA5}">
                      <a16:colId xmlns:a16="http://schemas.microsoft.com/office/drawing/2014/main" val="71217692"/>
                    </a:ext>
                  </a:extLst>
                </a:gridCol>
                <a:gridCol w="360219">
                  <a:extLst>
                    <a:ext uri="{9D8B030D-6E8A-4147-A177-3AD203B41FA5}">
                      <a16:colId xmlns:a16="http://schemas.microsoft.com/office/drawing/2014/main" val="1045294852"/>
                    </a:ext>
                  </a:extLst>
                </a:gridCol>
                <a:gridCol w="360219">
                  <a:extLst>
                    <a:ext uri="{9D8B030D-6E8A-4147-A177-3AD203B41FA5}">
                      <a16:colId xmlns:a16="http://schemas.microsoft.com/office/drawing/2014/main" val="435882348"/>
                    </a:ext>
                  </a:extLst>
                </a:gridCol>
                <a:gridCol w="360219">
                  <a:extLst>
                    <a:ext uri="{9D8B030D-6E8A-4147-A177-3AD203B41FA5}">
                      <a16:colId xmlns:a16="http://schemas.microsoft.com/office/drawing/2014/main" val="617713480"/>
                    </a:ext>
                  </a:extLst>
                </a:gridCol>
                <a:gridCol w="360219">
                  <a:extLst>
                    <a:ext uri="{9D8B030D-6E8A-4147-A177-3AD203B41FA5}">
                      <a16:colId xmlns:a16="http://schemas.microsoft.com/office/drawing/2014/main" val="3852145530"/>
                    </a:ext>
                  </a:extLst>
                </a:gridCol>
              </a:tblGrid>
              <a:tr h="180000">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全国</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94.5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94.9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97.5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98.2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98.1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98.6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99.5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100.0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100.0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99.8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103.6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750948"/>
                  </a:ext>
                </a:extLst>
              </a:tr>
              <a:tr h="180000">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大阪市</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95.5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95.7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98.1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99.1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99.0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98.9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99.6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100.1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100.0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99.4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103.2 </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473126"/>
                  </a:ext>
                </a:extLst>
              </a:tr>
            </a:tbl>
          </a:graphicData>
        </a:graphic>
      </p:graphicFrame>
      <p:sp>
        <p:nvSpPr>
          <p:cNvPr id="61" name="正方形/長方形 60"/>
          <p:cNvSpPr/>
          <p:nvPr/>
        </p:nvSpPr>
        <p:spPr>
          <a:xfrm>
            <a:off x="4913762" y="4772492"/>
            <a:ext cx="2649228"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年は、</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月分の数値（全国は季節調整値）</a:t>
            </a:r>
          </a:p>
        </p:txBody>
      </p:sp>
      <p:sp>
        <p:nvSpPr>
          <p:cNvPr id="62" name="テキスト ボックス 61"/>
          <p:cNvSpPr txBox="1"/>
          <p:nvPr/>
        </p:nvSpPr>
        <p:spPr>
          <a:xfrm>
            <a:off x="8730470" y="5953682"/>
            <a:ext cx="651990" cy="23789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（年）</a:t>
            </a:r>
          </a:p>
        </p:txBody>
      </p:sp>
      <p:sp>
        <p:nvSpPr>
          <p:cNvPr id="63" name="正方形/長方形 62">
            <a:extLst>
              <a:ext uri="{FF2B5EF4-FFF2-40B4-BE49-F238E27FC236}">
                <a16:creationId xmlns:a16="http://schemas.microsoft.com/office/drawing/2014/main" id="{F22BCF5A-1C7C-450E-B958-AFA477B8C913}"/>
              </a:ext>
            </a:extLst>
          </p:cNvPr>
          <p:cNvSpPr/>
          <p:nvPr/>
        </p:nvSpPr>
        <p:spPr>
          <a:xfrm>
            <a:off x="4535649" y="6574594"/>
            <a:ext cx="4492043" cy="323165"/>
          </a:xfrm>
          <a:prstGeom prst="rect">
            <a:avLst/>
          </a:prstGeom>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（全国）総務省統計局「消費者物価指数」</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、（大阪市）大阪府「大阪市消費者物価指数</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lang="ja-JP" altLang="en-US" sz="800" dirty="0" smtClean="0">
                <a:solidFill>
                  <a:prstClr val="black"/>
                </a:solidFill>
                <a:latin typeface="Meiryo UI" panose="020B0604030504040204" pitchFamily="50" charset="-128"/>
                <a:ea typeface="Meiryo UI" panose="020B0604030504040204" pitchFamily="50" charset="-128"/>
              </a:rPr>
              <a:t>　　　　 もとに副首都推進局で作成</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613EC851-DC36-434F-A3C3-EB303AD86B63}"/>
              </a:ext>
            </a:extLst>
          </p:cNvPr>
          <p:cNvSpPr txBox="1"/>
          <p:nvPr/>
        </p:nvSpPr>
        <p:spPr>
          <a:xfrm>
            <a:off x="7809622" y="4727216"/>
            <a:ext cx="1142363" cy="246221"/>
          </a:xfrm>
          <a:prstGeom prst="rect">
            <a:avLst/>
          </a:prstGeom>
          <a:noFill/>
        </p:spPr>
        <p:txBody>
          <a:bodyPr wrap="square" rtlCol="0">
            <a:spAutoFit/>
          </a:bodyPr>
          <a:lstStyle/>
          <a:p>
            <a:r>
              <a:rPr lang="en-US" altLang="ja-JP" sz="1000" dirty="0" smtClean="0"/>
              <a:t>2020</a:t>
            </a:r>
            <a:r>
              <a:rPr lang="ja-JP" altLang="en-US" sz="1000" dirty="0" smtClean="0"/>
              <a:t>年＝</a:t>
            </a:r>
            <a:r>
              <a:rPr lang="en-US" altLang="ja-JP" sz="1000" dirty="0" smtClean="0"/>
              <a:t>100</a:t>
            </a:r>
            <a:endParaRPr kumimoji="1" lang="ja-JP" altLang="en-US" sz="1000" dirty="0"/>
          </a:p>
        </p:txBody>
      </p:sp>
    </p:spTree>
    <p:extLst>
      <p:ext uri="{BB962C8B-B14F-4D97-AF65-F5344CB8AC3E}">
        <p14:creationId xmlns:p14="http://schemas.microsoft.com/office/powerpoint/2010/main" val="414071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4828389" y="4595672"/>
            <a:ext cx="3999323" cy="2048434"/>
          </a:xfrm>
          <a:prstGeom prst="rect">
            <a:avLst/>
          </a:prstGeom>
        </p:spPr>
      </p:pic>
      <p:pic>
        <p:nvPicPr>
          <p:cNvPr id="7" name="図 6"/>
          <p:cNvPicPr>
            <a:picLocks noChangeAspect="1"/>
          </p:cNvPicPr>
          <p:nvPr/>
        </p:nvPicPr>
        <p:blipFill>
          <a:blip r:embed="rId3"/>
          <a:stretch>
            <a:fillRect/>
          </a:stretch>
        </p:blipFill>
        <p:spPr>
          <a:xfrm>
            <a:off x="338068" y="1768968"/>
            <a:ext cx="4151736" cy="2322777"/>
          </a:xfrm>
          <a:prstGeom prst="rect">
            <a:avLst/>
          </a:prstGeom>
        </p:spPr>
      </p:pic>
      <p:sp>
        <p:nvSpPr>
          <p:cNvPr id="79" name="右矢印 78"/>
          <p:cNvSpPr/>
          <p:nvPr/>
        </p:nvSpPr>
        <p:spPr>
          <a:xfrm rot="360000">
            <a:off x="5288611" y="3199039"/>
            <a:ext cx="3348000" cy="24493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 name="直線コネクタ 4"/>
          <p:cNvCxnSpPr/>
          <p:nvPr/>
        </p:nvCxnSpPr>
        <p:spPr>
          <a:xfrm>
            <a:off x="284105" y="5595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8442" y="70192"/>
            <a:ext cx="1975221" cy="461665"/>
          </a:xfrm>
          <a:prstGeom prst="rect">
            <a:avLst/>
          </a:prstGeom>
          <a:noFill/>
        </p:spPr>
        <p:txBody>
          <a:bodyPr wrap="non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市場の動向</a:t>
            </a:r>
            <a:r>
              <a:rPr lang="en-US" altLang="ja-JP" sz="24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5656" y="6525404"/>
            <a:ext cx="2057400" cy="365125"/>
          </a:xfrm>
        </p:spPr>
        <p:txBody>
          <a:bodyPr/>
          <a:lstStyle/>
          <a:p>
            <a:fld id="{138CA411-231B-42B9-AF63-97A64194AA60}" type="slidenum">
              <a:rPr lang="ja-JP" altLang="en-US" smtClean="0"/>
              <a:pPr/>
              <a:t>8</a:t>
            </a:fld>
            <a:endParaRPr lang="ja-JP" altLang="en-US"/>
          </a:p>
        </p:txBody>
      </p:sp>
      <p:sp>
        <p:nvSpPr>
          <p:cNvPr id="29" name="テキスト ボックス 28"/>
          <p:cNvSpPr txBox="1"/>
          <p:nvPr/>
        </p:nvSpPr>
        <p:spPr>
          <a:xfrm>
            <a:off x="5445241" y="1849299"/>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転出</a:t>
            </a:r>
            <a:endParaRPr lang="en-US" altLang="ja-JP" sz="10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418253" y="2738328"/>
            <a:ext cx="684803"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転出超過</a:t>
            </a:r>
            <a:endParaRPr kumimoji="1"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棒グラフ</a:t>
            </a:r>
            <a:r>
              <a:rPr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p:txBody>
      </p:sp>
      <p:cxnSp>
        <p:nvCxnSpPr>
          <p:cNvPr id="32" name="直線コネクタ 31"/>
          <p:cNvCxnSpPr>
            <a:stCxn id="30" idx="2"/>
          </p:cNvCxnSpPr>
          <p:nvPr/>
        </p:nvCxnSpPr>
        <p:spPr>
          <a:xfrm flipH="1">
            <a:off x="8418253" y="3107660"/>
            <a:ext cx="342402" cy="29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54845" y="921014"/>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開業率</a:t>
            </a:r>
            <a:r>
              <a:rPr kumimoji="1" lang="en-US" altLang="ja-JP" sz="1400" b="1" dirty="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4812051" y="929620"/>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本社転入出</a:t>
            </a:r>
            <a:r>
              <a:rPr lang="en-US" altLang="ja-JP" sz="1400" b="1" dirty="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354845" y="4176901"/>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オフィス空室率</a:t>
            </a:r>
            <a:r>
              <a:rPr kumimoji="1" lang="en-US" altLang="ja-JP" sz="1400" b="1" dirty="0">
                <a:latin typeface="Meiryo UI" panose="020B0604030504040204" pitchFamily="50" charset="-128"/>
                <a:ea typeface="Meiryo UI" panose="020B0604030504040204" pitchFamily="50" charset="-128"/>
              </a:rPr>
              <a:t>】</a:t>
            </a:r>
          </a:p>
        </p:txBody>
      </p:sp>
      <p:sp>
        <p:nvSpPr>
          <p:cNvPr id="36" name="テキスト ボックス 35"/>
          <p:cNvSpPr txBox="1"/>
          <p:nvPr/>
        </p:nvSpPr>
        <p:spPr>
          <a:xfrm>
            <a:off x="4875074" y="4161993"/>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宿泊施設客室稼働率</a:t>
            </a:r>
            <a:r>
              <a:rPr kumimoji="1" lang="en-US" altLang="ja-JP" sz="1400" b="1" dirty="0">
                <a:latin typeface="Meiryo UI" panose="020B0604030504040204" pitchFamily="50" charset="-128"/>
                <a:ea typeface="Meiryo UI" panose="020B0604030504040204" pitchFamily="50" charset="-128"/>
              </a:rPr>
              <a:t>】</a:t>
            </a:r>
          </a:p>
        </p:txBody>
      </p:sp>
      <p:sp>
        <p:nvSpPr>
          <p:cNvPr id="56" name="テキスト ボックス 55"/>
          <p:cNvSpPr txBox="1"/>
          <p:nvPr/>
        </p:nvSpPr>
        <p:spPr>
          <a:xfrm>
            <a:off x="6056440" y="2474661"/>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転入</a:t>
            </a:r>
            <a:endParaRPr lang="en-US" altLang="ja-JP" sz="1000" dirty="0">
              <a:latin typeface="Meiryo UI" panose="020B0604030504040204" pitchFamily="50" charset="-128"/>
              <a:ea typeface="Meiryo UI" panose="020B0604030504040204" pitchFamily="50" charset="-128"/>
            </a:endParaRPr>
          </a:p>
        </p:txBody>
      </p:sp>
      <p:sp>
        <p:nvSpPr>
          <p:cNvPr id="39" name="正方形/長方形 38"/>
          <p:cNvSpPr/>
          <p:nvPr/>
        </p:nvSpPr>
        <p:spPr>
          <a:xfrm>
            <a:off x="5026852" y="3938929"/>
            <a:ext cx="369043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出典：帝国データバンク「本社移転企業調査」をもとに副首都推進局で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46" name="正方形/長方形 45"/>
          <p:cNvSpPr/>
          <p:nvPr/>
        </p:nvSpPr>
        <p:spPr>
          <a:xfrm>
            <a:off x="354845" y="3944820"/>
            <a:ext cx="395522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出典：厚生労働省</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「雇用保険事業</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報</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2957" y="6631495"/>
            <a:ext cx="395626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出典：三鬼商事</a:t>
            </a:r>
            <a:r>
              <a:rPr lang="ja-JP" altLang="en-US" sz="900" dirty="0">
                <a:latin typeface="Meiryo UI" panose="020B0604030504040204" pitchFamily="50" charset="-128"/>
                <a:ea typeface="Meiryo UI" panose="020B0604030504040204" pitchFamily="50" charset="-128"/>
              </a:rPr>
              <a:t>「オフィスマーケット情報」</a:t>
            </a:r>
            <a:r>
              <a:rPr kumimoji="1" lang="ja-JP" altLang="en-US"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723571" y="5703299"/>
            <a:ext cx="1167307" cy="246221"/>
          </a:xfrm>
          <a:prstGeom prst="rect">
            <a:avLst/>
          </a:prstGeom>
          <a:noFill/>
        </p:spPr>
        <p:txBody>
          <a:bodyPr wrap="none" rtlCol="0">
            <a:spAutoFit/>
          </a:bodyPr>
          <a:lstStyle/>
          <a:p>
            <a:r>
              <a:rPr kumimoji="1" lang="ja-JP" altLang="en-US" sz="1000" dirty="0">
                <a:latin typeface="HGPｺﾞｼｯｸE" panose="020B0900000000000000" pitchFamily="50" charset="-128"/>
                <a:ea typeface="HGPｺﾞｼｯｸE" panose="020B0900000000000000" pitchFamily="50" charset="-128"/>
              </a:rPr>
              <a:t>東京ビジネス地区</a:t>
            </a:r>
          </a:p>
        </p:txBody>
      </p:sp>
      <p:sp>
        <p:nvSpPr>
          <p:cNvPr id="61" name="テキスト ボックス 60"/>
          <p:cNvSpPr txBox="1"/>
          <p:nvPr/>
        </p:nvSpPr>
        <p:spPr>
          <a:xfrm>
            <a:off x="230650" y="4495047"/>
            <a:ext cx="116730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大阪ビジネス地区</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3" name="正方形/長方形 62"/>
          <p:cNvSpPr/>
          <p:nvPr/>
        </p:nvSpPr>
        <p:spPr>
          <a:xfrm>
            <a:off x="5038438" y="6608841"/>
            <a:ext cx="3678847"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出典：観光庁「宿泊旅行統計調査</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をもとに副首都推進局で</a:t>
            </a:r>
            <a:r>
              <a:rPr lang="ja-JP" altLang="en-US" sz="900" dirty="0" smtClean="0">
                <a:latin typeface="Meiryo UI" panose="020B0604030504040204" pitchFamily="50" charset="-128"/>
                <a:ea typeface="Meiryo UI" panose="020B0604030504040204" pitchFamily="50" charset="-128"/>
              </a:rPr>
              <a:t>作成</a:t>
            </a:r>
            <a:endParaRPr lang="en-US" altLang="zh-TW" sz="90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5264769" y="4786574"/>
            <a:ext cx="569387" cy="246221"/>
          </a:xfrm>
          <a:prstGeom prst="rect">
            <a:avLst/>
          </a:prstGeom>
          <a:noFill/>
        </p:spPr>
        <p:txBody>
          <a:bodyPr wrap="none" rtlCol="0">
            <a:spAutoFit/>
          </a:bodyPr>
          <a:lstStyle/>
          <a:p>
            <a:r>
              <a:rPr kumimoji="1" lang="ja-JP" altLang="en-US" sz="1000" dirty="0">
                <a:latin typeface="HGPｺﾞｼｯｸE" panose="020B0900000000000000" pitchFamily="50" charset="-128"/>
                <a:ea typeface="HGPｺﾞｼｯｸE" panose="020B0900000000000000" pitchFamily="50" charset="-128"/>
              </a:rPr>
              <a:t>東京都</a:t>
            </a:r>
          </a:p>
        </p:txBody>
      </p:sp>
      <p:sp>
        <p:nvSpPr>
          <p:cNvPr id="66" name="テキスト ボックス 65"/>
          <p:cNvSpPr txBox="1"/>
          <p:nvPr/>
        </p:nvSpPr>
        <p:spPr>
          <a:xfrm>
            <a:off x="6877024" y="4660912"/>
            <a:ext cx="56938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大阪府</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7139356" y="5038473"/>
            <a:ext cx="56938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京都府</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3239510" y="5901295"/>
            <a:ext cx="1584000" cy="756000"/>
          </a:xfrm>
          <a:prstGeom prst="rect">
            <a:avLst/>
          </a:prstGeom>
          <a:noFill/>
          <a:ln>
            <a:solidFill>
              <a:schemeClr val="tx1"/>
            </a:solidFill>
            <a:prstDash val="dash"/>
          </a:ln>
        </p:spPr>
        <p:txBody>
          <a:bodyPr wrap="square" lIns="72000" rIns="72000" rtlCol="0" anchor="ctr" anchorCtr="0">
            <a:spAutoFit/>
          </a:bodyPr>
          <a:lstStyle/>
          <a:p>
            <a:pPr>
              <a:lnSpc>
                <a:spcPts val="900"/>
              </a:lnSpc>
            </a:pPr>
            <a:r>
              <a:rPr kumimoji="1" lang="ja-JP" altLang="en-US" sz="900" dirty="0"/>
              <a:t>□大阪ビジネス地区</a:t>
            </a:r>
            <a:endParaRPr kumimoji="1" lang="en-US" altLang="ja-JP" sz="900" dirty="0"/>
          </a:p>
          <a:p>
            <a:pPr>
              <a:lnSpc>
                <a:spcPts val="900"/>
              </a:lnSpc>
            </a:pPr>
            <a:r>
              <a:rPr lang="ja-JP" altLang="en-US" sz="900" dirty="0"/>
              <a:t>梅田、心斎橋・難波、新大阪、淀屋橋・本町、南森町、船場</a:t>
            </a:r>
            <a:endParaRPr lang="en-US" altLang="ja-JP" sz="300" dirty="0"/>
          </a:p>
          <a:p>
            <a:pPr>
              <a:lnSpc>
                <a:spcPts val="900"/>
              </a:lnSpc>
            </a:pPr>
            <a:r>
              <a:rPr kumimoji="1" lang="ja-JP" altLang="en-US" sz="900" dirty="0"/>
              <a:t>□東京ビジネス地区</a:t>
            </a:r>
            <a:endParaRPr kumimoji="1" lang="en-US" altLang="ja-JP" sz="900" dirty="0"/>
          </a:p>
          <a:p>
            <a:pPr>
              <a:lnSpc>
                <a:spcPts val="900"/>
              </a:lnSpc>
            </a:pPr>
            <a:r>
              <a:rPr lang="ja-JP" altLang="en-US" sz="900" dirty="0"/>
              <a:t>都心</a:t>
            </a:r>
            <a:r>
              <a:rPr lang="en-US" altLang="ja-JP" sz="900" dirty="0"/>
              <a:t>5</a:t>
            </a:r>
            <a:r>
              <a:rPr lang="ja-JP" altLang="en-US" sz="900" dirty="0"/>
              <a:t>区／千代田・中央・港・新宿・渋谷区</a:t>
            </a:r>
            <a:endParaRPr kumimoji="1" lang="ja-JP" altLang="en-US" sz="900" dirty="0"/>
          </a:p>
        </p:txBody>
      </p:sp>
      <p:sp>
        <p:nvSpPr>
          <p:cNvPr id="43" name="テキスト ボックス 42"/>
          <p:cNvSpPr txBox="1"/>
          <p:nvPr/>
        </p:nvSpPr>
        <p:spPr>
          <a:xfrm>
            <a:off x="2826316" y="2166538"/>
            <a:ext cx="569387" cy="877163"/>
          </a:xfrm>
          <a:prstGeom prst="rect">
            <a:avLst/>
          </a:prstGeom>
        </p:spPr>
        <p:txBody>
          <a:bodyPr wrap="none" rtlCol="0">
            <a:spAutoFit/>
          </a:bodyPr>
          <a:lstStyle/>
          <a:p>
            <a:r>
              <a:rPr lang="ja-JP" altLang="en-US" sz="800" dirty="0">
                <a:latin typeface="Meiryo UI" panose="020B0604030504040204" pitchFamily="50" charset="-128"/>
                <a:ea typeface="Meiryo UI" panose="020B0604030504040204" pitchFamily="50" charset="-128"/>
              </a:rPr>
              <a:t>東京都</a:t>
            </a:r>
            <a:endParaRPr lang="en-US" altLang="ja-JP" sz="8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endParaRPr kumimoji="1" lang="en-US" altLang="ja-JP" sz="100" dirty="0">
              <a:latin typeface="Meiryo UI" panose="020B0604030504040204" pitchFamily="50" charset="-128"/>
              <a:ea typeface="Meiryo UI" panose="020B0604030504040204" pitchFamily="50" charset="-128"/>
            </a:endParaRPr>
          </a:p>
          <a:p>
            <a:endParaRPr lang="en-US" altLang="ja-JP" sz="100" dirty="0">
              <a:latin typeface="Meiryo UI" panose="020B0604030504040204" pitchFamily="50" charset="-128"/>
              <a:ea typeface="Meiryo UI" panose="020B0604030504040204" pitchFamily="50" charset="-128"/>
            </a:endParaRPr>
          </a:p>
          <a:p>
            <a:endParaRPr lang="en-US" altLang="ja-JP" sz="1000" b="1" u="sng" dirty="0">
              <a:latin typeface="Meiryo UI" panose="020B0604030504040204" pitchFamily="50" charset="-128"/>
              <a:ea typeface="Meiryo UI" panose="020B0604030504040204" pitchFamily="50" charset="-128"/>
            </a:endParaRPr>
          </a:p>
          <a:p>
            <a:r>
              <a:rPr lang="ja-JP" altLang="en-US" sz="1000" b="1" u="sng" dirty="0">
                <a:latin typeface="Meiryo UI" panose="020B0604030504040204" pitchFamily="50" charset="-128"/>
                <a:ea typeface="Meiryo UI" panose="020B0604030504040204" pitchFamily="50" charset="-128"/>
              </a:rPr>
              <a:t>大阪府</a:t>
            </a:r>
            <a:endParaRPr lang="en-US" altLang="ja-JP" sz="1000" b="1" u="sng"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48" name="正方形/長方形 47"/>
          <p:cNvSpPr/>
          <p:nvPr/>
        </p:nvSpPr>
        <p:spPr>
          <a:xfrm>
            <a:off x="163037" y="3691000"/>
            <a:ext cx="382137" cy="221677"/>
          </a:xfrm>
          <a:prstGeom prst="rect">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11" name="テキスト ボックス 10"/>
          <p:cNvSpPr txBox="1"/>
          <p:nvPr/>
        </p:nvSpPr>
        <p:spPr>
          <a:xfrm>
            <a:off x="3370700" y="2484759"/>
            <a:ext cx="513282"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7,246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637304" y="2039144"/>
            <a:ext cx="585417"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11,629</a:t>
            </a:r>
            <a:endParaRPr kumimoji="1" lang="ja-JP" altLang="en-US" sz="900" dirty="0">
              <a:latin typeface="Meiryo UI" panose="020B0604030504040204" pitchFamily="50" charset="-128"/>
              <a:ea typeface="Meiryo UI" panose="020B0604030504040204" pitchFamily="50" charset="-128"/>
            </a:endParaRPr>
          </a:p>
        </p:txBody>
      </p:sp>
      <p:sp>
        <p:nvSpPr>
          <p:cNvPr id="12" name="右矢印 11"/>
          <p:cNvSpPr/>
          <p:nvPr/>
        </p:nvSpPr>
        <p:spPr>
          <a:xfrm rot="18942834">
            <a:off x="3384532" y="2754764"/>
            <a:ext cx="701143" cy="3636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rot="18930357">
            <a:off x="3416407" y="2835135"/>
            <a:ext cx="55175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1.6</a:t>
            </a:r>
            <a:r>
              <a:rPr kumimoji="1" lang="ja-JP" altLang="en-US" sz="1100" dirty="0">
                <a:latin typeface="Meiryo UI" panose="020B0604030504040204" pitchFamily="50" charset="-128"/>
                <a:ea typeface="Meiryo UI" panose="020B0604030504040204" pitchFamily="50" charset="-128"/>
              </a:rPr>
              <a:t>倍</a:t>
            </a:r>
          </a:p>
        </p:txBody>
      </p:sp>
      <p:sp>
        <p:nvSpPr>
          <p:cNvPr id="59" name="テキスト ボックス 58"/>
          <p:cNvSpPr txBox="1"/>
          <p:nvPr/>
        </p:nvSpPr>
        <p:spPr>
          <a:xfrm>
            <a:off x="3141622" y="1808913"/>
            <a:ext cx="1665841"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rPr>
              <a:t>＜開業数（</a:t>
            </a:r>
            <a:r>
              <a:rPr lang="ja-JP" altLang="en-US" sz="1050" b="1" dirty="0" smtClean="0">
                <a:latin typeface="Meiryo UI" panose="020B0604030504040204" pitchFamily="50" charset="-128"/>
                <a:ea typeface="Meiryo UI" panose="020B0604030504040204" pitchFamily="50" charset="-128"/>
              </a:rPr>
              <a:t>大阪府内）</a:t>
            </a:r>
            <a:r>
              <a:rPr lang="ja-JP" altLang="en-US"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cxnSp>
        <p:nvCxnSpPr>
          <p:cNvPr id="8" name="直線コネクタ 7"/>
          <p:cNvCxnSpPr>
            <a:stCxn id="61" idx="2"/>
          </p:cNvCxnSpPr>
          <p:nvPr/>
        </p:nvCxnSpPr>
        <p:spPr>
          <a:xfrm>
            <a:off x="814304" y="4741268"/>
            <a:ext cx="77263" cy="343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1343873" y="5428755"/>
            <a:ext cx="158967" cy="312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03345" y="1581527"/>
            <a:ext cx="49564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18382" y="4673000"/>
            <a:ext cx="49564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p>
        </p:txBody>
      </p:sp>
      <p:sp>
        <p:nvSpPr>
          <p:cNvPr id="52" name="テキスト ボックス 51"/>
          <p:cNvSpPr txBox="1"/>
          <p:nvPr/>
        </p:nvSpPr>
        <p:spPr>
          <a:xfrm>
            <a:off x="4918493" y="4477789"/>
            <a:ext cx="49564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885777" y="1719945"/>
            <a:ext cx="500570"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（社）</a:t>
            </a:r>
            <a:endParaRPr kumimoji="1" lang="ja-JP" altLang="en-US" sz="8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4000232" y="2280210"/>
            <a:ext cx="51328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9,212</a:t>
            </a:r>
            <a:endParaRPr kumimoji="1" lang="ja-JP" altLang="en-US" sz="900" dirty="0">
              <a:latin typeface="Meiryo UI" panose="020B0604030504040204" pitchFamily="50" charset="-128"/>
              <a:ea typeface="Meiryo UI" panose="020B0604030504040204" pitchFamily="50" charset="-128"/>
            </a:endParaRPr>
          </a:p>
        </p:txBody>
      </p:sp>
      <p:sp>
        <p:nvSpPr>
          <p:cNvPr id="69" name="右矢印 68"/>
          <p:cNvSpPr/>
          <p:nvPr/>
        </p:nvSpPr>
        <p:spPr>
          <a:xfrm rot="20544845">
            <a:off x="3616236" y="3125653"/>
            <a:ext cx="701143" cy="3636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0" name="テキスト ボックス 69"/>
          <p:cNvSpPr txBox="1"/>
          <p:nvPr/>
        </p:nvSpPr>
        <p:spPr>
          <a:xfrm rot="20382048">
            <a:off x="3648111" y="3206024"/>
            <a:ext cx="55175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倍</a:t>
            </a:r>
          </a:p>
        </p:txBody>
      </p:sp>
      <p:sp>
        <p:nvSpPr>
          <p:cNvPr id="44" name="テキスト ボックス 43"/>
          <p:cNvSpPr txBox="1"/>
          <p:nvPr/>
        </p:nvSpPr>
        <p:spPr>
          <a:xfrm>
            <a:off x="3165084" y="4821250"/>
            <a:ext cx="1548000"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東京都と最大</a:t>
            </a:r>
            <a:r>
              <a:rPr kumimoji="1" lang="en-US" altLang="ja-JP" sz="1100" dirty="0">
                <a:latin typeface="Meiryo UI" panose="020B0604030504040204" pitchFamily="50" charset="-128"/>
                <a:ea typeface="Meiryo UI" panose="020B0604030504040204" pitchFamily="50" charset="-128"/>
              </a:rPr>
              <a:t>3.6</a:t>
            </a:r>
            <a:r>
              <a:rPr kumimoji="1" lang="ja-JP" altLang="en-US" sz="1100" dirty="0">
                <a:latin typeface="Meiryo UI" panose="020B0604030504040204" pitchFamily="50" charset="-128"/>
                <a:ea typeface="Meiryo UI" panose="020B0604030504040204" pitchFamily="50" charset="-128"/>
              </a:rPr>
              <a:t>ポイント（</a:t>
            </a:r>
            <a:r>
              <a:rPr kumimoji="1" lang="en-US" altLang="ja-JP" sz="1100" dirty="0">
                <a:latin typeface="Meiryo UI" panose="020B0604030504040204" pitchFamily="50" charset="-128"/>
                <a:ea typeface="Meiryo UI" panose="020B0604030504040204" pitchFamily="50" charset="-128"/>
              </a:rPr>
              <a:t>2015</a:t>
            </a:r>
            <a:r>
              <a:rPr lang="en-US" altLang="ja-JP"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）あった空室率の差は、</a:t>
            </a:r>
            <a:r>
              <a:rPr kumimoji="1" lang="en-US" altLang="ja-JP" sz="1100" dirty="0">
                <a:latin typeface="Meiryo UI" panose="020B0604030504040204" pitchFamily="50" charset="-128"/>
                <a:ea typeface="Meiryo UI" panose="020B0604030504040204" pitchFamily="50" charset="-128"/>
              </a:rPr>
              <a:t>2019</a:t>
            </a:r>
            <a:r>
              <a:rPr kumimoji="1" lang="ja-JP" altLang="en-US" sz="1100" dirty="0">
                <a:latin typeface="Meiryo UI" panose="020B0604030504040204" pitchFamily="50" charset="-128"/>
                <a:ea typeface="Meiryo UI" panose="020B0604030504040204" pitchFamily="50" charset="-128"/>
              </a:rPr>
              <a:t>年にはほぼ同等となり、コロナ禍以降は逆転</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63037" y="611103"/>
            <a:ext cx="795281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　景気の回復、インバウンド</a:t>
            </a:r>
            <a:r>
              <a:rPr lang="ja-JP" altLang="en-US" sz="1400" dirty="0">
                <a:latin typeface="Meiryo UI" panose="020B0604030504040204" pitchFamily="50" charset="-128"/>
                <a:ea typeface="Meiryo UI" panose="020B0604030504040204" pitchFamily="50" charset="-128"/>
              </a:rPr>
              <a:t>と呼応して</a:t>
            </a:r>
            <a:r>
              <a:rPr kumimoji="1" lang="ja-JP" altLang="en-US" sz="1400" dirty="0">
                <a:latin typeface="Meiryo UI" panose="020B0604030504040204" pitchFamily="50" charset="-128"/>
                <a:ea typeface="Meiryo UI" panose="020B0604030504040204" pitchFamily="50" charset="-128"/>
              </a:rPr>
              <a:t>、オフィス、ホテルの需要は高まっている。コロナによる影響も改善傾向。</a:t>
            </a:r>
          </a:p>
        </p:txBody>
      </p:sp>
      <p:sp>
        <p:nvSpPr>
          <p:cNvPr id="47" name="テキスト ボックス 46"/>
          <p:cNvSpPr txBox="1"/>
          <p:nvPr/>
        </p:nvSpPr>
        <p:spPr>
          <a:xfrm>
            <a:off x="4918493" y="1283782"/>
            <a:ext cx="400938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本社の</a:t>
            </a:r>
            <a:r>
              <a:rPr kumimoji="1" lang="ja-JP" altLang="en-US" sz="1200" dirty="0">
                <a:latin typeface="Meiryo UI" panose="020B0604030504040204" pitchFamily="50" charset="-128"/>
                <a:ea typeface="Meiryo UI" panose="020B0604030504040204" pitchFamily="50" charset="-128"/>
              </a:rPr>
              <a:t>転入が比較的安定している一方で、転出が減り、転出超過は減少傾向。</a:t>
            </a:r>
          </a:p>
        </p:txBody>
      </p:sp>
      <p:sp>
        <p:nvSpPr>
          <p:cNvPr id="72" name="テキスト ボックス 71"/>
          <p:cNvSpPr txBox="1"/>
          <p:nvPr/>
        </p:nvSpPr>
        <p:spPr>
          <a:xfrm>
            <a:off x="7889080" y="4513311"/>
            <a:ext cx="1571919"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客室稼働率の高さ</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・全国</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位</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(2015-2017)</a:t>
            </a:r>
          </a:p>
          <a:p>
            <a:r>
              <a:rPr kumimoji="1" lang="ja-JP" altLang="en-US" sz="1200" dirty="0">
                <a:latin typeface="Meiryo UI" panose="020B0604030504040204" pitchFamily="50" charset="-128"/>
                <a:ea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(2018,2019)</a:t>
            </a:r>
          </a:p>
          <a:p>
            <a:r>
              <a:rPr lang="ja-JP" altLang="en-US" sz="1200" dirty="0">
                <a:latin typeface="Meiryo UI" panose="020B0604030504040204" pitchFamily="50" charset="-128"/>
                <a:ea typeface="Meiryo UI" panose="020B0604030504040204" pitchFamily="50" charset="-128"/>
              </a:rPr>
              <a:t>・全国</a:t>
            </a:r>
            <a:r>
              <a:rPr lang="en-US" altLang="ja-JP" sz="1200" dirty="0">
                <a:latin typeface="Meiryo UI" panose="020B0604030504040204" pitchFamily="50" charset="-128"/>
                <a:ea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rPr>
              <a:t>位</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(2020,2021)</a:t>
            </a:r>
            <a:endParaRPr kumimoji="1" lang="ja-JP" altLang="en-US" sz="1200" dirty="0">
              <a:latin typeface="Meiryo UI" panose="020B0604030504040204" pitchFamily="50" charset="-128"/>
              <a:ea typeface="Meiryo UI" panose="020B0604030504040204" pitchFamily="50" charset="-128"/>
            </a:endParaRPr>
          </a:p>
        </p:txBody>
      </p:sp>
      <p:sp>
        <p:nvSpPr>
          <p:cNvPr id="76" name="正方形/長方形 75"/>
          <p:cNvSpPr/>
          <p:nvPr/>
        </p:nvSpPr>
        <p:spPr>
          <a:xfrm>
            <a:off x="572516" y="1197168"/>
            <a:ext cx="4013133" cy="64633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大阪府の</a:t>
            </a:r>
            <a:r>
              <a:rPr lang="ja-JP" altLang="en-US" sz="1200" dirty="0">
                <a:latin typeface="Meiryo UI" panose="020B0604030504040204" pitchFamily="50" charset="-128"/>
                <a:ea typeface="Meiryo UI" panose="020B0604030504040204" pitchFamily="50" charset="-128"/>
              </a:rPr>
              <a:t>開業率は全国平均を上回る上昇率を示しており、</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年度において東京都より</a:t>
            </a:r>
            <a:r>
              <a:rPr lang="en-US" altLang="ja-JP" sz="1200" dirty="0">
                <a:latin typeface="Meiryo UI" panose="020B0604030504040204" pitchFamily="50" charset="-128"/>
                <a:ea typeface="Meiryo UI" panose="020B0604030504040204" pitchFamily="50" charset="-128"/>
              </a:rPr>
              <a:t>0.6</a:t>
            </a:r>
            <a:r>
              <a:rPr lang="ja-JP" altLang="en-US" sz="1200" dirty="0">
                <a:latin typeface="Meiryo UI" panose="020B0604030504040204" pitchFamily="50" charset="-128"/>
                <a:ea typeface="Meiryo UI" panose="020B0604030504040204" pitchFamily="50" charset="-128"/>
              </a:rPr>
              <a:t>ポイント低いが全国を上回っている。開業数は</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年で</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年比</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倍の増加。</a:t>
            </a:r>
          </a:p>
        </p:txBody>
      </p:sp>
      <p:sp>
        <p:nvSpPr>
          <p:cNvPr id="57" name="テキスト ボックス 56"/>
          <p:cNvSpPr txBox="1"/>
          <p:nvPr/>
        </p:nvSpPr>
        <p:spPr>
          <a:xfrm>
            <a:off x="8349044" y="3640548"/>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73" name="テキスト ボックス 72"/>
          <p:cNvSpPr txBox="1"/>
          <p:nvPr/>
        </p:nvSpPr>
        <p:spPr>
          <a:xfrm>
            <a:off x="2785014" y="6227674"/>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（年月）</a:t>
            </a:r>
          </a:p>
        </p:txBody>
      </p:sp>
      <p:sp>
        <p:nvSpPr>
          <p:cNvPr id="74" name="テキスト ボックス 73"/>
          <p:cNvSpPr txBox="1"/>
          <p:nvPr/>
        </p:nvSpPr>
        <p:spPr>
          <a:xfrm>
            <a:off x="8092258" y="6227674"/>
            <a:ext cx="54798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sp>
        <p:nvSpPr>
          <p:cNvPr id="75" name="テキスト ボックス 74"/>
          <p:cNvSpPr txBox="1"/>
          <p:nvPr/>
        </p:nvSpPr>
        <p:spPr>
          <a:xfrm>
            <a:off x="2507427" y="3558361"/>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sp>
        <p:nvSpPr>
          <p:cNvPr id="77" name="テキスト ボックス 76"/>
          <p:cNvSpPr txBox="1"/>
          <p:nvPr/>
        </p:nvSpPr>
        <p:spPr>
          <a:xfrm>
            <a:off x="4113024" y="3564792"/>
            <a:ext cx="65199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（年度）</a:t>
            </a:r>
          </a:p>
        </p:txBody>
      </p:sp>
      <p:pic>
        <p:nvPicPr>
          <p:cNvPr id="9" name="図 8"/>
          <p:cNvPicPr>
            <a:picLocks noChangeAspect="1"/>
          </p:cNvPicPr>
          <p:nvPr/>
        </p:nvPicPr>
        <p:blipFill>
          <a:blip r:embed="rId4"/>
          <a:stretch>
            <a:fillRect/>
          </a:stretch>
        </p:blipFill>
        <p:spPr>
          <a:xfrm>
            <a:off x="4938002" y="1829642"/>
            <a:ext cx="3755461" cy="2225233"/>
          </a:xfrm>
          <a:prstGeom prst="rect">
            <a:avLst/>
          </a:prstGeom>
        </p:spPr>
      </p:pic>
      <p:pic>
        <p:nvPicPr>
          <p:cNvPr id="15" name="図 14"/>
          <p:cNvPicPr>
            <a:picLocks noChangeAspect="1"/>
          </p:cNvPicPr>
          <p:nvPr/>
        </p:nvPicPr>
        <p:blipFill>
          <a:blip r:embed="rId5"/>
          <a:stretch>
            <a:fillRect/>
          </a:stretch>
        </p:blipFill>
        <p:spPr>
          <a:xfrm>
            <a:off x="294543" y="4615619"/>
            <a:ext cx="2847079" cy="2121592"/>
          </a:xfrm>
          <a:prstGeom prst="rect">
            <a:avLst/>
          </a:prstGeom>
        </p:spPr>
      </p:pic>
    </p:spTree>
    <p:extLst>
      <p:ext uri="{BB962C8B-B14F-4D97-AF65-F5344CB8AC3E}">
        <p14:creationId xmlns:p14="http://schemas.microsoft.com/office/powerpoint/2010/main" val="24511277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8110</Words>
  <Application>Microsoft Office PowerPoint</Application>
  <PresentationFormat>画面に合わせる (4:3)</PresentationFormat>
  <Paragraphs>1070</Paragraphs>
  <Slides>24</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24</vt:i4>
      </vt:variant>
    </vt:vector>
  </HeadingPairs>
  <TitlesOfParts>
    <vt:vector size="36" baseType="lpstr">
      <vt:lpstr>BIZ UDゴシック</vt:lpstr>
      <vt:lpstr>HGPｺﾞｼｯｸE</vt:lpstr>
      <vt:lpstr>HGPｺﾞｼｯｸM</vt:lpstr>
      <vt:lpstr>Meiryo UI</vt:lpstr>
      <vt:lpstr>ＭＳ Ｐゴシック</vt:lpstr>
      <vt:lpstr>游ゴシック</vt:lpstr>
      <vt:lpstr>Arial</vt:lpstr>
      <vt:lpstr>Calibri</vt:lpstr>
      <vt:lpstr>Calibri Light</vt:lpstr>
      <vt:lpstr>Times New Roman</vt:lpstr>
      <vt:lpstr>Wingdings</vt:lpstr>
      <vt:lpstr>Office テーマ</vt:lpstr>
      <vt:lpstr>指標で見る大阪の経済・社会の動き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2022-12-21T04:25:00Z</dcterms:modified>
</cp:coreProperties>
</file>