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1"/>
    <p:sldMasterId id="2147483660" r:id="rId2"/>
    <p:sldMasterId id="2147483672" r:id="rId3"/>
    <p:sldMasterId id="2147483684" r:id="rId4"/>
    <p:sldMasterId id="2147483696" r:id="rId5"/>
  </p:sldMasterIdLst>
  <p:notesMasterIdLst>
    <p:notesMasterId r:id="rId165"/>
  </p:notesMasterIdLst>
  <p:handoutMasterIdLst>
    <p:handoutMasterId r:id="rId166"/>
  </p:handoutMasterIdLst>
  <p:sldIdLst>
    <p:sldId id="2718" r:id="rId6"/>
    <p:sldId id="2719" r:id="rId7"/>
    <p:sldId id="2720" r:id="rId8"/>
    <p:sldId id="2847" r:id="rId9"/>
    <p:sldId id="2848" r:id="rId10"/>
    <p:sldId id="2849" r:id="rId11"/>
    <p:sldId id="2850" r:id="rId12"/>
    <p:sldId id="2851" r:id="rId13"/>
    <p:sldId id="2852" r:id="rId14"/>
    <p:sldId id="2853" r:id="rId15"/>
    <p:sldId id="2854" r:id="rId16"/>
    <p:sldId id="2855" r:id="rId17"/>
    <p:sldId id="2856" r:id="rId18"/>
    <p:sldId id="2857" r:id="rId19"/>
    <p:sldId id="2858" r:id="rId20"/>
    <p:sldId id="2859" r:id="rId21"/>
    <p:sldId id="2864" r:id="rId22"/>
    <p:sldId id="2865" r:id="rId23"/>
    <p:sldId id="2866" r:id="rId24"/>
    <p:sldId id="2731" r:id="rId25"/>
    <p:sldId id="2732" r:id="rId26"/>
    <p:sldId id="2871" r:id="rId27"/>
    <p:sldId id="2872" r:id="rId28"/>
    <p:sldId id="2873" r:id="rId29"/>
    <p:sldId id="2748" r:id="rId30"/>
    <p:sldId id="2749" r:id="rId31"/>
    <p:sldId id="2750" r:id="rId32"/>
    <p:sldId id="2751" r:id="rId33"/>
    <p:sldId id="2752" r:id="rId34"/>
    <p:sldId id="2753" r:id="rId35"/>
    <p:sldId id="2754" r:id="rId36"/>
    <p:sldId id="2755" r:id="rId37"/>
    <p:sldId id="2756" r:id="rId38"/>
    <p:sldId id="2757" r:id="rId39"/>
    <p:sldId id="2758" r:id="rId40"/>
    <p:sldId id="2759" r:id="rId41"/>
    <p:sldId id="2760" r:id="rId42"/>
    <p:sldId id="2761" r:id="rId43"/>
    <p:sldId id="2874" r:id="rId44"/>
    <p:sldId id="2875" r:id="rId45"/>
    <p:sldId id="2876" r:id="rId46"/>
    <p:sldId id="2764" r:id="rId47"/>
    <p:sldId id="2765" r:id="rId48"/>
    <p:sldId id="2766" r:id="rId49"/>
    <p:sldId id="2767" r:id="rId50"/>
    <p:sldId id="2768" r:id="rId51"/>
    <p:sldId id="2769" r:id="rId52"/>
    <p:sldId id="2897" r:id="rId53"/>
    <p:sldId id="2771" r:id="rId54"/>
    <p:sldId id="2785" r:id="rId55"/>
    <p:sldId id="2786" r:id="rId56"/>
    <p:sldId id="2787" r:id="rId57"/>
    <p:sldId id="2788" r:id="rId58"/>
    <p:sldId id="2789" r:id="rId59"/>
    <p:sldId id="2790" r:id="rId60"/>
    <p:sldId id="2791" r:id="rId61"/>
    <p:sldId id="2792" r:id="rId62"/>
    <p:sldId id="2793" r:id="rId63"/>
    <p:sldId id="2794" r:id="rId64"/>
    <p:sldId id="2795" r:id="rId65"/>
    <p:sldId id="2796" r:id="rId66"/>
    <p:sldId id="2797" r:id="rId67"/>
    <p:sldId id="2798" r:id="rId68"/>
    <p:sldId id="2799" r:id="rId69"/>
    <p:sldId id="2800" r:id="rId70"/>
    <p:sldId id="2801" r:id="rId71"/>
    <p:sldId id="2802" r:id="rId72"/>
    <p:sldId id="2803" r:id="rId73"/>
    <p:sldId id="2804" r:id="rId74"/>
    <p:sldId id="2805" r:id="rId75"/>
    <p:sldId id="2806" r:id="rId76"/>
    <p:sldId id="2807" r:id="rId77"/>
    <p:sldId id="2808" r:id="rId78"/>
    <p:sldId id="2809" r:id="rId79"/>
    <p:sldId id="2810" r:id="rId80"/>
    <p:sldId id="2811" r:id="rId81"/>
    <p:sldId id="2812" r:id="rId82"/>
    <p:sldId id="2813" r:id="rId83"/>
    <p:sldId id="2814" r:id="rId84"/>
    <p:sldId id="2815" r:id="rId85"/>
    <p:sldId id="2816" r:id="rId86"/>
    <p:sldId id="2877" r:id="rId87"/>
    <p:sldId id="2878" r:id="rId88"/>
    <p:sldId id="2879" r:id="rId89"/>
    <p:sldId id="2880" r:id="rId90"/>
    <p:sldId id="2881" r:id="rId91"/>
    <p:sldId id="2882" r:id="rId92"/>
    <p:sldId id="2883" r:id="rId93"/>
    <p:sldId id="2884" r:id="rId94"/>
    <p:sldId id="2885" r:id="rId95"/>
    <p:sldId id="2886" r:id="rId96"/>
    <p:sldId id="2887" r:id="rId97"/>
    <p:sldId id="2898" r:id="rId98"/>
    <p:sldId id="2773" r:id="rId99"/>
    <p:sldId id="2774" r:id="rId100"/>
    <p:sldId id="2775" r:id="rId101"/>
    <p:sldId id="2776" r:id="rId102"/>
    <p:sldId id="2777" r:id="rId103"/>
    <p:sldId id="2778" r:id="rId104"/>
    <p:sldId id="2779" r:id="rId105"/>
    <p:sldId id="2780" r:id="rId106"/>
    <p:sldId id="2781" r:id="rId107"/>
    <p:sldId id="2782" r:id="rId108"/>
    <p:sldId id="2783" r:id="rId109"/>
    <p:sldId id="2784" r:id="rId110"/>
    <p:sldId id="2721" r:id="rId111"/>
    <p:sldId id="2722" r:id="rId112"/>
    <p:sldId id="2723" r:id="rId113"/>
    <p:sldId id="2724" r:id="rId114"/>
    <p:sldId id="2725" r:id="rId115"/>
    <p:sldId id="2726" r:id="rId116"/>
    <p:sldId id="2727" r:id="rId117"/>
    <p:sldId id="2728" r:id="rId118"/>
    <p:sldId id="2729" r:id="rId119"/>
    <p:sldId id="2730" r:id="rId120"/>
    <p:sldId id="2733" r:id="rId121"/>
    <p:sldId id="2734" r:id="rId122"/>
    <p:sldId id="2888" r:id="rId123"/>
    <p:sldId id="2889" r:id="rId124"/>
    <p:sldId id="2890" r:id="rId125"/>
    <p:sldId id="2891" r:id="rId126"/>
    <p:sldId id="2892" r:id="rId127"/>
    <p:sldId id="2893" r:id="rId128"/>
    <p:sldId id="2894" r:id="rId129"/>
    <p:sldId id="2830" r:id="rId130"/>
    <p:sldId id="2831" r:id="rId131"/>
    <p:sldId id="2832" r:id="rId132"/>
    <p:sldId id="2833" r:id="rId133"/>
    <p:sldId id="2834" r:id="rId134"/>
    <p:sldId id="2835" r:id="rId135"/>
    <p:sldId id="2846" r:id="rId136"/>
    <p:sldId id="2735" r:id="rId137"/>
    <p:sldId id="2844" r:id="rId138"/>
    <p:sldId id="2845" r:id="rId139"/>
    <p:sldId id="2836" r:id="rId140"/>
    <p:sldId id="2837" r:id="rId141"/>
    <p:sldId id="2895" r:id="rId142"/>
    <p:sldId id="2839" r:id="rId143"/>
    <p:sldId id="2840" r:id="rId144"/>
    <p:sldId id="2841" r:id="rId145"/>
    <p:sldId id="2842" r:id="rId146"/>
    <p:sldId id="2736" r:id="rId147"/>
    <p:sldId id="2896" r:id="rId148"/>
    <p:sldId id="2843" r:id="rId149"/>
    <p:sldId id="2867" r:id="rId150"/>
    <p:sldId id="2868" r:id="rId151"/>
    <p:sldId id="2869" r:id="rId152"/>
    <p:sldId id="2738" r:id="rId153"/>
    <p:sldId id="2741" r:id="rId154"/>
    <p:sldId id="2742" r:id="rId155"/>
    <p:sldId id="2743" r:id="rId156"/>
    <p:sldId id="2740" r:id="rId157"/>
    <p:sldId id="2739" r:id="rId158"/>
    <p:sldId id="2744" r:id="rId159"/>
    <p:sldId id="2899" r:id="rId160"/>
    <p:sldId id="2900" r:id="rId161"/>
    <p:sldId id="2901" r:id="rId162"/>
    <p:sldId id="2822" r:id="rId163"/>
    <p:sldId id="2863" r:id="rId164"/>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2819" autoAdjust="0"/>
  </p:normalViewPr>
  <p:slideViewPr>
    <p:cSldViewPr>
      <p:cViewPr varScale="1">
        <p:scale>
          <a:sx n="61" d="100"/>
          <a:sy n="61" d="100"/>
        </p:scale>
        <p:origin x="1142" y="38"/>
      </p:cViewPr>
      <p:guideLst>
        <p:guide orient="horz" pos="2160"/>
        <p:guide pos="2880"/>
      </p:guideLst>
    </p:cSldViewPr>
  </p:slideViewPr>
  <p:notesTextViewPr>
    <p:cViewPr>
      <p:scale>
        <a:sx n="50" d="100"/>
        <a:sy n="50" d="100"/>
      </p:scale>
      <p:origin x="0" y="0"/>
    </p:cViewPr>
  </p:notesTextViewPr>
  <p:notesViewPr>
    <p:cSldViewPr>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tableStyles" Target="tableStyle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notesMaster" Target="notesMasters/notes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3" tIns="45717" rIns="91433" bIns="45717" rtlCol="0"/>
          <a:lstStyle>
            <a:lvl1pPr algn="r">
              <a:defRPr sz="1200"/>
            </a:lvl1pPr>
          </a:lstStyle>
          <a:p>
            <a:fld id="{ACC26FBD-770B-46F2-A646-81AB63ABDF8C}" type="datetimeFigureOut">
              <a:rPr kumimoji="1" lang="ja-JP" altLang="en-US" smtClean="0"/>
              <a:t>2025/6/30</a:t>
            </a:fld>
            <a:endParaRPr kumimoji="1" lang="ja-JP" altLang="en-US"/>
          </a:p>
        </p:txBody>
      </p:sp>
      <p:sp>
        <p:nvSpPr>
          <p:cNvPr id="4" name="フッター プレースホルダー 3"/>
          <p:cNvSpPr>
            <a:spLocks noGrp="1"/>
          </p:cNvSpPr>
          <p:nvPr>
            <p:ph type="ftr" sz="quarter" idx="2"/>
          </p:nvPr>
        </p:nvSpPr>
        <p:spPr>
          <a:xfrm>
            <a:off x="1" y="9440863"/>
            <a:ext cx="2949575" cy="498475"/>
          </a:xfrm>
          <a:prstGeom prst="rect">
            <a:avLst/>
          </a:prstGeom>
        </p:spPr>
        <p:txBody>
          <a:bodyPr vert="horz" lIns="91433" tIns="45717" rIns="91433"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3"/>
            <a:ext cx="2949575" cy="498475"/>
          </a:xfrm>
          <a:prstGeom prst="rect">
            <a:avLst/>
          </a:prstGeom>
        </p:spPr>
        <p:txBody>
          <a:bodyPr vert="horz" lIns="91433" tIns="45717" rIns="91433" bIns="45717" rtlCol="0" anchor="b"/>
          <a:lstStyle>
            <a:lvl1pPr algn="r">
              <a:defRPr sz="1200"/>
            </a:lvl1pPr>
          </a:lstStyle>
          <a:p>
            <a:fld id="{A2B371EB-28AC-474B-AB92-25EA3880F0C9}" type="slidenum">
              <a:rPr kumimoji="1" lang="ja-JP" altLang="en-US" smtClean="0"/>
              <a:t>‹#›</a:t>
            </a:fld>
            <a:endParaRPr kumimoji="1" lang="ja-JP" altLang="en-US"/>
          </a:p>
        </p:txBody>
      </p:sp>
    </p:spTree>
    <p:extLst>
      <p:ext uri="{BB962C8B-B14F-4D97-AF65-F5344CB8AC3E}">
        <p14:creationId xmlns:p14="http://schemas.microsoft.com/office/powerpoint/2010/main" val="2146928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6888"/>
          </a:xfrm>
          <a:prstGeom prst="rect">
            <a:avLst/>
          </a:prstGeom>
        </p:spPr>
        <p:txBody>
          <a:bodyPr vert="horz" lIns="91433" tIns="45717" rIns="91433" bIns="45717" rtlCol="0"/>
          <a:lstStyle>
            <a:lvl1pPr algn="r">
              <a:defRPr sz="1200"/>
            </a:lvl1pPr>
          </a:lstStyle>
          <a:p>
            <a:fld id="{FB536B7E-0C7A-4BE3-919A-6EED0595B36F}" type="datetimeFigureOut">
              <a:rPr kumimoji="1" lang="ja-JP" altLang="en-US" smtClean="0"/>
              <a:t>2025/6/30</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3"/>
            <a:ext cx="2949575" cy="496887"/>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3"/>
            <a:ext cx="2949575" cy="496887"/>
          </a:xfrm>
          <a:prstGeom prst="rect">
            <a:avLst/>
          </a:prstGeom>
        </p:spPr>
        <p:txBody>
          <a:bodyPr vert="horz" lIns="91433" tIns="45717" rIns="91433" bIns="45717" rtlCol="0" anchor="b"/>
          <a:lstStyle>
            <a:lvl1pPr algn="r">
              <a:defRPr sz="1200"/>
            </a:lvl1pPr>
          </a:lstStyle>
          <a:p>
            <a:fld id="{6DE47704-DA29-41EA-9615-E30FD9C8010D}" type="slidenum">
              <a:rPr kumimoji="1" lang="ja-JP" altLang="en-US" smtClean="0"/>
              <a:t>‹#›</a:t>
            </a:fld>
            <a:endParaRPr kumimoji="1" lang="ja-JP" altLang="en-US"/>
          </a:p>
        </p:txBody>
      </p:sp>
    </p:spTree>
    <p:extLst>
      <p:ext uri="{BB962C8B-B14F-4D97-AF65-F5344CB8AC3E}">
        <p14:creationId xmlns:p14="http://schemas.microsoft.com/office/powerpoint/2010/main" val="38114942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E47704-DA29-41EA-9615-E30FD9C8010D}" type="slidenum">
              <a:rPr kumimoji="1" lang="ja-JP" altLang="en-US" smtClean="0"/>
              <a:t>2</a:t>
            </a:fld>
            <a:endParaRPr kumimoji="1" lang="ja-JP" altLang="en-US"/>
          </a:p>
        </p:txBody>
      </p:sp>
    </p:spTree>
    <p:extLst>
      <p:ext uri="{BB962C8B-B14F-4D97-AF65-F5344CB8AC3E}">
        <p14:creationId xmlns:p14="http://schemas.microsoft.com/office/powerpoint/2010/main" val="3710381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4AD5B-4E08-44F9-A660-7B92ED9DC52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49627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CEF30-E6C4-4A72-B8B1-E55D1736B85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45357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70350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28237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76767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27501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75149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09612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47704-DA29-41EA-9615-E30FD9C8010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12293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47704-DA29-41EA-9615-E30FD9C8010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78767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7863" y="811213"/>
            <a:ext cx="5402262" cy="40513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7744">
              <a:defRPr/>
            </a:pPr>
            <a:fld id="{3973ACBA-DDC5-436C-AF39-5836989FF3DA}" type="slidenum">
              <a:rPr lang="ja-JP" altLang="en-US">
                <a:solidFill>
                  <a:prstClr val="black"/>
                </a:solidFill>
                <a:latin typeface="Calibri"/>
                <a:ea typeface="ＭＳ Ｐゴシック" panose="020B0600070205080204" pitchFamily="50" charset="-128"/>
              </a:rPr>
              <a:pPr defTabSz="957744">
                <a:defRPr/>
              </a:pPr>
              <a:t>10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098518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47704-DA29-41EA-9615-E30FD9C8010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91028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C286C-5495-4B3F-9CAF-8B4C2DB5627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29389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47704-DA29-41EA-9615-E30FD9C8010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37611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47704-DA29-41EA-9615-E30FD9C8010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97164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98B49E9E-4BA6-42A0-A639-71ED3E7B73D0}" type="slidenum">
              <a:rPr kumimoji="1" lang="ja-JP" altLang="en-US" smtClean="0"/>
              <a:pPr/>
              <a:t>106</a:t>
            </a:fld>
            <a:endParaRPr kumimoji="1" lang="ja-JP" altLang="en-US" dirty="0"/>
          </a:p>
        </p:txBody>
      </p:sp>
    </p:spTree>
    <p:extLst>
      <p:ext uri="{BB962C8B-B14F-4D97-AF65-F5344CB8AC3E}">
        <p14:creationId xmlns:p14="http://schemas.microsoft.com/office/powerpoint/2010/main" val="481198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7863" y="811213"/>
            <a:ext cx="5402262" cy="405130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AEB347B9-B554-47E3-8282-ADED84A17BBA}" type="slidenum">
              <a:rPr kumimoji="1" lang="ja-JP" altLang="en-US" smtClean="0"/>
              <a:pPr/>
              <a:t>109</a:t>
            </a:fld>
            <a:endParaRPr kumimoji="1" lang="ja-JP" altLang="en-US" dirty="0"/>
          </a:p>
        </p:txBody>
      </p:sp>
    </p:spTree>
    <p:extLst>
      <p:ext uri="{BB962C8B-B14F-4D97-AF65-F5344CB8AC3E}">
        <p14:creationId xmlns:p14="http://schemas.microsoft.com/office/powerpoint/2010/main" val="2015528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A996E3-BD5C-4EB7-86FD-D0DFE9DA5133}" type="slidenum">
              <a:rPr kumimoji="1" lang="ja-JP" altLang="en-US" smtClean="0"/>
              <a:t>111</a:t>
            </a:fld>
            <a:endParaRPr kumimoji="1" lang="ja-JP" altLang="en-US"/>
          </a:p>
        </p:txBody>
      </p:sp>
    </p:spTree>
    <p:extLst>
      <p:ext uri="{BB962C8B-B14F-4D97-AF65-F5344CB8AC3E}">
        <p14:creationId xmlns:p14="http://schemas.microsoft.com/office/powerpoint/2010/main" val="1535611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44904" indent="-144904"/>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229FB176-47E8-407B-A85D-C64EF0F68A97}" type="slidenum">
              <a:rPr kumimoji="1" lang="ja-JP" altLang="en-US" smtClean="0"/>
              <a:t>113</a:t>
            </a:fld>
            <a:endParaRPr kumimoji="1" lang="ja-JP" altLang="en-US"/>
          </a:p>
        </p:txBody>
      </p:sp>
    </p:spTree>
    <p:extLst>
      <p:ext uri="{BB962C8B-B14F-4D97-AF65-F5344CB8AC3E}">
        <p14:creationId xmlns:p14="http://schemas.microsoft.com/office/powerpoint/2010/main" val="3989023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49069" indent="-149069"/>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229FB176-47E8-407B-A85D-C64EF0F68A97}" type="slidenum">
              <a:rPr kumimoji="1" lang="ja-JP" altLang="en-US" smtClean="0"/>
              <a:t>114</a:t>
            </a:fld>
            <a:endParaRPr kumimoji="1" lang="ja-JP" altLang="en-US"/>
          </a:p>
        </p:txBody>
      </p:sp>
    </p:spTree>
    <p:extLst>
      <p:ext uri="{BB962C8B-B14F-4D97-AF65-F5344CB8AC3E}">
        <p14:creationId xmlns:p14="http://schemas.microsoft.com/office/powerpoint/2010/main" val="3575285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1634D-05D3-4D41-9B38-B57F14B3895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25292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7863" y="811213"/>
            <a:ext cx="5402262" cy="40513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7744">
              <a:defRPr/>
            </a:pPr>
            <a:fld id="{3973ACBA-DDC5-436C-AF39-5836989FF3DA}" type="slidenum">
              <a:rPr lang="ja-JP" altLang="en-US">
                <a:solidFill>
                  <a:prstClr val="black"/>
                </a:solidFill>
                <a:latin typeface="Calibri"/>
                <a:ea typeface="ＭＳ Ｐゴシック" panose="020B0600070205080204" pitchFamily="50" charset="-128"/>
              </a:rPr>
              <a:pPr defTabSz="957744">
                <a:defRPr/>
              </a:pPr>
              <a:t>11</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448006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bwMode="auto">
          <a:xfrm>
            <a:off x="919163" y="747713"/>
            <a:ext cx="4968875"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ja-JP" altLang="en-US" dirty="0"/>
          </a:p>
        </p:txBody>
      </p:sp>
      <p:sp>
        <p:nvSpPr>
          <p:cNvPr id="20484" name="日付プレースホル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4" charset="-128"/>
              </a:defRPr>
            </a:lvl1pPr>
            <a:lvl2pPr marL="38253303" indent="-3779222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61076" fontAlgn="base">
              <a:spcBef>
                <a:spcPct val="0"/>
              </a:spcBef>
              <a:spcAft>
                <a:spcPct val="0"/>
              </a:spcAft>
              <a:defRPr kumimoji="1" sz="2400">
                <a:solidFill>
                  <a:schemeClr val="tx1"/>
                </a:solidFill>
                <a:latin typeface="Arial" charset="0"/>
                <a:ea typeface="ＭＳ Ｐゴシック" pitchFamily="4" charset="-128"/>
              </a:defRPr>
            </a:lvl6pPr>
            <a:lvl7pPr marL="922153" fontAlgn="base">
              <a:spcBef>
                <a:spcPct val="0"/>
              </a:spcBef>
              <a:spcAft>
                <a:spcPct val="0"/>
              </a:spcAft>
              <a:defRPr kumimoji="1" sz="2400">
                <a:solidFill>
                  <a:schemeClr val="tx1"/>
                </a:solidFill>
                <a:latin typeface="Arial" charset="0"/>
                <a:ea typeface="ＭＳ Ｐゴシック" pitchFamily="4" charset="-128"/>
              </a:defRPr>
            </a:lvl7pPr>
            <a:lvl8pPr marL="1383227" fontAlgn="base">
              <a:spcBef>
                <a:spcPct val="0"/>
              </a:spcBef>
              <a:spcAft>
                <a:spcPct val="0"/>
              </a:spcAft>
              <a:defRPr kumimoji="1" sz="2400">
                <a:solidFill>
                  <a:schemeClr val="tx1"/>
                </a:solidFill>
                <a:latin typeface="Arial" charset="0"/>
                <a:ea typeface="ＭＳ Ｐゴシック" pitchFamily="4" charset="-128"/>
              </a:defRPr>
            </a:lvl8pPr>
            <a:lvl9pPr marL="1844303"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0D4EF4C-C891-4C13-AFB8-4176E592C375}" type="datetime1">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2025/6/30</a:t>
            </a:fld>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
        <p:nvSpPr>
          <p:cNvPr id="2048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4" charset="-128"/>
              </a:defRPr>
            </a:lvl1pPr>
            <a:lvl2pPr marL="38253303" indent="-3779222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61076" fontAlgn="base">
              <a:spcBef>
                <a:spcPct val="0"/>
              </a:spcBef>
              <a:spcAft>
                <a:spcPct val="0"/>
              </a:spcAft>
              <a:defRPr kumimoji="1" sz="2400">
                <a:solidFill>
                  <a:schemeClr val="tx1"/>
                </a:solidFill>
                <a:latin typeface="Arial" charset="0"/>
                <a:ea typeface="ＭＳ Ｐゴシック" pitchFamily="4" charset="-128"/>
              </a:defRPr>
            </a:lvl6pPr>
            <a:lvl7pPr marL="922153" fontAlgn="base">
              <a:spcBef>
                <a:spcPct val="0"/>
              </a:spcBef>
              <a:spcAft>
                <a:spcPct val="0"/>
              </a:spcAft>
              <a:defRPr kumimoji="1" sz="2400">
                <a:solidFill>
                  <a:schemeClr val="tx1"/>
                </a:solidFill>
                <a:latin typeface="Arial" charset="0"/>
                <a:ea typeface="ＭＳ Ｐゴシック" pitchFamily="4" charset="-128"/>
              </a:defRPr>
            </a:lvl7pPr>
            <a:lvl8pPr marL="1383227" fontAlgn="base">
              <a:spcBef>
                <a:spcPct val="0"/>
              </a:spcBef>
              <a:spcAft>
                <a:spcPct val="0"/>
              </a:spcAft>
              <a:defRPr kumimoji="1" sz="2400">
                <a:solidFill>
                  <a:schemeClr val="tx1"/>
                </a:solidFill>
                <a:latin typeface="Arial" charset="0"/>
                <a:ea typeface="ＭＳ Ｐゴシック" pitchFamily="4" charset="-128"/>
              </a:defRPr>
            </a:lvl8pPr>
            <a:lvl9pPr marL="1844303"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5D397A-9AE2-4A5F-B4DB-7FD379243C75}" type="slidenum">
              <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
        <p:nvSpPr>
          <p:cNvPr id="20486" name="フッター プレースホルダー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pitchFamily="4" charset="-128"/>
              </a:defRPr>
            </a:lvl1pPr>
            <a:lvl2pPr marL="38253303" indent="-3779222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61076" fontAlgn="base">
              <a:spcBef>
                <a:spcPct val="0"/>
              </a:spcBef>
              <a:spcAft>
                <a:spcPct val="0"/>
              </a:spcAft>
              <a:defRPr kumimoji="1" sz="2400">
                <a:solidFill>
                  <a:schemeClr val="tx1"/>
                </a:solidFill>
                <a:latin typeface="Arial" charset="0"/>
                <a:ea typeface="ＭＳ Ｐゴシック" pitchFamily="4" charset="-128"/>
              </a:defRPr>
            </a:lvl6pPr>
            <a:lvl7pPr marL="922153" fontAlgn="base">
              <a:spcBef>
                <a:spcPct val="0"/>
              </a:spcBef>
              <a:spcAft>
                <a:spcPct val="0"/>
              </a:spcAft>
              <a:defRPr kumimoji="1" sz="2400">
                <a:solidFill>
                  <a:schemeClr val="tx1"/>
                </a:solidFill>
                <a:latin typeface="Arial" charset="0"/>
                <a:ea typeface="ＭＳ Ｐゴシック" pitchFamily="4" charset="-128"/>
              </a:defRPr>
            </a:lvl7pPr>
            <a:lvl8pPr marL="1383227" fontAlgn="base">
              <a:spcBef>
                <a:spcPct val="0"/>
              </a:spcBef>
              <a:spcAft>
                <a:spcPct val="0"/>
              </a:spcAft>
              <a:defRPr kumimoji="1" sz="2400">
                <a:solidFill>
                  <a:schemeClr val="tx1"/>
                </a:solidFill>
                <a:latin typeface="Arial" charset="0"/>
                <a:ea typeface="ＭＳ Ｐゴシック" pitchFamily="4" charset="-128"/>
              </a:defRPr>
            </a:lvl8pPr>
            <a:lvl9pPr marL="1844303"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
        <p:nvSpPr>
          <p:cNvPr id="20487" name="ヘッダー プレースホルダー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400">
                <a:solidFill>
                  <a:schemeClr val="tx1"/>
                </a:solidFill>
                <a:latin typeface="Arial" charset="0"/>
                <a:ea typeface="ＭＳ Ｐゴシック" pitchFamily="4" charset="-128"/>
              </a:defRPr>
            </a:lvl1pPr>
            <a:lvl2pPr marL="38253303" indent="-3779222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61076" fontAlgn="base">
              <a:spcBef>
                <a:spcPct val="0"/>
              </a:spcBef>
              <a:spcAft>
                <a:spcPct val="0"/>
              </a:spcAft>
              <a:defRPr kumimoji="1" sz="2400">
                <a:solidFill>
                  <a:schemeClr val="tx1"/>
                </a:solidFill>
                <a:latin typeface="Arial" charset="0"/>
                <a:ea typeface="ＭＳ Ｐゴシック" pitchFamily="4" charset="-128"/>
              </a:defRPr>
            </a:lvl6pPr>
            <a:lvl7pPr marL="922153" fontAlgn="base">
              <a:spcBef>
                <a:spcPct val="0"/>
              </a:spcBef>
              <a:spcAft>
                <a:spcPct val="0"/>
              </a:spcAft>
              <a:defRPr kumimoji="1" sz="2400">
                <a:solidFill>
                  <a:schemeClr val="tx1"/>
                </a:solidFill>
                <a:latin typeface="Arial" charset="0"/>
                <a:ea typeface="ＭＳ Ｐゴシック" pitchFamily="4" charset="-128"/>
              </a:defRPr>
            </a:lvl7pPr>
            <a:lvl8pPr marL="1383227" fontAlgn="base">
              <a:spcBef>
                <a:spcPct val="0"/>
              </a:spcBef>
              <a:spcAft>
                <a:spcPct val="0"/>
              </a:spcAft>
              <a:defRPr kumimoji="1" sz="2400">
                <a:solidFill>
                  <a:schemeClr val="tx1"/>
                </a:solidFill>
                <a:latin typeface="Arial" charset="0"/>
                <a:ea typeface="ＭＳ Ｐゴシック" pitchFamily="4" charset="-128"/>
              </a:defRPr>
            </a:lvl8pPr>
            <a:lvl9pPr marL="1844303"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rPr>
              <a:t>公衆衛生研究所の業務について</a:t>
            </a:r>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Tree>
    <p:extLst>
      <p:ext uri="{BB962C8B-B14F-4D97-AF65-F5344CB8AC3E}">
        <p14:creationId xmlns:p14="http://schemas.microsoft.com/office/powerpoint/2010/main" val="1542806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bwMode="auto">
          <a:xfrm>
            <a:off x="903288" y="742950"/>
            <a:ext cx="4929187" cy="3697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ja-JP" altLang="en-US" dirty="0"/>
          </a:p>
        </p:txBody>
      </p:sp>
      <p:sp>
        <p:nvSpPr>
          <p:cNvPr id="20484" name="日付プレースホル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4" charset="-128"/>
              </a:defRPr>
            </a:lvl1pPr>
            <a:lvl2pPr marL="37914716" indent="-3745771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6997" fontAlgn="base">
              <a:spcBef>
                <a:spcPct val="0"/>
              </a:spcBef>
              <a:spcAft>
                <a:spcPct val="0"/>
              </a:spcAft>
              <a:defRPr kumimoji="1" sz="2400">
                <a:solidFill>
                  <a:schemeClr val="tx1"/>
                </a:solidFill>
                <a:latin typeface="Arial" charset="0"/>
                <a:ea typeface="ＭＳ Ｐゴシック" pitchFamily="4" charset="-128"/>
              </a:defRPr>
            </a:lvl6pPr>
            <a:lvl7pPr marL="913990" fontAlgn="base">
              <a:spcBef>
                <a:spcPct val="0"/>
              </a:spcBef>
              <a:spcAft>
                <a:spcPct val="0"/>
              </a:spcAft>
              <a:defRPr kumimoji="1" sz="2400">
                <a:solidFill>
                  <a:schemeClr val="tx1"/>
                </a:solidFill>
                <a:latin typeface="Arial" charset="0"/>
                <a:ea typeface="ＭＳ Ｐゴシック" pitchFamily="4" charset="-128"/>
              </a:defRPr>
            </a:lvl7pPr>
            <a:lvl8pPr marL="1370986" fontAlgn="base">
              <a:spcBef>
                <a:spcPct val="0"/>
              </a:spcBef>
              <a:spcAft>
                <a:spcPct val="0"/>
              </a:spcAft>
              <a:defRPr kumimoji="1" sz="2400">
                <a:solidFill>
                  <a:schemeClr val="tx1"/>
                </a:solidFill>
                <a:latin typeface="Arial" charset="0"/>
                <a:ea typeface="ＭＳ Ｐゴシック" pitchFamily="4" charset="-128"/>
              </a:defRPr>
            </a:lvl8pPr>
            <a:lvl9pPr marL="182798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0D4EF4C-C891-4C13-AFB8-4176E592C375}" type="datetime1">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2025/6/30</a:t>
            </a:fld>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
        <p:nvSpPr>
          <p:cNvPr id="2048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4" charset="-128"/>
              </a:defRPr>
            </a:lvl1pPr>
            <a:lvl2pPr marL="37914716" indent="-3745771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6997" fontAlgn="base">
              <a:spcBef>
                <a:spcPct val="0"/>
              </a:spcBef>
              <a:spcAft>
                <a:spcPct val="0"/>
              </a:spcAft>
              <a:defRPr kumimoji="1" sz="2400">
                <a:solidFill>
                  <a:schemeClr val="tx1"/>
                </a:solidFill>
                <a:latin typeface="Arial" charset="0"/>
                <a:ea typeface="ＭＳ Ｐゴシック" pitchFamily="4" charset="-128"/>
              </a:defRPr>
            </a:lvl6pPr>
            <a:lvl7pPr marL="913990" fontAlgn="base">
              <a:spcBef>
                <a:spcPct val="0"/>
              </a:spcBef>
              <a:spcAft>
                <a:spcPct val="0"/>
              </a:spcAft>
              <a:defRPr kumimoji="1" sz="2400">
                <a:solidFill>
                  <a:schemeClr val="tx1"/>
                </a:solidFill>
                <a:latin typeface="Arial" charset="0"/>
                <a:ea typeface="ＭＳ Ｐゴシック" pitchFamily="4" charset="-128"/>
              </a:defRPr>
            </a:lvl7pPr>
            <a:lvl8pPr marL="1370986" fontAlgn="base">
              <a:spcBef>
                <a:spcPct val="0"/>
              </a:spcBef>
              <a:spcAft>
                <a:spcPct val="0"/>
              </a:spcAft>
              <a:defRPr kumimoji="1" sz="2400">
                <a:solidFill>
                  <a:schemeClr val="tx1"/>
                </a:solidFill>
                <a:latin typeface="Arial" charset="0"/>
                <a:ea typeface="ＭＳ Ｐゴシック" pitchFamily="4" charset="-128"/>
              </a:defRPr>
            </a:lvl8pPr>
            <a:lvl9pPr marL="182798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5D397A-9AE2-4A5F-B4DB-7FD379243C75}" type="slidenum">
              <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
        <p:nvSpPr>
          <p:cNvPr id="20486" name="フッター プレースホルダー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pitchFamily="4" charset="-128"/>
              </a:defRPr>
            </a:lvl1pPr>
            <a:lvl2pPr marL="37914716" indent="-3745771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6997" fontAlgn="base">
              <a:spcBef>
                <a:spcPct val="0"/>
              </a:spcBef>
              <a:spcAft>
                <a:spcPct val="0"/>
              </a:spcAft>
              <a:defRPr kumimoji="1" sz="2400">
                <a:solidFill>
                  <a:schemeClr val="tx1"/>
                </a:solidFill>
                <a:latin typeface="Arial" charset="0"/>
                <a:ea typeface="ＭＳ Ｐゴシック" pitchFamily="4" charset="-128"/>
              </a:defRPr>
            </a:lvl6pPr>
            <a:lvl7pPr marL="913990" fontAlgn="base">
              <a:spcBef>
                <a:spcPct val="0"/>
              </a:spcBef>
              <a:spcAft>
                <a:spcPct val="0"/>
              </a:spcAft>
              <a:defRPr kumimoji="1" sz="2400">
                <a:solidFill>
                  <a:schemeClr val="tx1"/>
                </a:solidFill>
                <a:latin typeface="Arial" charset="0"/>
                <a:ea typeface="ＭＳ Ｐゴシック" pitchFamily="4" charset="-128"/>
              </a:defRPr>
            </a:lvl7pPr>
            <a:lvl8pPr marL="1370986" fontAlgn="base">
              <a:spcBef>
                <a:spcPct val="0"/>
              </a:spcBef>
              <a:spcAft>
                <a:spcPct val="0"/>
              </a:spcAft>
              <a:defRPr kumimoji="1" sz="2400">
                <a:solidFill>
                  <a:schemeClr val="tx1"/>
                </a:solidFill>
                <a:latin typeface="Arial" charset="0"/>
                <a:ea typeface="ＭＳ Ｐゴシック" pitchFamily="4" charset="-128"/>
              </a:defRPr>
            </a:lvl8pPr>
            <a:lvl9pPr marL="182798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
        <p:nvSpPr>
          <p:cNvPr id="20487" name="ヘッダー プレースホルダー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400">
                <a:solidFill>
                  <a:schemeClr val="tx1"/>
                </a:solidFill>
                <a:latin typeface="Arial" charset="0"/>
                <a:ea typeface="ＭＳ Ｐゴシック" pitchFamily="4" charset="-128"/>
              </a:defRPr>
            </a:lvl1pPr>
            <a:lvl2pPr marL="37914716" indent="-3745771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6997" fontAlgn="base">
              <a:spcBef>
                <a:spcPct val="0"/>
              </a:spcBef>
              <a:spcAft>
                <a:spcPct val="0"/>
              </a:spcAft>
              <a:defRPr kumimoji="1" sz="2400">
                <a:solidFill>
                  <a:schemeClr val="tx1"/>
                </a:solidFill>
                <a:latin typeface="Arial" charset="0"/>
                <a:ea typeface="ＭＳ Ｐゴシック" pitchFamily="4" charset="-128"/>
              </a:defRPr>
            </a:lvl6pPr>
            <a:lvl7pPr marL="913990" fontAlgn="base">
              <a:spcBef>
                <a:spcPct val="0"/>
              </a:spcBef>
              <a:spcAft>
                <a:spcPct val="0"/>
              </a:spcAft>
              <a:defRPr kumimoji="1" sz="2400">
                <a:solidFill>
                  <a:schemeClr val="tx1"/>
                </a:solidFill>
                <a:latin typeface="Arial" charset="0"/>
                <a:ea typeface="ＭＳ Ｐゴシック" pitchFamily="4" charset="-128"/>
              </a:defRPr>
            </a:lvl7pPr>
            <a:lvl8pPr marL="1370986" fontAlgn="base">
              <a:spcBef>
                <a:spcPct val="0"/>
              </a:spcBef>
              <a:spcAft>
                <a:spcPct val="0"/>
              </a:spcAft>
              <a:defRPr kumimoji="1" sz="2400">
                <a:solidFill>
                  <a:schemeClr val="tx1"/>
                </a:solidFill>
                <a:latin typeface="Arial" charset="0"/>
                <a:ea typeface="ＭＳ Ｐゴシック" pitchFamily="4" charset="-128"/>
              </a:defRPr>
            </a:lvl8pPr>
            <a:lvl9pPr marL="182798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rPr>
              <a:t>公衆衛生研究所の業務について</a:t>
            </a:r>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Tree>
    <p:extLst>
      <p:ext uri="{BB962C8B-B14F-4D97-AF65-F5344CB8AC3E}">
        <p14:creationId xmlns:p14="http://schemas.microsoft.com/office/powerpoint/2010/main" val="1296358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3336633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1417966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4257945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383453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2127209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138</a:t>
            </a:fld>
            <a:endParaRPr kumimoji="1" lang="ja-JP" altLang="en-US" dirty="0"/>
          </a:p>
        </p:txBody>
      </p:sp>
    </p:spTree>
    <p:extLst>
      <p:ext uri="{BB962C8B-B14F-4D97-AF65-F5344CB8AC3E}">
        <p14:creationId xmlns:p14="http://schemas.microsoft.com/office/powerpoint/2010/main" val="3615310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8BE36-24F8-4115-B7A2-A890679837E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96750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5038" y="1814513"/>
            <a:ext cx="6530976" cy="4899025"/>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151649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7863" y="811213"/>
            <a:ext cx="5402262" cy="40513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7744">
              <a:defRPr/>
            </a:pPr>
            <a:fld id="{3973ACBA-DDC5-436C-AF39-5836989FF3DA}" type="slidenum">
              <a:rPr lang="ja-JP" altLang="en-US">
                <a:solidFill>
                  <a:prstClr val="black"/>
                </a:solidFill>
                <a:latin typeface="Calibri"/>
                <a:ea typeface="ＭＳ Ｐゴシック" panose="020B0600070205080204" pitchFamily="50" charset="-128"/>
              </a:rPr>
              <a:pPr defTabSz="957744">
                <a:defRPr/>
              </a:pPr>
              <a:t>12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817828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57340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E47704-DA29-41EA-9615-E30FD9C8010D}" type="slidenum">
              <a:rPr kumimoji="1" lang="ja-JP" altLang="en-US" smtClean="0"/>
              <a:t>147</a:t>
            </a:fld>
            <a:endParaRPr kumimoji="1" lang="ja-JP" altLang="en-US"/>
          </a:p>
        </p:txBody>
      </p:sp>
    </p:spTree>
    <p:extLst>
      <p:ext uri="{BB962C8B-B14F-4D97-AF65-F5344CB8AC3E}">
        <p14:creationId xmlns:p14="http://schemas.microsoft.com/office/powerpoint/2010/main" val="4036885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7863" y="811213"/>
            <a:ext cx="5402262" cy="40513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7744">
              <a:defRPr/>
            </a:pPr>
            <a:fld id="{3973ACBA-DDC5-436C-AF39-5836989FF3DA}" type="slidenum">
              <a:rPr lang="ja-JP" altLang="en-US">
                <a:solidFill>
                  <a:prstClr val="black"/>
                </a:solidFill>
                <a:latin typeface="Calibri"/>
                <a:ea typeface="ＭＳ Ｐゴシック" panose="020B0600070205080204" pitchFamily="50" charset="-128"/>
              </a:rPr>
              <a:pPr defTabSz="957744">
                <a:defRPr/>
              </a:pPr>
              <a:t>13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70139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C09FB3-F655-4827-BFF8-739673B82AD9}" type="slidenum">
              <a:rPr kumimoji="1" lang="ja-JP" altLang="en-US" smtClean="0"/>
              <a:t>17</a:t>
            </a:fld>
            <a:endParaRPr kumimoji="1" lang="ja-JP" altLang="en-US"/>
          </a:p>
        </p:txBody>
      </p:sp>
    </p:spTree>
    <p:extLst>
      <p:ext uri="{BB962C8B-B14F-4D97-AF65-F5344CB8AC3E}">
        <p14:creationId xmlns:p14="http://schemas.microsoft.com/office/powerpoint/2010/main" val="2419056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13313" cy="3686175"/>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69418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47704-DA29-41EA-9615-E30FD9C8010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8833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4AD5B-4E08-44F9-A660-7B92ED9DC52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29663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92875"/>
            <a:ext cx="2133600" cy="365125"/>
          </a:xfrm>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270664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13899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399353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EED2320-BB5B-4344-B8E1-6454F8753153}"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61872"/>
            <a:ext cx="2133600" cy="365125"/>
          </a:xfrm>
        </p:spPr>
        <p:txBody>
          <a:bodyPr/>
          <a:lstStyle>
            <a:lvl1pPr>
              <a:defRPr sz="1400" b="1">
                <a:solidFill>
                  <a:schemeClr val="tx1"/>
                </a:solidFill>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1206675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999CDA8-2446-49B4-9CCC-E4F5429E8563}"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706896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057E9AD-CC8E-4688-97F8-844B40293BAA}"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92875"/>
            <a:ext cx="2133600" cy="365125"/>
          </a:xfrm>
        </p:spPr>
        <p:txBody>
          <a:bodyPr/>
          <a:lstStyle>
            <a:lvl1pPr>
              <a:defRPr sz="1400" b="1">
                <a:solidFill>
                  <a:schemeClr val="tx1"/>
                </a:solidFill>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1628825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4B6E951-3F80-4CD2-91BF-FCCB182E5148}" type="datetime1">
              <a:rPr kumimoji="1" lang="ja-JP" altLang="en-US" smtClean="0"/>
              <a:t>2025/6/30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88293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8288F0B-6A61-4C5B-A91C-B6495A3A6DF7}" type="datetime1">
              <a:rPr kumimoji="1" lang="ja-JP" altLang="en-US" smtClean="0"/>
              <a:t>2025/6/30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476928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87F1611-0FA8-4F30-A651-148D2526B5BB}" type="datetime1">
              <a:rPr kumimoji="1" lang="ja-JP" altLang="en-US" smtClean="0"/>
              <a:t>2025/6/30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980958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495AC6E-E417-4A50-B3EB-3E9B2E8886B6}" type="datetime1">
              <a:rPr kumimoji="1" lang="ja-JP" altLang="en-US" smtClean="0"/>
              <a:t>2025/6/30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7010400" y="6492875"/>
            <a:ext cx="2133600" cy="365125"/>
          </a:xfrm>
        </p:spPr>
        <p:txBody>
          <a:bodyPr/>
          <a:lstStyle>
            <a:lvl1pPr>
              <a:defRPr sz="1400" b="1">
                <a:solidFill>
                  <a:schemeClr val="tx1"/>
                </a:solidFill>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2249605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3313483-DA6A-4536-B1E7-0C979CCA4351}" type="datetime1">
              <a:rPr kumimoji="1" lang="ja-JP" altLang="en-US" smtClean="0"/>
              <a:t>2025/6/30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43595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61872"/>
            <a:ext cx="2133600" cy="365125"/>
          </a:xfrm>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2999676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F6DC160-013E-4DAA-810E-5D21372C5713}" type="datetime1">
              <a:rPr kumimoji="1" lang="ja-JP" altLang="en-US" smtClean="0"/>
              <a:t>2025/6/30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933363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4E020DE-0FF9-4216-8C9A-1A7AA30CF4EB}"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692440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4AB94DB-15A2-49FF-941F-A1C14483A3D7}"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885330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AD8D2FA-1FDC-47CF-B540-06AC89371C3A}"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92875"/>
            <a:ext cx="2133600" cy="365125"/>
          </a:xfrm>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3365001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F6D7899-8FA5-4CDF-8357-FB9C11600663}"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61872"/>
            <a:ext cx="2133600" cy="365125"/>
          </a:xfrm>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2386335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A271CAB-2879-4598-9D2A-407F3B0BCF2B}"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1579627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A9F7B40-6388-4DE2-839E-4987E81BB2AD}" type="datetime1">
              <a:rPr kumimoji="1" lang="ja-JP" altLang="en-US" smtClean="0"/>
              <a:t>2025/6/30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51057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9091670-D886-40FC-AE3D-CFDF16ABFAE3}" type="datetime1">
              <a:rPr kumimoji="1" lang="ja-JP" altLang="en-US" smtClean="0"/>
              <a:t>2025/6/30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689686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105CAB8-AC56-4A33-8905-1D66F366CA69}" type="datetime1">
              <a:rPr kumimoji="1" lang="ja-JP" altLang="en-US" smtClean="0"/>
              <a:t>2025/6/30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7010400" y="6492875"/>
            <a:ext cx="2133600" cy="365125"/>
          </a:xfrm>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209701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10400" y="6492875"/>
            <a:ext cx="2133600" cy="365125"/>
          </a:xfrm>
        </p:spPr>
        <p:txBody>
          <a:bodyPr/>
          <a:lstStyle>
            <a:lvl1pPr>
              <a:defRPr sz="1100">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385249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605897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A8309E6-5D10-4054-8047-EB5DC1A6D7D7}" type="datetime1">
              <a:rPr kumimoji="1" lang="ja-JP" altLang="en-US" smtClean="0"/>
              <a:t>2025/6/30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1399843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52D2ED8-1D33-45AB-B862-79C4585C4C1A}" type="datetime1">
              <a:rPr kumimoji="1" lang="ja-JP" altLang="en-US" smtClean="0"/>
              <a:t>2025/6/30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646406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C930027-0968-4E78-B7A9-B3847EBDB7C6}"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1680832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55966E5-9D1C-452C-8592-60F8ECFF2F9D}"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550409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5053242-3833-4268-866C-EBDA620A122B}" type="datetimeFigureOut">
              <a:rPr kumimoji="1" lang="ja-JP" altLang="en-US" smtClean="0"/>
              <a:t>2025/6/30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341770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053242-3833-4268-866C-EBDA620A122B}" type="datetimeFigureOut">
              <a:rPr kumimoji="1" lang="ja-JP" altLang="en-US" smtClean="0"/>
              <a:t>2025/6/30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3042859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5053242-3833-4268-866C-EBDA620A122B}" type="datetimeFigureOut">
              <a:rPr kumimoji="1" lang="ja-JP" altLang="en-US" smtClean="0"/>
              <a:t>2025/6/30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1332947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5053242-3833-4268-866C-EBDA620A122B}" type="datetimeFigureOut">
              <a:rPr kumimoji="1" lang="ja-JP" altLang="en-US" smtClean="0"/>
              <a:t>2025/6/30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240450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5053242-3833-4268-866C-EBDA620A122B}" type="datetimeFigureOut">
              <a:rPr kumimoji="1" lang="ja-JP" altLang="en-US" smtClean="0"/>
              <a:t>2025/6/30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857638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5053242-3833-4268-866C-EBDA620A122B}" type="datetimeFigureOut">
              <a:rPr kumimoji="1" lang="ja-JP" altLang="en-US" smtClean="0"/>
              <a:t>2025/6/30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19758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53829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053242-3833-4268-866C-EBDA620A122B}" type="datetimeFigureOut">
              <a:rPr kumimoji="1" lang="ja-JP" altLang="en-US" smtClean="0"/>
              <a:t>2025/6/30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36006331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053242-3833-4268-866C-EBDA620A122B}" type="datetimeFigureOut">
              <a:rPr kumimoji="1" lang="ja-JP" altLang="en-US" smtClean="0"/>
              <a:t>2025/6/30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3218591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053242-3833-4268-866C-EBDA620A122B}" type="datetimeFigureOut">
              <a:rPr kumimoji="1" lang="ja-JP" altLang="en-US" smtClean="0"/>
              <a:t>2025/6/30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269784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053242-3833-4268-866C-EBDA620A122B}" type="datetimeFigureOut">
              <a:rPr kumimoji="1" lang="ja-JP" altLang="en-US" smtClean="0"/>
              <a:t>2025/6/30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1704754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053242-3833-4268-866C-EBDA620A122B}" type="datetimeFigureOut">
              <a:rPr kumimoji="1" lang="ja-JP" altLang="en-US" smtClean="0"/>
              <a:t>2025/6/30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2380684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F102766F-022C-40A0-9048-A3BBC9FF61CA}"/>
              </a:ext>
            </a:extLst>
          </p:cNvPr>
          <p:cNvCxnSpPr>
            <a:cxnSpLocks/>
          </p:cNvCxnSpPr>
          <p:nvPr userDrawn="1"/>
        </p:nvCxnSpPr>
        <p:spPr>
          <a:xfrm>
            <a:off x="99756" y="3429000"/>
            <a:ext cx="877855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C98BA733-AA9F-45B9-AC23-AF2F4DD84841}"/>
              </a:ext>
            </a:extLst>
          </p:cNvPr>
          <p:cNvSpPr/>
          <p:nvPr userDrawn="1"/>
        </p:nvSpPr>
        <p:spPr>
          <a:xfrm>
            <a:off x="0" y="0"/>
            <a:ext cx="133008"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3"/>
          </a:p>
        </p:txBody>
      </p:sp>
      <p:sp>
        <p:nvSpPr>
          <p:cNvPr id="4" name="タイトル 3">
            <a:extLst>
              <a:ext uri="{FF2B5EF4-FFF2-40B4-BE49-F238E27FC236}">
                <a16:creationId xmlns:a16="http://schemas.microsoft.com/office/drawing/2014/main" id="{A5706862-76B2-410C-97E0-CEC47BD96707}"/>
              </a:ext>
            </a:extLst>
          </p:cNvPr>
          <p:cNvSpPr>
            <a:spLocks noGrp="1"/>
          </p:cNvSpPr>
          <p:nvPr>
            <p:ph type="title"/>
          </p:nvPr>
        </p:nvSpPr>
        <p:spPr>
          <a:xfrm>
            <a:off x="864554" y="2728567"/>
            <a:ext cx="8013752" cy="511679"/>
          </a:xfrm>
        </p:spPr>
        <p:txBody>
          <a:bodyPr/>
          <a:lstStyle>
            <a:lvl1pPr>
              <a:defRPr sz="3325">
                <a:solidFill>
                  <a:srgbClr val="2E75B6"/>
                </a:solidFill>
              </a:defRPr>
            </a:lvl1pPr>
          </a:lstStyle>
          <a:p>
            <a:r>
              <a:rPr kumimoji="1" lang="ja-JP" altLang="en-US"/>
              <a:t>マスター タイトルの書式設定</a:t>
            </a:r>
          </a:p>
        </p:txBody>
      </p:sp>
      <p:sp>
        <p:nvSpPr>
          <p:cNvPr id="5" name="テキスト プレースホルダー 5">
            <a:extLst>
              <a:ext uri="{FF2B5EF4-FFF2-40B4-BE49-F238E27FC236}">
                <a16:creationId xmlns:a16="http://schemas.microsoft.com/office/drawing/2014/main" id="{6CD82D20-892E-4BF9-A533-524E7E3DB62F}"/>
              </a:ext>
            </a:extLst>
          </p:cNvPr>
          <p:cNvSpPr>
            <a:spLocks noGrp="1"/>
          </p:cNvSpPr>
          <p:nvPr>
            <p:ph type="body" sz="quarter" idx="10" hasCustomPrompt="1"/>
          </p:nvPr>
        </p:nvSpPr>
        <p:spPr>
          <a:xfrm>
            <a:off x="864554" y="3789649"/>
            <a:ext cx="8013752" cy="218842"/>
          </a:xfrm>
        </p:spPr>
        <p:txBody>
          <a:bodyPr/>
          <a:lstStyle>
            <a:lvl1pPr marL="0" indent="0" algn="r">
              <a:buNone/>
              <a:defRPr/>
            </a:lvl1pPr>
            <a:lvl2pPr marL="166266" indent="0">
              <a:buNone/>
              <a:defRPr/>
            </a:lvl2pPr>
            <a:lvl3pPr marL="399038" indent="0">
              <a:buNone/>
              <a:defRPr/>
            </a:lvl3pPr>
            <a:lvl4pPr marL="0" indent="0">
              <a:buNone/>
              <a:defRPr/>
            </a:lvl4pPr>
            <a:lvl5pPr marL="0" indent="0">
              <a:buNone/>
              <a:defRPr/>
            </a:lvl5pPr>
          </a:lstStyle>
          <a:p>
            <a:pPr lvl="0"/>
            <a:r>
              <a:rPr kumimoji="1" lang="en-US" altLang="ja-JP"/>
              <a:t>20YY</a:t>
            </a:r>
            <a:r>
              <a:rPr kumimoji="1" lang="ja-JP" altLang="en-US"/>
              <a:t>年</a:t>
            </a:r>
            <a:r>
              <a:rPr kumimoji="1" lang="en-US" altLang="ja-JP"/>
              <a:t>MM</a:t>
            </a:r>
            <a:r>
              <a:rPr kumimoji="1" lang="ja-JP" altLang="en-US"/>
              <a:t>月</a:t>
            </a:r>
            <a:r>
              <a:rPr kumimoji="1" lang="en-US" altLang="ja-JP"/>
              <a:t>DD</a:t>
            </a:r>
            <a:r>
              <a:rPr kumimoji="1" lang="ja-JP" altLang="en-US"/>
              <a:t>日</a:t>
            </a:r>
          </a:p>
        </p:txBody>
      </p:sp>
      <p:sp>
        <p:nvSpPr>
          <p:cNvPr id="6" name="テキスト プレースホルダー 5">
            <a:extLst>
              <a:ext uri="{FF2B5EF4-FFF2-40B4-BE49-F238E27FC236}">
                <a16:creationId xmlns:a16="http://schemas.microsoft.com/office/drawing/2014/main" id="{756CC7EE-F720-4B74-84D2-AE79D0C5A605}"/>
              </a:ext>
            </a:extLst>
          </p:cNvPr>
          <p:cNvSpPr>
            <a:spLocks noGrp="1"/>
          </p:cNvSpPr>
          <p:nvPr>
            <p:ph type="body" sz="quarter" idx="11" hasCustomPrompt="1"/>
          </p:nvPr>
        </p:nvSpPr>
        <p:spPr>
          <a:xfrm>
            <a:off x="864554" y="4156166"/>
            <a:ext cx="8013752" cy="250197"/>
          </a:xfrm>
        </p:spPr>
        <p:txBody>
          <a:bodyPr/>
          <a:lstStyle>
            <a:lvl1pPr marL="0" indent="0" algn="r">
              <a:buNone/>
              <a:defRPr sz="1478"/>
            </a:lvl1pPr>
            <a:lvl2pPr marL="166266" indent="0">
              <a:buNone/>
              <a:defRPr/>
            </a:lvl2pPr>
            <a:lvl3pPr marL="399038" indent="0">
              <a:buNone/>
              <a:defRPr/>
            </a:lvl3pPr>
            <a:lvl4pPr marL="0" indent="0">
              <a:buNone/>
              <a:defRPr/>
            </a:lvl4pPr>
            <a:lvl5pPr marL="0" indent="0">
              <a:buNone/>
              <a:defRPr/>
            </a:lvl5pPr>
          </a:lstStyle>
          <a:p>
            <a:pPr lvl="0"/>
            <a:r>
              <a:rPr kumimoji="1" lang="ja-JP" altLang="en-US"/>
              <a:t>大阪府・大阪市</a:t>
            </a:r>
          </a:p>
        </p:txBody>
      </p:sp>
    </p:spTree>
    <p:extLst>
      <p:ext uri="{BB962C8B-B14F-4D97-AF65-F5344CB8AC3E}">
        <p14:creationId xmlns:p14="http://schemas.microsoft.com/office/powerpoint/2010/main" val="1346133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CDE85D-D900-4AAF-9028-5F3E95FADBA1}"/>
              </a:ext>
            </a:extLst>
          </p:cNvPr>
          <p:cNvSpPr>
            <a:spLocks noGrp="1"/>
          </p:cNvSpPr>
          <p:nvPr>
            <p:ph type="title" hasCustomPrompt="1"/>
          </p:nvPr>
        </p:nvSpPr>
        <p:spPr>
          <a:xfrm>
            <a:off x="265855" y="310538"/>
            <a:ext cx="8612290" cy="255904"/>
          </a:xfrm>
        </p:spPr>
        <p:txBody>
          <a:bodyPr/>
          <a:lstStyle>
            <a:lvl1pPr>
              <a:defRPr>
                <a:solidFill>
                  <a:srgbClr val="2E75B6"/>
                </a:solidFill>
              </a:defRPr>
            </a:lvl1pPr>
          </a:lstStyle>
          <a:p>
            <a:r>
              <a:rPr kumimoji="1" lang="en-US" altLang="ja-JP"/>
              <a:t>CONTENTS</a:t>
            </a:r>
            <a:endParaRPr kumimoji="1" lang="ja-JP" altLang="en-US"/>
          </a:p>
        </p:txBody>
      </p:sp>
      <p:sp>
        <p:nvSpPr>
          <p:cNvPr id="6" name="テキスト プレースホルダー 5">
            <a:extLst>
              <a:ext uri="{FF2B5EF4-FFF2-40B4-BE49-F238E27FC236}">
                <a16:creationId xmlns:a16="http://schemas.microsoft.com/office/drawing/2014/main" id="{67207277-8CA5-4537-ACD4-0F65AE1FD1C5}"/>
              </a:ext>
            </a:extLst>
          </p:cNvPr>
          <p:cNvSpPr>
            <a:spLocks noGrp="1"/>
          </p:cNvSpPr>
          <p:nvPr>
            <p:ph type="body" sz="quarter" idx="10"/>
          </p:nvPr>
        </p:nvSpPr>
        <p:spPr>
          <a:xfrm>
            <a:off x="265855" y="967665"/>
            <a:ext cx="8612290" cy="332655"/>
          </a:xfrm>
        </p:spPr>
        <p:txBody>
          <a:bodyPr/>
          <a:lstStyle>
            <a:lvl1pPr marL="0" indent="0">
              <a:lnSpc>
                <a:spcPct val="130000"/>
              </a:lnSpc>
              <a:buNone/>
              <a:defRPr sz="1663"/>
            </a:lvl1pPr>
          </a:lstStyle>
          <a:p>
            <a:pPr lvl="0"/>
            <a:r>
              <a:rPr kumimoji="1" lang="ja-JP" altLang="en-US"/>
              <a:t>マスター テキストの書式設定</a:t>
            </a:r>
          </a:p>
        </p:txBody>
      </p:sp>
    </p:spTree>
    <p:extLst>
      <p:ext uri="{BB962C8B-B14F-4D97-AF65-F5344CB8AC3E}">
        <p14:creationId xmlns:p14="http://schemas.microsoft.com/office/powerpoint/2010/main" val="1854380625"/>
      </p:ext>
    </p:extLst>
  </p:cSld>
  <p:clrMapOvr>
    <a:masterClrMapping/>
  </p:clrMapOvr>
  <p:extLst>
    <p:ext uri="{DCECCB84-F9BA-43D5-87BE-67443E8EF086}">
      <p15:sldGuideLst xmlns:p15="http://schemas.microsoft.com/office/powerpoint/2012/main">
        <p15:guide id="1" orient="horz" pos="176">
          <p15:clr>
            <a:srgbClr val="FBAE40"/>
          </p15:clr>
        </p15:guide>
        <p15:guide id="2" orient="horz" pos="60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中扉_A">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161CA886-2D64-4D59-8666-9628EB9CF944}"/>
              </a:ext>
            </a:extLst>
          </p:cNvPr>
          <p:cNvCxnSpPr>
            <a:cxnSpLocks/>
          </p:cNvCxnSpPr>
          <p:nvPr userDrawn="1"/>
        </p:nvCxnSpPr>
        <p:spPr>
          <a:xfrm>
            <a:off x="265855" y="3429000"/>
            <a:ext cx="861229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706D760E-9114-4DCB-AEA4-28744E29BE15}"/>
              </a:ext>
            </a:extLst>
          </p:cNvPr>
          <p:cNvSpPr>
            <a:spLocks noGrp="1"/>
          </p:cNvSpPr>
          <p:nvPr>
            <p:ph type="title" hasCustomPrompt="1"/>
          </p:nvPr>
        </p:nvSpPr>
        <p:spPr>
          <a:xfrm>
            <a:off x="265855" y="2877874"/>
            <a:ext cx="8612290" cy="397929"/>
          </a:xfrm>
        </p:spPr>
        <p:txBody>
          <a:bodyPr/>
          <a:lstStyle>
            <a:lvl1pPr>
              <a:defRPr sz="2586"/>
            </a:lvl1pPr>
          </a:lstStyle>
          <a:p>
            <a:r>
              <a:rPr kumimoji="1" lang="ja-JP" altLang="en-US"/>
              <a:t>章 </a:t>
            </a:r>
            <a:r>
              <a:rPr kumimoji="1" lang="en-US" altLang="ja-JP"/>
              <a:t>CHAPTER</a:t>
            </a:r>
            <a:r>
              <a:rPr kumimoji="1" lang="ja-JP" altLang="en-US"/>
              <a:t>を入力</a:t>
            </a:r>
          </a:p>
        </p:txBody>
      </p:sp>
      <p:sp>
        <p:nvSpPr>
          <p:cNvPr id="7" name="テキスト プレースホルダー 6">
            <a:extLst>
              <a:ext uri="{FF2B5EF4-FFF2-40B4-BE49-F238E27FC236}">
                <a16:creationId xmlns:a16="http://schemas.microsoft.com/office/drawing/2014/main" id="{17E929E0-E7ED-4CCF-9276-36B9C4F72806}"/>
              </a:ext>
            </a:extLst>
          </p:cNvPr>
          <p:cNvSpPr>
            <a:spLocks noGrp="1"/>
          </p:cNvSpPr>
          <p:nvPr>
            <p:ph type="body" sz="quarter" idx="10" hasCustomPrompt="1"/>
          </p:nvPr>
        </p:nvSpPr>
        <p:spPr>
          <a:xfrm>
            <a:off x="265855" y="2382065"/>
            <a:ext cx="8612290" cy="312650"/>
          </a:xfrm>
        </p:spPr>
        <p:txBody>
          <a:bodyPr/>
          <a:lstStyle>
            <a:lvl1pPr marL="0" indent="0">
              <a:buNone/>
              <a:defRPr sz="1847" b="1">
                <a:solidFill>
                  <a:srgbClr val="2E75B6"/>
                </a:solidFill>
              </a:defRPr>
            </a:lvl1pPr>
            <a:lvl2pPr marL="166266" indent="0">
              <a:buNone/>
              <a:defRPr/>
            </a:lvl2pPr>
            <a:lvl3pPr marL="399038" indent="0">
              <a:buNone/>
              <a:defRPr/>
            </a:lvl3pPr>
            <a:lvl4pPr marL="0" indent="0">
              <a:buNone/>
              <a:defRPr/>
            </a:lvl4pPr>
            <a:lvl5pPr marL="0" indent="0">
              <a:buNone/>
              <a:defRPr/>
            </a:lvl5pPr>
          </a:lstStyle>
          <a:p>
            <a:pPr lvl="0"/>
            <a:r>
              <a:rPr kumimoji="1" lang="ja-JP" altLang="en-US"/>
              <a:t>章 </a:t>
            </a:r>
            <a:r>
              <a:rPr kumimoji="1" lang="en-US" altLang="ja-JP"/>
              <a:t>CHAPTER</a:t>
            </a:r>
            <a:endParaRPr kumimoji="1" lang="ja-JP" altLang="en-US"/>
          </a:p>
        </p:txBody>
      </p:sp>
      <p:sp>
        <p:nvSpPr>
          <p:cNvPr id="9" name="テキスト プレースホルダー 8">
            <a:extLst>
              <a:ext uri="{FF2B5EF4-FFF2-40B4-BE49-F238E27FC236}">
                <a16:creationId xmlns:a16="http://schemas.microsoft.com/office/drawing/2014/main" id="{5ADEA154-C506-4961-8DDF-978F194B60DC}"/>
              </a:ext>
            </a:extLst>
          </p:cNvPr>
          <p:cNvSpPr>
            <a:spLocks noGrp="1"/>
          </p:cNvSpPr>
          <p:nvPr>
            <p:ph type="body" sz="quarter" idx="11" hasCustomPrompt="1"/>
          </p:nvPr>
        </p:nvSpPr>
        <p:spPr>
          <a:xfrm>
            <a:off x="282481" y="3537006"/>
            <a:ext cx="8579038" cy="281487"/>
          </a:xfrm>
        </p:spPr>
        <p:txBody>
          <a:bodyPr/>
          <a:lstStyle>
            <a:lvl1pPr marL="0" indent="0">
              <a:buNone/>
              <a:defRPr sz="1663"/>
            </a:lvl1pPr>
            <a:lvl2pPr marL="166266" indent="0">
              <a:buNone/>
              <a:defRPr sz="1663"/>
            </a:lvl2pPr>
            <a:lvl3pPr marL="399038" indent="0">
              <a:buNone/>
              <a:defRPr sz="1663"/>
            </a:lvl3pPr>
            <a:lvl4pPr marL="0" indent="0">
              <a:buNone/>
              <a:defRPr sz="1663"/>
            </a:lvl4pPr>
            <a:lvl5pPr marL="0" indent="0">
              <a:buNone/>
              <a:defRPr sz="1663"/>
            </a:lvl5pPr>
          </a:lstStyle>
          <a:p>
            <a:pPr lvl="0"/>
            <a:r>
              <a:rPr kumimoji="1" lang="ja-JP" altLang="en-US"/>
              <a:t>節 </a:t>
            </a:r>
            <a:r>
              <a:rPr kumimoji="1" lang="en-US" altLang="ja-JP"/>
              <a:t>SECTION</a:t>
            </a:r>
            <a:r>
              <a:rPr kumimoji="1" lang="ja-JP" altLang="en-US"/>
              <a:t>を入力</a:t>
            </a:r>
          </a:p>
        </p:txBody>
      </p:sp>
    </p:spTree>
    <p:extLst>
      <p:ext uri="{BB962C8B-B14F-4D97-AF65-F5344CB8AC3E}">
        <p14:creationId xmlns:p14="http://schemas.microsoft.com/office/powerpoint/2010/main" val="3171668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中扉_B">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161CA886-2D64-4D59-8666-9628EB9CF944}"/>
              </a:ext>
            </a:extLst>
          </p:cNvPr>
          <p:cNvCxnSpPr>
            <a:cxnSpLocks/>
          </p:cNvCxnSpPr>
          <p:nvPr userDrawn="1"/>
        </p:nvCxnSpPr>
        <p:spPr>
          <a:xfrm>
            <a:off x="265855" y="3429000"/>
            <a:ext cx="861229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706D760E-9114-4DCB-AEA4-28744E29BE15}"/>
              </a:ext>
            </a:extLst>
          </p:cNvPr>
          <p:cNvSpPr>
            <a:spLocks noGrp="1"/>
          </p:cNvSpPr>
          <p:nvPr>
            <p:ph type="title" hasCustomPrompt="1"/>
          </p:nvPr>
        </p:nvSpPr>
        <p:spPr>
          <a:xfrm>
            <a:off x="1496344" y="3011640"/>
            <a:ext cx="7381963" cy="397929"/>
          </a:xfrm>
        </p:spPr>
        <p:txBody>
          <a:bodyPr/>
          <a:lstStyle>
            <a:lvl1pPr>
              <a:defRPr sz="2586"/>
            </a:lvl1pPr>
          </a:lstStyle>
          <a:p>
            <a:r>
              <a:rPr kumimoji="1" lang="ja-JP" altLang="en-US"/>
              <a:t>章 </a:t>
            </a:r>
            <a:r>
              <a:rPr kumimoji="1" lang="en-US" altLang="ja-JP"/>
              <a:t>CHAPTER</a:t>
            </a:r>
            <a:r>
              <a:rPr kumimoji="1" lang="ja-JP" altLang="en-US"/>
              <a:t>を入力</a:t>
            </a:r>
          </a:p>
        </p:txBody>
      </p:sp>
      <p:sp>
        <p:nvSpPr>
          <p:cNvPr id="7" name="テキスト プレースホルダー 6">
            <a:extLst>
              <a:ext uri="{FF2B5EF4-FFF2-40B4-BE49-F238E27FC236}">
                <a16:creationId xmlns:a16="http://schemas.microsoft.com/office/drawing/2014/main" id="{17E929E0-E7ED-4CCF-9276-36B9C4F72806}"/>
              </a:ext>
            </a:extLst>
          </p:cNvPr>
          <p:cNvSpPr>
            <a:spLocks noGrp="1"/>
          </p:cNvSpPr>
          <p:nvPr>
            <p:ph type="body" sz="quarter" idx="10" hasCustomPrompt="1"/>
          </p:nvPr>
        </p:nvSpPr>
        <p:spPr>
          <a:xfrm>
            <a:off x="265855" y="2923713"/>
            <a:ext cx="1064067" cy="505287"/>
          </a:xfrm>
          <a:solidFill>
            <a:srgbClr val="2E75B6"/>
          </a:solidFill>
        </p:spPr>
        <p:txBody>
          <a:bodyPr anchor="ctr" anchorCtr="1">
            <a:noAutofit/>
          </a:bodyPr>
          <a:lstStyle>
            <a:lvl1pPr marL="0" indent="0" algn="ctr">
              <a:lnSpc>
                <a:spcPct val="100000"/>
              </a:lnSpc>
              <a:spcAft>
                <a:spcPts val="0"/>
              </a:spcAft>
              <a:buNone/>
              <a:defRPr sz="1847" b="1">
                <a:solidFill>
                  <a:srgbClr val="FFFFFF"/>
                </a:solidFill>
              </a:defRPr>
            </a:lvl1pPr>
            <a:lvl2pPr marL="166266" indent="0">
              <a:buNone/>
              <a:defRPr/>
            </a:lvl2pPr>
            <a:lvl3pPr marL="399038" indent="0">
              <a:buNone/>
              <a:defRPr/>
            </a:lvl3pPr>
            <a:lvl4pPr marL="0" indent="0">
              <a:buNone/>
              <a:defRPr/>
            </a:lvl4pPr>
            <a:lvl5pPr marL="0" indent="0">
              <a:buNone/>
              <a:defRPr/>
            </a:lvl5pPr>
          </a:lstStyle>
          <a:p>
            <a:pPr lvl="0"/>
            <a:r>
              <a:rPr kumimoji="1" lang="ja-JP" altLang="en-US"/>
              <a:t>章</a:t>
            </a:r>
          </a:p>
        </p:txBody>
      </p:sp>
      <p:sp>
        <p:nvSpPr>
          <p:cNvPr id="9" name="テキスト プレースホルダー 8">
            <a:extLst>
              <a:ext uri="{FF2B5EF4-FFF2-40B4-BE49-F238E27FC236}">
                <a16:creationId xmlns:a16="http://schemas.microsoft.com/office/drawing/2014/main" id="{5ADEA154-C506-4961-8DDF-978F194B60DC}"/>
              </a:ext>
            </a:extLst>
          </p:cNvPr>
          <p:cNvSpPr>
            <a:spLocks noGrp="1"/>
          </p:cNvSpPr>
          <p:nvPr>
            <p:ph type="body" sz="quarter" idx="11" hasCustomPrompt="1"/>
          </p:nvPr>
        </p:nvSpPr>
        <p:spPr>
          <a:xfrm>
            <a:off x="282481" y="3573098"/>
            <a:ext cx="8579038" cy="281487"/>
          </a:xfrm>
        </p:spPr>
        <p:txBody>
          <a:bodyPr/>
          <a:lstStyle>
            <a:lvl1pPr marL="0" indent="0">
              <a:buNone/>
              <a:defRPr sz="1663"/>
            </a:lvl1pPr>
            <a:lvl2pPr marL="166266" indent="0">
              <a:buNone/>
              <a:defRPr sz="1663"/>
            </a:lvl2pPr>
            <a:lvl3pPr marL="399038" indent="0">
              <a:buNone/>
              <a:defRPr sz="1663"/>
            </a:lvl3pPr>
            <a:lvl4pPr marL="0" indent="0">
              <a:buNone/>
              <a:defRPr sz="1663"/>
            </a:lvl4pPr>
            <a:lvl5pPr marL="0" indent="0">
              <a:buNone/>
              <a:defRPr sz="1663"/>
            </a:lvl5pPr>
          </a:lstStyle>
          <a:p>
            <a:pPr lvl="0"/>
            <a:r>
              <a:rPr kumimoji="1" lang="ja-JP" altLang="en-US"/>
              <a:t>節 </a:t>
            </a:r>
            <a:r>
              <a:rPr kumimoji="1" lang="en-US" altLang="ja-JP"/>
              <a:t>SECTION</a:t>
            </a:r>
            <a:r>
              <a:rPr kumimoji="1" lang="ja-JP" altLang="en-US"/>
              <a:t>を入力</a:t>
            </a:r>
          </a:p>
        </p:txBody>
      </p:sp>
    </p:spTree>
    <p:extLst>
      <p:ext uri="{BB962C8B-B14F-4D97-AF65-F5344CB8AC3E}">
        <p14:creationId xmlns:p14="http://schemas.microsoft.com/office/powerpoint/2010/main" val="1881623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中面_A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65855" y="260156"/>
            <a:ext cx="8612290" cy="511807"/>
          </a:xfrm>
          <a:prstGeom prst="rect">
            <a:avLst/>
          </a:prstGeom>
        </p:spPr>
        <p:txBody>
          <a:bodyPr anchor="b" anchorCtr="0"/>
          <a:lstStyle>
            <a:lvl1pPr fontAlgn="base">
              <a:defRPr sz="1663" b="1"/>
            </a:lvl1pPr>
          </a:lstStyle>
          <a:p>
            <a:r>
              <a:rPr kumimoji="1" lang="ja-JP" altLang="en-US"/>
              <a:t>マスター タイトルの書式設定</a:t>
            </a:r>
            <a:br>
              <a:rPr kumimoji="1" lang="en-US" altLang="ja-JP"/>
            </a:br>
            <a:r>
              <a:rPr kumimoji="1" lang="en-US" altLang="ja-JP"/>
              <a:t>2L</a:t>
            </a:r>
            <a:endParaRPr kumimoji="1" lang="ja-JP" altLang="en-US"/>
          </a:p>
        </p:txBody>
      </p:sp>
      <p:cxnSp>
        <p:nvCxnSpPr>
          <p:cNvPr id="6" name="直線コネクタ 5">
            <a:extLst>
              <a:ext uri="{FF2B5EF4-FFF2-40B4-BE49-F238E27FC236}">
                <a16:creationId xmlns:a16="http://schemas.microsoft.com/office/drawing/2014/main" id="{A5C547B4-AA49-4C28-B0DC-88C127261D97}"/>
              </a:ext>
            </a:extLst>
          </p:cNvPr>
          <p:cNvCxnSpPr>
            <a:cxnSpLocks/>
          </p:cNvCxnSpPr>
          <p:nvPr userDrawn="1"/>
        </p:nvCxnSpPr>
        <p:spPr>
          <a:xfrm>
            <a:off x="199351" y="830114"/>
            <a:ext cx="8745298" cy="0"/>
          </a:xfrm>
          <a:prstGeom prst="line">
            <a:avLst/>
          </a:prstGeom>
          <a:ln w="12700">
            <a:solidFill>
              <a:srgbClr val="2E75B6"/>
            </a:solidFill>
          </a:ln>
        </p:spPr>
        <p:style>
          <a:lnRef idx="1">
            <a:schemeClr val="accent1"/>
          </a:lnRef>
          <a:fillRef idx="0">
            <a:schemeClr val="accent1"/>
          </a:fillRef>
          <a:effectRef idx="0">
            <a:schemeClr val="accent1"/>
          </a:effectRef>
          <a:fontRef idx="minor">
            <a:schemeClr val="tx1"/>
          </a:fontRef>
        </p:style>
      </p:cxnSp>
      <p:sp>
        <p:nvSpPr>
          <p:cNvPr id="9" name="テキスト プレースホルダー 8">
            <a:extLst>
              <a:ext uri="{FF2B5EF4-FFF2-40B4-BE49-F238E27FC236}">
                <a16:creationId xmlns:a16="http://schemas.microsoft.com/office/drawing/2014/main" id="{90E6591C-3F10-47C9-BDFB-CE97F524BB3A}"/>
              </a:ext>
            </a:extLst>
          </p:cNvPr>
          <p:cNvSpPr>
            <a:spLocks noGrp="1"/>
          </p:cNvSpPr>
          <p:nvPr>
            <p:ph type="body" sz="quarter" idx="10"/>
          </p:nvPr>
        </p:nvSpPr>
        <p:spPr>
          <a:xfrm>
            <a:off x="265855" y="1010573"/>
            <a:ext cx="8612290" cy="810415"/>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8" name="テキスト プレースホルダー 4">
            <a:extLst>
              <a:ext uri="{FF2B5EF4-FFF2-40B4-BE49-F238E27FC236}">
                <a16:creationId xmlns:a16="http://schemas.microsoft.com/office/drawing/2014/main" id="{F4C88866-C59D-468E-A845-84EDD4A5D1F0}"/>
              </a:ext>
            </a:extLst>
          </p:cNvPr>
          <p:cNvSpPr>
            <a:spLocks noGrp="1"/>
          </p:cNvSpPr>
          <p:nvPr>
            <p:ph type="body" sz="quarter" idx="11" hasCustomPrompt="1"/>
          </p:nvPr>
        </p:nvSpPr>
        <p:spPr>
          <a:xfrm>
            <a:off x="0" y="0"/>
            <a:ext cx="1015938" cy="140616"/>
          </a:xfrm>
          <a:solidFill>
            <a:srgbClr val="DEEBF7"/>
          </a:solidFill>
        </p:spPr>
        <p:txBody>
          <a:bodyPr wrap="none" lIns="180000" rIns="180000"/>
          <a:lstStyle>
            <a:lvl1pPr marL="0" indent="0">
              <a:buNone/>
              <a:defRPr sz="831"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87AD6F07-D749-494E-82CA-CE07C186874C}"/>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2309764949"/>
      </p:ext>
    </p:extLst>
  </p:cSld>
  <p:clrMapOvr>
    <a:masterClrMapping/>
  </p:clrMapOvr>
  <p:extLst>
    <p:ext uri="{DCECCB84-F9BA-43D5-87BE-67443E8EF086}">
      <p15:sldGuideLst xmlns:p15="http://schemas.microsoft.com/office/powerpoint/2012/main">
        <p15:guide id="1" orient="horz" pos="63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9152362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中面_A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65855" y="260156"/>
            <a:ext cx="8612290" cy="511807"/>
          </a:xfrm>
          <a:prstGeom prst="rect">
            <a:avLst/>
          </a:prstGeom>
        </p:spPr>
        <p:txBody>
          <a:bodyPr anchor="b" anchorCtr="0"/>
          <a:lstStyle>
            <a:lvl1pPr fontAlgn="base">
              <a:defRPr sz="1663" b="1"/>
            </a:lvl1pPr>
          </a:lstStyle>
          <a:p>
            <a:r>
              <a:rPr kumimoji="1" lang="ja-JP" altLang="en-US"/>
              <a:t>マスター タイトルの書式設定</a:t>
            </a:r>
            <a:br>
              <a:rPr kumimoji="1" lang="en-US" altLang="ja-JP"/>
            </a:br>
            <a:r>
              <a:rPr kumimoji="1" lang="en-US" altLang="ja-JP"/>
              <a:t>2L</a:t>
            </a:r>
            <a:endParaRPr kumimoji="1" lang="ja-JP" altLang="en-US"/>
          </a:p>
        </p:txBody>
      </p:sp>
      <p:cxnSp>
        <p:nvCxnSpPr>
          <p:cNvPr id="6" name="直線コネクタ 5">
            <a:extLst>
              <a:ext uri="{FF2B5EF4-FFF2-40B4-BE49-F238E27FC236}">
                <a16:creationId xmlns:a16="http://schemas.microsoft.com/office/drawing/2014/main" id="{A5C547B4-AA49-4C28-B0DC-88C127261D97}"/>
              </a:ext>
            </a:extLst>
          </p:cNvPr>
          <p:cNvCxnSpPr>
            <a:cxnSpLocks/>
          </p:cNvCxnSpPr>
          <p:nvPr userDrawn="1"/>
        </p:nvCxnSpPr>
        <p:spPr>
          <a:xfrm>
            <a:off x="199351" y="830114"/>
            <a:ext cx="8745298" cy="0"/>
          </a:xfrm>
          <a:prstGeom prst="line">
            <a:avLst/>
          </a:prstGeom>
          <a:ln w="1270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4">
            <a:extLst>
              <a:ext uri="{FF2B5EF4-FFF2-40B4-BE49-F238E27FC236}">
                <a16:creationId xmlns:a16="http://schemas.microsoft.com/office/drawing/2014/main" id="{B450A7D1-9F13-47BB-A835-56440BD54FFF}"/>
              </a:ext>
            </a:extLst>
          </p:cNvPr>
          <p:cNvSpPr>
            <a:spLocks noGrp="1"/>
          </p:cNvSpPr>
          <p:nvPr>
            <p:ph type="body" sz="quarter" idx="10" hasCustomPrompt="1"/>
          </p:nvPr>
        </p:nvSpPr>
        <p:spPr>
          <a:xfrm>
            <a:off x="0" y="0"/>
            <a:ext cx="1015938" cy="140616"/>
          </a:xfrm>
          <a:solidFill>
            <a:srgbClr val="DEEBF7"/>
          </a:solidFill>
        </p:spPr>
        <p:txBody>
          <a:bodyPr wrap="none" lIns="180000" rIns="180000"/>
          <a:lstStyle>
            <a:lvl1pPr marL="0" indent="0">
              <a:buNone/>
              <a:defRPr sz="831"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78716F41-71C4-405D-97B8-A0C2E8000E06}"/>
              </a:ext>
            </a:extLst>
          </p:cNvPr>
          <p:cNvSpPr>
            <a:spLocks noGrp="1"/>
          </p:cNvSpPr>
          <p:nvPr>
            <p:ph type="sldNum" sz="quarter" idx="11"/>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3786158788"/>
      </p:ext>
    </p:extLst>
  </p:cSld>
  <p:clrMapOvr>
    <a:masterClrMapping/>
  </p:clrMapOvr>
  <p:extLst>
    <p:ext uri="{DCECCB84-F9BA-43D5-87BE-67443E8EF086}">
      <p15:sldGuideLst xmlns:p15="http://schemas.microsoft.com/office/powerpoint/2012/main">
        <p15:guide id="1" orient="horz" pos="63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中面_B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66017" y="246123"/>
            <a:ext cx="8612290" cy="511807"/>
          </a:xfrm>
          <a:prstGeom prst="rect">
            <a:avLst/>
          </a:prstGeom>
          <a:noFill/>
        </p:spPr>
        <p:txBody>
          <a:bodyPr wrap="square" lIns="0" rIns="0" bIns="0" anchor="b" anchorCtr="0">
            <a:spAutoFit/>
          </a:bodyPr>
          <a:lstStyle>
            <a:lvl1pPr fontAlgn="base">
              <a:defRPr sz="1663" b="1"/>
            </a:lvl1pPr>
          </a:lstStyle>
          <a:p>
            <a:r>
              <a:rPr kumimoji="1" lang="ja-JP" altLang="en-US"/>
              <a:t>マスター タイトルの書式設定</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F9005D2A-D2F7-4EE9-8B71-A9E29034F27E}"/>
              </a:ext>
            </a:extLst>
          </p:cNvPr>
          <p:cNvSpPr>
            <a:spLocks noGrp="1"/>
          </p:cNvSpPr>
          <p:nvPr>
            <p:ph type="body" sz="quarter" idx="10" hasCustomPrompt="1"/>
          </p:nvPr>
        </p:nvSpPr>
        <p:spPr>
          <a:xfrm>
            <a:off x="0" y="0"/>
            <a:ext cx="1015938" cy="140616"/>
          </a:xfrm>
          <a:solidFill>
            <a:srgbClr val="DEEBF7"/>
          </a:solidFill>
        </p:spPr>
        <p:txBody>
          <a:bodyPr wrap="none" lIns="180000" rIns="180000"/>
          <a:lstStyle>
            <a:lvl1pPr marL="0" indent="0">
              <a:buNone/>
              <a:defRPr sz="831" b="1">
                <a:solidFill>
                  <a:srgbClr val="2E75B6"/>
                </a:solidFill>
              </a:defRPr>
            </a:lvl1pPr>
          </a:lstStyle>
          <a:p>
            <a:pPr lvl="0"/>
            <a:r>
              <a:rPr kumimoji="1" lang="ja-JP" altLang="en-US"/>
              <a:t>節 </a:t>
            </a:r>
            <a:r>
              <a:rPr kumimoji="1" lang="en-US" altLang="ja-JP"/>
              <a:t>SECTION</a:t>
            </a:r>
            <a:endParaRPr kumimoji="1" lang="ja-JP" altLang="en-US"/>
          </a:p>
        </p:txBody>
      </p:sp>
      <p:sp>
        <p:nvSpPr>
          <p:cNvPr id="8" name="テキスト プレースホルダー 8">
            <a:extLst>
              <a:ext uri="{FF2B5EF4-FFF2-40B4-BE49-F238E27FC236}">
                <a16:creationId xmlns:a16="http://schemas.microsoft.com/office/drawing/2014/main" id="{F9A5ECC4-5420-49E8-A4AF-63C3FD3A5D06}"/>
              </a:ext>
            </a:extLst>
          </p:cNvPr>
          <p:cNvSpPr>
            <a:spLocks noGrp="1"/>
          </p:cNvSpPr>
          <p:nvPr>
            <p:ph type="body" sz="quarter" idx="11"/>
          </p:nvPr>
        </p:nvSpPr>
        <p:spPr>
          <a:xfrm>
            <a:off x="265855" y="1010573"/>
            <a:ext cx="8612290" cy="810415"/>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 name="スライド番号プレースホルダー 1">
            <a:extLst>
              <a:ext uri="{FF2B5EF4-FFF2-40B4-BE49-F238E27FC236}">
                <a16:creationId xmlns:a16="http://schemas.microsoft.com/office/drawing/2014/main" id="{B4C27C92-8172-4EB1-ABC8-BBD394F36F3A}"/>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3205511318"/>
      </p:ext>
    </p:extLst>
  </p:cSld>
  <p:clrMapOvr>
    <a:masterClrMapping/>
  </p:clrMapOvr>
  <p:extLst>
    <p:ext uri="{DCECCB84-F9BA-43D5-87BE-67443E8EF086}">
      <p15:sldGuideLst xmlns:p15="http://schemas.microsoft.com/office/powerpoint/2012/main">
        <p15:guide id="1" orient="horz" pos="633">
          <p15:clr>
            <a:srgbClr val="FBAE40"/>
          </p15:clr>
        </p15:guide>
        <p15:guide id="2" orient="horz" pos="47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中面_B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66017" y="246123"/>
            <a:ext cx="8612290" cy="511807"/>
          </a:xfrm>
          <a:prstGeom prst="rect">
            <a:avLst/>
          </a:prstGeom>
          <a:noFill/>
        </p:spPr>
        <p:txBody>
          <a:bodyPr wrap="square" lIns="0" rIns="0" bIns="0" anchor="b" anchorCtr="0">
            <a:spAutoFit/>
          </a:bodyPr>
          <a:lstStyle>
            <a:lvl1pPr fontAlgn="base">
              <a:defRPr sz="1663" b="1"/>
            </a:lvl1pPr>
          </a:lstStyle>
          <a:p>
            <a:r>
              <a:rPr kumimoji="1" lang="ja-JP" altLang="en-US"/>
              <a:t>マスター タイトルの書式設定</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F9005D2A-D2F7-4EE9-8B71-A9E29034F27E}"/>
              </a:ext>
            </a:extLst>
          </p:cNvPr>
          <p:cNvSpPr>
            <a:spLocks noGrp="1"/>
          </p:cNvSpPr>
          <p:nvPr>
            <p:ph type="body" sz="quarter" idx="10" hasCustomPrompt="1"/>
          </p:nvPr>
        </p:nvSpPr>
        <p:spPr>
          <a:xfrm>
            <a:off x="0" y="0"/>
            <a:ext cx="1015938" cy="140616"/>
          </a:xfrm>
          <a:solidFill>
            <a:srgbClr val="DEEBF7"/>
          </a:solidFill>
        </p:spPr>
        <p:txBody>
          <a:bodyPr wrap="none" lIns="180000" rIns="180000"/>
          <a:lstStyle>
            <a:lvl1pPr marL="0" indent="0">
              <a:buNone/>
              <a:defRPr sz="831"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024593E6-0BA8-43CA-ACF0-893CB74E2EF1}"/>
              </a:ext>
            </a:extLst>
          </p:cNvPr>
          <p:cNvSpPr>
            <a:spLocks noGrp="1"/>
          </p:cNvSpPr>
          <p:nvPr>
            <p:ph type="sldNum" sz="quarter" idx="11"/>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2681916162"/>
      </p:ext>
    </p:extLst>
  </p:cSld>
  <p:clrMapOvr>
    <a:masterClrMapping/>
  </p:clrMapOvr>
  <p:extLst>
    <p:ext uri="{DCECCB84-F9BA-43D5-87BE-67443E8EF086}">
      <p15:sldGuideLst xmlns:p15="http://schemas.microsoft.com/office/powerpoint/2012/main">
        <p15:guide id="1" orient="horz" pos="633">
          <p15:clr>
            <a:srgbClr val="FBAE40"/>
          </p15:clr>
        </p15:guide>
        <p15:guide id="2" orient="horz" pos="47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中面_C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0" y="0"/>
            <a:ext cx="9144323" cy="830114"/>
          </a:xfrm>
          <a:prstGeom prst="rect">
            <a:avLst/>
          </a:prstGeom>
          <a:solidFill>
            <a:srgbClr val="DEEBF7"/>
          </a:solidFill>
        </p:spPr>
        <p:txBody>
          <a:bodyPr lIns="288000" rIns="288000" bIns="72000" anchor="b" anchorCtr="0">
            <a:noAutofit/>
          </a:bodyPr>
          <a:lstStyle>
            <a:lvl1pPr fontAlgn="base">
              <a:defRPr sz="1663" b="1"/>
            </a:lvl1pPr>
          </a:lstStyle>
          <a:p>
            <a:r>
              <a:rPr kumimoji="1" lang="ja-JP" altLang="en-US"/>
              <a:t>マスター タイトルの書式設定</a:t>
            </a:r>
            <a:br>
              <a:rPr kumimoji="1" lang="en-US" altLang="ja-JP"/>
            </a:br>
            <a:r>
              <a:rPr kumimoji="1" lang="en-US" altLang="ja-JP"/>
              <a:t>2L</a:t>
            </a:r>
            <a:endParaRPr kumimoji="1" lang="ja-JP" altLang="en-US"/>
          </a:p>
        </p:txBody>
      </p:sp>
      <p:sp>
        <p:nvSpPr>
          <p:cNvPr id="9" name="テキスト プレースホルダー 8">
            <a:extLst>
              <a:ext uri="{FF2B5EF4-FFF2-40B4-BE49-F238E27FC236}">
                <a16:creationId xmlns:a16="http://schemas.microsoft.com/office/drawing/2014/main" id="{90E6591C-3F10-47C9-BDFB-CE97F524BB3A}"/>
              </a:ext>
            </a:extLst>
          </p:cNvPr>
          <p:cNvSpPr>
            <a:spLocks noGrp="1"/>
          </p:cNvSpPr>
          <p:nvPr>
            <p:ph type="body" sz="quarter" idx="10"/>
          </p:nvPr>
        </p:nvSpPr>
        <p:spPr>
          <a:xfrm>
            <a:off x="265855" y="1010573"/>
            <a:ext cx="8612290" cy="810415"/>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5" name="テキスト プレースホルダー 4">
            <a:extLst>
              <a:ext uri="{FF2B5EF4-FFF2-40B4-BE49-F238E27FC236}">
                <a16:creationId xmlns:a16="http://schemas.microsoft.com/office/drawing/2014/main" id="{9FC58E10-775B-4AB3-8F83-30BF296EA960}"/>
              </a:ext>
            </a:extLst>
          </p:cNvPr>
          <p:cNvSpPr>
            <a:spLocks noGrp="1"/>
          </p:cNvSpPr>
          <p:nvPr>
            <p:ph type="body" sz="quarter" idx="11" hasCustomPrompt="1"/>
          </p:nvPr>
        </p:nvSpPr>
        <p:spPr>
          <a:xfrm>
            <a:off x="0" y="0"/>
            <a:ext cx="1015938" cy="140616"/>
          </a:xfrm>
          <a:solidFill>
            <a:srgbClr val="2E75B6"/>
          </a:solidFill>
        </p:spPr>
        <p:txBody>
          <a:bodyPr wrap="none" lIns="180000" rIns="180000"/>
          <a:lstStyle>
            <a:lvl1pPr marL="0" indent="0">
              <a:buNone/>
              <a:defRPr sz="831" b="1">
                <a:solidFill>
                  <a:srgbClr val="FFFFFF"/>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B9ABD0CF-9584-44BF-ACAD-752A11BE1D98}"/>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3506292247"/>
      </p:ext>
    </p:extLst>
  </p:cSld>
  <p:clrMapOvr>
    <a:masterClrMapping/>
  </p:clrMapOvr>
  <p:extLst>
    <p:ext uri="{DCECCB84-F9BA-43D5-87BE-67443E8EF086}">
      <p15:sldGuideLst xmlns:p15="http://schemas.microsoft.com/office/powerpoint/2012/main">
        <p15:guide id="1" orient="horz" pos="63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中面_C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0" y="0"/>
            <a:ext cx="9144323" cy="830114"/>
          </a:xfrm>
          <a:prstGeom prst="rect">
            <a:avLst/>
          </a:prstGeom>
          <a:solidFill>
            <a:srgbClr val="DEEBF7"/>
          </a:solidFill>
        </p:spPr>
        <p:txBody>
          <a:bodyPr lIns="288000" rIns="288000" bIns="72000" anchor="b" anchorCtr="0">
            <a:noAutofit/>
          </a:bodyPr>
          <a:lstStyle>
            <a:lvl1pPr fontAlgn="base">
              <a:defRPr sz="1663" b="1"/>
            </a:lvl1pPr>
          </a:lstStyle>
          <a:p>
            <a:r>
              <a:rPr kumimoji="1" lang="ja-JP" altLang="en-US"/>
              <a:t>マスター タイトルの書式設定</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9FC58E10-775B-4AB3-8F83-30BF296EA960}"/>
              </a:ext>
            </a:extLst>
          </p:cNvPr>
          <p:cNvSpPr>
            <a:spLocks noGrp="1"/>
          </p:cNvSpPr>
          <p:nvPr>
            <p:ph type="body" sz="quarter" idx="11" hasCustomPrompt="1"/>
          </p:nvPr>
        </p:nvSpPr>
        <p:spPr>
          <a:xfrm>
            <a:off x="0" y="0"/>
            <a:ext cx="1015938" cy="140616"/>
          </a:xfrm>
          <a:solidFill>
            <a:srgbClr val="2E75B6"/>
          </a:solidFill>
        </p:spPr>
        <p:txBody>
          <a:bodyPr wrap="none" lIns="180000" rIns="180000"/>
          <a:lstStyle>
            <a:lvl1pPr marL="0" indent="0">
              <a:buNone/>
              <a:defRPr sz="831" b="1">
                <a:solidFill>
                  <a:srgbClr val="FFFFFF"/>
                </a:solidFill>
              </a:defRPr>
            </a:lvl1pPr>
          </a:lstStyle>
          <a:p>
            <a:pPr lvl="0"/>
            <a:r>
              <a:rPr kumimoji="1" lang="ja-JP" altLang="en-US"/>
              <a:t>節 </a:t>
            </a:r>
            <a:r>
              <a:rPr kumimoji="1" lang="en-US" altLang="ja-JP"/>
              <a:t>SECTION</a:t>
            </a:r>
            <a:endParaRPr kumimoji="1" lang="ja-JP" altLang="en-US"/>
          </a:p>
        </p:txBody>
      </p:sp>
      <p:sp>
        <p:nvSpPr>
          <p:cNvPr id="3" name="スライド番号プレースホルダー 2">
            <a:extLst>
              <a:ext uri="{FF2B5EF4-FFF2-40B4-BE49-F238E27FC236}">
                <a16:creationId xmlns:a16="http://schemas.microsoft.com/office/drawing/2014/main" id="{57FADD1A-47E1-43CB-A506-BD6147F56B80}"/>
              </a:ext>
            </a:extLst>
          </p:cNvPr>
          <p:cNvSpPr>
            <a:spLocks noGrp="1"/>
          </p:cNvSpPr>
          <p:nvPr>
            <p:ph type="sldNum" sz="quarter" idx="12"/>
          </p:nvPr>
        </p:nvSpPr>
        <p:spPr>
          <a:xfrm>
            <a:off x="7016190" y="6640910"/>
            <a:ext cx="1995125" cy="113749"/>
          </a:xfrm>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2011533435"/>
      </p:ext>
    </p:extLst>
  </p:cSld>
  <p:clrMapOvr>
    <a:masterClrMapping/>
  </p:clrMapOvr>
  <p:extLst>
    <p:ext uri="{DCECCB84-F9BA-43D5-87BE-67443E8EF086}">
      <p15:sldGuideLst xmlns:p15="http://schemas.microsoft.com/office/powerpoint/2012/main">
        <p15:guide id="1" orient="horz" pos="63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53439" y="14895"/>
            <a:ext cx="8229600" cy="490066"/>
          </a:xfrm>
        </p:spPr>
        <p:txBody>
          <a:bodyPr>
            <a:normAutofit/>
          </a:bodyPr>
          <a:lstStyle>
            <a:lvl1pPr algn="l">
              <a:defRPr sz="1843"/>
            </a:lvl1pPr>
          </a:lstStyle>
          <a:p>
            <a:r>
              <a:rPr lang="ja-JP" altLang="en-US"/>
              <a:t>マスター タイトルの書式設定</a:t>
            </a:r>
          </a:p>
        </p:txBody>
      </p:sp>
      <p:sp>
        <p:nvSpPr>
          <p:cNvPr id="7" name="Rectangle 6"/>
          <p:cNvSpPr>
            <a:spLocks noGrp="1" noChangeArrowheads="1"/>
          </p:cNvSpPr>
          <p:nvPr>
            <p:ph type="sldNum" sz="quarter" idx="12"/>
          </p:nvPr>
        </p:nvSpPr>
        <p:spPr>
          <a:xfrm>
            <a:off x="7042151" y="6483353"/>
            <a:ext cx="2057400" cy="113749"/>
          </a:xfrm>
        </p:spPr>
        <p:txBody>
          <a:bodyPr/>
          <a:lstStyle>
            <a:lvl1pPr>
              <a:defRPr smtClean="0"/>
            </a:lvl1pPr>
          </a:lstStyle>
          <a:p>
            <a:pPr>
              <a:defRPr/>
            </a:pPr>
            <a:fld id="{908F3419-3A33-483A-A27A-256984B5900A}" type="slidenum">
              <a:rPr lang="es-ES" altLang="ja-JP"/>
              <a:pPr>
                <a:defRPr/>
              </a:pPr>
              <a:t>‹#›</a:t>
            </a:fld>
            <a:endParaRPr lang="es-ES" altLang="ja-JP"/>
          </a:p>
        </p:txBody>
      </p:sp>
      <p:cxnSp>
        <p:nvCxnSpPr>
          <p:cNvPr id="8" name="直線コネクタ 7">
            <a:extLst>
              <a:ext uri="{FF2B5EF4-FFF2-40B4-BE49-F238E27FC236}">
                <a16:creationId xmlns:a16="http://schemas.microsoft.com/office/drawing/2014/main" id="{E15B0EC4-0523-44B6-AE6A-600F474F6441}"/>
              </a:ext>
            </a:extLst>
          </p:cNvPr>
          <p:cNvCxnSpPr/>
          <p:nvPr userDrawn="1"/>
        </p:nvCxnSpPr>
        <p:spPr>
          <a:xfrm>
            <a:off x="153439" y="429010"/>
            <a:ext cx="885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12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7010400" y="6492875"/>
            <a:ext cx="2133600" cy="365125"/>
          </a:xfrm>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107118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10400" y="6492875"/>
            <a:ext cx="2133600" cy="365125"/>
          </a:xfrm>
        </p:spPr>
        <p:txBody>
          <a:bodyPr/>
          <a:lstStyle>
            <a:lvl1pPr>
              <a:defRPr sz="1100">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1825979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006820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880432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10400" y="647531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4185586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B3102-373F-4C45-9770-B10FD028488D}" type="datetime1">
              <a:rPr kumimoji="1" lang="ja-JP" altLang="en-US" smtClean="0"/>
              <a:t>2025/6/30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1440130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825F2-4083-4A06-B090-3F63E86FE005}" type="datetime1">
              <a:rPr kumimoji="1" lang="ja-JP" altLang="en-US" smtClean="0"/>
              <a:t>2025/6/30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10400" y="647531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8562433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53242-3833-4268-866C-EBDA620A122B}" type="datetimeFigureOut">
              <a:rPr kumimoji="1" lang="ja-JP" altLang="en-US" smtClean="0"/>
              <a:t>2025/6/30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4088588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5855" y="238354"/>
            <a:ext cx="8612290" cy="255904"/>
          </a:xfrm>
          <a:prstGeom prst="rect">
            <a:avLst/>
          </a:prstGeom>
        </p:spPr>
        <p:txBody>
          <a:bodyPr vert="horz" lIns="0" tIns="0" rIns="0" bIns="0" rtlCol="0" anchor="b" anchorCtr="0">
            <a:spAutoFit/>
          </a:bodyPr>
          <a:lstStyle/>
          <a:p>
            <a:r>
              <a:rPr lang="ja-JP" altLang="en-US"/>
              <a:t>マスター タイトルの書式設定</a:t>
            </a:r>
            <a:endParaRPr lang="en-US"/>
          </a:p>
        </p:txBody>
      </p:sp>
      <p:sp>
        <p:nvSpPr>
          <p:cNvPr id="3" name="Text Placeholder 2"/>
          <p:cNvSpPr>
            <a:spLocks noGrp="1"/>
          </p:cNvSpPr>
          <p:nvPr>
            <p:ph type="body" idx="1"/>
          </p:nvPr>
        </p:nvSpPr>
        <p:spPr>
          <a:xfrm>
            <a:off x="265855" y="1010573"/>
            <a:ext cx="8612290" cy="810415"/>
          </a:xfrm>
          <a:prstGeom prst="rect">
            <a:avLst/>
          </a:prstGeom>
        </p:spPr>
        <p:txBody>
          <a:bodyPr vert="horz" lIns="0" tIns="0" rIns="0" bIns="0" rtlCol="0">
            <a:sp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endParaRPr lang="en-US"/>
          </a:p>
        </p:txBody>
      </p:sp>
      <p:sp>
        <p:nvSpPr>
          <p:cNvPr id="5" name="スライド番号プレースホルダー 4">
            <a:extLst>
              <a:ext uri="{FF2B5EF4-FFF2-40B4-BE49-F238E27FC236}">
                <a16:creationId xmlns:a16="http://schemas.microsoft.com/office/drawing/2014/main" id="{4D0242FE-060D-429D-8284-29834DC86F97}"/>
              </a:ext>
            </a:extLst>
          </p:cNvPr>
          <p:cNvSpPr>
            <a:spLocks noGrp="1"/>
          </p:cNvSpPr>
          <p:nvPr>
            <p:ph type="sldNum" sz="quarter" idx="4"/>
          </p:nvPr>
        </p:nvSpPr>
        <p:spPr>
          <a:xfrm>
            <a:off x="7049442" y="6640910"/>
            <a:ext cx="1995125" cy="113749"/>
          </a:xfrm>
          <a:prstGeom prst="rect">
            <a:avLst/>
          </a:prstGeom>
        </p:spPr>
        <p:txBody>
          <a:bodyPr vert="horz" lIns="0" tIns="0" rIns="0" bIns="0" rtlCol="0" anchor="t" anchorCtr="0">
            <a:spAutoFit/>
          </a:bodyPr>
          <a:lstStyle>
            <a:lvl1pPr algn="r">
              <a:defRPr sz="739">
                <a:solidFill>
                  <a:srgbClr val="525252"/>
                </a:solidFill>
              </a:defRPr>
            </a:lvl1p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42433829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l" defTabSz="842520" rtl="0" eaLnBrk="1" fontAlgn="ctr" latinLnBrk="0" hangingPunct="1">
        <a:lnSpc>
          <a:spcPct val="100000"/>
        </a:lnSpc>
        <a:spcBef>
          <a:spcPts val="0"/>
        </a:spcBef>
        <a:buNone/>
        <a:defRPr kumimoji="1" sz="1663" b="1" kern="1200">
          <a:solidFill>
            <a:schemeClr val="tx1"/>
          </a:solidFill>
          <a:latin typeface="+mj-lt"/>
          <a:ea typeface="+mj-ea"/>
          <a:cs typeface="+mj-cs"/>
        </a:defRPr>
      </a:lvl1pPr>
    </p:titleStyle>
    <p:bodyStyle>
      <a:lvl1pPr marL="166266" indent="-166266" algn="l" defTabSz="842520" rtl="0" eaLnBrk="1" fontAlgn="ctr" latinLnBrk="0" hangingPunct="1">
        <a:lnSpc>
          <a:spcPct val="110000"/>
        </a:lnSpc>
        <a:spcBef>
          <a:spcPts val="0"/>
        </a:spcBef>
        <a:spcAft>
          <a:spcPts val="554"/>
        </a:spcAft>
        <a:buClr>
          <a:srgbClr val="2E75B6"/>
        </a:buClr>
        <a:buFont typeface="Wingdings" panose="05000000000000000000" pitchFamily="2" charset="2"/>
        <a:buChar char="l"/>
        <a:defRPr kumimoji="1" sz="1293" kern="1200">
          <a:solidFill>
            <a:schemeClr val="tx1"/>
          </a:solidFill>
          <a:latin typeface="+mn-lt"/>
          <a:ea typeface="+mn-ea"/>
          <a:cs typeface="+mn-cs"/>
        </a:defRPr>
      </a:lvl1pPr>
      <a:lvl2pPr marL="299279" indent="-133013" algn="l" defTabSz="842520" rtl="0" eaLnBrk="1" fontAlgn="ctr" latinLnBrk="0" hangingPunct="1">
        <a:lnSpc>
          <a:spcPct val="110000"/>
        </a:lnSpc>
        <a:spcBef>
          <a:spcPts val="0"/>
        </a:spcBef>
        <a:spcAft>
          <a:spcPts val="554"/>
        </a:spcAft>
        <a:buFont typeface="BIZ UDPゴシック" panose="020B0400000000000000" pitchFamily="50" charset="-128"/>
        <a:buChar char="-"/>
        <a:defRPr kumimoji="1" sz="1293" kern="1200">
          <a:solidFill>
            <a:schemeClr val="tx1"/>
          </a:solidFill>
          <a:latin typeface="+mn-lt"/>
          <a:ea typeface="+mn-ea"/>
          <a:cs typeface="+mn-cs"/>
        </a:defRPr>
      </a:lvl2pPr>
      <a:lvl3pPr marL="498798" indent="-99760" algn="l" defTabSz="842520" rtl="0" eaLnBrk="1" fontAlgn="ctr" latinLnBrk="0" hangingPunct="1">
        <a:lnSpc>
          <a:spcPct val="110000"/>
        </a:lnSpc>
        <a:spcBef>
          <a:spcPts val="0"/>
        </a:spcBef>
        <a:spcAft>
          <a:spcPts val="554"/>
        </a:spcAft>
        <a:buClr>
          <a:srgbClr val="2E75B6"/>
        </a:buClr>
        <a:buFont typeface="Arial" panose="020B0604020202020204" pitchFamily="34" charset="0"/>
        <a:buChar char="•"/>
        <a:defRPr kumimoji="1" sz="1293" kern="1200">
          <a:solidFill>
            <a:schemeClr val="tx1"/>
          </a:solidFill>
          <a:latin typeface="+mn-lt"/>
          <a:ea typeface="+mn-ea"/>
          <a:cs typeface="+mn-cs"/>
        </a:defRPr>
      </a:lvl3pPr>
      <a:lvl4pPr marL="166266" indent="-166266" algn="l" defTabSz="842520" rtl="0" eaLnBrk="1" fontAlgn="ctr" latinLnBrk="0" hangingPunct="1">
        <a:lnSpc>
          <a:spcPct val="110000"/>
        </a:lnSpc>
        <a:spcBef>
          <a:spcPts val="0"/>
        </a:spcBef>
        <a:spcAft>
          <a:spcPts val="554"/>
        </a:spcAft>
        <a:buFont typeface="Wingdings" panose="05000000000000000000" pitchFamily="2" charset="2"/>
        <a:buChar char="l"/>
        <a:defRPr kumimoji="1" sz="1293" kern="1200">
          <a:solidFill>
            <a:schemeClr val="tx1"/>
          </a:solidFill>
          <a:latin typeface="+mn-lt"/>
          <a:ea typeface="+mn-ea"/>
          <a:cs typeface="+mn-cs"/>
        </a:defRPr>
      </a:lvl4pPr>
      <a:lvl5pPr marL="166266" indent="-166266" algn="l" defTabSz="842520" rtl="0" eaLnBrk="1" fontAlgn="ctr" latinLnBrk="0" hangingPunct="1">
        <a:lnSpc>
          <a:spcPct val="110000"/>
        </a:lnSpc>
        <a:spcBef>
          <a:spcPts val="0"/>
        </a:spcBef>
        <a:spcAft>
          <a:spcPts val="554"/>
        </a:spcAft>
        <a:buFont typeface="Wingdings" panose="05000000000000000000" pitchFamily="2" charset="2"/>
        <a:buChar char="l"/>
        <a:defRPr kumimoji="1" sz="1293" kern="1200">
          <a:solidFill>
            <a:schemeClr val="tx1"/>
          </a:solidFill>
          <a:latin typeface="+mn-lt"/>
          <a:ea typeface="+mn-ea"/>
          <a:cs typeface="+mn-cs"/>
        </a:defRPr>
      </a:lvl5pPr>
      <a:lvl6pPr marL="2316930" indent="-210630" algn="l" defTabSz="842520" rtl="0" eaLnBrk="1" latinLnBrk="0" hangingPunct="1">
        <a:lnSpc>
          <a:spcPct val="90000"/>
        </a:lnSpc>
        <a:spcBef>
          <a:spcPts val="461"/>
        </a:spcBef>
        <a:buFont typeface="Arial" panose="020B0604020202020204" pitchFamily="34" charset="0"/>
        <a:buChar char="•"/>
        <a:defRPr kumimoji="1" sz="1658" kern="1200">
          <a:solidFill>
            <a:schemeClr val="tx1"/>
          </a:solidFill>
          <a:latin typeface="+mn-lt"/>
          <a:ea typeface="+mn-ea"/>
          <a:cs typeface="+mn-cs"/>
        </a:defRPr>
      </a:lvl6pPr>
      <a:lvl7pPr marL="2738189" indent="-210630" algn="l" defTabSz="842520" rtl="0" eaLnBrk="1" latinLnBrk="0" hangingPunct="1">
        <a:lnSpc>
          <a:spcPct val="90000"/>
        </a:lnSpc>
        <a:spcBef>
          <a:spcPts val="461"/>
        </a:spcBef>
        <a:buFont typeface="Arial" panose="020B0604020202020204" pitchFamily="34" charset="0"/>
        <a:buChar char="•"/>
        <a:defRPr kumimoji="1" sz="1658" kern="1200">
          <a:solidFill>
            <a:schemeClr val="tx1"/>
          </a:solidFill>
          <a:latin typeface="+mn-lt"/>
          <a:ea typeface="+mn-ea"/>
          <a:cs typeface="+mn-cs"/>
        </a:defRPr>
      </a:lvl7pPr>
      <a:lvl8pPr marL="3159449" indent="-210630" algn="l" defTabSz="842520" rtl="0" eaLnBrk="1" latinLnBrk="0" hangingPunct="1">
        <a:lnSpc>
          <a:spcPct val="90000"/>
        </a:lnSpc>
        <a:spcBef>
          <a:spcPts val="461"/>
        </a:spcBef>
        <a:buFont typeface="Arial" panose="020B0604020202020204" pitchFamily="34" charset="0"/>
        <a:buChar char="•"/>
        <a:defRPr kumimoji="1" sz="1658" kern="1200">
          <a:solidFill>
            <a:schemeClr val="tx1"/>
          </a:solidFill>
          <a:latin typeface="+mn-lt"/>
          <a:ea typeface="+mn-ea"/>
          <a:cs typeface="+mn-cs"/>
        </a:defRPr>
      </a:lvl8pPr>
      <a:lvl9pPr marL="3580709" indent="-210630" algn="l" defTabSz="842520" rtl="0" eaLnBrk="1" latinLnBrk="0" hangingPunct="1">
        <a:lnSpc>
          <a:spcPct val="90000"/>
        </a:lnSpc>
        <a:spcBef>
          <a:spcPts val="461"/>
        </a:spcBef>
        <a:buFont typeface="Arial" panose="020B0604020202020204" pitchFamily="34" charset="0"/>
        <a:buChar char="•"/>
        <a:defRPr kumimoji="1" sz="1658" kern="1200">
          <a:solidFill>
            <a:schemeClr val="tx1"/>
          </a:solidFill>
          <a:latin typeface="+mn-lt"/>
          <a:ea typeface="+mn-ea"/>
          <a:cs typeface="+mn-cs"/>
        </a:defRPr>
      </a:lvl9pPr>
    </p:bodyStyle>
    <p:otherStyle>
      <a:defPPr>
        <a:defRPr lang="en-US"/>
      </a:defPPr>
      <a:lvl1pPr marL="0" algn="l" defTabSz="842520" rtl="0" eaLnBrk="1" latinLnBrk="0" hangingPunct="1">
        <a:defRPr kumimoji="1" sz="1658" kern="1200">
          <a:solidFill>
            <a:schemeClr val="tx1"/>
          </a:solidFill>
          <a:latin typeface="+mn-lt"/>
          <a:ea typeface="+mn-ea"/>
          <a:cs typeface="+mn-cs"/>
        </a:defRPr>
      </a:lvl1pPr>
      <a:lvl2pPr marL="421260" algn="l" defTabSz="842520" rtl="0" eaLnBrk="1" latinLnBrk="0" hangingPunct="1">
        <a:defRPr kumimoji="1" sz="1658" kern="1200">
          <a:solidFill>
            <a:schemeClr val="tx1"/>
          </a:solidFill>
          <a:latin typeface="+mn-lt"/>
          <a:ea typeface="+mn-ea"/>
          <a:cs typeface="+mn-cs"/>
        </a:defRPr>
      </a:lvl2pPr>
      <a:lvl3pPr marL="842520" algn="l" defTabSz="842520" rtl="0" eaLnBrk="1" latinLnBrk="0" hangingPunct="1">
        <a:defRPr kumimoji="1" sz="1658" kern="1200">
          <a:solidFill>
            <a:schemeClr val="tx1"/>
          </a:solidFill>
          <a:latin typeface="+mn-lt"/>
          <a:ea typeface="+mn-ea"/>
          <a:cs typeface="+mn-cs"/>
        </a:defRPr>
      </a:lvl3pPr>
      <a:lvl4pPr marL="1263780" algn="l" defTabSz="842520" rtl="0" eaLnBrk="1" latinLnBrk="0" hangingPunct="1">
        <a:defRPr kumimoji="1" sz="1658" kern="1200">
          <a:solidFill>
            <a:schemeClr val="tx1"/>
          </a:solidFill>
          <a:latin typeface="+mn-lt"/>
          <a:ea typeface="+mn-ea"/>
          <a:cs typeface="+mn-cs"/>
        </a:defRPr>
      </a:lvl4pPr>
      <a:lvl5pPr marL="1685039" algn="l" defTabSz="842520" rtl="0" eaLnBrk="1" latinLnBrk="0" hangingPunct="1">
        <a:defRPr kumimoji="1" sz="1658" kern="1200">
          <a:solidFill>
            <a:schemeClr val="tx1"/>
          </a:solidFill>
          <a:latin typeface="+mn-lt"/>
          <a:ea typeface="+mn-ea"/>
          <a:cs typeface="+mn-cs"/>
        </a:defRPr>
      </a:lvl5pPr>
      <a:lvl6pPr marL="2106299" algn="l" defTabSz="842520" rtl="0" eaLnBrk="1" latinLnBrk="0" hangingPunct="1">
        <a:defRPr kumimoji="1" sz="1658" kern="1200">
          <a:solidFill>
            <a:schemeClr val="tx1"/>
          </a:solidFill>
          <a:latin typeface="+mn-lt"/>
          <a:ea typeface="+mn-ea"/>
          <a:cs typeface="+mn-cs"/>
        </a:defRPr>
      </a:lvl6pPr>
      <a:lvl7pPr marL="2527559" algn="l" defTabSz="842520" rtl="0" eaLnBrk="1" latinLnBrk="0" hangingPunct="1">
        <a:defRPr kumimoji="1" sz="1658" kern="1200">
          <a:solidFill>
            <a:schemeClr val="tx1"/>
          </a:solidFill>
          <a:latin typeface="+mn-lt"/>
          <a:ea typeface="+mn-ea"/>
          <a:cs typeface="+mn-cs"/>
        </a:defRPr>
      </a:lvl7pPr>
      <a:lvl8pPr marL="2948819" algn="l" defTabSz="842520" rtl="0" eaLnBrk="1" latinLnBrk="0" hangingPunct="1">
        <a:defRPr kumimoji="1" sz="1658" kern="1200">
          <a:solidFill>
            <a:schemeClr val="tx1"/>
          </a:solidFill>
          <a:latin typeface="+mn-lt"/>
          <a:ea typeface="+mn-ea"/>
          <a:cs typeface="+mn-cs"/>
        </a:defRPr>
      </a:lvl8pPr>
      <a:lvl9pPr marL="3370079" algn="l" defTabSz="842520" rtl="0" eaLnBrk="1" latinLnBrk="0" hangingPunct="1">
        <a:defRPr kumimoji="1" sz="165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80">
          <p15:clr>
            <a:srgbClr val="F26B43"/>
          </p15:clr>
        </p15:guide>
        <p15:guide id="3" pos="6066">
          <p15:clr>
            <a:srgbClr val="F26B43"/>
          </p15:clr>
        </p15:guide>
        <p15:guide id="4" orient="horz" pos="135">
          <p15:clr>
            <a:srgbClr val="F26B43"/>
          </p15:clr>
        </p15:guide>
        <p15:guide id="5" orient="horz" pos="412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08.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09.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10.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11.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4.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18.jpeg"/><Relationship Id="rId5" Type="http://schemas.openxmlformats.org/officeDocument/2006/relationships/image" Target="../media/image217.png"/><Relationship Id="rId4" Type="http://schemas.openxmlformats.org/officeDocument/2006/relationships/image" Target="../media/image21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21.png"/><Relationship Id="rId4" Type="http://schemas.openxmlformats.org/officeDocument/2006/relationships/image" Target="../media/image22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2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2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230.png"/></Relationships>
</file>

<file path=ppt/slides/_rels/slide12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36.wmf"/><Relationship Id="rId5" Type="http://schemas.openxmlformats.org/officeDocument/2006/relationships/image" Target="../media/image235.wmf"/><Relationship Id="rId4" Type="http://schemas.openxmlformats.org/officeDocument/2006/relationships/image" Target="../media/image234.jpeg"/></Relationships>
</file>

<file path=ppt/slides/_rels/slide127.xml.rels><?xml version="1.0" encoding="UTF-8" standalone="yes"?>
<Relationships xmlns="http://schemas.openxmlformats.org/package/2006/relationships"><Relationship Id="rId8" Type="http://schemas.openxmlformats.org/officeDocument/2006/relationships/image" Target="../media/image242.tiff"/><Relationship Id="rId3" Type="http://schemas.openxmlformats.org/officeDocument/2006/relationships/image" Target="../media/image233.png"/><Relationship Id="rId7" Type="http://schemas.openxmlformats.org/officeDocument/2006/relationships/image" Target="../media/image241.tiff"/><Relationship Id="rId12" Type="http://schemas.openxmlformats.org/officeDocument/2006/relationships/image" Target="../media/image24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40.tiff"/><Relationship Id="rId11" Type="http://schemas.openxmlformats.org/officeDocument/2006/relationships/image" Target="../media/image245.png"/><Relationship Id="rId5" Type="http://schemas.openxmlformats.org/officeDocument/2006/relationships/image" Target="../media/image239.jpeg"/><Relationship Id="rId10" Type="http://schemas.openxmlformats.org/officeDocument/2006/relationships/image" Target="../media/image244.tiff"/><Relationship Id="rId4" Type="http://schemas.openxmlformats.org/officeDocument/2006/relationships/image" Target="../media/image234.jpeg"/><Relationship Id="rId9" Type="http://schemas.openxmlformats.org/officeDocument/2006/relationships/image" Target="../media/image243.tiff"/></Relationships>
</file>

<file path=ppt/slides/_rels/slide128.xml.rels><?xml version="1.0" encoding="UTF-8" standalone="yes"?>
<Relationships xmlns="http://schemas.openxmlformats.org/package/2006/relationships"><Relationship Id="rId8" Type="http://schemas.openxmlformats.org/officeDocument/2006/relationships/image" Target="../media/image249.wmf"/><Relationship Id="rId13" Type="http://schemas.openxmlformats.org/officeDocument/2006/relationships/image" Target="../media/image254.png"/><Relationship Id="rId18" Type="http://schemas.openxmlformats.org/officeDocument/2006/relationships/image" Target="../media/image259.jpeg"/><Relationship Id="rId3" Type="http://schemas.openxmlformats.org/officeDocument/2006/relationships/image" Target="../media/image233.png"/><Relationship Id="rId7" Type="http://schemas.microsoft.com/office/2007/relationships/hdphoto" Target="../media/hdphoto5.wdp"/><Relationship Id="rId12" Type="http://schemas.openxmlformats.org/officeDocument/2006/relationships/image" Target="../media/image253.png"/><Relationship Id="rId17" Type="http://schemas.openxmlformats.org/officeDocument/2006/relationships/image" Target="../media/image258.png"/><Relationship Id="rId2" Type="http://schemas.openxmlformats.org/officeDocument/2006/relationships/notesSlide" Target="../notesSlides/notesSlide34.xml"/><Relationship Id="rId16" Type="http://schemas.openxmlformats.org/officeDocument/2006/relationships/image" Target="../media/image257.png"/><Relationship Id="rId1" Type="http://schemas.openxmlformats.org/officeDocument/2006/relationships/slideLayout" Target="../slideLayouts/slideLayout7.xml"/><Relationship Id="rId6" Type="http://schemas.openxmlformats.org/officeDocument/2006/relationships/image" Target="../media/image248.png"/><Relationship Id="rId11" Type="http://schemas.openxmlformats.org/officeDocument/2006/relationships/image" Target="../media/image252.jpeg"/><Relationship Id="rId5" Type="http://schemas.openxmlformats.org/officeDocument/2006/relationships/image" Target="../media/image247.png"/><Relationship Id="rId15" Type="http://schemas.openxmlformats.org/officeDocument/2006/relationships/image" Target="../media/image256.png"/><Relationship Id="rId10" Type="http://schemas.openxmlformats.org/officeDocument/2006/relationships/image" Target="../media/image251.emf"/><Relationship Id="rId4" Type="http://schemas.openxmlformats.org/officeDocument/2006/relationships/image" Target="../media/image234.jpeg"/><Relationship Id="rId9" Type="http://schemas.openxmlformats.org/officeDocument/2006/relationships/image" Target="../media/image250.emf"/><Relationship Id="rId14" Type="http://schemas.openxmlformats.org/officeDocument/2006/relationships/image" Target="../media/image255.png"/></Relationships>
</file>

<file path=ppt/slides/_rels/slide12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60.png"/><Relationship Id="rId4" Type="http://schemas.openxmlformats.org/officeDocument/2006/relationships/image" Target="../media/image23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8" Type="http://schemas.openxmlformats.org/officeDocument/2006/relationships/image" Target="../media/image261.emf"/><Relationship Id="rId13" Type="http://schemas.openxmlformats.org/officeDocument/2006/relationships/image" Target="../media/image267.jpeg"/><Relationship Id="rId3" Type="http://schemas.openxmlformats.org/officeDocument/2006/relationships/notesSlide" Target="../notesSlides/notesSlide36.xml"/><Relationship Id="rId7" Type="http://schemas.openxmlformats.org/officeDocument/2006/relationships/oleObject" Target="../embeddings/oleObject1.bin"/><Relationship Id="rId12" Type="http://schemas.openxmlformats.org/officeDocument/2006/relationships/image" Target="../media/image266.jpeg"/><Relationship Id="rId2" Type="http://schemas.openxmlformats.org/officeDocument/2006/relationships/slideLayout" Target="../slideLayouts/slideLayout7.xml"/><Relationship Id="rId16" Type="http://schemas.microsoft.com/office/2007/relationships/hdphoto" Target="../media/hdphoto6.wdp"/><Relationship Id="rId1" Type="http://schemas.openxmlformats.org/officeDocument/2006/relationships/vmlDrawing" Target="../drawings/vmlDrawing1.vml"/><Relationship Id="rId6" Type="http://schemas.openxmlformats.org/officeDocument/2006/relationships/image" Target="../media/image262.jpeg"/><Relationship Id="rId11" Type="http://schemas.openxmlformats.org/officeDocument/2006/relationships/image" Target="../media/image265.jpeg"/><Relationship Id="rId5" Type="http://schemas.openxmlformats.org/officeDocument/2006/relationships/image" Target="../media/image234.jpeg"/><Relationship Id="rId15" Type="http://schemas.openxmlformats.org/officeDocument/2006/relationships/image" Target="../media/image269.png"/><Relationship Id="rId10" Type="http://schemas.openxmlformats.org/officeDocument/2006/relationships/image" Target="../media/image264.jpeg"/><Relationship Id="rId4" Type="http://schemas.openxmlformats.org/officeDocument/2006/relationships/image" Target="../media/image233.png"/><Relationship Id="rId9" Type="http://schemas.openxmlformats.org/officeDocument/2006/relationships/image" Target="../media/image263.png"/><Relationship Id="rId14" Type="http://schemas.openxmlformats.org/officeDocument/2006/relationships/image" Target="../media/image268.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emf"/><Relationship Id="rId1" Type="http://schemas.openxmlformats.org/officeDocument/2006/relationships/slideLayout" Target="../slideLayouts/slideLayout29.xml"/><Relationship Id="rId4" Type="http://schemas.openxmlformats.org/officeDocument/2006/relationships/image" Target="../media/image27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75.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emf"/></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 Id="rId14" Type="http://schemas.openxmlformats.org/officeDocument/2006/relationships/image" Target="../media/image58.png"/></Relationships>
</file>

<file path=ppt/slides/_rels/slide5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jpe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59.png"/><Relationship Id="rId16" Type="http://schemas.openxmlformats.org/officeDocument/2006/relationships/image" Target="../media/image73.jpe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jpeg"/><Relationship Id="rId15" Type="http://schemas.openxmlformats.org/officeDocument/2006/relationships/image" Target="../media/image72.jpeg"/><Relationship Id="rId10" Type="http://schemas.openxmlformats.org/officeDocument/2006/relationships/image" Target="../media/image67.jpeg"/><Relationship Id="rId19" Type="http://schemas.openxmlformats.org/officeDocument/2006/relationships/image" Target="../media/image76.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jpeg"/></Relationships>
</file>

<file path=ppt/slides/_rels/slide6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png"/><Relationship Id="rId9" Type="http://schemas.openxmlformats.org/officeDocument/2006/relationships/image" Target="../media/image93.jpeg"/></Relationships>
</file>

<file path=ppt/slides/_rels/slide6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jpeg"/><Relationship Id="rId17" Type="http://schemas.openxmlformats.org/officeDocument/2006/relationships/image" Target="../media/image110.jpeg"/><Relationship Id="rId2" Type="http://schemas.openxmlformats.org/officeDocument/2006/relationships/image" Target="../media/image95.png"/><Relationship Id="rId16"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png"/><Relationship Id="rId15" Type="http://schemas.openxmlformats.org/officeDocument/2006/relationships/image" Target="../media/image108.jpeg"/><Relationship Id="rId10" Type="http://schemas.openxmlformats.org/officeDocument/2006/relationships/image" Target="../media/image103.jpeg"/><Relationship Id="rId19" Type="http://schemas.openxmlformats.org/officeDocument/2006/relationships/image" Target="../media/image112.pn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s>
</file>

<file path=ppt/slides/_rels/slide6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115.jpeg"/><Relationship Id="rId9"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emf"/></Relationships>
</file>

<file path=ppt/slides/_rels/slide6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emf"/><Relationship Id="rId4" Type="http://schemas.openxmlformats.org/officeDocument/2006/relationships/image" Target="../media/image131.png"/><Relationship Id="rId9" Type="http://schemas.openxmlformats.org/officeDocument/2006/relationships/image" Target="../media/image136.png"/></Relationships>
</file>

<file path=ppt/slides/_rels/slide6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jpeg"/></Relationships>
</file>

<file path=ppt/slides/_rels/slide68.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69.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 Id="rId5" Type="http://schemas.openxmlformats.org/officeDocument/2006/relationships/image" Target="../media/image164.jpeg"/><Relationship Id="rId4" Type="http://schemas.openxmlformats.org/officeDocument/2006/relationships/image" Target="../media/image163.png"/></Relationships>
</file>

<file path=ppt/slides/_rels/slide7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7.png"/><Relationship Id="rId7" Type="http://schemas.openxmlformats.org/officeDocument/2006/relationships/image" Target="../media/image169.png"/><Relationship Id="rId2" Type="http://schemas.openxmlformats.org/officeDocument/2006/relationships/image" Target="../media/image16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8.png"/><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 Id="rId5" Type="http://schemas.openxmlformats.org/officeDocument/2006/relationships/image" Target="../media/image173.png"/><Relationship Id="rId4" Type="http://schemas.openxmlformats.org/officeDocument/2006/relationships/image" Target="../media/image17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177.jpeg"/><Relationship Id="rId4" Type="http://schemas.openxmlformats.org/officeDocument/2006/relationships/image" Target="../media/image176.png"/></Relationships>
</file>

<file path=ppt/slides/_rels/slide8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1.png"/><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image" Target="../media/image185.png"/><Relationship Id="rId11" Type="http://schemas.openxmlformats.org/officeDocument/2006/relationships/image" Target="../media/image190.jpeg"/><Relationship Id="rId5" Type="http://schemas.openxmlformats.org/officeDocument/2006/relationships/image" Target="../media/image184.png"/><Relationship Id="rId10" Type="http://schemas.openxmlformats.org/officeDocument/2006/relationships/image" Target="../media/image189.emf"/><Relationship Id="rId4" Type="http://schemas.openxmlformats.org/officeDocument/2006/relationships/image" Target="../media/image183.png"/><Relationship Id="rId9" Type="http://schemas.openxmlformats.org/officeDocument/2006/relationships/image" Target="../media/image188.jpeg"/></Relationships>
</file>

<file path=ppt/slides/_rels/slide89.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png"/><Relationship Id="rId2" Type="http://schemas.openxmlformats.org/officeDocument/2006/relationships/image" Target="../media/image192.png"/><Relationship Id="rId1" Type="http://schemas.openxmlformats.org/officeDocument/2006/relationships/slideLayout" Target="../slideLayouts/slideLayout54.xml"/><Relationship Id="rId6" Type="http://schemas.openxmlformats.org/officeDocument/2006/relationships/image" Target="../media/image196.png"/><Relationship Id="rId11" Type="http://schemas.openxmlformats.org/officeDocument/2006/relationships/image" Target="../media/image201.wmf"/><Relationship Id="rId5" Type="http://schemas.openxmlformats.org/officeDocument/2006/relationships/image" Target="../media/image195.jpeg"/><Relationship Id="rId10" Type="http://schemas.openxmlformats.org/officeDocument/2006/relationships/image" Target="../media/image200.png"/><Relationship Id="rId4" Type="http://schemas.openxmlformats.org/officeDocument/2006/relationships/image" Target="../media/image194.jpeg"/><Relationship Id="rId9" Type="http://schemas.openxmlformats.org/officeDocument/2006/relationships/image" Target="../media/image19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05.png"/><Relationship Id="rId4" Type="http://schemas.openxmlformats.org/officeDocument/2006/relationships/image" Target="../media/image204.emf"/></Relationships>
</file>

<file path=ppt/slides/_rels/slide9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0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796878"/>
            <a:ext cx="9144003" cy="1920154"/>
          </a:xfrm>
        </p:spPr>
        <p:txBody>
          <a:bodyPr>
            <a:normAutofit/>
          </a:bodyPr>
          <a:lstStyle/>
          <a:p>
            <a:pPr>
              <a:lnSpc>
                <a:spcPts val="3321"/>
              </a:lnSpc>
              <a:spcBef>
                <a:spcPts val="1139"/>
              </a:spcBef>
            </a:pPr>
            <a:r>
              <a:rPr lang="ja-JP" altLang="en-US" sz="2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大阪府市の点検・棚卸し結果</a:t>
            </a:r>
            <a:br>
              <a:rPr lang="en-US" altLang="ja-JP" sz="2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2008</a:t>
            </a:r>
            <a:r>
              <a:rPr lang="ja-JP" altLang="en-US"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br>
              <a:rPr lang="en-US" altLang="ja-JP"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en-US" altLang="ja-JP"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大阪府・大阪市共通資料</a:t>
            </a:r>
            <a:r>
              <a:rPr lang="en-US" altLang="ja-JP"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233432" y="175074"/>
            <a:ext cx="8677137" cy="3416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09"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6" name="直線コネクタ 5"/>
          <p:cNvCxnSpPr/>
          <p:nvPr/>
        </p:nvCxnSpPr>
        <p:spPr>
          <a:xfrm>
            <a:off x="331395" y="3460992"/>
            <a:ext cx="845508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a:xfrm>
            <a:off x="1645324" y="4144826"/>
            <a:ext cx="6073996" cy="1663118"/>
          </a:xfrm>
        </p:spPr>
        <p:txBody>
          <a:bodyPr>
            <a:normAutofit lnSpcReduction="10000"/>
          </a:bodyPr>
          <a:lstStyle/>
          <a:p>
            <a:endParaRPr lang="en-US" altLang="ja-JP" b="1" dirty="0">
              <a:solidFill>
                <a:srgbClr val="002060"/>
              </a:solidFill>
            </a:endParaRPr>
          </a:p>
          <a:p>
            <a:endParaRPr lang="en-US" altLang="ja-JP"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副首都推進局</a:t>
            </a:r>
          </a:p>
          <a:p>
            <a:endParaRPr lang="ja-JP" altLang="en-US" b="1" dirty="0">
              <a:solidFill>
                <a:srgbClr val="002060"/>
              </a:solidFill>
            </a:endParaRPr>
          </a:p>
        </p:txBody>
      </p:sp>
      <p:sp>
        <p:nvSpPr>
          <p:cNvPr id="9" name="テキスト ボックス 8"/>
          <p:cNvSpPr txBox="1"/>
          <p:nvPr/>
        </p:nvSpPr>
        <p:spPr>
          <a:xfrm>
            <a:off x="4310138" y="529277"/>
            <a:ext cx="4582342" cy="501419"/>
          </a:xfrm>
          <a:prstGeom prst="rect">
            <a:avLst/>
          </a:prstGeom>
          <a:noFill/>
        </p:spPr>
        <p:txBody>
          <a:bodyPr wrap="square" rtlCol="0">
            <a:spAutoFit/>
          </a:bodyPr>
          <a:lstStyle/>
          <a:p>
            <a:r>
              <a:rPr lang="en-US" altLang="ja-JP" sz="1329"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2022</a:t>
            </a:r>
            <a:r>
              <a:rPr kumimoji="1" lang="en-US" altLang="ja-JP" sz="1329"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.12.14</a:t>
            </a:r>
          </a:p>
          <a:p>
            <a:r>
              <a:rPr lang="ja-JP" altLang="en-US" sz="1329"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329"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329"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回「副首都ビジョン」のバージョンアップに向けた意見交換会</a:t>
            </a:r>
            <a:endParaRPr kumimoji="1" lang="ja-JP" altLang="en-US" sz="1329"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6891279" y="1093693"/>
            <a:ext cx="1764000" cy="39180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709"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参考資料１ー１</a:t>
            </a:r>
            <a:endParaRPr kumimoji="1" lang="en-US" altLang="ja-JP" sz="1709"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7164288" y="6309320"/>
            <a:ext cx="1746281" cy="276999"/>
          </a:xfrm>
          <a:prstGeom prst="rect">
            <a:avLst/>
          </a:prstGeom>
          <a:noFill/>
          <a:ln>
            <a:solidFill>
              <a:schemeClr val="tx2"/>
            </a:solidFill>
          </a:ln>
        </p:spPr>
        <p:txBody>
          <a:bodyPr wrap="square" rtlCol="0">
            <a:spAutoFit/>
          </a:bodyPr>
          <a:lstStyle/>
          <a:p>
            <a:pPr lvl="0">
              <a:defRPr/>
            </a:pP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2023.4.28</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更新）</a:t>
            </a: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70332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表 34"/>
          <p:cNvGraphicFramePr>
            <a:graphicFrameLocks noGrp="1"/>
          </p:cNvGraphicFramePr>
          <p:nvPr>
            <p:extLst>
              <p:ext uri="{D42A27DB-BD31-4B8C-83A1-F6EECF244321}">
                <p14:modId xmlns:p14="http://schemas.microsoft.com/office/powerpoint/2010/main" val="2202945362"/>
              </p:ext>
            </p:extLst>
          </p:nvPr>
        </p:nvGraphicFramePr>
        <p:xfrm>
          <a:off x="95250" y="516596"/>
          <a:ext cx="8918117" cy="5925131"/>
        </p:xfrm>
        <a:graphic>
          <a:graphicData uri="http://schemas.openxmlformats.org/drawingml/2006/table">
            <a:tbl>
              <a:tblPr firstRow="1" bandRow="1">
                <a:tableStyleId>{5940675A-B579-460E-94D1-54222C63F5DA}</a:tableStyleId>
              </a:tblPr>
              <a:tblGrid>
                <a:gridCol w="706865">
                  <a:extLst>
                    <a:ext uri="{9D8B030D-6E8A-4147-A177-3AD203B41FA5}">
                      <a16:colId xmlns:a16="http://schemas.microsoft.com/office/drawing/2014/main" val="1242887585"/>
                    </a:ext>
                  </a:extLst>
                </a:gridCol>
                <a:gridCol w="455185">
                  <a:extLst>
                    <a:ext uri="{9D8B030D-6E8A-4147-A177-3AD203B41FA5}">
                      <a16:colId xmlns:a16="http://schemas.microsoft.com/office/drawing/2014/main" val="20000"/>
                    </a:ext>
                  </a:extLst>
                </a:gridCol>
                <a:gridCol w="705097">
                  <a:extLst>
                    <a:ext uri="{9D8B030D-6E8A-4147-A177-3AD203B41FA5}">
                      <a16:colId xmlns:a16="http://schemas.microsoft.com/office/drawing/2014/main" val="20001"/>
                    </a:ext>
                  </a:extLst>
                </a:gridCol>
                <a:gridCol w="705097">
                  <a:extLst>
                    <a:ext uri="{9D8B030D-6E8A-4147-A177-3AD203B41FA5}">
                      <a16:colId xmlns:a16="http://schemas.microsoft.com/office/drawing/2014/main" val="20002"/>
                    </a:ext>
                  </a:extLst>
                </a:gridCol>
                <a:gridCol w="705097">
                  <a:extLst>
                    <a:ext uri="{9D8B030D-6E8A-4147-A177-3AD203B41FA5}">
                      <a16:colId xmlns:a16="http://schemas.microsoft.com/office/drawing/2014/main" val="20003"/>
                    </a:ext>
                  </a:extLst>
                </a:gridCol>
                <a:gridCol w="705097">
                  <a:extLst>
                    <a:ext uri="{9D8B030D-6E8A-4147-A177-3AD203B41FA5}">
                      <a16:colId xmlns:a16="http://schemas.microsoft.com/office/drawing/2014/main" val="2451712448"/>
                    </a:ext>
                  </a:extLst>
                </a:gridCol>
                <a:gridCol w="705097">
                  <a:extLst>
                    <a:ext uri="{9D8B030D-6E8A-4147-A177-3AD203B41FA5}">
                      <a16:colId xmlns:a16="http://schemas.microsoft.com/office/drawing/2014/main" val="3000032503"/>
                    </a:ext>
                  </a:extLst>
                </a:gridCol>
                <a:gridCol w="705097">
                  <a:extLst>
                    <a:ext uri="{9D8B030D-6E8A-4147-A177-3AD203B41FA5}">
                      <a16:colId xmlns:a16="http://schemas.microsoft.com/office/drawing/2014/main" val="231560807"/>
                    </a:ext>
                  </a:extLst>
                </a:gridCol>
                <a:gridCol w="705097">
                  <a:extLst>
                    <a:ext uri="{9D8B030D-6E8A-4147-A177-3AD203B41FA5}">
                      <a16:colId xmlns:a16="http://schemas.microsoft.com/office/drawing/2014/main" val="3012773447"/>
                    </a:ext>
                  </a:extLst>
                </a:gridCol>
                <a:gridCol w="705097">
                  <a:extLst>
                    <a:ext uri="{9D8B030D-6E8A-4147-A177-3AD203B41FA5}">
                      <a16:colId xmlns:a16="http://schemas.microsoft.com/office/drawing/2014/main" val="1691167298"/>
                    </a:ext>
                  </a:extLst>
                </a:gridCol>
                <a:gridCol w="705097">
                  <a:extLst>
                    <a:ext uri="{9D8B030D-6E8A-4147-A177-3AD203B41FA5}">
                      <a16:colId xmlns:a16="http://schemas.microsoft.com/office/drawing/2014/main" val="2273323617"/>
                    </a:ext>
                  </a:extLst>
                </a:gridCol>
                <a:gridCol w="705097">
                  <a:extLst>
                    <a:ext uri="{9D8B030D-6E8A-4147-A177-3AD203B41FA5}">
                      <a16:colId xmlns:a16="http://schemas.microsoft.com/office/drawing/2014/main" val="2990566130"/>
                    </a:ext>
                  </a:extLst>
                </a:gridCol>
                <a:gridCol w="705097">
                  <a:extLst>
                    <a:ext uri="{9D8B030D-6E8A-4147-A177-3AD203B41FA5}">
                      <a16:colId xmlns:a16="http://schemas.microsoft.com/office/drawing/2014/main" val="2713485231"/>
                    </a:ext>
                  </a:extLst>
                </a:gridCol>
              </a:tblGrid>
              <a:tr h="142106">
                <a:tc>
                  <a:txBody>
                    <a:bodyPr/>
                    <a:lstStyle/>
                    <a:p>
                      <a:pPr algn="ctr">
                        <a:lnSpc>
                          <a:spcPts val="1400"/>
                        </a:lnSpc>
                      </a:pPr>
                      <a:r>
                        <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年度</a:t>
                      </a:r>
                    </a:p>
                  </a:txBody>
                  <a:tcPr marL="16615" marR="16615" marT="16615" marB="16615"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2011</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16615" marB="166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2012</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16615" marB="166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2013</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16615" marB="166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2014</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16615" marB="166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2015</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2016</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2017</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2018</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2019</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2020</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2021</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2022</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368773">
                <a:tc>
                  <a:txBody>
                    <a:bodyPr/>
                    <a:lstStyle/>
                    <a:p>
                      <a:pPr algn="ctr">
                        <a:lnSpc>
                          <a:spcPts val="1400"/>
                        </a:lnSpc>
                      </a:pPr>
                      <a:r>
                        <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府市の</a:t>
                      </a:r>
                      <a:endPar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a:lnSpc>
                          <a:spcPts val="1400"/>
                        </a:lnSpc>
                      </a:pPr>
                      <a:r>
                        <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連携体制</a:t>
                      </a:r>
                      <a:endPar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a:lnSpc>
                          <a:spcPts val="1400"/>
                        </a:lnSpc>
                      </a:pPr>
                      <a:r>
                        <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（協議体）</a:t>
                      </a:r>
                      <a:endPar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16615" marB="16615"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lnSpc>
                          <a:spcPts val="14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ts val="1400"/>
                        </a:lnSpc>
                        <a:spcBef>
                          <a:spcPts val="0"/>
                        </a:spcBef>
                        <a:spcAft>
                          <a:spcPts val="0"/>
                        </a:spcAft>
                        <a:buClrTx/>
                        <a:buSzTx/>
                        <a:buFontTx/>
                        <a:buNone/>
                        <a:tabLst/>
                        <a:defRPr/>
                      </a:pP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lnSpc>
                          <a:spcPts val="1400"/>
                        </a:lnSpc>
                      </a:pPr>
                      <a:endParaRPr kumimoji="1" lang="en-US" altLang="ja-JP" sz="1000" kern="1200" spc="-300" dirty="0">
                        <a:solidFill>
                          <a:schemeClr val="tx1"/>
                        </a:solidFill>
                        <a:latin typeface="BIZ UDゴシック" panose="020B0400000000000000" pitchFamily="49" charset="-128"/>
                        <a:ea typeface="BIZ UDゴシック" panose="020B0400000000000000" pitchFamily="49" charset="-128"/>
                        <a:cs typeface="+mn-cs"/>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lnSpc>
                          <a:spcPts val="1400"/>
                        </a:lnSpc>
                      </a:pPr>
                      <a:endPar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lnSpc>
                          <a:spcPts val="1400"/>
                        </a:lnSpc>
                      </a:pPr>
                      <a:endParaRPr kumimoji="1"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lnSpc>
                          <a:spcPts val="14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765437"/>
                  </a:ext>
                </a:extLst>
              </a:tr>
              <a:tr h="1839283">
                <a:tc>
                  <a:txBody>
                    <a:bodyPr/>
                    <a:lstStyle/>
                    <a:p>
                      <a:pPr algn="ctr">
                        <a:lnSpc>
                          <a:spcPts val="1400"/>
                        </a:lnSpc>
                      </a:pPr>
                      <a:r>
                        <a:rPr kumimoji="1" lang="ja-JP" altLang="en-US" sz="1000" b="1" dirty="0">
                          <a:solidFill>
                            <a:schemeClr val="tx1"/>
                          </a:solidFill>
                          <a:latin typeface="BIZ UDゴシック" panose="020B0400000000000000" pitchFamily="49" charset="-128"/>
                          <a:ea typeface="BIZ UDゴシック" panose="020B0400000000000000" pitchFamily="49" charset="-128"/>
                        </a:rPr>
                        <a:t>民間活力の有効活用</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16615" marR="16615" marT="16615" marB="16615"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nSpc>
                          <a:spcPts val="14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nSpc>
                          <a:spcPts val="1400"/>
                        </a:lnSpc>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●中央卸売市場指定管理導入</a:t>
                      </a: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nSpc>
                          <a:spcPts val="1400"/>
                        </a:lnSpc>
                      </a:pPr>
                      <a:endPar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○弘済院養護老人ホーム廃止</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○市民病院独法化</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ctr" latinLnBrk="0" hangingPunct="1">
                        <a:lnSpc>
                          <a:spcPts val="1400"/>
                        </a:lnSpc>
                        <a:spcBef>
                          <a:spcPts val="0"/>
                        </a:spcBef>
                        <a:spcAft>
                          <a:spcPts val="0"/>
                        </a:spcAft>
                        <a:buClrTx/>
                        <a:buSzTx/>
                        <a:buFontTx/>
                        <a:buNone/>
                        <a:tabLst/>
                        <a:defRPr/>
                      </a:pP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rtl="0" fontAlgn="ctr">
                        <a:lnSpc>
                          <a:spcPts val="1400"/>
                        </a:lnSpc>
                      </a:pPr>
                      <a:r>
                        <a:rPr kumimoji="1" lang="ja-JP" altLang="en-US" sz="900" kern="1200" dirty="0">
                          <a:solidFill>
                            <a:schemeClr val="tx1"/>
                          </a:solidFill>
                          <a:latin typeface="BIZ UDゴシック" panose="020B0400000000000000" pitchFamily="49" charset="-128"/>
                          <a:ea typeface="BIZ UDゴシック" panose="020B0400000000000000" pitchFamily="49" charset="-128"/>
                          <a:cs typeface="+mn-cs"/>
                        </a:rPr>
                        <a:t>○クリアウォーター</a:t>
                      </a:r>
                      <a:r>
                        <a:rPr kumimoji="1" lang="en-US" altLang="ja-JP" sz="900" kern="1200" dirty="0">
                          <a:solidFill>
                            <a:schemeClr val="tx1"/>
                          </a:solidFill>
                          <a:latin typeface="BIZ UDゴシック" panose="020B0400000000000000" pitchFamily="49" charset="-128"/>
                          <a:ea typeface="BIZ UDゴシック" panose="020B0400000000000000" pitchFamily="49" charset="-128"/>
                          <a:cs typeface="+mn-cs"/>
                        </a:rPr>
                        <a:t>OSAKA</a:t>
                      </a:r>
                      <a:r>
                        <a:rPr kumimoji="1" lang="en-US" altLang="ja-JP" sz="900" kern="1200" spc="-300" dirty="0">
                          <a:solidFill>
                            <a:schemeClr val="tx1"/>
                          </a:solidFill>
                          <a:latin typeface="BIZ UDゴシック" panose="020B0400000000000000" pitchFamily="49" charset="-128"/>
                          <a:ea typeface="BIZ UDゴシック" panose="020B0400000000000000" pitchFamily="49" charset="-128"/>
                          <a:cs typeface="+mn-cs"/>
                        </a:rPr>
                        <a:t>(</a:t>
                      </a:r>
                      <a:r>
                        <a:rPr kumimoji="1" lang="ja-JP" altLang="en-US" sz="900" kern="1200" spc="-300" dirty="0">
                          <a:solidFill>
                            <a:schemeClr val="tx1"/>
                          </a:solidFill>
                          <a:latin typeface="BIZ UDゴシック" panose="020B0400000000000000" pitchFamily="49" charset="-128"/>
                          <a:ea typeface="BIZ UDゴシック" panose="020B0400000000000000" pitchFamily="49" charset="-128"/>
                          <a:cs typeface="+mn-cs"/>
                        </a:rPr>
                        <a:t>株</a:t>
                      </a:r>
                      <a:r>
                        <a:rPr kumimoji="1" lang="en-US" altLang="ja-JP" sz="900" kern="1200" spc="-300" dirty="0">
                          <a:solidFill>
                            <a:schemeClr val="tx1"/>
                          </a:solidFill>
                          <a:latin typeface="BIZ UDゴシック" panose="020B0400000000000000" pitchFamily="49" charset="-128"/>
                          <a:ea typeface="BIZ UDゴシック" panose="020B0400000000000000" pitchFamily="49" charset="-128"/>
                          <a:cs typeface="+mn-cs"/>
                        </a:rPr>
                        <a:t>)</a:t>
                      </a:r>
                      <a:r>
                        <a:rPr kumimoji="1" lang="ja-JP" altLang="en-US" sz="900" dirty="0">
                          <a:solidFill>
                            <a:schemeClr val="tx1"/>
                          </a:solidFill>
                          <a:latin typeface="BIZ UDゴシック" panose="020B0400000000000000" pitchFamily="49" charset="-128"/>
                          <a:ea typeface="BIZ UDゴシック" panose="020B0400000000000000" pitchFamily="49" charset="-128"/>
                        </a:rPr>
                        <a:t> </a:t>
                      </a:r>
                      <a:endParaRPr kumimoji="1" lang="en-US" altLang="ja-JP" sz="900" kern="1200" spc="-300" dirty="0">
                        <a:solidFill>
                          <a:schemeClr val="tx1"/>
                        </a:solidFill>
                        <a:latin typeface="BIZ UDゴシック" panose="020B0400000000000000" pitchFamily="49" charset="-128"/>
                        <a:ea typeface="BIZ UDゴシック" panose="020B0400000000000000" pitchFamily="49" charset="-128"/>
                        <a:cs typeface="+mn-cs"/>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nSpc>
                          <a:spcPts val="1400"/>
                        </a:lnSpc>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○下水施設の維持管理を</a:t>
                      </a:r>
                      <a:r>
                        <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CWO</a:t>
                      </a: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へ包括委託</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nSpc>
                          <a:spcPts val="14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家庭系ごみ収集輸送事業改革プラン</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fontAlgn="t">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○地下鉄・バス民営化</a:t>
                      </a:r>
                      <a:endPar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rtl="0" fontAlgn="ctr">
                        <a:lnSpc>
                          <a:spcPts val="1400"/>
                        </a:lnSpc>
                      </a:pPr>
                      <a:r>
                        <a:rPr kumimoji="1"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○市博物館独法化</a:t>
                      </a:r>
                      <a:endParaRPr kumimoji="1"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400"/>
                        </a:lnSpc>
                      </a:pPr>
                      <a:r>
                        <a:rPr kumimoji="1"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○家庭系ごみ収集輸送事業改革プラン</a:t>
                      </a:r>
                      <a:r>
                        <a:rPr kumimoji="1"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rPr>
                        <a:t>2.0</a:t>
                      </a: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nSpc>
                          <a:spcPts val="14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○水道</a:t>
                      </a:r>
                      <a:r>
                        <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PFI</a:t>
                      </a: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管路更新事業の総括及び今後の基本的方向性</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○下水</a:t>
                      </a:r>
                      <a:r>
                        <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CWO</a:t>
                      </a: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と</a:t>
                      </a:r>
                      <a:r>
                        <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a:t>
                      </a: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年間の包括的管理業務委託契約</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○下水</a:t>
                      </a:r>
                      <a:r>
                        <a:rPr kumimoji="1" lang="zh-TW"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汚泥処理施設整備運営事業実施方針</a:t>
                      </a:r>
                      <a:r>
                        <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(PFI)</a:t>
                      </a: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○弘済院第１特養民間移管</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○水道管路更新の新たな官民連携プラン方向性</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60904784"/>
                  </a:ext>
                </a:extLst>
              </a:tr>
              <a:tr h="1247178">
                <a:tc>
                  <a:txBody>
                    <a:bodyPr/>
                    <a:lstStyle/>
                    <a:p>
                      <a:pPr algn="ctr">
                        <a:lnSpc>
                          <a:spcPts val="1400"/>
                        </a:lnSpc>
                      </a:pPr>
                      <a:r>
                        <a:rPr kumimoji="1" lang="ja-JP" altLang="en-US" sz="1000" b="1" dirty="0">
                          <a:solidFill>
                            <a:schemeClr val="tx1"/>
                          </a:solidFill>
                          <a:latin typeface="BIZ UDゴシック" panose="020B0400000000000000" pitchFamily="49" charset="-128"/>
                          <a:ea typeface="BIZ UDゴシック" panose="020B0400000000000000" pitchFamily="49" charset="-128"/>
                        </a:rPr>
                        <a:t>府市連携</a:t>
                      </a:r>
                      <a:endParaRPr kumimoji="1" lang="en-US" altLang="ja-JP" sz="1000" b="1" dirty="0">
                        <a:solidFill>
                          <a:schemeClr val="tx1"/>
                        </a:solidFill>
                        <a:latin typeface="BIZ UDゴシック" panose="020B0400000000000000" pitchFamily="49" charset="-128"/>
                        <a:ea typeface="BIZ UDゴシック" panose="020B0400000000000000" pitchFamily="49" charset="-128"/>
                      </a:endParaRPr>
                    </a:p>
                  </a:txBody>
                  <a:tcPr marL="16615" marR="16615" marT="16615" marB="16615"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nSpc>
                          <a:spcPts val="14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rtl="0" fontAlgn="ctr">
                        <a:lnSpc>
                          <a:spcPts val="1400"/>
                        </a:lnSpc>
                      </a:pPr>
                      <a:r>
                        <a:rPr kumimoji="1" lang="zh-TW"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●国際交流財団公財化</a:t>
                      </a: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nSpc>
                          <a:spcPts val="1400"/>
                        </a:lnSpc>
                      </a:pPr>
                      <a:r>
                        <a:rPr kumimoji="1" lang="zh-TW" altLang="en-US" sz="900" dirty="0">
                          <a:solidFill>
                            <a:schemeClr val="tx1"/>
                          </a:solidFill>
                          <a:latin typeface="BIZ UDゴシック" panose="020B0400000000000000" pitchFamily="49" charset="-128"/>
                          <a:ea typeface="BIZ UDゴシック" panose="020B0400000000000000" pitchFamily="49" charset="-128"/>
                        </a:rPr>
                        <a:t>●保健医療財団公財化</a:t>
                      </a:r>
                    </a:p>
                    <a:p>
                      <a:pPr>
                        <a:lnSpc>
                          <a:spcPts val="1400"/>
                        </a:lnSpc>
                      </a:pPr>
                      <a:r>
                        <a:rPr kumimoji="1" lang="zh-TW" altLang="en-US" sz="900" dirty="0">
                          <a:solidFill>
                            <a:schemeClr val="tx1"/>
                          </a:solidFill>
                          <a:latin typeface="BIZ UDゴシック" panose="020B0400000000000000" pitchFamily="49" charset="-128"/>
                          <a:ea typeface="BIZ UDゴシック" panose="020B0400000000000000" pitchFamily="49" charset="-128"/>
                        </a:rPr>
                        <a:t>○環境保健協会一財化</a:t>
                      </a:r>
                    </a:p>
                    <a:p>
                      <a:pPr>
                        <a:lnSpc>
                          <a:spcPts val="1400"/>
                        </a:lnSpc>
                      </a:pPr>
                      <a:r>
                        <a:rPr kumimoji="1" lang="zh-TW" altLang="en-US" sz="900" dirty="0">
                          <a:solidFill>
                            <a:schemeClr val="tx1"/>
                          </a:solidFill>
                          <a:latin typeface="BIZ UDゴシック" panose="020B0400000000000000" pitchFamily="49" charset="-128"/>
                          <a:ea typeface="BIZ UDゴシック" panose="020B0400000000000000" pitchFamily="49" charset="-128"/>
                        </a:rPr>
                        <a:t>○道路公社解散</a:t>
                      </a: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◎消防学校一体的運用</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◎大阪信用保証協会</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○阪神国際港湾㈱</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○伊賀、びわ湖のこども青少年施設廃止</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ctr"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◎府営住宅移管</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●堺泉北埠頭㈱港湾運営会社指定</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rtl="0" fontAlgn="ctr">
                        <a:lnSpc>
                          <a:spcPts val="14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市立特別支援学校移管</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ctr" latinLnBrk="0" hangingPunct="1">
                        <a:lnSpc>
                          <a:spcPts val="1400"/>
                        </a:lnSpc>
                        <a:spcBef>
                          <a:spcPts val="0"/>
                        </a:spcBef>
                        <a:spcAft>
                          <a:spcPts val="0"/>
                        </a:spcAft>
                        <a:buClrTx/>
                        <a:buSzTx/>
                        <a:buFontTx/>
                        <a:buNone/>
                        <a:tabLst/>
                        <a:defRPr/>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◎大阪産業技術研究所</a:t>
                      </a:r>
                      <a:r>
                        <a:rPr kumimoji="1" lang="ja-JP" altLang="en-US" sz="900" dirty="0">
                          <a:solidFill>
                            <a:schemeClr val="tx1"/>
                          </a:solidFill>
                          <a:latin typeface="BIZ UDゴシック" panose="020B0400000000000000" pitchFamily="49" charset="-128"/>
                          <a:ea typeface="BIZ UDゴシック" panose="020B0400000000000000" pitchFamily="49" charset="-128"/>
                        </a:rPr>
                        <a:t>◎</a:t>
                      </a: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大阪健康安全基盤研究所</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fontAlgn="t">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◎住吉母子医療センター</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●南阪奈有料道路・堺泉北有料道路移管</a:t>
                      </a:r>
                    </a:p>
                  </a:txBody>
                  <a:tcPr marL="28315"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大阪産業局</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大学法人統合</a:t>
                      </a:r>
                      <a:endParaRPr kumimoji="1"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400"/>
                        </a:lnSpc>
                        <a:spcBef>
                          <a:spcPts val="0"/>
                        </a:spcBef>
                        <a:spcAft>
                          <a:spcPts val="0"/>
                        </a:spcAft>
                        <a:buClrTx/>
                        <a:buSzTx/>
                        <a:buFontTx/>
                        <a:buNone/>
                        <a:tabLst/>
                        <a:defRPr/>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●第二阪奈有料道路移管</a:t>
                      </a: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◎大阪港湾局</a:t>
                      </a: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●ビッグバン堺市に移管</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◎市立高校移管</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◎大阪公立大学</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3443260751"/>
                  </a:ext>
                </a:extLst>
              </a:tr>
              <a:tr h="830722">
                <a:tc>
                  <a:txBody>
                    <a:bodyPr/>
                    <a:lstStyle/>
                    <a:p>
                      <a:pPr marL="0" marR="0" lvl="0" indent="0" algn="ctr" defTabSz="914400" rtl="0" eaLnBrk="1" fontAlgn="ctr" latinLnBrk="0" hangingPunct="1">
                        <a:lnSpc>
                          <a:spcPts val="1400"/>
                        </a:lnSpc>
                        <a:spcBef>
                          <a:spcPts val="0"/>
                        </a:spcBef>
                        <a:spcAft>
                          <a:spcPts val="0"/>
                        </a:spcAft>
                        <a:buClrTx/>
                        <a:buSzTx/>
                        <a:buFontTx/>
                        <a:buNone/>
                        <a:tabLst/>
                        <a:defRPr/>
                      </a:pPr>
                      <a:r>
                        <a:rPr kumimoji="1" lang="ja-JP" altLang="en-US" sz="1000" b="1" dirty="0">
                          <a:solidFill>
                            <a:schemeClr val="tx1"/>
                          </a:solidFill>
                          <a:latin typeface="BIZ UDゴシック" panose="020B0400000000000000" pitchFamily="49" charset="-128"/>
                          <a:ea typeface="BIZ UDゴシック" panose="020B0400000000000000" pitchFamily="49" charset="-128"/>
                        </a:rPr>
                        <a:t>市町村連携</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16615" marR="16615" marT="16615" marB="16615"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endPar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r>
                        <a:rPr kumimoji="1" lang="zh-TW" altLang="en-US" sz="900" b="0" u="none" dirty="0">
                          <a:solidFill>
                            <a:schemeClr val="tx1"/>
                          </a:solidFill>
                          <a:latin typeface="BIZ UDゴシック" panose="020B0400000000000000" pitchFamily="49" charset="-128"/>
                          <a:ea typeface="BIZ UDゴシック" panose="020B0400000000000000" pitchFamily="49" charset="-128"/>
                        </a:rPr>
                        <a:t>○</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ごみ焼却処理事業を担う</a:t>
                      </a:r>
                      <a:r>
                        <a:rPr kumimoji="1" lang="zh-TW" altLang="en-US" sz="900" b="0" u="none" dirty="0">
                          <a:solidFill>
                            <a:schemeClr val="tx1"/>
                          </a:solidFill>
                          <a:latin typeface="BIZ UDゴシック" panose="020B0400000000000000" pitchFamily="49" charset="-128"/>
                          <a:ea typeface="BIZ UDゴシック" panose="020B0400000000000000" pitchFamily="49" charset="-128"/>
                        </a:rPr>
                        <a:t>一部事務</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組合設立</a:t>
                      </a:r>
                      <a:endParaRPr kumimoji="1" lang="en-US" altLang="ja-JP" sz="900" u="none" dirty="0">
                        <a:solidFill>
                          <a:schemeClr val="tx1"/>
                        </a:solidFill>
                        <a:latin typeface="BIZ UDゴシック" panose="020B0400000000000000" pitchFamily="49" charset="-128"/>
                        <a:ea typeface="BIZ UDゴシック" panose="020B0400000000000000" pitchFamily="49"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r>
                        <a:rPr kumimoji="1" lang="ja-JP" altLang="en-US" sz="900" u="none" dirty="0">
                          <a:solidFill>
                            <a:schemeClr val="tx1"/>
                          </a:solidFill>
                          <a:latin typeface="BIZ UDゴシック" panose="020B0400000000000000" pitchFamily="49" charset="-128"/>
                          <a:ea typeface="BIZ UDゴシック" panose="020B0400000000000000" pitchFamily="49" charset="-128"/>
                        </a:rPr>
                        <a:t>○一部事務組合事業開始</a:t>
                      </a: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t" latinLnBrk="0" hangingPunct="1">
                        <a:lnSpc>
                          <a:spcPts val="1400"/>
                        </a:lnSpc>
                        <a:spcBef>
                          <a:spcPts val="0"/>
                        </a:spcBef>
                        <a:spcAft>
                          <a:spcPts val="0"/>
                        </a:spcAft>
                        <a:buClrTx/>
                        <a:buSzTx/>
                        <a:buFontTx/>
                        <a:buNone/>
                        <a:tabLst/>
                        <a:defRPr/>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●消防広域化推進計画</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ts val="1400"/>
                        </a:lnSpc>
                        <a:spcBef>
                          <a:spcPts val="0"/>
                        </a:spcBef>
                        <a:spcAft>
                          <a:spcPts val="0"/>
                        </a:spcAft>
                        <a:buClrTx/>
                        <a:buSzTx/>
                        <a:buFontTx/>
                        <a:buNone/>
                        <a:tabLst/>
                        <a:defRPr/>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●府内一水道に向けた水道のあり方検討報告書</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◎大阪府市下水道ビジョン</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190737"/>
                  </a:ext>
                </a:extLst>
              </a:tr>
            </a:tbl>
          </a:graphicData>
        </a:graphic>
      </p:graphicFrame>
      <p:cxnSp>
        <p:nvCxnSpPr>
          <p:cNvPr id="57" name="直線コネクタ 56"/>
          <p:cNvCxnSpPr/>
          <p:nvPr/>
        </p:nvCxnSpPr>
        <p:spPr>
          <a:xfrm>
            <a:off x="487691" y="458651"/>
            <a:ext cx="82412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タイトル 1"/>
          <p:cNvSpPr txBox="1">
            <a:spLocks/>
          </p:cNvSpPr>
          <p:nvPr/>
        </p:nvSpPr>
        <p:spPr>
          <a:xfrm>
            <a:off x="0" y="112775"/>
            <a:ext cx="9144000" cy="31405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経営形態の見直し、組織・事業の一元化の主な取組（</a:t>
            </a:r>
            <a:r>
              <a:rPr kumimoji="1" lang="en-US" altLang="ja-JP"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2011</a:t>
            </a:r>
            <a:r>
              <a:rPr kumimoji="1" lang="ja-JP" altLang="en-US"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en-US" altLang="ja-JP"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2022</a:t>
            </a:r>
            <a:r>
              <a:rPr kumimoji="1" lang="ja-JP" altLang="en-US"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 </a:t>
            </a:r>
          </a:p>
        </p:txBody>
      </p:sp>
      <p:sp>
        <p:nvSpPr>
          <p:cNvPr id="7" name="テキスト ボックス 6"/>
          <p:cNvSpPr txBox="1"/>
          <p:nvPr/>
        </p:nvSpPr>
        <p:spPr>
          <a:xfrm>
            <a:off x="1275888" y="6560680"/>
            <a:ext cx="3674208" cy="241476"/>
          </a:xfrm>
          <a:prstGeom prst="rect">
            <a:avLst/>
          </a:prstGeom>
          <a:ln>
            <a:prstDash val="sysDot"/>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69"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◎：府市の取組み     ●：府の取組み     ○：市の取組み</a:t>
            </a:r>
          </a:p>
        </p:txBody>
      </p:sp>
      <p:sp>
        <p:nvSpPr>
          <p:cNvPr id="8" name="山形 7"/>
          <p:cNvSpPr/>
          <p:nvPr/>
        </p:nvSpPr>
        <p:spPr>
          <a:xfrm>
            <a:off x="3809999" y="760072"/>
            <a:ext cx="3881285" cy="467486"/>
          </a:xfrm>
          <a:prstGeom prst="chevron">
            <a:avLst>
              <a:gd name="adj" fmla="val 18901"/>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副首都推進本部会議</a:t>
            </a:r>
            <a:endPar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（全</a:t>
            </a:r>
            <a:r>
              <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22</a:t>
            </a: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回）</a:t>
            </a:r>
          </a:p>
        </p:txBody>
      </p:sp>
      <p:sp>
        <p:nvSpPr>
          <p:cNvPr id="11" name="山形 21">
            <a:extLst>
              <a:ext uri="{FF2B5EF4-FFF2-40B4-BE49-F238E27FC236}">
                <a16:creationId xmlns:a16="http://schemas.microsoft.com/office/drawing/2014/main" id="{F6B3839D-2D66-4B2A-A50A-B96BCD0C9BC8}"/>
              </a:ext>
            </a:extLst>
          </p:cNvPr>
          <p:cNvSpPr/>
          <p:nvPr/>
        </p:nvSpPr>
        <p:spPr>
          <a:xfrm>
            <a:off x="7610168" y="760071"/>
            <a:ext cx="1403198" cy="467487"/>
          </a:xfrm>
          <a:prstGeom prst="chevron">
            <a:avLst>
              <a:gd name="adj" fmla="val 18901"/>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副首都推進本部</a:t>
            </a:r>
            <a:endPar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（大阪府市）会議</a:t>
            </a:r>
            <a:endPar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（全７回）</a:t>
            </a:r>
          </a:p>
        </p:txBody>
      </p:sp>
      <p:sp>
        <p:nvSpPr>
          <p:cNvPr id="12" name="ホームベース 11"/>
          <p:cNvSpPr/>
          <p:nvPr/>
        </p:nvSpPr>
        <p:spPr>
          <a:xfrm>
            <a:off x="804958" y="760072"/>
            <a:ext cx="3005042" cy="467485"/>
          </a:xfrm>
          <a:prstGeom prst="homePlate">
            <a:avLst>
              <a:gd name="adj" fmla="val 16736"/>
            </a:avLst>
          </a:prstGeom>
          <a:ln/>
        </p:spPr>
        <p:style>
          <a:lnRef idx="1">
            <a:schemeClr val="accent4"/>
          </a:lnRef>
          <a:fillRef idx="2">
            <a:schemeClr val="accent4"/>
          </a:fillRef>
          <a:effectRef idx="1">
            <a:schemeClr val="accent4"/>
          </a:effectRef>
          <a:fontRef idx="minor">
            <a:schemeClr val="dk1"/>
          </a:fontRef>
        </p:style>
        <p:txBody>
          <a:bodyPr lIns="36000" tIns="36000" rIns="36000" bIns="36000"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大阪府市統合本部会議</a:t>
            </a:r>
            <a:endPar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（全</a:t>
            </a:r>
            <a:r>
              <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27</a:t>
            </a: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回）</a:t>
            </a:r>
          </a:p>
        </p:txBody>
      </p:sp>
      <p:sp>
        <p:nvSpPr>
          <p:cNvPr id="10"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C356D-1576-478B-8647-1361C6E9DFF7}" type="slidenum">
              <a:rPr kumimoji="0"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2439382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9050" y="76200"/>
            <a:ext cx="9105900" cy="6705600"/>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1" lang="ja-JP" altLang="en-US" sz="140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606298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9050" y="76200"/>
            <a:ext cx="9105900" cy="6705600"/>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6394003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964" y="44624"/>
            <a:ext cx="9037273" cy="6804000"/>
          </a:xfrm>
          <a:prstGeom prst="rect">
            <a:avLst/>
          </a:prstGeom>
        </p:spPr>
      </p:pic>
      <p:sp>
        <p:nvSpPr>
          <p:cNvPr id="2" name="スライド番号プレースホルダー 1"/>
          <p:cNvSpPr>
            <a:spLocks noGrp="1"/>
          </p:cNvSpPr>
          <p:nvPr>
            <p:ph type="sldNum" sz="quarter" idx="12"/>
          </p:nvPr>
        </p:nvSpPr>
        <p:spPr>
          <a:xfrm>
            <a:off x="7010400" y="6520259"/>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1" lang="ja-JP" altLang="en-US" sz="140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251934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9050" y="76200"/>
            <a:ext cx="9105900" cy="6705600"/>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891218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9050" y="76200"/>
            <a:ext cx="9105900" cy="6705600"/>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1" lang="ja-JP" altLang="en-US" sz="140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409037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239023"/>
            <a:ext cx="77048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■参考：特区制度の概要</a:t>
            </a:r>
          </a:p>
        </p:txBody>
      </p:sp>
      <p:graphicFrame>
        <p:nvGraphicFramePr>
          <p:cNvPr id="17" name="表 16"/>
          <p:cNvGraphicFramePr>
            <a:graphicFrameLocks noGrp="1"/>
          </p:cNvGraphicFramePr>
          <p:nvPr/>
        </p:nvGraphicFramePr>
        <p:xfrm>
          <a:off x="179512" y="546490"/>
          <a:ext cx="8856552" cy="5136443"/>
        </p:xfrm>
        <a:graphic>
          <a:graphicData uri="http://schemas.openxmlformats.org/drawingml/2006/table">
            <a:tbl>
              <a:tblPr firstRow="1">
                <a:tableStyleId>{5A111915-BE36-4E01-A7E5-04B1672EAD32}</a:tableStyleId>
              </a:tblPr>
              <a:tblGrid>
                <a:gridCol w="360040">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3888000">
                  <a:extLst>
                    <a:ext uri="{9D8B030D-6E8A-4147-A177-3AD203B41FA5}">
                      <a16:colId xmlns:a16="http://schemas.microsoft.com/office/drawing/2014/main" val="20002"/>
                    </a:ext>
                  </a:extLst>
                </a:gridCol>
                <a:gridCol w="3888432">
                  <a:extLst>
                    <a:ext uri="{9D8B030D-6E8A-4147-A177-3AD203B41FA5}">
                      <a16:colId xmlns:a16="http://schemas.microsoft.com/office/drawing/2014/main" val="20003"/>
                    </a:ext>
                  </a:extLst>
                </a:gridCol>
              </a:tblGrid>
              <a:tr h="284688">
                <a:tc gridSpan="2">
                  <a:txBody>
                    <a:bodyPr/>
                    <a:lstStyle/>
                    <a:p>
                      <a:endParaRPr kumimoji="1" lang="ja-JP" altLang="en-US" sz="14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国際戦略総合特区</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国家戦略特区</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39471">
                <a:tc gridSpan="2">
                  <a:txBody>
                    <a:bodyPr/>
                    <a:lstStyle/>
                    <a:p>
                      <a:pPr>
                        <a:spcBef>
                          <a:spcPts val="600"/>
                        </a:spcBef>
                      </a:pPr>
                      <a:r>
                        <a:rPr kumimoji="1" lang="ja-JP" altLang="en-US" sz="1400" dirty="0">
                          <a:solidFill>
                            <a:schemeClr val="tx1"/>
                          </a:solidFill>
                          <a:latin typeface="Meiryo UI" panose="020B0604030504040204" pitchFamily="50" charset="-128"/>
                          <a:ea typeface="Meiryo UI" panose="020B0604030504040204" pitchFamily="50" charset="-128"/>
                        </a:rPr>
                        <a:t>趣旨</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新成長戦略を実現するための政策課題解決の突破口として、地域の包括的・戦略的なチャレンジを国がオーダーメイドで総合的に支援</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経済社会の構造改革を重点的に推進することにより、産業の国際競争力を強化するとともに、国際的な経済活動の拠点の形成を促進する観点から、国が定めた国家戦略特別区域において、規制改革等の施策を総合的かつ集中的に推進</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44172">
                <a:tc gridSpan="2">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対象分野</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200" b="0" u="none" dirty="0">
                          <a:solidFill>
                            <a:schemeClr val="tx1"/>
                          </a:solidFill>
                          <a:latin typeface="Meiryo UI" panose="020B0604030504040204" pitchFamily="50" charset="-128"/>
                          <a:ea typeface="Meiryo UI" panose="020B0604030504040204" pitchFamily="50" charset="-128"/>
                        </a:rPr>
                        <a:t>○バイオ・ライフサイエンス（ライフ分野）</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○環境・次世代エネルギー（グリーン分野）</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○アジア拠点　　○国際港湾</a:t>
                      </a:r>
                      <a:endParaRPr kumimoji="1" lang="en-US" altLang="ja-JP" sz="1200" b="0" u="none"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b="0" u="none" dirty="0">
                          <a:solidFill>
                            <a:schemeClr val="tx1"/>
                          </a:solidFill>
                          <a:latin typeface="Meiryo UI" panose="020B0604030504040204" pitchFamily="50" charset="-128"/>
                          <a:ea typeface="Meiryo UI" panose="020B0604030504040204" pitchFamily="50" charset="-128"/>
                        </a:rPr>
                        <a:t>○都市再生　○創業　○外国人材</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○観光　○医療</a:t>
                      </a:r>
                      <a:r>
                        <a:rPr kumimoji="1" lang="ja-JP" altLang="en-US" sz="1200" b="0" u="none" strike="noStrike" dirty="0">
                          <a:solidFill>
                            <a:schemeClr val="tx1"/>
                          </a:solidFill>
                          <a:latin typeface="Meiryo UI" panose="020B0604030504040204" pitchFamily="50" charset="-128"/>
                          <a:ea typeface="Meiryo UI" panose="020B0604030504040204" pitchFamily="50" charset="-128"/>
                        </a:rPr>
                        <a:t>　○介護</a:t>
                      </a:r>
                      <a:endParaRPr kumimoji="1" lang="en-US" altLang="ja-JP" sz="1200" b="0" u="none" strike="noStrik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○保育　○雇用　○教育</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○農林水産業</a:t>
                      </a:r>
                      <a:r>
                        <a:rPr kumimoji="1" lang="ja-JP" altLang="en-US" sz="1200" b="0" u="none" strike="noStrike" dirty="0">
                          <a:solidFill>
                            <a:schemeClr val="tx1"/>
                          </a:solidFill>
                          <a:latin typeface="Meiryo UI" panose="020B0604030504040204" pitchFamily="50" charset="-128"/>
                          <a:ea typeface="Meiryo UI" panose="020B0604030504040204" pitchFamily="50" charset="-128"/>
                        </a:rPr>
                        <a:t>　○近未来技術・サンドボックス　○その他</a:t>
                      </a:r>
                      <a:endParaRPr kumimoji="1" lang="en-US" altLang="ja-JP" sz="1200" b="0" u="none" strike="noStrike"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8658">
                <a:tc gridSpan="2">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対象地域</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全国６箇所</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（筑波・東京・神奈川・中京圏・</a:t>
                      </a:r>
                      <a:r>
                        <a:rPr kumimoji="1" lang="ja-JP" altLang="en-US" sz="1200" b="1" u="sng" dirty="0">
                          <a:solidFill>
                            <a:schemeClr val="tx1"/>
                          </a:solidFill>
                          <a:latin typeface="Meiryo UI" panose="020B0604030504040204" pitchFamily="50" charset="-128"/>
                          <a:ea typeface="Meiryo UI" panose="020B0604030504040204" pitchFamily="50" charset="-128"/>
                        </a:rPr>
                        <a:t>関西</a:t>
                      </a:r>
                      <a:r>
                        <a:rPr kumimoji="1" lang="ja-JP" altLang="en-US" sz="1200" dirty="0">
                          <a:solidFill>
                            <a:schemeClr val="tx1"/>
                          </a:solidFill>
                          <a:latin typeface="Meiryo UI" panose="020B0604030504040204" pitchFamily="50" charset="-128"/>
                          <a:ea typeface="Meiryo UI" panose="020B0604030504040204" pitchFamily="50" charset="-128"/>
                        </a:rPr>
                        <a:t>・福岡）</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全国</a:t>
                      </a:r>
                      <a:r>
                        <a:rPr kumimoji="1" lang="ja-JP" altLang="en-US" sz="1200" strike="noStrike" dirty="0">
                          <a:solidFill>
                            <a:schemeClr val="tx1"/>
                          </a:solidFill>
                          <a:latin typeface="Meiryo UI" panose="020B0604030504040204" pitchFamily="50" charset="-128"/>
                          <a:ea typeface="Meiryo UI" panose="020B0604030504040204" pitchFamily="50" charset="-128"/>
                        </a:rPr>
                        <a:t>１０</a:t>
                      </a:r>
                      <a:r>
                        <a:rPr kumimoji="1" lang="ja-JP" altLang="en-US" sz="1200" dirty="0">
                          <a:solidFill>
                            <a:schemeClr val="tx1"/>
                          </a:solidFill>
                          <a:latin typeface="Meiryo UI" panose="020B0604030504040204" pitchFamily="50" charset="-128"/>
                          <a:ea typeface="Meiryo UI" panose="020B0604030504040204" pitchFamily="50" charset="-128"/>
                        </a:rPr>
                        <a:t>箇所</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（東京圏、</a:t>
                      </a:r>
                      <a:r>
                        <a:rPr kumimoji="1" lang="ja-JP" altLang="en-US" sz="1200" b="1" u="sng" dirty="0">
                          <a:solidFill>
                            <a:schemeClr val="tx1"/>
                          </a:solidFill>
                          <a:latin typeface="Meiryo UI" panose="020B0604030504040204" pitchFamily="50" charset="-128"/>
                          <a:ea typeface="Meiryo UI" panose="020B0604030504040204" pitchFamily="50" charset="-128"/>
                        </a:rPr>
                        <a:t>関西圏</a:t>
                      </a:r>
                      <a:r>
                        <a:rPr kumimoji="1" lang="ja-JP" altLang="en-US" sz="1200" dirty="0">
                          <a:solidFill>
                            <a:schemeClr val="tx1"/>
                          </a:solidFill>
                          <a:latin typeface="Meiryo UI" panose="020B0604030504040204" pitchFamily="50" charset="-128"/>
                          <a:ea typeface="Meiryo UI" panose="020B0604030504040204" pitchFamily="50" charset="-128"/>
                        </a:rPr>
                        <a:t>、新潟県新潟市、兵庫県養父市、福岡県福岡市・北九州市、沖縄県、秋田県仙北市、宮城県仙台市、愛知県、広島県・愛媛県今治市）</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27032">
                <a:tc rowSpan="4">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特例措置</a:t>
                      </a:r>
                    </a:p>
                  </a:txBody>
                  <a:tcPr vert="eaVert"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規制</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関係府省と地元側との</a:t>
                      </a:r>
                      <a:r>
                        <a:rPr kumimoji="1" lang="ja-JP" altLang="en-US" sz="1200" b="1" u="sng" dirty="0">
                          <a:solidFill>
                            <a:schemeClr val="tx1"/>
                          </a:solidFill>
                          <a:latin typeface="Meiryo UI" panose="020B0604030504040204" pitchFamily="50" charset="-128"/>
                          <a:ea typeface="Meiryo UI" panose="020B0604030504040204" pitchFamily="50" charset="-128"/>
                        </a:rPr>
                        <a:t>協議を経て実現</a:t>
                      </a:r>
                      <a:endParaRPr kumimoji="1" lang="en-US" altLang="ja-JP" sz="1200" b="1" u="sng" dirty="0">
                        <a:solidFill>
                          <a:schemeClr val="tx1"/>
                        </a:solidFill>
                        <a:latin typeface="Meiryo UI" panose="020B0604030504040204" pitchFamily="50" charset="-128"/>
                        <a:ea typeface="Meiryo UI" panose="020B0604030504040204" pitchFamily="50" charset="-128"/>
                      </a:endParaRPr>
                    </a:p>
                    <a:p>
                      <a:r>
                        <a:rPr kumimoji="1" lang="ja-JP" altLang="en-US" sz="1200" b="1" u="sng" dirty="0">
                          <a:solidFill>
                            <a:schemeClr val="tx1"/>
                          </a:solidFill>
                          <a:latin typeface="Meiryo UI" panose="020B0604030504040204" pitchFamily="50" charset="-128"/>
                          <a:ea typeface="Meiryo UI" panose="020B0604030504040204" pitchFamily="50" charset="-128"/>
                        </a:rPr>
                        <a:t>（ボトムアップ型）</a:t>
                      </a:r>
                      <a:endParaRPr kumimoji="1" lang="en-US" altLang="ja-JP" sz="1200" b="1" u="sng"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b="1" u="sng" dirty="0">
                          <a:solidFill>
                            <a:schemeClr val="tx1"/>
                          </a:solidFill>
                          <a:latin typeface="Meiryo UI" panose="020B0604030504040204" pitchFamily="50" charset="-128"/>
                          <a:ea typeface="Meiryo UI" panose="020B0604030504040204" pitchFamily="50" charset="-128"/>
                        </a:rPr>
                        <a:t>国が自ら主導</a:t>
                      </a:r>
                      <a:r>
                        <a:rPr kumimoji="1" lang="ja-JP" altLang="en-US" sz="1200" dirty="0">
                          <a:solidFill>
                            <a:schemeClr val="tx1"/>
                          </a:solidFill>
                          <a:latin typeface="Meiryo UI" panose="020B0604030504040204" pitchFamily="50" charset="-128"/>
                          <a:ea typeface="Meiryo UI" panose="020B0604030504040204" pitchFamily="50" charset="-128"/>
                        </a:rPr>
                        <a:t>し、国と地方の双方が有機的連携を図る</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b="1" u="sng" dirty="0">
                          <a:solidFill>
                            <a:schemeClr val="tx1"/>
                          </a:solidFill>
                          <a:latin typeface="Meiryo UI" panose="020B0604030504040204" pitchFamily="50" charset="-128"/>
                          <a:ea typeface="Meiryo UI" panose="020B0604030504040204" pitchFamily="50" charset="-128"/>
                        </a:rPr>
                        <a:t>（トップダウン型）</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72000">
                <a:tc vMerge="1">
                  <a:txBody>
                    <a:bodyPr/>
                    <a:lstStyle/>
                    <a:p>
                      <a:endParaRPr kumimoji="1" lang="ja-JP" altLang="en-US" sz="1400" dirty="0"/>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税制</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１．設備投資促進税制</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（特別償却</a:t>
                      </a:r>
                      <a:r>
                        <a:rPr kumimoji="1" lang="ja-JP" altLang="en-US" sz="1200" strike="noStrike" dirty="0">
                          <a:solidFill>
                            <a:schemeClr val="tx1"/>
                          </a:solidFill>
                          <a:latin typeface="Meiryo UI" panose="020B0604030504040204" pitchFamily="50" charset="-128"/>
                          <a:ea typeface="Meiryo UI" panose="020B0604030504040204" pitchFamily="50" charset="-128"/>
                        </a:rPr>
                        <a:t>または</a:t>
                      </a:r>
                      <a:r>
                        <a:rPr kumimoji="1" lang="ja-JP" altLang="en-US" sz="1200" dirty="0">
                          <a:solidFill>
                            <a:schemeClr val="tx1"/>
                          </a:solidFill>
                          <a:latin typeface="Meiryo UI" panose="020B0604030504040204" pitchFamily="50" charset="-128"/>
                          <a:ea typeface="Meiryo UI" panose="020B0604030504040204" pitchFamily="50" charset="-128"/>
                        </a:rPr>
                        <a:t>投資税額控除）</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１．設備投資促進税制</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（特別償却または投資税額控除）</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２</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所得控除</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上記の他、特区内ベンチャー企業の株式を取得した「個人」へのエンジェル税制等も措置。</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4688">
                <a:tc vMerge="1">
                  <a:txBody>
                    <a:bodyPr/>
                    <a:lstStyle/>
                    <a:p>
                      <a:endParaRPr kumimoji="1" lang="ja-JP" altLang="en-US" sz="1400" dirty="0"/>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財政</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b="0" u="none" dirty="0">
                          <a:solidFill>
                            <a:schemeClr val="tx1"/>
                          </a:solidFill>
                          <a:latin typeface="Meiryo UI" panose="020B0604030504040204" pitchFamily="50" charset="-128"/>
                          <a:ea typeface="Meiryo UI" panose="020B0604030504040204" pitchFamily="50" charset="-128"/>
                        </a:rPr>
                        <a:t>総合特区推進調整費</a:t>
                      </a:r>
                      <a:endParaRPr kumimoji="1" lang="en-US" altLang="ja-JP" sz="1200" b="0" u="none" strike="sngStrike"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なし</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27032">
                <a:tc vMerge="1">
                  <a:txBody>
                    <a:bodyPr/>
                    <a:lstStyle/>
                    <a:p>
                      <a:endParaRPr kumimoji="1" lang="ja-JP" altLang="en-US" sz="1400" dirty="0"/>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金融</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利子補給（最大０．７％、５年間）</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利子補給（最大０．７％、５年間）</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＊ベンチャー企業、中小企業等が対象</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8" name="テキスト ボックス 17"/>
          <p:cNvSpPr txBox="1"/>
          <p:nvPr/>
        </p:nvSpPr>
        <p:spPr>
          <a:xfrm>
            <a:off x="1113680" y="6566996"/>
            <a:ext cx="7704856"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首相官邸</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の資料等をもとに作成</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284904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6024" y="430342"/>
            <a:ext cx="4644008" cy="338554"/>
          </a:xfrm>
          <a:prstGeom prst="rect">
            <a:avLst/>
          </a:prstGeom>
          <a:noFill/>
        </p:spPr>
        <p:txBody>
          <a:bodyPr wrap="square" rtlCol="0">
            <a:spAutoFit/>
          </a:bodyPr>
          <a:lstStyle/>
          <a:p>
            <a:r>
              <a:rPr kumimoji="1" lang="ja-JP" altLang="en-US" sz="1600" dirty="0">
                <a:latin typeface="BIZ UDゴシック" panose="020B0400000000000000" pitchFamily="49" charset="-128"/>
                <a:ea typeface="BIZ UDゴシック" panose="020B0400000000000000" pitchFamily="49" charset="-128"/>
              </a:rPr>
              <a:t>①うめきた</a:t>
            </a:r>
            <a:r>
              <a:rPr lang="ja-JP" altLang="en-US" sz="1600" dirty="0">
                <a:latin typeface="BIZ UDゴシック" panose="020B0400000000000000" pitchFamily="49" charset="-128"/>
                <a:ea typeface="BIZ UDゴシック" panose="020B0400000000000000" pitchFamily="49" charset="-128"/>
              </a:rPr>
              <a:t>２期</a:t>
            </a:r>
            <a:endParaRPr kumimoji="1" lang="en-US" altLang="ja-JP" sz="1600" i="1" strike="dblStrike" dirty="0">
              <a:solidFill>
                <a:srgbClr val="FF0000"/>
              </a:solidFill>
              <a:latin typeface="BIZ UDゴシック" panose="020B0400000000000000" pitchFamily="49" charset="-128"/>
              <a:ea typeface="BIZ UDゴシック" panose="020B0400000000000000" pitchFamily="49" charset="-128"/>
            </a:endParaRPr>
          </a:p>
        </p:txBody>
      </p:sp>
      <p:graphicFrame>
        <p:nvGraphicFramePr>
          <p:cNvPr id="6" name="表 5"/>
          <p:cNvGraphicFramePr>
            <a:graphicFrameLocks noGrp="1"/>
          </p:cNvGraphicFramePr>
          <p:nvPr/>
        </p:nvGraphicFramePr>
        <p:xfrm>
          <a:off x="216024" y="908721"/>
          <a:ext cx="8712968" cy="5688632"/>
        </p:xfrm>
        <a:graphic>
          <a:graphicData uri="http://schemas.openxmlformats.org/drawingml/2006/table">
            <a:tbl>
              <a:tblPr firstRow="1">
                <a:tableStyleId>{616DA210-FB5B-4158-B5E0-FEB733F419BA}</a:tableStyleId>
              </a:tblPr>
              <a:tblGrid>
                <a:gridCol w="1904986">
                  <a:extLst>
                    <a:ext uri="{9D8B030D-6E8A-4147-A177-3AD203B41FA5}">
                      <a16:colId xmlns:a16="http://schemas.microsoft.com/office/drawing/2014/main" val="20000"/>
                    </a:ext>
                  </a:extLst>
                </a:gridCol>
                <a:gridCol w="1904986">
                  <a:extLst>
                    <a:ext uri="{9D8B030D-6E8A-4147-A177-3AD203B41FA5}">
                      <a16:colId xmlns:a16="http://schemas.microsoft.com/office/drawing/2014/main" val="20001"/>
                    </a:ext>
                  </a:extLst>
                </a:gridCol>
                <a:gridCol w="1904986">
                  <a:extLst>
                    <a:ext uri="{9D8B030D-6E8A-4147-A177-3AD203B41FA5}">
                      <a16:colId xmlns:a16="http://schemas.microsoft.com/office/drawing/2014/main" val="20002"/>
                    </a:ext>
                  </a:extLst>
                </a:gridCol>
                <a:gridCol w="2998010">
                  <a:extLst>
                    <a:ext uri="{9D8B030D-6E8A-4147-A177-3AD203B41FA5}">
                      <a16:colId xmlns:a16="http://schemas.microsoft.com/office/drawing/2014/main" val="20003"/>
                    </a:ext>
                  </a:extLst>
                </a:gridCol>
              </a:tblGrid>
              <a:tr h="446072">
                <a:tc>
                  <a:txBody>
                    <a:bodyPr/>
                    <a:lstStyle/>
                    <a:p>
                      <a:pPr algn="ctr">
                        <a:lnSpc>
                          <a:spcPct val="100000"/>
                        </a:lnSpc>
                      </a:pP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R w="12700" cap="flat" cmpd="sng" algn="ctr">
                      <a:solidFill>
                        <a:schemeClr val="tx1"/>
                      </a:solidFill>
                      <a:prstDash val="sysDash"/>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23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300" u="none" strike="noStrike" kern="1200" baseline="0" dirty="0">
                          <a:latin typeface="Calibri" panose="020F0502020204030204" pitchFamily="34" charset="0"/>
                          <a:ea typeface="ＭＳ Ｐゴシック" panose="020B0600070205080204" pitchFamily="50" charset="-128"/>
                          <a:cs typeface="Calibri" panose="020F0502020204030204" pitchFamily="34" charset="0"/>
                        </a:rPr>
                        <a:t>・世界の大都市では、　　ニューヨークのセントラルパークやロンドンのハイド・パークなど、都市の中心部に大きな公園があることで、都市格を高めており、うめきた２期においても、みどりを軸としたまちづくりをめざす機運が高まった。</a:t>
                      </a:r>
                      <a:endParaRPr kumimoji="1" lang="en-US" altLang="ja-JP" sz="1300" u="none" strike="noStrike" kern="1200" baseline="0" dirty="0">
                        <a:latin typeface="Calibri" panose="020F0502020204030204" pitchFamily="34" charset="0"/>
                        <a:ea typeface="ＭＳ Ｐゴシック" panose="020B0600070205080204" pitchFamily="50" charset="-128"/>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u="none" strike="noStrike" kern="1200" baseline="0" dirty="0">
                        <a:latin typeface="Calibri" panose="020F0502020204030204" pitchFamily="34" charset="0"/>
                        <a:ea typeface="ＭＳ Ｐゴシック" panose="020B0600070205080204" pitchFamily="50" charset="-128"/>
                        <a:cs typeface="Calibri" panose="020F0502020204030204" pitchFamily="34" charset="0"/>
                      </a:endParaRPr>
                    </a:p>
                  </a:txBody>
                  <a:tcPr>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lnSpc>
                          <a:spcPct val="100000"/>
                        </a:lnSpc>
                        <a:spcBef>
                          <a:spcPts val="0"/>
                        </a:spcBef>
                        <a:spcAft>
                          <a:spcPts val="0"/>
                        </a:spcAft>
                      </a:pPr>
                      <a:r>
                        <a:rPr kumimoji="1" lang="ja-JP" altLang="en-US" sz="1300" u="none" strike="noStrike" dirty="0">
                          <a:latin typeface="Calibri" panose="020F0502020204030204" pitchFamily="34" charset="0"/>
                          <a:ea typeface="ＭＳ Ｐゴシック" panose="020B0600070205080204" pitchFamily="50" charset="-128"/>
                          <a:cs typeface="Calibri" panose="020F0502020204030204" pitchFamily="34" charset="0"/>
                        </a:rPr>
                        <a:t>・「みどり」を軸にしたまちづくりにより、圧倒的な都市魅力と品格ある都市景観を創出するとともに、開発の効果を周辺にも波及させ、周辺の地域を高めることとした。</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lnSpc>
                          <a:spcPct val="100000"/>
                        </a:lnSpc>
                        <a:spcBef>
                          <a:spcPts val="0"/>
                        </a:spcBef>
                        <a:spcAft>
                          <a:spcPts val="0"/>
                        </a:spcAft>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・大阪駅周辺地域部会</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において、うめきた２期 </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開発計画について議論</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し</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、「みどり」を軸とした </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質の高いまちづくりを</a:t>
                      </a:r>
                      <a:r>
                        <a:rPr kumimoji="1" lang="ja-JP" altLang="en-US" sz="1300" u="none" strike="noStrike" kern="1200" baseline="0" dirty="0" err="1">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め</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ざすこと、また、その実</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現に向けて、 国内外か</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ら広く民間提案を受け</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入れ、創意に富んだ、実 </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効性のある開発計画を</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検討することを確認。</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年度に、「みどり」</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と「イノベーション」の融</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合拠点を目標とする「</a:t>
                      </a:r>
                      <a:r>
                        <a:rPr kumimoji="1" lang="ja-JP" altLang="en-US" sz="1300" u="none" strike="noStrike" kern="1200" baseline="0" dirty="0" err="1">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う</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めきた２期区域まちづく</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err="1">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りの</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方針」を決定。</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年４月の副首都推 </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進本部会議にて、広域</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的な拠点開発について</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府市での関与を確認し、</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2021</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11</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月に、「大阪都</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市計画局」を設置し、府</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市で連携した取組みを</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推進。</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nSpc>
                          <a:spcPct val="100000"/>
                        </a:lnSpc>
                        <a:spcBef>
                          <a:spcPts val="0"/>
                        </a:spcBef>
                        <a:spcAft>
                          <a:spcPts val="0"/>
                        </a:spcAft>
                        <a:defRPr/>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年６月に、うめきた２期みどりとイノ　　 </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nSpc>
                          <a:spcPct val="100000"/>
                        </a:lnSpc>
                        <a:spcBef>
                          <a:spcPts val="0"/>
                        </a:spcBef>
                        <a:spcAft>
                          <a:spcPts val="0"/>
                        </a:spcAft>
                        <a:defRPr/>
                      </a:pPr>
                      <a:r>
                        <a:rPr kumimoji="1" lang="ja-JP" altLang="en-US" sz="13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ベーションの融合拠点形成推進協議会</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nSpc>
                          <a:spcPct val="100000"/>
                        </a:lnSpc>
                        <a:spcBef>
                          <a:spcPts val="0"/>
                        </a:spcBef>
                        <a:spcAft>
                          <a:spcPts val="0"/>
                        </a:spcAft>
                        <a:defRPr/>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を設立</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nSpc>
                          <a:spcPct val="100000"/>
                        </a:lnSpc>
                        <a:spcBef>
                          <a:spcPts val="0"/>
                        </a:spcBef>
                        <a:spcAft>
                          <a:spcPts val="0"/>
                        </a:spcAft>
                        <a:defRPr/>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nSpc>
                          <a:spcPct val="100000"/>
                        </a:lnSpc>
                        <a:spcBef>
                          <a:spcPts val="0"/>
                        </a:spcBef>
                        <a:spcAft>
                          <a:spcPts val="0"/>
                        </a:spcAft>
                        <a:defRPr/>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年７月に、うめきた２期民間開発事　</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nSpc>
                          <a:spcPct val="100000"/>
                        </a:lnSpc>
                        <a:spcBef>
                          <a:spcPts val="0"/>
                        </a:spcBef>
                        <a:spcAft>
                          <a:spcPts val="0"/>
                        </a:spcAft>
                        <a:defRPr/>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業者を決定</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nSpc>
                          <a:spcPct val="100000"/>
                        </a:lnSpc>
                        <a:spcBef>
                          <a:spcPts val="0"/>
                        </a:spcBef>
                        <a:spcAft>
                          <a:spcPts val="0"/>
                        </a:spcAft>
                        <a:defRPr/>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3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lang="ja-JP" altLang="en-US" sz="13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年３月に、公園の</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都市計画決定</a:t>
                      </a:r>
                      <a:r>
                        <a:rPr kumimoji="1" lang="en-US" altLang="ja-JP" sz="1300" u="none" strike="sngStrike" dirty="0">
                          <a:solidFill>
                            <a:srgbClr val="FF0000"/>
                          </a:solidFill>
                          <a:latin typeface="Calibri" panose="020F0502020204030204" pitchFamily="34" charset="0"/>
                          <a:ea typeface="ＭＳ Ｐゴシック" panose="020B0600070205080204" pitchFamily="50" charset="-128"/>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年４月に、うめきた</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期</a:t>
                      </a:r>
                      <a:r>
                        <a:rPr kumimoji="1" lang="ja-JP" altLang="en-US" sz="1300" u="none" strike="noStrike" dirty="0" err="1">
                          <a:solidFill>
                            <a:schemeClr val="tx1"/>
                          </a:solidFill>
                          <a:latin typeface="Calibri" panose="020F0502020204030204" pitchFamily="34" charset="0"/>
                          <a:ea typeface="ＭＳ Ｐゴシック" panose="020B0600070205080204" pitchFamily="50" charset="-128"/>
                          <a:cs typeface="Calibri" panose="020F0502020204030204" pitchFamily="34" charset="0"/>
                        </a:rPr>
                        <a:t>地区地区</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計</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画の都市計画変更</a:t>
                      </a:r>
                      <a:endParaRPr kumimoji="1" lang="en-US" altLang="ja-JP" sz="1300" u="none" strike="sngStrike" dirty="0">
                        <a:solidFill>
                          <a:srgbClr val="FF0000"/>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また、都市再生特別地区（うめきた２期 </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中央地区）の都市計画変更</a:t>
                      </a:r>
                      <a:endParaRPr kumimoji="1" lang="en-US" altLang="ja-JP" sz="1300" u="none" strike="sngStrike" dirty="0">
                        <a:solidFill>
                          <a:srgbClr val="FF0000"/>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月に、民間開発工事に着手</a:t>
                      </a:r>
                      <a:endParaRPr kumimoji="1" lang="en-US" altLang="ja-JP" sz="1300" u="none" strike="sngStrike" dirty="0">
                        <a:solidFill>
                          <a:srgbClr val="FF0000"/>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年５月に、公園工事に着手</a:t>
                      </a:r>
                      <a:endParaRPr kumimoji="1" lang="en-US" altLang="ja-JP" sz="1300" u="none" strike="sngStrike" dirty="0">
                        <a:solidFill>
                          <a:srgbClr val="FF0000"/>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年９月に、一般社団法人うめきた</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未来イノベーション機構を設立</a:t>
                      </a:r>
                      <a:endParaRPr kumimoji="1" lang="en-US" altLang="ja-JP" sz="1300" u="none" strike="sngStrike" dirty="0">
                        <a:solidFill>
                          <a:srgbClr val="FF0000"/>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u="none" strike="sngStrike" dirty="0">
                        <a:solidFill>
                          <a:srgbClr val="FF0000"/>
                        </a:solidFill>
                      </a:endParaRPr>
                    </a:p>
                  </a:txBody>
                  <a:tcPr>
                    <a:lnL w="12700" cap="flat" cmpd="sng" algn="ctr">
                      <a:solidFill>
                        <a:schemeClr val="tx1"/>
                      </a:solidFill>
                      <a:prstDash val="sysDash"/>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
        <p:nvSpPr>
          <p:cNvPr id="11" name="テキスト ボックス 10"/>
          <p:cNvSpPr txBox="1"/>
          <p:nvPr/>
        </p:nvSpPr>
        <p:spPr>
          <a:xfrm>
            <a:off x="0" y="-14793"/>
            <a:ext cx="5040000" cy="338554"/>
          </a:xfrm>
          <a:prstGeom prst="rect">
            <a:avLst/>
          </a:prstGeom>
          <a:solidFill>
            <a:srgbClr val="002060"/>
          </a:solidFill>
        </p:spPr>
        <p:txBody>
          <a:bodyPr wrap="square" rtlCol="0" anchor="ctr">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10</a:t>
            </a:r>
            <a:r>
              <a:rPr lang="ja-JP" altLang="en-US" sz="1600" b="1" u="sng" dirty="0">
                <a:solidFill>
                  <a:schemeClr val="bg1"/>
                </a:solidFill>
                <a:latin typeface="BIZ UDゴシック" panose="020B0400000000000000" pitchFamily="49" charset="-128"/>
                <a:ea typeface="BIZ UDゴシック" panose="020B0400000000000000" pitchFamily="49" charset="-128"/>
              </a:rPr>
              <a:t>）まちづくり</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
        <p:nvSpPr>
          <p:cNvPr id="12"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105</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063099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86653" y="1186166"/>
            <a:ext cx="2872436" cy="540000"/>
          </a:xfrm>
          <a:prstGeom prst="roundRect">
            <a:avLst/>
          </a:prstGeom>
          <a:solidFill>
            <a:srgbClr val="009900">
              <a:alpha val="20000"/>
            </a:srgbClr>
          </a:solidFill>
          <a:ln w="317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43" name="正方形/長方形 42"/>
          <p:cNvSpPr/>
          <p:nvPr/>
        </p:nvSpPr>
        <p:spPr>
          <a:xfrm>
            <a:off x="84802" y="1997798"/>
            <a:ext cx="4681501" cy="2391072"/>
          </a:xfrm>
          <a:prstGeom prst="rect">
            <a:avLst/>
          </a:prstGeom>
          <a:solidFill>
            <a:schemeClr val="bg1">
              <a:lumMod val="85000"/>
            </a:schemeClr>
          </a:solidFill>
          <a:ln w="28575">
            <a:no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sz="1286"/>
          </a:p>
        </p:txBody>
      </p:sp>
      <p:sp>
        <p:nvSpPr>
          <p:cNvPr id="45" name="テキスト ボックス 44"/>
          <p:cNvSpPr txBox="1">
            <a:spLocks noChangeArrowheads="1"/>
          </p:cNvSpPr>
          <p:nvPr/>
        </p:nvSpPr>
        <p:spPr bwMode="auto">
          <a:xfrm>
            <a:off x="45783" y="450289"/>
            <a:ext cx="1697143" cy="23503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bIns="12857" anchor="ctr">
            <a:spAutoFit/>
          </a:bodyPr>
          <a:lstStyle/>
          <a:p>
            <a:r>
              <a:rPr lang="ja-JP" altLang="en-US" sz="1143" dirty="0">
                <a:solidFill>
                  <a:schemeClr val="bg1"/>
                </a:solidFill>
                <a:latin typeface="+mj-ea"/>
                <a:ea typeface="+mj-ea"/>
              </a:rPr>
              <a:t>○民間都市開発誘導</a:t>
            </a:r>
          </a:p>
        </p:txBody>
      </p:sp>
      <p:sp>
        <p:nvSpPr>
          <p:cNvPr id="52" name="テキスト ボックス 51"/>
          <p:cNvSpPr txBox="1"/>
          <p:nvPr/>
        </p:nvSpPr>
        <p:spPr>
          <a:xfrm>
            <a:off x="174335" y="1211877"/>
            <a:ext cx="1714192" cy="515526"/>
          </a:xfrm>
          <a:prstGeom prst="rect">
            <a:avLst/>
          </a:prstGeom>
          <a:noFill/>
        </p:spPr>
        <p:txBody>
          <a:bodyPr wrap="square" rtlCol="0">
            <a:spAutoFit/>
          </a:bodyPr>
          <a:lstStyle/>
          <a:p>
            <a:pPr algn="ctr">
              <a:lnSpc>
                <a:spcPts val="1143"/>
              </a:lnSpc>
            </a:pPr>
            <a:r>
              <a:rPr lang="ja-JP" altLang="en-US" sz="857" dirty="0">
                <a:latin typeface="ＭＳ ゴシック" panose="020B0609070205080204" pitchFamily="49" charset="-128"/>
                <a:ea typeface="ＭＳ ゴシック" panose="020B0609070205080204" pitchFamily="49" charset="-128"/>
              </a:rPr>
              <a:t>世界の人々を惹きつける</a:t>
            </a:r>
            <a:endParaRPr lang="en-US" altLang="ja-JP" sz="857" dirty="0">
              <a:latin typeface="ＭＳ ゴシック" panose="020B0609070205080204" pitchFamily="49" charset="-128"/>
              <a:ea typeface="ＭＳ ゴシック" panose="020B0609070205080204" pitchFamily="49" charset="-128"/>
            </a:endParaRPr>
          </a:p>
          <a:p>
            <a:pPr algn="ctr">
              <a:lnSpc>
                <a:spcPts val="1143"/>
              </a:lnSpc>
            </a:pPr>
            <a:r>
              <a:rPr lang="ja-JP" altLang="en-US" sz="857" dirty="0">
                <a:latin typeface="ＭＳ ゴシック" panose="020B0609070205080204" pitchFamily="49" charset="-128"/>
                <a:ea typeface="ＭＳ ゴシック" panose="020B0609070205080204" pitchFamily="49" charset="-128"/>
              </a:rPr>
              <a:t>比類なき魅力を備えた</a:t>
            </a:r>
            <a:endParaRPr lang="en-US" altLang="ja-JP" sz="857" dirty="0">
              <a:latin typeface="ＭＳ ゴシック" panose="020B0609070205080204" pitchFamily="49" charset="-128"/>
              <a:ea typeface="ＭＳ ゴシック" panose="020B0609070205080204" pitchFamily="49" charset="-128"/>
            </a:endParaRPr>
          </a:p>
          <a:p>
            <a:pPr algn="ctr">
              <a:lnSpc>
                <a:spcPts val="1143"/>
              </a:lnSpc>
            </a:pPr>
            <a:r>
              <a:rPr lang="ja-JP" altLang="en-US" sz="857" dirty="0">
                <a:latin typeface="ＭＳ ゴシック" panose="020B0609070205080204" pitchFamily="49" charset="-128"/>
                <a:ea typeface="ＭＳ ゴシック" panose="020B0609070205080204" pitchFamily="49" charset="-128"/>
              </a:rPr>
              <a:t>「みどり」</a:t>
            </a:r>
            <a:endParaRPr lang="en-US" altLang="ja-JP" sz="857" dirty="0">
              <a:latin typeface="ＭＳ ゴシック" panose="020B0609070205080204" pitchFamily="49" charset="-128"/>
              <a:ea typeface="ＭＳ ゴシック" panose="020B0609070205080204" pitchFamily="49" charset="-128"/>
            </a:endParaRPr>
          </a:p>
        </p:txBody>
      </p:sp>
      <p:sp>
        <p:nvSpPr>
          <p:cNvPr id="55" name="テキスト ボックス 54"/>
          <p:cNvSpPr txBox="1"/>
          <p:nvPr/>
        </p:nvSpPr>
        <p:spPr>
          <a:xfrm>
            <a:off x="445416" y="933013"/>
            <a:ext cx="4435190" cy="246221"/>
          </a:xfrm>
          <a:prstGeom prst="rect">
            <a:avLst/>
          </a:prstGeom>
          <a:noFill/>
        </p:spPr>
        <p:txBody>
          <a:bodyPr wrap="square" rtlCol="0">
            <a:spAutoFit/>
          </a:bodyPr>
          <a:lstStyle/>
          <a:p>
            <a:r>
              <a:rPr lang="ja-JP" altLang="en-US" sz="1000" u="sng" dirty="0">
                <a:latin typeface="ＭＳ ゴシック" panose="020B0609070205080204" pitchFamily="49" charset="-128"/>
                <a:ea typeface="ＭＳ ゴシック" panose="020B0609070205080204" pitchFamily="49" charset="-128"/>
              </a:rPr>
              <a:t>まちづくりの目標：「みどり」と「イノベーション」の融合拠点</a:t>
            </a:r>
            <a:endParaRPr lang="en-US" altLang="ja-JP" sz="1000" u="sng" dirty="0">
              <a:latin typeface="ＭＳ ゴシック" panose="020B0609070205080204" pitchFamily="49" charset="-128"/>
              <a:ea typeface="ＭＳ ゴシック" panose="020B0609070205080204" pitchFamily="49" charset="-128"/>
            </a:endParaRPr>
          </a:p>
        </p:txBody>
      </p:sp>
      <p:sp>
        <p:nvSpPr>
          <p:cNvPr id="67" name="テキスト ボックス 66"/>
          <p:cNvSpPr txBox="1"/>
          <p:nvPr/>
        </p:nvSpPr>
        <p:spPr>
          <a:xfrm>
            <a:off x="403983" y="2001599"/>
            <a:ext cx="4152668" cy="425758"/>
          </a:xfrm>
          <a:prstGeom prst="rect">
            <a:avLst/>
          </a:prstGeom>
          <a:noFill/>
        </p:spPr>
        <p:txBody>
          <a:bodyPr wrap="square" rtlCol="0">
            <a:spAutoFit/>
          </a:bodyPr>
          <a:lstStyle/>
          <a:p>
            <a:pPr>
              <a:lnSpc>
                <a:spcPts val="1286"/>
              </a:lnSpc>
            </a:pPr>
            <a:r>
              <a:rPr lang="en-US" altLang="ja-JP" sz="1000" dirty="0">
                <a:latin typeface="ＭＳ ゴシック" panose="020B0609070205080204" pitchFamily="49" charset="-128"/>
                <a:ea typeface="ＭＳ ゴシック" panose="020B0609070205080204" pitchFamily="49" charset="-128"/>
              </a:rPr>
              <a:t>2018</a:t>
            </a:r>
            <a:r>
              <a:rPr lang="ja-JP" altLang="en-US" sz="1000" dirty="0">
                <a:latin typeface="ＭＳ ゴシック" panose="020B0609070205080204" pitchFamily="49" charset="-128"/>
                <a:ea typeface="ＭＳ ゴシック" panose="020B0609070205080204" pitchFamily="49" charset="-128"/>
              </a:rPr>
              <a:t>年</a:t>
            </a:r>
            <a:r>
              <a:rPr lang="en-US" altLang="ja-JP" sz="1000" dirty="0">
                <a:latin typeface="ＭＳ ゴシック" panose="020B0609070205080204" pitchFamily="49" charset="-128"/>
                <a:ea typeface="ＭＳ ゴシック" panose="020B0609070205080204" pitchFamily="49" charset="-128"/>
              </a:rPr>
              <a:t>7</a:t>
            </a:r>
            <a:r>
              <a:rPr lang="ja-JP" altLang="en-US" sz="1000" dirty="0">
                <a:latin typeface="ＭＳ ゴシック" panose="020B0609070205080204" pitchFamily="49" charset="-128"/>
                <a:ea typeface="ＭＳ ゴシック" panose="020B0609070205080204" pitchFamily="49" charset="-128"/>
              </a:rPr>
              <a:t>月</a:t>
            </a:r>
            <a:r>
              <a:rPr lang="en-US" altLang="ja-JP" sz="1000" dirty="0">
                <a:latin typeface="ＭＳ ゴシック" panose="020B0609070205080204" pitchFamily="49" charset="-128"/>
                <a:ea typeface="ＭＳ ゴシック" panose="020B0609070205080204" pitchFamily="49" charset="-128"/>
              </a:rPr>
              <a:t>12</a:t>
            </a:r>
            <a:r>
              <a:rPr lang="ja-JP" altLang="en-US" sz="1000" dirty="0">
                <a:latin typeface="ＭＳ ゴシック" panose="020B0609070205080204" pitchFamily="49" charset="-128"/>
                <a:ea typeface="ＭＳ ゴシック" panose="020B0609070205080204" pitchFamily="49" charset="-128"/>
              </a:rPr>
              <a:t>日に三菱地所㈱を代表者とするグループに事業者決定</a:t>
            </a:r>
            <a:endParaRPr lang="en-US" altLang="ja-JP" sz="1000" baseline="30000" dirty="0">
              <a:solidFill>
                <a:srgbClr val="002060"/>
              </a:solidFill>
              <a:latin typeface="ＭＳ ゴシック" panose="020B0609070205080204" pitchFamily="49" charset="-128"/>
              <a:ea typeface="ＭＳ ゴシック" panose="020B0609070205080204" pitchFamily="49" charset="-128"/>
            </a:endParaRPr>
          </a:p>
          <a:p>
            <a:pPr>
              <a:lnSpc>
                <a:spcPts val="1286"/>
              </a:lnSpc>
            </a:pPr>
            <a:r>
              <a:rPr lang="ja-JP" altLang="en-US" sz="857" dirty="0">
                <a:latin typeface="ＭＳ ゴシック" panose="020B0609070205080204" pitchFamily="49" charset="-128"/>
                <a:ea typeface="ＭＳ ゴシック" panose="020B0609070205080204" pitchFamily="49" charset="-128"/>
              </a:rPr>
              <a:t>　（コンセプト：希望の杜　</a:t>
            </a:r>
            <a:r>
              <a:rPr lang="en-US" altLang="ja-JP" sz="857" dirty="0">
                <a:latin typeface="+mn-ea"/>
              </a:rPr>
              <a:t>Osaka</a:t>
            </a:r>
            <a:r>
              <a:rPr lang="ja-JP" altLang="en-US" sz="857" dirty="0">
                <a:latin typeface="+mn-ea"/>
              </a:rPr>
              <a:t> </a:t>
            </a:r>
            <a:r>
              <a:rPr lang="en-US" altLang="ja-JP" sz="857" dirty="0">
                <a:latin typeface="+mn-ea"/>
              </a:rPr>
              <a:t>“MIDORI”LIFE</a:t>
            </a:r>
            <a:r>
              <a:rPr lang="ja-JP" altLang="en-US" sz="857" dirty="0">
                <a:latin typeface="+mn-ea"/>
              </a:rPr>
              <a:t> </a:t>
            </a:r>
            <a:r>
              <a:rPr lang="en-US" altLang="ja-JP" sz="857" dirty="0">
                <a:latin typeface="+mn-ea"/>
              </a:rPr>
              <a:t>2070</a:t>
            </a:r>
            <a:r>
              <a:rPr lang="ja-JP" altLang="en-US" sz="857" dirty="0">
                <a:latin typeface="ＭＳ ゴシック" panose="020B0609070205080204" pitchFamily="49" charset="-128"/>
                <a:ea typeface="ＭＳ ゴシック" panose="020B0609070205080204" pitchFamily="49" charset="-128"/>
              </a:rPr>
              <a:t>の創造）</a:t>
            </a:r>
            <a:endParaRPr lang="en-US" altLang="ja-JP" sz="857" dirty="0">
              <a:latin typeface="ＭＳ ゴシック" panose="020B0609070205080204" pitchFamily="49" charset="-128"/>
              <a:ea typeface="ＭＳ ゴシック" panose="020B0609070205080204" pitchFamily="49" charset="-128"/>
            </a:endParaRPr>
          </a:p>
        </p:txBody>
      </p:sp>
      <p:sp>
        <p:nvSpPr>
          <p:cNvPr id="71" name="テキスト ボックス 70"/>
          <p:cNvSpPr txBox="1"/>
          <p:nvPr/>
        </p:nvSpPr>
        <p:spPr>
          <a:xfrm>
            <a:off x="3101788" y="1781091"/>
            <a:ext cx="1653860" cy="207749"/>
          </a:xfrm>
          <a:prstGeom prst="rect">
            <a:avLst/>
          </a:prstGeom>
          <a:noFill/>
        </p:spPr>
        <p:txBody>
          <a:bodyPr wrap="square" rtlCol="0">
            <a:spAutoFit/>
          </a:bodyPr>
          <a:lstStyle/>
          <a:p>
            <a:pPr>
              <a:lnSpc>
                <a:spcPts val="857"/>
              </a:lnSpc>
            </a:pPr>
            <a:r>
              <a:rPr lang="ja-JP" altLang="en-US" sz="786" dirty="0">
                <a:latin typeface="ＭＳ ゴシック" panose="020B0609070205080204" pitchFamily="49" charset="-128"/>
                <a:ea typeface="ＭＳ ゴシック" panose="020B0609070205080204" pitchFamily="49" charset="-128"/>
              </a:rPr>
              <a:t>ＵＲ都市機構がコンペを実施</a:t>
            </a:r>
            <a:endParaRPr lang="en-US" altLang="ja-JP" sz="786" dirty="0">
              <a:latin typeface="ＭＳ ゴシック" panose="020B0609070205080204" pitchFamily="49" charset="-128"/>
              <a:ea typeface="ＭＳ ゴシック" panose="020B0609070205080204" pitchFamily="49" charset="-128"/>
            </a:endParaRPr>
          </a:p>
        </p:txBody>
      </p:sp>
      <p:sp>
        <p:nvSpPr>
          <p:cNvPr id="32" name="正方形/長方形 31"/>
          <p:cNvSpPr/>
          <p:nvPr/>
        </p:nvSpPr>
        <p:spPr>
          <a:xfrm>
            <a:off x="45783" y="4552790"/>
            <a:ext cx="4772354" cy="2253776"/>
          </a:xfrm>
          <a:prstGeom prst="rect">
            <a:avLst/>
          </a:prstGeom>
          <a:noFill/>
          <a:ln>
            <a:solidFill>
              <a:schemeClr val="tx1"/>
            </a:solidFill>
            <a:prstDash val="solid"/>
          </a:ln>
        </p:spPr>
        <p:txBody>
          <a:bodyPr wrap="square" lIns="25714" tIns="25714" rIns="25714" bIns="25714">
            <a:no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fontAlgn="base">
              <a:lnSpc>
                <a:spcPct val="120000"/>
              </a:lnSpc>
              <a:spcBef>
                <a:spcPct val="0"/>
              </a:spcBef>
              <a:spcAft>
                <a:spcPct val="0"/>
              </a:spcAft>
            </a:pPr>
            <a:endParaRPr lang="en-US" altLang="ja-JP" sz="786" dirty="0">
              <a:solidFill>
                <a:schemeClr val="tx1">
                  <a:lumMod val="50000"/>
                  <a:lumOff val="50000"/>
                </a:schemeClr>
              </a:solidFill>
              <a:latin typeface="Meiryo UI" pitchFamily="50" charset="-128"/>
              <a:ea typeface="Meiryo UI" pitchFamily="50" charset="-128"/>
              <a:cs typeface="Meiryo UI" pitchFamily="50" charset="-128"/>
            </a:endParaRPr>
          </a:p>
          <a:p>
            <a:pPr fontAlgn="base">
              <a:lnSpc>
                <a:spcPct val="120000"/>
              </a:lnSpc>
              <a:spcBef>
                <a:spcPct val="0"/>
              </a:spcBef>
              <a:spcAft>
                <a:spcPct val="0"/>
              </a:spcAft>
            </a:pPr>
            <a:endParaRPr lang="en-US" altLang="ja-JP" sz="571" dirty="0">
              <a:solidFill>
                <a:schemeClr val="bg1">
                  <a:lumMod val="50000"/>
                </a:schemeClr>
              </a:solidFill>
              <a:latin typeface="Meiryo UI" pitchFamily="50" charset="-128"/>
              <a:ea typeface="Meiryo UI" pitchFamily="50" charset="-128"/>
              <a:cs typeface="Meiryo UI" pitchFamily="50" charset="-128"/>
            </a:endParaRPr>
          </a:p>
          <a:p>
            <a:pPr fontAlgn="base">
              <a:lnSpc>
                <a:spcPct val="120000"/>
              </a:lnSpc>
              <a:spcBef>
                <a:spcPct val="0"/>
              </a:spcBef>
              <a:spcAft>
                <a:spcPct val="0"/>
              </a:spcAft>
            </a:pPr>
            <a:r>
              <a:rPr lang="ja-JP" altLang="en-US" sz="1000" dirty="0">
                <a:latin typeface="Meiryo UI" pitchFamily="50" charset="-128"/>
                <a:ea typeface="Meiryo UI" pitchFamily="50" charset="-128"/>
                <a:cs typeface="Meiryo UI" pitchFamily="50" charset="-128"/>
              </a:rPr>
              <a:t>　</a:t>
            </a:r>
            <a:endParaRPr lang="en-US" altLang="ja-JP" sz="1000" dirty="0">
              <a:latin typeface="Meiryo UI" pitchFamily="50" charset="-128"/>
              <a:ea typeface="Meiryo UI" pitchFamily="50" charset="-128"/>
              <a:cs typeface="Meiryo UI" pitchFamily="50" charset="-128"/>
            </a:endParaRPr>
          </a:p>
        </p:txBody>
      </p:sp>
      <p:sp>
        <p:nvSpPr>
          <p:cNvPr id="33" name="テキスト ボックス 30"/>
          <p:cNvSpPr txBox="1">
            <a:spLocks noChangeArrowheads="1"/>
          </p:cNvSpPr>
          <p:nvPr/>
        </p:nvSpPr>
        <p:spPr bwMode="auto">
          <a:xfrm>
            <a:off x="45783" y="4560556"/>
            <a:ext cx="918013" cy="22144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nchor="ctr">
            <a:noAutofit/>
          </a:bodyPr>
          <a:lstStyle>
            <a:defPPr>
              <a:defRPr lang="ja-JP"/>
            </a:defPPr>
            <a:lvl1pPr marL="0" algn="l" defTabSz="1280160" rtl="0" eaLnBrk="1" latinLnBrk="0" hangingPunct="1">
              <a:defRPr kumimoji="1" sz="2500" kern="1200">
                <a:solidFill>
                  <a:schemeClr val="lt1"/>
                </a:solidFill>
                <a:latin typeface="+mn-lt"/>
                <a:ea typeface="+mn-ea"/>
                <a:cs typeface="+mn-cs"/>
              </a:defRPr>
            </a:lvl1pPr>
            <a:lvl2pPr marL="640080" algn="l" defTabSz="1280160" rtl="0" eaLnBrk="1" latinLnBrk="0" hangingPunct="1">
              <a:defRPr kumimoji="1" sz="2500" kern="1200">
                <a:solidFill>
                  <a:schemeClr val="lt1"/>
                </a:solidFill>
                <a:latin typeface="+mn-lt"/>
                <a:ea typeface="+mn-ea"/>
                <a:cs typeface="+mn-cs"/>
              </a:defRPr>
            </a:lvl2pPr>
            <a:lvl3pPr marL="1280160" algn="l" defTabSz="1280160" rtl="0" eaLnBrk="1" latinLnBrk="0" hangingPunct="1">
              <a:defRPr kumimoji="1" sz="2500" kern="1200">
                <a:solidFill>
                  <a:schemeClr val="lt1"/>
                </a:solidFill>
                <a:latin typeface="+mn-lt"/>
                <a:ea typeface="+mn-ea"/>
                <a:cs typeface="+mn-cs"/>
              </a:defRPr>
            </a:lvl3pPr>
            <a:lvl4pPr marL="1920240" algn="l" defTabSz="1280160" rtl="0" eaLnBrk="1" latinLnBrk="0" hangingPunct="1">
              <a:defRPr kumimoji="1" sz="2500" kern="1200">
                <a:solidFill>
                  <a:schemeClr val="lt1"/>
                </a:solidFill>
                <a:latin typeface="+mn-lt"/>
                <a:ea typeface="+mn-ea"/>
                <a:cs typeface="+mn-cs"/>
              </a:defRPr>
            </a:lvl4pPr>
            <a:lvl5pPr marL="2560320" algn="l" defTabSz="1280160" rtl="0" eaLnBrk="1" latinLnBrk="0" hangingPunct="1">
              <a:defRPr kumimoji="1" sz="2500" kern="1200">
                <a:solidFill>
                  <a:schemeClr val="lt1"/>
                </a:solidFill>
                <a:latin typeface="+mn-lt"/>
                <a:ea typeface="+mn-ea"/>
                <a:cs typeface="+mn-cs"/>
              </a:defRPr>
            </a:lvl5pPr>
            <a:lvl6pPr marL="3200400" algn="l" defTabSz="1280160" rtl="0" eaLnBrk="1" latinLnBrk="0" hangingPunct="1">
              <a:defRPr kumimoji="1" sz="2500" kern="1200">
                <a:solidFill>
                  <a:schemeClr val="lt1"/>
                </a:solidFill>
                <a:latin typeface="+mn-lt"/>
                <a:ea typeface="+mn-ea"/>
                <a:cs typeface="+mn-cs"/>
              </a:defRPr>
            </a:lvl6pPr>
            <a:lvl7pPr marL="3840480" algn="l" defTabSz="1280160" rtl="0" eaLnBrk="1" latinLnBrk="0" hangingPunct="1">
              <a:defRPr kumimoji="1" sz="2500" kern="1200">
                <a:solidFill>
                  <a:schemeClr val="lt1"/>
                </a:solidFill>
                <a:latin typeface="+mn-lt"/>
                <a:ea typeface="+mn-ea"/>
                <a:cs typeface="+mn-cs"/>
              </a:defRPr>
            </a:lvl7pPr>
            <a:lvl8pPr marL="4480560" algn="l" defTabSz="1280160" rtl="0" eaLnBrk="1" latinLnBrk="0" hangingPunct="1">
              <a:defRPr kumimoji="1" sz="2500" kern="1200">
                <a:solidFill>
                  <a:schemeClr val="lt1"/>
                </a:solidFill>
                <a:latin typeface="+mn-lt"/>
                <a:ea typeface="+mn-ea"/>
                <a:cs typeface="+mn-cs"/>
              </a:defRPr>
            </a:lvl8pPr>
            <a:lvl9pPr marL="5120640" algn="l" defTabSz="1280160" rtl="0" eaLnBrk="1" latinLnBrk="0" hangingPunct="1">
              <a:defRPr kumimoji="1" sz="2500" kern="1200">
                <a:solidFill>
                  <a:schemeClr val="lt1"/>
                </a:solidFill>
                <a:latin typeface="+mn-lt"/>
                <a:ea typeface="+mn-ea"/>
                <a:cs typeface="+mn-cs"/>
              </a:defRPr>
            </a:lvl9pPr>
          </a:lstStyle>
          <a:p>
            <a:r>
              <a:rPr lang="ja-JP" altLang="en-US" sz="1143" dirty="0">
                <a:solidFill>
                  <a:schemeClr val="bg1"/>
                </a:solidFill>
                <a:latin typeface="+mj-ea"/>
                <a:ea typeface="+mj-ea"/>
              </a:rPr>
              <a:t>○中核機能  </a:t>
            </a:r>
            <a:endParaRPr lang="ja-JP" altLang="en-US" sz="786" dirty="0">
              <a:solidFill>
                <a:schemeClr val="bg1"/>
              </a:solidFill>
              <a:latin typeface="+mj-ea"/>
              <a:ea typeface="+mj-ea"/>
            </a:endParaRPr>
          </a:p>
        </p:txBody>
      </p:sp>
      <p:pic>
        <p:nvPicPr>
          <p:cNvPr id="8" name="図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965" y="2357838"/>
            <a:ext cx="3605071" cy="1850787"/>
          </a:xfrm>
          <a:prstGeom prst="rect">
            <a:avLst/>
          </a:prstGeom>
        </p:spPr>
      </p:pic>
      <p:sp>
        <p:nvSpPr>
          <p:cNvPr id="34" name="テキスト ボックス 33"/>
          <p:cNvSpPr txBox="1"/>
          <p:nvPr/>
        </p:nvSpPr>
        <p:spPr>
          <a:xfrm>
            <a:off x="89813" y="4175420"/>
            <a:ext cx="4899355" cy="259045"/>
          </a:xfrm>
          <a:prstGeom prst="rect">
            <a:avLst/>
          </a:prstGeom>
          <a:noFill/>
        </p:spPr>
        <p:txBody>
          <a:bodyPr wrap="square" rtlCol="0">
            <a:spAutoFit/>
          </a:bodyPr>
          <a:lstStyle/>
          <a:p>
            <a:pPr>
              <a:lnSpc>
                <a:spcPts val="1286"/>
              </a:lnSpc>
            </a:pPr>
            <a:r>
              <a:rPr lang="en-US" altLang="ja-JP" sz="714" dirty="0">
                <a:latin typeface="ＭＳ ゴシック" panose="020B0609070205080204" pitchFamily="49" charset="-128"/>
                <a:ea typeface="ＭＳ ゴシック" panose="020B0609070205080204" pitchFamily="49" charset="-128"/>
              </a:rPr>
              <a:t>※2022</a:t>
            </a:r>
            <a:r>
              <a:rPr lang="ja-JP" altLang="en-US" sz="714" dirty="0">
                <a:latin typeface="ＭＳ ゴシック" panose="020B0609070205080204" pitchFamily="49" charset="-128"/>
                <a:ea typeface="ＭＳ ゴシック" panose="020B0609070205080204" pitchFamily="49" charset="-128"/>
              </a:rPr>
              <a:t>年</a:t>
            </a:r>
            <a:r>
              <a:rPr lang="en-US" altLang="ja-JP" sz="714" dirty="0">
                <a:latin typeface="ＭＳ ゴシック" panose="020B0609070205080204" pitchFamily="49" charset="-128"/>
                <a:ea typeface="ＭＳ ゴシック" panose="020B0609070205080204" pitchFamily="49" charset="-128"/>
              </a:rPr>
              <a:t>5</a:t>
            </a:r>
            <a:r>
              <a:rPr lang="ja-JP" altLang="en-US" sz="714" dirty="0">
                <a:latin typeface="ＭＳ ゴシック" panose="020B0609070205080204" pitchFamily="49" charset="-128"/>
                <a:ea typeface="ＭＳ ゴシック" panose="020B0609070205080204" pitchFamily="49" charset="-128"/>
              </a:rPr>
              <a:t>月時点のイメージパースであり、今後変更となる可能性があります。（提供：うめきた</a:t>
            </a:r>
            <a:r>
              <a:rPr lang="en-US" altLang="ja-JP" sz="714" dirty="0">
                <a:latin typeface="ＭＳ ゴシック" panose="020B0609070205080204" pitchFamily="49" charset="-128"/>
                <a:ea typeface="ＭＳ ゴシック" panose="020B0609070205080204" pitchFamily="49" charset="-128"/>
              </a:rPr>
              <a:t>2</a:t>
            </a:r>
            <a:r>
              <a:rPr lang="ja-JP" altLang="en-US" sz="714" dirty="0">
                <a:latin typeface="ＭＳ ゴシック" panose="020B0609070205080204" pitchFamily="49" charset="-128"/>
                <a:ea typeface="ＭＳ ゴシック" panose="020B0609070205080204" pitchFamily="49" charset="-128"/>
              </a:rPr>
              <a:t>期開発事業者）</a:t>
            </a:r>
            <a:endParaRPr lang="en-US" altLang="ja-JP" sz="714" dirty="0">
              <a:latin typeface="ＭＳ ゴシック" panose="020B0609070205080204" pitchFamily="49" charset="-128"/>
              <a:ea typeface="ＭＳ ゴシック" panose="020B0609070205080204" pitchFamily="49" charset="-128"/>
            </a:endParaRPr>
          </a:p>
        </p:txBody>
      </p:sp>
      <p:sp>
        <p:nvSpPr>
          <p:cNvPr id="57" name="テキスト ボックス 56"/>
          <p:cNvSpPr txBox="1"/>
          <p:nvPr/>
        </p:nvSpPr>
        <p:spPr>
          <a:xfrm>
            <a:off x="100447" y="727276"/>
            <a:ext cx="4435190" cy="257122"/>
          </a:xfrm>
          <a:prstGeom prst="rect">
            <a:avLst/>
          </a:prstGeom>
          <a:noFill/>
        </p:spPr>
        <p:txBody>
          <a:bodyPr wrap="square" rtlCol="0">
            <a:spAutoFit/>
          </a:bodyPr>
          <a:lstStyle/>
          <a:p>
            <a:r>
              <a:rPr lang="en-US" altLang="ja-JP" sz="1071" dirty="0">
                <a:latin typeface="ＭＳ ゴシック" panose="020B0609070205080204" pitchFamily="49" charset="-128"/>
                <a:ea typeface="ＭＳ ゴシック" panose="020B0609070205080204" pitchFamily="49" charset="-128"/>
              </a:rPr>
              <a:t>【</a:t>
            </a:r>
            <a:r>
              <a:rPr lang="ja-JP" altLang="en-US" sz="1071" dirty="0">
                <a:latin typeface="ＭＳ ゴシック" panose="020B0609070205080204" pitchFamily="49" charset="-128"/>
                <a:ea typeface="ＭＳ ゴシック" panose="020B0609070205080204" pitchFamily="49" charset="-128"/>
              </a:rPr>
              <a:t>うめきた２期区域まちづくり方針</a:t>
            </a:r>
            <a:r>
              <a:rPr lang="en-US" altLang="ja-JP" sz="1071" dirty="0">
                <a:latin typeface="ＭＳ ゴシック" panose="020B0609070205080204" pitchFamily="49" charset="-128"/>
                <a:ea typeface="ＭＳ ゴシック" panose="020B0609070205080204" pitchFamily="49" charset="-128"/>
              </a:rPr>
              <a:t>】</a:t>
            </a:r>
            <a:r>
              <a:rPr lang="ja-JP" altLang="en-US" sz="1071" dirty="0">
                <a:latin typeface="ＭＳ ゴシック" panose="020B0609070205080204" pitchFamily="49" charset="-128"/>
                <a:ea typeface="ＭＳ ゴシック" panose="020B0609070205080204" pitchFamily="49" charset="-128"/>
              </a:rPr>
              <a:t>（</a:t>
            </a:r>
            <a:r>
              <a:rPr lang="en-US" altLang="ja-JP" sz="1071" dirty="0">
                <a:latin typeface="ＭＳ ゴシック" panose="020B0609070205080204" pitchFamily="49" charset="-128"/>
                <a:ea typeface="ＭＳ ゴシック" panose="020B0609070205080204" pitchFamily="49" charset="-128"/>
              </a:rPr>
              <a:t>2015</a:t>
            </a:r>
            <a:r>
              <a:rPr lang="ja-JP" altLang="en-US" sz="1071" dirty="0">
                <a:latin typeface="ＭＳ ゴシック" panose="020B0609070205080204" pitchFamily="49" charset="-128"/>
                <a:ea typeface="ＭＳ ゴシック" panose="020B0609070205080204" pitchFamily="49" charset="-128"/>
              </a:rPr>
              <a:t>年</a:t>
            </a:r>
            <a:r>
              <a:rPr lang="en-US" altLang="ja-JP" sz="1071" dirty="0">
                <a:latin typeface="ＭＳ ゴシック" panose="020B0609070205080204" pitchFamily="49" charset="-128"/>
                <a:ea typeface="ＭＳ ゴシック" panose="020B0609070205080204" pitchFamily="49" charset="-128"/>
              </a:rPr>
              <a:t>3</a:t>
            </a:r>
            <a:r>
              <a:rPr lang="ja-JP" altLang="en-US" sz="1071" dirty="0">
                <a:latin typeface="ＭＳ ゴシック" panose="020B0609070205080204" pitchFamily="49" charset="-128"/>
                <a:ea typeface="ＭＳ ゴシック" panose="020B0609070205080204" pitchFamily="49" charset="-128"/>
              </a:rPr>
              <a:t>月）</a:t>
            </a:r>
            <a:endParaRPr lang="en-US" altLang="ja-JP" sz="1071" dirty="0">
              <a:latin typeface="ＭＳ ゴシック" panose="020B0609070205080204" pitchFamily="49" charset="-128"/>
              <a:ea typeface="ＭＳ ゴシック" panose="020B0609070205080204" pitchFamily="49" charset="-128"/>
            </a:endParaRPr>
          </a:p>
        </p:txBody>
      </p:sp>
      <p:sp>
        <p:nvSpPr>
          <p:cNvPr id="61" name="角丸四角形 60"/>
          <p:cNvSpPr/>
          <p:nvPr/>
        </p:nvSpPr>
        <p:spPr>
          <a:xfrm>
            <a:off x="1867782" y="1186166"/>
            <a:ext cx="2872436" cy="540000"/>
          </a:xfrm>
          <a:prstGeom prst="roundRect">
            <a:avLst/>
          </a:prstGeom>
          <a:solidFill>
            <a:srgbClr val="0033CC">
              <a:alpha val="10196"/>
            </a:srgbClr>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59" name="テキスト ボックス 58"/>
          <p:cNvSpPr txBox="1"/>
          <p:nvPr/>
        </p:nvSpPr>
        <p:spPr>
          <a:xfrm>
            <a:off x="1880003" y="1204557"/>
            <a:ext cx="1117871" cy="515526"/>
          </a:xfrm>
          <a:prstGeom prst="rect">
            <a:avLst/>
          </a:prstGeom>
          <a:noFill/>
        </p:spPr>
        <p:txBody>
          <a:bodyPr wrap="square" rtlCol="0">
            <a:spAutoFit/>
          </a:bodyPr>
          <a:lstStyle/>
          <a:p>
            <a:pPr algn="ctr">
              <a:lnSpc>
                <a:spcPts val="1143"/>
              </a:lnSpc>
            </a:pPr>
            <a:r>
              <a:rPr lang="ja-JP" altLang="en-US" sz="857" dirty="0">
                <a:latin typeface="ＭＳ ゴシック" panose="020B0609070205080204" pitchFamily="49" charset="-128"/>
                <a:ea typeface="ＭＳ ゴシック" panose="020B0609070205080204" pitchFamily="49" charset="-128"/>
              </a:rPr>
              <a:t>他に類のない</a:t>
            </a:r>
            <a:endParaRPr lang="en-US" altLang="ja-JP" sz="857" dirty="0">
              <a:latin typeface="ＭＳ ゴシック" panose="020B0609070205080204" pitchFamily="49" charset="-128"/>
              <a:ea typeface="ＭＳ ゴシック" panose="020B0609070205080204" pitchFamily="49" charset="-128"/>
            </a:endParaRPr>
          </a:p>
          <a:p>
            <a:pPr algn="ctr">
              <a:lnSpc>
                <a:spcPts val="1143"/>
              </a:lnSpc>
            </a:pPr>
            <a:r>
              <a:rPr lang="ja-JP" altLang="en-US" sz="857" dirty="0">
                <a:latin typeface="ＭＳ ゴシック" panose="020B0609070205080204" pitchFamily="49" charset="-128"/>
                <a:ea typeface="ＭＳ ゴシック" panose="020B0609070205080204" pitchFamily="49" charset="-128"/>
              </a:rPr>
              <a:t>参加型・屋外型</a:t>
            </a:r>
            <a:endParaRPr lang="en-US" altLang="ja-JP" sz="857" dirty="0">
              <a:latin typeface="ＭＳ ゴシック" panose="020B0609070205080204" pitchFamily="49" charset="-128"/>
              <a:ea typeface="ＭＳ ゴシック" panose="020B0609070205080204" pitchFamily="49" charset="-128"/>
            </a:endParaRPr>
          </a:p>
          <a:p>
            <a:pPr algn="ctr">
              <a:lnSpc>
                <a:spcPts val="1143"/>
              </a:lnSpc>
            </a:pPr>
            <a:r>
              <a:rPr lang="ja-JP" altLang="en-US" sz="857" dirty="0">
                <a:latin typeface="ＭＳ ゴシック" panose="020B0609070205080204" pitchFamily="49" charset="-128"/>
                <a:ea typeface="ＭＳ ゴシック" panose="020B0609070205080204" pitchFamily="49" charset="-128"/>
              </a:rPr>
              <a:t>実証フィールド</a:t>
            </a:r>
            <a:endParaRPr lang="en-US" altLang="ja-JP" sz="857" dirty="0">
              <a:latin typeface="ＭＳ ゴシック" panose="020B0609070205080204" pitchFamily="49" charset="-128"/>
              <a:ea typeface="ＭＳ ゴシック" panose="020B0609070205080204" pitchFamily="49" charset="-128"/>
            </a:endParaRPr>
          </a:p>
        </p:txBody>
      </p:sp>
      <p:sp>
        <p:nvSpPr>
          <p:cNvPr id="53" name="テキスト ボックス 52"/>
          <p:cNvSpPr txBox="1"/>
          <p:nvPr/>
        </p:nvSpPr>
        <p:spPr>
          <a:xfrm>
            <a:off x="3116464" y="1198805"/>
            <a:ext cx="1513064" cy="515526"/>
          </a:xfrm>
          <a:prstGeom prst="rect">
            <a:avLst/>
          </a:prstGeom>
          <a:noFill/>
        </p:spPr>
        <p:txBody>
          <a:bodyPr wrap="square" rtlCol="0">
            <a:spAutoFit/>
          </a:bodyPr>
          <a:lstStyle/>
          <a:p>
            <a:pPr algn="ctr">
              <a:lnSpc>
                <a:spcPts val="1143"/>
              </a:lnSpc>
            </a:pPr>
            <a:r>
              <a:rPr lang="ja-JP" altLang="en-US" sz="857" spc="-107" dirty="0">
                <a:latin typeface="ＭＳ ゴシック" panose="020B0609070205080204" pitchFamily="49" charset="-128"/>
                <a:ea typeface="ＭＳ ゴシック" panose="020B0609070205080204" pitchFamily="49" charset="-128"/>
              </a:rPr>
              <a:t>新たな国際競争力を獲得し、</a:t>
            </a:r>
            <a:endParaRPr lang="en-US" altLang="ja-JP" sz="857" spc="-107" dirty="0">
              <a:latin typeface="ＭＳ ゴシック" panose="020B0609070205080204" pitchFamily="49" charset="-128"/>
              <a:ea typeface="ＭＳ ゴシック" panose="020B0609070205080204" pitchFamily="49" charset="-128"/>
            </a:endParaRPr>
          </a:p>
          <a:p>
            <a:pPr algn="ctr">
              <a:lnSpc>
                <a:spcPts val="1143"/>
              </a:lnSpc>
            </a:pPr>
            <a:r>
              <a:rPr lang="ja-JP" altLang="en-US" sz="857" spc="-107" dirty="0">
                <a:latin typeface="ＭＳ ゴシック" panose="020B0609070205080204" pitchFamily="49" charset="-128"/>
                <a:ea typeface="ＭＳ ゴシック" panose="020B0609070205080204" pitchFamily="49" charset="-128"/>
              </a:rPr>
              <a:t>世界をリードする</a:t>
            </a:r>
            <a:endParaRPr lang="en-US" altLang="ja-JP" sz="857" spc="-107" dirty="0">
              <a:latin typeface="ＭＳ ゴシック" panose="020B0609070205080204" pitchFamily="49" charset="-128"/>
              <a:ea typeface="ＭＳ ゴシック" panose="020B0609070205080204" pitchFamily="49" charset="-128"/>
            </a:endParaRPr>
          </a:p>
          <a:p>
            <a:pPr algn="ctr">
              <a:lnSpc>
                <a:spcPts val="1143"/>
              </a:lnSpc>
            </a:pPr>
            <a:r>
              <a:rPr lang="ja-JP" altLang="en-US" sz="857" spc="-107" dirty="0">
                <a:latin typeface="ＭＳ ゴシック" panose="020B0609070205080204" pitchFamily="49" charset="-128"/>
                <a:ea typeface="ＭＳ ゴシック" panose="020B0609070205080204" pitchFamily="49" charset="-128"/>
              </a:rPr>
              <a:t>「イノベーション」の拠点</a:t>
            </a:r>
            <a:endParaRPr lang="en-US" altLang="ja-JP" sz="857" spc="-107" dirty="0">
              <a:latin typeface="ＭＳ ゴシック" panose="020B0609070205080204" pitchFamily="49" charset="-128"/>
              <a:ea typeface="ＭＳ ゴシック" panose="020B0609070205080204" pitchFamily="49" charset="-128"/>
            </a:endParaRPr>
          </a:p>
        </p:txBody>
      </p:sp>
      <p:sp>
        <p:nvSpPr>
          <p:cNvPr id="36" name="正方形/長方形 35"/>
          <p:cNvSpPr/>
          <p:nvPr/>
        </p:nvSpPr>
        <p:spPr>
          <a:xfrm>
            <a:off x="4953954" y="4850307"/>
            <a:ext cx="3966016" cy="958725"/>
          </a:xfrm>
          <a:prstGeom prst="rect">
            <a:avLst/>
          </a:prstGeom>
          <a:noFill/>
          <a:ln>
            <a:solidFill>
              <a:schemeClr val="tx1"/>
            </a:solidFill>
            <a:prstDash val="solid"/>
          </a:ln>
        </p:spPr>
        <p:txBody>
          <a:bodyPr wrap="square" lIns="36000" tIns="36000" rIns="36000" bIns="36000">
            <a:noAutofit/>
          </a:bodyPr>
          <a:lstStyle/>
          <a:p>
            <a:pPr defTabSz="1280160" fontAlgn="base">
              <a:spcBef>
                <a:spcPct val="0"/>
              </a:spcBef>
              <a:spcAft>
                <a:spcPct val="0"/>
              </a:spcAft>
            </a:pPr>
            <a:r>
              <a:rPr lang="en-US" altLang="ja-JP" sz="1000" dirty="0">
                <a:latin typeface="Meiryo UI" pitchFamily="50" charset="-128"/>
                <a:ea typeface="Meiryo UI" pitchFamily="50" charset="-128"/>
                <a:cs typeface="Meiryo UI" pitchFamily="50" charset="-128"/>
              </a:rPr>
              <a:t>【JR</a:t>
            </a:r>
            <a:r>
              <a:rPr lang="ja-JP" altLang="en-US" sz="1000" dirty="0">
                <a:latin typeface="Meiryo UI" pitchFamily="50" charset="-128"/>
                <a:ea typeface="Meiryo UI" pitchFamily="50" charset="-128"/>
                <a:cs typeface="Meiryo UI" pitchFamily="50" charset="-128"/>
              </a:rPr>
              <a:t>東海道線支線地下化・新駅設置事業</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（市・</a:t>
            </a:r>
            <a:r>
              <a:rPr lang="en-US" altLang="ja-JP" sz="1000" dirty="0">
                <a:latin typeface="Meiryo UI" pitchFamily="50" charset="-128"/>
                <a:ea typeface="Meiryo UI" pitchFamily="50" charset="-128"/>
                <a:cs typeface="Meiryo UI" pitchFamily="50" charset="-128"/>
              </a:rPr>
              <a:t>JR</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 2014</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2023</a:t>
            </a:r>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a:p>
            <a:pPr defTabSz="1280160" fontAlgn="base">
              <a:spcBef>
                <a:spcPct val="0"/>
              </a:spcBef>
              <a:spcAft>
                <a:spcPct val="0"/>
              </a:spcAft>
            </a:pP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JR</a:t>
            </a:r>
            <a:r>
              <a:rPr lang="ja-JP" altLang="en-US" sz="1000" dirty="0">
                <a:latin typeface="Meiryo UI" pitchFamily="50" charset="-128"/>
                <a:ea typeface="Meiryo UI" pitchFamily="50" charset="-128"/>
                <a:cs typeface="Meiryo UI" pitchFamily="50" charset="-128"/>
              </a:rPr>
              <a:t>東海道線支線地下化を移設・地下化し、地下ホームを設置</a:t>
            </a:r>
            <a:endParaRPr lang="en-US" altLang="ja-JP" sz="1000" dirty="0">
              <a:latin typeface="Meiryo UI" pitchFamily="50" charset="-128"/>
              <a:ea typeface="Meiryo UI" pitchFamily="50" charset="-128"/>
              <a:cs typeface="Meiryo UI" pitchFamily="50" charset="-128"/>
            </a:endParaRPr>
          </a:p>
          <a:p>
            <a:pPr defTabSz="1280160" fontAlgn="base">
              <a:spcBef>
                <a:spcPct val="0"/>
              </a:spcBef>
              <a:spcAft>
                <a:spcPct val="0"/>
              </a:spcAft>
            </a:pP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土地区画整理事業</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UR</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2015</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2026</a:t>
            </a:r>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a:p>
            <a:pPr defTabSz="1280160" fontAlgn="base">
              <a:spcBef>
                <a:spcPct val="0"/>
              </a:spcBef>
              <a:spcAft>
                <a:spcPct val="0"/>
              </a:spcAft>
            </a:pPr>
            <a:r>
              <a:rPr lang="ja-JP" altLang="en-US" sz="1000" dirty="0">
                <a:latin typeface="Meiryo UI" pitchFamily="50" charset="-128"/>
                <a:ea typeface="Meiryo UI" pitchFamily="50" charset="-128"/>
                <a:cs typeface="Meiryo UI" pitchFamily="50" charset="-128"/>
              </a:rPr>
              <a:t>　・大阪駅前にふさわしい土地利用を支える道路や駅前広場を整備</a:t>
            </a:r>
            <a:endParaRPr lang="en-US" altLang="ja-JP" sz="1000" dirty="0">
              <a:latin typeface="Meiryo UI" pitchFamily="50" charset="-128"/>
              <a:ea typeface="Meiryo UI" pitchFamily="50" charset="-128"/>
              <a:cs typeface="Meiryo UI" pitchFamily="50" charset="-128"/>
            </a:endParaRPr>
          </a:p>
          <a:p>
            <a:pPr defTabSz="1280160" fontAlgn="base">
              <a:spcBef>
                <a:spcPct val="0"/>
              </a:spcBef>
              <a:spcAft>
                <a:spcPct val="0"/>
              </a:spcAft>
            </a:pP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防災公園街区整備事業</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UR</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2018</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2026</a:t>
            </a:r>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a:p>
            <a:pPr defTabSz="1280160" fontAlgn="base">
              <a:spcBef>
                <a:spcPct val="0"/>
              </a:spcBef>
              <a:spcAft>
                <a:spcPct val="0"/>
              </a:spcAft>
            </a:pPr>
            <a:r>
              <a:rPr lang="ja-JP" altLang="en-US" sz="1000" dirty="0">
                <a:latin typeface="Meiryo UI" pitchFamily="50" charset="-128"/>
                <a:ea typeface="Meiryo UI" pitchFamily="50" charset="-128"/>
                <a:cs typeface="Meiryo UI" pitchFamily="50" charset="-128"/>
              </a:rPr>
              <a:t>　・区域の中心部に都市公園を整備</a:t>
            </a:r>
            <a:endParaRPr lang="en-US" altLang="ja-JP" sz="1000" dirty="0">
              <a:latin typeface="Meiryo UI" pitchFamily="50" charset="-128"/>
              <a:ea typeface="Meiryo UI" pitchFamily="50" charset="-128"/>
              <a:cs typeface="Meiryo UI" pitchFamily="50" charset="-128"/>
            </a:endParaRPr>
          </a:p>
        </p:txBody>
      </p:sp>
      <p:pic>
        <p:nvPicPr>
          <p:cNvPr id="30" name="図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9007" y="402538"/>
            <a:ext cx="3864886" cy="4436639"/>
          </a:xfrm>
          <a:prstGeom prst="rect">
            <a:avLst/>
          </a:prstGeom>
        </p:spPr>
      </p:pic>
      <p:sp>
        <p:nvSpPr>
          <p:cNvPr id="9" name="二等辺三角形 8"/>
          <p:cNvSpPr/>
          <p:nvPr/>
        </p:nvSpPr>
        <p:spPr>
          <a:xfrm rot="10800000">
            <a:off x="1537377" y="5608450"/>
            <a:ext cx="1714694" cy="166422"/>
          </a:xfrm>
          <a:prstGeom prst="triangle">
            <a:avLst/>
          </a:prstGeom>
          <a:solidFill>
            <a:schemeClr val="accent1">
              <a:lumMod val="40000"/>
              <a:lumOff val="60000"/>
            </a:schemeClr>
          </a:solidFill>
          <a:ln w="28575">
            <a:no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sz="1286"/>
          </a:p>
        </p:txBody>
      </p:sp>
      <p:sp>
        <p:nvSpPr>
          <p:cNvPr id="39" name="二等辺三角形 38"/>
          <p:cNvSpPr/>
          <p:nvPr/>
        </p:nvSpPr>
        <p:spPr>
          <a:xfrm rot="10800000">
            <a:off x="1538798" y="1785357"/>
            <a:ext cx="1714694" cy="199217"/>
          </a:xfrm>
          <a:prstGeom prst="triangle">
            <a:avLst/>
          </a:prstGeom>
          <a:solidFill>
            <a:schemeClr val="accent1">
              <a:lumMod val="40000"/>
              <a:lumOff val="60000"/>
            </a:schemeClr>
          </a:solidFill>
          <a:ln w="28575">
            <a:no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sz="1286"/>
          </a:p>
        </p:txBody>
      </p:sp>
      <p:sp>
        <p:nvSpPr>
          <p:cNvPr id="40" name="正方形/長方形 39"/>
          <p:cNvSpPr/>
          <p:nvPr/>
        </p:nvSpPr>
        <p:spPr>
          <a:xfrm>
            <a:off x="108252" y="5043678"/>
            <a:ext cx="4665454" cy="488826"/>
          </a:xfrm>
          <a:prstGeom prst="rect">
            <a:avLst/>
          </a:prstGeom>
          <a:solidFill>
            <a:schemeClr val="accent1">
              <a:lumMod val="20000"/>
              <a:lumOff val="80000"/>
            </a:schemeClr>
          </a:solidFill>
          <a:ln w="28575">
            <a:no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sz="1286"/>
          </a:p>
        </p:txBody>
      </p:sp>
      <p:sp>
        <p:nvSpPr>
          <p:cNvPr id="41" name="正方形/長方形 40"/>
          <p:cNvSpPr/>
          <p:nvPr/>
        </p:nvSpPr>
        <p:spPr>
          <a:xfrm>
            <a:off x="108252" y="5993547"/>
            <a:ext cx="4665454" cy="518672"/>
          </a:xfrm>
          <a:prstGeom prst="rect">
            <a:avLst/>
          </a:prstGeom>
          <a:solidFill>
            <a:schemeClr val="accent1">
              <a:lumMod val="20000"/>
              <a:lumOff val="80000"/>
            </a:schemeClr>
          </a:solidFill>
          <a:ln w="28575">
            <a:no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sz="1286"/>
          </a:p>
        </p:txBody>
      </p:sp>
      <p:sp>
        <p:nvSpPr>
          <p:cNvPr id="38" name="正方形/長方形 37"/>
          <p:cNvSpPr/>
          <p:nvPr/>
        </p:nvSpPr>
        <p:spPr>
          <a:xfrm>
            <a:off x="105022" y="5794977"/>
            <a:ext cx="4725932" cy="1077863"/>
          </a:xfrm>
          <a:prstGeom prst="rect">
            <a:avLst/>
          </a:prstGeom>
          <a:noFill/>
          <a:ln>
            <a:noFill/>
            <a:prstDash val="sysDot"/>
          </a:ln>
        </p:spPr>
        <p:txBody>
          <a:bodyPr wrap="square" lIns="25714" tIns="25714" rIns="25714" bIns="25714">
            <a:no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fontAlgn="base">
              <a:spcBef>
                <a:spcPct val="0"/>
              </a:spcBef>
              <a:spcAft>
                <a:spcPct val="0"/>
              </a:spcAft>
            </a:pPr>
            <a:r>
              <a:rPr lang="en-US" altLang="ja-JP" sz="1000" b="1" dirty="0">
                <a:latin typeface="Meiryo UI" pitchFamily="50" charset="-128"/>
                <a:ea typeface="Meiryo UI" pitchFamily="50" charset="-128"/>
                <a:cs typeface="Meiryo UI" pitchFamily="50" charset="-128"/>
              </a:rPr>
              <a:t>2022</a:t>
            </a:r>
            <a:r>
              <a:rPr lang="ja-JP" altLang="en-US" sz="1000" b="1" dirty="0">
                <a:latin typeface="Meiryo UI" pitchFamily="50" charset="-128"/>
                <a:ea typeface="Meiryo UI" pitchFamily="50" charset="-128"/>
                <a:cs typeface="Meiryo UI" pitchFamily="50" charset="-128"/>
              </a:rPr>
              <a:t>年９月　一般社団法人うめきた未来イノベーション機構</a:t>
            </a:r>
            <a:r>
              <a:rPr lang="ja-JP" altLang="en-US" sz="1000" b="1" baseline="30000" dirty="0">
                <a:latin typeface="Meiryo UI" pitchFamily="50" charset="-128"/>
                <a:ea typeface="Meiryo UI" pitchFamily="50" charset="-128"/>
                <a:cs typeface="Meiryo UI" pitchFamily="50" charset="-128"/>
              </a:rPr>
              <a:t>（</a:t>
            </a:r>
            <a:r>
              <a:rPr lang="en-US" altLang="ja-JP" sz="1000" b="1" baseline="30000" dirty="0">
                <a:latin typeface="Meiryo UI" pitchFamily="50" charset="-128"/>
                <a:ea typeface="Meiryo UI" pitchFamily="50" charset="-128"/>
                <a:cs typeface="Meiryo UI" pitchFamily="50" charset="-128"/>
              </a:rPr>
              <a:t>※</a:t>
            </a:r>
            <a:r>
              <a:rPr lang="ja-JP" altLang="en-US" sz="1000" b="1" baseline="30000" dirty="0">
                <a:latin typeface="Meiryo UI" pitchFamily="50" charset="-128"/>
                <a:ea typeface="Meiryo UI" pitchFamily="50" charset="-128"/>
                <a:cs typeface="Meiryo UI" pitchFamily="50" charset="-128"/>
              </a:rPr>
              <a:t>） </a:t>
            </a:r>
            <a:r>
              <a:rPr lang="ja-JP" altLang="en-US" sz="1000" b="1" dirty="0">
                <a:latin typeface="Meiryo UI" pitchFamily="50" charset="-128"/>
                <a:ea typeface="Meiryo UI" pitchFamily="50" charset="-128"/>
                <a:cs typeface="Meiryo UI" pitchFamily="50" charset="-128"/>
              </a:rPr>
              <a:t>を設立</a:t>
            </a:r>
          </a:p>
          <a:p>
            <a:pPr fontAlgn="base">
              <a:spcBef>
                <a:spcPct val="0"/>
              </a:spcBef>
              <a:spcAft>
                <a:spcPct val="0"/>
              </a:spcAft>
            </a:pPr>
            <a:endParaRPr lang="en-US" altLang="ja-JP" sz="286"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857" dirty="0">
                <a:latin typeface="Meiryo UI" pitchFamily="50" charset="-128"/>
                <a:ea typeface="Meiryo UI" pitchFamily="50" charset="-128"/>
                <a:cs typeface="Meiryo UI" pitchFamily="50" charset="-128"/>
              </a:rPr>
              <a:t>＜事業内容＞</a:t>
            </a:r>
            <a:endParaRPr lang="en-US" altLang="ja-JP" sz="857" dirty="0">
              <a:latin typeface="Meiryo UI" pitchFamily="50" charset="-128"/>
              <a:ea typeface="Meiryo UI" pitchFamily="50" charset="-128"/>
              <a:cs typeface="Meiryo UI" pitchFamily="50" charset="-128"/>
            </a:endParaRPr>
          </a:p>
          <a:p>
            <a:pPr fontAlgn="base">
              <a:spcBef>
                <a:spcPct val="0"/>
              </a:spcBef>
              <a:spcAft>
                <a:spcPct val="0"/>
              </a:spcAft>
            </a:pPr>
            <a:endParaRPr lang="en-US" altLang="ja-JP" sz="143"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857" dirty="0">
                <a:latin typeface="Meiryo UI" pitchFamily="50" charset="-128"/>
                <a:ea typeface="Meiryo UI" pitchFamily="50" charset="-128"/>
                <a:cs typeface="Meiryo UI" pitchFamily="50" charset="-128"/>
              </a:rPr>
              <a:t>　・人材・企業が集積・交流することで創出された事業化プロジェクトが循環するためのハブ機能の構築</a:t>
            </a:r>
            <a:endParaRPr lang="en-US" altLang="ja-JP" sz="857" dirty="0">
              <a:latin typeface="Meiryo UI" pitchFamily="50" charset="-128"/>
              <a:ea typeface="Meiryo UI" pitchFamily="50" charset="-128"/>
              <a:cs typeface="Meiryo UI" pitchFamily="50" charset="-128"/>
            </a:endParaRPr>
          </a:p>
          <a:p>
            <a:pPr fontAlgn="base">
              <a:spcBef>
                <a:spcPct val="0"/>
              </a:spcBef>
              <a:spcAft>
                <a:spcPct val="0"/>
              </a:spcAft>
            </a:pPr>
            <a:endParaRPr lang="en-US" altLang="ja-JP" sz="143"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857" dirty="0">
                <a:latin typeface="Meiryo UI" pitchFamily="50" charset="-128"/>
                <a:ea typeface="Meiryo UI" pitchFamily="50" charset="-128"/>
                <a:cs typeface="Meiryo UI" pitchFamily="50" charset="-128"/>
              </a:rPr>
              <a:t>　・イノベーション創出につながる外部組織などエコシステムを形成する各種機関との連携強化　など</a:t>
            </a:r>
            <a:endParaRPr lang="en-US" altLang="ja-JP" sz="857" dirty="0">
              <a:latin typeface="Meiryo UI" pitchFamily="50" charset="-128"/>
              <a:ea typeface="Meiryo UI" pitchFamily="50" charset="-128"/>
              <a:cs typeface="Meiryo UI" pitchFamily="50" charset="-128"/>
            </a:endParaRPr>
          </a:p>
          <a:p>
            <a:pPr fontAlgn="base">
              <a:spcBef>
                <a:spcPct val="0"/>
              </a:spcBef>
              <a:spcAft>
                <a:spcPct val="0"/>
              </a:spcAft>
            </a:pPr>
            <a:endParaRPr lang="ja-JP" altLang="en-US" sz="714"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786" dirty="0">
                <a:latin typeface="Meiryo UI" pitchFamily="50" charset="-128"/>
                <a:ea typeface="Meiryo UI" pitchFamily="50" charset="-128"/>
                <a:cs typeface="Meiryo UI" pitchFamily="50" charset="-128"/>
              </a:rPr>
              <a:t>（</a:t>
            </a:r>
            <a:r>
              <a:rPr lang="en-US" altLang="ja-JP" sz="786" dirty="0">
                <a:latin typeface="Meiryo UI" pitchFamily="50" charset="-128"/>
                <a:ea typeface="Meiryo UI" pitchFamily="50" charset="-128"/>
                <a:cs typeface="Meiryo UI" pitchFamily="50" charset="-128"/>
              </a:rPr>
              <a:t>※</a:t>
            </a:r>
            <a:r>
              <a:rPr lang="ja-JP" altLang="en-US" sz="786" dirty="0">
                <a:latin typeface="Meiryo UI" pitchFamily="50" charset="-128"/>
                <a:ea typeface="Meiryo UI" pitchFamily="50" charset="-128"/>
                <a:cs typeface="Meiryo UI" pitchFamily="50" charset="-128"/>
              </a:rPr>
              <a:t>）官民一体で、新技術を持つ研究者や事業者などの多様な人材を繋げ、プロジェクト創出などをコーディネート</a:t>
            </a:r>
            <a:endParaRPr lang="en-US" altLang="ja-JP" sz="786"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786" dirty="0">
                <a:latin typeface="Meiryo UI" pitchFamily="50" charset="-128"/>
                <a:ea typeface="Meiryo UI" pitchFamily="50" charset="-128"/>
                <a:cs typeface="Meiryo UI" pitchFamily="50" charset="-128"/>
              </a:rPr>
              <a:t>　　　　 する世話役となる組織（参画団体：府、市、関経連、大商、事業者</a:t>
            </a:r>
            <a:r>
              <a:rPr lang="en-US" altLang="ja-JP" sz="786" dirty="0">
                <a:latin typeface="Meiryo UI" pitchFamily="50" charset="-128"/>
                <a:ea typeface="Meiryo UI" pitchFamily="50" charset="-128"/>
                <a:cs typeface="Meiryo UI" pitchFamily="50" charset="-128"/>
              </a:rPr>
              <a:t>JV</a:t>
            </a:r>
            <a:r>
              <a:rPr lang="ja-JP" altLang="en-US" sz="786" dirty="0">
                <a:latin typeface="Meiryo UI" pitchFamily="50" charset="-128"/>
                <a:ea typeface="Meiryo UI" pitchFamily="50" charset="-128"/>
                <a:cs typeface="Meiryo UI" pitchFamily="50" charset="-128"/>
              </a:rPr>
              <a:t>）</a:t>
            </a:r>
          </a:p>
          <a:p>
            <a:pPr fontAlgn="base">
              <a:spcBef>
                <a:spcPct val="0"/>
              </a:spcBef>
              <a:spcAft>
                <a:spcPct val="0"/>
              </a:spcAft>
            </a:pPr>
            <a:endParaRPr lang="en-US" altLang="ja-JP" sz="857" dirty="0">
              <a:latin typeface="Meiryo UI" pitchFamily="50" charset="-128"/>
              <a:ea typeface="Meiryo UI" pitchFamily="50" charset="-128"/>
              <a:cs typeface="Meiryo UI" pitchFamily="50" charset="-128"/>
            </a:endParaRPr>
          </a:p>
          <a:p>
            <a:pPr fontAlgn="base">
              <a:spcBef>
                <a:spcPct val="0"/>
              </a:spcBef>
              <a:spcAft>
                <a:spcPct val="0"/>
              </a:spcAft>
            </a:pPr>
            <a:endParaRPr lang="en-US" altLang="ja-JP" sz="857" dirty="0">
              <a:latin typeface="Meiryo UI" pitchFamily="50" charset="-128"/>
              <a:ea typeface="Meiryo UI" pitchFamily="50" charset="-128"/>
              <a:cs typeface="Meiryo UI" pitchFamily="50" charset="-128"/>
            </a:endParaRPr>
          </a:p>
        </p:txBody>
      </p:sp>
      <p:sp>
        <p:nvSpPr>
          <p:cNvPr id="25" name="正方形/長方形 24"/>
          <p:cNvSpPr/>
          <p:nvPr/>
        </p:nvSpPr>
        <p:spPr>
          <a:xfrm>
            <a:off x="92206" y="4836252"/>
            <a:ext cx="4736966" cy="752988"/>
          </a:xfrm>
          <a:prstGeom prst="rect">
            <a:avLst/>
          </a:prstGeom>
          <a:noFill/>
          <a:ln>
            <a:noFill/>
            <a:prstDash val="sysDot"/>
          </a:ln>
        </p:spPr>
        <p:txBody>
          <a:bodyPr wrap="square" lIns="25714" tIns="25714" rIns="25714" bIns="25714">
            <a:no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fontAlgn="base">
              <a:spcBef>
                <a:spcPct val="0"/>
              </a:spcBef>
              <a:spcAft>
                <a:spcPct val="0"/>
              </a:spcAft>
            </a:pPr>
            <a:r>
              <a:rPr lang="en-US" altLang="ja-JP" sz="1000" b="1" dirty="0">
                <a:latin typeface="Meiryo UI" pitchFamily="50" charset="-128"/>
                <a:ea typeface="Meiryo UI" pitchFamily="50" charset="-128"/>
                <a:cs typeface="Meiryo UI" pitchFamily="50" charset="-128"/>
              </a:rPr>
              <a:t>2017</a:t>
            </a:r>
            <a:r>
              <a:rPr lang="ja-JP" altLang="en-US" sz="1000" b="1" dirty="0">
                <a:latin typeface="Meiryo UI" pitchFamily="50" charset="-128"/>
                <a:ea typeface="Meiryo UI" pitchFamily="50" charset="-128"/>
                <a:cs typeface="Meiryo UI" pitchFamily="50" charset="-128"/>
              </a:rPr>
              <a:t>年６月　うめきた２期みどりとイノベーションの融合拠点形成推進協議会 を設立</a:t>
            </a:r>
            <a:endParaRPr lang="en-US" altLang="ja-JP" sz="1000" b="1" dirty="0">
              <a:latin typeface="Meiryo UI" pitchFamily="50" charset="-128"/>
              <a:ea typeface="Meiryo UI" pitchFamily="50" charset="-128"/>
              <a:cs typeface="Meiryo UI" pitchFamily="50" charset="-128"/>
            </a:endParaRPr>
          </a:p>
          <a:p>
            <a:pPr fontAlgn="base">
              <a:spcBef>
                <a:spcPct val="0"/>
              </a:spcBef>
              <a:spcAft>
                <a:spcPct val="0"/>
              </a:spcAft>
            </a:pPr>
            <a:endParaRPr lang="en-US" altLang="ja-JP" sz="286"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857" dirty="0">
                <a:latin typeface="Meiryo UI" pitchFamily="50" charset="-128"/>
                <a:ea typeface="Meiryo UI" pitchFamily="50" charset="-128"/>
                <a:cs typeface="Meiryo UI" pitchFamily="50" charset="-128"/>
              </a:rPr>
              <a:t>＜先行的取組み＞</a:t>
            </a:r>
            <a:endParaRPr lang="en-US" altLang="ja-JP" sz="857" dirty="0">
              <a:latin typeface="Meiryo UI" pitchFamily="50" charset="-128"/>
              <a:ea typeface="Meiryo UI" pitchFamily="50" charset="-128"/>
              <a:cs typeface="Meiryo UI" pitchFamily="50" charset="-128"/>
            </a:endParaRPr>
          </a:p>
          <a:p>
            <a:pPr fontAlgn="base">
              <a:spcBef>
                <a:spcPct val="0"/>
              </a:spcBef>
              <a:spcAft>
                <a:spcPct val="0"/>
              </a:spcAft>
            </a:pPr>
            <a:endParaRPr lang="en-US" altLang="ja-JP" sz="143"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857" dirty="0">
                <a:latin typeface="Meiryo UI" pitchFamily="50" charset="-128"/>
                <a:ea typeface="Meiryo UI" pitchFamily="50" charset="-128"/>
                <a:cs typeface="Meiryo UI" pitchFamily="50" charset="-128"/>
              </a:rPr>
              <a:t>  ・「みどり」を活用した実証研究プロジェクトの実施　　　　 　　 ・関西一円の研究機関等とのネットワーク構築</a:t>
            </a:r>
            <a:endParaRPr lang="en-US" altLang="ja-JP" sz="857" dirty="0">
              <a:latin typeface="Meiryo UI" pitchFamily="50" charset="-128"/>
              <a:ea typeface="Meiryo UI" pitchFamily="50" charset="-128"/>
              <a:cs typeface="Meiryo UI" pitchFamily="50" charset="-128"/>
            </a:endParaRPr>
          </a:p>
          <a:p>
            <a:pPr fontAlgn="base">
              <a:spcBef>
                <a:spcPct val="0"/>
              </a:spcBef>
              <a:spcAft>
                <a:spcPct val="0"/>
              </a:spcAft>
            </a:pPr>
            <a:endParaRPr lang="ja-JP" altLang="en-US" sz="143"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857" dirty="0">
                <a:latin typeface="Meiryo UI" pitchFamily="50" charset="-128"/>
                <a:ea typeface="Meiryo UI" pitchFamily="50" charset="-128"/>
                <a:cs typeface="Meiryo UI" pitchFamily="50" charset="-128"/>
              </a:rPr>
              <a:t>　・イノベーション支援機能の実現に向けた関係機関の誘致　 ・国内外への情報発信　など</a:t>
            </a:r>
            <a:endParaRPr lang="en-US" altLang="ja-JP" sz="857" dirty="0">
              <a:latin typeface="Meiryo UI" pitchFamily="50" charset="-128"/>
              <a:ea typeface="Meiryo UI" pitchFamily="50" charset="-128"/>
              <a:cs typeface="Meiryo UI" pitchFamily="50" charset="-128"/>
            </a:endParaRPr>
          </a:p>
          <a:p>
            <a:pPr fontAlgn="base">
              <a:spcBef>
                <a:spcPct val="0"/>
              </a:spcBef>
              <a:spcAft>
                <a:spcPct val="0"/>
              </a:spcAft>
            </a:pPr>
            <a:endParaRPr lang="en-US" altLang="ja-JP" sz="857" dirty="0">
              <a:latin typeface="Meiryo UI" pitchFamily="50" charset="-128"/>
              <a:ea typeface="Meiryo UI" pitchFamily="50" charset="-128"/>
              <a:cs typeface="Meiryo UI" pitchFamily="50" charset="-128"/>
            </a:endParaRPr>
          </a:p>
        </p:txBody>
      </p:sp>
      <p:sp>
        <p:nvSpPr>
          <p:cNvPr id="37" name="正方形/長方形 36"/>
          <p:cNvSpPr/>
          <p:nvPr/>
        </p:nvSpPr>
        <p:spPr>
          <a:xfrm>
            <a:off x="0" y="-2132"/>
            <a:ext cx="9144000" cy="388102"/>
          </a:xfrm>
          <a:prstGeom prst="rect">
            <a:avLst/>
          </a:prstGeom>
          <a:solidFill>
            <a:schemeClr val="accent1">
              <a:lumMod val="75000"/>
            </a:schemeClr>
          </a:solidFill>
        </p:spPr>
        <p:txBody>
          <a:bodyPr vert="horz" lIns="65314" tIns="0" rIns="65314" bIns="0" rtlCol="0" anchor="b" anchorCtr="0">
            <a:noAutofit/>
          </a:bodyPr>
          <a:lstStyle/>
          <a:p>
            <a:pPr algn="ctr" defTabSz="653123">
              <a:lnSpc>
                <a:spcPts val="2000"/>
              </a:lnSpc>
              <a:spcBef>
                <a:spcPct val="0"/>
              </a:spcBef>
            </a:pPr>
            <a:r>
              <a:rPr lang="ja-JP" altLang="en-US" sz="2000" dirty="0">
                <a:solidFill>
                  <a:srgbClr val="FF0000"/>
                </a:solidFill>
                <a:latin typeface="メイリオ" panose="020B0604030504040204" pitchFamily="50" charset="-128"/>
                <a:ea typeface="メイリオ" panose="020B0604030504040204" pitchFamily="50" charset="-128"/>
                <a:cs typeface="+mj-cs"/>
              </a:rPr>
              <a:t>　</a:t>
            </a:r>
            <a:r>
              <a:rPr lang="ja-JP" altLang="en-US" sz="2000" b="1" dirty="0">
                <a:solidFill>
                  <a:schemeClr val="bg1"/>
                </a:solidFill>
                <a:latin typeface="メイリオ" panose="020B0604030504040204" pitchFamily="50" charset="-128"/>
                <a:ea typeface="メイリオ" panose="020B0604030504040204" pitchFamily="50" charset="-128"/>
                <a:cs typeface="+mj-cs"/>
              </a:rPr>
              <a:t>～</a:t>
            </a:r>
            <a:r>
              <a:rPr lang="ja-JP" altLang="ja-JP" sz="2000" b="1" dirty="0">
                <a:solidFill>
                  <a:schemeClr val="bg1"/>
                </a:solidFill>
                <a:latin typeface="メイリオ" panose="020B0604030504040204" pitchFamily="50" charset="-128"/>
                <a:ea typeface="メイリオ" panose="020B0604030504040204" pitchFamily="50" charset="-128"/>
              </a:rPr>
              <a:t>うめきた２期</a:t>
            </a:r>
            <a:r>
              <a:rPr lang="ja-JP" altLang="en-US" sz="2000" b="1" dirty="0">
                <a:solidFill>
                  <a:schemeClr val="bg1"/>
                </a:solidFill>
                <a:latin typeface="メイリオ" panose="020B0604030504040204" pitchFamily="50" charset="-128"/>
                <a:ea typeface="メイリオ" panose="020B0604030504040204" pitchFamily="50" charset="-128"/>
              </a:rPr>
              <a:t>の</a:t>
            </a:r>
            <a:r>
              <a:rPr lang="ja-JP" altLang="ja-JP" sz="2000" b="1" dirty="0">
                <a:solidFill>
                  <a:schemeClr val="bg1"/>
                </a:solidFill>
                <a:latin typeface="メイリオ" panose="020B0604030504040204" pitchFamily="50" charset="-128"/>
                <a:ea typeface="メイリオ" panose="020B0604030504040204" pitchFamily="50" charset="-128"/>
              </a:rPr>
              <a:t>まちづくり</a:t>
            </a:r>
            <a:r>
              <a:rPr lang="ja-JP" altLang="en-US" sz="2000" b="1" dirty="0">
                <a:solidFill>
                  <a:schemeClr val="bg1"/>
                </a:solidFill>
                <a:latin typeface="メイリオ" panose="020B0604030504040204" pitchFamily="50" charset="-128"/>
                <a:ea typeface="メイリオ" panose="020B0604030504040204" pitchFamily="50" charset="-128"/>
                <a:cs typeface="+mj-cs"/>
              </a:rPr>
              <a:t>～</a:t>
            </a:r>
          </a:p>
        </p:txBody>
      </p:sp>
      <p:sp>
        <p:nvSpPr>
          <p:cNvPr id="44" name="正方形/長方形 43"/>
          <p:cNvSpPr/>
          <p:nvPr/>
        </p:nvSpPr>
        <p:spPr>
          <a:xfrm>
            <a:off x="36642" y="450288"/>
            <a:ext cx="4772354" cy="4036227"/>
          </a:xfrm>
          <a:prstGeom prst="rect">
            <a:avLst/>
          </a:prstGeom>
          <a:noFill/>
          <a:ln>
            <a:solidFill>
              <a:schemeClr val="tx1"/>
            </a:solidFill>
            <a:prstDash val="solid"/>
          </a:ln>
        </p:spPr>
        <p:txBody>
          <a:bodyPr wrap="square" lIns="25714" tIns="25714" rIns="25714" bIns="25714">
            <a:no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fontAlgn="base">
              <a:lnSpc>
                <a:spcPct val="120000"/>
              </a:lnSpc>
              <a:spcBef>
                <a:spcPct val="0"/>
              </a:spcBef>
              <a:spcAft>
                <a:spcPct val="0"/>
              </a:spcAft>
            </a:pPr>
            <a:endParaRPr lang="en-US" altLang="ja-JP" sz="786" dirty="0">
              <a:solidFill>
                <a:schemeClr val="tx1">
                  <a:lumMod val="50000"/>
                  <a:lumOff val="50000"/>
                </a:schemeClr>
              </a:solidFill>
              <a:latin typeface="Meiryo UI" pitchFamily="50" charset="-128"/>
              <a:ea typeface="Meiryo UI" pitchFamily="50" charset="-128"/>
              <a:cs typeface="Meiryo UI" pitchFamily="50" charset="-128"/>
            </a:endParaRPr>
          </a:p>
          <a:p>
            <a:pPr fontAlgn="base">
              <a:lnSpc>
                <a:spcPct val="120000"/>
              </a:lnSpc>
              <a:spcBef>
                <a:spcPct val="0"/>
              </a:spcBef>
              <a:spcAft>
                <a:spcPct val="0"/>
              </a:spcAft>
            </a:pPr>
            <a:endParaRPr lang="en-US" altLang="ja-JP" sz="571" dirty="0">
              <a:solidFill>
                <a:schemeClr val="bg1">
                  <a:lumMod val="50000"/>
                </a:schemeClr>
              </a:solidFill>
              <a:latin typeface="Meiryo UI" pitchFamily="50" charset="-128"/>
              <a:ea typeface="Meiryo UI" pitchFamily="50" charset="-128"/>
              <a:cs typeface="Meiryo UI" pitchFamily="50" charset="-128"/>
            </a:endParaRPr>
          </a:p>
          <a:p>
            <a:pPr fontAlgn="base">
              <a:lnSpc>
                <a:spcPct val="120000"/>
              </a:lnSpc>
              <a:spcBef>
                <a:spcPct val="0"/>
              </a:spcBef>
              <a:spcAft>
                <a:spcPct val="0"/>
              </a:spcAft>
            </a:pPr>
            <a:r>
              <a:rPr lang="ja-JP" altLang="en-US" sz="1000" dirty="0">
                <a:latin typeface="Meiryo UI" pitchFamily="50" charset="-128"/>
                <a:ea typeface="Meiryo UI" pitchFamily="50" charset="-128"/>
                <a:cs typeface="Meiryo UI" pitchFamily="50" charset="-128"/>
              </a:rPr>
              <a:t>　</a:t>
            </a:r>
            <a:endParaRPr lang="en-US" altLang="ja-JP" sz="1000" dirty="0">
              <a:latin typeface="Meiryo UI" pitchFamily="50" charset="-128"/>
              <a:ea typeface="Meiryo UI" pitchFamily="50" charset="-128"/>
              <a:cs typeface="Meiryo UI" pitchFamily="50" charset="-128"/>
            </a:endParaRPr>
          </a:p>
        </p:txBody>
      </p:sp>
      <p:sp>
        <p:nvSpPr>
          <p:cNvPr id="50" name="正方形/長方形 49"/>
          <p:cNvSpPr/>
          <p:nvPr/>
        </p:nvSpPr>
        <p:spPr>
          <a:xfrm>
            <a:off x="4953954" y="5879091"/>
            <a:ext cx="3966016" cy="944363"/>
          </a:xfrm>
          <a:prstGeom prst="rect">
            <a:avLst/>
          </a:prstGeom>
          <a:noFill/>
          <a:ln>
            <a:solidFill>
              <a:schemeClr val="tx1"/>
            </a:solidFill>
            <a:prstDash val="solid"/>
          </a:ln>
        </p:spPr>
        <p:txBody>
          <a:bodyPr wrap="square" lIns="36000" tIns="36000" rIns="36000" bIns="36000">
            <a:no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fontAlgn="base">
              <a:spcBef>
                <a:spcPct val="0"/>
              </a:spcBef>
              <a:spcAft>
                <a:spcPct val="0"/>
              </a:spcAft>
            </a:pPr>
            <a:endParaRPr lang="en-US" altLang="ja-JP" sz="1000" dirty="0">
              <a:solidFill>
                <a:srgbClr val="FF0000"/>
              </a:solidFill>
              <a:latin typeface="Meiryo UI" pitchFamily="50" charset="-128"/>
              <a:ea typeface="Meiryo UI" pitchFamily="50" charset="-128"/>
              <a:cs typeface="Meiryo UI" pitchFamily="50" charset="-128"/>
            </a:endParaRPr>
          </a:p>
          <a:p>
            <a:pPr fontAlgn="base">
              <a:spcBef>
                <a:spcPct val="0"/>
              </a:spcBef>
              <a:spcAft>
                <a:spcPct val="0"/>
              </a:spcAft>
            </a:pP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2023</a:t>
            </a:r>
            <a:r>
              <a:rPr lang="ja-JP" altLang="en-US" sz="1000" dirty="0">
                <a:latin typeface="Meiryo UI" pitchFamily="50" charset="-128"/>
                <a:ea typeface="Meiryo UI" pitchFamily="50" charset="-128"/>
                <a:cs typeface="Meiryo UI" pitchFamily="50" charset="-128"/>
              </a:rPr>
              <a:t>年</a:t>
            </a:r>
            <a:r>
              <a:rPr lang="en-US" altLang="ja-JP" sz="1000" dirty="0">
                <a:latin typeface="Meiryo UI" pitchFamily="50" charset="-128"/>
                <a:ea typeface="Meiryo UI" pitchFamily="50" charset="-128"/>
                <a:cs typeface="Meiryo UI" pitchFamily="50" charset="-128"/>
              </a:rPr>
              <a:t>2</a:t>
            </a:r>
            <a:r>
              <a:rPr lang="ja-JP" altLang="en-US" sz="1000" dirty="0">
                <a:latin typeface="Meiryo UI" pitchFamily="50" charset="-128"/>
                <a:ea typeface="Meiryo UI" pitchFamily="50" charset="-128"/>
                <a:cs typeface="Meiryo UI" pitchFamily="50" charset="-128"/>
              </a:rPr>
              <a:t>月　　</a:t>
            </a:r>
            <a:r>
              <a:rPr lang="en-US" altLang="zh-TW" sz="1000" dirty="0">
                <a:latin typeface="Meiryo UI" pitchFamily="50" charset="-128"/>
                <a:ea typeface="Meiryo UI" pitchFamily="50" charset="-128"/>
                <a:cs typeface="Meiryo UI" pitchFamily="50" charset="-128"/>
              </a:rPr>
              <a:t>JR</a:t>
            </a:r>
            <a:r>
              <a:rPr lang="zh-TW" altLang="en-US" sz="1000" dirty="0">
                <a:latin typeface="Meiryo UI" pitchFamily="50" charset="-128"/>
                <a:ea typeface="Meiryo UI" pitchFamily="50" charset="-128"/>
                <a:cs typeface="Meiryo UI" pitchFamily="50" charset="-128"/>
              </a:rPr>
              <a:t>東海道線支線</a:t>
            </a:r>
            <a:r>
              <a:rPr lang="ja-JP" altLang="en-US" sz="1000" dirty="0">
                <a:latin typeface="Meiryo UI" pitchFamily="50" charset="-128"/>
                <a:ea typeface="Meiryo UI" pitchFamily="50" charset="-128"/>
                <a:cs typeface="Meiryo UI" pitchFamily="50" charset="-128"/>
              </a:rPr>
              <a:t>地下化切換</a:t>
            </a:r>
            <a:endParaRPr lang="en-US" altLang="ja-JP" sz="1000"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2023</a:t>
            </a:r>
            <a:r>
              <a:rPr lang="ja-JP" altLang="en-US" sz="1000" dirty="0">
                <a:latin typeface="Meiryo UI" pitchFamily="50" charset="-128"/>
                <a:ea typeface="Meiryo UI" pitchFamily="50" charset="-128"/>
                <a:cs typeface="Meiryo UI" pitchFamily="50" charset="-128"/>
              </a:rPr>
              <a:t>年</a:t>
            </a:r>
            <a:r>
              <a:rPr lang="en-US" altLang="ja-JP" sz="1000" dirty="0">
                <a:latin typeface="Meiryo UI" pitchFamily="50" charset="-128"/>
                <a:ea typeface="Meiryo UI" pitchFamily="50" charset="-128"/>
                <a:cs typeface="Meiryo UI" pitchFamily="50" charset="-128"/>
              </a:rPr>
              <a:t>3</a:t>
            </a:r>
            <a:r>
              <a:rPr lang="ja-JP" altLang="en-US" sz="1000" dirty="0">
                <a:latin typeface="Meiryo UI" pitchFamily="50" charset="-128"/>
                <a:ea typeface="Meiryo UI" pitchFamily="50" charset="-128"/>
                <a:cs typeface="Meiryo UI" pitchFamily="50" charset="-128"/>
              </a:rPr>
              <a:t>月　　新駅開業</a:t>
            </a:r>
            <a:endParaRPr lang="en-US" altLang="ja-JP" sz="1000"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2024</a:t>
            </a:r>
            <a:r>
              <a:rPr lang="ja-JP" altLang="en-US" sz="1000" dirty="0">
                <a:latin typeface="Meiryo UI" pitchFamily="50" charset="-128"/>
                <a:ea typeface="Meiryo UI" pitchFamily="50" charset="-128"/>
                <a:cs typeface="Meiryo UI" pitchFamily="50" charset="-128"/>
              </a:rPr>
              <a:t>年夏頃   一部先行まちびらき</a:t>
            </a:r>
            <a:endParaRPr lang="en-US" altLang="ja-JP" sz="1000"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2026</a:t>
            </a:r>
            <a:r>
              <a:rPr lang="ja-JP" altLang="en-US" sz="1000" dirty="0">
                <a:latin typeface="Meiryo UI" pitchFamily="50" charset="-128"/>
                <a:ea typeface="Meiryo UI" pitchFamily="50" charset="-128"/>
                <a:cs typeface="Meiryo UI" pitchFamily="50" charset="-128"/>
              </a:rPr>
              <a:t>年度末   基盤整備の全体完成</a:t>
            </a:r>
            <a:endParaRPr lang="en-US" altLang="ja-JP" sz="1000"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2027</a:t>
            </a:r>
            <a:r>
              <a:rPr lang="ja-JP" altLang="en-US" sz="1000" dirty="0">
                <a:latin typeface="Meiryo UI" pitchFamily="50" charset="-128"/>
                <a:ea typeface="Meiryo UI" pitchFamily="50" charset="-128"/>
                <a:cs typeface="Meiryo UI" pitchFamily="50" charset="-128"/>
              </a:rPr>
              <a:t>年度　　　全体</a:t>
            </a:r>
            <a:r>
              <a:rPr lang="ja-JP" altLang="en-US" sz="1000" dirty="0" err="1">
                <a:latin typeface="Meiryo UI" pitchFamily="50" charset="-128"/>
                <a:ea typeface="Meiryo UI" pitchFamily="50" charset="-128"/>
                <a:cs typeface="Meiryo UI" pitchFamily="50" charset="-128"/>
              </a:rPr>
              <a:t>ま</a:t>
            </a:r>
            <a:r>
              <a:rPr lang="ja-JP" altLang="en-US" sz="1000" dirty="0">
                <a:latin typeface="Meiryo UI" pitchFamily="50" charset="-128"/>
                <a:ea typeface="Meiryo UI" pitchFamily="50" charset="-128"/>
                <a:cs typeface="Meiryo UI" pitchFamily="50" charset="-128"/>
              </a:rPr>
              <a:t>ちびらき</a:t>
            </a:r>
            <a:endParaRPr lang="en-US" altLang="ja-JP" sz="1000" dirty="0">
              <a:latin typeface="Meiryo UI" pitchFamily="50" charset="-128"/>
              <a:ea typeface="Meiryo UI" pitchFamily="50" charset="-128"/>
              <a:cs typeface="Meiryo UI" pitchFamily="50" charset="-128"/>
            </a:endParaRPr>
          </a:p>
        </p:txBody>
      </p:sp>
      <p:sp>
        <p:nvSpPr>
          <p:cNvPr id="51" name="テキスト ボックス 30"/>
          <p:cNvSpPr txBox="1">
            <a:spLocks noChangeArrowheads="1"/>
          </p:cNvSpPr>
          <p:nvPr/>
        </p:nvSpPr>
        <p:spPr bwMode="auto">
          <a:xfrm>
            <a:off x="4952172" y="5877272"/>
            <a:ext cx="2068100" cy="18148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tIns="0" bIns="0" anchor="ctr">
            <a:noAutofit/>
          </a:bodyPr>
          <a:lstStyle>
            <a:defPPr>
              <a:defRPr lang="ja-JP"/>
            </a:defPPr>
            <a:lvl1pPr marL="0" algn="l" defTabSz="1280160" rtl="0" eaLnBrk="1" latinLnBrk="0" hangingPunct="1">
              <a:defRPr kumimoji="1" sz="2500" kern="1200">
                <a:solidFill>
                  <a:schemeClr val="lt1"/>
                </a:solidFill>
                <a:latin typeface="+mn-lt"/>
                <a:ea typeface="+mn-ea"/>
                <a:cs typeface="+mn-cs"/>
              </a:defRPr>
            </a:lvl1pPr>
            <a:lvl2pPr marL="640080" algn="l" defTabSz="1280160" rtl="0" eaLnBrk="1" latinLnBrk="0" hangingPunct="1">
              <a:defRPr kumimoji="1" sz="2500" kern="1200">
                <a:solidFill>
                  <a:schemeClr val="lt1"/>
                </a:solidFill>
                <a:latin typeface="+mn-lt"/>
                <a:ea typeface="+mn-ea"/>
                <a:cs typeface="+mn-cs"/>
              </a:defRPr>
            </a:lvl2pPr>
            <a:lvl3pPr marL="1280160" algn="l" defTabSz="1280160" rtl="0" eaLnBrk="1" latinLnBrk="0" hangingPunct="1">
              <a:defRPr kumimoji="1" sz="2500" kern="1200">
                <a:solidFill>
                  <a:schemeClr val="lt1"/>
                </a:solidFill>
                <a:latin typeface="+mn-lt"/>
                <a:ea typeface="+mn-ea"/>
                <a:cs typeface="+mn-cs"/>
              </a:defRPr>
            </a:lvl3pPr>
            <a:lvl4pPr marL="1920240" algn="l" defTabSz="1280160" rtl="0" eaLnBrk="1" latinLnBrk="0" hangingPunct="1">
              <a:defRPr kumimoji="1" sz="2500" kern="1200">
                <a:solidFill>
                  <a:schemeClr val="lt1"/>
                </a:solidFill>
                <a:latin typeface="+mn-lt"/>
                <a:ea typeface="+mn-ea"/>
                <a:cs typeface="+mn-cs"/>
              </a:defRPr>
            </a:lvl4pPr>
            <a:lvl5pPr marL="2560320" algn="l" defTabSz="1280160" rtl="0" eaLnBrk="1" latinLnBrk="0" hangingPunct="1">
              <a:defRPr kumimoji="1" sz="2500" kern="1200">
                <a:solidFill>
                  <a:schemeClr val="lt1"/>
                </a:solidFill>
                <a:latin typeface="+mn-lt"/>
                <a:ea typeface="+mn-ea"/>
                <a:cs typeface="+mn-cs"/>
              </a:defRPr>
            </a:lvl5pPr>
            <a:lvl6pPr marL="3200400" algn="l" defTabSz="1280160" rtl="0" eaLnBrk="1" latinLnBrk="0" hangingPunct="1">
              <a:defRPr kumimoji="1" sz="2500" kern="1200">
                <a:solidFill>
                  <a:schemeClr val="lt1"/>
                </a:solidFill>
                <a:latin typeface="+mn-lt"/>
                <a:ea typeface="+mn-ea"/>
                <a:cs typeface="+mn-cs"/>
              </a:defRPr>
            </a:lvl6pPr>
            <a:lvl7pPr marL="3840480" algn="l" defTabSz="1280160" rtl="0" eaLnBrk="1" latinLnBrk="0" hangingPunct="1">
              <a:defRPr kumimoji="1" sz="2500" kern="1200">
                <a:solidFill>
                  <a:schemeClr val="lt1"/>
                </a:solidFill>
                <a:latin typeface="+mn-lt"/>
                <a:ea typeface="+mn-ea"/>
                <a:cs typeface="+mn-cs"/>
              </a:defRPr>
            </a:lvl7pPr>
            <a:lvl8pPr marL="4480560" algn="l" defTabSz="1280160" rtl="0" eaLnBrk="1" latinLnBrk="0" hangingPunct="1">
              <a:defRPr kumimoji="1" sz="2500" kern="1200">
                <a:solidFill>
                  <a:schemeClr val="lt1"/>
                </a:solidFill>
                <a:latin typeface="+mn-lt"/>
                <a:ea typeface="+mn-ea"/>
                <a:cs typeface="+mn-cs"/>
              </a:defRPr>
            </a:lvl8pPr>
            <a:lvl9pPr marL="5120640" algn="l" defTabSz="1280160" rtl="0" eaLnBrk="1" latinLnBrk="0" hangingPunct="1">
              <a:defRPr kumimoji="1" sz="2500" kern="1200">
                <a:solidFill>
                  <a:schemeClr val="lt1"/>
                </a:solidFill>
                <a:latin typeface="+mn-lt"/>
                <a:ea typeface="+mn-ea"/>
                <a:cs typeface="+mn-cs"/>
              </a:defRPr>
            </a:lvl9pPr>
          </a:lstStyle>
          <a:p>
            <a:r>
              <a:rPr kumimoji="1" lang="ja-JP" altLang="en-US" sz="1140" dirty="0">
                <a:solidFill>
                  <a:schemeClr val="bg1"/>
                </a:solidFill>
                <a:latin typeface="+mj-ea"/>
                <a:ea typeface="+mj-ea"/>
              </a:rPr>
              <a:t>○</a:t>
            </a:r>
            <a:r>
              <a:rPr lang="ja-JP" altLang="en-US" sz="1140" dirty="0">
                <a:solidFill>
                  <a:schemeClr val="bg1"/>
                </a:solidFill>
                <a:latin typeface="+mj-ea"/>
                <a:ea typeface="+mj-ea"/>
              </a:rPr>
              <a:t>うめきた２期のスケジュール  </a:t>
            </a:r>
            <a:endParaRPr kumimoji="1" lang="ja-JP" altLang="en-US" sz="1140" dirty="0">
              <a:solidFill>
                <a:schemeClr val="bg1"/>
              </a:solidFill>
              <a:latin typeface="+mj-ea"/>
              <a:ea typeface="+mj-ea"/>
            </a:endParaRPr>
          </a:p>
        </p:txBody>
      </p:sp>
      <p:sp>
        <p:nvSpPr>
          <p:cNvPr id="3" name="スライド番号プレースホルダー 2"/>
          <p:cNvSpPr>
            <a:spLocks noGrp="1"/>
          </p:cNvSpPr>
          <p:nvPr>
            <p:ph type="sldNum" sz="quarter" idx="12"/>
          </p:nvPr>
        </p:nvSpPr>
        <p:spPr>
          <a:xfrm>
            <a:off x="7092280" y="6492875"/>
            <a:ext cx="2133600" cy="365125"/>
          </a:xfrm>
        </p:spPr>
        <p:txBody>
          <a:bodyPr/>
          <a:lstStyle/>
          <a:p>
            <a:fld id="{63BC356D-1576-478B-8647-1361C6E9DFF7}" type="slidenum">
              <a:rPr lang="ja-JP" altLang="en-US" smtClean="0"/>
              <a:pPr/>
              <a:t>106</a:t>
            </a:fld>
            <a:endParaRPr lang="ja-JP" altLang="en-US"/>
          </a:p>
        </p:txBody>
      </p:sp>
    </p:spTree>
    <p:extLst>
      <p:ext uri="{BB962C8B-B14F-4D97-AF65-F5344CB8AC3E}">
        <p14:creationId xmlns:p14="http://schemas.microsoft.com/office/powerpoint/2010/main" val="30904890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p:cNvGrpSpPr/>
          <p:nvPr/>
        </p:nvGrpSpPr>
        <p:grpSpPr>
          <a:xfrm>
            <a:off x="201075" y="496631"/>
            <a:ext cx="7974398" cy="6172729"/>
            <a:chOff x="197005" y="505587"/>
            <a:chExt cx="8932241" cy="6252357"/>
          </a:xfrm>
        </p:grpSpPr>
        <p:cxnSp>
          <p:nvCxnSpPr>
            <p:cNvPr id="37" name="直線コネクタ 36"/>
            <p:cNvCxnSpPr/>
            <p:nvPr/>
          </p:nvCxnSpPr>
          <p:spPr>
            <a:xfrm>
              <a:off x="1957138" y="837942"/>
              <a:ext cx="11089" cy="574985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7521403" y="809123"/>
              <a:ext cx="55904" cy="5760121"/>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6164169" y="892600"/>
              <a:ext cx="45567" cy="56766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4753880" y="837942"/>
              <a:ext cx="19667" cy="573130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82" idx="1"/>
            </p:cNvCxnSpPr>
            <p:nvPr/>
          </p:nvCxnSpPr>
          <p:spPr>
            <a:xfrm flipH="1">
              <a:off x="3332150" y="659313"/>
              <a:ext cx="9757" cy="5909931"/>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8964488" y="837942"/>
              <a:ext cx="1" cy="573130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3" name="正方形/長方形 42"/>
            <p:cNvSpPr/>
            <p:nvPr/>
          </p:nvSpPr>
          <p:spPr>
            <a:xfrm>
              <a:off x="1423658" y="5171443"/>
              <a:ext cx="5565794" cy="829756"/>
            </a:xfrm>
            <a:prstGeom prst="rect">
              <a:avLst/>
            </a:prstGeom>
            <a:solidFill>
              <a:schemeClr val="accent1">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44" name="右矢印 43"/>
            <p:cNvSpPr/>
            <p:nvPr/>
          </p:nvSpPr>
          <p:spPr>
            <a:xfrm>
              <a:off x="1037876" y="2067220"/>
              <a:ext cx="8091370" cy="492075"/>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ja-JP" altLang="en-US" sz="2000" dirty="0"/>
            </a:p>
          </p:txBody>
        </p:sp>
        <p:sp>
          <p:nvSpPr>
            <p:cNvPr id="47" name="右矢印 46"/>
            <p:cNvSpPr/>
            <p:nvPr/>
          </p:nvSpPr>
          <p:spPr>
            <a:xfrm>
              <a:off x="4792471" y="2724854"/>
              <a:ext cx="4336775" cy="488122"/>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48" name="右矢印 47"/>
            <p:cNvSpPr/>
            <p:nvPr/>
          </p:nvSpPr>
          <p:spPr>
            <a:xfrm>
              <a:off x="4414918" y="3517104"/>
              <a:ext cx="4714328" cy="548662"/>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ja-JP" altLang="en-US" sz="2000" dirty="0"/>
            </a:p>
          </p:txBody>
        </p:sp>
        <p:sp>
          <p:nvSpPr>
            <p:cNvPr id="49" name="右矢印 48"/>
            <p:cNvSpPr/>
            <p:nvPr/>
          </p:nvSpPr>
          <p:spPr>
            <a:xfrm>
              <a:off x="772673" y="1498925"/>
              <a:ext cx="7035617" cy="476267"/>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50" name="テキスト ボックス 49"/>
            <p:cNvSpPr txBox="1"/>
            <p:nvPr/>
          </p:nvSpPr>
          <p:spPr>
            <a:xfrm>
              <a:off x="204719" y="807705"/>
              <a:ext cx="402771" cy="2270211"/>
            </a:xfrm>
            <a:prstGeom prst="rect">
              <a:avLst/>
            </a:prstGeom>
            <a:noFill/>
            <a:ln>
              <a:solidFill>
                <a:schemeClr val="tx1"/>
              </a:solidFill>
            </a:ln>
          </p:spPr>
          <p:txBody>
            <a:bodyPr vert="eaVert" wrap="square" rtlCol="0" anchor="ctr">
              <a:noAutofit/>
            </a:bodyPr>
            <a:lstStyle/>
            <a:p>
              <a:pPr algn="ctr"/>
              <a:r>
                <a:rPr lang="ja-JP" altLang="en-US" sz="2000" dirty="0">
                  <a:latin typeface="Meiryo UI" panose="020B0604030504040204" pitchFamily="50" charset="-128"/>
                  <a:ea typeface="Meiryo UI" panose="020B0604030504040204" pitchFamily="50" charset="-128"/>
                  <a:cs typeface="Meiryo UI" panose="020B0604030504040204" pitchFamily="50" charset="-128"/>
                </a:rPr>
                <a:t>基盤整備</a:t>
              </a:r>
            </a:p>
          </p:txBody>
        </p:sp>
        <p:sp>
          <p:nvSpPr>
            <p:cNvPr id="52" name="テキスト ボックス 51"/>
            <p:cNvSpPr txBox="1"/>
            <p:nvPr/>
          </p:nvSpPr>
          <p:spPr>
            <a:xfrm>
              <a:off x="3437432" y="1587755"/>
              <a:ext cx="2592288" cy="264985"/>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地下化・新駅設置工事</a:t>
              </a:r>
            </a:p>
          </p:txBody>
        </p:sp>
        <p:sp>
          <p:nvSpPr>
            <p:cNvPr id="61" name="テキスト ボックス 60"/>
            <p:cNvSpPr txBox="1"/>
            <p:nvPr/>
          </p:nvSpPr>
          <p:spPr>
            <a:xfrm>
              <a:off x="3470903" y="2049230"/>
              <a:ext cx="2540328" cy="405271"/>
            </a:xfrm>
            <a:prstGeom prst="rect">
              <a:avLst/>
            </a:prstGeom>
            <a:noFill/>
          </p:spPr>
          <p:txBody>
            <a:bodyPr wrap="square" rtlCol="0">
              <a:spAutoFit/>
            </a:bodyPr>
            <a:lstStyle/>
            <a:p>
              <a:pPr algn="ctr"/>
              <a:r>
                <a:rPr lang="ja-JP" altLang="en-US" sz="2000" dirty="0"/>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道路等の基盤整備工事</a:t>
              </a:r>
            </a:p>
          </p:txBody>
        </p:sp>
        <p:sp>
          <p:nvSpPr>
            <p:cNvPr id="63" name="テキスト ボックス 62"/>
            <p:cNvSpPr txBox="1"/>
            <p:nvPr/>
          </p:nvSpPr>
          <p:spPr>
            <a:xfrm>
              <a:off x="197005" y="3077916"/>
              <a:ext cx="412024" cy="3680028"/>
            </a:xfrm>
            <a:prstGeom prst="rect">
              <a:avLst/>
            </a:prstGeom>
            <a:noFill/>
            <a:ln>
              <a:solidFill>
                <a:schemeClr val="tx1"/>
              </a:solidFill>
            </a:ln>
          </p:spPr>
          <p:txBody>
            <a:bodyPr vert="wordArtVertRtl" wrap="square" rtlCol="0" anchor="ctr" anchorCtr="0">
              <a:noAutofit/>
            </a:bodyPr>
            <a:lstStyle/>
            <a:p>
              <a:pPr algn="ctr"/>
              <a:r>
                <a:rPr lang="ja-JP" altLang="en-US" sz="2000" spc="-600" dirty="0">
                  <a:latin typeface="Meiryo UI" panose="020B0604030504040204" pitchFamily="50" charset="-128"/>
                  <a:ea typeface="Meiryo UI" panose="020B0604030504040204" pitchFamily="50" charset="-128"/>
                  <a:cs typeface="Meiryo UI" panose="020B0604030504040204" pitchFamily="50" charset="-128"/>
                </a:rPr>
                <a:t>民間開発・中核機能</a:t>
              </a:r>
            </a:p>
          </p:txBody>
        </p:sp>
        <p:cxnSp>
          <p:nvCxnSpPr>
            <p:cNvPr id="65" name="直線矢印コネクタ 64"/>
            <p:cNvCxnSpPr/>
            <p:nvPr/>
          </p:nvCxnSpPr>
          <p:spPr>
            <a:xfrm>
              <a:off x="836220" y="4065766"/>
              <a:ext cx="773370" cy="0"/>
            </a:xfrm>
            <a:prstGeom prst="straightConnector1">
              <a:avLst/>
            </a:prstGeom>
            <a:ln w="38100">
              <a:tailEnd type="arrow" w="sm" len="sm"/>
            </a:ln>
          </p:spPr>
          <p:style>
            <a:lnRef idx="1">
              <a:schemeClr val="accent1"/>
            </a:lnRef>
            <a:fillRef idx="0">
              <a:schemeClr val="accent1"/>
            </a:fillRef>
            <a:effectRef idx="0">
              <a:schemeClr val="accent1"/>
            </a:effectRef>
            <a:fontRef idx="minor">
              <a:schemeClr val="tx1"/>
            </a:fontRef>
          </p:style>
        </p:cxnSp>
        <p:sp>
          <p:nvSpPr>
            <p:cNvPr id="66" name="角丸四角形 65"/>
            <p:cNvSpPr/>
            <p:nvPr/>
          </p:nvSpPr>
          <p:spPr>
            <a:xfrm>
              <a:off x="653675" y="3230820"/>
              <a:ext cx="208877" cy="3009826"/>
            </a:xfrm>
            <a:prstGeom prst="roundRect">
              <a:avLst>
                <a:gd name="adj" fmla="val 3279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69" name="テキスト ボックス 68"/>
            <p:cNvSpPr txBox="1"/>
            <p:nvPr/>
          </p:nvSpPr>
          <p:spPr>
            <a:xfrm>
              <a:off x="576982" y="3366539"/>
              <a:ext cx="372565" cy="2376939"/>
            </a:xfrm>
            <a:prstGeom prst="rect">
              <a:avLst/>
            </a:prstGeom>
            <a:noFill/>
          </p:spPr>
          <p:txBody>
            <a:bodyPr vert="eaVert" wrap="square" rtlCol="0">
              <a:spAutoFit/>
            </a:bodyPr>
            <a:lstStyle/>
            <a:p>
              <a:r>
                <a:rPr lang="ja-JP" altLang="en-US" sz="1200" dirty="0"/>
                <a:t>　</a:t>
              </a:r>
              <a:r>
                <a:rPr lang="ja-JP" altLang="en-US" sz="1050" spc="-220" dirty="0">
                  <a:latin typeface="Meiryo UI" panose="020B0604030504040204" pitchFamily="50" charset="-128"/>
                  <a:ea typeface="Meiryo UI" panose="020B0604030504040204" pitchFamily="50" charset="-128"/>
                  <a:cs typeface="Meiryo UI" panose="020B0604030504040204" pitchFamily="50" charset="-128"/>
                </a:rPr>
                <a:t>ま　ち　づ　く　り　の　方　針</a:t>
              </a:r>
            </a:p>
          </p:txBody>
        </p:sp>
        <p:sp>
          <p:nvSpPr>
            <p:cNvPr id="70" name="右矢印 69"/>
            <p:cNvSpPr/>
            <p:nvPr/>
          </p:nvSpPr>
          <p:spPr>
            <a:xfrm>
              <a:off x="1877858" y="3495634"/>
              <a:ext cx="2495525" cy="570132"/>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ja-JP" altLang="en-US" sz="2000" dirty="0"/>
            </a:p>
          </p:txBody>
        </p:sp>
        <p:sp>
          <p:nvSpPr>
            <p:cNvPr id="76" name="テキスト ボックス 75"/>
            <p:cNvSpPr txBox="1"/>
            <p:nvPr/>
          </p:nvSpPr>
          <p:spPr>
            <a:xfrm>
              <a:off x="2298671" y="3634854"/>
              <a:ext cx="1381716" cy="264985"/>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諸手続き・設計</a:t>
              </a:r>
            </a:p>
          </p:txBody>
        </p:sp>
        <p:sp>
          <p:nvSpPr>
            <p:cNvPr id="77" name="右矢印 76"/>
            <p:cNvSpPr/>
            <p:nvPr/>
          </p:nvSpPr>
          <p:spPr>
            <a:xfrm>
              <a:off x="873457" y="5200944"/>
              <a:ext cx="543095" cy="708784"/>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ja-JP" altLang="en-US" sz="2000" dirty="0">
                <a:solidFill>
                  <a:prstClr val="white"/>
                </a:solidFill>
              </a:endParaRPr>
            </a:p>
          </p:txBody>
        </p:sp>
        <p:sp>
          <p:nvSpPr>
            <p:cNvPr id="78" name="正方形/長方形 77"/>
            <p:cNvSpPr/>
            <p:nvPr/>
          </p:nvSpPr>
          <p:spPr>
            <a:xfrm>
              <a:off x="774743" y="5427621"/>
              <a:ext cx="144016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中核機能</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推進会議</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テキスト ボックス 78"/>
            <p:cNvSpPr txBox="1"/>
            <p:nvPr/>
          </p:nvSpPr>
          <p:spPr>
            <a:xfrm>
              <a:off x="7541012" y="505587"/>
              <a:ext cx="1413597" cy="307452"/>
            </a:xfrm>
            <a:prstGeom prst="rect">
              <a:avLst/>
            </a:prstGeom>
            <a:solidFill>
              <a:schemeClr val="bg1">
                <a:lumMod val="75000"/>
              </a:schemeClr>
            </a:solidFill>
            <a:ln>
              <a:solidFill>
                <a:schemeClr val="accent1">
                  <a:shade val="50000"/>
                </a:schemeClr>
              </a:solidFill>
            </a:ln>
          </p:spPr>
          <p:txBody>
            <a:bodyPr wrap="square" tIns="36000" bIns="36000" rtlCol="0">
              <a:spAutoFit/>
            </a:bodyPr>
            <a:lstStyle/>
            <a:p>
              <a:pPr algn="ctr">
                <a:lnSpc>
                  <a:spcPts val="1800"/>
                </a:lnSpc>
              </a:pPr>
              <a:r>
                <a:rPr lang="ja-JP" altLang="en-US" sz="1050" spc="-160" dirty="0">
                  <a:latin typeface="Meiryo UI" panose="020B0604030504040204" pitchFamily="50" charset="-128"/>
                  <a:ea typeface="Meiryo UI" panose="020B0604030504040204" pitchFamily="50" charset="-128"/>
                  <a:cs typeface="Meiryo UI" panose="020B0604030504040204" pitchFamily="50" charset="-128"/>
                </a:rPr>
                <a:t>２０２３～２６年度</a:t>
              </a:r>
            </a:p>
          </p:txBody>
        </p:sp>
        <p:sp>
          <p:nvSpPr>
            <p:cNvPr id="80" name="テキスト ボックス 79"/>
            <p:cNvSpPr txBox="1"/>
            <p:nvPr/>
          </p:nvSpPr>
          <p:spPr>
            <a:xfrm>
              <a:off x="6148863" y="505587"/>
              <a:ext cx="1392150" cy="307452"/>
            </a:xfrm>
            <a:prstGeom prst="rect">
              <a:avLst/>
            </a:prstGeom>
            <a:solidFill>
              <a:schemeClr val="bg1">
                <a:lumMod val="75000"/>
              </a:schemeClr>
            </a:solidFill>
            <a:ln>
              <a:solidFill>
                <a:schemeClr val="accent1">
                  <a:shade val="50000"/>
                </a:schemeClr>
              </a:solidFill>
            </a:ln>
          </p:spPr>
          <p:txBody>
            <a:bodyPr wrap="square" tIns="36000" bIns="36000" rtlCol="0">
              <a:spAutoFit/>
            </a:bodyPr>
            <a:lstStyle/>
            <a:p>
              <a:pPr algn="ctr">
                <a:lnSpc>
                  <a:spcPts val="1800"/>
                </a:lnSpc>
              </a:pPr>
              <a:r>
                <a:rPr lang="ja-JP" altLang="en-US" sz="1050" spc="-220" dirty="0">
                  <a:latin typeface="Meiryo UI" panose="020B0604030504040204" pitchFamily="50" charset="-128"/>
                  <a:ea typeface="Meiryo UI" panose="020B0604030504040204" pitchFamily="50" charset="-128"/>
                  <a:cs typeface="Meiryo UI" panose="020B0604030504040204" pitchFamily="50" charset="-128"/>
                </a:rPr>
                <a:t>２０</a:t>
              </a:r>
              <a:r>
                <a:rPr lang="ja-JP" altLang="en-US" sz="1050" spc="-170" dirty="0">
                  <a:latin typeface="Meiryo UI" panose="020B0604030504040204" pitchFamily="50" charset="-128"/>
                  <a:ea typeface="Meiryo UI" panose="020B0604030504040204" pitchFamily="50" charset="-128"/>
                  <a:cs typeface="Meiryo UI" panose="020B0604030504040204" pitchFamily="50" charset="-128"/>
                </a:rPr>
                <a:t>２２年度</a:t>
              </a:r>
            </a:p>
          </p:txBody>
        </p:sp>
        <p:sp>
          <p:nvSpPr>
            <p:cNvPr id="81" name="テキスト ボックス 80"/>
            <p:cNvSpPr txBox="1"/>
            <p:nvPr/>
          </p:nvSpPr>
          <p:spPr>
            <a:xfrm>
              <a:off x="4745740" y="505587"/>
              <a:ext cx="1413551" cy="307452"/>
            </a:xfrm>
            <a:prstGeom prst="rect">
              <a:avLst/>
            </a:prstGeom>
            <a:solidFill>
              <a:schemeClr val="bg1">
                <a:lumMod val="75000"/>
              </a:schemeClr>
            </a:solidFill>
            <a:ln>
              <a:solidFill>
                <a:schemeClr val="accent1">
                  <a:shade val="50000"/>
                </a:schemeClr>
              </a:solidFill>
            </a:ln>
          </p:spPr>
          <p:txBody>
            <a:bodyPr wrap="square" tIns="36000" bIns="36000" rtlCol="0">
              <a:spAutoFit/>
            </a:bodyPr>
            <a:lstStyle/>
            <a:p>
              <a:pPr algn="ctr">
                <a:lnSpc>
                  <a:spcPts val="18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２０２１年度</a:t>
              </a:r>
            </a:p>
          </p:txBody>
        </p:sp>
        <p:sp>
          <p:nvSpPr>
            <p:cNvPr id="82" name="テキスト ボックス 81"/>
            <p:cNvSpPr txBox="1"/>
            <p:nvPr/>
          </p:nvSpPr>
          <p:spPr>
            <a:xfrm>
              <a:off x="3341907" y="505587"/>
              <a:ext cx="1403832" cy="307452"/>
            </a:xfrm>
            <a:prstGeom prst="rect">
              <a:avLst/>
            </a:prstGeom>
            <a:solidFill>
              <a:schemeClr val="bg1">
                <a:lumMod val="75000"/>
              </a:schemeClr>
            </a:solidFill>
            <a:ln>
              <a:solidFill>
                <a:schemeClr val="accent1">
                  <a:shade val="50000"/>
                </a:schemeClr>
              </a:solidFill>
            </a:ln>
          </p:spPr>
          <p:txBody>
            <a:bodyPr wrap="square" tIns="36000" bIns="36000" rtlCol="0">
              <a:spAutoFit/>
            </a:bodyPr>
            <a:lstStyle/>
            <a:p>
              <a:pPr algn="ctr">
                <a:lnSpc>
                  <a:spcPts val="18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２０２０年度</a:t>
              </a:r>
            </a:p>
          </p:txBody>
        </p:sp>
        <p:sp>
          <p:nvSpPr>
            <p:cNvPr id="83" name="テキスト ボックス 82"/>
            <p:cNvSpPr txBox="1"/>
            <p:nvPr/>
          </p:nvSpPr>
          <p:spPr>
            <a:xfrm>
              <a:off x="1979712" y="505587"/>
              <a:ext cx="1364688" cy="307452"/>
            </a:xfrm>
            <a:prstGeom prst="rect">
              <a:avLst/>
            </a:prstGeom>
            <a:solidFill>
              <a:schemeClr val="bg1">
                <a:lumMod val="75000"/>
              </a:schemeClr>
            </a:solidFill>
            <a:ln>
              <a:solidFill>
                <a:schemeClr val="accent1">
                  <a:shade val="50000"/>
                </a:schemeClr>
              </a:solidFill>
            </a:ln>
          </p:spPr>
          <p:txBody>
            <a:bodyPr wrap="square" tIns="36000" bIns="36000" rtlCol="0">
              <a:spAutoFit/>
            </a:bodyPr>
            <a:lstStyle/>
            <a:p>
              <a:pPr algn="ctr">
                <a:lnSpc>
                  <a:spcPts val="18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２０１９年度</a:t>
              </a:r>
            </a:p>
          </p:txBody>
        </p:sp>
        <p:sp>
          <p:nvSpPr>
            <p:cNvPr id="84" name="角丸四角形 83"/>
            <p:cNvSpPr/>
            <p:nvPr/>
          </p:nvSpPr>
          <p:spPr>
            <a:xfrm>
              <a:off x="1627245" y="3259819"/>
              <a:ext cx="233584" cy="1614490"/>
            </a:xfrm>
            <a:prstGeom prst="roundRect">
              <a:avLst>
                <a:gd name="adj" fmla="val 3279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85" name="テキスト ボックス 84"/>
            <p:cNvSpPr txBox="1"/>
            <p:nvPr/>
          </p:nvSpPr>
          <p:spPr>
            <a:xfrm>
              <a:off x="1556231" y="3174210"/>
              <a:ext cx="387507" cy="1474710"/>
            </a:xfrm>
            <a:prstGeom prst="rect">
              <a:avLst/>
            </a:prstGeom>
            <a:noFill/>
          </p:spPr>
          <p:txBody>
            <a:bodyPr vert="wordArtVertRtl" wrap="square" rtlCol="0">
              <a:spAutoFit/>
            </a:bodyPr>
            <a:lstStyle/>
            <a:p>
              <a:pPr algn="ctr"/>
              <a:r>
                <a:rPr lang="ja-JP" altLang="en-US" sz="1050" dirty="0"/>
                <a:t>　</a:t>
              </a:r>
              <a:r>
                <a:rPr lang="ja-JP" altLang="en-US" sz="1050" spc="-700" dirty="0">
                  <a:latin typeface="Meiryo UI" panose="020B0604030504040204" pitchFamily="50" charset="-128"/>
                  <a:ea typeface="Meiryo UI" panose="020B0604030504040204" pitchFamily="50" charset="-128"/>
                  <a:cs typeface="Meiryo UI" panose="020B0604030504040204" pitchFamily="50" charset="-128"/>
                </a:rPr>
                <a:t>開発事業者の決定</a:t>
              </a:r>
            </a:p>
          </p:txBody>
        </p:sp>
        <p:sp>
          <p:nvSpPr>
            <p:cNvPr id="86" name="正方形/長方形 85"/>
            <p:cNvSpPr/>
            <p:nvPr/>
          </p:nvSpPr>
          <p:spPr>
            <a:xfrm>
              <a:off x="1999223" y="1295897"/>
              <a:ext cx="3162864" cy="392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鉄道地下化・新駅設置事業</a:t>
              </a:r>
            </a:p>
          </p:txBody>
        </p:sp>
        <p:sp>
          <p:nvSpPr>
            <p:cNvPr id="87" name="正方形/長方形 86"/>
            <p:cNvSpPr/>
            <p:nvPr/>
          </p:nvSpPr>
          <p:spPr>
            <a:xfrm>
              <a:off x="2787833" y="1873412"/>
              <a:ext cx="3162864" cy="392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土地区画整理事業</a:t>
              </a:r>
            </a:p>
          </p:txBody>
        </p:sp>
        <p:sp>
          <p:nvSpPr>
            <p:cNvPr id="90" name="テキスト ボックス 89"/>
            <p:cNvSpPr txBox="1"/>
            <p:nvPr/>
          </p:nvSpPr>
          <p:spPr>
            <a:xfrm>
              <a:off x="631725" y="505587"/>
              <a:ext cx="1340265" cy="307452"/>
            </a:xfrm>
            <a:prstGeom prst="rect">
              <a:avLst/>
            </a:prstGeom>
            <a:solidFill>
              <a:schemeClr val="bg1">
                <a:lumMod val="75000"/>
              </a:schemeClr>
            </a:solidFill>
            <a:ln>
              <a:solidFill>
                <a:schemeClr val="accent1">
                  <a:shade val="50000"/>
                </a:schemeClr>
              </a:solidFill>
            </a:ln>
          </p:spPr>
          <p:txBody>
            <a:bodyPr wrap="square" tIns="36000" bIns="36000" rtlCol="0">
              <a:spAutoFit/>
            </a:bodyPr>
            <a:lstStyle/>
            <a:p>
              <a:pPr algn="ctr">
                <a:lnSpc>
                  <a:spcPts val="1800"/>
                </a:lnSpc>
              </a:pPr>
              <a:r>
                <a:rPr lang="ja-JP" altLang="en-US" sz="1050" spc="-220" dirty="0">
                  <a:latin typeface="Meiryo UI" panose="020B0604030504040204" pitchFamily="50" charset="-128"/>
                  <a:ea typeface="Meiryo UI" panose="020B0604030504040204" pitchFamily="50" charset="-128"/>
                  <a:cs typeface="Meiryo UI" panose="020B0604030504040204" pitchFamily="50" charset="-128"/>
                </a:rPr>
                <a:t>２０１４</a:t>
              </a:r>
              <a:r>
                <a:rPr lang="ja-JP" altLang="en-US" sz="1050" spc="-170" dirty="0">
                  <a:latin typeface="Meiryo UI" panose="020B0604030504040204" pitchFamily="50" charset="-128"/>
                  <a:ea typeface="Meiryo UI" panose="020B0604030504040204" pitchFamily="50" charset="-128"/>
                  <a:cs typeface="Meiryo UI" panose="020B0604030504040204" pitchFamily="50" charset="-128"/>
                </a:rPr>
                <a:t>～１８年度</a:t>
              </a:r>
            </a:p>
          </p:txBody>
        </p:sp>
        <p:sp>
          <p:nvSpPr>
            <p:cNvPr id="92" name="正方形/長方形 91"/>
            <p:cNvSpPr/>
            <p:nvPr/>
          </p:nvSpPr>
          <p:spPr>
            <a:xfrm>
              <a:off x="3637314" y="2501499"/>
              <a:ext cx="3162864" cy="392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公園整備事業</a:t>
              </a:r>
            </a:p>
          </p:txBody>
        </p:sp>
        <p:sp>
          <p:nvSpPr>
            <p:cNvPr id="93" name="テキスト ボックス 92"/>
            <p:cNvSpPr txBox="1"/>
            <p:nvPr/>
          </p:nvSpPr>
          <p:spPr>
            <a:xfrm>
              <a:off x="5120779" y="2826905"/>
              <a:ext cx="2540328" cy="264985"/>
            </a:xfrm>
            <a:prstGeom prst="rect">
              <a:avLst/>
            </a:prstGeom>
            <a:noFill/>
          </p:spPr>
          <p:txBody>
            <a:bodyPr wrap="square" rtlCol="0">
              <a:spAutoFit/>
            </a:bodyPr>
            <a:lstStyle/>
            <a:p>
              <a:pPr algn="ctr"/>
              <a:r>
                <a:rPr lang="ja-JP" altLang="en-US" sz="1100" dirty="0"/>
                <a:t>     </a:t>
              </a:r>
              <a:r>
                <a:rPr lang="ja-JP" altLang="en-US" sz="1100" dirty="0">
                  <a:latin typeface="Meiryo UI" panose="020B0604030504040204" pitchFamily="50" charset="-128"/>
                  <a:ea typeface="Meiryo UI" panose="020B0604030504040204" pitchFamily="50" charset="-128"/>
                </a:rPr>
                <a:t>都市公園整備</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工事</a:t>
              </a:r>
            </a:p>
          </p:txBody>
        </p:sp>
        <p:sp>
          <p:nvSpPr>
            <p:cNvPr id="94" name="テキスト ボックス 93"/>
            <p:cNvSpPr txBox="1"/>
            <p:nvPr/>
          </p:nvSpPr>
          <p:spPr>
            <a:xfrm>
              <a:off x="5247268" y="3632958"/>
              <a:ext cx="2084914" cy="264985"/>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工事（順次着手）</a:t>
              </a:r>
            </a:p>
          </p:txBody>
        </p:sp>
        <p:sp>
          <p:nvSpPr>
            <p:cNvPr id="95" name="右矢印 94"/>
            <p:cNvSpPr/>
            <p:nvPr/>
          </p:nvSpPr>
          <p:spPr>
            <a:xfrm>
              <a:off x="1609590" y="2703081"/>
              <a:ext cx="1722558" cy="527738"/>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96" name="テキスト ボックス 95"/>
            <p:cNvSpPr txBox="1"/>
            <p:nvPr/>
          </p:nvSpPr>
          <p:spPr>
            <a:xfrm>
              <a:off x="1144227" y="2827298"/>
              <a:ext cx="2375706" cy="264985"/>
            </a:xfrm>
            <a:prstGeom prst="rect">
              <a:avLst/>
            </a:prstGeom>
            <a:noFill/>
          </p:spPr>
          <p:txBody>
            <a:bodyPr wrap="square" rtlCol="0">
              <a:spAutoFit/>
            </a:bodyPr>
            <a:lstStyle/>
            <a:p>
              <a:pPr algn="ctr"/>
              <a:r>
                <a:rPr lang="ja-JP" altLang="en-US" sz="1050" dirty="0"/>
                <a:t>     </a:t>
              </a:r>
              <a:r>
                <a:rPr lang="ja-JP" altLang="en-US" sz="1050" dirty="0">
                  <a:latin typeface="Meiryo UI" panose="020B0604030504040204" pitchFamily="50" charset="-128"/>
                  <a:ea typeface="Meiryo UI" panose="020B0604030504040204" pitchFamily="50" charset="-128"/>
                </a:rPr>
                <a:t>用地買収・基本設計等</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右矢印 96"/>
            <p:cNvSpPr/>
            <p:nvPr/>
          </p:nvSpPr>
          <p:spPr>
            <a:xfrm>
              <a:off x="3389419" y="2698806"/>
              <a:ext cx="1336616" cy="488122"/>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98" name="テキスト ボックス 97"/>
            <p:cNvSpPr txBox="1"/>
            <p:nvPr/>
          </p:nvSpPr>
          <p:spPr>
            <a:xfrm>
              <a:off x="3336392" y="2666442"/>
              <a:ext cx="1217018" cy="405271"/>
            </a:xfrm>
            <a:prstGeom prst="rect">
              <a:avLst/>
            </a:prstGeom>
            <a:noFill/>
          </p:spPr>
          <p:txBody>
            <a:bodyPr wrap="square" rtlCol="0">
              <a:spAutoFit/>
            </a:bodyPr>
            <a:lstStyle/>
            <a:p>
              <a:pPr algn="ctr"/>
              <a:r>
                <a:rPr lang="ja-JP" altLang="en-US" sz="2000" dirty="0"/>
                <a:t>   </a:t>
              </a:r>
              <a:r>
                <a:rPr lang="ja-JP" altLang="en-US" sz="1100" dirty="0">
                  <a:latin typeface="Meiryo UI" panose="020B0604030504040204" pitchFamily="50" charset="-128"/>
                  <a:ea typeface="Meiryo UI" panose="020B0604030504040204" pitchFamily="50" charset="-128"/>
                </a:rPr>
                <a:t>実施設計</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テキスト ボックス 98"/>
            <p:cNvSpPr txBox="1"/>
            <p:nvPr/>
          </p:nvSpPr>
          <p:spPr>
            <a:xfrm>
              <a:off x="1482704" y="4841746"/>
              <a:ext cx="545264" cy="218223"/>
            </a:xfrm>
            <a:prstGeom prst="rect">
              <a:avLst/>
            </a:prstGeom>
            <a:noFill/>
          </p:spPr>
          <p:txBody>
            <a:bodyPr wrap="none" rtlCol="0">
              <a:spAutoFit/>
            </a:bodyPr>
            <a:lstStyle/>
            <a:p>
              <a:r>
                <a:rPr lang="en-US" altLang="ja-JP" sz="800" dirty="0">
                  <a:latin typeface="Meiryo UI" panose="020B0604030504040204" pitchFamily="50" charset="-128"/>
                  <a:ea typeface="Meiryo UI" panose="020B0604030504040204" pitchFamily="50" charset="-128"/>
                </a:rPr>
                <a:t>2018.7</a:t>
              </a:r>
            </a:p>
          </p:txBody>
        </p:sp>
        <p:sp>
          <p:nvSpPr>
            <p:cNvPr id="100" name="角丸四角形吹き出し 99"/>
            <p:cNvSpPr/>
            <p:nvPr/>
          </p:nvSpPr>
          <p:spPr>
            <a:xfrm>
              <a:off x="3347864" y="4204986"/>
              <a:ext cx="1814223" cy="636760"/>
            </a:xfrm>
            <a:prstGeom prst="wedgeRoundRectCallout">
              <a:avLst>
                <a:gd name="adj1" fmla="val 9102"/>
                <a:gd name="adj2" fmla="val -9078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民間開発工事着手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2020.12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01" name="正方形/長方形 100"/>
            <p:cNvSpPr/>
            <p:nvPr/>
          </p:nvSpPr>
          <p:spPr>
            <a:xfrm>
              <a:off x="6887105" y="5171443"/>
              <a:ext cx="140910" cy="9148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102" name="右矢印 101"/>
            <p:cNvSpPr/>
            <p:nvPr/>
          </p:nvSpPr>
          <p:spPr>
            <a:xfrm>
              <a:off x="6925975" y="4916684"/>
              <a:ext cx="2175285" cy="1323962"/>
            </a:xfrm>
            <a:prstGeom prst="rightArrow">
              <a:avLst>
                <a:gd name="adj1" fmla="val 62158"/>
                <a:gd name="adj2" fmla="val 31762"/>
              </a:avLst>
            </a:prstGeom>
            <a:solidFill>
              <a:schemeClr val="accent1">
                <a:lumMod val="20000"/>
                <a:lumOff val="80000"/>
              </a:schemeClr>
            </a:solidFill>
            <a:ln w="25400" cap="flat" cmpd="sng">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ja-JP" altLang="en-US" sz="2000" dirty="0">
                <a:ln>
                  <a:solidFill>
                    <a:schemeClr val="tx1"/>
                  </a:solidFill>
                  <a:prstDash val="sysDash"/>
                </a:ln>
                <a:solidFill>
                  <a:srgbClr val="FF0000"/>
                </a:solidFill>
              </a:endParaRPr>
            </a:p>
          </p:txBody>
        </p:sp>
        <p:sp>
          <p:nvSpPr>
            <p:cNvPr id="103" name="正方形/長方形 102"/>
            <p:cNvSpPr/>
            <p:nvPr/>
          </p:nvSpPr>
          <p:spPr>
            <a:xfrm>
              <a:off x="2061076" y="5340169"/>
              <a:ext cx="4087787" cy="523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「みどりとイノベーションの融合拠点形成推進協議会」</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における先行的取組み</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正方形/長方形 103"/>
            <p:cNvSpPr/>
            <p:nvPr/>
          </p:nvSpPr>
          <p:spPr>
            <a:xfrm>
              <a:off x="6933908" y="5315306"/>
              <a:ext cx="1735723" cy="523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新組織</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による取組</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角丸四角形吹き出し 104"/>
            <p:cNvSpPr/>
            <p:nvPr/>
          </p:nvSpPr>
          <p:spPr>
            <a:xfrm>
              <a:off x="5791112" y="2514953"/>
              <a:ext cx="2191986" cy="281589"/>
            </a:xfrm>
            <a:prstGeom prst="wedgeRoundRectCallout">
              <a:avLst>
                <a:gd name="adj1" fmla="val 92787"/>
                <a:gd name="adj2" fmla="val -11811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基盤整備完了</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(2026</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年度末</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角丸四角形吹き出し 105"/>
            <p:cNvSpPr/>
            <p:nvPr/>
          </p:nvSpPr>
          <p:spPr>
            <a:xfrm>
              <a:off x="4936741" y="6084676"/>
              <a:ext cx="3020099" cy="575258"/>
            </a:xfrm>
            <a:prstGeom prst="wedgeRoundRectCallout">
              <a:avLst>
                <a:gd name="adj1" fmla="val 16577"/>
                <a:gd name="adj2" fmla="val -9168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（一社）うめきた未来イノベーション機構設立</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2022.9</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7991151" y="1108471"/>
              <a:ext cx="454349" cy="5200849"/>
            </a:xfrm>
            <a:prstGeom prst="rect">
              <a:avLst/>
            </a:prstGeom>
            <a:solidFill>
              <a:srgbClr val="FFC0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108" name="角丸四角形吹き出し 107"/>
            <p:cNvSpPr/>
            <p:nvPr/>
          </p:nvSpPr>
          <p:spPr>
            <a:xfrm>
              <a:off x="5224462" y="875014"/>
              <a:ext cx="2141277" cy="668637"/>
            </a:xfrm>
            <a:prstGeom prst="wedgeRoundRectCallout">
              <a:avLst>
                <a:gd name="adj1" fmla="val 58270"/>
                <a:gd name="adj2" fmla="val 4949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地下化切替（</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新駅開業</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(2023.3)</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テキスト ボックス 108"/>
            <p:cNvSpPr txBox="1"/>
            <p:nvPr/>
          </p:nvSpPr>
          <p:spPr>
            <a:xfrm>
              <a:off x="8039832" y="1587755"/>
              <a:ext cx="416289" cy="4200146"/>
            </a:xfrm>
            <a:prstGeom prst="rect">
              <a:avLst/>
            </a:prstGeom>
            <a:noFill/>
          </p:spPr>
          <p:txBody>
            <a:bodyPr vert="wordArtVertRtl" wrap="square" rtlCol="0">
              <a:spAutoFit/>
            </a:bodyPr>
            <a:lstStyle/>
            <a:p>
              <a:pPr algn="ctr"/>
              <a:r>
                <a:rPr lang="ja-JP" altLang="en-US" sz="1200" b="1" spc="-400" dirty="0">
                  <a:latin typeface="Meiryo UI" panose="020B0604030504040204" pitchFamily="50" charset="-128"/>
                  <a:ea typeface="Meiryo UI" panose="020B0604030504040204" pitchFamily="50" charset="-128"/>
                  <a:cs typeface="Meiryo UI" panose="020B0604030504040204" pitchFamily="50" charset="-128"/>
                </a:rPr>
                <a:t>２０２４夏頃一部</a:t>
              </a:r>
              <a:r>
                <a:rPr lang="ja-JP" altLang="en-US" sz="900" b="1" spc="-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spc="-400" dirty="0">
                  <a:latin typeface="Meiryo UI" panose="020B0604030504040204" pitchFamily="50" charset="-128"/>
                  <a:ea typeface="Meiryo UI" panose="020B0604030504040204" pitchFamily="50" charset="-128"/>
                  <a:cs typeface="Meiryo UI" panose="020B0604030504040204" pitchFamily="50" charset="-128"/>
                </a:rPr>
                <a:t>先行まちびら</a:t>
              </a:r>
              <a:r>
                <a:rPr lang="ja-JP" altLang="en-US" sz="1200" b="1" spc="-400" dirty="0">
                  <a:latin typeface="Meiryo UI" panose="020B0604030504040204" pitchFamily="50" charset="-128"/>
                  <a:ea typeface="Meiryo UI" panose="020B0604030504040204" pitchFamily="50" charset="-128"/>
                </a:rPr>
                <a:t>き</a:t>
              </a:r>
            </a:p>
          </p:txBody>
        </p:sp>
      </p:grpSp>
      <p:sp>
        <p:nvSpPr>
          <p:cNvPr id="56" name="正方形/長方形 55"/>
          <p:cNvSpPr/>
          <p:nvPr/>
        </p:nvSpPr>
        <p:spPr>
          <a:xfrm>
            <a:off x="0" y="-2132"/>
            <a:ext cx="9144000" cy="388102"/>
          </a:xfrm>
          <a:prstGeom prst="rect">
            <a:avLst/>
          </a:prstGeom>
          <a:solidFill>
            <a:schemeClr val="accent1">
              <a:lumMod val="75000"/>
            </a:schemeClr>
          </a:solidFill>
        </p:spPr>
        <p:txBody>
          <a:bodyPr vert="horz" lIns="65314" tIns="0" rIns="65314" bIns="0" rtlCol="0" anchor="b" anchorCtr="0">
            <a:noAutofit/>
          </a:bodyPr>
          <a:lstStyle/>
          <a:p>
            <a:pPr algn="ctr" defTabSz="653123">
              <a:lnSpc>
                <a:spcPts val="2000"/>
              </a:lnSpc>
              <a:spcBef>
                <a:spcPct val="0"/>
              </a:spcBef>
            </a:pPr>
            <a:r>
              <a:rPr lang="ja-JP" altLang="en-US" sz="2000" dirty="0">
                <a:solidFill>
                  <a:schemeClr val="bg1"/>
                </a:solidFill>
                <a:latin typeface="メイリオ" panose="020B0604030504040204" pitchFamily="50" charset="-128"/>
                <a:ea typeface="メイリオ" panose="020B0604030504040204" pitchFamily="50" charset="-128"/>
                <a:cs typeface="+mj-cs"/>
              </a:rPr>
              <a:t>　</a:t>
            </a:r>
            <a:r>
              <a:rPr lang="ja-JP" altLang="en-US" sz="2000" b="1" dirty="0">
                <a:solidFill>
                  <a:schemeClr val="bg1"/>
                </a:solidFill>
                <a:latin typeface="メイリオ" panose="020B0604030504040204" pitchFamily="50" charset="-128"/>
                <a:ea typeface="メイリオ" panose="020B0604030504040204" pitchFamily="50" charset="-128"/>
                <a:cs typeface="+mj-cs"/>
              </a:rPr>
              <a:t>～</a:t>
            </a:r>
            <a:r>
              <a:rPr lang="ja-JP" altLang="ja-JP" sz="2000" b="1" dirty="0">
                <a:solidFill>
                  <a:schemeClr val="bg1"/>
                </a:solidFill>
                <a:latin typeface="メイリオ" panose="020B0604030504040204" pitchFamily="50" charset="-128"/>
                <a:ea typeface="メイリオ" panose="020B0604030504040204" pitchFamily="50" charset="-128"/>
              </a:rPr>
              <a:t>うめきた２期</a:t>
            </a:r>
            <a:r>
              <a:rPr lang="ja-JP" altLang="en-US" sz="2000" b="1" dirty="0">
                <a:solidFill>
                  <a:schemeClr val="bg1"/>
                </a:solidFill>
                <a:latin typeface="メイリオ" panose="020B0604030504040204" pitchFamily="50" charset="-128"/>
                <a:ea typeface="メイリオ" panose="020B0604030504040204" pitchFamily="50" charset="-128"/>
              </a:rPr>
              <a:t>の</a:t>
            </a:r>
            <a:r>
              <a:rPr lang="ja-JP" altLang="ja-JP" sz="2000" b="1" dirty="0">
                <a:solidFill>
                  <a:schemeClr val="bg1"/>
                </a:solidFill>
                <a:latin typeface="メイリオ" panose="020B0604030504040204" pitchFamily="50" charset="-128"/>
                <a:ea typeface="メイリオ" panose="020B0604030504040204" pitchFamily="50" charset="-128"/>
              </a:rPr>
              <a:t>まちづくり</a:t>
            </a:r>
            <a:r>
              <a:rPr lang="ja-JP" altLang="en-US" sz="2000" b="1" dirty="0">
                <a:solidFill>
                  <a:schemeClr val="bg1"/>
                </a:solidFill>
                <a:latin typeface="メイリオ" panose="020B0604030504040204" pitchFamily="50" charset="-128"/>
                <a:ea typeface="メイリオ" panose="020B0604030504040204" pitchFamily="50" charset="-128"/>
              </a:rPr>
              <a:t>　経過とスケジュール</a:t>
            </a:r>
            <a:r>
              <a:rPr lang="ja-JP" altLang="en-US" sz="2000" b="1" dirty="0">
                <a:solidFill>
                  <a:schemeClr val="bg1"/>
                </a:solidFill>
                <a:latin typeface="メイリオ" panose="020B0604030504040204" pitchFamily="50" charset="-128"/>
                <a:ea typeface="メイリオ" panose="020B0604030504040204" pitchFamily="50" charset="-128"/>
                <a:cs typeface="+mj-cs"/>
              </a:rPr>
              <a:t>～</a:t>
            </a:r>
          </a:p>
        </p:txBody>
      </p:sp>
      <p:sp>
        <p:nvSpPr>
          <p:cNvPr id="55" name="正方形/長方形 54"/>
          <p:cNvSpPr/>
          <p:nvPr/>
        </p:nvSpPr>
        <p:spPr>
          <a:xfrm>
            <a:off x="8254517" y="1095761"/>
            <a:ext cx="547688" cy="5134613"/>
          </a:xfrm>
          <a:prstGeom prst="rect">
            <a:avLst/>
          </a:prstGeom>
          <a:solidFill>
            <a:srgbClr val="FFC0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57" name="テキスト ボックス 56"/>
          <p:cNvSpPr txBox="1"/>
          <p:nvPr/>
        </p:nvSpPr>
        <p:spPr>
          <a:xfrm>
            <a:off x="8310485" y="1565017"/>
            <a:ext cx="412677" cy="4146654"/>
          </a:xfrm>
          <a:prstGeom prst="rect">
            <a:avLst/>
          </a:prstGeom>
          <a:noFill/>
        </p:spPr>
        <p:txBody>
          <a:bodyPr vert="wordArtVertRtl" wrap="square" rtlCol="0">
            <a:spAutoFit/>
          </a:bodyPr>
          <a:lstStyle/>
          <a:p>
            <a:pPr algn="ctr"/>
            <a:r>
              <a:rPr lang="ja-JP" altLang="en-US" sz="1200" b="1" spc="-400" dirty="0">
                <a:latin typeface="Meiryo UI" panose="020B0604030504040204" pitchFamily="50" charset="-128"/>
                <a:ea typeface="Meiryo UI" panose="020B0604030504040204" pitchFamily="50" charset="-128"/>
                <a:cs typeface="Meiryo UI" panose="020B0604030504040204" pitchFamily="50" charset="-128"/>
              </a:rPr>
              <a:t>全体</a:t>
            </a:r>
            <a:r>
              <a:rPr lang="ja-JP" altLang="en-US" sz="1200" b="1" spc="-400" dirty="0" err="1">
                <a:latin typeface="Meiryo UI" panose="020B0604030504040204" pitchFamily="50" charset="-128"/>
                <a:ea typeface="Meiryo UI" panose="020B0604030504040204" pitchFamily="50" charset="-128"/>
                <a:cs typeface="Meiryo UI" panose="020B0604030504040204" pitchFamily="50" charset="-128"/>
              </a:rPr>
              <a:t>ま</a:t>
            </a:r>
            <a:r>
              <a:rPr lang="ja-JP" altLang="en-US" sz="1200" b="1" spc="-400" dirty="0">
                <a:latin typeface="Meiryo UI" panose="020B0604030504040204" pitchFamily="50" charset="-128"/>
                <a:ea typeface="Meiryo UI" panose="020B0604030504040204" pitchFamily="50" charset="-128"/>
                <a:cs typeface="Meiryo UI" panose="020B0604030504040204" pitchFamily="50" charset="-128"/>
              </a:rPr>
              <a:t>ちびら</a:t>
            </a:r>
            <a:r>
              <a:rPr lang="ja-JP" altLang="en-US" sz="1200" b="1" spc="-400" dirty="0">
                <a:latin typeface="Meiryo UI" panose="020B0604030504040204" pitchFamily="50" charset="-128"/>
                <a:ea typeface="Meiryo UI" panose="020B0604030504040204" pitchFamily="50" charset="-128"/>
              </a:rPr>
              <a:t>き</a:t>
            </a:r>
          </a:p>
        </p:txBody>
      </p:sp>
      <p:sp>
        <p:nvSpPr>
          <p:cNvPr id="59" name="テキスト ボックス 58"/>
          <p:cNvSpPr txBox="1"/>
          <p:nvPr/>
        </p:nvSpPr>
        <p:spPr>
          <a:xfrm>
            <a:off x="8016825" y="498511"/>
            <a:ext cx="1019672" cy="296390"/>
          </a:xfrm>
          <a:prstGeom prst="rect">
            <a:avLst/>
          </a:prstGeom>
          <a:solidFill>
            <a:schemeClr val="bg1">
              <a:lumMod val="75000"/>
            </a:schemeClr>
          </a:solidFill>
          <a:ln>
            <a:solidFill>
              <a:schemeClr val="accent1">
                <a:shade val="50000"/>
              </a:schemeClr>
            </a:solidFill>
          </a:ln>
        </p:spPr>
        <p:txBody>
          <a:bodyPr wrap="square" tIns="36000" bIns="36000" rtlCol="0">
            <a:noAutofit/>
          </a:bodyPr>
          <a:lstStyle/>
          <a:p>
            <a:pPr algn="ctr">
              <a:lnSpc>
                <a:spcPts val="18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２０２７年度</a:t>
            </a:r>
          </a:p>
        </p:txBody>
      </p:sp>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107</a:t>
            </a:fld>
            <a:endParaRPr lang="ja-JP" altLang="en-US"/>
          </a:p>
        </p:txBody>
      </p:sp>
    </p:spTree>
    <p:extLst>
      <p:ext uri="{BB962C8B-B14F-4D97-AF65-F5344CB8AC3E}">
        <p14:creationId xmlns:p14="http://schemas.microsoft.com/office/powerpoint/2010/main" val="39210176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117404" y="692696"/>
          <a:ext cx="8929616" cy="5721397"/>
        </p:xfrm>
        <a:graphic>
          <a:graphicData uri="http://schemas.openxmlformats.org/drawingml/2006/table">
            <a:tbl>
              <a:tblPr firstRow="1" firstCol="1" bandRow="1"/>
              <a:tblGrid>
                <a:gridCol w="2232404">
                  <a:extLst>
                    <a:ext uri="{9D8B030D-6E8A-4147-A177-3AD203B41FA5}">
                      <a16:colId xmlns:a16="http://schemas.microsoft.com/office/drawing/2014/main" val="838138467"/>
                    </a:ext>
                  </a:extLst>
                </a:gridCol>
                <a:gridCol w="2232404">
                  <a:extLst>
                    <a:ext uri="{9D8B030D-6E8A-4147-A177-3AD203B41FA5}">
                      <a16:colId xmlns:a16="http://schemas.microsoft.com/office/drawing/2014/main" val="1867253675"/>
                    </a:ext>
                  </a:extLst>
                </a:gridCol>
                <a:gridCol w="2232404">
                  <a:extLst>
                    <a:ext uri="{9D8B030D-6E8A-4147-A177-3AD203B41FA5}">
                      <a16:colId xmlns:a16="http://schemas.microsoft.com/office/drawing/2014/main" val="665385018"/>
                    </a:ext>
                  </a:extLst>
                </a:gridCol>
                <a:gridCol w="2232404">
                  <a:extLst>
                    <a:ext uri="{9D8B030D-6E8A-4147-A177-3AD203B41FA5}">
                      <a16:colId xmlns:a16="http://schemas.microsoft.com/office/drawing/2014/main" val="1580010884"/>
                    </a:ext>
                  </a:extLst>
                </a:gridCol>
              </a:tblGrid>
              <a:tr h="432048">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797845"/>
                  </a:ext>
                </a:extLst>
              </a:tr>
              <a:tr h="528934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・国の「経済財政運営と改革の基本方針</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2018</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2018</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年６月）で、新大阪駅について新幹線ネットワークの充実を図る旨が示された。</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2018</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年８月に、新大阪駅周辺地域が都市再生緊急整備地域の候補となる地域として公表された。</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・新大阪駅周辺地域は、リニア中央新幹線の全線開業によるスーパー・メガリージョンの形成や社会状況の変化に備える必要がある。</a:t>
                      </a:r>
                      <a:endParaRPr kumimoji="1" lang="en-US" altLang="ja-JP" sz="1300" u="none" strike="noStrike" kern="1200" baseline="0" dirty="0">
                        <a:solidFill>
                          <a:srgbClr val="FF0000"/>
                        </a:solidFill>
                        <a:latin typeface="+mn-ea"/>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・広域交通の一大ハブ拠点となる新大阪駅周辺地域（新大阪・十三・淡路）の</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年から</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30</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年先を見据えた新しいまちづくりを官民が共有して進めていく。</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endParaRPr 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・国、府、市、民間事業者、経済団体、学識経験者からなる「新大阪駅周辺地域都市再生緊急整備地域検討協議会」を</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2019</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年１月に設置し、都市再生緊急整備地域の指定に向けて、まちづくり方針及び都市再生緊急整備地域の検討を実施。（</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2019</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300" u="none" kern="100" dirty="0">
                          <a:solidFill>
                            <a:schemeClr val="tx1"/>
                          </a:solidFill>
                          <a:effectLst/>
                          <a:latin typeface="Calibri" panose="020F0502020204030204" pitchFamily="34" charset="0"/>
                          <a:ea typeface="+mn-ea"/>
                          <a:cs typeface="Calibri" panose="020F0502020204030204" pitchFamily="34" charset="0"/>
                        </a:rPr>
                        <a:t>・</a:t>
                      </a:r>
                      <a:r>
                        <a:rPr lang="en-US" altLang="ja-JP" sz="1300" u="none" kern="100" dirty="0">
                          <a:solidFill>
                            <a:schemeClr val="tx1"/>
                          </a:solidFill>
                          <a:effectLst/>
                          <a:latin typeface="Calibri" panose="020F0502020204030204" pitchFamily="34" charset="0"/>
                          <a:ea typeface="+mn-ea"/>
                          <a:cs typeface="Calibri" panose="020F0502020204030204" pitchFamily="34" charset="0"/>
                        </a:rPr>
                        <a:t>2021</a:t>
                      </a:r>
                      <a:r>
                        <a:rPr lang="ja-JP" altLang="en-US" sz="1300" u="none" kern="100" dirty="0">
                          <a:solidFill>
                            <a:schemeClr val="tx1"/>
                          </a:solidFill>
                          <a:effectLst/>
                          <a:latin typeface="Calibri" panose="020F0502020204030204" pitchFamily="34" charset="0"/>
                          <a:ea typeface="+mn-ea"/>
                          <a:cs typeface="Calibri" panose="020F0502020204030204" pitchFamily="34" charset="0"/>
                        </a:rPr>
                        <a:t>年４月の副首都推進本部会議にて、広域的な拠点開発について府市での関与を確認し、</a:t>
                      </a:r>
                      <a:r>
                        <a:rPr lang="en-US" altLang="ja-JP" sz="1300" u="none" kern="100" dirty="0">
                          <a:solidFill>
                            <a:schemeClr val="tx1"/>
                          </a:solidFill>
                          <a:effectLst/>
                          <a:latin typeface="Calibri" panose="020F0502020204030204" pitchFamily="34" charset="0"/>
                          <a:ea typeface="+mn-ea"/>
                          <a:cs typeface="Calibri" panose="020F0502020204030204" pitchFamily="34" charset="0"/>
                        </a:rPr>
                        <a:t>2021</a:t>
                      </a:r>
                      <a:r>
                        <a:rPr lang="ja-JP" altLang="en-US" sz="1300" u="none" kern="100" dirty="0">
                          <a:solidFill>
                            <a:schemeClr val="tx1"/>
                          </a:solidFill>
                          <a:effectLst/>
                          <a:latin typeface="Calibri" panose="020F0502020204030204" pitchFamily="34" charset="0"/>
                          <a:ea typeface="+mn-ea"/>
                          <a:cs typeface="Calibri" panose="020F0502020204030204" pitchFamily="34" charset="0"/>
                        </a:rPr>
                        <a:t>年</a:t>
                      </a:r>
                      <a:r>
                        <a:rPr lang="en-US" altLang="ja-JP" sz="1300" u="none" kern="100" dirty="0">
                          <a:solidFill>
                            <a:schemeClr val="tx1"/>
                          </a:solidFill>
                          <a:effectLst/>
                          <a:latin typeface="Calibri" panose="020F0502020204030204" pitchFamily="34" charset="0"/>
                          <a:ea typeface="+mn-ea"/>
                          <a:cs typeface="Calibri" panose="020F0502020204030204" pitchFamily="34" charset="0"/>
                        </a:rPr>
                        <a:t>11</a:t>
                      </a:r>
                      <a:r>
                        <a:rPr lang="ja-JP" altLang="en-US" sz="1300" u="none" kern="100" dirty="0">
                          <a:solidFill>
                            <a:schemeClr val="tx1"/>
                          </a:solidFill>
                          <a:effectLst/>
                          <a:latin typeface="Calibri" panose="020F0502020204030204" pitchFamily="34" charset="0"/>
                          <a:ea typeface="+mn-ea"/>
                          <a:cs typeface="Calibri" panose="020F0502020204030204" pitchFamily="34" charset="0"/>
                        </a:rPr>
                        <a:t>月に、「大阪都市計画局」を設置し、大阪府、大阪市で連携した取組みを推進。</a:t>
                      </a:r>
                      <a:endParaRPr lang="ja-JP" altLang="ja-JP" sz="1300" u="none" kern="100" dirty="0">
                        <a:solidFill>
                          <a:schemeClr val="tx1"/>
                        </a:solidFill>
                        <a:effectLst/>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年６月に、「新大阪駅周辺地域都市再生緊急整備地域まちづくり方針</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」を策定。</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年７月に、新大阪駅周辺地域を都市再生緊急整備地域に指定する政令の立案等について、内閣府に申出。</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10</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月に、新大阪駅周辺地域が都市再生緊急整備地域に指定</a:t>
                      </a:r>
                      <a:endParaRPr lang="ja-JP" altLang="ja-JP" sz="1300" strike="sngStrike" kern="100" dirty="0">
                        <a:solidFill>
                          <a:srgbClr val="FF0000"/>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endParaRPr 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12858"/>
                  </a:ext>
                </a:extLst>
              </a:tr>
            </a:tbl>
          </a:graphicData>
        </a:graphic>
      </p:graphicFrame>
      <p:sp>
        <p:nvSpPr>
          <p:cNvPr id="11" name="テキスト ボックス 10"/>
          <p:cNvSpPr txBox="1"/>
          <p:nvPr/>
        </p:nvSpPr>
        <p:spPr>
          <a:xfrm>
            <a:off x="117404" y="338946"/>
            <a:ext cx="3995936" cy="338554"/>
          </a:xfrm>
          <a:prstGeom prst="rect">
            <a:avLst/>
          </a:prstGeom>
          <a:noFill/>
        </p:spPr>
        <p:txBody>
          <a:bodyPr wrap="square" rtlCol="0">
            <a:spAutoFit/>
          </a:bodyPr>
          <a:lstStyle/>
          <a:p>
            <a:r>
              <a:rPr lang="ja-JP" altLang="en-US" sz="1600" dirty="0">
                <a:latin typeface="BIZ UDゴシック" panose="020B0400000000000000" pitchFamily="49" charset="-128"/>
                <a:ea typeface="BIZ UDゴシック" panose="020B0400000000000000" pitchFamily="49" charset="-128"/>
              </a:rPr>
              <a:t>②新大阪駅周辺</a:t>
            </a:r>
            <a:r>
              <a:rPr lang="ja-JP" altLang="en-US" sz="1600" dirty="0">
                <a:solidFill>
                  <a:srgbClr val="FF0000"/>
                </a:solidFill>
                <a:latin typeface="BIZ UDゴシック" panose="020B0400000000000000" pitchFamily="49" charset="-128"/>
                <a:ea typeface="BIZ UDゴシック" panose="020B0400000000000000" pitchFamily="49" charset="-128"/>
              </a:rPr>
              <a:t>　</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新規</a:t>
            </a:r>
            <a:r>
              <a:rPr lang="en-US" altLang="ja-JP" sz="1600" dirty="0">
                <a:latin typeface="BIZ UDゴシック" panose="020B0400000000000000" pitchFamily="49" charset="-128"/>
                <a:ea typeface="BIZ UDゴシック" panose="020B0400000000000000" pitchFamily="49" charset="-128"/>
              </a:rPr>
              <a:t>〕</a:t>
            </a:r>
            <a:endParaRPr lang="en-US" altLang="ja-JP" sz="1600" i="1" dirty="0">
              <a:latin typeface="BIZ UDゴシック" panose="020B0400000000000000" pitchFamily="49" charset="-128"/>
              <a:ea typeface="BIZ UDゴシック" panose="020B0400000000000000" pitchFamily="49" charset="-128"/>
            </a:endParaRPr>
          </a:p>
        </p:txBody>
      </p:sp>
      <p:sp>
        <p:nvSpPr>
          <p:cNvPr id="12"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108</a:t>
            </a:fld>
            <a:endParaRPr lang="ja-JP" altLang="en-US" sz="1100" b="0">
              <a:latin typeface="BIZ UDゴシック" panose="020B0400000000000000" pitchFamily="49" charset="-128"/>
              <a:ea typeface="BIZ UDゴシック" panose="020B0400000000000000" pitchFamily="49" charset="-128"/>
            </a:endParaRPr>
          </a:p>
        </p:txBody>
      </p:sp>
      <p:sp>
        <p:nvSpPr>
          <p:cNvPr id="6" name="テキスト ボックス 5"/>
          <p:cNvSpPr txBox="1"/>
          <p:nvPr/>
        </p:nvSpPr>
        <p:spPr>
          <a:xfrm>
            <a:off x="0" y="-14793"/>
            <a:ext cx="5040000" cy="338554"/>
          </a:xfrm>
          <a:prstGeom prst="rect">
            <a:avLst/>
          </a:prstGeom>
          <a:solidFill>
            <a:srgbClr val="002060"/>
          </a:solidFill>
        </p:spPr>
        <p:txBody>
          <a:bodyPr wrap="square" rtlCol="0" anchor="ctr">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10</a:t>
            </a:r>
            <a:r>
              <a:rPr lang="ja-JP" altLang="en-US" sz="1600" b="1" u="sng" dirty="0">
                <a:solidFill>
                  <a:schemeClr val="bg1"/>
                </a:solidFill>
                <a:latin typeface="BIZ UDゴシック" panose="020B0400000000000000" pitchFamily="49" charset="-128"/>
                <a:ea typeface="BIZ UDゴシック" panose="020B0400000000000000" pitchFamily="49" charset="-128"/>
              </a:rPr>
              <a:t>）まちづくり</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899568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表 42"/>
          <p:cNvGraphicFramePr>
            <a:graphicFrameLocks noGrp="1"/>
          </p:cNvGraphicFramePr>
          <p:nvPr/>
        </p:nvGraphicFramePr>
        <p:xfrm>
          <a:off x="95535" y="469776"/>
          <a:ext cx="8939284" cy="6127457"/>
        </p:xfrm>
        <a:graphic>
          <a:graphicData uri="http://schemas.openxmlformats.org/drawingml/2006/table">
            <a:tbl>
              <a:tblPr firstRow="1" bandRow="1">
                <a:tableStyleId>{5940675A-B579-460E-94D1-54222C63F5DA}</a:tableStyleId>
              </a:tblPr>
              <a:tblGrid>
                <a:gridCol w="918629">
                  <a:extLst>
                    <a:ext uri="{9D8B030D-6E8A-4147-A177-3AD203B41FA5}">
                      <a16:colId xmlns:a16="http://schemas.microsoft.com/office/drawing/2014/main" val="20000"/>
                    </a:ext>
                  </a:extLst>
                </a:gridCol>
                <a:gridCol w="1278940">
                  <a:extLst>
                    <a:ext uri="{9D8B030D-6E8A-4147-A177-3AD203B41FA5}">
                      <a16:colId xmlns:a16="http://schemas.microsoft.com/office/drawing/2014/main" val="3117902268"/>
                    </a:ext>
                  </a:extLst>
                </a:gridCol>
                <a:gridCol w="938086">
                  <a:extLst>
                    <a:ext uri="{9D8B030D-6E8A-4147-A177-3AD203B41FA5}">
                      <a16:colId xmlns:a16="http://schemas.microsoft.com/office/drawing/2014/main" val="168947405"/>
                    </a:ext>
                  </a:extLst>
                </a:gridCol>
                <a:gridCol w="1010610">
                  <a:extLst>
                    <a:ext uri="{9D8B030D-6E8A-4147-A177-3AD203B41FA5}">
                      <a16:colId xmlns:a16="http://schemas.microsoft.com/office/drawing/2014/main" val="4174534361"/>
                    </a:ext>
                  </a:extLst>
                </a:gridCol>
                <a:gridCol w="4152591">
                  <a:extLst>
                    <a:ext uri="{9D8B030D-6E8A-4147-A177-3AD203B41FA5}">
                      <a16:colId xmlns:a16="http://schemas.microsoft.com/office/drawing/2014/main" val="20003"/>
                    </a:ext>
                  </a:extLst>
                </a:gridCol>
                <a:gridCol w="640428">
                  <a:extLst>
                    <a:ext uri="{9D8B030D-6E8A-4147-A177-3AD203B41FA5}">
                      <a16:colId xmlns:a16="http://schemas.microsoft.com/office/drawing/2014/main" val="3983530901"/>
                    </a:ext>
                  </a:extLst>
                </a:gridCol>
              </a:tblGrid>
              <a:tr h="253230">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項目</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方針</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gridSpan="2">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改革手法</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kumimoji="1" lang="ja-JP" altLang="en-US"/>
                    </a:p>
                  </a:txBody>
                  <a:tcPr/>
                </a:tc>
                <a:tc gridSpan="2">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取組状況</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a:lnSpc>
                          <a:spcPct val="100000"/>
                        </a:lnSpc>
                      </a:pP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434568">
                <a:tc rowSpan="2">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①</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水道</a:t>
                      </a: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市水道の経営合理化・効率化</a:t>
                      </a: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PFI</a:t>
                      </a: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2021</a:t>
                      </a:r>
                      <a:r>
                        <a:rPr kumimoji="1" lang="ja-JP" altLang="en-US" sz="1100" dirty="0">
                          <a:solidFill>
                            <a:schemeClr val="tx1"/>
                          </a:solidFill>
                          <a:latin typeface="BIZ UDゴシック" panose="020B0400000000000000" pitchFamily="49" charset="-128"/>
                          <a:ea typeface="BIZ UDゴシック" panose="020B0400000000000000" pitchFamily="49" charset="-128"/>
                        </a:rPr>
                        <a:t>　</a:t>
                      </a:r>
                      <a:r>
                        <a:rPr kumimoji="1" lang="en-US" altLang="ja-JP" sz="1100" dirty="0">
                          <a:solidFill>
                            <a:schemeClr val="tx1"/>
                          </a:solidFill>
                          <a:latin typeface="BIZ UDゴシック" panose="020B0400000000000000" pitchFamily="49" charset="-128"/>
                          <a:ea typeface="BIZ UDゴシック" panose="020B0400000000000000" pitchFamily="49" charset="-128"/>
                        </a:rPr>
                        <a:t>PFI</a:t>
                      </a:r>
                      <a:r>
                        <a:rPr kumimoji="1" lang="ja-JP" altLang="en-US" sz="1100" dirty="0">
                          <a:solidFill>
                            <a:schemeClr val="tx1"/>
                          </a:solidFill>
                          <a:latin typeface="BIZ UDゴシック" panose="020B0400000000000000" pitchFamily="49" charset="-128"/>
                          <a:ea typeface="BIZ UDゴシック" panose="020B0400000000000000" pitchFamily="49" charset="-128"/>
                        </a:rPr>
                        <a:t>管路更新事業の総括及び今後の基本的方向性</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2022</a:t>
                      </a:r>
                      <a:r>
                        <a:rPr kumimoji="1" lang="ja-JP" altLang="en-US" sz="1100" dirty="0">
                          <a:solidFill>
                            <a:schemeClr val="tx1"/>
                          </a:solidFill>
                          <a:latin typeface="BIZ UDゴシック" panose="020B0400000000000000" pitchFamily="49" charset="-128"/>
                          <a:ea typeface="BIZ UDゴシック" panose="020B0400000000000000" pitchFamily="49" charset="-128"/>
                        </a:rPr>
                        <a:t>　管路更新の新たな官民連携プラン方向性</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001"/>
                  </a:ext>
                </a:extLst>
              </a:tr>
              <a:tr h="731303">
                <a:tc vMerge="1">
                  <a:txBody>
                    <a:bodyPr/>
                    <a:lstStyle/>
                    <a:p>
                      <a:pPr>
                        <a:lnSpc>
                          <a:spcPct val="100000"/>
                        </a:lnSpc>
                      </a:pPr>
                      <a:endParaRPr kumimoji="1" lang="ja-JP" altLang="en-US" sz="1100" dirty="0">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府域水道事業の最適化</a:t>
                      </a:r>
                    </a:p>
                  </a:txBody>
                  <a:tcPr marL="84406" marR="84406" marT="33231" marB="33231" anchor="ctr">
                    <a:lnT w="12700" cap="flat" cmpd="sng" algn="ctr">
                      <a:solidFill>
                        <a:schemeClr val="tx1"/>
                      </a:solidFill>
                      <a:prstDash val="dash"/>
                      <a:round/>
                      <a:headEnd type="none" w="med" len="med"/>
                      <a:tailEnd type="none" w="med" len="med"/>
                    </a:lnT>
                    <a:solidFill>
                      <a:schemeClr val="bg1"/>
                    </a:solid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市町村連携</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bg1"/>
                    </a:solid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事業最適化</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bg1"/>
                    </a:solidFill>
                  </a:tcPr>
                </a:tc>
                <a:tc>
                  <a:txBody>
                    <a:bodyPr/>
                    <a:lstStyle/>
                    <a:p>
                      <a:pPr>
                        <a:lnSpc>
                          <a:spcPct val="100000"/>
                        </a:lnSpc>
                      </a:pPr>
                      <a:r>
                        <a:rPr kumimoji="1" lang="ja-JP" altLang="en-US" sz="1000" dirty="0">
                          <a:solidFill>
                            <a:schemeClr val="tx1"/>
                          </a:solidFill>
                          <a:latin typeface="BIZ UDゴシック" panose="020B0400000000000000" pitchFamily="49" charset="-128"/>
                          <a:ea typeface="BIZ UDゴシック" panose="020B0400000000000000" pitchFamily="49" charset="-128"/>
                        </a:rPr>
                        <a:t>大阪広域水道企業団が垂直統合を推進（</a:t>
                      </a:r>
                      <a:r>
                        <a:rPr kumimoji="1" lang="en-US" altLang="ja-JP" sz="1000" dirty="0">
                          <a:solidFill>
                            <a:schemeClr val="tx1"/>
                          </a:solidFill>
                          <a:latin typeface="BIZ UDゴシック" panose="020B0400000000000000" pitchFamily="49" charset="-128"/>
                          <a:ea typeface="BIZ UDゴシック" panose="020B0400000000000000" pitchFamily="49" charset="-128"/>
                        </a:rPr>
                        <a:t>13</a:t>
                      </a:r>
                      <a:r>
                        <a:rPr kumimoji="1" lang="ja-JP" altLang="en-US" sz="1000" dirty="0">
                          <a:solidFill>
                            <a:schemeClr val="tx1"/>
                          </a:solidFill>
                          <a:latin typeface="BIZ UDゴシック" panose="020B0400000000000000" pitchFamily="49" charset="-128"/>
                          <a:ea typeface="BIZ UDゴシック" panose="020B0400000000000000" pitchFamily="49" charset="-128"/>
                        </a:rPr>
                        <a:t>団体統合済み、</a:t>
                      </a:r>
                      <a:r>
                        <a:rPr kumimoji="1" lang="en-US" altLang="ja-JP" sz="1000" dirty="0">
                          <a:solidFill>
                            <a:schemeClr val="tx1"/>
                          </a:solidFill>
                          <a:latin typeface="BIZ UDゴシック" panose="020B0400000000000000" pitchFamily="49" charset="-128"/>
                          <a:ea typeface="BIZ UDゴシック" panose="020B0400000000000000" pitchFamily="49" charset="-128"/>
                        </a:rPr>
                        <a:t>2024</a:t>
                      </a:r>
                      <a:r>
                        <a:rPr kumimoji="1" lang="ja-JP" altLang="en-US" sz="1000" dirty="0">
                          <a:solidFill>
                            <a:schemeClr val="tx1"/>
                          </a:solidFill>
                          <a:latin typeface="BIZ UDゴシック" panose="020B0400000000000000" pitchFamily="49" charset="-128"/>
                          <a:ea typeface="BIZ UDゴシック" panose="020B0400000000000000" pitchFamily="49" charset="-128"/>
                        </a:rPr>
                        <a:t>年度に１団体統合決定済み、</a:t>
                      </a:r>
                      <a:r>
                        <a:rPr kumimoji="1" lang="en-US" altLang="ja-JP" sz="1000" dirty="0">
                          <a:solidFill>
                            <a:schemeClr val="tx1"/>
                          </a:solidFill>
                          <a:latin typeface="BIZ UDゴシック" panose="020B0400000000000000" pitchFamily="49" charset="-128"/>
                          <a:ea typeface="BIZ UDゴシック" panose="020B0400000000000000" pitchFamily="49" charset="-128"/>
                        </a:rPr>
                        <a:t>2024</a:t>
                      </a:r>
                      <a:r>
                        <a:rPr kumimoji="1" lang="ja-JP" altLang="en-US" sz="1000" dirty="0">
                          <a:solidFill>
                            <a:schemeClr val="tx1"/>
                          </a:solidFill>
                          <a:latin typeface="BIZ UDゴシック" panose="020B0400000000000000" pitchFamily="49" charset="-128"/>
                          <a:ea typeface="BIZ UDゴシック" panose="020B0400000000000000" pitchFamily="49" charset="-128"/>
                        </a:rPr>
                        <a:t>年度の統合に向け７団体が検討中）</a:t>
                      </a:r>
                    </a:p>
                    <a:p>
                      <a:pPr>
                        <a:lnSpc>
                          <a:spcPct val="100000"/>
                        </a:lnSpc>
                      </a:pPr>
                      <a:r>
                        <a:rPr kumimoji="1" lang="en-US" altLang="ja-JP" sz="1000" dirty="0">
                          <a:solidFill>
                            <a:schemeClr val="tx1"/>
                          </a:solidFill>
                          <a:latin typeface="BIZ UDゴシック" panose="020B0400000000000000" pitchFamily="49" charset="-128"/>
                          <a:ea typeface="BIZ UDゴシック" panose="020B0400000000000000" pitchFamily="49" charset="-128"/>
                        </a:rPr>
                        <a:t>2019</a:t>
                      </a:r>
                      <a:r>
                        <a:rPr kumimoji="1" lang="ja-JP" altLang="en-US" sz="1000" dirty="0">
                          <a:solidFill>
                            <a:schemeClr val="tx1"/>
                          </a:solidFill>
                          <a:latin typeface="BIZ UDゴシック" panose="020B0400000000000000" pitchFamily="49" charset="-128"/>
                          <a:ea typeface="BIZ UDゴシック" panose="020B0400000000000000" pitchFamily="49" charset="-128"/>
                        </a:rPr>
                        <a:t>　府域一水道化に向けたあり方</a:t>
                      </a:r>
                      <a:r>
                        <a:rPr kumimoji="1" lang="ja-JP" altLang="en-US" sz="1000" baseline="0" dirty="0">
                          <a:solidFill>
                            <a:schemeClr val="tx1"/>
                          </a:solidFill>
                          <a:latin typeface="BIZ UDゴシック" panose="020B0400000000000000" pitchFamily="49" charset="-128"/>
                          <a:ea typeface="BIZ UDゴシック" panose="020B0400000000000000" pitchFamily="49" charset="-128"/>
                        </a:rPr>
                        <a:t>検討</a:t>
                      </a:r>
                      <a:r>
                        <a:rPr kumimoji="1" lang="ja-JP" altLang="en-US" sz="1000" dirty="0">
                          <a:solidFill>
                            <a:schemeClr val="tx1"/>
                          </a:solidFill>
                          <a:latin typeface="BIZ UDゴシック" panose="020B0400000000000000" pitchFamily="49" charset="-128"/>
                          <a:ea typeface="BIZ UDゴシック" panose="020B0400000000000000" pitchFamily="49" charset="-128"/>
                        </a:rPr>
                        <a:t>報告書（あり方協議会）</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a:lnSpc>
                          <a:spcPct val="100000"/>
                        </a:lnSpc>
                      </a:pPr>
                      <a:r>
                        <a:rPr kumimoji="1" lang="en-US" altLang="ja-JP" sz="1000" dirty="0">
                          <a:solidFill>
                            <a:schemeClr val="tx1"/>
                          </a:solidFill>
                          <a:latin typeface="BIZ UDゴシック" panose="020B0400000000000000" pitchFamily="49" charset="-128"/>
                          <a:ea typeface="BIZ UDゴシック" panose="020B0400000000000000" pitchFamily="49" charset="-128"/>
                        </a:rPr>
                        <a:t>2022</a:t>
                      </a:r>
                      <a:r>
                        <a:rPr kumimoji="1" lang="ja-JP" altLang="en-US" sz="1000" dirty="0">
                          <a:solidFill>
                            <a:schemeClr val="tx1"/>
                          </a:solidFill>
                          <a:latin typeface="BIZ UDゴシック" panose="020B0400000000000000" pitchFamily="49" charset="-128"/>
                          <a:ea typeface="BIZ UDゴシック" panose="020B0400000000000000" pitchFamily="49" charset="-128"/>
                        </a:rPr>
                        <a:t>　水道基盤強化計画の策定に向け検討中（あり方協議会）</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bg1"/>
                    </a:solid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bg1"/>
                    </a:solidFill>
                  </a:tcPr>
                </a:tc>
                <a:extLst>
                  <a:ext uri="{0D108BD9-81ED-4DB2-BD59-A6C34878D82A}">
                    <a16:rowId xmlns:a16="http://schemas.microsoft.com/office/drawing/2014/main" val="31725223"/>
                  </a:ext>
                </a:extLst>
              </a:tr>
              <a:tr h="253230">
                <a:tc rowSpan="2">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②</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消防</a:t>
                      </a:r>
                    </a:p>
                  </a:txBody>
                  <a:tcPr marL="84406" marR="84406" marT="33231" marB="33231" anchor="ctr">
                    <a:lnT w="127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消防学校一元化</a:t>
                      </a:r>
                    </a:p>
                  </a:txBody>
                  <a:tcPr marL="84406" marR="84406" marT="33231" marB="33231" anchor="ctr">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府市連携</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en-US" altLang="ja-JP" sz="1100" b="1" dirty="0">
                          <a:solidFill>
                            <a:schemeClr val="tx1"/>
                          </a:solidFill>
                          <a:latin typeface="BIZ UDゴシック" panose="020B0400000000000000" pitchFamily="49" charset="-128"/>
                          <a:ea typeface="BIZ UDゴシック" panose="020B0400000000000000" pitchFamily="49" charset="-128"/>
                        </a:rPr>
                        <a:t>2014</a:t>
                      </a:r>
                      <a:r>
                        <a:rPr kumimoji="1" lang="ja-JP" altLang="en-US" sz="1100" b="1" dirty="0">
                          <a:solidFill>
                            <a:schemeClr val="tx1"/>
                          </a:solidFill>
                          <a:latin typeface="BIZ UDゴシック" panose="020B0400000000000000" pitchFamily="49" charset="-128"/>
                          <a:ea typeface="BIZ UDゴシック" panose="020B0400000000000000" pitchFamily="49" charset="-128"/>
                        </a:rPr>
                        <a:t>　一体的運用開始</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797244">
                <a:tc vMerge="1">
                  <a:txBody>
                    <a:bodyPr/>
                    <a:lstStyle/>
                    <a:p>
                      <a:pPr>
                        <a:lnSpc>
                          <a:spcPct val="100000"/>
                        </a:lnSpc>
                      </a:pPr>
                      <a:endParaRPr kumimoji="1" lang="ja-JP" altLang="en-US" sz="1100" dirty="0">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mpd="sng">
                      <a:noFill/>
                    </a:lnT>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大規模災害への対応</a:t>
                      </a:r>
                      <a:r>
                        <a:rPr kumimoji="1" lang="ja-JP" altLang="en-US" sz="1100" spc="-300" dirty="0">
                          <a:solidFill>
                            <a:schemeClr val="tx1"/>
                          </a:solidFill>
                          <a:latin typeface="BIZ UDゴシック" panose="020B0400000000000000" pitchFamily="49" charset="-128"/>
                          <a:ea typeface="BIZ UDゴシック" panose="020B0400000000000000" pitchFamily="49" charset="-128"/>
                        </a:rPr>
                        <a:t>（ハイパーレスキュー等）・</a:t>
                      </a:r>
                      <a:r>
                        <a:rPr kumimoji="1" lang="ja-JP" altLang="en-US" sz="1100" dirty="0">
                          <a:solidFill>
                            <a:schemeClr val="tx1"/>
                          </a:solidFill>
                          <a:latin typeface="BIZ UDゴシック" panose="020B0400000000000000" pitchFamily="49" charset="-128"/>
                          <a:ea typeface="BIZ UDゴシック" panose="020B0400000000000000" pitchFamily="49" charset="-128"/>
                        </a:rPr>
                        <a:t>通常消防力の最適化</a:t>
                      </a:r>
                    </a:p>
                  </a:txBody>
                  <a:tcPr marL="84406" marR="84406" marT="33231" marB="33231" anchor="ctr">
                    <a:lnT w="12700" cap="flat" cmpd="sng" algn="ctr">
                      <a:solidFill>
                        <a:schemeClr val="tx1"/>
                      </a:solidFill>
                      <a:prstDash val="dash"/>
                      <a:round/>
                      <a:headEnd type="none" w="med" len="med"/>
                      <a:tailEnd type="none" w="med" len="med"/>
                    </a:lnT>
                    <a:no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市町村</a:t>
                      </a:r>
                      <a:r>
                        <a:rPr kumimoji="1" lang="zh-TW" altLang="en-US" sz="1100" dirty="0">
                          <a:solidFill>
                            <a:schemeClr val="tx1"/>
                          </a:solidFill>
                          <a:latin typeface="BIZ UDゴシック" panose="020B0400000000000000" pitchFamily="49" charset="-128"/>
                          <a:ea typeface="BIZ UDゴシック" panose="020B0400000000000000" pitchFamily="49" charset="-128"/>
                        </a:rPr>
                        <a:t>連携</a:t>
                      </a: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事業最適化</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noFill/>
                  </a:tcPr>
                </a:tc>
                <a:tc>
                  <a:txBody>
                    <a:bodyPr/>
                    <a:lstStyle/>
                    <a:p>
                      <a:pP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2018</a:t>
                      </a:r>
                      <a:r>
                        <a:rPr kumimoji="1" lang="ja-JP" altLang="en-US" sz="1100" dirty="0">
                          <a:solidFill>
                            <a:schemeClr val="tx1"/>
                          </a:solidFill>
                          <a:latin typeface="BIZ UDゴシック" panose="020B0400000000000000" pitchFamily="49" charset="-128"/>
                          <a:ea typeface="BIZ UDゴシック" panose="020B0400000000000000" pitchFamily="49" charset="-128"/>
                        </a:rPr>
                        <a:t>　</a:t>
                      </a:r>
                      <a:r>
                        <a:rPr kumimoji="1" lang="zh-TW" altLang="en-US" sz="1100" dirty="0">
                          <a:solidFill>
                            <a:schemeClr val="tx1"/>
                          </a:solidFill>
                          <a:latin typeface="BIZ UDゴシック" panose="020B0400000000000000" pitchFamily="49" charset="-128"/>
                          <a:ea typeface="BIZ UDゴシック" panose="020B0400000000000000" pitchFamily="49" charset="-128"/>
                        </a:rPr>
                        <a:t>広域化推進計画再策定</a:t>
                      </a: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0003"/>
                  </a:ext>
                </a:extLst>
              </a:tr>
              <a:tr h="797244">
                <a:tc rowSpan="3">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③</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病院</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住吉市民病院の急性期・総合医療センターへの統合</a:t>
                      </a:r>
                    </a:p>
                  </a:txBody>
                  <a:tcPr marL="84406" marR="84406" marT="33231" marB="33231" anchor="ctr">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府市連携</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en-US" altLang="ja-JP" sz="1100" b="1" dirty="0">
                          <a:solidFill>
                            <a:schemeClr val="tx1"/>
                          </a:solidFill>
                          <a:latin typeface="BIZ UDゴシック" panose="020B0400000000000000" pitchFamily="49" charset="-128"/>
                          <a:ea typeface="BIZ UDゴシック" panose="020B0400000000000000" pitchFamily="49" charset="-128"/>
                        </a:rPr>
                        <a:t>2018</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府市住吉母子医療センター供用開始</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434568">
                <a:tc vMerge="1">
                  <a:txBody>
                    <a:bodyPr/>
                    <a:lstStyle/>
                    <a:p>
                      <a:pPr>
                        <a:lnSpc>
                          <a:spcPct val="100000"/>
                        </a:lnSpc>
                      </a:pPr>
                      <a:endParaRPr kumimoji="1" lang="ja-JP" altLang="en-US" sz="1100" dirty="0">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mpd="sng">
                      <a:noFill/>
                    </a:lnT>
                    <a:lnB w="12700" cmpd="sng">
                      <a:noFill/>
                    </a:lnB>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地独法人化</a:t>
                      </a:r>
                    </a:p>
                  </a:txBody>
                  <a:tcPr marL="84406" marR="84406" marT="33231" marB="33231" anchor="ct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地独法人化</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en-US" altLang="zh-TW" sz="1100" b="1" dirty="0">
                          <a:solidFill>
                            <a:schemeClr val="tx1"/>
                          </a:solidFill>
                          <a:latin typeface="BIZ UDゴシック" panose="020B0400000000000000" pitchFamily="49" charset="-128"/>
                          <a:ea typeface="BIZ UDゴシック" panose="020B0400000000000000" pitchFamily="49" charset="-128"/>
                        </a:rPr>
                        <a:t>2014</a:t>
                      </a:r>
                      <a:r>
                        <a:rPr kumimoji="1" lang="zh-TW" altLang="en-US" sz="1100" b="1" dirty="0">
                          <a:solidFill>
                            <a:schemeClr val="tx1"/>
                          </a:solidFill>
                          <a:latin typeface="BIZ UDゴシック" panose="020B0400000000000000" pitchFamily="49" charset="-128"/>
                          <a:ea typeface="BIZ UDゴシック" panose="020B0400000000000000" pitchFamily="49" charset="-128"/>
                        </a:rPr>
                        <a:t>　地独法人市民病院機構設立</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endParaRPr kumimoji="1" lang="zh-TW"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253230">
                <a:tc vMerge="1">
                  <a:txBody>
                    <a:bodyPr/>
                    <a:lstStyle/>
                    <a:p>
                      <a:pPr>
                        <a:lnSpc>
                          <a:spcPct val="100000"/>
                        </a:lnSpc>
                      </a:pPr>
                      <a:endParaRPr kumimoji="1" lang="ja-JP" altLang="en-US" sz="1100" dirty="0">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一体的運営</a:t>
                      </a:r>
                    </a:p>
                  </a:txBody>
                  <a:tcPr marL="84406" marR="84406" marT="33231" marB="33231" anchor="ctr">
                    <a:lnT w="12700" cap="flat" cmpd="sng" algn="ctr">
                      <a:solidFill>
                        <a:schemeClr val="tx1"/>
                      </a:solidFill>
                      <a:prstDash val="dash"/>
                      <a:round/>
                      <a:headEnd type="none" w="med" len="med"/>
                      <a:tailEnd type="none" w="med" len="med"/>
                    </a:lnT>
                    <a:no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府市連携</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no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検討中</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3060512325"/>
                  </a:ext>
                </a:extLst>
              </a:tr>
              <a:tr h="434568">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➃</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港湾</a:t>
                      </a:r>
                    </a:p>
                  </a:txBody>
                  <a:tcPr marL="84406" marR="84406" marT="33231" marB="33231" anchor="ctr">
                    <a:lnT w="127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管理一元化</a:t>
                      </a:r>
                    </a:p>
                  </a:txBody>
                  <a:tcPr marL="84406" marR="84406" marT="33231" marB="33231" anchor="ctr">
                    <a:solidFill>
                      <a:schemeClr val="bg1"/>
                    </a:solid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府市連携</a:t>
                      </a:r>
                    </a:p>
                  </a:txBody>
                  <a:tcPr marL="84406" marR="84406" marT="33231" marB="33231" anchor="ctr">
                    <a:lnR w="12700" cap="flat" cmpd="sng" algn="ctr">
                      <a:solidFill>
                        <a:schemeClr val="tx1"/>
                      </a:solidFill>
                      <a:prstDash val="dash"/>
                      <a:round/>
                      <a:headEnd type="none" w="med" len="med"/>
                      <a:tailEnd type="none" w="med" len="med"/>
                    </a:lnR>
                    <a:solidFill>
                      <a:schemeClr val="bg1"/>
                    </a:solid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lnL w="12700" cap="flat" cmpd="sng" algn="ctr">
                      <a:solidFill>
                        <a:schemeClr val="tx1"/>
                      </a:solidFill>
                      <a:prstDash val="dash"/>
                      <a:round/>
                      <a:headEnd type="none" w="med" len="med"/>
                      <a:tailEnd type="none" w="med" len="med"/>
                    </a:lnL>
                    <a:solidFill>
                      <a:schemeClr val="bg1"/>
                    </a:solidFill>
                  </a:tcPr>
                </a:tc>
                <a:tc>
                  <a:txBody>
                    <a:bodyPr/>
                    <a:lstStyle/>
                    <a:p>
                      <a:pP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2020</a:t>
                      </a:r>
                      <a:r>
                        <a:rPr kumimoji="1" lang="ja-JP" altLang="en-US" sz="1100" dirty="0">
                          <a:solidFill>
                            <a:schemeClr val="tx1"/>
                          </a:solidFill>
                          <a:latin typeface="BIZ UDゴシック" panose="020B0400000000000000" pitchFamily="49" charset="-128"/>
                          <a:ea typeface="BIZ UDゴシック" panose="020B0400000000000000" pitchFamily="49" charset="-128"/>
                        </a:rPr>
                        <a:t>　大阪港湾局（府市共同組織）業務開始</a:t>
                      </a:r>
                    </a:p>
                  </a:txBody>
                  <a:tcPr marL="84406" marR="84406" marT="33231" marB="33231" anchor="ctr">
                    <a:lnR w="12700" cap="flat" cmpd="sng" algn="ctr">
                      <a:solidFill>
                        <a:schemeClr val="tx1"/>
                      </a:solidFill>
                      <a:prstDash val="dash"/>
                      <a:round/>
                      <a:headEnd type="none" w="med" len="med"/>
                      <a:tailEnd type="none" w="med" len="med"/>
                    </a:lnR>
                    <a:solidFill>
                      <a:schemeClr val="bg1"/>
                    </a:solid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solidFill>
                      <a:schemeClr val="bg1"/>
                    </a:solidFill>
                  </a:tcPr>
                </a:tc>
                <a:extLst>
                  <a:ext uri="{0D108BD9-81ED-4DB2-BD59-A6C34878D82A}">
                    <a16:rowId xmlns:a16="http://schemas.microsoft.com/office/drawing/2014/main" val="2980339466"/>
                  </a:ext>
                </a:extLst>
              </a:tr>
              <a:tr h="434568">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⑤</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大学</a:t>
                      </a:r>
                    </a:p>
                  </a:txBody>
                  <a:tcPr marL="84406" marR="84406" marT="33231" marB="33231" anchor="ctr">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統合</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府市連携</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pPr>
                        <a:lnSpc>
                          <a:spcPct val="100000"/>
                        </a:lnSpc>
                      </a:pPr>
                      <a:r>
                        <a:rPr kumimoji="1" lang="en-US" altLang="ja-JP" sz="1100" b="1" dirty="0">
                          <a:solidFill>
                            <a:schemeClr val="tx1"/>
                          </a:solidFill>
                          <a:latin typeface="BIZ UDゴシック" panose="020B0400000000000000" pitchFamily="49" charset="-128"/>
                          <a:ea typeface="BIZ UDゴシック" panose="020B0400000000000000" pitchFamily="49" charset="-128"/>
                        </a:rPr>
                        <a:t>2019</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公立大学法人大阪設立</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p>
                      <a:pPr>
                        <a:lnSpc>
                          <a:spcPct val="100000"/>
                        </a:lnSpc>
                      </a:pPr>
                      <a:r>
                        <a:rPr kumimoji="1" lang="en-US" altLang="ja-JP" sz="1100" b="1" dirty="0">
                          <a:solidFill>
                            <a:schemeClr val="tx1"/>
                          </a:solidFill>
                          <a:latin typeface="BIZ UDゴシック" panose="020B0400000000000000" pitchFamily="49" charset="-128"/>
                          <a:ea typeface="BIZ UDゴシック" panose="020B0400000000000000" pitchFamily="49" charset="-128"/>
                        </a:rPr>
                        <a:t>2022</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大阪公立大学開学</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val="10006"/>
                  </a:ext>
                </a:extLst>
              </a:tr>
              <a:tr h="434568">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⑥</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公営住宅</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市内府営住宅の</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市への移管</a:t>
                      </a:r>
                    </a:p>
                  </a:txBody>
                  <a:tcPr marL="84406" marR="84406" marT="33231" marB="33231" anchor="ct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府市連携</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移管</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00000"/>
                        </a:lnSpc>
                      </a:pPr>
                      <a:r>
                        <a:rPr kumimoji="1" lang="en-US" altLang="ja-JP" sz="1100" b="1" dirty="0">
                          <a:solidFill>
                            <a:schemeClr val="tx1"/>
                          </a:solidFill>
                          <a:latin typeface="BIZ UDゴシック" panose="020B0400000000000000" pitchFamily="49" charset="-128"/>
                          <a:ea typeface="BIZ UDゴシック" panose="020B0400000000000000" pitchFamily="49" charset="-128"/>
                        </a:rPr>
                        <a:t>2015</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府から市へ移管（事業中住宅は事業完了後に順次移管）</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r h="434568">
                <a:tc rowSpan="2">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⑦</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文化施設</a:t>
                      </a:r>
                    </a:p>
                  </a:txBody>
                  <a:tcPr marL="84406" marR="84406" marT="33231" marB="33231"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市博物館施設の地独法人化</a:t>
                      </a: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地独法人化</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en-US" altLang="ja-JP" sz="1100" b="1" dirty="0">
                          <a:solidFill>
                            <a:schemeClr val="tx1"/>
                          </a:solidFill>
                          <a:latin typeface="BIZ UDゴシック" panose="020B0400000000000000" pitchFamily="49" charset="-128"/>
                          <a:ea typeface="BIZ UDゴシック" panose="020B0400000000000000" pitchFamily="49" charset="-128"/>
                        </a:rPr>
                        <a:t>2019</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地独法人市博物館機構設立</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776893062"/>
                  </a:ext>
                </a:extLst>
              </a:tr>
              <a:tr h="434568">
                <a:tc vMerge="1">
                  <a:txBody>
                    <a:bodyPr/>
                    <a:lstStyle/>
                    <a:p>
                      <a:pPr>
                        <a:lnSpc>
                          <a:spcPct val="100000"/>
                        </a:lnSpc>
                      </a:pP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B w="12700" cmpd="sng">
                      <a:noFill/>
                    </a:lnB>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府施設の合流</a:t>
                      </a:r>
                    </a:p>
                  </a:txBody>
                  <a:tcPr marL="84406" marR="84406" marT="33231" marB="33231" anchor="ct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府市連携</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事業連携</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府施設は市博物館機構への合流</a:t>
                      </a:r>
                      <a:r>
                        <a:rPr kumimoji="1" lang="ja-JP" altLang="en-US" sz="1100" strike="noStrike" dirty="0">
                          <a:solidFill>
                            <a:schemeClr val="tx1"/>
                          </a:solidFill>
                          <a:latin typeface="BIZ UDゴシック" panose="020B0400000000000000" pitchFamily="49" charset="-128"/>
                          <a:ea typeface="BIZ UDゴシック" panose="020B0400000000000000" pitchFamily="49" charset="-128"/>
                        </a:rPr>
                        <a:t>に替えて</a:t>
                      </a:r>
                      <a:r>
                        <a:rPr kumimoji="1" lang="ja-JP" altLang="en-US" sz="1100" dirty="0">
                          <a:solidFill>
                            <a:schemeClr val="tx1"/>
                          </a:solidFill>
                          <a:latin typeface="BIZ UDゴシック" panose="020B0400000000000000" pitchFamily="49" charset="-128"/>
                          <a:ea typeface="BIZ UDゴシック" panose="020B0400000000000000" pitchFamily="49" charset="-128"/>
                        </a:rPr>
                        <a:t>、広報や調査研究・展示など事業面での連携を進める</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8296456"/>
                  </a:ext>
                </a:extLst>
              </a:tr>
            </a:tbl>
          </a:graphicData>
        </a:graphic>
      </p:graphicFrame>
      <p:sp>
        <p:nvSpPr>
          <p:cNvPr id="45" name="正方形/長方形 44"/>
          <p:cNvSpPr/>
          <p:nvPr/>
        </p:nvSpPr>
        <p:spPr>
          <a:xfrm>
            <a:off x="0" y="9697"/>
            <a:ext cx="9108000" cy="338554"/>
          </a:xfrm>
          <a:prstGeom prst="rect">
            <a:avLst/>
          </a:prstGeom>
          <a:solidFill>
            <a:schemeClr val="accent1">
              <a:lumMod val="20000"/>
              <a:lumOff val="80000"/>
            </a:schemeClr>
          </a:solidFill>
          <a:ln>
            <a:solidFill>
              <a:schemeClr val="tx2"/>
            </a:solidFill>
          </a:ln>
        </p:spPr>
        <p:txBody>
          <a:bodyPr wrap="square" anchor="ctr">
            <a:spAutoFit/>
          </a:bodyPr>
          <a:lstStyle/>
          <a:p>
            <a:pPr algn="ctr" defTabSz="884155"/>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経営形態の見直し（Ａ項目）（</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14</a:t>
            </a:r>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項目）の取組状況（事業別）　</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1/2</a:t>
            </a:r>
            <a:endParaRPr lang="en-US" altLang="zh-TW"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8"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10</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311529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スライド番号プレースホルダー 2"/>
          <p:cNvSpPr>
            <a:spLocks noGrp="1"/>
          </p:cNvSpPr>
          <p:nvPr>
            <p:ph type="sldNum" sz="quarter" idx="12"/>
          </p:nvPr>
        </p:nvSpPr>
        <p:spPr/>
        <p:txBody>
          <a:bodyPr/>
          <a:lstStyle/>
          <a:p>
            <a:fld id="{0C6507EB-9BD4-40FA-95CB-91DEE48B0B01}" type="slidenum">
              <a:rPr kumimoji="1" lang="ja-JP" altLang="en-US" sz="1100" smtClean="0"/>
              <a:pPr/>
              <a:t>109</a:t>
            </a:fld>
            <a:endParaRPr kumimoji="1" lang="ja-JP" altLang="en-US" sz="1100" dirty="0"/>
          </a:p>
        </p:txBody>
      </p:sp>
      <p:sp>
        <p:nvSpPr>
          <p:cNvPr id="74" name="テキスト ボックス 73"/>
          <p:cNvSpPr txBox="1"/>
          <p:nvPr/>
        </p:nvSpPr>
        <p:spPr>
          <a:xfrm>
            <a:off x="137105" y="455372"/>
            <a:ext cx="9006895" cy="523220"/>
          </a:xfrm>
          <a:prstGeom prst="rect">
            <a:avLst/>
          </a:prstGeom>
          <a:noFill/>
        </p:spPr>
        <p:txBody>
          <a:bodyPr wrap="square" rtlCol="0" anchor="t" anchorCtr="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世界有数の広域交通ターミナルのまちづくりの実現（</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年先）をめざし、全体のめざすべき大きな方向性を示す「全体構想」と、新大阪駅エリアの民間都市開発に期待する内容などからなる「エリア計画」を作成。</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4624738" y="1072289"/>
            <a:ext cx="1671529" cy="199385"/>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1342657"/>
            <a:r>
              <a:rPr kumimoji="1" lang="ja-JP" altLang="en-US" sz="1200" dirty="0">
                <a:solidFill>
                  <a:schemeClr val="tx1"/>
                </a:solidFill>
                <a:latin typeface="ＭＳ Ｐゴシック" panose="020B0600070205080204" pitchFamily="50" charset="-128"/>
                <a:ea typeface="ＭＳ Ｐゴシック" panose="020B0600070205080204" pitchFamily="50" charset="-128"/>
              </a:rPr>
              <a:t>新大阪駅エリア計画</a:t>
            </a:r>
          </a:p>
        </p:txBody>
      </p:sp>
      <p:pic>
        <p:nvPicPr>
          <p:cNvPr id="81" name="図 80"/>
          <p:cNvPicPr>
            <a:picLocks noChangeAspect="1"/>
          </p:cNvPicPr>
          <p:nvPr/>
        </p:nvPicPr>
        <p:blipFill rotWithShape="1">
          <a:blip r:embed="rId3" cstate="email">
            <a:extLst>
              <a:ext uri="{28A0092B-C50C-407E-A947-70E740481C1C}">
                <a14:useLocalDpi xmlns:a14="http://schemas.microsoft.com/office/drawing/2010/main"/>
              </a:ext>
            </a:extLst>
          </a:blip>
          <a:srcRect b="-2992"/>
          <a:stretch/>
        </p:blipFill>
        <p:spPr>
          <a:xfrm>
            <a:off x="165589" y="1382207"/>
            <a:ext cx="3299382" cy="1555738"/>
          </a:xfrm>
          <a:prstGeom prst="rect">
            <a:avLst/>
          </a:prstGeom>
          <a:ln>
            <a:solidFill>
              <a:schemeClr val="bg2"/>
            </a:solidFill>
          </a:ln>
        </p:spPr>
      </p:pic>
      <p:pic>
        <p:nvPicPr>
          <p:cNvPr id="82" name="図 8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55837" y="2364235"/>
            <a:ext cx="2134585" cy="920749"/>
          </a:xfrm>
          <a:prstGeom prst="rect">
            <a:avLst/>
          </a:prstGeom>
          <a:ln>
            <a:solidFill>
              <a:schemeClr val="bg2">
                <a:lumMod val="90000"/>
              </a:schemeClr>
            </a:solidFill>
          </a:ln>
        </p:spPr>
      </p:pic>
      <p:pic>
        <p:nvPicPr>
          <p:cNvPr id="5" name="図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3973" y="4713115"/>
            <a:ext cx="4040065" cy="2098706"/>
          </a:xfrm>
          <a:prstGeom prst="rect">
            <a:avLst/>
          </a:prstGeom>
        </p:spPr>
      </p:pic>
      <p:sp>
        <p:nvSpPr>
          <p:cNvPr id="76" name="正方形/長方形 75"/>
          <p:cNvSpPr/>
          <p:nvPr/>
        </p:nvSpPr>
        <p:spPr>
          <a:xfrm>
            <a:off x="165589" y="1014129"/>
            <a:ext cx="1022035" cy="199385"/>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1342657"/>
            <a:r>
              <a:rPr kumimoji="1" lang="ja-JP" altLang="en-US" sz="1200" dirty="0">
                <a:solidFill>
                  <a:schemeClr val="tx1"/>
                </a:solidFill>
                <a:latin typeface="ＭＳ Ｐゴシック" panose="020B0600070205080204" pitchFamily="50" charset="-128"/>
                <a:ea typeface="ＭＳ Ｐゴシック" panose="020B0600070205080204" pitchFamily="50" charset="-128"/>
              </a:rPr>
              <a:t>全 体 構 想</a:t>
            </a:r>
          </a:p>
        </p:txBody>
      </p:sp>
      <p:sp>
        <p:nvSpPr>
          <p:cNvPr id="60" name="テキスト ボックス 59"/>
          <p:cNvSpPr txBox="1"/>
          <p:nvPr/>
        </p:nvSpPr>
        <p:spPr>
          <a:xfrm>
            <a:off x="4635162" y="5560907"/>
            <a:ext cx="4536789" cy="1200329"/>
          </a:xfrm>
          <a:prstGeom prst="rect">
            <a:avLst/>
          </a:prstGeom>
          <a:noFill/>
        </p:spPr>
        <p:txBody>
          <a:bodyPr wrap="square" rtlCol="0" anchor="t" anchorCtr="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都市再生緊急整備地域の候補地域として公表</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a:t>
            </a:r>
            <a:r>
              <a:rPr kumimoji="1" lang="zh-TW" altLang="en-US" sz="1200" dirty="0">
                <a:latin typeface="Meiryo UI" panose="020B0604030504040204" pitchFamily="50" charset="-128"/>
                <a:ea typeface="Meiryo UI" panose="020B0604030504040204" pitchFamily="50" charset="-128"/>
                <a:cs typeface="Meiryo UI" panose="020B0604030504040204" pitchFamily="50" charset="-128"/>
              </a:rPr>
              <a:t>新大阪駅周辺地域都市再生緊急整備地域</a:t>
            </a:r>
            <a:endParaRPr kumimoji="1" lang="en-US" altLang="zh-TW"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zh-TW" altLang="en-US" sz="1200" dirty="0">
                <a:latin typeface="Meiryo UI" panose="020B0604030504040204" pitchFamily="50" charset="-128"/>
                <a:ea typeface="Meiryo UI" panose="020B0604030504040204" pitchFamily="50" charset="-128"/>
                <a:cs typeface="Meiryo UI" panose="020B0604030504040204" pitchFamily="50" charset="-128"/>
              </a:rPr>
              <a:t>検討協議会</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」設置</a:t>
            </a:r>
            <a:endParaRPr kumimoji="1" lang="en-US" altLang="zh-TW"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新大阪駅周辺地域都市再生緊急整備地域</a:t>
            </a:r>
            <a:endParaRPr lang="en-US" altLang="zh-TW"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まちづくり方針</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」作成</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　都市再生緊急整備地域に指定</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図 2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24738" y="1340768"/>
            <a:ext cx="4220674" cy="3607386"/>
          </a:xfrm>
          <a:prstGeom prst="rect">
            <a:avLst/>
          </a:prstGeom>
        </p:spPr>
      </p:pic>
      <p:grpSp>
        <p:nvGrpSpPr>
          <p:cNvPr id="65" name="グループ化 64"/>
          <p:cNvGrpSpPr/>
          <p:nvPr/>
        </p:nvGrpSpPr>
        <p:grpSpPr>
          <a:xfrm>
            <a:off x="7214748" y="4873998"/>
            <a:ext cx="1812463" cy="341325"/>
            <a:chOff x="9191857" y="7323235"/>
            <a:chExt cx="1651578" cy="412851"/>
          </a:xfrm>
        </p:grpSpPr>
        <p:sp>
          <p:nvSpPr>
            <p:cNvPr id="66" name="正方形/長方形 65"/>
            <p:cNvSpPr/>
            <p:nvPr/>
          </p:nvSpPr>
          <p:spPr>
            <a:xfrm>
              <a:off x="9191857" y="7323235"/>
              <a:ext cx="1651578" cy="40362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67" name="正方形/長方形 66"/>
            <p:cNvSpPr/>
            <p:nvPr/>
          </p:nvSpPr>
          <p:spPr>
            <a:xfrm>
              <a:off x="9266700" y="7418882"/>
              <a:ext cx="289233" cy="212331"/>
            </a:xfrm>
            <a:prstGeom prst="rect">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62">
                <a:latin typeface="Arial" charset="0"/>
                <a:ea typeface="ＭＳ Ｐゴシック" pitchFamily="50" charset="-128"/>
              </a:endParaRPr>
            </a:p>
          </p:txBody>
        </p:sp>
        <p:sp>
          <p:nvSpPr>
            <p:cNvPr id="68" name="テキスト ボックス 67"/>
            <p:cNvSpPr txBox="1"/>
            <p:nvPr/>
          </p:nvSpPr>
          <p:spPr>
            <a:xfrm>
              <a:off x="9555933" y="7349699"/>
              <a:ext cx="1030094" cy="386387"/>
            </a:xfrm>
            <a:prstGeom prst="rect">
              <a:avLst/>
            </a:prstGeom>
            <a:noFill/>
          </p:spPr>
          <p:txBody>
            <a:bodyPr wrap="none" rtlCol="0">
              <a:spAutoFit/>
            </a:bodyPr>
            <a:lstStyle/>
            <a:p>
              <a:r>
                <a:rPr lang="ja-JP" altLang="en-US" sz="738" dirty="0">
                  <a:latin typeface="ＭＳ Ｐゴシック" panose="020B0600070205080204" pitchFamily="50" charset="-128"/>
                  <a:ea typeface="ＭＳ Ｐゴシック" panose="020B0600070205080204" pitchFamily="50" charset="-128"/>
                </a:rPr>
                <a:t>都市再生緊急整備地域</a:t>
              </a:r>
              <a:endParaRPr lang="en-US" altLang="ja-JP" sz="738" dirty="0">
                <a:latin typeface="ＭＳ Ｐゴシック" panose="020B0600070205080204" pitchFamily="50" charset="-128"/>
                <a:ea typeface="ＭＳ Ｐゴシック" panose="020B0600070205080204" pitchFamily="50" charset="-128"/>
              </a:endParaRPr>
            </a:p>
            <a:p>
              <a:r>
                <a:rPr kumimoji="1" lang="en-US" altLang="ja-JP" sz="738" dirty="0">
                  <a:latin typeface="ＭＳ Ｐゴシック" panose="020B0600070205080204" pitchFamily="50" charset="-128"/>
                  <a:ea typeface="ＭＳ Ｐゴシック" panose="020B0600070205080204" pitchFamily="50" charset="-128"/>
                </a:rPr>
                <a:t>【</a:t>
              </a:r>
              <a:r>
                <a:rPr kumimoji="1" lang="ja-JP" altLang="en-US" sz="738" dirty="0">
                  <a:latin typeface="ＭＳ Ｐゴシック" panose="020B0600070205080204" pitchFamily="50" charset="-128"/>
                  <a:ea typeface="ＭＳ Ｐゴシック" panose="020B0600070205080204" pitchFamily="50" charset="-128"/>
                </a:rPr>
                <a:t>区域面積：</a:t>
              </a:r>
              <a:r>
                <a:rPr kumimoji="1" lang="en-US" altLang="ja-JP" sz="738" dirty="0">
                  <a:latin typeface="ＭＳ Ｐゴシック" panose="020B0600070205080204" pitchFamily="50" charset="-128"/>
                  <a:ea typeface="ＭＳ Ｐゴシック" panose="020B0600070205080204" pitchFamily="50" charset="-128"/>
                </a:rPr>
                <a:t>114ha】</a:t>
              </a:r>
            </a:p>
          </p:txBody>
        </p:sp>
      </p:grpSp>
      <p:sp>
        <p:nvSpPr>
          <p:cNvPr id="26" name="フリーフォーム 25"/>
          <p:cNvSpPr/>
          <p:nvPr/>
        </p:nvSpPr>
        <p:spPr>
          <a:xfrm>
            <a:off x="5807800" y="2553686"/>
            <a:ext cx="1860544" cy="1740455"/>
          </a:xfrm>
          <a:custGeom>
            <a:avLst/>
            <a:gdLst>
              <a:gd name="connsiteX0" fmla="*/ 812800 w 5232400"/>
              <a:gd name="connsiteY0" fmla="*/ 11049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812800 w 5232400"/>
              <a:gd name="connsiteY17" fmla="*/ 1104900 h 4914900"/>
              <a:gd name="connsiteX0" fmla="*/ 565150 w 5232400"/>
              <a:gd name="connsiteY0" fmla="*/ 11303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565150 w 5232400"/>
              <a:gd name="connsiteY17" fmla="*/ 1130300 h 4914900"/>
              <a:gd name="connsiteX0" fmla="*/ 571500 w 5238750"/>
              <a:gd name="connsiteY0" fmla="*/ 1130300 h 4914900"/>
              <a:gd name="connsiteX1" fmla="*/ 768350 w 5238750"/>
              <a:gd name="connsiteY1" fmla="*/ 4826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43412 w 5238750"/>
              <a:gd name="connsiteY5" fmla="*/ 9525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18394 h 4902994"/>
              <a:gd name="connsiteX1" fmla="*/ 495300 w 5238750"/>
              <a:gd name="connsiteY1" fmla="*/ 496094 h 4902994"/>
              <a:gd name="connsiteX2" fmla="*/ 2330450 w 5238750"/>
              <a:gd name="connsiteY2" fmla="*/ 203994 h 4902994"/>
              <a:gd name="connsiteX3" fmla="*/ 2597150 w 5238750"/>
              <a:gd name="connsiteY3" fmla="*/ 191294 h 4902994"/>
              <a:gd name="connsiteX4" fmla="*/ 4083844 w 5238750"/>
              <a:gd name="connsiteY4" fmla="*/ 0 h 4902994"/>
              <a:gd name="connsiteX5" fmla="*/ 4443412 w 5238750"/>
              <a:gd name="connsiteY5" fmla="*/ 83344 h 4902994"/>
              <a:gd name="connsiteX6" fmla="*/ 5238750 w 5238750"/>
              <a:gd name="connsiteY6" fmla="*/ 419894 h 4902994"/>
              <a:gd name="connsiteX7" fmla="*/ 4425950 w 5238750"/>
              <a:gd name="connsiteY7" fmla="*/ 3290094 h 4902994"/>
              <a:gd name="connsiteX8" fmla="*/ 4324350 w 5238750"/>
              <a:gd name="connsiteY8" fmla="*/ 3709194 h 4902994"/>
              <a:gd name="connsiteX9" fmla="*/ 4298950 w 5238750"/>
              <a:gd name="connsiteY9" fmla="*/ 4585494 h 4902994"/>
              <a:gd name="connsiteX10" fmla="*/ 2444750 w 5238750"/>
              <a:gd name="connsiteY10" fmla="*/ 4648994 h 4902994"/>
              <a:gd name="connsiteX11" fmla="*/ 819150 w 5238750"/>
              <a:gd name="connsiteY11" fmla="*/ 4902994 h 4902994"/>
              <a:gd name="connsiteX12" fmla="*/ 781050 w 5238750"/>
              <a:gd name="connsiteY12" fmla="*/ 4179094 h 4902994"/>
              <a:gd name="connsiteX13" fmla="*/ 615950 w 5238750"/>
              <a:gd name="connsiteY13" fmla="*/ 3582194 h 4902994"/>
              <a:gd name="connsiteX14" fmla="*/ 374650 w 5238750"/>
              <a:gd name="connsiteY14" fmla="*/ 2921794 h 4902994"/>
              <a:gd name="connsiteX15" fmla="*/ 146050 w 5238750"/>
              <a:gd name="connsiteY15" fmla="*/ 2388394 h 4902994"/>
              <a:gd name="connsiteX16" fmla="*/ 0 w 5238750"/>
              <a:gd name="connsiteY16" fmla="*/ 1181894 h 4902994"/>
              <a:gd name="connsiteX17" fmla="*/ 571500 w 5238750"/>
              <a:gd name="connsiteY17" fmla="*/ 1118394 h 4902994"/>
              <a:gd name="connsiteX0" fmla="*/ 571500 w 5238750"/>
              <a:gd name="connsiteY0" fmla="*/ 1125538 h 4910138"/>
              <a:gd name="connsiteX1" fmla="*/ 495300 w 5238750"/>
              <a:gd name="connsiteY1" fmla="*/ 503238 h 4910138"/>
              <a:gd name="connsiteX2" fmla="*/ 2330450 w 5238750"/>
              <a:gd name="connsiteY2" fmla="*/ 211138 h 4910138"/>
              <a:gd name="connsiteX3" fmla="*/ 2597150 w 5238750"/>
              <a:gd name="connsiteY3" fmla="*/ 198438 h 4910138"/>
              <a:gd name="connsiteX4" fmla="*/ 4083844 w 5238750"/>
              <a:gd name="connsiteY4" fmla="*/ 0 h 4910138"/>
              <a:gd name="connsiteX5" fmla="*/ 4443412 w 5238750"/>
              <a:gd name="connsiteY5" fmla="*/ 90488 h 4910138"/>
              <a:gd name="connsiteX6" fmla="*/ 5238750 w 5238750"/>
              <a:gd name="connsiteY6" fmla="*/ 427038 h 4910138"/>
              <a:gd name="connsiteX7" fmla="*/ 4425950 w 5238750"/>
              <a:gd name="connsiteY7" fmla="*/ 3297238 h 4910138"/>
              <a:gd name="connsiteX8" fmla="*/ 4324350 w 5238750"/>
              <a:gd name="connsiteY8" fmla="*/ 3716338 h 4910138"/>
              <a:gd name="connsiteX9" fmla="*/ 4298950 w 5238750"/>
              <a:gd name="connsiteY9" fmla="*/ 4592638 h 4910138"/>
              <a:gd name="connsiteX10" fmla="*/ 2444750 w 5238750"/>
              <a:gd name="connsiteY10" fmla="*/ 4656138 h 4910138"/>
              <a:gd name="connsiteX11" fmla="*/ 819150 w 5238750"/>
              <a:gd name="connsiteY11" fmla="*/ 4910138 h 4910138"/>
              <a:gd name="connsiteX12" fmla="*/ 781050 w 5238750"/>
              <a:gd name="connsiteY12" fmla="*/ 4186238 h 4910138"/>
              <a:gd name="connsiteX13" fmla="*/ 615950 w 5238750"/>
              <a:gd name="connsiteY13" fmla="*/ 3589338 h 4910138"/>
              <a:gd name="connsiteX14" fmla="*/ 374650 w 5238750"/>
              <a:gd name="connsiteY14" fmla="*/ 2928938 h 4910138"/>
              <a:gd name="connsiteX15" fmla="*/ 146050 w 5238750"/>
              <a:gd name="connsiteY15" fmla="*/ 2395538 h 4910138"/>
              <a:gd name="connsiteX16" fmla="*/ 0 w 5238750"/>
              <a:gd name="connsiteY16" fmla="*/ 1189038 h 4910138"/>
              <a:gd name="connsiteX17" fmla="*/ 571500 w 5238750"/>
              <a:gd name="connsiteY17" fmla="*/ 1125538 h 4910138"/>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3412 w 5238750"/>
              <a:gd name="connsiteY5" fmla="*/ 80963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3412 w 5238750"/>
              <a:gd name="connsiteY5" fmla="*/ 80963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1031 w 5238750"/>
              <a:gd name="connsiteY5" fmla="*/ 83344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8750" h="4900613">
                <a:moveTo>
                  <a:pt x="571500" y="1116013"/>
                </a:moveTo>
                <a:lnTo>
                  <a:pt x="495300" y="493713"/>
                </a:lnTo>
                <a:lnTo>
                  <a:pt x="2330450" y="201613"/>
                </a:lnTo>
                <a:lnTo>
                  <a:pt x="2597150" y="188913"/>
                </a:lnTo>
                <a:lnTo>
                  <a:pt x="4083844" y="0"/>
                </a:lnTo>
                <a:lnTo>
                  <a:pt x="4441031" y="83344"/>
                </a:lnTo>
                <a:lnTo>
                  <a:pt x="5238750" y="417513"/>
                </a:lnTo>
                <a:lnTo>
                  <a:pt x="4425950" y="3287713"/>
                </a:lnTo>
                <a:lnTo>
                  <a:pt x="4324350" y="3706813"/>
                </a:lnTo>
                <a:lnTo>
                  <a:pt x="4298950" y="4583113"/>
                </a:lnTo>
                <a:lnTo>
                  <a:pt x="2444750" y="4646613"/>
                </a:lnTo>
                <a:lnTo>
                  <a:pt x="819150" y="4900613"/>
                </a:lnTo>
                <a:lnTo>
                  <a:pt x="781050" y="4176713"/>
                </a:lnTo>
                <a:lnTo>
                  <a:pt x="615950" y="3579813"/>
                </a:lnTo>
                <a:lnTo>
                  <a:pt x="374650" y="2919413"/>
                </a:lnTo>
                <a:lnTo>
                  <a:pt x="146050" y="2386013"/>
                </a:lnTo>
                <a:lnTo>
                  <a:pt x="0" y="1179513"/>
                </a:lnTo>
                <a:lnTo>
                  <a:pt x="571500" y="1116013"/>
                </a:lnTo>
                <a:close/>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chemeClr val="tx1"/>
              </a:solidFill>
              <a:latin typeface="Arial" charset="0"/>
              <a:ea typeface="ＭＳ Ｐゴシック" pitchFamily="50" charset="-128"/>
            </a:endParaRPr>
          </a:p>
        </p:txBody>
      </p:sp>
      <p:sp>
        <p:nvSpPr>
          <p:cNvPr id="22" name="テキスト ボックス 21"/>
          <p:cNvSpPr txBox="1"/>
          <p:nvPr/>
        </p:nvSpPr>
        <p:spPr>
          <a:xfrm>
            <a:off x="1863162" y="3372550"/>
            <a:ext cx="2772000" cy="276999"/>
          </a:xfrm>
          <a:prstGeom prst="rect">
            <a:avLst/>
          </a:prstGeom>
          <a:solidFill>
            <a:schemeClr val="accent5">
              <a:lumMod val="20000"/>
              <a:lumOff val="80000"/>
            </a:schemeClr>
          </a:solidFill>
        </p:spPr>
        <p:txBody>
          <a:bodyPr wrap="square" rtlCol="0">
            <a:spAutoFit/>
          </a:bodyPr>
          <a:lstStyle/>
          <a:p>
            <a:r>
              <a:rPr lang="ja-JP" altLang="en-US" sz="1200" dirty="0">
                <a:latin typeface="Meiryo UI" panose="020B0604030504040204" pitchFamily="50" charset="-128"/>
                <a:ea typeface="Meiryo UI" panose="020B0604030504040204" pitchFamily="50" charset="-128"/>
              </a:rPr>
              <a:t>世界有数の広域交通ターミナルのまちづくり</a:t>
            </a:r>
            <a:endParaRPr lang="en-US" altLang="ja-JP" sz="12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17BF9209-2A19-438D-80F6-F79B197D5A3D}"/>
              </a:ext>
            </a:extLst>
          </p:cNvPr>
          <p:cNvSpPr txBox="1"/>
          <p:nvPr/>
        </p:nvSpPr>
        <p:spPr>
          <a:xfrm>
            <a:off x="114115" y="3998416"/>
            <a:ext cx="3503437" cy="726728"/>
          </a:xfrm>
          <a:prstGeom prst="rect">
            <a:avLst/>
          </a:prstGeom>
          <a:noFill/>
        </p:spPr>
        <p:txBody>
          <a:bodyPr wrap="square" lIns="72000" tIns="36000" rIns="72000" bIns="36000" rtlCol="0" anchor="t">
            <a:spAutoFit/>
          </a:bodyPr>
          <a:lstStyle/>
          <a:p>
            <a:pPr marL="88900" indent="-88900">
              <a:lnSpc>
                <a:spcPts val="1700"/>
              </a:lnSpc>
            </a:pPr>
            <a:r>
              <a:rPr kumimoji="1" lang="ja-JP" altLang="en-US" sz="1200" dirty="0">
                <a:latin typeface="Meiryo UI" panose="020B0604030504040204" pitchFamily="50" charset="-128"/>
                <a:ea typeface="Meiryo UI" panose="020B0604030504040204" pitchFamily="50" charset="-128"/>
              </a:rPr>
              <a:t>①スーパー・メガリージョンの西の拠点</a:t>
            </a:r>
            <a:r>
              <a:rPr kumimoji="1" lang="en-US" altLang="ja-JP" sz="1200" dirty="0">
                <a:latin typeface="Meiryo UI" panose="020B0604030504040204" pitchFamily="50" charset="-128"/>
                <a:ea typeface="Meiryo UI" panose="020B0604030504040204" pitchFamily="50" charset="-128"/>
              </a:rPr>
              <a:t> </a:t>
            </a:r>
          </a:p>
          <a:p>
            <a:pPr marL="88900" indent="-88900">
              <a:lnSpc>
                <a:spcPts val="1700"/>
              </a:lnSpc>
            </a:pPr>
            <a:r>
              <a:rPr kumimoji="1" lang="ja-JP" altLang="en-US" sz="1200" dirty="0">
                <a:latin typeface="Meiryo UI" panose="020B0604030504040204" pitchFamily="50" charset="-128"/>
                <a:ea typeface="Meiryo UI" panose="020B0604030504040204" pitchFamily="50" charset="-128"/>
              </a:rPr>
              <a:t>②広域交通のハブ拠点</a:t>
            </a:r>
            <a:r>
              <a:rPr kumimoji="1" lang="en-US" altLang="ja-JP" sz="1200" dirty="0">
                <a:latin typeface="Meiryo UI" panose="020B0604030504040204" pitchFamily="50" charset="-128"/>
                <a:ea typeface="Meiryo UI" panose="020B0604030504040204" pitchFamily="50" charset="-128"/>
              </a:rPr>
              <a:t> </a:t>
            </a:r>
          </a:p>
          <a:p>
            <a:pPr marL="88900" indent="-88900">
              <a:lnSpc>
                <a:spcPts val="1700"/>
              </a:lnSpc>
            </a:pPr>
            <a:r>
              <a:rPr kumimoji="1" lang="ja-JP" altLang="en-US" sz="1200" dirty="0">
                <a:latin typeface="Meiryo UI" panose="020B0604030504040204" pitchFamily="50" charset="-128"/>
                <a:ea typeface="Meiryo UI" panose="020B0604030504040204" pitchFamily="50" charset="-128"/>
              </a:rPr>
              <a:t>③世界につながる関西のゲートウェイ</a:t>
            </a:r>
            <a:endParaRPr kumimoji="1" lang="en-US" altLang="ja-JP" sz="12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165589" y="3372550"/>
            <a:ext cx="1656000" cy="277200"/>
          </a:xfrm>
          <a:prstGeom prst="rect">
            <a:avLst/>
          </a:prstGeom>
          <a:solidFill>
            <a:schemeClr val="bg1">
              <a:lumMod val="50000"/>
            </a:schemeClr>
          </a:solidFill>
        </p:spPr>
        <p:txBody>
          <a:bodyPr wrap="square" lIns="0" tIns="0" rIns="0" bIns="0" rtlCol="0" anchor="ctr" anchorCtr="1">
            <a:spAutoFit/>
          </a:bodyPr>
          <a:lstStyle>
            <a:defPPr>
              <a:defRPr lang="ja-JP"/>
            </a:defPPr>
            <a:lvl1pPr>
              <a:defRPr sz="1200" b="1">
                <a:solidFill>
                  <a:schemeClr val="bg1"/>
                </a:solidFill>
                <a:latin typeface="Meiryo UI" panose="020B0604030504040204" pitchFamily="50" charset="-128"/>
                <a:ea typeface="Meiryo UI" panose="020B0604030504040204" pitchFamily="50" charset="-128"/>
              </a:defRPr>
            </a:lvl1pPr>
          </a:lstStyle>
          <a:p>
            <a:r>
              <a:rPr lang="ja-JP" altLang="en-US" dirty="0"/>
              <a:t>めざすべき大きな方向性</a:t>
            </a:r>
            <a:endParaRPr lang="en-US" altLang="ja-JP" dirty="0"/>
          </a:p>
        </p:txBody>
      </p:sp>
      <p:sp>
        <p:nvSpPr>
          <p:cNvPr id="27" name="テキスト ボックス 26"/>
          <p:cNvSpPr txBox="1"/>
          <p:nvPr/>
        </p:nvSpPr>
        <p:spPr>
          <a:xfrm>
            <a:off x="165589" y="3743516"/>
            <a:ext cx="2390187" cy="277200"/>
          </a:xfrm>
          <a:prstGeom prst="rect">
            <a:avLst/>
          </a:prstGeom>
          <a:solidFill>
            <a:schemeClr val="bg1">
              <a:lumMod val="50000"/>
            </a:schemeClr>
          </a:solidFill>
        </p:spPr>
        <p:txBody>
          <a:bodyPr wrap="square" lIns="0" tIns="0" rIns="0" bIns="0" rtlCol="0" anchor="ctr" anchorCtr="0">
            <a:spAutoFit/>
          </a:bodyPr>
          <a:lstStyle>
            <a:defPPr>
              <a:defRPr lang="ja-JP"/>
            </a:defPPr>
            <a:lvl1pPr>
              <a:defRPr sz="1200" b="1">
                <a:solidFill>
                  <a:schemeClr val="bg1"/>
                </a:solidFill>
                <a:latin typeface="Meiryo UI" panose="020B0604030504040204" pitchFamily="50" charset="-128"/>
                <a:ea typeface="Meiryo UI" panose="020B0604030504040204" pitchFamily="50" charset="-128"/>
              </a:defRPr>
            </a:lvl1pPr>
          </a:lstStyle>
          <a:p>
            <a:r>
              <a:rPr lang="ja-JP" altLang="en-US" dirty="0"/>
              <a:t>　新大阪駅周辺地域が担うべき役割</a:t>
            </a:r>
            <a:endParaRPr lang="en-US" altLang="ja-JP" dirty="0"/>
          </a:p>
        </p:txBody>
      </p:sp>
      <p:sp>
        <p:nvSpPr>
          <p:cNvPr id="30" name="正方形/長方形 29"/>
          <p:cNvSpPr/>
          <p:nvPr/>
        </p:nvSpPr>
        <p:spPr>
          <a:xfrm>
            <a:off x="4615524" y="5310330"/>
            <a:ext cx="1192603" cy="199385"/>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1342657"/>
            <a:r>
              <a:rPr kumimoji="1" lang="ja-JP" altLang="en-US" sz="1200" dirty="0">
                <a:solidFill>
                  <a:schemeClr val="tx1"/>
                </a:solidFill>
                <a:latin typeface="ＭＳ Ｐゴシック" panose="020B0600070205080204" pitchFamily="50" charset="-128"/>
                <a:ea typeface="ＭＳ Ｐゴシック" panose="020B0600070205080204" pitchFamily="50" charset="-128"/>
              </a:rPr>
              <a:t>これまでの経過</a:t>
            </a:r>
          </a:p>
        </p:txBody>
      </p:sp>
      <p:sp>
        <p:nvSpPr>
          <p:cNvPr id="28" name="正方形/長方形 27"/>
          <p:cNvSpPr/>
          <p:nvPr/>
        </p:nvSpPr>
        <p:spPr>
          <a:xfrm>
            <a:off x="0" y="-27384"/>
            <a:ext cx="9144000" cy="465048"/>
          </a:xfrm>
          <a:prstGeom prst="rect">
            <a:avLst/>
          </a:prstGeom>
          <a:solidFill>
            <a:schemeClr val="accent1">
              <a:lumMod val="75000"/>
            </a:schemeClr>
          </a:solidFill>
        </p:spPr>
        <p:txBody>
          <a:bodyPr vert="horz" lIns="91440" tIns="45720" rIns="91440" bIns="45720" rtlCol="0" anchor="b" anchorCtr="0">
            <a:noAutofit/>
          </a:bodyPr>
          <a:lstStyle/>
          <a:p>
            <a:pPr defTabSz="914354">
              <a:lnSpc>
                <a:spcPct val="90000"/>
              </a:lnSpc>
              <a:spcBef>
                <a:spcPct val="0"/>
              </a:spcBef>
            </a:pPr>
            <a:r>
              <a:rPr lang="ja-JP" altLang="en-US" b="1" dirty="0">
                <a:solidFill>
                  <a:schemeClr val="bg1"/>
                </a:solidFill>
                <a:latin typeface="メイリオ" panose="020B0604030504040204" pitchFamily="50" charset="-128"/>
                <a:ea typeface="メイリオ" panose="020B0604030504040204" pitchFamily="50" charset="-128"/>
                <a:cs typeface="+mj-cs"/>
              </a:rPr>
              <a:t>　～新大阪駅周辺地域都市再生緊急整備地域まちづくり方針</a:t>
            </a:r>
            <a:r>
              <a:rPr lang="en-US" altLang="ja-JP" b="1" dirty="0">
                <a:solidFill>
                  <a:schemeClr val="bg1"/>
                </a:solidFill>
                <a:latin typeface="メイリオ" panose="020B0604030504040204" pitchFamily="50" charset="-128"/>
                <a:ea typeface="メイリオ" panose="020B0604030504040204" pitchFamily="50" charset="-128"/>
                <a:cs typeface="+mj-cs"/>
              </a:rPr>
              <a:t>2022</a:t>
            </a:r>
            <a:r>
              <a:rPr lang="ja-JP" altLang="en-US" b="1" dirty="0">
                <a:solidFill>
                  <a:schemeClr val="bg1"/>
                </a:solidFill>
                <a:latin typeface="メイリオ" panose="020B0604030504040204" pitchFamily="50" charset="-128"/>
                <a:ea typeface="メイリオ" panose="020B0604030504040204" pitchFamily="50" charset="-128"/>
                <a:cs typeface="+mj-cs"/>
              </a:rPr>
              <a:t>（</a:t>
            </a:r>
            <a:r>
              <a:rPr lang="en-US" altLang="ja-JP" b="1" dirty="0">
                <a:solidFill>
                  <a:schemeClr val="bg1"/>
                </a:solidFill>
                <a:latin typeface="メイリオ" panose="020B0604030504040204" pitchFamily="50" charset="-128"/>
                <a:ea typeface="メイリオ" panose="020B0604030504040204" pitchFamily="50" charset="-128"/>
                <a:cs typeface="+mj-cs"/>
              </a:rPr>
              <a:t>2022</a:t>
            </a:r>
            <a:r>
              <a:rPr lang="ja-JP" altLang="en-US" b="1" dirty="0">
                <a:solidFill>
                  <a:schemeClr val="bg1"/>
                </a:solidFill>
                <a:latin typeface="メイリオ" panose="020B0604030504040204" pitchFamily="50" charset="-128"/>
                <a:ea typeface="メイリオ" panose="020B0604030504040204" pitchFamily="50" charset="-128"/>
                <a:cs typeface="+mj-cs"/>
              </a:rPr>
              <a:t>年</a:t>
            </a:r>
            <a:r>
              <a:rPr lang="en-US" altLang="ja-JP" b="1" dirty="0">
                <a:solidFill>
                  <a:schemeClr val="bg1"/>
                </a:solidFill>
                <a:latin typeface="メイリオ" panose="020B0604030504040204" pitchFamily="50" charset="-128"/>
                <a:ea typeface="メイリオ" panose="020B0604030504040204" pitchFamily="50" charset="-128"/>
                <a:cs typeface="+mj-cs"/>
              </a:rPr>
              <a:t>6</a:t>
            </a:r>
            <a:r>
              <a:rPr lang="ja-JP" altLang="en-US" b="1" dirty="0">
                <a:solidFill>
                  <a:schemeClr val="bg1"/>
                </a:solidFill>
                <a:latin typeface="メイリオ" panose="020B0604030504040204" pitchFamily="50" charset="-128"/>
                <a:ea typeface="メイリオ" panose="020B0604030504040204" pitchFamily="50" charset="-128"/>
                <a:cs typeface="+mj-cs"/>
              </a:rPr>
              <a:t>月）～</a:t>
            </a:r>
          </a:p>
        </p:txBody>
      </p:sp>
    </p:spTree>
    <p:extLst>
      <p:ext uri="{BB962C8B-B14F-4D97-AF65-F5344CB8AC3E}">
        <p14:creationId xmlns:p14="http://schemas.microsoft.com/office/powerpoint/2010/main" val="15282154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117404" y="689703"/>
          <a:ext cx="8929616" cy="5884896"/>
        </p:xfrm>
        <a:graphic>
          <a:graphicData uri="http://schemas.openxmlformats.org/drawingml/2006/table">
            <a:tbl>
              <a:tblPr firstRow="1" firstCol="1" bandRow="1"/>
              <a:tblGrid>
                <a:gridCol w="2232404">
                  <a:extLst>
                    <a:ext uri="{9D8B030D-6E8A-4147-A177-3AD203B41FA5}">
                      <a16:colId xmlns:a16="http://schemas.microsoft.com/office/drawing/2014/main" val="838138467"/>
                    </a:ext>
                  </a:extLst>
                </a:gridCol>
                <a:gridCol w="2232404">
                  <a:extLst>
                    <a:ext uri="{9D8B030D-6E8A-4147-A177-3AD203B41FA5}">
                      <a16:colId xmlns:a16="http://schemas.microsoft.com/office/drawing/2014/main" val="1867253675"/>
                    </a:ext>
                  </a:extLst>
                </a:gridCol>
                <a:gridCol w="2232404">
                  <a:extLst>
                    <a:ext uri="{9D8B030D-6E8A-4147-A177-3AD203B41FA5}">
                      <a16:colId xmlns:a16="http://schemas.microsoft.com/office/drawing/2014/main" val="665385018"/>
                    </a:ext>
                  </a:extLst>
                </a:gridCol>
                <a:gridCol w="2232404">
                  <a:extLst>
                    <a:ext uri="{9D8B030D-6E8A-4147-A177-3AD203B41FA5}">
                      <a16:colId xmlns:a16="http://schemas.microsoft.com/office/drawing/2014/main" val="1580010884"/>
                    </a:ext>
                  </a:extLst>
                </a:gridCol>
              </a:tblGrid>
              <a:tr h="448896">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797845"/>
                  </a:ext>
                </a:extLst>
              </a:tr>
              <a:tr h="54360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の文化・観光・学術・交流機能が集積する東西都市軸上に位置する拠点として重要性が高まっているが、大規模な未利用地、鉄道施設の存在による地域分断により、高度な都市的利用がなされていない。</a:t>
                      </a:r>
                      <a:endParaRPr lang="en-US" altLang="ja-JP"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ja-JP" altLang="en-US"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lang="ja-JP" altLang="en-US"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年８月に公立大学法人大阪が公表した「新大学基本構想」において、</a:t>
                      </a:r>
                      <a:r>
                        <a:rPr lang="en-US" altLang="ja-JP"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2025</a:t>
                      </a:r>
                      <a:r>
                        <a:rPr lang="ja-JP" altLang="en-US"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年を目途に当地区に都心メインキャンパスを整備する方針が示されたこと等を踏まえ、まちづくりのコンセプトや土地利用計画の具体化を図ることとした。</a:t>
                      </a:r>
                      <a:endParaRPr lang="en-US" altLang="ja-JP"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300" u="none" strike="noStrike" kern="1200" baseline="0" dirty="0">
                        <a:solidFill>
                          <a:srgbClr val="FF0000"/>
                        </a:solidFill>
                        <a:latin typeface="+mn-ea"/>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ja-JP" altLang="en-US"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・大阪公立大学を先導役にして、観光集客・健康医療・人材育成・居住機能等の集積により、多世代・多様な人が集い、交流する国際色あるまちをめざす。</a:t>
                      </a:r>
                      <a:endParaRPr 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2019</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12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月に、府、市、公立大学法人大阪、学識経験者、地権者等で構成する「大阪城東部地区まちづくり検討会」を設置し、まちづくりのコンセプトや土地利用計画の具体化について検討。（</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2019</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2020</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2020</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年９月に、「大学とともに成長するイノベーション・フィールド・シティ」をコンセプトとする「大阪城東部地区のまちづくりの方向性」を策定。</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u="none" kern="100" dirty="0">
                          <a:solidFill>
                            <a:schemeClr val="tx1"/>
                          </a:solidFill>
                          <a:effectLst/>
                          <a:latin typeface="Calibri" panose="020F0502020204030204" pitchFamily="34" charset="0"/>
                          <a:ea typeface="+mn-ea"/>
                          <a:cs typeface="Calibri" panose="020F0502020204030204" pitchFamily="34" charset="0"/>
                        </a:rPr>
                        <a:t>・</a:t>
                      </a:r>
                      <a:r>
                        <a:rPr lang="en-US" altLang="ja-JP" sz="1300" u="none" kern="100" dirty="0">
                          <a:solidFill>
                            <a:schemeClr val="tx1"/>
                          </a:solidFill>
                          <a:effectLst/>
                          <a:latin typeface="Calibri" panose="020F0502020204030204" pitchFamily="34" charset="0"/>
                          <a:ea typeface="+mn-ea"/>
                          <a:cs typeface="Calibri" panose="020F0502020204030204" pitchFamily="34" charset="0"/>
                        </a:rPr>
                        <a:t>2021</a:t>
                      </a:r>
                      <a:r>
                        <a:rPr lang="ja-JP" altLang="en-US" sz="1300" u="none" kern="100" dirty="0">
                          <a:solidFill>
                            <a:schemeClr val="tx1"/>
                          </a:solidFill>
                          <a:effectLst/>
                          <a:latin typeface="Calibri" panose="020F0502020204030204" pitchFamily="34" charset="0"/>
                          <a:ea typeface="+mn-ea"/>
                          <a:cs typeface="Calibri" panose="020F0502020204030204" pitchFamily="34" charset="0"/>
                        </a:rPr>
                        <a:t>年４月の副首都推進本部会議にて、広域的な拠点開発について府市での関与を確認し、</a:t>
                      </a:r>
                      <a:r>
                        <a:rPr lang="en-US" altLang="ja-JP" sz="1300" u="none" kern="100" dirty="0">
                          <a:solidFill>
                            <a:schemeClr val="tx1"/>
                          </a:solidFill>
                          <a:effectLst/>
                          <a:latin typeface="Calibri" panose="020F0502020204030204" pitchFamily="34" charset="0"/>
                          <a:ea typeface="+mn-ea"/>
                          <a:cs typeface="Calibri" panose="020F0502020204030204" pitchFamily="34" charset="0"/>
                        </a:rPr>
                        <a:t>2021</a:t>
                      </a:r>
                      <a:r>
                        <a:rPr lang="ja-JP" altLang="en-US" sz="1300" u="none" kern="100" dirty="0">
                          <a:solidFill>
                            <a:schemeClr val="tx1"/>
                          </a:solidFill>
                          <a:effectLst/>
                          <a:latin typeface="Calibri" panose="020F0502020204030204" pitchFamily="34" charset="0"/>
                          <a:ea typeface="+mn-ea"/>
                          <a:cs typeface="Calibri" panose="020F0502020204030204" pitchFamily="34" charset="0"/>
                        </a:rPr>
                        <a:t>年</a:t>
                      </a:r>
                      <a:r>
                        <a:rPr lang="en-US" altLang="ja-JP" sz="1300" u="none" kern="100" dirty="0">
                          <a:solidFill>
                            <a:schemeClr val="tx1"/>
                          </a:solidFill>
                          <a:effectLst/>
                          <a:latin typeface="Calibri" panose="020F0502020204030204" pitchFamily="34" charset="0"/>
                          <a:ea typeface="+mn-ea"/>
                          <a:cs typeface="Calibri" panose="020F0502020204030204" pitchFamily="34" charset="0"/>
                        </a:rPr>
                        <a:t>11</a:t>
                      </a:r>
                      <a:r>
                        <a:rPr lang="ja-JP" altLang="en-US" sz="1300" u="none" kern="100" dirty="0">
                          <a:solidFill>
                            <a:schemeClr val="tx1"/>
                          </a:solidFill>
                          <a:effectLst/>
                          <a:latin typeface="Calibri" panose="020F0502020204030204" pitchFamily="34" charset="0"/>
                          <a:ea typeface="+mn-ea"/>
                          <a:cs typeface="Calibri" panose="020F0502020204030204" pitchFamily="34" charset="0"/>
                        </a:rPr>
                        <a:t>月に、「大阪都市計画局」を設置し、大阪府、大阪市で連携した取り組みを推進。</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年１月に、大阪府・市、地権者等の関係者による検討体制を構築。</a:t>
                      </a: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2020</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年９月に、大阪城東部地区が都市再生緊急整備地域に指定</a:t>
                      </a:r>
                      <a:endParaRPr lang="en-US" altLang="ja-JP" sz="1300" strike="sngStrike" kern="100" dirty="0">
                        <a:solidFill>
                          <a:srgbClr val="FF0000"/>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endPar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2021</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年９月に、「森之宮北</a:t>
                      </a:r>
                      <a:r>
                        <a:rPr lang="ja-JP" altLang="en-US" sz="1300" kern="100" dirty="0" err="1">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地区地区</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計画」の都市計画決定</a:t>
                      </a:r>
                      <a:endParaRPr lang="ja-JP" altLang="en-US" sz="1300" strike="sngStrike" kern="100" dirty="0">
                        <a:solidFill>
                          <a:srgbClr val="FF0000"/>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endPar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endParaRPr 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12858"/>
                  </a:ext>
                </a:extLst>
              </a:tr>
            </a:tbl>
          </a:graphicData>
        </a:graphic>
      </p:graphicFrame>
      <p:sp>
        <p:nvSpPr>
          <p:cNvPr id="11" name="テキスト ボックス 10"/>
          <p:cNvSpPr txBox="1"/>
          <p:nvPr/>
        </p:nvSpPr>
        <p:spPr>
          <a:xfrm>
            <a:off x="117404" y="336292"/>
            <a:ext cx="8748464" cy="338554"/>
          </a:xfrm>
          <a:prstGeom prst="rect">
            <a:avLst/>
          </a:prstGeom>
          <a:noFill/>
        </p:spPr>
        <p:txBody>
          <a:bodyPr wrap="square" rtlCol="0">
            <a:spAutoFit/>
          </a:bodyPr>
          <a:lstStyle/>
          <a:p>
            <a:r>
              <a:rPr lang="ja-JP" altLang="en-US" sz="1600" dirty="0">
                <a:latin typeface="BIZ UDゴシック" panose="020B0400000000000000" pitchFamily="49" charset="-128"/>
                <a:ea typeface="BIZ UDゴシック" panose="020B0400000000000000" pitchFamily="49" charset="-128"/>
              </a:rPr>
              <a:t>③大阪城東部地区　</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新規</a:t>
            </a:r>
            <a:r>
              <a:rPr lang="en-US" altLang="ja-JP" sz="1600" dirty="0">
                <a:latin typeface="BIZ UDゴシック" panose="020B0400000000000000" pitchFamily="49" charset="-128"/>
                <a:ea typeface="BIZ UDゴシック" panose="020B0400000000000000" pitchFamily="49" charset="-128"/>
              </a:rPr>
              <a:t>〕</a:t>
            </a:r>
            <a:endParaRPr lang="en-US" altLang="ja-JP" sz="1600" i="1" dirty="0">
              <a:latin typeface="BIZ UDゴシック" panose="020B0400000000000000" pitchFamily="49" charset="-128"/>
              <a:ea typeface="BIZ UDゴシック" panose="020B0400000000000000" pitchFamily="49" charset="-128"/>
            </a:endParaRPr>
          </a:p>
        </p:txBody>
      </p:sp>
      <p:sp>
        <p:nvSpPr>
          <p:cNvPr id="13"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110</a:t>
            </a:fld>
            <a:endParaRPr lang="ja-JP" altLang="en-US" sz="1100" b="0">
              <a:latin typeface="BIZ UDゴシック" panose="020B0400000000000000" pitchFamily="49" charset="-128"/>
              <a:ea typeface="BIZ UDゴシック" panose="020B0400000000000000" pitchFamily="49" charset="-128"/>
            </a:endParaRPr>
          </a:p>
        </p:txBody>
      </p:sp>
      <p:sp>
        <p:nvSpPr>
          <p:cNvPr id="6" name="テキスト ボックス 5"/>
          <p:cNvSpPr txBox="1"/>
          <p:nvPr/>
        </p:nvSpPr>
        <p:spPr>
          <a:xfrm>
            <a:off x="0" y="-14793"/>
            <a:ext cx="5040000" cy="338554"/>
          </a:xfrm>
          <a:prstGeom prst="rect">
            <a:avLst/>
          </a:prstGeom>
          <a:solidFill>
            <a:srgbClr val="002060"/>
          </a:solidFill>
        </p:spPr>
        <p:txBody>
          <a:bodyPr wrap="square" rtlCol="0" anchor="ctr">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10</a:t>
            </a:r>
            <a:r>
              <a:rPr lang="ja-JP" altLang="en-US" sz="1600" b="1" u="sng" dirty="0">
                <a:solidFill>
                  <a:schemeClr val="bg1"/>
                </a:solidFill>
                <a:latin typeface="BIZ UDゴシック" panose="020B0400000000000000" pitchFamily="49" charset="-128"/>
                <a:ea typeface="BIZ UDゴシック" panose="020B0400000000000000" pitchFamily="49" charset="-128"/>
              </a:rPr>
              <a:t>）まちづくり</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496082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0449" y="4096146"/>
            <a:ext cx="1788495" cy="2505208"/>
          </a:xfrm>
          <a:prstGeom prst="rect">
            <a:avLst/>
          </a:prstGeom>
        </p:spPr>
      </p:pic>
      <p:pic>
        <p:nvPicPr>
          <p:cNvPr id="41" name="図 40" descr="マップ&#10;&#10;自動的に生成された説明">
            <a:extLst>
              <a:ext uri="{FF2B5EF4-FFF2-40B4-BE49-F238E27FC236}">
                <a16:creationId xmlns:a16="http://schemas.microsoft.com/office/drawing/2014/main" id="{EAA707FC-8E55-95EA-F5EE-0FAEFEA112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0576" y="4062781"/>
            <a:ext cx="1940929" cy="2538572"/>
          </a:xfrm>
          <a:prstGeom prst="rect">
            <a:avLst/>
          </a:prstGeom>
        </p:spPr>
      </p:pic>
      <p:sp>
        <p:nvSpPr>
          <p:cNvPr id="42" name="テキスト ボックス 21">
            <a:extLst>
              <a:ext uri="{FF2B5EF4-FFF2-40B4-BE49-F238E27FC236}">
                <a16:creationId xmlns:a16="http://schemas.microsoft.com/office/drawing/2014/main" id="{D7AACB0E-7D4D-0A30-331A-0F6DE6C7612E}"/>
              </a:ext>
            </a:extLst>
          </p:cNvPr>
          <p:cNvSpPr txBox="1"/>
          <p:nvPr/>
        </p:nvSpPr>
        <p:spPr>
          <a:xfrm>
            <a:off x="124623" y="4152117"/>
            <a:ext cx="1647642" cy="147732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000" dirty="0">
                <a:latin typeface="+mn-ea"/>
              </a:rPr>
              <a:t>　充実した交通インフラや大阪城公園に隣接した立地特性を活かし</a:t>
            </a:r>
            <a:r>
              <a:rPr kumimoji="1" lang="en-US" altLang="ja-JP" sz="1000" dirty="0">
                <a:latin typeface="+mn-ea"/>
              </a:rPr>
              <a:t>､</a:t>
            </a:r>
            <a:r>
              <a:rPr kumimoji="1" lang="ja-JP" altLang="en-US" sz="1000" dirty="0">
                <a:latin typeface="+mn-ea"/>
              </a:rPr>
              <a:t>土地利用転換・機能更新と併せて基盤施設や水辺空間等の整備を進め</a:t>
            </a:r>
            <a:r>
              <a:rPr kumimoji="1" lang="en-US" altLang="ja-JP" sz="1000" dirty="0">
                <a:latin typeface="+mn-ea"/>
              </a:rPr>
              <a:t>､</a:t>
            </a:r>
            <a:r>
              <a:rPr kumimoji="1" lang="ja-JP" altLang="en-US" sz="1000" dirty="0">
                <a:latin typeface="+mn-ea"/>
              </a:rPr>
              <a:t>東西軸のヒガシの拠点に相応しい土地の高度利用と良好な市街地環境の形成を図る。</a:t>
            </a:r>
            <a:endParaRPr kumimoji="1" lang="en-US" altLang="ja-JP" sz="1000" dirty="0">
              <a:latin typeface="+mn-ea"/>
            </a:endParaRPr>
          </a:p>
        </p:txBody>
      </p:sp>
      <p:sp>
        <p:nvSpPr>
          <p:cNvPr id="43" name="テキスト ボックス 22">
            <a:extLst>
              <a:ext uri="{FF2B5EF4-FFF2-40B4-BE49-F238E27FC236}">
                <a16:creationId xmlns:a16="http://schemas.microsoft.com/office/drawing/2014/main" id="{C4703FE1-AD20-F2C0-5DD9-2F93E53883F0}"/>
              </a:ext>
            </a:extLst>
          </p:cNvPr>
          <p:cNvSpPr txBox="1"/>
          <p:nvPr/>
        </p:nvSpPr>
        <p:spPr>
          <a:xfrm>
            <a:off x="55947" y="3898201"/>
            <a:ext cx="1812473" cy="25391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50" dirty="0">
                <a:solidFill>
                  <a:schemeClr val="accent5">
                    <a:lumMod val="75000"/>
                  </a:schemeClr>
                </a:solidFill>
                <a:latin typeface="HGPｺﾞｼｯｸE" panose="020B0900000000000000" pitchFamily="50" charset="-128"/>
                <a:ea typeface="HGPｺﾞｼｯｸE" panose="020B0900000000000000" pitchFamily="50" charset="-128"/>
              </a:rPr>
              <a:t>■ 土地利用・基盤整備計画</a:t>
            </a:r>
            <a:endParaRPr lang="en-US" altLang="ja-JP" sz="1050" dirty="0">
              <a:solidFill>
                <a:schemeClr val="accent5">
                  <a:lumMod val="75000"/>
                </a:schemeClr>
              </a:solidFill>
              <a:latin typeface="HGPｺﾞｼｯｸE" panose="020B0900000000000000" pitchFamily="50" charset="-128"/>
              <a:ea typeface="HGPｺﾞｼｯｸE" panose="020B0900000000000000" pitchFamily="50" charset="-128"/>
            </a:endParaRPr>
          </a:p>
        </p:txBody>
      </p:sp>
      <p:sp>
        <p:nvSpPr>
          <p:cNvPr id="44" name="AutoShape 4"/>
          <p:cNvSpPr>
            <a:spLocks noChangeArrowheads="1"/>
          </p:cNvSpPr>
          <p:nvPr/>
        </p:nvSpPr>
        <p:spPr bwMode="gray">
          <a:xfrm>
            <a:off x="339015" y="738294"/>
            <a:ext cx="999182" cy="636072"/>
          </a:xfrm>
          <a:prstGeom prst="roundRect">
            <a:avLst>
              <a:gd name="adj" fmla="val 0"/>
            </a:avLst>
          </a:prstGeom>
          <a:solidFill>
            <a:srgbClr val="FF9999"/>
          </a:solidFill>
          <a:ln w="12700">
            <a:solidFill>
              <a:srgbClr val="FF6565"/>
            </a:solidFill>
            <a:round/>
            <a:headEnd/>
            <a:tailEnd/>
          </a:ln>
          <a:effectLst/>
          <a:extLst>
            <a:ext uri="{AF507438-7753-43E0-B8FC-AC1667EBCBE1}">
              <a14:hiddenEffects xmlns:a14="http://schemas.microsoft.com/office/drawing/2010/main">
                <a:effectLst>
                  <a:outerShdw blurRad="25400" dist="55472" dir="278562" algn="tl" rotWithShape="0">
                    <a:srgbClr val="000000">
                      <a:alpha val="20000"/>
                    </a:srgbClr>
                  </a:outerShdw>
                </a:effectLst>
              </a14:hiddenEffects>
            </a:ext>
          </a:extLst>
        </p:spPr>
        <p:txBody>
          <a:bodyPr vert="horz" wrap="square" lIns="0" tIns="18000" rIns="0" bIns="18000"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ct val="0"/>
              </a:spcBef>
              <a:spcAft>
                <a:spcPct val="0"/>
              </a:spcAft>
              <a:buClrTx/>
              <a:buSzTx/>
              <a:buFontTx/>
              <a:buNone/>
              <a:tabLst/>
            </a:pPr>
            <a:r>
              <a:rPr kumimoji="0" lang="ja-JP" altLang="en-US" sz="11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コンセプト</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5" name="AutoShape 4"/>
          <p:cNvSpPr>
            <a:spLocks noChangeArrowheads="1"/>
          </p:cNvSpPr>
          <p:nvPr/>
        </p:nvSpPr>
        <p:spPr bwMode="gray">
          <a:xfrm>
            <a:off x="339015" y="1590673"/>
            <a:ext cx="999182" cy="2271385"/>
          </a:xfrm>
          <a:prstGeom prst="roundRect">
            <a:avLst>
              <a:gd name="adj" fmla="val 0"/>
            </a:avLst>
          </a:prstGeom>
          <a:solidFill>
            <a:schemeClr val="accent1">
              <a:lumMod val="20000"/>
              <a:lumOff val="80000"/>
            </a:schemeClr>
          </a:solidFill>
          <a:ln w="12700">
            <a:solidFill>
              <a:srgbClr val="0097CC"/>
            </a:solidFill>
            <a:round/>
            <a:headEnd/>
            <a:tailEnd/>
          </a:ln>
          <a:effectLst/>
        </p:spPr>
        <p:txBody>
          <a:bodyPr vert="horz" wrap="square" lIns="0" tIns="18000" rIns="0" bIns="18000"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ct val="0"/>
              </a:spcBef>
              <a:spcAft>
                <a:spcPct val="0"/>
              </a:spcAft>
              <a:buClrTx/>
              <a:buSzTx/>
              <a:buFontTx/>
              <a:buNone/>
              <a:tabLst/>
            </a:pPr>
            <a:r>
              <a:rPr kumimoji="0" lang="ja-JP" altLang="en-US" sz="1050" b="0" i="0" u="none" strike="noStrike" cap="none" normalizeH="0" baseline="0" dirty="0">
                <a:ln>
                  <a:noFill/>
                </a:ln>
                <a:solidFill>
                  <a:schemeClr val="accent5">
                    <a:lumMod val="75000"/>
                  </a:schemeClr>
                </a:solidFill>
                <a:effectLst/>
                <a:latin typeface="HGPｺﾞｼｯｸE" panose="020B0900000000000000" pitchFamily="50" charset="-128"/>
                <a:ea typeface="HGPｺﾞｼｯｸE" panose="020B0900000000000000" pitchFamily="50" charset="-128"/>
              </a:rPr>
              <a:t>コンセプトを</a:t>
            </a:r>
            <a:endParaRPr kumimoji="0" lang="en-US" altLang="ja-JP" sz="1050" b="0" i="0" u="none" strike="noStrike" cap="none" normalizeH="0" baseline="0" dirty="0">
              <a:ln>
                <a:noFill/>
              </a:ln>
              <a:solidFill>
                <a:schemeClr val="accent5">
                  <a:lumMod val="75000"/>
                </a:schemeClr>
              </a:solidFill>
              <a:effectLst/>
              <a:latin typeface="HGPｺﾞｼｯｸE" panose="020B0900000000000000" pitchFamily="50" charset="-128"/>
              <a:ea typeface="HGPｺﾞｼｯｸE" panose="020B0900000000000000" pitchFamily="50" charset="-128"/>
            </a:endParaRPr>
          </a:p>
          <a:p>
            <a:pPr marL="0" marR="0" lvl="0" indent="0" algn="ctr" defTabSz="914400" rtl="0" eaLnBrk="0" fontAlgn="base" latinLnBrk="0" hangingPunct="0">
              <a:lnSpc>
                <a:spcPct val="120000"/>
              </a:lnSpc>
              <a:spcBef>
                <a:spcPct val="0"/>
              </a:spcBef>
              <a:spcAft>
                <a:spcPct val="0"/>
              </a:spcAft>
              <a:buClrTx/>
              <a:buSzTx/>
              <a:buFontTx/>
              <a:buNone/>
              <a:tabLst/>
            </a:pPr>
            <a:r>
              <a:rPr kumimoji="0" lang="ja-JP" altLang="en-US" sz="1050" b="0" i="0" u="none" strike="noStrike" cap="none" normalizeH="0" baseline="0" dirty="0">
                <a:ln>
                  <a:noFill/>
                </a:ln>
                <a:solidFill>
                  <a:schemeClr val="accent5">
                    <a:lumMod val="75000"/>
                  </a:schemeClr>
                </a:solidFill>
                <a:effectLst/>
                <a:latin typeface="HGPｺﾞｼｯｸE" panose="020B0900000000000000" pitchFamily="50" charset="-128"/>
                <a:ea typeface="HGPｺﾞｼｯｸE" panose="020B0900000000000000" pitchFamily="50" charset="-128"/>
              </a:rPr>
              <a:t>具体化する</a:t>
            </a:r>
            <a:endParaRPr kumimoji="0" lang="en-US" altLang="ja-JP" sz="1050" b="0" i="0" u="none" strike="noStrike" cap="none" normalizeH="0" baseline="0" dirty="0">
              <a:ln>
                <a:noFill/>
              </a:ln>
              <a:solidFill>
                <a:schemeClr val="accent5">
                  <a:lumMod val="75000"/>
                </a:schemeClr>
              </a:solidFill>
              <a:effectLst/>
              <a:latin typeface="HGPｺﾞｼｯｸE" panose="020B0900000000000000" pitchFamily="50" charset="-128"/>
              <a:ea typeface="HGPｺﾞｼｯｸE" panose="020B0900000000000000" pitchFamily="50" charset="-128"/>
            </a:endParaRPr>
          </a:p>
          <a:p>
            <a:pPr marL="0" marR="0" lvl="0" indent="0" algn="ctr" defTabSz="914400" rtl="0" eaLnBrk="0" fontAlgn="base" latinLnBrk="0" hangingPunct="0">
              <a:lnSpc>
                <a:spcPct val="120000"/>
              </a:lnSpc>
              <a:spcBef>
                <a:spcPct val="0"/>
              </a:spcBef>
              <a:spcAft>
                <a:spcPct val="0"/>
              </a:spcAft>
              <a:buClrTx/>
              <a:buSzTx/>
              <a:buFontTx/>
              <a:buNone/>
              <a:tabLst/>
            </a:pPr>
            <a:r>
              <a:rPr kumimoji="0" lang="ja-JP" altLang="en-US" sz="1050" b="0" i="0" u="none" strike="noStrike" cap="none" normalizeH="0" baseline="0" dirty="0">
                <a:ln>
                  <a:noFill/>
                </a:ln>
                <a:solidFill>
                  <a:schemeClr val="accent5">
                    <a:lumMod val="75000"/>
                  </a:schemeClr>
                </a:solidFill>
                <a:effectLst/>
                <a:latin typeface="HGPｺﾞｼｯｸE" panose="020B0900000000000000" pitchFamily="50" charset="-128"/>
                <a:ea typeface="HGPｺﾞｼｯｸE" panose="020B0900000000000000" pitchFamily="50" charset="-128"/>
              </a:rPr>
              <a:t>戦略・シナリオ等</a:t>
            </a:r>
            <a:endParaRPr kumimoji="0" lang="ja-JP" altLang="ja-JP" sz="16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46" name="AutoShape 4"/>
          <p:cNvSpPr>
            <a:spLocks noChangeArrowheads="1"/>
          </p:cNvSpPr>
          <p:nvPr/>
        </p:nvSpPr>
        <p:spPr bwMode="gray">
          <a:xfrm>
            <a:off x="1414396" y="1590673"/>
            <a:ext cx="7162800" cy="468313"/>
          </a:xfrm>
          <a:prstGeom prst="roundRect">
            <a:avLst>
              <a:gd name="adj" fmla="val 0"/>
            </a:avLst>
          </a:prstGeom>
          <a:solidFill>
            <a:srgbClr val="FFFFFF"/>
          </a:solidFill>
          <a:ln w="12700">
            <a:solidFill>
              <a:srgbClr val="0097CC"/>
            </a:solidFill>
            <a:round/>
            <a:headEnd/>
            <a:tailEnd/>
          </a:ln>
          <a:effectLst>
            <a:outerShdw blurRad="25400" dist="6350" dir="2700000" algn="tl" rotWithShape="0">
              <a:srgbClr val="000000">
                <a:alpha val="20000"/>
              </a:srgbClr>
            </a:outerShdw>
          </a:effectLst>
        </p:spPr>
        <p:txBody>
          <a:bodyPr vert="horz" wrap="square" lIns="0" tIns="36000" rIns="0" bIns="36000"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08000" marR="166688" lvl="0" indent="0" algn="l" defTabSz="914400" rtl="0" eaLnBrk="0" fontAlgn="base" latinLnBrk="0" hangingPunct="0">
              <a:lnSpc>
                <a:spcPct val="112000"/>
              </a:lnSpc>
              <a:spcBef>
                <a:spcPts val="175"/>
              </a:spcBef>
              <a:spcAft>
                <a:spcPct val="0"/>
              </a:spcAft>
              <a:buClrTx/>
              <a:buSzTx/>
              <a:buFontTx/>
              <a:buNone/>
              <a:tabLst/>
            </a:pP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　１．まちにひらかれ</a:t>
            </a:r>
            <a:r>
              <a:rPr kumimoji="0" lang="en-US" altLang="ja-JP"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まちとともに成長する「</a:t>
            </a:r>
            <a:r>
              <a:rPr kumimoji="0" lang="ja-JP" altLang="en-US" sz="1200" b="0" i="0" u="none" strike="noStrike" cap="none" normalizeH="0" baseline="0" dirty="0">
                <a:ln>
                  <a:noFill/>
                </a:ln>
                <a:solidFill>
                  <a:srgbClr val="FF6600"/>
                </a:solidFill>
                <a:effectLst/>
                <a:latin typeface="HGPｺﾞｼｯｸE" panose="020B0900000000000000" pitchFamily="50" charset="-128"/>
                <a:ea typeface="HGPｺﾞｼｯｸE" panose="020B0900000000000000" pitchFamily="50" charset="-128"/>
              </a:rPr>
              <a:t>次世代型キャンパスシティ</a:t>
            </a: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endParaRPr lang="en-US" altLang="ja-JP" sz="1300" dirty="0">
              <a:latin typeface="HGPｺﾞｼｯｸE" panose="020B0900000000000000" pitchFamily="50" charset="-128"/>
              <a:ea typeface="HGPｺﾞｼｯｸE" panose="020B0900000000000000" pitchFamily="50" charset="-128"/>
            </a:endParaRPr>
          </a:p>
          <a:p>
            <a:pPr marL="714375" marR="166688" lvl="1" indent="-171450" defTabSz="914400" eaLnBrk="0" fontAlgn="base" hangingPunct="0">
              <a:lnSpc>
                <a:spcPct val="112000"/>
              </a:lnSpc>
              <a:spcBef>
                <a:spcPts val="175"/>
              </a:spcBef>
              <a:spcAft>
                <a:spcPct val="0"/>
              </a:spcAft>
              <a:buClr>
                <a:schemeClr val="tx1"/>
              </a:buClr>
              <a:buFont typeface="Arial" panose="020B0604020202020204" pitchFamily="34" charset="0"/>
              <a:buChar char="•"/>
            </a:pP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まちにひらかれたキャンパスシティ ・まちとともに成長するキャンパスシティ</a:t>
            </a:r>
            <a:endParaRPr kumimoji="0" lang="ja-JP" altLang="ja-JP"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47" name="二等辺三角形 46"/>
          <p:cNvSpPr>
            <a:spLocks noChangeArrowheads="1"/>
          </p:cNvSpPr>
          <p:nvPr/>
        </p:nvSpPr>
        <p:spPr bwMode="auto">
          <a:xfrm flipV="1">
            <a:off x="3972811" y="1417872"/>
            <a:ext cx="2045970" cy="149936"/>
          </a:xfrm>
          <a:prstGeom prst="triangle">
            <a:avLst>
              <a:gd name="adj" fmla="val 50616"/>
            </a:avLst>
          </a:prstGeom>
          <a:solidFill>
            <a:srgbClr val="A5A5A5"/>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dirty="0"/>
          </a:p>
        </p:txBody>
      </p:sp>
      <p:sp>
        <p:nvSpPr>
          <p:cNvPr id="48" name="AutoShape 4"/>
          <p:cNvSpPr>
            <a:spLocks noChangeArrowheads="1"/>
          </p:cNvSpPr>
          <p:nvPr/>
        </p:nvSpPr>
        <p:spPr bwMode="gray">
          <a:xfrm>
            <a:off x="1414396" y="2093993"/>
            <a:ext cx="7162800" cy="666750"/>
          </a:xfrm>
          <a:prstGeom prst="roundRect">
            <a:avLst>
              <a:gd name="adj" fmla="val 0"/>
            </a:avLst>
          </a:prstGeom>
          <a:solidFill>
            <a:srgbClr val="FFFFFF"/>
          </a:solidFill>
          <a:ln w="12700">
            <a:solidFill>
              <a:srgbClr val="0097CC"/>
            </a:solidFill>
            <a:round/>
            <a:headEnd/>
            <a:tailEnd/>
          </a:ln>
          <a:effectLst>
            <a:outerShdw blurRad="25400" dist="6350" dir="2700000" algn="tl" rotWithShape="0">
              <a:srgbClr val="000000">
                <a:alpha val="20000"/>
              </a:srgbClr>
            </a:outerShdw>
          </a:effectLst>
        </p:spPr>
        <p:txBody>
          <a:bodyPr vert="horz" wrap="square" lIns="0" tIns="36000" rIns="0" bIns="36000"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08000" marR="166688" lvl="0" indent="0" algn="l" defTabSz="914400" rtl="0" eaLnBrk="0" fontAlgn="base" latinLnBrk="0" hangingPunct="0">
              <a:lnSpc>
                <a:spcPct val="112000"/>
              </a:lnSpc>
              <a:spcBef>
                <a:spcPct val="0"/>
              </a:spcBef>
              <a:spcAft>
                <a:spcPct val="0"/>
              </a:spcAft>
              <a:buClrTx/>
              <a:buSzTx/>
              <a:buFontTx/>
              <a:buNone/>
              <a:tabLst/>
            </a:pP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　２．健康医療・環境等の既存資源を活かした「</a:t>
            </a:r>
            <a:r>
              <a:rPr kumimoji="0" lang="ja-JP" altLang="en-US" sz="1200" b="0" i="0" u="none" strike="noStrike" cap="none" normalizeH="0" baseline="0" dirty="0">
                <a:ln>
                  <a:noFill/>
                </a:ln>
                <a:solidFill>
                  <a:srgbClr val="FF6600"/>
                </a:solidFill>
                <a:effectLst/>
                <a:latin typeface="HGPｺﾞｼｯｸE" panose="020B0900000000000000" pitchFamily="50" charset="-128"/>
                <a:ea typeface="HGPｺﾞｼｯｸE" panose="020B0900000000000000" pitchFamily="50" charset="-128"/>
              </a:rPr>
              <a:t>スマートシティの実証・実装フィールド</a:t>
            </a: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endParaRPr kumimoji="0" lang="ja-JP" altLang="en-US" sz="1300" b="0"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a:p>
            <a:pPr marL="685800" marR="166688" lvl="2" indent="-157163" defTabSz="914400" eaLnBrk="0" fontAlgn="base" hangingPunct="0">
              <a:lnSpc>
                <a:spcPct val="112000"/>
              </a:lnSpc>
              <a:spcBef>
                <a:spcPts val="175"/>
              </a:spcBef>
              <a:spcAft>
                <a:spcPct val="0"/>
              </a:spcAft>
              <a:buClr>
                <a:schemeClr val="tx1"/>
              </a:buClr>
              <a:buFont typeface="Arial" panose="020B0604020202020204" pitchFamily="34" charset="0"/>
              <a:buChar char="•"/>
            </a:pP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スマートエネルギー</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スマートモビリティ等の実証・実装フィールド</a:t>
            </a:r>
            <a:endParaRPr lang="en-US" altLang="ja-JP" sz="1000" dirty="0">
              <a:solidFill>
                <a:schemeClr val="accent5">
                  <a:lumMod val="75000"/>
                </a:schemeClr>
              </a:solidFill>
              <a:latin typeface="ＭＳ Ｐゴシック" panose="020B0600070205080204" pitchFamily="50" charset="-128"/>
              <a:ea typeface="ＭＳ Ｐゴシック" panose="020B0600070205080204" pitchFamily="50" charset="-128"/>
            </a:endParaRPr>
          </a:p>
          <a:p>
            <a:pPr marL="685800" marR="166688" lvl="2" indent="-157163" defTabSz="914400" eaLnBrk="0" fontAlgn="base" hangingPunct="0">
              <a:lnSpc>
                <a:spcPct val="112000"/>
              </a:lnSpc>
              <a:spcBef>
                <a:spcPts val="175"/>
              </a:spcBef>
              <a:spcAft>
                <a:spcPct val="0"/>
              </a:spcAft>
              <a:buClr>
                <a:schemeClr val="tx1"/>
              </a:buClr>
              <a:buFont typeface="Arial" panose="020B0604020202020204" pitchFamily="34" charset="0"/>
              <a:buChar char="•"/>
            </a:pP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スマートエイジングシティの実証・実装フィールド</a:t>
            </a:r>
            <a:endParaRPr kumimoji="0" lang="ja-JP" altLang="ja-JP"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49" name="AutoShape 4"/>
          <p:cNvSpPr>
            <a:spLocks noChangeArrowheads="1"/>
          </p:cNvSpPr>
          <p:nvPr/>
        </p:nvSpPr>
        <p:spPr bwMode="gray">
          <a:xfrm>
            <a:off x="1414396" y="2795750"/>
            <a:ext cx="7162800" cy="1066308"/>
          </a:xfrm>
          <a:prstGeom prst="roundRect">
            <a:avLst>
              <a:gd name="adj" fmla="val 0"/>
            </a:avLst>
          </a:prstGeom>
          <a:solidFill>
            <a:srgbClr val="FFFFFF"/>
          </a:solidFill>
          <a:ln w="12700">
            <a:solidFill>
              <a:srgbClr val="0097CC"/>
            </a:solidFill>
            <a:round/>
            <a:headEnd/>
            <a:tailEnd/>
          </a:ln>
          <a:effectLst>
            <a:outerShdw blurRad="25400" dist="6350" dir="2700000" algn="tl" rotWithShape="0">
              <a:srgbClr val="000000">
                <a:alpha val="20000"/>
              </a:srgbClr>
            </a:outerShdw>
          </a:effectLst>
        </p:spPr>
        <p:txBody>
          <a:bodyPr vert="horz" wrap="square" lIns="0" tIns="36000" rIns="0" bIns="36000"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33350" marR="166688" lvl="0" indent="-28575" algn="l" defTabSz="914400" rtl="0" eaLnBrk="0" fontAlgn="base" latinLnBrk="0" hangingPunct="0">
              <a:lnSpc>
                <a:spcPct val="112000"/>
              </a:lnSpc>
              <a:spcAft>
                <a:spcPct val="0"/>
              </a:spcAft>
              <a:buClrTx/>
              <a:buSzTx/>
              <a:buFontTx/>
              <a:buNone/>
              <a:tabLst/>
            </a:pP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　３．多様なひと</a:t>
            </a:r>
            <a:r>
              <a:rPr kumimoji="0" lang="en-US" altLang="ja-JP"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機能</a:t>
            </a:r>
            <a:r>
              <a:rPr kumimoji="0" lang="en-US" altLang="ja-JP"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空間、主体が交流する「</a:t>
            </a:r>
            <a:r>
              <a:rPr kumimoji="0" lang="ja-JP" altLang="en-US" sz="1200" b="0" i="0" u="none" strike="noStrike" cap="none" normalizeH="0" baseline="0" dirty="0">
                <a:ln>
                  <a:noFill/>
                </a:ln>
                <a:solidFill>
                  <a:srgbClr val="FF6600"/>
                </a:solidFill>
                <a:effectLst/>
                <a:latin typeface="HGPｺﾞｼｯｸE" panose="020B0900000000000000" pitchFamily="50" charset="-128"/>
                <a:ea typeface="HGPｺﾞｼｯｸE" panose="020B0900000000000000" pitchFamily="50" charset="-128"/>
              </a:rPr>
              <a:t>クロスオーバーシティ</a:t>
            </a: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endParaRPr kumimoji="0" lang="ja-JP" altLang="en-US" sz="1300" b="0"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a:p>
            <a:pPr marL="700650" marR="166688" lvl="2" indent="-171450" defTabSz="914400" eaLnBrk="0" fontAlgn="base" hangingPunct="0">
              <a:lnSpc>
                <a:spcPct val="112000"/>
              </a:lnSpc>
              <a:spcAft>
                <a:spcPct val="0"/>
              </a:spcAft>
              <a:buClr>
                <a:schemeClr val="tx1"/>
              </a:buClr>
              <a:buFont typeface="Arial" panose="020B0604020202020204" pitchFamily="34" charset="0"/>
              <a:buChar char="•"/>
            </a:pPr>
            <a:r>
              <a:rPr lang="ja-JP" altLang="en-US" sz="1000" dirty="0">
                <a:latin typeface="ＭＳ Ｐゴシック" panose="020B0600070205080204" pitchFamily="50" charset="-128"/>
                <a:ea typeface="ＭＳ Ｐゴシック" panose="020B0600070205080204" pitchFamily="50" charset="-128"/>
              </a:rPr>
              <a:t>ひと</a:t>
            </a:r>
            <a:r>
              <a:rPr lang="ja-JP" altLang="en-US" sz="800" dirty="0">
                <a:latin typeface="ＭＳ Ｐゴシック" panose="020B0600070205080204" pitchFamily="50" charset="-128"/>
                <a:ea typeface="ＭＳ Ｐゴシック" panose="020B0600070205080204" pitchFamily="50" charset="-128"/>
              </a:rPr>
              <a:t>　</a:t>
            </a:r>
            <a:r>
              <a:rPr lang="ja-JP" altLang="en-US" sz="1000" dirty="0">
                <a:latin typeface="ＭＳ Ｐゴシック" panose="020B0600070205080204" pitchFamily="50" charset="-128"/>
                <a:ea typeface="ＭＳ Ｐゴシック" panose="020B0600070205080204" pitchFamily="50" charset="-128"/>
              </a:rPr>
              <a:t>：</a:t>
            </a:r>
            <a:r>
              <a:rPr lang="ja-JP" altLang="en-US" sz="1000" dirty="0">
                <a:solidFill>
                  <a:schemeClr val="accent5">
                    <a:lumMod val="75000"/>
                  </a:schemeClr>
                </a:solidFill>
                <a:latin typeface="ＭＳ Ｐゴシック" panose="020B0600070205080204" pitchFamily="50" charset="-128"/>
                <a:ea typeface="ＭＳ Ｐゴシック" panose="020B0600070205080204" pitchFamily="50" charset="-128"/>
              </a:rPr>
              <a:t>　</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多様な世代</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国籍</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目的の人々</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学生</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住民</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就業者</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観光客）が集い交流するまち</a:t>
            </a:r>
            <a:endParaRPr lang="en-US" altLang="ja-JP" sz="1000" dirty="0">
              <a:solidFill>
                <a:schemeClr val="accent5">
                  <a:lumMod val="75000"/>
                </a:schemeClr>
              </a:solidFill>
              <a:latin typeface="ＭＳ Ｐゴシック" panose="020B0600070205080204" pitchFamily="50" charset="-128"/>
              <a:ea typeface="ＭＳ Ｐゴシック" panose="020B0600070205080204" pitchFamily="50" charset="-128"/>
            </a:endParaRPr>
          </a:p>
          <a:p>
            <a:pPr marL="700650" marR="166688" lvl="2" indent="-171450" defTabSz="914400" eaLnBrk="0" fontAlgn="base" hangingPunct="0">
              <a:lnSpc>
                <a:spcPct val="112000"/>
              </a:lnSpc>
              <a:spcAft>
                <a:spcPct val="0"/>
              </a:spcAft>
              <a:buClr>
                <a:schemeClr val="tx1"/>
              </a:buClr>
              <a:buFont typeface="Arial" panose="020B0604020202020204" pitchFamily="34" charset="0"/>
              <a:buChar char="•"/>
            </a:pPr>
            <a:r>
              <a:rPr kumimoji="0" lang="ja-JP" altLang="en-US" sz="1000" b="0" i="0" u="none" strike="noStrike" cap="none" normalizeH="0" baseline="0" dirty="0">
                <a:ln>
                  <a:noFill/>
                </a:ln>
                <a:effectLst/>
                <a:latin typeface="ＭＳ Ｐゴシック" panose="020B0600070205080204" pitchFamily="50" charset="-128"/>
                <a:ea typeface="ＭＳ Ｐゴシック" panose="020B0600070205080204" pitchFamily="50" charset="-128"/>
              </a:rPr>
              <a:t>機能</a:t>
            </a:r>
            <a:r>
              <a:rPr kumimoji="0" lang="ja-JP" altLang="en-US" sz="1000" b="0" i="0" u="none" strike="noStrike" cap="none" normalizeH="0" dirty="0">
                <a:ln>
                  <a:noFill/>
                </a:ln>
                <a:effectLst/>
                <a:latin typeface="ＭＳ Ｐゴシック" panose="020B0600070205080204" pitchFamily="50" charset="-128"/>
                <a:ea typeface="ＭＳ Ｐゴシック" panose="020B0600070205080204" pitchFamily="50" charset="-128"/>
              </a:rPr>
              <a:t> </a:t>
            </a:r>
            <a:r>
              <a:rPr kumimoji="0" lang="ja-JP" altLang="en-US" sz="1000" b="0" i="0" u="none" strike="noStrike" cap="none" normalizeH="0" baseline="0" dirty="0">
                <a:ln>
                  <a:noFill/>
                </a:ln>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　職住遊学などの多様な機能が重層的に集積し</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互いに相乗効果をもたらすまち</a:t>
            </a:r>
            <a:endParaRPr lang="en-US" altLang="ja-JP" sz="1000" dirty="0">
              <a:solidFill>
                <a:schemeClr val="accent5">
                  <a:lumMod val="75000"/>
                </a:schemeClr>
              </a:solidFill>
              <a:latin typeface="メイリオ" panose="020B0604030504040204" pitchFamily="50" charset="-128"/>
              <a:ea typeface="メイリオ" panose="020B0604030504040204" pitchFamily="50" charset="-128"/>
            </a:endParaRPr>
          </a:p>
          <a:p>
            <a:pPr marL="700650" marR="166688" lvl="2" indent="-171450" defTabSz="914400" eaLnBrk="0" fontAlgn="base" hangingPunct="0">
              <a:lnSpc>
                <a:spcPct val="112000"/>
              </a:lnSpc>
              <a:spcAft>
                <a:spcPct val="0"/>
              </a:spcAft>
              <a:buClr>
                <a:schemeClr val="tx1"/>
              </a:buClr>
              <a:buFont typeface="Arial" panose="020B0604020202020204" pitchFamily="34" charset="0"/>
              <a:buChar char="•"/>
            </a:pPr>
            <a:r>
              <a:rPr kumimoji="0" lang="ja-JP" altLang="en-US" sz="1000" b="0" i="0" u="none" strike="noStrike" cap="none" normalizeH="0" baseline="0" dirty="0">
                <a:ln>
                  <a:noFill/>
                </a:ln>
                <a:effectLst/>
                <a:latin typeface="ＭＳ Ｐゴシック" panose="020B0600070205080204" pitchFamily="50" charset="-128"/>
                <a:ea typeface="ＭＳ Ｐゴシック" panose="020B0600070205080204" pitchFamily="50" charset="-128"/>
              </a:rPr>
              <a:t>空間</a:t>
            </a:r>
            <a:r>
              <a:rPr kumimoji="0" lang="ja-JP" altLang="en-US" sz="1000" b="0" i="0" u="none" strike="noStrike" cap="none" normalizeH="0" dirty="0">
                <a:ln>
                  <a:noFill/>
                </a:ln>
                <a:effectLst/>
                <a:latin typeface="ＭＳ Ｐゴシック" panose="020B0600070205080204" pitchFamily="50" charset="-128"/>
                <a:ea typeface="ＭＳ Ｐゴシック" panose="020B0600070205080204" pitchFamily="50" charset="-128"/>
              </a:rPr>
              <a:t> </a:t>
            </a:r>
            <a:r>
              <a:rPr kumimoji="0" lang="ja-JP" altLang="en-US" sz="1000" b="0" i="0" u="none" strike="noStrike" cap="none" normalizeH="0" baseline="0" dirty="0">
                <a:ln>
                  <a:noFill/>
                </a:ln>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　大阪城公園の緑や水辺空間と一体的に</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公共的空間と民間空間が調和した</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デザイン性のあるまち</a:t>
            </a:r>
            <a:endParaRPr lang="en-US" altLang="ja-JP" sz="1000" dirty="0">
              <a:solidFill>
                <a:schemeClr val="accent5">
                  <a:lumMod val="75000"/>
                </a:schemeClr>
              </a:solidFill>
              <a:latin typeface="メイリオ" panose="020B0604030504040204" pitchFamily="50" charset="-128"/>
              <a:ea typeface="メイリオ" panose="020B0604030504040204" pitchFamily="50" charset="-128"/>
            </a:endParaRPr>
          </a:p>
          <a:p>
            <a:pPr marL="700650" marR="166688" lvl="2" indent="-171450" defTabSz="914400" eaLnBrk="0" fontAlgn="base" hangingPunct="0">
              <a:lnSpc>
                <a:spcPct val="112000"/>
              </a:lnSpc>
              <a:spcAft>
                <a:spcPct val="0"/>
              </a:spcAft>
              <a:buClr>
                <a:schemeClr val="tx1"/>
              </a:buClr>
              <a:buFont typeface="Arial" panose="020B0604020202020204" pitchFamily="34" charset="0"/>
              <a:buChar char="•"/>
            </a:pPr>
            <a:r>
              <a:rPr kumimoji="0" lang="ja-JP" altLang="en-US" sz="1000" b="0" i="0" u="none" strike="noStrike" cap="none" normalizeH="0" baseline="0" dirty="0">
                <a:ln>
                  <a:noFill/>
                </a:ln>
                <a:effectLst/>
                <a:latin typeface="ＭＳ Ｐゴシック" panose="020B0600070205080204" pitchFamily="50" charset="-128"/>
                <a:ea typeface="ＭＳ Ｐゴシック" panose="020B0600070205080204" pitchFamily="50" charset="-128"/>
              </a:rPr>
              <a:t>主体 ：</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　産学官民の多様な主体が連携し</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エリアマネジメントを展開するまち</a:t>
            </a:r>
            <a:endParaRPr kumimoji="0" lang="ja-JP" altLang="ja-JP" sz="18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50" name="AutoShape 4"/>
          <p:cNvSpPr>
            <a:spLocks noChangeArrowheads="1"/>
          </p:cNvSpPr>
          <p:nvPr/>
        </p:nvSpPr>
        <p:spPr bwMode="gray">
          <a:xfrm>
            <a:off x="1414396" y="738294"/>
            <a:ext cx="7162800" cy="636072"/>
          </a:xfrm>
          <a:prstGeom prst="roundRect">
            <a:avLst>
              <a:gd name="adj" fmla="val 0"/>
            </a:avLst>
          </a:prstGeom>
          <a:solidFill>
            <a:schemeClr val="bg1"/>
          </a:solidFill>
          <a:ln w="12700">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rtlCol="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spcBef>
                <a:spcPts val="600"/>
              </a:spcBef>
            </a:pPr>
            <a:r>
              <a:rPr kumimoji="1" lang="ja-JP" altLang="en-US" sz="1500" dirty="0">
                <a:solidFill>
                  <a:srgbClr val="FF0000"/>
                </a:solidFill>
                <a:latin typeface="HGPｺﾞｼｯｸE" panose="020B0900000000000000" pitchFamily="50" charset="-128"/>
                <a:ea typeface="HGPｺﾞｼｯｸE" panose="020B0900000000000000" pitchFamily="50" charset="-128"/>
              </a:rPr>
              <a:t>大学とともに成長するイノベーション・フィールド・シティ</a:t>
            </a:r>
            <a:endParaRPr kumimoji="1" lang="en-US" altLang="ja-JP" sz="1500" dirty="0">
              <a:solidFill>
                <a:srgbClr val="FF0000"/>
              </a:solidFill>
              <a:latin typeface="HGPｺﾞｼｯｸE" panose="020B0900000000000000" pitchFamily="50" charset="-128"/>
              <a:ea typeface="HGPｺﾞｼｯｸE" panose="020B0900000000000000" pitchFamily="50" charset="-128"/>
            </a:endParaRPr>
          </a:p>
          <a:p>
            <a:pPr algn="ctr">
              <a:lnSpc>
                <a:spcPts val="800"/>
              </a:lnSpc>
              <a:spcBef>
                <a:spcPts val="600"/>
              </a:spcBef>
            </a:pPr>
            <a:r>
              <a:rPr kumimoji="1" lang="ja-JP" altLang="en-US" sz="1050" b="1" dirty="0">
                <a:solidFill>
                  <a:schemeClr val="tx1"/>
                </a:solidFill>
                <a:latin typeface="ＭＳ Ｐゴシック" panose="020B0600070205080204" pitchFamily="50" charset="-128"/>
                <a:ea typeface="ＭＳ Ｐゴシック" panose="020B0600070205080204" pitchFamily="50" charset="-128"/>
              </a:rPr>
              <a:t>新大学を先導役にして</a:t>
            </a:r>
            <a:r>
              <a:rPr kumimoji="1" lang="en-US" altLang="ja-JP" sz="1050" b="1"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050" b="1" dirty="0">
                <a:solidFill>
                  <a:schemeClr val="tx1"/>
                </a:solidFill>
                <a:latin typeface="ＭＳ Ｐゴシック" panose="020B0600070205080204" pitchFamily="50" charset="-128"/>
                <a:ea typeface="ＭＳ Ｐゴシック" panose="020B0600070205080204" pitchFamily="50" charset="-128"/>
              </a:rPr>
              <a:t>観光集客･健康医療･人材育成･居住機能等の集積により</a:t>
            </a:r>
            <a:r>
              <a:rPr kumimoji="1" lang="en-US" altLang="ja-JP" sz="1050" b="1" dirty="0">
                <a:solidFill>
                  <a:schemeClr val="tx1"/>
                </a:solidFill>
                <a:latin typeface="ＭＳ Ｐゴシック" panose="020B0600070205080204" pitchFamily="50" charset="-128"/>
                <a:ea typeface="ＭＳ Ｐゴシック" panose="020B0600070205080204" pitchFamily="50" charset="-128"/>
              </a:rPr>
              <a:t>､</a:t>
            </a:r>
          </a:p>
          <a:p>
            <a:pPr algn="ctr">
              <a:lnSpc>
                <a:spcPts val="800"/>
              </a:lnSpc>
              <a:spcBef>
                <a:spcPts val="600"/>
              </a:spcBef>
            </a:pPr>
            <a:r>
              <a:rPr kumimoji="1" lang="ja-JP" altLang="en-US" sz="1050" b="1" dirty="0">
                <a:solidFill>
                  <a:schemeClr val="tx1"/>
                </a:solidFill>
                <a:latin typeface="ＭＳ Ｐゴシック" panose="020B0600070205080204" pitchFamily="50" charset="-128"/>
                <a:ea typeface="ＭＳ Ｐゴシック" panose="020B0600070205080204" pitchFamily="50" charset="-128"/>
              </a:rPr>
              <a:t>多世代・多様な 人が集い、交流する国際色あるまち</a:t>
            </a:r>
            <a:endParaRPr kumimoji="1" lang="ja-JP" altLang="en-US" sz="1500" b="1" dirty="0">
              <a:solidFill>
                <a:srgbClr val="FF0000"/>
              </a:solidFill>
              <a:latin typeface="HGPｺﾞｼｯｸE" panose="020B0900000000000000" pitchFamily="50" charset="-128"/>
              <a:ea typeface="HGPｺﾞｼｯｸE" panose="020B0900000000000000" pitchFamily="50" charset="-128"/>
            </a:endParaRPr>
          </a:p>
        </p:txBody>
      </p:sp>
      <p:sp>
        <p:nvSpPr>
          <p:cNvPr id="52" name="テキスト ボックス 30"/>
          <p:cNvSpPr txBox="1"/>
          <p:nvPr/>
        </p:nvSpPr>
        <p:spPr>
          <a:xfrm>
            <a:off x="1778744" y="4096147"/>
            <a:ext cx="832373" cy="123111"/>
          </a:xfrm>
          <a:prstGeom prst="rect">
            <a:avLst/>
          </a:prstGeom>
          <a:solidFill>
            <a:schemeClr val="bg1"/>
          </a:solid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en-US" altLang="ja-JP" sz="800" b="1" dirty="0"/>
              <a:t>【</a:t>
            </a:r>
            <a:r>
              <a:rPr kumimoji="1" lang="ja-JP" altLang="en-US" sz="800" b="1" dirty="0"/>
              <a:t>土地利用計画</a:t>
            </a:r>
            <a:r>
              <a:rPr kumimoji="1" lang="en-US" altLang="ja-JP" sz="800" b="1" dirty="0"/>
              <a:t>】</a:t>
            </a:r>
            <a:endParaRPr kumimoji="1" lang="ja-JP" altLang="en-US" sz="800" b="1" dirty="0"/>
          </a:p>
        </p:txBody>
      </p:sp>
      <p:sp>
        <p:nvSpPr>
          <p:cNvPr id="53" name="テキスト ボックス 31"/>
          <p:cNvSpPr txBox="1"/>
          <p:nvPr/>
        </p:nvSpPr>
        <p:spPr>
          <a:xfrm>
            <a:off x="3804431" y="4096146"/>
            <a:ext cx="819649" cy="123111"/>
          </a:xfrm>
          <a:prstGeom prst="rect">
            <a:avLst/>
          </a:prstGeom>
          <a:solidFill>
            <a:schemeClr val="bg1"/>
          </a:solid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800" b="1" dirty="0"/>
              <a:t>【</a:t>
            </a:r>
            <a:r>
              <a:rPr kumimoji="1" lang="ja-JP" altLang="en-US" sz="800" b="1" dirty="0"/>
              <a:t>基盤整備計画</a:t>
            </a:r>
            <a:r>
              <a:rPr kumimoji="1" lang="en-US" altLang="ja-JP" sz="800" b="1" dirty="0"/>
              <a:t>】</a:t>
            </a:r>
            <a:endParaRPr kumimoji="1" lang="ja-JP" altLang="en-US" sz="800" b="1" dirty="0"/>
          </a:p>
        </p:txBody>
      </p:sp>
      <p:sp>
        <p:nvSpPr>
          <p:cNvPr id="54" name="テキスト ボックス 32">
            <a:extLst>
              <a:ext uri="{FF2B5EF4-FFF2-40B4-BE49-F238E27FC236}">
                <a16:creationId xmlns:a16="http://schemas.microsoft.com/office/drawing/2014/main" id="{C4703FE1-AD20-F2C0-5DD9-2F93E53883F0}"/>
              </a:ext>
            </a:extLst>
          </p:cNvPr>
          <p:cNvSpPr txBox="1"/>
          <p:nvPr/>
        </p:nvSpPr>
        <p:spPr>
          <a:xfrm>
            <a:off x="5874670" y="3898201"/>
            <a:ext cx="3169252" cy="25391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50" dirty="0">
                <a:solidFill>
                  <a:schemeClr val="accent5">
                    <a:lumMod val="75000"/>
                  </a:schemeClr>
                </a:solidFill>
                <a:latin typeface="HGPｺﾞｼｯｸE" panose="020B0900000000000000" pitchFamily="50" charset="-128"/>
                <a:ea typeface="HGPｺﾞｼｯｸE" panose="020B0900000000000000" pitchFamily="50" charset="-128"/>
              </a:rPr>
              <a:t>■ 想定される開発の進め方</a:t>
            </a:r>
            <a:endParaRPr lang="en-US" altLang="ja-JP" sz="1050" dirty="0">
              <a:solidFill>
                <a:schemeClr val="accent5">
                  <a:lumMod val="75000"/>
                </a:schemeClr>
              </a:solidFill>
              <a:latin typeface="HGPｺﾞｼｯｸE" panose="020B0900000000000000" pitchFamily="50" charset="-128"/>
              <a:ea typeface="HGPｺﾞｼｯｸE" panose="020B0900000000000000" pitchFamily="50" charset="-128"/>
            </a:endParaRPr>
          </a:p>
        </p:txBody>
      </p:sp>
      <p:sp>
        <p:nvSpPr>
          <p:cNvPr id="55" name="テキスト ボックス 33"/>
          <p:cNvSpPr txBox="1"/>
          <p:nvPr/>
        </p:nvSpPr>
        <p:spPr>
          <a:xfrm>
            <a:off x="6103494" y="6049651"/>
            <a:ext cx="2673727" cy="553998"/>
          </a:xfrm>
          <a:prstGeom prst="rect">
            <a:avLst/>
          </a:prstGeom>
          <a:noFill/>
          <a:ln>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indent="0" algn="l" defTabSz="914400" eaLnBrk="1" fontAlgn="auto" latinLnBrk="0" hangingPunct="1">
              <a:lnSpc>
                <a:spcPct val="100000"/>
              </a:lnSpc>
              <a:spcBef>
                <a:spcPts val="0"/>
              </a:spcBef>
              <a:spcAft>
                <a:spcPts val="0"/>
              </a:spcAft>
              <a:buClrTx/>
              <a:buSzTx/>
              <a:buFontTx/>
              <a:buNone/>
              <a:tabLst/>
            </a:pPr>
            <a:r>
              <a:rPr kumimoji="0" lang="en-US" altLang="ja-JP" sz="1000" b="0" i="0" u="none" strike="noStrike" kern="0" cap="none" spc="0" normalizeH="0" baseline="0" noProof="0" dirty="0">
                <a:ln>
                  <a:noFill/>
                </a:ln>
                <a:effectLst/>
                <a:uLnTx/>
                <a:uFillTx/>
                <a:latin typeface="游ゴシック" panose="020B0400000000000000" pitchFamily="50" charset="-128"/>
                <a:ea typeface="游ゴシック" panose="020B0400000000000000" pitchFamily="50" charset="-128"/>
              </a:rPr>
              <a:t>※</a:t>
            </a:r>
            <a:r>
              <a:rPr kumimoji="0" lang="ja-JP" altLang="en-US" sz="1000" b="0" i="0" u="none" strike="noStrike" kern="0" cap="none" spc="0" normalizeH="0" baseline="0" noProof="0" dirty="0">
                <a:ln>
                  <a:noFill/>
                </a:ln>
                <a:effectLst/>
                <a:uLnTx/>
                <a:uFillTx/>
                <a:latin typeface="游ゴシック" panose="020B0400000000000000" pitchFamily="50" charset="-128"/>
                <a:ea typeface="游ゴシック" panose="020B0400000000000000" pitchFamily="50" charset="-128"/>
              </a:rPr>
              <a:t>その他のゾーンでは、大学＋イノベーション・コア等</a:t>
            </a:r>
            <a:r>
              <a:rPr kumimoji="0" lang="ja-JP" altLang="en-US" sz="1000" kern="0" dirty="0">
                <a:latin typeface="游ゴシック" panose="020B0400000000000000" pitchFamily="50" charset="-128"/>
                <a:ea typeface="游ゴシック" panose="020B0400000000000000" pitchFamily="50" charset="-128"/>
              </a:rPr>
              <a:t>が</a:t>
            </a:r>
            <a:r>
              <a:rPr kumimoji="0" lang="ja-JP" altLang="en-US" sz="1000" b="0" i="0" u="none" strike="noStrike" kern="0" cap="none" spc="0" normalizeH="0" baseline="0" noProof="0" dirty="0">
                <a:ln>
                  <a:noFill/>
                </a:ln>
                <a:effectLst/>
                <a:uLnTx/>
                <a:uFillTx/>
                <a:latin typeface="游ゴシック" panose="020B0400000000000000" pitchFamily="50" charset="-128"/>
                <a:ea typeface="游ゴシック" panose="020B0400000000000000" pitchFamily="50" charset="-128"/>
              </a:rPr>
              <a:t>先行立地する優位性を背景に、順次、高度利用化や機能</a:t>
            </a:r>
            <a:r>
              <a:rPr kumimoji="0" lang="ja-JP" altLang="en-US" sz="1000" kern="0" dirty="0">
                <a:latin typeface="游ゴシック" panose="020B0400000000000000" pitchFamily="50" charset="-128"/>
                <a:ea typeface="游ゴシック" panose="020B0400000000000000" pitchFamily="50" charset="-128"/>
              </a:rPr>
              <a:t>更新を図る。</a:t>
            </a:r>
            <a:endParaRPr kumimoji="0" lang="ja-JP" altLang="en-US" sz="1000" b="0" i="0" u="none" strike="noStrike" kern="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pic>
        <p:nvPicPr>
          <p:cNvPr id="57" name="図 5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8781" y="4137328"/>
            <a:ext cx="2681207" cy="1927837"/>
          </a:xfrm>
          <a:prstGeom prst="rect">
            <a:avLst/>
          </a:prstGeom>
        </p:spPr>
      </p:pic>
      <p:sp>
        <p:nvSpPr>
          <p:cNvPr id="58" name="スライド番号プレースホルダー 2"/>
          <p:cNvSpPr>
            <a:spLocks noGrp="1"/>
          </p:cNvSpPr>
          <p:nvPr/>
        </p:nvSpPr>
        <p:spPr>
          <a:xfrm>
            <a:off x="8038413" y="6492908"/>
            <a:ext cx="1049640" cy="332656"/>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BIZ UDゴシック" panose="020B0400000000000000" pitchFamily="49" charset="-128"/>
                <a:ea typeface="BIZ UDゴシック" panose="020B0400000000000000" pitchFamily="49"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111</a:t>
            </a:fld>
            <a:endParaRPr lang="ja-JP" altLang="en-US" sz="1100" b="0" dirty="0">
              <a:latin typeface="BIZ UDゴシック" panose="020B0400000000000000" pitchFamily="49" charset="-128"/>
              <a:ea typeface="BIZ UDゴシック" panose="020B0400000000000000" pitchFamily="49" charset="-128"/>
            </a:endParaRPr>
          </a:p>
        </p:txBody>
      </p:sp>
      <p:sp>
        <p:nvSpPr>
          <p:cNvPr id="22" name="正方形/長方形 21"/>
          <p:cNvSpPr/>
          <p:nvPr/>
        </p:nvSpPr>
        <p:spPr>
          <a:xfrm>
            <a:off x="0" y="-12258"/>
            <a:ext cx="9144000" cy="519469"/>
          </a:xfrm>
          <a:prstGeom prst="rect">
            <a:avLst/>
          </a:prstGeom>
          <a:solidFill>
            <a:schemeClr val="accent1">
              <a:lumMod val="75000"/>
            </a:schemeClr>
          </a:solidFill>
        </p:spPr>
        <p:txBody>
          <a:bodyPr vert="horz" lIns="91440" tIns="45720" rIns="91440" bIns="45720" rtlCol="0" anchor="b" anchorCtr="0">
            <a:normAutofit/>
          </a:bodyPr>
          <a:lstStyle/>
          <a:p>
            <a:pPr algn="ctr" defTabSz="914354">
              <a:lnSpc>
                <a:spcPct val="90000"/>
              </a:lnSpc>
              <a:spcBef>
                <a:spcPct val="0"/>
              </a:spcBef>
            </a:pPr>
            <a:r>
              <a:rPr lang="ja-JP" altLang="en-US" sz="2400" b="1" dirty="0">
                <a:solidFill>
                  <a:schemeClr val="bg1"/>
                </a:solidFill>
                <a:latin typeface="メイリオ" panose="020B0604030504040204" pitchFamily="50" charset="-128"/>
                <a:ea typeface="メイリオ" panose="020B0604030504040204" pitchFamily="50" charset="-128"/>
                <a:cs typeface="+mj-cs"/>
              </a:rPr>
              <a:t>　～大阪城東部地区のまちづくりの方向性（</a:t>
            </a:r>
            <a:r>
              <a:rPr lang="en-US" altLang="ja-JP" sz="2400" b="1" dirty="0">
                <a:solidFill>
                  <a:schemeClr val="bg1"/>
                </a:solidFill>
                <a:latin typeface="メイリオ" panose="020B0604030504040204" pitchFamily="50" charset="-128"/>
                <a:ea typeface="メイリオ" panose="020B0604030504040204" pitchFamily="50" charset="-128"/>
                <a:cs typeface="+mj-cs"/>
              </a:rPr>
              <a:t>2020</a:t>
            </a:r>
            <a:r>
              <a:rPr lang="ja-JP" altLang="en-US" sz="2400" b="1" dirty="0">
                <a:solidFill>
                  <a:schemeClr val="bg1"/>
                </a:solidFill>
                <a:latin typeface="メイリオ" panose="020B0604030504040204" pitchFamily="50" charset="-128"/>
                <a:ea typeface="メイリオ" panose="020B0604030504040204" pitchFamily="50" charset="-128"/>
                <a:cs typeface="+mj-cs"/>
              </a:rPr>
              <a:t>年</a:t>
            </a:r>
            <a:r>
              <a:rPr lang="en-US" altLang="ja-JP" sz="2400" b="1" dirty="0">
                <a:solidFill>
                  <a:schemeClr val="bg1"/>
                </a:solidFill>
                <a:latin typeface="メイリオ" panose="020B0604030504040204" pitchFamily="50" charset="-128"/>
                <a:ea typeface="メイリオ" panose="020B0604030504040204" pitchFamily="50" charset="-128"/>
                <a:cs typeface="+mj-cs"/>
              </a:rPr>
              <a:t>9</a:t>
            </a:r>
            <a:r>
              <a:rPr lang="ja-JP" altLang="en-US" sz="2400" b="1" dirty="0">
                <a:solidFill>
                  <a:schemeClr val="bg1"/>
                </a:solidFill>
                <a:latin typeface="メイリオ" panose="020B0604030504040204" pitchFamily="50" charset="-128"/>
                <a:ea typeface="メイリオ" panose="020B0604030504040204" pitchFamily="50" charset="-128"/>
                <a:cs typeface="+mj-cs"/>
              </a:rPr>
              <a:t>月）～</a:t>
            </a:r>
          </a:p>
        </p:txBody>
      </p:sp>
    </p:spTree>
    <p:extLst>
      <p:ext uri="{BB962C8B-B14F-4D97-AF65-F5344CB8AC3E}">
        <p14:creationId xmlns:p14="http://schemas.microsoft.com/office/powerpoint/2010/main" val="16629726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117404" y="764704"/>
          <a:ext cx="8929616" cy="4538972"/>
        </p:xfrm>
        <a:graphic>
          <a:graphicData uri="http://schemas.openxmlformats.org/drawingml/2006/table">
            <a:tbl>
              <a:tblPr firstRow="1" firstCol="1" bandRow="1"/>
              <a:tblGrid>
                <a:gridCol w="2232404">
                  <a:extLst>
                    <a:ext uri="{9D8B030D-6E8A-4147-A177-3AD203B41FA5}">
                      <a16:colId xmlns:a16="http://schemas.microsoft.com/office/drawing/2014/main" val="838138467"/>
                    </a:ext>
                  </a:extLst>
                </a:gridCol>
                <a:gridCol w="2232404">
                  <a:extLst>
                    <a:ext uri="{9D8B030D-6E8A-4147-A177-3AD203B41FA5}">
                      <a16:colId xmlns:a16="http://schemas.microsoft.com/office/drawing/2014/main" val="1867253675"/>
                    </a:ext>
                  </a:extLst>
                </a:gridCol>
                <a:gridCol w="2232404">
                  <a:extLst>
                    <a:ext uri="{9D8B030D-6E8A-4147-A177-3AD203B41FA5}">
                      <a16:colId xmlns:a16="http://schemas.microsoft.com/office/drawing/2014/main" val="665385018"/>
                    </a:ext>
                  </a:extLst>
                </a:gridCol>
                <a:gridCol w="2232404">
                  <a:extLst>
                    <a:ext uri="{9D8B030D-6E8A-4147-A177-3AD203B41FA5}">
                      <a16:colId xmlns:a16="http://schemas.microsoft.com/office/drawing/2014/main" val="1580010884"/>
                    </a:ext>
                  </a:extLst>
                </a:gridCol>
              </a:tblGrid>
              <a:tr h="432048">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797845"/>
                  </a:ext>
                </a:extLst>
              </a:tr>
              <a:tr h="4106924">
                <a:tc>
                  <a:txBody>
                    <a:bodyPr/>
                    <a:lstStyle/>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府市で策定した「大阪の成長戦略」（</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2016 </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12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月版）において、「日本の成長をけん引する東西二極の一極として世界で存在感を発揮する都市」をめざし、成長のための源泉の一つとして掲げた「内外の集客力強化」に向け「国際エンターテイメント都市</a:t>
                      </a:r>
                      <a:r>
                        <a:rPr lang="ja-JP" altLang="en-US" sz="1300" strike="noStrike" kern="100" baseline="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の創出」等に取り組んでいくこととされている。</a:t>
                      </a:r>
                      <a:endParaRPr lang="en-US" altLang="ja-JP" sz="1300" strike="noStrike" kern="100" baseline="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この実現に向けて、世界・日本国内から注目を集め、大阪のシンボルとなる「新たな国際観光拠点」を「夢洲」で形成することとした。</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「夢洲」において、「新たな国際観光拠点」を形成するための取組みを進める。</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2017</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年８月に「夢洲まちづくり構想」を策定。</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2019</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12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月に「夢洲まちづくり基本方針」をとりまとめ。</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2021</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年４月の副首都推進本部会議にて、広域的な拠点開発について府市での関与を確認し、</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2021</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11</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月に「大阪都市計画局」を設置し、大阪府、大阪市で連携した取組みを推進。</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2019</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年９月に夢洲の地域地区や都市施設の都市計画変更</a:t>
                      </a:r>
                      <a:endParaRPr lang="en-US" altLang="ja-JP" sz="1300" strike="sngStrike" kern="100" dirty="0">
                        <a:solidFill>
                          <a:srgbClr val="FF0000"/>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12858"/>
                  </a:ext>
                </a:extLst>
              </a:tr>
            </a:tbl>
          </a:graphicData>
        </a:graphic>
      </p:graphicFrame>
      <p:sp>
        <p:nvSpPr>
          <p:cNvPr id="11" name="テキスト ボックス 10"/>
          <p:cNvSpPr txBox="1"/>
          <p:nvPr/>
        </p:nvSpPr>
        <p:spPr>
          <a:xfrm>
            <a:off x="117404" y="383577"/>
            <a:ext cx="8748464" cy="338554"/>
          </a:xfrm>
          <a:prstGeom prst="rect">
            <a:avLst/>
          </a:prstGeom>
          <a:noFill/>
        </p:spPr>
        <p:txBody>
          <a:bodyPr wrap="square" rtlCol="0">
            <a:spAutoFit/>
          </a:bodyPr>
          <a:lstStyle/>
          <a:p>
            <a:r>
              <a:rPr lang="ja-JP" altLang="en-US" sz="1600" dirty="0">
                <a:latin typeface="BIZ UDゴシック" panose="020B0400000000000000" pitchFamily="49" charset="-128"/>
                <a:ea typeface="BIZ UDゴシック" panose="020B0400000000000000" pitchFamily="49" charset="-128"/>
              </a:rPr>
              <a:t>➃夢洲</a:t>
            </a:r>
            <a:r>
              <a:rPr lang="ja-JP" altLang="en-US" sz="1600" dirty="0">
                <a:solidFill>
                  <a:srgbClr val="FF0000"/>
                </a:solidFill>
                <a:latin typeface="BIZ UDゴシック" panose="020B0400000000000000" pitchFamily="49" charset="-128"/>
                <a:ea typeface="BIZ UDゴシック" panose="020B0400000000000000" pitchFamily="49" charset="-128"/>
              </a:rPr>
              <a:t>　</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新規</a:t>
            </a:r>
            <a:r>
              <a:rPr lang="en-US" altLang="ja-JP" sz="1600" dirty="0">
                <a:latin typeface="BIZ UDゴシック" panose="020B0400000000000000" pitchFamily="49" charset="-128"/>
                <a:ea typeface="BIZ UDゴシック" panose="020B0400000000000000" pitchFamily="49" charset="-128"/>
              </a:rPr>
              <a:t>〕</a:t>
            </a:r>
            <a:endParaRPr lang="en-US" altLang="ja-JP" sz="1600" i="1" dirty="0">
              <a:latin typeface="BIZ UDゴシック" panose="020B0400000000000000" pitchFamily="49" charset="-128"/>
              <a:ea typeface="BIZ UDゴシック" panose="020B0400000000000000" pitchFamily="49" charset="-128"/>
            </a:endParaRPr>
          </a:p>
        </p:txBody>
      </p:sp>
      <p:sp>
        <p:nvSpPr>
          <p:cNvPr id="13"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112</a:t>
            </a:fld>
            <a:endParaRPr lang="ja-JP" altLang="en-US" sz="1100" b="0">
              <a:latin typeface="BIZ UDゴシック" panose="020B0400000000000000" pitchFamily="49" charset="-128"/>
              <a:ea typeface="BIZ UDゴシック" panose="020B0400000000000000" pitchFamily="49" charset="-128"/>
            </a:endParaRPr>
          </a:p>
        </p:txBody>
      </p:sp>
      <p:sp>
        <p:nvSpPr>
          <p:cNvPr id="6" name="テキスト ボックス 5"/>
          <p:cNvSpPr txBox="1"/>
          <p:nvPr/>
        </p:nvSpPr>
        <p:spPr>
          <a:xfrm>
            <a:off x="0" y="-14793"/>
            <a:ext cx="5040000" cy="338554"/>
          </a:xfrm>
          <a:prstGeom prst="rect">
            <a:avLst/>
          </a:prstGeom>
          <a:solidFill>
            <a:srgbClr val="002060"/>
          </a:solidFill>
        </p:spPr>
        <p:txBody>
          <a:bodyPr wrap="square" rtlCol="0" anchor="ctr">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10</a:t>
            </a:r>
            <a:r>
              <a:rPr lang="ja-JP" altLang="en-US" sz="1600" b="1" u="sng" dirty="0">
                <a:solidFill>
                  <a:schemeClr val="bg1"/>
                </a:solidFill>
                <a:latin typeface="BIZ UDゴシック" panose="020B0400000000000000" pitchFamily="49" charset="-128"/>
                <a:ea typeface="BIZ UDゴシック" panose="020B0400000000000000" pitchFamily="49" charset="-128"/>
              </a:rPr>
              <a:t>）まちづくり</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5524392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1921" y="2135852"/>
            <a:ext cx="4975599" cy="381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角丸四角形 8"/>
          <p:cNvSpPr/>
          <p:nvPr/>
        </p:nvSpPr>
        <p:spPr>
          <a:xfrm>
            <a:off x="447061" y="924398"/>
            <a:ext cx="8330007" cy="613761"/>
          </a:xfrm>
          <a:prstGeom prst="roundRect">
            <a:avLst>
              <a:gd name="adj" fmla="val 0"/>
            </a:avLst>
          </a:prstGeom>
          <a:solidFill>
            <a:srgbClr val="FFEA93"/>
          </a:solidFill>
          <a:ln>
            <a:noFill/>
          </a:ln>
          <a:effectLst/>
        </p:spPr>
        <p:txBody>
          <a:bodyPr wrap="none" lIns="51042" tIns="25520" rIns="51042" bIns="25520" anchor="ctr"/>
          <a:lstStyle/>
          <a:p>
            <a:endParaRPr lang="ja-JP" altLang="en-US" sz="1117">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999024" y="1096627"/>
            <a:ext cx="1508746" cy="319639"/>
          </a:xfrm>
          <a:prstGeom prst="rect">
            <a:avLst/>
          </a:prstGeom>
        </p:spPr>
        <p:txBody>
          <a:bodyPr wrap="none">
            <a:spAutoFit/>
          </a:bodyPr>
          <a:lstStyle/>
          <a:p>
            <a:pPr algn="ctr"/>
            <a:r>
              <a:rPr lang="en-US" altLang="ja-JP" sz="1477"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77" b="1" dirty="0">
                <a:latin typeface="メイリオ" panose="020B0604030504040204" pitchFamily="50" charset="-128"/>
                <a:ea typeface="メイリオ" panose="020B0604030504040204" pitchFamily="50" charset="-128"/>
                <a:cs typeface="メイリオ" panose="020B0604030504040204" pitchFamily="50" charset="-128"/>
              </a:rPr>
              <a:t>コンセプト</a:t>
            </a:r>
            <a:r>
              <a:rPr lang="en-US" altLang="ja-JP" sz="1477"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53" name="正方形/長方形 52"/>
          <p:cNvSpPr/>
          <p:nvPr/>
        </p:nvSpPr>
        <p:spPr>
          <a:xfrm>
            <a:off x="3618530" y="966488"/>
            <a:ext cx="2337499" cy="433196"/>
          </a:xfrm>
          <a:prstGeom prst="rect">
            <a:avLst/>
          </a:prstGeom>
        </p:spPr>
        <p:txBody>
          <a:bodyPr wrap="none">
            <a:spAutoFit/>
          </a:bodyPr>
          <a:lstStyle/>
          <a:p>
            <a:pPr algn="ctr"/>
            <a:r>
              <a:rPr lang="en-US" altLang="ja-JP" sz="2215" dirty="0">
                <a:solidFill>
                  <a:schemeClr val="accent5"/>
                </a:solidFill>
                <a:effectLst>
                  <a:glow rad="228600">
                    <a:schemeClr val="bg1">
                      <a:alpha val="87000"/>
                    </a:schemeClr>
                  </a:glow>
                </a:effectLst>
                <a:latin typeface="小塚ゴシック Pro H" panose="020B0800000000000000" pitchFamily="34" charset="-128"/>
                <a:ea typeface="小塚ゴシック Pro H" panose="020B0800000000000000" pitchFamily="34" charset="-128"/>
              </a:rPr>
              <a:t>SMART RESORT</a:t>
            </a:r>
            <a:r>
              <a:rPr lang="ja-JP" altLang="en-US" sz="2215" dirty="0">
                <a:solidFill>
                  <a:schemeClr val="accent5"/>
                </a:solidFill>
                <a:effectLst>
                  <a:glow rad="228600">
                    <a:schemeClr val="bg1">
                      <a:alpha val="87000"/>
                    </a:schemeClr>
                  </a:glow>
                </a:effectLst>
                <a:latin typeface="小塚ゴシック Pro H" panose="020B0800000000000000" pitchFamily="34" charset="-128"/>
                <a:ea typeface="小塚ゴシック Pro H" panose="020B0800000000000000" pitchFamily="34" charset="-128"/>
              </a:rPr>
              <a:t> </a:t>
            </a:r>
            <a:r>
              <a:rPr lang="en-US" altLang="ja-JP" sz="2215" dirty="0">
                <a:solidFill>
                  <a:schemeClr val="accent5"/>
                </a:solidFill>
                <a:effectLst>
                  <a:glow rad="228600">
                    <a:schemeClr val="bg1">
                      <a:alpha val="87000"/>
                    </a:schemeClr>
                  </a:glow>
                </a:effectLst>
                <a:latin typeface="小塚ゴシック Pro H" panose="020B0800000000000000" pitchFamily="34" charset="-128"/>
                <a:ea typeface="小塚ゴシック Pro H" panose="020B0800000000000000" pitchFamily="34" charset="-128"/>
              </a:rPr>
              <a:t>CITY</a:t>
            </a:r>
          </a:p>
        </p:txBody>
      </p:sp>
      <p:sp>
        <p:nvSpPr>
          <p:cNvPr id="90" name="正方形/長方形 89"/>
          <p:cNvSpPr/>
          <p:nvPr/>
        </p:nvSpPr>
        <p:spPr>
          <a:xfrm>
            <a:off x="3513867" y="1296673"/>
            <a:ext cx="4884923" cy="490134"/>
          </a:xfrm>
          <a:prstGeom prst="rect">
            <a:avLst/>
          </a:prstGeom>
        </p:spPr>
        <p:txBody>
          <a:bodyPr wrap="square">
            <a:spAutoFit/>
          </a:bodyPr>
          <a:lstStyle/>
          <a:p>
            <a:r>
              <a:rPr lang="ja-JP" altLang="en-US" sz="1477" b="1" dirty="0">
                <a:latin typeface="メイリオ" panose="020B0604030504040204" pitchFamily="50" charset="-128"/>
                <a:ea typeface="メイリオ" panose="020B0604030504040204" pitchFamily="50" charset="-128"/>
                <a:cs typeface="メイリオ" panose="020B0604030504040204" pitchFamily="50" charset="-128"/>
              </a:rPr>
              <a:t>夢と創造に出会える未来都市</a:t>
            </a:r>
            <a:endParaRPr lang="en-US" altLang="ja-JP" sz="1477" b="1"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8" b="1"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477"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 name="グループ化 1"/>
          <p:cNvGrpSpPr>
            <a:grpSpLocks noChangeAspect="1"/>
          </p:cNvGrpSpPr>
          <p:nvPr/>
        </p:nvGrpSpPr>
        <p:grpSpPr>
          <a:xfrm>
            <a:off x="351651" y="1634898"/>
            <a:ext cx="6011726" cy="4530498"/>
            <a:chOff x="20399" y="1783119"/>
            <a:chExt cx="7117738" cy="5364000"/>
          </a:xfrm>
        </p:grpSpPr>
        <p:sp>
          <p:nvSpPr>
            <p:cNvPr id="24" name="正方形/長方形 23"/>
            <p:cNvSpPr/>
            <p:nvPr/>
          </p:nvSpPr>
          <p:spPr>
            <a:xfrm>
              <a:off x="2373024" y="3946612"/>
              <a:ext cx="2265506" cy="367436"/>
            </a:xfrm>
            <a:prstGeom prst="rect">
              <a:avLst/>
            </a:prstGeom>
          </p:spPr>
          <p:txBody>
            <a:bodyPr wrap="none" anchor="b">
              <a:spAutoFit/>
            </a:bodyPr>
            <a:lstStyle/>
            <a:p>
              <a:pPr algn="ctr">
                <a:lnSpc>
                  <a:spcPts val="1662"/>
                </a:lnSpc>
              </a:pPr>
              <a:r>
                <a:rPr lang="en-US" sz="1523" dirty="0">
                  <a:solidFill>
                    <a:srgbClr val="F14124"/>
                  </a:solidFill>
                  <a:effectLst>
                    <a:glow rad="228600">
                      <a:schemeClr val="bg1">
                        <a:alpha val="87000"/>
                      </a:schemeClr>
                    </a:glow>
                  </a:effectLst>
                  <a:latin typeface="小塚ゴシック Pro H"/>
                  <a:cs typeface="Times New Roman"/>
                </a:rPr>
                <a:t>JAPAN   </a:t>
              </a:r>
              <a:r>
                <a:rPr lang="en-US" sz="1523" spc="-88" dirty="0">
                  <a:solidFill>
                    <a:srgbClr val="F14124"/>
                  </a:solidFill>
                  <a:effectLst>
                    <a:glow rad="228600">
                      <a:schemeClr val="bg1">
                        <a:alpha val="87000"/>
                      </a:schemeClr>
                    </a:glow>
                  </a:effectLst>
                  <a:latin typeface="小塚ゴシック Pro H"/>
                  <a:cs typeface="Times New Roman"/>
                </a:rPr>
                <a:t>ENTERTAINMENT</a:t>
              </a:r>
              <a:endParaRPr lang="ja-JP" altLang="en-US" sz="1108" dirty="0">
                <a:latin typeface="ＭＳ Ｐゴシック"/>
                <a:cs typeface="ＭＳ Ｐゴシック"/>
              </a:endParaRPr>
            </a:p>
          </p:txBody>
        </p:sp>
        <p:sp>
          <p:nvSpPr>
            <p:cNvPr id="25" name="テキスト ボックス 55"/>
            <p:cNvSpPr txBox="1"/>
            <p:nvPr/>
          </p:nvSpPr>
          <p:spPr>
            <a:xfrm>
              <a:off x="3210228" y="4602046"/>
              <a:ext cx="699766" cy="327960"/>
            </a:xfrm>
            <a:prstGeom prst="rect">
              <a:avLst/>
            </a:prstGeom>
            <a:noFill/>
          </p:spPr>
          <p:txBody>
            <a:bodyPr wrap="square" rtlCol="0">
              <a:spAutoFit/>
            </a:bodyPr>
            <a:lstStyle/>
            <a:p>
              <a:pPr algn="ctr"/>
              <a:r>
                <a:rPr lang="ja-JP" altLang="en-US" sz="1200" b="1" dirty="0">
                  <a:solidFill>
                    <a:srgbClr val="FED626"/>
                  </a:solidFill>
                  <a:effectLst>
                    <a:glow rad="127000">
                      <a:schemeClr val="tx1"/>
                    </a:glow>
                    <a:outerShdw blurRad="101600" dist="38100" dir="2700000" algn="tl">
                      <a:srgbClr val="000000">
                        <a:alpha val="66000"/>
                      </a:srgbClr>
                    </a:outerShdw>
                  </a:effectLst>
                  <a:latin typeface="ＭＳ Ｐゴシック"/>
                  <a:ea typeface="メイリオ"/>
                  <a:cs typeface="メイリオ"/>
                </a:rPr>
                <a:t>夢 洲</a:t>
              </a:r>
              <a:endParaRPr lang="ja-JP" altLang="en-US" sz="1108" dirty="0">
                <a:latin typeface="ＭＳ Ｐゴシック"/>
                <a:cs typeface="ＭＳ Ｐゴシック"/>
              </a:endParaRPr>
            </a:p>
          </p:txBody>
        </p:sp>
        <p:sp>
          <p:nvSpPr>
            <p:cNvPr id="26" name="正方形/長方形 25"/>
            <p:cNvSpPr/>
            <p:nvPr/>
          </p:nvSpPr>
          <p:spPr>
            <a:xfrm>
              <a:off x="1797775" y="4713946"/>
              <a:ext cx="1511426" cy="504087"/>
            </a:xfrm>
            <a:prstGeom prst="rect">
              <a:avLst/>
            </a:prstGeom>
          </p:spPr>
          <p:txBody>
            <a:bodyPr wrap="none" anchor="b">
              <a:spAutoFit/>
            </a:bodyPr>
            <a:lstStyle/>
            <a:p>
              <a:pPr algn="ctr">
                <a:lnSpc>
                  <a:spcPts val="1292"/>
                </a:lnSpc>
              </a:pPr>
              <a:r>
                <a:rPr lang="en-US" sz="1200" dirty="0">
                  <a:solidFill>
                    <a:srgbClr val="4E67C8"/>
                  </a:solidFill>
                  <a:effectLst>
                    <a:glow rad="228600">
                      <a:schemeClr val="bg1">
                        <a:alpha val="87000"/>
                      </a:schemeClr>
                    </a:glow>
                  </a:effectLst>
                  <a:latin typeface="小塚ゴシック Pro H"/>
                  <a:cs typeface="Times New Roman"/>
                </a:rPr>
                <a:t>BUSINESS   MODEL</a:t>
              </a:r>
              <a:endParaRPr lang="ja-JP" altLang="en-US" sz="1108" dirty="0">
                <a:latin typeface="ＭＳ Ｐゴシック"/>
                <a:cs typeface="ＭＳ Ｐゴシック"/>
              </a:endParaRPr>
            </a:p>
            <a:p>
              <a:pPr algn="ctr">
                <a:lnSpc>
                  <a:spcPts val="1292"/>
                </a:lnSpc>
              </a:pPr>
              <a:r>
                <a:rPr lang="en-US" sz="1200" dirty="0">
                  <a:solidFill>
                    <a:srgbClr val="4E67C8"/>
                  </a:solidFill>
                  <a:effectLst>
                    <a:glow rad="228600">
                      <a:schemeClr val="bg1">
                        <a:alpha val="87000"/>
                      </a:schemeClr>
                    </a:glow>
                  </a:effectLst>
                  <a:latin typeface="小塚ゴシック Pro H"/>
                  <a:cs typeface="Times New Roman"/>
                </a:rPr>
                <a:t>SHOWCASE</a:t>
              </a:r>
              <a:endParaRPr lang="ja-JP" altLang="en-US" sz="1108" dirty="0">
                <a:latin typeface="ＭＳ Ｐゴシック"/>
                <a:cs typeface="ＭＳ Ｐゴシック"/>
              </a:endParaRPr>
            </a:p>
          </p:txBody>
        </p:sp>
        <p:sp>
          <p:nvSpPr>
            <p:cNvPr id="27" name="正方形/長方形 26"/>
            <p:cNvSpPr/>
            <p:nvPr/>
          </p:nvSpPr>
          <p:spPr>
            <a:xfrm>
              <a:off x="3758805" y="4713946"/>
              <a:ext cx="1551414" cy="504087"/>
            </a:xfrm>
            <a:prstGeom prst="rect">
              <a:avLst/>
            </a:prstGeom>
          </p:spPr>
          <p:txBody>
            <a:bodyPr wrap="square" anchor="b">
              <a:spAutoFit/>
            </a:bodyPr>
            <a:lstStyle/>
            <a:p>
              <a:pPr algn="ctr">
                <a:lnSpc>
                  <a:spcPts val="1292"/>
                </a:lnSpc>
              </a:pPr>
              <a:r>
                <a:rPr lang="en-US" sz="1200" dirty="0">
                  <a:solidFill>
                    <a:srgbClr val="5DCEAF"/>
                  </a:solidFill>
                  <a:effectLst>
                    <a:glow rad="228600">
                      <a:schemeClr val="bg1">
                        <a:alpha val="87000"/>
                      </a:schemeClr>
                    </a:glow>
                  </a:effectLst>
                  <a:latin typeface="小塚ゴシック Pro H"/>
                  <a:cs typeface="Times New Roman"/>
                </a:rPr>
                <a:t>ACTIVE   LIFE</a:t>
              </a:r>
              <a:endParaRPr lang="ja-JP" altLang="en-US" sz="1108" dirty="0">
                <a:latin typeface="ＭＳ Ｐゴシック"/>
                <a:cs typeface="ＭＳ Ｐゴシック"/>
              </a:endParaRPr>
            </a:p>
            <a:p>
              <a:pPr algn="ctr">
                <a:lnSpc>
                  <a:spcPts val="1292"/>
                </a:lnSpc>
              </a:pPr>
              <a:r>
                <a:rPr lang="en-US" sz="1200" dirty="0">
                  <a:solidFill>
                    <a:srgbClr val="5DCEAF"/>
                  </a:solidFill>
                  <a:effectLst>
                    <a:glow rad="228600">
                      <a:schemeClr val="bg1">
                        <a:alpha val="87000"/>
                      </a:schemeClr>
                    </a:glow>
                  </a:effectLst>
                  <a:latin typeface="小塚ゴシック Pro H"/>
                  <a:cs typeface="Times New Roman"/>
                </a:rPr>
                <a:t>CREATION</a:t>
              </a:r>
              <a:endParaRPr lang="ja-JP" altLang="en-US" sz="1108" dirty="0">
                <a:latin typeface="ＭＳ Ｐゴシック"/>
                <a:cs typeface="ＭＳ Ｐゴシック"/>
              </a:endParaRPr>
            </a:p>
          </p:txBody>
        </p:sp>
        <p:sp>
          <p:nvSpPr>
            <p:cNvPr id="28" name="テキスト ボックス 70"/>
            <p:cNvSpPr txBox="1"/>
            <p:nvPr/>
          </p:nvSpPr>
          <p:spPr>
            <a:xfrm>
              <a:off x="4701421" y="3217197"/>
              <a:ext cx="1287765" cy="519270"/>
            </a:xfrm>
            <a:prstGeom prst="rect">
              <a:avLst/>
            </a:prstGeom>
            <a:noFill/>
          </p:spPr>
          <p:txBody>
            <a:bodyPr wrap="square" rtlCol="0">
              <a:spAutoFit/>
            </a:bodyPr>
            <a:lstStyle/>
            <a:p>
              <a:pPr algn="ctr">
                <a:lnSpc>
                  <a:spcPts val="923"/>
                </a:lnSpc>
              </a:pPr>
              <a:r>
                <a:rPr lang="ja-JP" altLang="en-US" sz="692" b="1" dirty="0">
                  <a:solidFill>
                    <a:srgbClr val="000000"/>
                  </a:solidFill>
                  <a:latin typeface="ＭＳ Ｐゴシック"/>
                  <a:ea typeface="メイリオ"/>
                  <a:cs typeface="メイリオ"/>
                </a:rPr>
                <a:t>スーパー</a:t>
              </a:r>
              <a:endParaRPr lang="ja-JP" altLang="en-US" sz="1108" dirty="0">
                <a:latin typeface="ＭＳ Ｐゴシック"/>
                <a:cs typeface="ＭＳ Ｐゴシック"/>
              </a:endParaRPr>
            </a:p>
            <a:p>
              <a:pPr algn="ctr">
                <a:lnSpc>
                  <a:spcPts val="923"/>
                </a:lnSpc>
              </a:pPr>
              <a:r>
                <a:rPr lang="ja-JP" altLang="en-US" sz="692" b="1" dirty="0">
                  <a:solidFill>
                    <a:srgbClr val="000000"/>
                  </a:solidFill>
                  <a:latin typeface="ＭＳ Ｐゴシック"/>
                  <a:ea typeface="メイリオ"/>
                  <a:cs typeface="メイリオ"/>
                </a:rPr>
                <a:t>メガリージョンの</a:t>
              </a:r>
              <a:endParaRPr lang="en-US" altLang="ja-JP" sz="692" b="1" dirty="0">
                <a:solidFill>
                  <a:srgbClr val="000000"/>
                </a:solidFill>
                <a:latin typeface="ＭＳ Ｐゴシック"/>
                <a:ea typeface="メイリオ"/>
                <a:cs typeface="メイリオ"/>
              </a:endParaRPr>
            </a:p>
            <a:p>
              <a:pPr algn="ctr">
                <a:lnSpc>
                  <a:spcPts val="923"/>
                </a:lnSpc>
              </a:pPr>
              <a:r>
                <a:rPr lang="ja-JP" altLang="en-US" sz="692" b="1" dirty="0">
                  <a:solidFill>
                    <a:srgbClr val="000000"/>
                  </a:solidFill>
                  <a:latin typeface="ＭＳ Ｐゴシック"/>
                  <a:ea typeface="メイリオ"/>
                  <a:cs typeface="メイリオ"/>
                </a:rPr>
                <a:t>形成</a:t>
              </a:r>
              <a:endParaRPr lang="ja-JP" altLang="en-US" sz="1108" dirty="0">
                <a:latin typeface="ＭＳ Ｐゴシック"/>
                <a:cs typeface="ＭＳ Ｐゴシック"/>
              </a:endParaRPr>
            </a:p>
          </p:txBody>
        </p:sp>
        <p:sp>
          <p:nvSpPr>
            <p:cNvPr id="29" name="テキスト ボックス 73"/>
            <p:cNvSpPr txBox="1"/>
            <p:nvPr/>
          </p:nvSpPr>
          <p:spPr>
            <a:xfrm>
              <a:off x="1065485" y="5646452"/>
              <a:ext cx="974401" cy="382620"/>
            </a:xfrm>
            <a:prstGeom prst="rect">
              <a:avLst/>
            </a:prstGeom>
            <a:noFill/>
          </p:spPr>
          <p:txBody>
            <a:bodyPr wrap="square" rtlCol="0">
              <a:spAutoFit/>
            </a:bodyPr>
            <a:lstStyle/>
            <a:p>
              <a:pPr algn="ctr">
                <a:lnSpc>
                  <a:spcPts val="923"/>
                </a:lnSpc>
              </a:pPr>
              <a:r>
                <a:rPr lang="ja-JP" altLang="en-US" sz="692" b="1" dirty="0">
                  <a:solidFill>
                    <a:srgbClr val="000000"/>
                  </a:solidFill>
                  <a:latin typeface="ＭＳ Ｐゴシック"/>
                  <a:ea typeface="メイリオ"/>
                  <a:cs typeface="メイリオ"/>
                </a:rPr>
                <a:t>世界とつながる</a:t>
              </a:r>
              <a:endParaRPr lang="ja-JP" altLang="en-US" sz="1108" dirty="0">
                <a:latin typeface="ＭＳ Ｐゴシック"/>
                <a:cs typeface="ＭＳ Ｐゴシック"/>
              </a:endParaRPr>
            </a:p>
            <a:p>
              <a:pPr algn="ctr">
                <a:lnSpc>
                  <a:spcPts val="923"/>
                </a:lnSpc>
              </a:pPr>
              <a:r>
                <a:rPr lang="ja-JP" altLang="en-US" sz="692" b="1" dirty="0">
                  <a:solidFill>
                    <a:srgbClr val="000000"/>
                  </a:solidFill>
                  <a:latin typeface="ＭＳ Ｐゴシック"/>
                  <a:ea typeface="メイリオ"/>
                  <a:cs typeface="メイリオ"/>
                </a:rPr>
                <a:t>ゲートウェイ</a:t>
              </a:r>
              <a:endParaRPr lang="ja-JP" altLang="en-US" sz="1108" dirty="0">
                <a:latin typeface="ＭＳ Ｐゴシック"/>
                <a:cs typeface="ＭＳ Ｐゴシック"/>
              </a:endParaRPr>
            </a:p>
          </p:txBody>
        </p:sp>
        <p:sp>
          <p:nvSpPr>
            <p:cNvPr id="30" name="テキスト ボックス 85"/>
            <p:cNvSpPr txBox="1"/>
            <p:nvPr/>
          </p:nvSpPr>
          <p:spPr>
            <a:xfrm>
              <a:off x="5781615" y="5683823"/>
              <a:ext cx="909211" cy="382620"/>
            </a:xfrm>
            <a:prstGeom prst="rect">
              <a:avLst/>
            </a:prstGeom>
            <a:noFill/>
          </p:spPr>
          <p:txBody>
            <a:bodyPr wrap="square" rtlCol="0">
              <a:spAutoFit/>
            </a:bodyPr>
            <a:lstStyle/>
            <a:p>
              <a:pPr algn="ctr">
                <a:lnSpc>
                  <a:spcPts val="923"/>
                </a:lnSpc>
              </a:pPr>
              <a:r>
                <a:rPr lang="ja-JP" altLang="en-US" sz="692" b="1" dirty="0">
                  <a:solidFill>
                    <a:srgbClr val="7F7F7F"/>
                  </a:solidFill>
                  <a:latin typeface="ＭＳ Ｐゴシック"/>
                  <a:ea typeface="メイリオ"/>
                  <a:cs typeface="メイリオ"/>
                </a:rPr>
                <a:t>関西・西日本</a:t>
              </a:r>
              <a:endParaRPr lang="ja-JP" altLang="en-US" sz="1108" dirty="0">
                <a:latin typeface="ＭＳ Ｐゴシック"/>
                <a:cs typeface="ＭＳ Ｐゴシック"/>
              </a:endParaRPr>
            </a:p>
            <a:p>
              <a:pPr algn="ctr">
                <a:lnSpc>
                  <a:spcPts val="923"/>
                </a:lnSpc>
              </a:pPr>
              <a:r>
                <a:rPr lang="ja-JP" altLang="en-US" sz="692" b="1" dirty="0">
                  <a:solidFill>
                    <a:srgbClr val="7F7F7F"/>
                  </a:solidFill>
                  <a:latin typeface="ＭＳ Ｐゴシック"/>
                  <a:ea typeface="メイリオ"/>
                  <a:cs typeface="メイリオ"/>
                </a:rPr>
                <a:t>へ波及</a:t>
              </a:r>
              <a:endParaRPr lang="ja-JP" altLang="en-US" sz="1108" dirty="0">
                <a:latin typeface="ＭＳ Ｐゴシック"/>
                <a:cs typeface="ＭＳ Ｐゴシック"/>
              </a:endParaRPr>
            </a:p>
          </p:txBody>
        </p:sp>
        <p:sp>
          <p:nvSpPr>
            <p:cNvPr id="31" name="テキスト ボックス 85"/>
            <p:cNvSpPr txBox="1"/>
            <p:nvPr/>
          </p:nvSpPr>
          <p:spPr>
            <a:xfrm>
              <a:off x="639923" y="2969481"/>
              <a:ext cx="909211" cy="382620"/>
            </a:xfrm>
            <a:prstGeom prst="rect">
              <a:avLst/>
            </a:prstGeom>
            <a:noFill/>
          </p:spPr>
          <p:txBody>
            <a:bodyPr wrap="square" rtlCol="0">
              <a:spAutoFit/>
            </a:bodyPr>
            <a:lstStyle/>
            <a:p>
              <a:pPr algn="ctr">
                <a:lnSpc>
                  <a:spcPts val="923"/>
                </a:lnSpc>
                <a:tabLst>
                  <a:tab pos="2492388" algn="ctr"/>
                  <a:tab pos="4984777" algn="r"/>
                </a:tabLst>
              </a:pPr>
              <a:r>
                <a:rPr lang="ja-JP" altLang="en-US" sz="692" b="1" dirty="0">
                  <a:solidFill>
                    <a:srgbClr val="7F7F7F"/>
                  </a:solidFill>
                  <a:latin typeface="Century"/>
                  <a:ea typeface="メイリオ"/>
                  <a:cs typeface="メイリオ"/>
                </a:rPr>
                <a:t>関西・西日本</a:t>
              </a:r>
              <a:endParaRPr lang="ja-JP" altLang="en-US" sz="969" kern="100" dirty="0">
                <a:latin typeface="Century"/>
                <a:ea typeface="ＭＳ 明朝"/>
                <a:cs typeface="Times New Roman"/>
              </a:endParaRPr>
            </a:p>
            <a:p>
              <a:pPr algn="ctr">
                <a:lnSpc>
                  <a:spcPts val="923"/>
                </a:lnSpc>
                <a:tabLst>
                  <a:tab pos="2492388" algn="ctr"/>
                  <a:tab pos="4984777" algn="r"/>
                </a:tabLst>
              </a:pPr>
              <a:r>
                <a:rPr lang="ja-JP" altLang="en-US" sz="692" b="1" dirty="0">
                  <a:solidFill>
                    <a:srgbClr val="7F7F7F"/>
                  </a:solidFill>
                  <a:latin typeface="Century"/>
                  <a:ea typeface="メイリオ"/>
                  <a:cs typeface="メイリオ"/>
                </a:rPr>
                <a:t>へ波及</a:t>
              </a:r>
              <a:endParaRPr lang="ja-JP" altLang="en-US" sz="969" kern="100" dirty="0">
                <a:latin typeface="Century"/>
                <a:ea typeface="ＭＳ 明朝"/>
                <a:cs typeface="Times New Roman"/>
              </a:endParaRPr>
            </a:p>
          </p:txBody>
        </p:sp>
        <p:sp>
          <p:nvSpPr>
            <p:cNvPr id="32" name="正方形/長方形 31"/>
            <p:cNvSpPr/>
            <p:nvPr/>
          </p:nvSpPr>
          <p:spPr>
            <a:xfrm>
              <a:off x="133361" y="1783119"/>
              <a:ext cx="6912000" cy="5364000"/>
            </a:xfrm>
            <a:prstGeom prst="rect">
              <a:avLst/>
            </a:prstGeom>
            <a:noFill/>
            <a:ln w="34925">
              <a:solidFill>
                <a:schemeClr val="accent5">
                  <a:alpha val="30000"/>
                </a:schemeClr>
              </a:solidFill>
            </a:ln>
            <a:effectLst>
              <a:glow rad="76200">
                <a:srgbClr val="FED626">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662"/>
            </a:p>
          </p:txBody>
        </p:sp>
        <p:sp>
          <p:nvSpPr>
            <p:cNvPr id="37" name="テキスト ボックス 91"/>
            <p:cNvSpPr txBox="1"/>
            <p:nvPr/>
          </p:nvSpPr>
          <p:spPr>
            <a:xfrm>
              <a:off x="3901121" y="6384634"/>
              <a:ext cx="3144241" cy="495509"/>
            </a:xfrm>
            <a:prstGeom prst="rect">
              <a:avLst/>
            </a:prstGeom>
            <a:noFill/>
          </p:spPr>
          <p:txBody>
            <a:bodyPr wrap="square" tIns="63945" rtlCol="0">
              <a:spAutoFit/>
            </a:bodyPr>
            <a:lstStyle/>
            <a:p>
              <a:pPr algn="ctr">
                <a:lnSpc>
                  <a:spcPts val="1200"/>
                </a:lnSpc>
              </a:pPr>
              <a:r>
                <a:rPr lang="ja-JP" altLang="en-US" sz="923" dirty="0">
                  <a:solidFill>
                    <a:srgbClr val="000000"/>
                  </a:solidFill>
                  <a:effectLst>
                    <a:glow rad="228600">
                      <a:schemeClr val="bg1">
                        <a:alpha val="87000"/>
                      </a:schemeClr>
                    </a:glow>
                  </a:effectLst>
                  <a:latin typeface="ＭＳ Ｐゴシック"/>
                  <a:ea typeface="メイリオ"/>
                  <a:cs typeface="メイリオ"/>
                </a:rPr>
                <a:t>健康で活き活きとした生活をエンジョイできる</a:t>
              </a:r>
              <a:endParaRPr lang="en-US" altLang="ja-JP" sz="923" dirty="0">
                <a:solidFill>
                  <a:srgbClr val="000000"/>
                </a:solidFill>
                <a:effectLst>
                  <a:glow rad="228600">
                    <a:schemeClr val="bg1">
                      <a:alpha val="87000"/>
                    </a:schemeClr>
                  </a:glow>
                </a:effectLst>
                <a:latin typeface="ＭＳ Ｐゴシック"/>
                <a:ea typeface="メイリオ"/>
                <a:cs typeface="メイリオ"/>
              </a:endParaRPr>
            </a:p>
            <a:p>
              <a:pPr algn="ctr">
                <a:lnSpc>
                  <a:spcPts val="1200"/>
                </a:lnSpc>
              </a:pPr>
              <a:r>
                <a:rPr lang="ja-JP" altLang="en-US" sz="923" dirty="0">
                  <a:solidFill>
                    <a:srgbClr val="000000"/>
                  </a:solidFill>
                  <a:effectLst>
                    <a:glow rad="228600">
                      <a:schemeClr val="bg1">
                        <a:alpha val="87000"/>
                      </a:schemeClr>
                    </a:glow>
                  </a:effectLst>
                  <a:latin typeface="ＭＳ Ｐゴシック"/>
                  <a:ea typeface="メイリオ"/>
                  <a:cs typeface="メイリオ"/>
                </a:rPr>
                <a:t>革新的な技術などの創出と体験</a:t>
              </a:r>
              <a:endParaRPr lang="ja-JP" altLang="en-US" sz="1108" dirty="0">
                <a:latin typeface="ＭＳ Ｐゴシック"/>
                <a:cs typeface="ＭＳ Ｐゴシック"/>
              </a:endParaRPr>
            </a:p>
          </p:txBody>
        </p:sp>
        <p:sp>
          <p:nvSpPr>
            <p:cNvPr id="38" name="テキスト ボックス 88"/>
            <p:cNvSpPr txBox="1"/>
            <p:nvPr/>
          </p:nvSpPr>
          <p:spPr>
            <a:xfrm>
              <a:off x="335714" y="6384634"/>
              <a:ext cx="3565408" cy="495509"/>
            </a:xfrm>
            <a:prstGeom prst="rect">
              <a:avLst/>
            </a:prstGeom>
            <a:noFill/>
          </p:spPr>
          <p:txBody>
            <a:bodyPr wrap="square" tIns="63945" rtlCol="0">
              <a:spAutoFit/>
            </a:bodyPr>
            <a:lstStyle/>
            <a:p>
              <a:pPr algn="ctr">
                <a:lnSpc>
                  <a:spcPts val="1200"/>
                </a:lnSpc>
              </a:pPr>
              <a:r>
                <a:rPr lang="ja-JP" altLang="en-US" sz="923" spc="-88" dirty="0">
                  <a:solidFill>
                    <a:srgbClr val="000000"/>
                  </a:solidFill>
                  <a:effectLst>
                    <a:glow rad="228600">
                      <a:schemeClr val="bg1">
                        <a:alpha val="87000"/>
                      </a:schemeClr>
                    </a:glow>
                  </a:effectLst>
                  <a:latin typeface="ＭＳ Ｐゴシック"/>
                  <a:ea typeface="メイリオ"/>
                  <a:cs typeface="メイリオ"/>
                </a:rPr>
                <a:t>新しいビジネスにつながる技術やノウハウを世界第一級の</a:t>
              </a:r>
              <a:endParaRPr lang="en-US" altLang="ja-JP" sz="923" spc="-88" dirty="0">
                <a:solidFill>
                  <a:srgbClr val="000000"/>
                </a:solidFill>
                <a:effectLst>
                  <a:glow rad="228600">
                    <a:schemeClr val="bg1">
                      <a:alpha val="87000"/>
                    </a:schemeClr>
                  </a:glow>
                </a:effectLst>
                <a:latin typeface="ＭＳ Ｐゴシック"/>
                <a:ea typeface="メイリオ"/>
                <a:cs typeface="メイリオ"/>
              </a:endParaRPr>
            </a:p>
            <a:p>
              <a:pPr algn="ctr">
                <a:lnSpc>
                  <a:spcPts val="1200"/>
                </a:lnSpc>
              </a:pPr>
              <a:r>
                <a:rPr lang="en-US" sz="923" spc="-88" dirty="0">
                  <a:solidFill>
                    <a:srgbClr val="000000"/>
                  </a:solidFill>
                  <a:effectLst>
                    <a:glow rad="228600">
                      <a:schemeClr val="bg1">
                        <a:alpha val="87000"/>
                      </a:schemeClr>
                    </a:glow>
                  </a:effectLst>
                  <a:latin typeface="ＭＳ Ｐゴシック"/>
                  <a:ea typeface="メイリオ"/>
                  <a:cs typeface="メイリオ"/>
                </a:rPr>
                <a:t>MICE</a:t>
              </a:r>
              <a:r>
                <a:rPr lang="ja-JP" altLang="en-US" sz="923" spc="-88" dirty="0">
                  <a:solidFill>
                    <a:srgbClr val="000000"/>
                  </a:solidFill>
                  <a:effectLst>
                    <a:glow rad="228600">
                      <a:schemeClr val="bg1">
                        <a:alpha val="87000"/>
                      </a:schemeClr>
                    </a:glow>
                  </a:effectLst>
                  <a:latin typeface="ＭＳ Ｐゴシック"/>
                  <a:ea typeface="メイリオ"/>
                  <a:cs typeface="メイリオ"/>
                </a:rPr>
                <a:t>拠点を中心にショーケース化し、国内外に発信</a:t>
              </a:r>
              <a:endParaRPr lang="ja-JP" altLang="en-US" sz="1108" dirty="0">
                <a:latin typeface="ＭＳ Ｐゴシック"/>
                <a:cs typeface="ＭＳ Ｐゴシック"/>
              </a:endParaRPr>
            </a:p>
          </p:txBody>
        </p:sp>
        <p:sp>
          <p:nvSpPr>
            <p:cNvPr id="39" name="テキスト ボックス 90"/>
            <p:cNvSpPr txBox="1"/>
            <p:nvPr/>
          </p:nvSpPr>
          <p:spPr>
            <a:xfrm>
              <a:off x="2099813" y="2532413"/>
              <a:ext cx="2912181" cy="495509"/>
            </a:xfrm>
            <a:prstGeom prst="rect">
              <a:avLst/>
            </a:prstGeom>
            <a:noFill/>
          </p:spPr>
          <p:txBody>
            <a:bodyPr wrap="square" tIns="63945" rtlCol="0">
              <a:spAutoFit/>
            </a:bodyPr>
            <a:lstStyle/>
            <a:p>
              <a:pPr algn="ctr">
                <a:lnSpc>
                  <a:spcPts val="1200"/>
                </a:lnSpc>
              </a:pPr>
              <a:r>
                <a:rPr lang="ja-JP" altLang="en-US" sz="923" spc="-88" dirty="0">
                  <a:solidFill>
                    <a:srgbClr val="000000"/>
                  </a:solidFill>
                  <a:effectLst>
                    <a:glow rad="228600">
                      <a:schemeClr val="bg1">
                        <a:alpha val="87000"/>
                      </a:schemeClr>
                    </a:glow>
                  </a:effectLst>
                  <a:latin typeface="ＭＳ Ｐゴシック"/>
                  <a:ea typeface="メイリオ"/>
                  <a:cs typeface="メイリオ"/>
                </a:rPr>
                <a:t>大阪、関西、日本観光の要となる独創性に富む</a:t>
              </a:r>
              <a:endParaRPr lang="ja-JP" altLang="en-US" sz="1108" dirty="0">
                <a:latin typeface="ＭＳ Ｐゴシック"/>
                <a:cs typeface="ＭＳ Ｐゴシック"/>
              </a:endParaRPr>
            </a:p>
            <a:p>
              <a:pPr algn="ctr">
                <a:lnSpc>
                  <a:spcPts val="1200"/>
                </a:lnSpc>
              </a:pPr>
              <a:r>
                <a:rPr lang="ja-JP" altLang="en-US" sz="923" spc="-88" dirty="0">
                  <a:solidFill>
                    <a:srgbClr val="000000"/>
                  </a:solidFill>
                  <a:effectLst>
                    <a:glow rad="228600">
                      <a:schemeClr val="bg1">
                        <a:alpha val="87000"/>
                      </a:schemeClr>
                    </a:glow>
                  </a:effectLst>
                  <a:latin typeface="ＭＳ Ｐゴシック"/>
                  <a:ea typeface="メイリオ"/>
                  <a:cs typeface="メイリオ"/>
                </a:rPr>
                <a:t>国際的エンターテイメント拠点形成</a:t>
              </a:r>
              <a:endParaRPr lang="ja-JP" altLang="en-US" sz="1108" dirty="0">
                <a:latin typeface="ＭＳ Ｐゴシック"/>
                <a:cs typeface="ＭＳ Ｐゴシック"/>
              </a:endParaRPr>
            </a:p>
          </p:txBody>
        </p:sp>
        <p:sp>
          <p:nvSpPr>
            <p:cNvPr id="40" name="テキスト ボックス 63"/>
            <p:cNvSpPr txBox="1"/>
            <p:nvPr/>
          </p:nvSpPr>
          <p:spPr>
            <a:xfrm>
              <a:off x="5660861" y="3866749"/>
              <a:ext cx="1477276" cy="677709"/>
            </a:xfrm>
            <a:prstGeom prst="rect">
              <a:avLst/>
            </a:prstGeom>
            <a:noFill/>
          </p:spPr>
          <p:txBody>
            <a:bodyPr wrap="square" tIns="63945" rtlCol="0">
              <a:spAutoFit/>
            </a:bodyPr>
            <a:lstStyle/>
            <a:p>
              <a:pPr algn="just">
                <a:lnSpc>
                  <a:spcPts val="1200"/>
                </a:lnSpc>
              </a:pPr>
              <a:r>
                <a:rPr lang="ja-JP" altLang="en-US" sz="923" spc="-88" dirty="0">
                  <a:solidFill>
                    <a:srgbClr val="000000"/>
                  </a:solidFill>
                  <a:effectLst>
                    <a:glow rad="228600">
                      <a:schemeClr val="bg1">
                        <a:alpha val="87000"/>
                      </a:schemeClr>
                    </a:glow>
                  </a:effectLst>
                  <a:latin typeface="ＭＳ Ｐゴシック"/>
                  <a:ea typeface="メイリオ"/>
                  <a:cs typeface="メイリオ"/>
                </a:rPr>
                <a:t>大阪・関西の活力と </a:t>
              </a:r>
              <a:endParaRPr lang="ja-JP" altLang="en-US" sz="1108" dirty="0">
                <a:latin typeface="ＭＳ Ｐゴシック"/>
                <a:cs typeface="ＭＳ Ｐゴシック"/>
              </a:endParaRPr>
            </a:p>
            <a:p>
              <a:pPr algn="just">
                <a:lnSpc>
                  <a:spcPts val="1200"/>
                </a:lnSpc>
              </a:pPr>
              <a:r>
                <a:rPr lang="ja-JP" altLang="en-US" sz="923" spc="-88" dirty="0">
                  <a:solidFill>
                    <a:srgbClr val="000000"/>
                  </a:solidFill>
                  <a:effectLst>
                    <a:glow rad="228600">
                      <a:schemeClr val="bg1">
                        <a:alpha val="87000"/>
                      </a:schemeClr>
                    </a:glow>
                  </a:effectLst>
                  <a:latin typeface="ＭＳ Ｐゴシック"/>
                  <a:ea typeface="メイリオ"/>
                  <a:cs typeface="メイリオ"/>
                </a:rPr>
                <a:t>広域的な相乗効果を </a:t>
              </a:r>
              <a:endParaRPr lang="ja-JP" altLang="en-US" sz="1108" dirty="0">
                <a:latin typeface="ＭＳ Ｐゴシック"/>
                <a:cs typeface="ＭＳ Ｐゴシック"/>
              </a:endParaRPr>
            </a:p>
            <a:p>
              <a:pPr algn="just">
                <a:lnSpc>
                  <a:spcPts val="1200"/>
                </a:lnSpc>
              </a:pPr>
              <a:r>
                <a:rPr lang="ja-JP" altLang="en-US" sz="923" spc="-88" dirty="0">
                  <a:solidFill>
                    <a:srgbClr val="000000"/>
                  </a:solidFill>
                  <a:effectLst>
                    <a:glow rad="228600">
                      <a:schemeClr val="bg1">
                        <a:alpha val="87000"/>
                      </a:schemeClr>
                    </a:glow>
                  </a:effectLst>
                  <a:latin typeface="ＭＳ Ｐゴシック"/>
                  <a:ea typeface="メイリオ"/>
                  <a:cs typeface="メイリオ"/>
                </a:rPr>
                <a:t>生み出すネットワーク </a:t>
              </a:r>
              <a:endParaRPr lang="ja-JP" altLang="en-US" sz="1108" dirty="0">
                <a:latin typeface="ＭＳ Ｐゴシック"/>
                <a:cs typeface="ＭＳ Ｐゴシック"/>
              </a:endParaRPr>
            </a:p>
          </p:txBody>
        </p:sp>
        <p:sp>
          <p:nvSpPr>
            <p:cNvPr id="41" name="正方形/長方形 40"/>
            <p:cNvSpPr/>
            <p:nvPr/>
          </p:nvSpPr>
          <p:spPr>
            <a:xfrm>
              <a:off x="5799081" y="3654506"/>
              <a:ext cx="907888" cy="327960"/>
            </a:xfrm>
            <a:prstGeom prst="rect">
              <a:avLst/>
            </a:prstGeom>
          </p:spPr>
          <p:txBody>
            <a:bodyPr wrap="none">
              <a:spAutoFit/>
            </a:bodyPr>
            <a:lstStyle/>
            <a:p>
              <a:pPr algn="ctr"/>
              <a:r>
                <a:rPr lang="en-US" sz="1200" dirty="0">
                  <a:solidFill>
                    <a:srgbClr val="11B1EA"/>
                  </a:solidFill>
                  <a:effectLst>
                    <a:glow rad="228600">
                      <a:schemeClr val="bg1">
                        <a:alpha val="87000"/>
                      </a:schemeClr>
                    </a:glow>
                  </a:effectLst>
                  <a:latin typeface="小塚ゴシック Pro H"/>
                  <a:cs typeface="Times New Roman"/>
                </a:rPr>
                <a:t>NETWORK</a:t>
              </a:r>
              <a:endParaRPr lang="ja-JP" altLang="en-US" sz="1108" dirty="0">
                <a:latin typeface="ＭＳ Ｐゴシック"/>
                <a:cs typeface="ＭＳ Ｐゴシック"/>
              </a:endParaRPr>
            </a:p>
          </p:txBody>
        </p:sp>
        <p:sp>
          <p:nvSpPr>
            <p:cNvPr id="51" name="フリーフォーム 50"/>
            <p:cNvSpPr/>
            <p:nvPr/>
          </p:nvSpPr>
          <p:spPr>
            <a:xfrm>
              <a:off x="4742020" y="4131763"/>
              <a:ext cx="918842" cy="262809"/>
            </a:xfrm>
            <a:custGeom>
              <a:avLst/>
              <a:gdLst>
                <a:gd name="connsiteX0" fmla="*/ 0 w 1134208"/>
                <a:gd name="connsiteY0" fmla="*/ 290146 h 290146"/>
                <a:gd name="connsiteX1" fmla="*/ 290146 w 1134208"/>
                <a:gd name="connsiteY1" fmla="*/ 0 h 290146"/>
                <a:gd name="connsiteX2" fmla="*/ 1134208 w 1134208"/>
                <a:gd name="connsiteY2" fmla="*/ 0 h 290146"/>
              </a:gdLst>
              <a:ahLst/>
              <a:cxnLst>
                <a:cxn ang="0">
                  <a:pos x="connsiteX0" y="connsiteY0"/>
                </a:cxn>
                <a:cxn ang="0">
                  <a:pos x="connsiteX1" y="connsiteY1"/>
                </a:cxn>
                <a:cxn ang="0">
                  <a:pos x="connsiteX2" y="connsiteY2"/>
                </a:cxn>
              </a:cxnLst>
              <a:rect l="l" t="t" r="r" b="b"/>
              <a:pathLst>
                <a:path w="1134208" h="290146">
                  <a:moveTo>
                    <a:pt x="0" y="290146"/>
                  </a:moveTo>
                  <a:lnTo>
                    <a:pt x="290146" y="0"/>
                  </a:lnTo>
                  <a:lnTo>
                    <a:pt x="1134208" y="0"/>
                  </a:lnTo>
                </a:path>
              </a:pathLst>
            </a:custGeom>
            <a:noFill/>
            <a:ln w="3175">
              <a:solidFill>
                <a:schemeClr val="tx1"/>
              </a:solidFill>
              <a:headEnd type="oval" w="sm" len="sm"/>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cxnSp>
          <p:nvCxnSpPr>
            <p:cNvPr id="54" name="直線コネクタ 53"/>
            <p:cNvCxnSpPr/>
            <p:nvPr/>
          </p:nvCxnSpPr>
          <p:spPr>
            <a:xfrm flipV="1">
              <a:off x="3500958" y="2969481"/>
              <a:ext cx="0" cy="717797"/>
            </a:xfrm>
            <a:prstGeom prst="line">
              <a:avLst/>
            </a:prstGeom>
            <a:noFill/>
            <a:ln w="3175">
              <a:solidFill>
                <a:schemeClr val="tx1"/>
              </a:solidFill>
              <a:headEnd type="oval" w="sm" len="sm"/>
            </a:ln>
            <a:effectLst/>
          </p:spPr>
          <p:style>
            <a:lnRef idx="2">
              <a:schemeClr val="accent1">
                <a:shade val="50000"/>
              </a:schemeClr>
            </a:lnRef>
            <a:fillRef idx="1">
              <a:schemeClr val="accent1"/>
            </a:fillRef>
            <a:effectRef idx="0">
              <a:schemeClr val="accent1"/>
            </a:effectRef>
            <a:fontRef idx="minor">
              <a:schemeClr val="lt1"/>
            </a:fontRef>
          </p:style>
        </p:cxnSp>
        <p:cxnSp>
          <p:nvCxnSpPr>
            <p:cNvPr id="55" name="直線コネクタ 54"/>
            <p:cNvCxnSpPr/>
            <p:nvPr/>
          </p:nvCxnSpPr>
          <p:spPr>
            <a:xfrm>
              <a:off x="4453861" y="5279062"/>
              <a:ext cx="0" cy="1116000"/>
            </a:xfrm>
            <a:prstGeom prst="line">
              <a:avLst/>
            </a:prstGeom>
            <a:noFill/>
            <a:ln w="3175">
              <a:solidFill>
                <a:schemeClr val="tx1"/>
              </a:solidFill>
              <a:headEnd type="oval" w="sm" len="sm"/>
            </a:ln>
            <a:effectLst/>
          </p:spPr>
          <p:style>
            <a:lnRef idx="2">
              <a:schemeClr val="accent1">
                <a:shade val="50000"/>
              </a:schemeClr>
            </a:lnRef>
            <a:fillRef idx="1">
              <a:schemeClr val="accent1"/>
            </a:fillRef>
            <a:effectRef idx="0">
              <a:schemeClr val="accent1"/>
            </a:effectRef>
            <a:fontRef idx="minor">
              <a:schemeClr val="lt1"/>
            </a:fontRef>
          </p:style>
        </p:cxnSp>
        <p:cxnSp>
          <p:nvCxnSpPr>
            <p:cNvPr id="56" name="直線コネクタ 55"/>
            <p:cNvCxnSpPr/>
            <p:nvPr/>
          </p:nvCxnSpPr>
          <p:spPr>
            <a:xfrm>
              <a:off x="2671503" y="5279062"/>
              <a:ext cx="0" cy="1116000"/>
            </a:xfrm>
            <a:prstGeom prst="line">
              <a:avLst/>
            </a:prstGeom>
            <a:noFill/>
            <a:ln w="3175">
              <a:solidFill>
                <a:schemeClr val="tx1"/>
              </a:solidFill>
              <a:headEnd type="oval" w="sm" len="sm"/>
            </a:ln>
            <a:effectLst/>
          </p:spPr>
          <p:style>
            <a:lnRef idx="2">
              <a:schemeClr val="accent1">
                <a:shade val="50000"/>
              </a:schemeClr>
            </a:lnRef>
            <a:fillRef idx="1">
              <a:schemeClr val="accent1"/>
            </a:fillRef>
            <a:effectRef idx="0">
              <a:schemeClr val="accent1"/>
            </a:effectRef>
            <a:fontRef idx="minor">
              <a:schemeClr val="lt1"/>
            </a:fontRef>
          </p:style>
        </p:cxnSp>
        <p:sp>
          <p:nvSpPr>
            <p:cNvPr id="57" name="正方形/長方形 56"/>
            <p:cNvSpPr/>
            <p:nvPr/>
          </p:nvSpPr>
          <p:spPr>
            <a:xfrm>
              <a:off x="20399" y="1821266"/>
              <a:ext cx="3353999" cy="378445"/>
            </a:xfrm>
            <a:prstGeom prst="rect">
              <a:avLst/>
            </a:prstGeom>
          </p:spPr>
          <p:txBody>
            <a:bodyPr wrap="none">
              <a:spAutoFit/>
            </a:bodyPr>
            <a:lstStyle/>
            <a:p>
              <a:pPr algn="just">
                <a:tabLst>
                  <a:tab pos="2492388" algn="ctr"/>
                  <a:tab pos="4984777" algn="r"/>
                </a:tabLst>
              </a:pPr>
              <a:r>
                <a:rPr lang="en-US" altLang="ja-JP" sz="1477" b="1" dirty="0">
                  <a:solidFill>
                    <a:srgbClr val="000000"/>
                  </a:solidFill>
                  <a:latin typeface="Century"/>
                  <a:ea typeface="メイリオ"/>
                  <a:cs typeface="メイリオ"/>
                </a:rPr>
                <a:t>【</a:t>
              </a:r>
              <a:r>
                <a:rPr lang="ja-JP" altLang="en-US" sz="1477" b="1" dirty="0">
                  <a:solidFill>
                    <a:srgbClr val="000000"/>
                  </a:solidFill>
                  <a:latin typeface="Century"/>
                  <a:ea typeface="メイリオ"/>
                  <a:cs typeface="メイリオ"/>
                </a:rPr>
                <a:t>拠点形成のための都市機能</a:t>
              </a:r>
              <a:r>
                <a:rPr lang="en-US" altLang="ja-JP" sz="1477" b="1" dirty="0">
                  <a:solidFill>
                    <a:srgbClr val="000000"/>
                  </a:solidFill>
                  <a:latin typeface="Century"/>
                  <a:ea typeface="メイリオ"/>
                  <a:cs typeface="メイリオ"/>
                </a:rPr>
                <a:t>】</a:t>
              </a:r>
              <a:endParaRPr lang="ja-JP" altLang="en-US" sz="1477" kern="100" dirty="0">
                <a:latin typeface="Century"/>
                <a:ea typeface="ＭＳ 明朝"/>
                <a:cs typeface="Times New Roman"/>
              </a:endParaRPr>
            </a:p>
          </p:txBody>
        </p:sp>
      </p:grpSp>
      <p:sp>
        <p:nvSpPr>
          <p:cNvPr id="58" name="正方形/長方形 57"/>
          <p:cNvSpPr/>
          <p:nvPr/>
        </p:nvSpPr>
        <p:spPr>
          <a:xfrm>
            <a:off x="6405197" y="4912556"/>
            <a:ext cx="2371872" cy="1252840"/>
          </a:xfrm>
          <a:prstGeom prst="rect">
            <a:avLst/>
          </a:prstGeom>
          <a:noFill/>
          <a:ln w="34925">
            <a:solidFill>
              <a:schemeClr val="accent5">
                <a:alpha val="30000"/>
              </a:schemeClr>
            </a:solidFill>
          </a:ln>
          <a:effectLst>
            <a:glow rad="76200">
              <a:srgbClr val="FED626">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62" dirty="0"/>
              <a:t>　　　　　　　　　　　　　　　　</a:t>
            </a:r>
          </a:p>
        </p:txBody>
      </p:sp>
      <p:sp>
        <p:nvSpPr>
          <p:cNvPr id="3" name="正方形/長方形 2"/>
          <p:cNvSpPr/>
          <p:nvPr/>
        </p:nvSpPr>
        <p:spPr>
          <a:xfrm>
            <a:off x="6483556" y="1664666"/>
            <a:ext cx="2293512" cy="3153748"/>
          </a:xfrm>
          <a:prstGeom prst="rect">
            <a:avLst/>
          </a:prstGeom>
        </p:spPr>
        <p:txBody>
          <a:bodyPr wrap="square">
            <a:spAutoFit/>
          </a:bodyPr>
          <a:lstStyle/>
          <a:p>
            <a:r>
              <a:rPr lang="ja-JP" altLang="ja-JP" sz="1477" b="1" dirty="0">
                <a:solidFill>
                  <a:srgbClr val="000000"/>
                </a:solidFill>
                <a:latin typeface="Century"/>
                <a:ea typeface="メイリオ"/>
                <a:cs typeface="メイリオ"/>
              </a:rPr>
              <a:t>【まちづくり</a:t>
            </a:r>
            <a:r>
              <a:rPr lang="ja-JP" altLang="en-US" sz="1477" b="1" dirty="0">
                <a:solidFill>
                  <a:srgbClr val="000000"/>
                </a:solidFill>
                <a:latin typeface="Century"/>
                <a:ea typeface="メイリオ"/>
                <a:cs typeface="メイリオ"/>
              </a:rPr>
              <a:t>の</a:t>
            </a:r>
            <a:r>
              <a:rPr lang="ja-JP" altLang="ja-JP" sz="1477" b="1" dirty="0">
                <a:solidFill>
                  <a:srgbClr val="000000"/>
                </a:solidFill>
                <a:latin typeface="Century"/>
                <a:ea typeface="メイリオ"/>
                <a:cs typeface="メイリオ"/>
              </a:rPr>
              <a:t>方針</a:t>
            </a:r>
            <a:r>
              <a:rPr lang="en-US" altLang="ja-JP" sz="1477" b="1" dirty="0">
                <a:solidFill>
                  <a:srgbClr val="000000"/>
                </a:solidFill>
                <a:latin typeface="Century"/>
                <a:ea typeface="メイリオ"/>
                <a:cs typeface="メイリオ"/>
              </a:rPr>
              <a:t>】</a:t>
            </a:r>
          </a:p>
          <a:p>
            <a:pPr>
              <a:lnSpc>
                <a:spcPts val="1662"/>
              </a:lnSpc>
            </a:pPr>
            <a:r>
              <a:rPr lang="ja-JP" altLang="ja-JP" sz="1108" b="1" dirty="0">
                <a:solidFill>
                  <a:srgbClr val="000000"/>
                </a:solidFill>
                <a:effectLst>
                  <a:glow rad="228600">
                    <a:schemeClr val="bg1">
                      <a:alpha val="87000"/>
                    </a:schemeClr>
                  </a:glow>
                </a:effectLst>
                <a:latin typeface="ＭＳ Ｐゴシック"/>
                <a:ea typeface="メイリオ"/>
                <a:cs typeface="Times New Roman"/>
              </a:rPr>
              <a:t>土地利用</a:t>
            </a:r>
            <a:endParaRPr lang="en-US" altLang="ja-JP" sz="1108" b="1" dirty="0">
              <a:solidFill>
                <a:srgbClr val="000000"/>
              </a:solidFill>
              <a:effectLst>
                <a:glow rad="228600">
                  <a:schemeClr val="bg1">
                    <a:alpha val="87000"/>
                  </a:schemeClr>
                </a:glow>
              </a:effectLst>
              <a:latin typeface="ＭＳ Ｐゴシック"/>
              <a:ea typeface="メイリオ"/>
              <a:cs typeface="Times New Roman"/>
            </a:endParaRPr>
          </a:p>
          <a:p>
            <a:pPr marL="84994" indent="-84994">
              <a:lnSpc>
                <a:spcPts val="1662"/>
              </a:lnSpc>
            </a:pPr>
            <a:r>
              <a:rPr lang="ja-JP" altLang="en-US" sz="1108" b="1" dirty="0">
                <a:solidFill>
                  <a:srgbClr val="000000"/>
                </a:solidFill>
                <a:effectLst>
                  <a:glow rad="228600">
                    <a:schemeClr val="bg1">
                      <a:alpha val="87000"/>
                    </a:schemeClr>
                  </a:glow>
                </a:effectLst>
                <a:latin typeface="ＭＳ Ｐゴシック"/>
                <a:ea typeface="メイリオ"/>
                <a:cs typeface="Times New Roman"/>
              </a:rPr>
              <a:t>▶</a:t>
            </a:r>
            <a:r>
              <a:rPr lang="ja-JP" altLang="ja-JP" sz="1108" dirty="0">
                <a:solidFill>
                  <a:srgbClr val="000000"/>
                </a:solidFill>
                <a:effectLst>
                  <a:glow rad="228600">
                    <a:schemeClr val="bg1">
                      <a:alpha val="87000"/>
                    </a:schemeClr>
                  </a:glow>
                </a:effectLst>
                <a:latin typeface="ＭＳ Ｐゴシック"/>
                <a:ea typeface="メイリオ"/>
                <a:cs typeface="メイリオ"/>
              </a:rPr>
              <a:t>世界で存在感を発揮する</a:t>
            </a:r>
            <a:r>
              <a:rPr lang="ja-JP" altLang="en-US" sz="1108" dirty="0">
                <a:solidFill>
                  <a:srgbClr val="000000"/>
                </a:solidFill>
                <a:effectLst>
                  <a:glow rad="228600">
                    <a:schemeClr val="bg1">
                      <a:alpha val="87000"/>
                    </a:schemeClr>
                  </a:glow>
                </a:effectLst>
                <a:latin typeface="ＭＳ Ｐゴシック"/>
                <a:ea typeface="メイリオ"/>
                <a:cs typeface="メイリオ"/>
              </a:rPr>
              <a:t>       </a:t>
            </a:r>
            <a:r>
              <a:rPr lang="ja-JP" altLang="ja-JP" sz="1108" dirty="0">
                <a:solidFill>
                  <a:srgbClr val="000000"/>
                </a:solidFill>
                <a:effectLst>
                  <a:glow rad="228600">
                    <a:schemeClr val="bg1">
                      <a:alpha val="87000"/>
                    </a:schemeClr>
                  </a:glow>
                </a:effectLst>
                <a:latin typeface="ＭＳ Ｐゴシック"/>
                <a:ea typeface="メイリオ"/>
                <a:cs typeface="メイリオ"/>
              </a:rPr>
              <a:t>まちづくり </a:t>
            </a:r>
            <a:endParaRPr lang="ja-JP" altLang="ja-JP" sz="1108" dirty="0">
              <a:latin typeface="ＭＳ Ｐゴシック"/>
              <a:cs typeface="ＭＳ Ｐゴシック"/>
            </a:endParaRPr>
          </a:p>
          <a:p>
            <a:pPr>
              <a:lnSpc>
                <a:spcPts val="1662"/>
              </a:lnSpc>
            </a:pPr>
            <a:r>
              <a:rPr lang="ja-JP" altLang="ja-JP" sz="1108" b="1" dirty="0">
                <a:solidFill>
                  <a:srgbClr val="000000"/>
                </a:solidFill>
                <a:effectLst>
                  <a:glow rad="228600">
                    <a:schemeClr val="bg1">
                      <a:alpha val="87000"/>
                    </a:schemeClr>
                  </a:glow>
                </a:effectLst>
                <a:latin typeface="ＭＳ Ｐゴシック"/>
                <a:ea typeface="メイリオ"/>
                <a:cs typeface="Times New Roman"/>
              </a:rPr>
              <a:t>都市基盤</a:t>
            </a:r>
            <a:endParaRPr lang="en-US" altLang="ja-JP" sz="1108" b="1" dirty="0">
              <a:solidFill>
                <a:srgbClr val="000000"/>
              </a:solidFill>
              <a:effectLst>
                <a:glow rad="228600">
                  <a:schemeClr val="bg1">
                    <a:alpha val="87000"/>
                  </a:schemeClr>
                </a:glow>
              </a:effectLst>
              <a:latin typeface="ＭＳ Ｐゴシック"/>
              <a:ea typeface="メイリオ"/>
              <a:cs typeface="Times New Roman"/>
            </a:endParaRPr>
          </a:p>
          <a:p>
            <a:pPr marL="84994" indent="-84994">
              <a:lnSpc>
                <a:spcPts val="1662"/>
              </a:lnSpc>
            </a:pPr>
            <a:r>
              <a:rPr lang="ja-JP" altLang="en-US" sz="1108" dirty="0">
                <a:solidFill>
                  <a:srgbClr val="000000"/>
                </a:solidFill>
                <a:effectLst>
                  <a:glow rad="228600">
                    <a:schemeClr val="bg1">
                      <a:alpha val="87000"/>
                    </a:schemeClr>
                  </a:glow>
                </a:effectLst>
                <a:latin typeface="ＭＳ Ｐゴシック"/>
                <a:ea typeface="メイリオ"/>
                <a:cs typeface="メイリオ"/>
              </a:rPr>
              <a:t>▶</a:t>
            </a:r>
            <a:r>
              <a:rPr lang="ja-JP" altLang="ja-JP" sz="1108" dirty="0">
                <a:solidFill>
                  <a:srgbClr val="000000"/>
                </a:solidFill>
                <a:effectLst>
                  <a:glow rad="228600">
                    <a:schemeClr val="bg1">
                      <a:alpha val="87000"/>
                    </a:schemeClr>
                  </a:glow>
                </a:effectLst>
                <a:latin typeface="ＭＳ Ｐゴシック"/>
                <a:ea typeface="メイリオ"/>
                <a:cs typeface="メイリオ"/>
              </a:rPr>
              <a:t>確かな技術に支えられた</a:t>
            </a:r>
            <a:r>
              <a:rPr lang="ja-JP" altLang="en-US" sz="1108" dirty="0">
                <a:solidFill>
                  <a:srgbClr val="000000"/>
                </a:solidFill>
                <a:effectLst>
                  <a:glow rad="228600">
                    <a:schemeClr val="bg1">
                      <a:alpha val="87000"/>
                    </a:schemeClr>
                  </a:glow>
                </a:effectLst>
                <a:latin typeface="ＭＳ Ｐゴシック"/>
                <a:ea typeface="メイリオ"/>
                <a:cs typeface="メイリオ"/>
              </a:rPr>
              <a:t>       </a:t>
            </a:r>
            <a:r>
              <a:rPr lang="ja-JP" altLang="ja-JP" sz="1108" dirty="0">
                <a:solidFill>
                  <a:srgbClr val="000000"/>
                </a:solidFill>
                <a:effectLst>
                  <a:glow rad="228600">
                    <a:schemeClr val="bg1">
                      <a:alpha val="87000"/>
                    </a:schemeClr>
                  </a:glow>
                </a:effectLst>
                <a:latin typeface="ＭＳ Ｐゴシック"/>
                <a:ea typeface="メイリオ"/>
                <a:cs typeface="メイリオ"/>
              </a:rPr>
              <a:t>スマートなまちづくり </a:t>
            </a:r>
            <a:endParaRPr lang="ja-JP" altLang="ja-JP" sz="1108" dirty="0">
              <a:latin typeface="ＭＳ Ｐゴシック"/>
              <a:cs typeface="ＭＳ Ｐゴシック"/>
            </a:endParaRPr>
          </a:p>
          <a:p>
            <a:pPr>
              <a:lnSpc>
                <a:spcPts val="1662"/>
              </a:lnSpc>
            </a:pPr>
            <a:r>
              <a:rPr lang="ja-JP" altLang="ja-JP" sz="1108" b="1" dirty="0">
                <a:solidFill>
                  <a:srgbClr val="000000"/>
                </a:solidFill>
                <a:effectLst>
                  <a:glow rad="228600">
                    <a:schemeClr val="bg1">
                      <a:alpha val="87000"/>
                    </a:schemeClr>
                  </a:glow>
                </a:effectLst>
                <a:latin typeface="ＭＳ Ｐゴシック"/>
                <a:ea typeface="メイリオ"/>
                <a:cs typeface="Times New Roman"/>
              </a:rPr>
              <a:t>環境共生</a:t>
            </a:r>
            <a:endParaRPr lang="en-US" altLang="ja-JP" sz="1108" b="1" dirty="0">
              <a:solidFill>
                <a:srgbClr val="000000"/>
              </a:solidFill>
              <a:effectLst>
                <a:glow rad="228600">
                  <a:schemeClr val="bg1">
                    <a:alpha val="87000"/>
                  </a:schemeClr>
                </a:glow>
              </a:effectLst>
              <a:latin typeface="ＭＳ Ｐゴシック"/>
              <a:ea typeface="メイリオ"/>
              <a:cs typeface="Times New Roman"/>
            </a:endParaRPr>
          </a:p>
          <a:p>
            <a:pPr marL="84994" indent="-84994">
              <a:lnSpc>
                <a:spcPts val="1662"/>
              </a:lnSpc>
            </a:pPr>
            <a:r>
              <a:rPr lang="ja-JP" altLang="en-US" sz="1108" b="1" dirty="0">
                <a:solidFill>
                  <a:srgbClr val="000000"/>
                </a:solidFill>
                <a:effectLst>
                  <a:glow rad="228600">
                    <a:schemeClr val="bg1">
                      <a:alpha val="87000"/>
                    </a:schemeClr>
                  </a:glow>
                </a:effectLst>
                <a:latin typeface="ＭＳ Ｐゴシック"/>
                <a:ea typeface="メイリオ"/>
                <a:cs typeface="Times New Roman"/>
              </a:rPr>
              <a:t>▶</a:t>
            </a:r>
            <a:r>
              <a:rPr lang="ja-JP" altLang="ja-JP" sz="1108" dirty="0">
                <a:solidFill>
                  <a:srgbClr val="000000"/>
                </a:solidFill>
                <a:effectLst>
                  <a:glow rad="228600">
                    <a:schemeClr val="bg1">
                      <a:alpha val="87000"/>
                    </a:schemeClr>
                  </a:glow>
                </a:effectLst>
                <a:latin typeface="ＭＳ Ｐゴシック"/>
                <a:ea typeface="メイリオ"/>
                <a:cs typeface="メイリオ"/>
              </a:rPr>
              <a:t>地球・自然環境共生とスマート技術の融合による先進的で快適な環境形成</a:t>
            </a:r>
            <a:endParaRPr lang="ja-JP" altLang="ja-JP" sz="1108" dirty="0">
              <a:latin typeface="ＭＳ Ｐゴシック"/>
              <a:cs typeface="ＭＳ Ｐゴシック"/>
            </a:endParaRPr>
          </a:p>
          <a:p>
            <a:pPr>
              <a:lnSpc>
                <a:spcPts val="1662"/>
              </a:lnSpc>
            </a:pPr>
            <a:r>
              <a:rPr lang="ja-JP" altLang="ja-JP" sz="1108" b="1" spc="-60" dirty="0">
                <a:solidFill>
                  <a:srgbClr val="000000"/>
                </a:solidFill>
                <a:effectLst>
                  <a:glow rad="228600">
                    <a:schemeClr val="bg1">
                      <a:alpha val="87000"/>
                    </a:schemeClr>
                  </a:glow>
                </a:effectLst>
                <a:latin typeface="ＭＳ Ｐゴシック"/>
                <a:ea typeface="メイリオ"/>
                <a:cs typeface="Times New Roman"/>
              </a:rPr>
              <a:t>空間デザイン</a:t>
            </a:r>
            <a:endParaRPr lang="en-US" altLang="ja-JP" sz="1108" b="1" spc="-60" dirty="0">
              <a:solidFill>
                <a:srgbClr val="000000"/>
              </a:solidFill>
              <a:effectLst>
                <a:glow rad="228600">
                  <a:schemeClr val="bg1">
                    <a:alpha val="87000"/>
                  </a:schemeClr>
                </a:glow>
              </a:effectLst>
              <a:latin typeface="ＭＳ Ｐゴシック"/>
              <a:ea typeface="メイリオ"/>
              <a:cs typeface="Times New Roman"/>
            </a:endParaRPr>
          </a:p>
          <a:p>
            <a:pPr marL="84994" indent="-84994">
              <a:lnSpc>
                <a:spcPts val="1662"/>
              </a:lnSpc>
            </a:pPr>
            <a:r>
              <a:rPr lang="ja-JP" altLang="en-US" sz="1108" dirty="0">
                <a:solidFill>
                  <a:srgbClr val="000000"/>
                </a:solidFill>
                <a:effectLst>
                  <a:glow rad="228600">
                    <a:schemeClr val="bg1">
                      <a:alpha val="87000"/>
                    </a:schemeClr>
                  </a:glow>
                </a:effectLst>
                <a:latin typeface="ＭＳ Ｐゴシック"/>
                <a:ea typeface="メイリオ"/>
                <a:cs typeface="メイリオ"/>
              </a:rPr>
              <a:t>▶</a:t>
            </a:r>
            <a:r>
              <a:rPr lang="ja-JP" altLang="ja-JP" sz="1108" dirty="0">
                <a:solidFill>
                  <a:srgbClr val="000000"/>
                </a:solidFill>
                <a:effectLst>
                  <a:glow rad="228600">
                    <a:schemeClr val="bg1">
                      <a:alpha val="87000"/>
                    </a:schemeClr>
                  </a:glow>
                </a:effectLst>
                <a:latin typeface="ＭＳ Ｐゴシック"/>
                <a:ea typeface="メイリオ"/>
                <a:cs typeface="メイリオ"/>
              </a:rPr>
              <a:t>アーティスティックなデザイ</a:t>
            </a:r>
            <a:r>
              <a:rPr lang="ja-JP" altLang="en-US" sz="1108" dirty="0">
                <a:solidFill>
                  <a:srgbClr val="000000"/>
                </a:solidFill>
                <a:effectLst>
                  <a:glow rad="228600">
                    <a:schemeClr val="bg1">
                      <a:alpha val="87000"/>
                    </a:schemeClr>
                  </a:glow>
                </a:effectLst>
                <a:latin typeface="ＭＳ Ｐゴシック"/>
                <a:ea typeface="メイリオ"/>
                <a:cs typeface="メイリオ"/>
              </a:rPr>
              <a:t>　</a:t>
            </a:r>
            <a:endParaRPr lang="en-US" altLang="ja-JP" sz="1108" dirty="0">
              <a:solidFill>
                <a:srgbClr val="000000"/>
              </a:solidFill>
              <a:effectLst>
                <a:glow rad="228600">
                  <a:schemeClr val="bg1">
                    <a:alpha val="87000"/>
                  </a:schemeClr>
                </a:glow>
              </a:effectLst>
              <a:latin typeface="ＭＳ Ｐゴシック"/>
              <a:ea typeface="メイリオ"/>
              <a:cs typeface="メイリオ"/>
            </a:endParaRPr>
          </a:p>
          <a:p>
            <a:pPr marL="84994" indent="-84994">
              <a:lnSpc>
                <a:spcPts val="1662"/>
              </a:lnSpc>
            </a:pPr>
            <a:r>
              <a:rPr lang="ja-JP" altLang="en-US" sz="1108" dirty="0">
                <a:solidFill>
                  <a:srgbClr val="000000"/>
                </a:solidFill>
                <a:effectLst>
                  <a:glow rad="228600">
                    <a:schemeClr val="bg1">
                      <a:alpha val="87000"/>
                    </a:schemeClr>
                  </a:glow>
                </a:effectLst>
                <a:latin typeface="ＭＳ Ｐゴシック"/>
                <a:ea typeface="メイリオ"/>
                <a:cs typeface="メイリオ"/>
              </a:rPr>
              <a:t>　</a:t>
            </a:r>
            <a:r>
              <a:rPr lang="ja-JP" altLang="ja-JP" sz="1108" dirty="0">
                <a:solidFill>
                  <a:srgbClr val="000000"/>
                </a:solidFill>
                <a:effectLst>
                  <a:glow rad="228600">
                    <a:schemeClr val="bg1">
                      <a:alpha val="87000"/>
                    </a:schemeClr>
                  </a:glow>
                </a:effectLst>
                <a:latin typeface="ＭＳ Ｐゴシック"/>
                <a:ea typeface="メイリオ"/>
                <a:cs typeface="メイリオ"/>
              </a:rPr>
              <a:t>ン、上質で快適な空間形成</a:t>
            </a:r>
            <a:endParaRPr lang="ja-JP" altLang="en-US" sz="1662" dirty="0"/>
          </a:p>
        </p:txBody>
      </p:sp>
      <p:sp>
        <p:nvSpPr>
          <p:cNvPr id="60" name="正方形/長方形 59"/>
          <p:cNvSpPr/>
          <p:nvPr/>
        </p:nvSpPr>
        <p:spPr>
          <a:xfrm>
            <a:off x="6405196" y="1640620"/>
            <a:ext cx="2371872" cy="3111134"/>
          </a:xfrm>
          <a:prstGeom prst="rect">
            <a:avLst/>
          </a:prstGeom>
          <a:noFill/>
          <a:ln w="34925">
            <a:solidFill>
              <a:schemeClr val="accent5">
                <a:alpha val="30000"/>
              </a:schemeClr>
            </a:solidFill>
          </a:ln>
          <a:effectLst>
            <a:glow rad="76200">
              <a:srgbClr val="FED626">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62" dirty="0"/>
              <a:t>　　　　　　　　　　　　　　　　</a:t>
            </a:r>
          </a:p>
        </p:txBody>
      </p:sp>
      <p:sp>
        <p:nvSpPr>
          <p:cNvPr id="4" name="正方形/長方形 3"/>
          <p:cNvSpPr/>
          <p:nvPr/>
        </p:nvSpPr>
        <p:spPr>
          <a:xfrm>
            <a:off x="6483554" y="4967049"/>
            <a:ext cx="2121400" cy="1172116"/>
          </a:xfrm>
          <a:prstGeom prst="rect">
            <a:avLst/>
          </a:prstGeom>
        </p:spPr>
        <p:txBody>
          <a:bodyPr wrap="square">
            <a:spAutoFit/>
          </a:bodyPr>
          <a:lstStyle/>
          <a:p>
            <a:pPr algn="just">
              <a:tabLst>
                <a:tab pos="2492388" algn="ctr"/>
                <a:tab pos="4984777" algn="r"/>
              </a:tabLst>
            </a:pPr>
            <a:r>
              <a:rPr lang="ja-JP" altLang="ja-JP" sz="1477" b="1" dirty="0">
                <a:solidFill>
                  <a:srgbClr val="000000"/>
                </a:solidFill>
                <a:latin typeface="Century"/>
                <a:ea typeface="メイリオ"/>
                <a:cs typeface="メイリオ"/>
              </a:rPr>
              <a:t>【支えるしくみ】</a:t>
            </a:r>
            <a:endParaRPr lang="en-US" altLang="ja-JP" sz="1477" b="1" dirty="0">
              <a:solidFill>
                <a:srgbClr val="000000"/>
              </a:solidFill>
              <a:latin typeface="Century"/>
              <a:ea typeface="メイリオ"/>
              <a:cs typeface="メイリオ"/>
            </a:endParaRPr>
          </a:p>
          <a:p>
            <a:pPr algn="just">
              <a:tabLst>
                <a:tab pos="2492388" algn="ctr"/>
                <a:tab pos="4984777" algn="r"/>
              </a:tabLst>
            </a:pPr>
            <a:r>
              <a:rPr lang="ja-JP" altLang="ja-JP" sz="1108" b="1" dirty="0">
                <a:solidFill>
                  <a:srgbClr val="000000"/>
                </a:solidFill>
                <a:effectLst>
                  <a:glow rad="228600">
                    <a:schemeClr val="bg1">
                      <a:alpha val="87000"/>
                    </a:schemeClr>
                  </a:glow>
                </a:effectLst>
                <a:latin typeface="Century"/>
                <a:ea typeface="メイリオ"/>
                <a:cs typeface="Times New Roman"/>
              </a:rPr>
              <a:t>安全・安心</a:t>
            </a:r>
            <a:endParaRPr lang="en-US" altLang="ja-JP" sz="1108" b="1" dirty="0">
              <a:solidFill>
                <a:srgbClr val="000000"/>
              </a:solidFill>
              <a:effectLst>
                <a:glow rad="228600">
                  <a:schemeClr val="bg1">
                    <a:alpha val="87000"/>
                  </a:schemeClr>
                </a:glow>
              </a:effectLst>
              <a:latin typeface="Century"/>
              <a:ea typeface="メイリオ"/>
              <a:cs typeface="Times New Roman"/>
            </a:endParaRPr>
          </a:p>
          <a:p>
            <a:pPr marL="84994" indent="-84994" algn="just">
              <a:tabLst>
                <a:tab pos="2492388" algn="ctr"/>
                <a:tab pos="4984777" algn="r"/>
              </a:tabLst>
            </a:pPr>
            <a:r>
              <a:rPr lang="ja-JP" altLang="en-US" sz="1108" b="1" dirty="0">
                <a:solidFill>
                  <a:srgbClr val="000000"/>
                </a:solidFill>
                <a:effectLst>
                  <a:glow rad="228600">
                    <a:schemeClr val="bg1">
                      <a:alpha val="87000"/>
                    </a:schemeClr>
                  </a:glow>
                </a:effectLst>
                <a:latin typeface="Century"/>
                <a:ea typeface="メイリオ"/>
                <a:cs typeface="Times New Roman"/>
              </a:rPr>
              <a:t>▶</a:t>
            </a:r>
            <a:r>
              <a:rPr lang="en-US" altLang="ja-JP" sz="1108" dirty="0">
                <a:solidFill>
                  <a:srgbClr val="000000"/>
                </a:solidFill>
                <a:effectLst>
                  <a:glow rad="228600">
                    <a:schemeClr val="bg1">
                      <a:alpha val="87000"/>
                    </a:schemeClr>
                  </a:glow>
                </a:effectLst>
                <a:latin typeface="メイリオ"/>
                <a:cs typeface="メイリオ"/>
              </a:rPr>
              <a:t>24</a:t>
            </a:r>
            <a:r>
              <a:rPr lang="ja-JP" altLang="ja-JP" sz="1108" dirty="0">
                <a:solidFill>
                  <a:srgbClr val="000000"/>
                </a:solidFill>
                <a:effectLst>
                  <a:glow rad="228600">
                    <a:schemeClr val="bg1">
                      <a:alpha val="87000"/>
                    </a:schemeClr>
                  </a:glow>
                </a:effectLst>
                <a:latin typeface="ＭＳ Ｐゴシック"/>
                <a:ea typeface="メイリオ"/>
                <a:cs typeface="メイリオ"/>
              </a:rPr>
              <a:t>時間ホスピタリティと</a:t>
            </a:r>
            <a:r>
              <a:rPr lang="ja-JP" altLang="en-US" sz="1108" dirty="0">
                <a:solidFill>
                  <a:srgbClr val="000000"/>
                </a:solidFill>
                <a:effectLst>
                  <a:glow rad="228600">
                    <a:schemeClr val="bg1">
                      <a:alpha val="87000"/>
                    </a:schemeClr>
                  </a:glow>
                </a:effectLst>
                <a:latin typeface="ＭＳ Ｐゴシック"/>
                <a:ea typeface="メイリオ"/>
                <a:cs typeface="メイリオ"/>
              </a:rPr>
              <a:t>       </a:t>
            </a:r>
            <a:r>
              <a:rPr lang="ja-JP" altLang="ja-JP" sz="1108" dirty="0">
                <a:solidFill>
                  <a:srgbClr val="000000"/>
                </a:solidFill>
                <a:effectLst>
                  <a:glow rad="228600">
                    <a:schemeClr val="bg1">
                      <a:alpha val="87000"/>
                    </a:schemeClr>
                  </a:glow>
                </a:effectLst>
                <a:latin typeface="ＭＳ Ｐゴシック"/>
                <a:ea typeface="メイリオ"/>
                <a:cs typeface="メイリオ"/>
              </a:rPr>
              <a:t>安心感に包まれるまちづくり </a:t>
            </a:r>
            <a:endParaRPr lang="ja-JP" altLang="ja-JP" sz="1108" dirty="0">
              <a:latin typeface="ＭＳ Ｐゴシック"/>
              <a:cs typeface="ＭＳ Ｐゴシック"/>
            </a:endParaRPr>
          </a:p>
          <a:p>
            <a:pPr algn="just">
              <a:tabLst>
                <a:tab pos="2492388" algn="ctr"/>
                <a:tab pos="4984777" algn="r"/>
              </a:tabLst>
            </a:pPr>
            <a:r>
              <a:rPr lang="ja-JP" altLang="ja-JP" sz="1108" b="1" dirty="0">
                <a:solidFill>
                  <a:srgbClr val="000000"/>
                </a:solidFill>
                <a:effectLst>
                  <a:glow rad="228600">
                    <a:schemeClr val="bg1">
                      <a:alpha val="87000"/>
                    </a:schemeClr>
                  </a:glow>
                </a:effectLst>
                <a:latin typeface="Century"/>
                <a:ea typeface="メイリオ"/>
                <a:cs typeface="Times New Roman"/>
              </a:rPr>
              <a:t>運営・育成</a:t>
            </a:r>
            <a:endParaRPr lang="en-US" altLang="ja-JP" sz="1108" b="1" dirty="0">
              <a:solidFill>
                <a:srgbClr val="000000"/>
              </a:solidFill>
              <a:effectLst>
                <a:glow rad="228600">
                  <a:schemeClr val="bg1">
                    <a:alpha val="87000"/>
                  </a:schemeClr>
                </a:glow>
              </a:effectLst>
              <a:latin typeface="Century"/>
              <a:ea typeface="メイリオ"/>
              <a:cs typeface="Times New Roman"/>
            </a:endParaRPr>
          </a:p>
          <a:p>
            <a:pPr marL="84994" indent="-84994" algn="just">
              <a:tabLst>
                <a:tab pos="2492388" algn="ctr"/>
                <a:tab pos="4984777" algn="r"/>
              </a:tabLst>
            </a:pPr>
            <a:r>
              <a:rPr lang="ja-JP" altLang="en-US" sz="1108" b="1" dirty="0">
                <a:solidFill>
                  <a:srgbClr val="000000"/>
                </a:solidFill>
                <a:effectLst>
                  <a:glow rad="228600">
                    <a:schemeClr val="bg1">
                      <a:alpha val="87000"/>
                    </a:schemeClr>
                  </a:glow>
                </a:effectLst>
                <a:latin typeface="Century"/>
                <a:ea typeface="メイリオ"/>
                <a:cs typeface="Times New Roman"/>
              </a:rPr>
              <a:t>▶</a:t>
            </a:r>
            <a:r>
              <a:rPr lang="ja-JP" altLang="ja-JP" sz="1108" dirty="0">
                <a:solidFill>
                  <a:srgbClr val="000000"/>
                </a:solidFill>
                <a:effectLst>
                  <a:glow rad="228600">
                    <a:schemeClr val="bg1">
                      <a:alpha val="87000"/>
                    </a:schemeClr>
                  </a:glow>
                </a:effectLst>
                <a:latin typeface="ＭＳ Ｐゴシック"/>
                <a:ea typeface="メイリオ"/>
                <a:cs typeface="メイリオ"/>
              </a:rPr>
              <a:t>民が主役のまちづくり</a:t>
            </a:r>
            <a:endParaRPr lang="ja-JP" altLang="ja-JP" sz="1662" kern="100" dirty="0">
              <a:latin typeface="Century"/>
              <a:ea typeface="ＭＳ 明朝"/>
              <a:cs typeface="Times New Roman"/>
            </a:endParaRPr>
          </a:p>
        </p:txBody>
      </p:sp>
      <p:sp>
        <p:nvSpPr>
          <p:cNvPr id="35" name="スライド番号プレースホルダー 4"/>
          <p:cNvSpPr>
            <a:spLocks noGrp="1"/>
          </p:cNvSpPr>
          <p:nvPr>
            <p:ph type="sldNum" sz="quarter" idx="12"/>
          </p:nvPr>
        </p:nvSpPr>
        <p:spPr>
          <a:solidFill>
            <a:srgbClr val="FFFFFF">
              <a:alpha val="30196"/>
            </a:srgbClr>
          </a:solidFill>
        </p:spPr>
        <p:txBody>
          <a:bodyPr/>
          <a:lstStyle/>
          <a:p>
            <a:fld id="{C5024B52-16EA-4BF5-8D74-CE40AF5BF20F}" type="slidenum">
              <a:rPr lang="ja-JP" altLang="en-US"/>
              <a:t>113</a:t>
            </a:fld>
            <a:endParaRPr lang="ja-JP" altLang="en-US" dirty="0"/>
          </a:p>
        </p:txBody>
      </p:sp>
      <p:sp>
        <p:nvSpPr>
          <p:cNvPr id="44" name="正方形/長方形 43"/>
          <p:cNvSpPr/>
          <p:nvPr/>
        </p:nvSpPr>
        <p:spPr>
          <a:xfrm>
            <a:off x="0" y="-14372"/>
            <a:ext cx="9144000" cy="519469"/>
          </a:xfrm>
          <a:prstGeom prst="rect">
            <a:avLst/>
          </a:prstGeom>
          <a:solidFill>
            <a:schemeClr val="accent1">
              <a:lumMod val="75000"/>
            </a:schemeClr>
          </a:solidFill>
        </p:spPr>
        <p:txBody>
          <a:bodyPr vert="horz" lIns="91440" tIns="45720" rIns="91440" bIns="45720" rtlCol="0" anchor="b" anchorCtr="0">
            <a:normAutofit/>
          </a:bodyPr>
          <a:lstStyle/>
          <a:p>
            <a:pPr algn="ctr" defTabSz="914354">
              <a:lnSpc>
                <a:spcPct val="90000"/>
              </a:lnSpc>
              <a:spcBef>
                <a:spcPct val="0"/>
              </a:spcBef>
            </a:pPr>
            <a:r>
              <a:rPr lang="ja-JP" altLang="en-US" sz="2400" b="1" dirty="0">
                <a:solidFill>
                  <a:schemeClr val="bg1"/>
                </a:solidFill>
                <a:latin typeface="メイリオ" panose="020B0604030504040204" pitchFamily="50" charset="-128"/>
                <a:ea typeface="メイリオ" panose="020B0604030504040204" pitchFamily="50" charset="-128"/>
                <a:cs typeface="+mj-cs"/>
              </a:rPr>
              <a:t>　～夢洲まちづくり構想　（</a:t>
            </a:r>
            <a:r>
              <a:rPr lang="en-US" altLang="ja-JP" sz="2400" b="1" dirty="0">
                <a:solidFill>
                  <a:schemeClr val="bg1"/>
                </a:solidFill>
                <a:latin typeface="メイリオ" panose="020B0604030504040204" pitchFamily="50" charset="-128"/>
                <a:ea typeface="メイリオ" panose="020B0604030504040204" pitchFamily="50" charset="-128"/>
                <a:cs typeface="+mj-cs"/>
              </a:rPr>
              <a:t>2017</a:t>
            </a:r>
            <a:r>
              <a:rPr lang="ja-JP" altLang="en-US" sz="2400" b="1" dirty="0">
                <a:solidFill>
                  <a:schemeClr val="bg1"/>
                </a:solidFill>
                <a:latin typeface="メイリオ" panose="020B0604030504040204" pitchFamily="50" charset="-128"/>
                <a:ea typeface="メイリオ" panose="020B0604030504040204" pitchFamily="50" charset="-128"/>
                <a:cs typeface="+mj-cs"/>
              </a:rPr>
              <a:t>年８月）～</a:t>
            </a:r>
          </a:p>
        </p:txBody>
      </p:sp>
    </p:spTree>
    <p:extLst>
      <p:ext uri="{BB962C8B-B14F-4D97-AF65-F5344CB8AC3E}">
        <p14:creationId xmlns:p14="http://schemas.microsoft.com/office/powerpoint/2010/main" val="22318137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45690" y="774778"/>
            <a:ext cx="2367310" cy="349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sz="3600" kern="1200">
                <a:solidFill>
                  <a:schemeClr val="lt1"/>
                </a:solidFill>
                <a:latin typeface="+mn-lt"/>
                <a:ea typeface="+mn-ea"/>
                <a:cs typeface="+mn-cs"/>
              </a:defRPr>
            </a:lvl1pPr>
            <a:lvl2pPr marL="457200" algn="l" rtl="0" fontAlgn="base">
              <a:spcBef>
                <a:spcPct val="0"/>
              </a:spcBef>
              <a:spcAft>
                <a:spcPct val="0"/>
              </a:spcAft>
              <a:defRPr kumimoji="1" sz="3600" kern="1200">
                <a:solidFill>
                  <a:schemeClr val="lt1"/>
                </a:solidFill>
                <a:latin typeface="+mn-lt"/>
                <a:ea typeface="+mn-ea"/>
                <a:cs typeface="+mn-cs"/>
              </a:defRPr>
            </a:lvl2pPr>
            <a:lvl3pPr marL="914400" algn="l" rtl="0" fontAlgn="base">
              <a:spcBef>
                <a:spcPct val="0"/>
              </a:spcBef>
              <a:spcAft>
                <a:spcPct val="0"/>
              </a:spcAft>
              <a:defRPr kumimoji="1" sz="3600" kern="1200">
                <a:solidFill>
                  <a:schemeClr val="lt1"/>
                </a:solidFill>
                <a:latin typeface="+mn-lt"/>
                <a:ea typeface="+mn-ea"/>
                <a:cs typeface="+mn-cs"/>
              </a:defRPr>
            </a:lvl3pPr>
            <a:lvl4pPr marL="1371600" algn="l" rtl="0" fontAlgn="base">
              <a:spcBef>
                <a:spcPct val="0"/>
              </a:spcBef>
              <a:spcAft>
                <a:spcPct val="0"/>
              </a:spcAft>
              <a:defRPr kumimoji="1" sz="3600" kern="1200">
                <a:solidFill>
                  <a:schemeClr val="lt1"/>
                </a:solidFill>
                <a:latin typeface="+mn-lt"/>
                <a:ea typeface="+mn-ea"/>
                <a:cs typeface="+mn-cs"/>
              </a:defRPr>
            </a:lvl4pPr>
            <a:lvl5pPr marL="1828800" algn="l" rtl="0" fontAlgn="base">
              <a:spcBef>
                <a:spcPct val="0"/>
              </a:spcBef>
              <a:spcAft>
                <a:spcPct val="0"/>
              </a:spcAft>
              <a:defRPr kumimoji="1" sz="3600" kern="1200">
                <a:solidFill>
                  <a:schemeClr val="lt1"/>
                </a:solidFill>
                <a:latin typeface="+mn-lt"/>
                <a:ea typeface="+mn-ea"/>
                <a:cs typeface="+mn-cs"/>
              </a:defRPr>
            </a:lvl5pPr>
            <a:lvl6pPr marL="2286000" algn="l" defTabSz="914400" rtl="0" eaLnBrk="1" latinLnBrk="0" hangingPunct="1">
              <a:defRPr kumimoji="1" sz="3600" kern="1200">
                <a:solidFill>
                  <a:schemeClr val="lt1"/>
                </a:solidFill>
                <a:latin typeface="+mn-lt"/>
                <a:ea typeface="+mn-ea"/>
                <a:cs typeface="+mn-cs"/>
              </a:defRPr>
            </a:lvl6pPr>
            <a:lvl7pPr marL="2743200" algn="l" defTabSz="914400" rtl="0" eaLnBrk="1" latinLnBrk="0" hangingPunct="1">
              <a:defRPr kumimoji="1" sz="3600" kern="1200">
                <a:solidFill>
                  <a:schemeClr val="lt1"/>
                </a:solidFill>
                <a:latin typeface="+mn-lt"/>
                <a:ea typeface="+mn-ea"/>
                <a:cs typeface="+mn-cs"/>
              </a:defRPr>
            </a:lvl7pPr>
            <a:lvl8pPr marL="3200400" algn="l" defTabSz="914400" rtl="0" eaLnBrk="1" latinLnBrk="0" hangingPunct="1">
              <a:defRPr kumimoji="1" sz="3600" kern="1200">
                <a:solidFill>
                  <a:schemeClr val="lt1"/>
                </a:solidFill>
                <a:latin typeface="+mn-lt"/>
                <a:ea typeface="+mn-ea"/>
                <a:cs typeface="+mn-cs"/>
              </a:defRPr>
            </a:lvl8pPr>
            <a:lvl9pPr marL="3657600" algn="l" defTabSz="914400" rtl="0" eaLnBrk="1" latinLnBrk="0" hangingPunct="1">
              <a:defRPr kumimoji="1" sz="3600" kern="1200">
                <a:solidFill>
                  <a:schemeClr val="lt1"/>
                </a:solidFill>
                <a:latin typeface="+mn-lt"/>
                <a:ea typeface="+mn-ea"/>
                <a:cs typeface="+mn-cs"/>
              </a:defRPr>
            </a:lvl9pPr>
          </a:lstStyle>
          <a:p>
            <a:r>
              <a:rPr lang="en-US" altLang="ja-JP" sz="1600" b="1" dirty="0">
                <a:solidFill>
                  <a:schemeClr val="tx1"/>
                </a:solidFill>
                <a:latin typeface="+mn-ea"/>
              </a:rPr>
              <a:t>【</a:t>
            </a:r>
            <a:r>
              <a:rPr lang="ja-JP" altLang="en-US" sz="1600" b="1" dirty="0">
                <a:solidFill>
                  <a:schemeClr val="tx1"/>
                </a:solidFill>
                <a:latin typeface="+mn-ea"/>
              </a:rPr>
              <a:t>土地利用の方針</a:t>
            </a:r>
            <a:r>
              <a:rPr lang="en-US" altLang="ja-JP" sz="1600" b="1" dirty="0">
                <a:solidFill>
                  <a:schemeClr val="tx1"/>
                </a:solidFill>
                <a:latin typeface="+mn-ea"/>
              </a:rPr>
              <a:t>】</a:t>
            </a:r>
            <a:endParaRPr lang="ja-JP" altLang="en-US" sz="1600" b="1" dirty="0">
              <a:solidFill>
                <a:schemeClr val="tx1"/>
              </a:solidFill>
              <a:latin typeface="+mn-ea"/>
            </a:endParaRPr>
          </a:p>
        </p:txBody>
      </p:sp>
      <p:sp>
        <p:nvSpPr>
          <p:cNvPr id="24" name="正方形/長方形 23"/>
          <p:cNvSpPr/>
          <p:nvPr/>
        </p:nvSpPr>
        <p:spPr>
          <a:xfrm>
            <a:off x="4749536" y="749377"/>
            <a:ext cx="2821684" cy="378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sz="3600" kern="1200">
                <a:solidFill>
                  <a:schemeClr val="lt1"/>
                </a:solidFill>
                <a:latin typeface="+mn-lt"/>
                <a:ea typeface="+mn-ea"/>
                <a:cs typeface="+mn-cs"/>
              </a:defRPr>
            </a:lvl1pPr>
            <a:lvl2pPr marL="457200" algn="l" rtl="0" fontAlgn="base">
              <a:spcBef>
                <a:spcPct val="0"/>
              </a:spcBef>
              <a:spcAft>
                <a:spcPct val="0"/>
              </a:spcAft>
              <a:defRPr kumimoji="1" sz="3600" kern="1200">
                <a:solidFill>
                  <a:schemeClr val="lt1"/>
                </a:solidFill>
                <a:latin typeface="+mn-lt"/>
                <a:ea typeface="+mn-ea"/>
                <a:cs typeface="+mn-cs"/>
              </a:defRPr>
            </a:lvl2pPr>
            <a:lvl3pPr marL="914400" algn="l" rtl="0" fontAlgn="base">
              <a:spcBef>
                <a:spcPct val="0"/>
              </a:spcBef>
              <a:spcAft>
                <a:spcPct val="0"/>
              </a:spcAft>
              <a:defRPr kumimoji="1" sz="3600" kern="1200">
                <a:solidFill>
                  <a:schemeClr val="lt1"/>
                </a:solidFill>
                <a:latin typeface="+mn-lt"/>
                <a:ea typeface="+mn-ea"/>
                <a:cs typeface="+mn-cs"/>
              </a:defRPr>
            </a:lvl3pPr>
            <a:lvl4pPr marL="1371600" algn="l" rtl="0" fontAlgn="base">
              <a:spcBef>
                <a:spcPct val="0"/>
              </a:spcBef>
              <a:spcAft>
                <a:spcPct val="0"/>
              </a:spcAft>
              <a:defRPr kumimoji="1" sz="3600" kern="1200">
                <a:solidFill>
                  <a:schemeClr val="lt1"/>
                </a:solidFill>
                <a:latin typeface="+mn-lt"/>
                <a:ea typeface="+mn-ea"/>
                <a:cs typeface="+mn-cs"/>
              </a:defRPr>
            </a:lvl4pPr>
            <a:lvl5pPr marL="1828800" algn="l" rtl="0" fontAlgn="base">
              <a:spcBef>
                <a:spcPct val="0"/>
              </a:spcBef>
              <a:spcAft>
                <a:spcPct val="0"/>
              </a:spcAft>
              <a:defRPr kumimoji="1" sz="3600" kern="1200">
                <a:solidFill>
                  <a:schemeClr val="lt1"/>
                </a:solidFill>
                <a:latin typeface="+mn-lt"/>
                <a:ea typeface="+mn-ea"/>
                <a:cs typeface="+mn-cs"/>
              </a:defRPr>
            </a:lvl5pPr>
            <a:lvl6pPr marL="2286000" algn="l" defTabSz="914400" rtl="0" eaLnBrk="1" latinLnBrk="0" hangingPunct="1">
              <a:defRPr kumimoji="1" sz="3600" kern="1200">
                <a:solidFill>
                  <a:schemeClr val="lt1"/>
                </a:solidFill>
                <a:latin typeface="+mn-lt"/>
                <a:ea typeface="+mn-ea"/>
                <a:cs typeface="+mn-cs"/>
              </a:defRPr>
            </a:lvl6pPr>
            <a:lvl7pPr marL="2743200" algn="l" defTabSz="914400" rtl="0" eaLnBrk="1" latinLnBrk="0" hangingPunct="1">
              <a:defRPr kumimoji="1" sz="3600" kern="1200">
                <a:solidFill>
                  <a:schemeClr val="lt1"/>
                </a:solidFill>
                <a:latin typeface="+mn-lt"/>
                <a:ea typeface="+mn-ea"/>
                <a:cs typeface="+mn-cs"/>
              </a:defRPr>
            </a:lvl7pPr>
            <a:lvl8pPr marL="3200400" algn="l" defTabSz="914400" rtl="0" eaLnBrk="1" latinLnBrk="0" hangingPunct="1">
              <a:defRPr kumimoji="1" sz="3600" kern="1200">
                <a:solidFill>
                  <a:schemeClr val="lt1"/>
                </a:solidFill>
                <a:latin typeface="+mn-lt"/>
                <a:ea typeface="+mn-ea"/>
                <a:cs typeface="+mn-cs"/>
              </a:defRPr>
            </a:lvl8pPr>
            <a:lvl9pPr marL="3657600" algn="l" defTabSz="914400" rtl="0" eaLnBrk="1" latinLnBrk="0" hangingPunct="1">
              <a:defRPr kumimoji="1" sz="3600" kern="1200">
                <a:solidFill>
                  <a:schemeClr val="lt1"/>
                </a:solidFill>
                <a:latin typeface="+mn-lt"/>
                <a:ea typeface="+mn-ea"/>
                <a:cs typeface="+mn-cs"/>
              </a:defRPr>
            </a:lvl9pPr>
          </a:lstStyle>
          <a:p>
            <a:r>
              <a:rPr lang="en-US" altLang="ja-JP" sz="1600" b="1" dirty="0">
                <a:solidFill>
                  <a:schemeClr val="tx1"/>
                </a:solidFill>
                <a:latin typeface="+mn-ea"/>
              </a:rPr>
              <a:t>【</a:t>
            </a:r>
            <a:r>
              <a:rPr lang="ja-JP" altLang="en-US" sz="1600" b="1" dirty="0">
                <a:solidFill>
                  <a:schemeClr val="tx1"/>
                </a:solidFill>
                <a:latin typeface="+mn-ea"/>
              </a:rPr>
              <a:t>インフラ等の整備計画</a:t>
            </a:r>
            <a:r>
              <a:rPr lang="en-US" altLang="ja-JP" sz="1600" b="1" dirty="0">
                <a:solidFill>
                  <a:schemeClr val="tx1"/>
                </a:solidFill>
                <a:latin typeface="+mn-ea"/>
              </a:rPr>
              <a:t>】</a:t>
            </a:r>
            <a:endParaRPr lang="ja-JP" altLang="en-US" sz="1600" b="1" dirty="0">
              <a:solidFill>
                <a:schemeClr val="tx1"/>
              </a:solidFill>
              <a:latin typeface="+mn-ea"/>
            </a:endParaRPr>
          </a:p>
        </p:txBody>
      </p:sp>
      <p:sp>
        <p:nvSpPr>
          <p:cNvPr id="37" name="角丸四角形 36"/>
          <p:cNvSpPr/>
          <p:nvPr/>
        </p:nvSpPr>
        <p:spPr>
          <a:xfrm>
            <a:off x="71883" y="2945932"/>
            <a:ext cx="4120615" cy="1428940"/>
          </a:xfrm>
          <a:prstGeom prst="roundRect">
            <a:avLst>
              <a:gd name="adj" fmla="val 4270"/>
            </a:avLst>
          </a:prstGeom>
          <a:solidFill>
            <a:srgbClr val="FFFF99">
              <a:alpha val="99000"/>
            </a:srgbClr>
          </a:solidFill>
          <a:ln w="63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3600" kern="1200">
                <a:solidFill>
                  <a:schemeClr val="lt1"/>
                </a:solidFill>
                <a:latin typeface="+mn-lt"/>
                <a:ea typeface="+mn-ea"/>
                <a:cs typeface="+mn-cs"/>
              </a:defRPr>
            </a:lvl1pPr>
            <a:lvl2pPr marL="457200" algn="l" rtl="0" fontAlgn="base">
              <a:spcBef>
                <a:spcPct val="0"/>
              </a:spcBef>
              <a:spcAft>
                <a:spcPct val="0"/>
              </a:spcAft>
              <a:defRPr kumimoji="1" sz="3600" kern="1200">
                <a:solidFill>
                  <a:schemeClr val="lt1"/>
                </a:solidFill>
                <a:latin typeface="+mn-lt"/>
                <a:ea typeface="+mn-ea"/>
                <a:cs typeface="+mn-cs"/>
              </a:defRPr>
            </a:lvl2pPr>
            <a:lvl3pPr marL="914400" algn="l" rtl="0" fontAlgn="base">
              <a:spcBef>
                <a:spcPct val="0"/>
              </a:spcBef>
              <a:spcAft>
                <a:spcPct val="0"/>
              </a:spcAft>
              <a:defRPr kumimoji="1" sz="3600" kern="1200">
                <a:solidFill>
                  <a:schemeClr val="lt1"/>
                </a:solidFill>
                <a:latin typeface="+mn-lt"/>
                <a:ea typeface="+mn-ea"/>
                <a:cs typeface="+mn-cs"/>
              </a:defRPr>
            </a:lvl3pPr>
            <a:lvl4pPr marL="1371600" algn="l" rtl="0" fontAlgn="base">
              <a:spcBef>
                <a:spcPct val="0"/>
              </a:spcBef>
              <a:spcAft>
                <a:spcPct val="0"/>
              </a:spcAft>
              <a:defRPr kumimoji="1" sz="3600" kern="1200">
                <a:solidFill>
                  <a:schemeClr val="lt1"/>
                </a:solidFill>
                <a:latin typeface="+mn-lt"/>
                <a:ea typeface="+mn-ea"/>
                <a:cs typeface="+mn-cs"/>
              </a:defRPr>
            </a:lvl4pPr>
            <a:lvl5pPr marL="1828800" algn="l" rtl="0" fontAlgn="base">
              <a:spcBef>
                <a:spcPct val="0"/>
              </a:spcBef>
              <a:spcAft>
                <a:spcPct val="0"/>
              </a:spcAft>
              <a:defRPr kumimoji="1" sz="3600" kern="1200">
                <a:solidFill>
                  <a:schemeClr val="lt1"/>
                </a:solidFill>
                <a:latin typeface="+mn-lt"/>
                <a:ea typeface="+mn-ea"/>
                <a:cs typeface="+mn-cs"/>
              </a:defRPr>
            </a:lvl5pPr>
            <a:lvl6pPr marL="2286000" algn="l" defTabSz="914400" rtl="0" eaLnBrk="1" latinLnBrk="0" hangingPunct="1">
              <a:defRPr kumimoji="1" sz="3600" kern="1200">
                <a:solidFill>
                  <a:schemeClr val="lt1"/>
                </a:solidFill>
                <a:latin typeface="+mn-lt"/>
                <a:ea typeface="+mn-ea"/>
                <a:cs typeface="+mn-cs"/>
              </a:defRPr>
            </a:lvl6pPr>
            <a:lvl7pPr marL="2743200" algn="l" defTabSz="914400" rtl="0" eaLnBrk="1" latinLnBrk="0" hangingPunct="1">
              <a:defRPr kumimoji="1" sz="3600" kern="1200">
                <a:solidFill>
                  <a:schemeClr val="lt1"/>
                </a:solidFill>
                <a:latin typeface="+mn-lt"/>
                <a:ea typeface="+mn-ea"/>
                <a:cs typeface="+mn-cs"/>
              </a:defRPr>
            </a:lvl7pPr>
            <a:lvl8pPr marL="3200400" algn="l" defTabSz="914400" rtl="0" eaLnBrk="1" latinLnBrk="0" hangingPunct="1">
              <a:defRPr kumimoji="1" sz="3600" kern="1200">
                <a:solidFill>
                  <a:schemeClr val="lt1"/>
                </a:solidFill>
                <a:latin typeface="+mn-lt"/>
                <a:ea typeface="+mn-ea"/>
                <a:cs typeface="+mn-cs"/>
              </a:defRPr>
            </a:lvl8pPr>
            <a:lvl9pPr marL="3657600" algn="l" defTabSz="914400" rtl="0" eaLnBrk="1" latinLnBrk="0" hangingPunct="1">
              <a:defRPr kumimoji="1" sz="3600" kern="1200">
                <a:solidFill>
                  <a:schemeClr val="lt1"/>
                </a:solidFill>
                <a:latin typeface="+mn-lt"/>
                <a:ea typeface="+mn-ea"/>
                <a:cs typeface="+mn-cs"/>
              </a:defRPr>
            </a:lvl9pPr>
          </a:lstStyle>
          <a:p>
            <a:pPr algn="ctr"/>
            <a:endParaRPr lang="ja-JP" altLang="en-US" sz="969" dirty="0"/>
          </a:p>
        </p:txBody>
      </p:sp>
      <p:sp>
        <p:nvSpPr>
          <p:cNvPr id="38" name="object 8"/>
          <p:cNvSpPr txBox="1"/>
          <p:nvPr/>
        </p:nvSpPr>
        <p:spPr>
          <a:xfrm>
            <a:off x="101662" y="2966202"/>
            <a:ext cx="4144587" cy="1398716"/>
          </a:xfrm>
          <a:prstGeom prst="rect">
            <a:avLst/>
          </a:prstGeom>
        </p:spPr>
        <p:txBody>
          <a:bodyPr vert="horz" wrap="square" lIns="0" tIns="30480" rIns="0" bIns="0" rtlCol="0">
            <a:spAutoFit/>
          </a:bodyPr>
          <a:lstStyle>
            <a:defPPr>
              <a:defRPr lang="ja-JP"/>
            </a:defPPr>
            <a:lvl1pPr algn="l" rtl="0" fontAlgn="base">
              <a:spcBef>
                <a:spcPct val="0"/>
              </a:spcBef>
              <a:spcAft>
                <a:spcPct val="0"/>
              </a:spcAft>
              <a:defRPr kumimoji="1" sz="3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3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3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3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3600" kern="1200">
                <a:solidFill>
                  <a:schemeClr val="tx1"/>
                </a:solidFill>
                <a:latin typeface="Arial" charset="0"/>
                <a:ea typeface="ＭＳ Ｐゴシック" charset="-128"/>
                <a:cs typeface="+mn-cs"/>
              </a:defRPr>
            </a:lvl5pPr>
            <a:lvl6pPr marL="2286000" algn="l" defTabSz="914400" rtl="0" eaLnBrk="1" latinLnBrk="0" hangingPunct="1">
              <a:defRPr kumimoji="1" sz="3600" kern="1200">
                <a:solidFill>
                  <a:schemeClr val="tx1"/>
                </a:solidFill>
                <a:latin typeface="Arial" charset="0"/>
                <a:ea typeface="ＭＳ Ｐゴシック" charset="-128"/>
                <a:cs typeface="+mn-cs"/>
              </a:defRPr>
            </a:lvl6pPr>
            <a:lvl7pPr marL="2743200" algn="l" defTabSz="914400" rtl="0" eaLnBrk="1" latinLnBrk="0" hangingPunct="1">
              <a:defRPr kumimoji="1" sz="3600" kern="1200">
                <a:solidFill>
                  <a:schemeClr val="tx1"/>
                </a:solidFill>
                <a:latin typeface="Arial" charset="0"/>
                <a:ea typeface="ＭＳ Ｐゴシック" charset="-128"/>
                <a:cs typeface="+mn-cs"/>
              </a:defRPr>
            </a:lvl7pPr>
            <a:lvl8pPr marL="3200400" algn="l" defTabSz="914400" rtl="0" eaLnBrk="1" latinLnBrk="0" hangingPunct="1">
              <a:defRPr kumimoji="1" sz="3600" kern="1200">
                <a:solidFill>
                  <a:schemeClr val="tx1"/>
                </a:solidFill>
                <a:latin typeface="Arial" charset="0"/>
                <a:ea typeface="ＭＳ Ｐゴシック" charset="-128"/>
                <a:cs typeface="+mn-cs"/>
              </a:defRPr>
            </a:lvl8pPr>
            <a:lvl9pPr marL="3657600" algn="l" defTabSz="914400" rtl="0" eaLnBrk="1" latinLnBrk="0" hangingPunct="1">
              <a:defRPr kumimoji="1" sz="3600" kern="1200">
                <a:solidFill>
                  <a:schemeClr val="tx1"/>
                </a:solidFill>
                <a:latin typeface="Arial" charset="0"/>
                <a:ea typeface="ＭＳ Ｐゴシック" charset="-128"/>
                <a:cs typeface="+mn-cs"/>
              </a:defRPr>
            </a:lvl9pPr>
          </a:lstStyle>
          <a:p>
            <a:pPr marL="11723">
              <a:spcBef>
                <a:spcPts val="240"/>
              </a:spcBef>
            </a:pPr>
            <a:r>
              <a:rPr lang="en-US" altLang="ja-JP" sz="969" b="1" dirty="0">
                <a:latin typeface="メイリオ" panose="020B0604030504040204" pitchFamily="50" charset="-128"/>
                <a:ea typeface="メイリオ" panose="020B0604030504040204" pitchFamily="50" charset="-128"/>
                <a:cs typeface="メイリオ"/>
              </a:rPr>
              <a:t>【</a:t>
            </a:r>
            <a:r>
              <a:rPr lang="ja-JP" altLang="en-US" sz="969" b="1" dirty="0">
                <a:latin typeface="メイリオ" panose="020B0604030504040204" pitchFamily="50" charset="-128"/>
                <a:ea typeface="メイリオ" panose="020B0604030504040204" pitchFamily="50" charset="-128"/>
                <a:cs typeface="メイリオ"/>
              </a:rPr>
              <a:t>第２期</a:t>
            </a:r>
            <a:r>
              <a:rPr lang="en-US" altLang="ja-JP" sz="969" b="1" dirty="0">
                <a:latin typeface="メイリオ" panose="020B0604030504040204" pitchFamily="50" charset="-128"/>
                <a:ea typeface="メイリオ" panose="020B0604030504040204" pitchFamily="50" charset="-128"/>
                <a:cs typeface="メイリオ"/>
              </a:rPr>
              <a:t>(60ha) 】</a:t>
            </a:r>
          </a:p>
          <a:p>
            <a:pPr marL="11723">
              <a:spcBef>
                <a:spcPts val="240"/>
              </a:spcBef>
            </a:pPr>
            <a:r>
              <a:rPr lang="ja-JP" altLang="en-US" sz="969" b="1" u="sng" dirty="0">
                <a:latin typeface="メイリオ" panose="020B0604030504040204" pitchFamily="50" charset="-128"/>
                <a:ea typeface="メイリオ" panose="020B0604030504040204" pitchFamily="50" charset="-128"/>
                <a:cs typeface="メイリオ"/>
              </a:rPr>
              <a:t>万博の理念を継承したまちづくり</a:t>
            </a:r>
            <a:br>
              <a:rPr lang="en-US" altLang="ja-JP" sz="969" b="1" u="sng" dirty="0">
                <a:latin typeface="メイリオ" panose="020B0604030504040204" pitchFamily="50" charset="-128"/>
                <a:ea typeface="メイリオ" panose="020B0604030504040204" pitchFamily="50" charset="-128"/>
                <a:cs typeface="メイリオ"/>
              </a:rPr>
            </a:br>
            <a:r>
              <a:rPr lang="en-US" altLang="ja-JP" sz="969" dirty="0">
                <a:latin typeface="メイリオ" panose="020B0604030504040204" pitchFamily="50" charset="-128"/>
                <a:ea typeface="メイリオ" panose="020B0604030504040204" pitchFamily="50" charset="-128"/>
                <a:cs typeface="メイリオ"/>
              </a:rPr>
              <a:t>  </a:t>
            </a:r>
            <a:r>
              <a:rPr lang="ja-JP" altLang="en-US" sz="969" dirty="0">
                <a:latin typeface="メイリオ" panose="020B0604030504040204" pitchFamily="50" charset="-128"/>
                <a:ea typeface="メイリオ" panose="020B0604030504040204" pitchFamily="50" charset="-128"/>
                <a:cs typeface="メイリオ"/>
              </a:rPr>
              <a:t>　大規模なエンターテイメント・レクリエーション機能や</a:t>
            </a:r>
            <a:r>
              <a:rPr lang="ja-JP" altLang="en-US" sz="969" u="sng" dirty="0">
                <a:latin typeface="メイリオ" panose="020B0604030504040204" pitchFamily="50" charset="-128"/>
                <a:ea typeface="メイリオ" panose="020B0604030504040204" pitchFamily="50" charset="-128"/>
                <a:cs typeface="メイリオ"/>
              </a:rPr>
              <a:t>万博の理念、　</a:t>
            </a:r>
            <a:br>
              <a:rPr lang="ja-JP" altLang="en-US" sz="969" u="sng"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a:t>
            </a:r>
            <a:r>
              <a:rPr lang="ja-JP" altLang="en-US" sz="969" u="sng" dirty="0">
                <a:latin typeface="メイリオ" panose="020B0604030504040204" pitchFamily="50" charset="-128"/>
                <a:ea typeface="メイリオ" panose="020B0604030504040204" pitchFamily="50" charset="-128"/>
                <a:cs typeface="メイリオ"/>
              </a:rPr>
              <a:t>最先端の取り組み及び第１期において創出されたにぎわいを継承した</a:t>
            </a:r>
            <a:br>
              <a:rPr lang="ja-JP" altLang="en-US" sz="969" u="sng"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a:t>
            </a:r>
            <a:r>
              <a:rPr lang="ja-JP" altLang="en-US" sz="969" u="sng" dirty="0">
                <a:latin typeface="メイリオ" panose="020B0604030504040204" pitchFamily="50" charset="-128"/>
                <a:ea typeface="メイリオ" panose="020B0604030504040204" pitchFamily="50" charset="-128"/>
                <a:cs typeface="メイリオ"/>
              </a:rPr>
              <a:t>まちづくりを進める</a:t>
            </a:r>
            <a:r>
              <a:rPr lang="ja-JP" altLang="en-US" sz="969" dirty="0">
                <a:latin typeface="メイリオ" panose="020B0604030504040204" pitchFamily="50" charset="-128"/>
                <a:ea typeface="メイリオ" panose="020B0604030504040204" pitchFamily="50" charset="-128"/>
                <a:cs typeface="メイリオ"/>
              </a:rPr>
              <a:t>ことで、第１期のまちづくりと合わせて国際観光</a:t>
            </a:r>
            <a:br>
              <a:rPr lang="ja-JP" altLang="en-US"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拠点機能の更なる強化を図る。</a:t>
            </a:r>
            <a:br>
              <a:rPr lang="en-US" altLang="ja-JP" sz="969" dirty="0">
                <a:latin typeface="メイリオ" panose="020B0604030504040204" pitchFamily="50" charset="-128"/>
                <a:ea typeface="メイリオ" panose="020B0604030504040204" pitchFamily="50" charset="-128"/>
                <a:cs typeface="メイリオ"/>
              </a:rPr>
            </a:br>
            <a:br>
              <a:rPr lang="en-US" altLang="ja-JP" sz="969" b="1" dirty="0">
                <a:latin typeface="メイリオ" panose="020B0604030504040204" pitchFamily="50" charset="-128"/>
                <a:ea typeface="メイリオ" panose="020B0604030504040204" pitchFamily="50" charset="-128"/>
                <a:cs typeface="メイリオ"/>
              </a:rPr>
            </a:br>
            <a:r>
              <a:rPr lang="en-US" altLang="ja-JP" sz="969" b="1" dirty="0">
                <a:latin typeface="メイリオ" panose="020B0604030504040204" pitchFamily="50" charset="-128"/>
                <a:ea typeface="メイリオ" panose="020B0604030504040204" pitchFamily="50" charset="-128"/>
                <a:cs typeface="メイリオ"/>
              </a:rPr>
              <a:t>《</a:t>
            </a:r>
            <a:r>
              <a:rPr lang="ja-JP" altLang="en-US" sz="969" b="1" dirty="0">
                <a:latin typeface="メイリオ" panose="020B0604030504040204" pitchFamily="50" charset="-128"/>
                <a:ea typeface="メイリオ" panose="020B0604030504040204" pitchFamily="50" charset="-128"/>
                <a:cs typeface="メイリオ"/>
              </a:rPr>
              <a:t>導入機能例</a:t>
            </a:r>
            <a:r>
              <a:rPr lang="en-US" altLang="ja-JP" sz="969" b="1" dirty="0">
                <a:latin typeface="メイリオ" panose="020B0604030504040204" pitchFamily="50" charset="-128"/>
                <a:ea typeface="メイリオ" panose="020B0604030504040204" pitchFamily="50" charset="-128"/>
                <a:cs typeface="メイリオ"/>
              </a:rPr>
              <a:t>》</a:t>
            </a:r>
            <a:r>
              <a:rPr lang="ja-JP" altLang="en-US" sz="969" b="1" dirty="0">
                <a:latin typeface="メイリオ" panose="020B0604030504040204" pitchFamily="50" charset="-128"/>
                <a:ea typeface="メイリオ" panose="020B0604030504040204" pitchFamily="50" charset="-128"/>
                <a:cs typeface="メイリオ"/>
              </a:rPr>
              <a:t>　</a:t>
            </a:r>
            <a:r>
              <a:rPr lang="ja-JP" altLang="en-US" sz="969" spc="14" dirty="0">
                <a:latin typeface="メイリオ" panose="020B0604030504040204" pitchFamily="50" charset="-128"/>
                <a:ea typeface="メイリオ" panose="020B0604030504040204" pitchFamily="50" charset="-128"/>
                <a:cs typeface="メイリオ"/>
              </a:rPr>
              <a:t>■大規模エンタメ･レクリエーション機能 ■宿泊機能 </a:t>
            </a:r>
            <a:br>
              <a:rPr lang="ja-JP" altLang="en-US" sz="969" spc="14" dirty="0">
                <a:latin typeface="メイリオ" panose="020B0604030504040204" pitchFamily="50" charset="-128"/>
                <a:ea typeface="メイリオ" panose="020B0604030504040204" pitchFamily="50" charset="-128"/>
                <a:cs typeface="メイリオ"/>
              </a:rPr>
            </a:br>
            <a:r>
              <a:rPr lang="ja-JP" altLang="en-US" sz="969" spc="14" dirty="0">
                <a:latin typeface="メイリオ" panose="020B0604030504040204" pitchFamily="50" charset="-128"/>
                <a:ea typeface="メイリオ" panose="020B0604030504040204" pitchFamily="50" charset="-128"/>
                <a:cs typeface="メイリオ"/>
              </a:rPr>
              <a:t>　　　　　　　　■最先端技術･研究などの実験･実証情報発信機能　等</a:t>
            </a:r>
            <a:endParaRPr lang="en-US" altLang="ja-JP" sz="969" spc="14" dirty="0">
              <a:latin typeface="メイリオ" panose="020B0604030504040204" pitchFamily="50" charset="-128"/>
              <a:ea typeface="メイリオ" panose="020B0604030504040204" pitchFamily="50" charset="-128"/>
              <a:cs typeface="メイリオ"/>
            </a:endParaRPr>
          </a:p>
        </p:txBody>
      </p:sp>
      <p:sp>
        <p:nvSpPr>
          <p:cNvPr id="39" name="角丸四角形 38"/>
          <p:cNvSpPr/>
          <p:nvPr/>
        </p:nvSpPr>
        <p:spPr>
          <a:xfrm>
            <a:off x="71039" y="1357997"/>
            <a:ext cx="4120615" cy="1403228"/>
          </a:xfrm>
          <a:prstGeom prst="roundRect">
            <a:avLst>
              <a:gd name="adj" fmla="val 4270"/>
            </a:avLst>
          </a:prstGeom>
          <a:solidFill>
            <a:srgbClr val="CCFFFF">
              <a:alpha val="99000"/>
            </a:srgbClr>
          </a:solidFill>
          <a:ln w="63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3600" kern="1200">
                <a:solidFill>
                  <a:schemeClr val="lt1"/>
                </a:solidFill>
                <a:latin typeface="+mn-lt"/>
                <a:ea typeface="+mn-ea"/>
                <a:cs typeface="+mn-cs"/>
              </a:defRPr>
            </a:lvl1pPr>
            <a:lvl2pPr marL="457200" algn="l" rtl="0" fontAlgn="base">
              <a:spcBef>
                <a:spcPct val="0"/>
              </a:spcBef>
              <a:spcAft>
                <a:spcPct val="0"/>
              </a:spcAft>
              <a:defRPr kumimoji="1" sz="3600" kern="1200">
                <a:solidFill>
                  <a:schemeClr val="lt1"/>
                </a:solidFill>
                <a:latin typeface="+mn-lt"/>
                <a:ea typeface="+mn-ea"/>
                <a:cs typeface="+mn-cs"/>
              </a:defRPr>
            </a:lvl2pPr>
            <a:lvl3pPr marL="914400" algn="l" rtl="0" fontAlgn="base">
              <a:spcBef>
                <a:spcPct val="0"/>
              </a:spcBef>
              <a:spcAft>
                <a:spcPct val="0"/>
              </a:spcAft>
              <a:defRPr kumimoji="1" sz="3600" kern="1200">
                <a:solidFill>
                  <a:schemeClr val="lt1"/>
                </a:solidFill>
                <a:latin typeface="+mn-lt"/>
                <a:ea typeface="+mn-ea"/>
                <a:cs typeface="+mn-cs"/>
              </a:defRPr>
            </a:lvl3pPr>
            <a:lvl4pPr marL="1371600" algn="l" rtl="0" fontAlgn="base">
              <a:spcBef>
                <a:spcPct val="0"/>
              </a:spcBef>
              <a:spcAft>
                <a:spcPct val="0"/>
              </a:spcAft>
              <a:defRPr kumimoji="1" sz="3600" kern="1200">
                <a:solidFill>
                  <a:schemeClr val="lt1"/>
                </a:solidFill>
                <a:latin typeface="+mn-lt"/>
                <a:ea typeface="+mn-ea"/>
                <a:cs typeface="+mn-cs"/>
              </a:defRPr>
            </a:lvl4pPr>
            <a:lvl5pPr marL="1828800" algn="l" rtl="0" fontAlgn="base">
              <a:spcBef>
                <a:spcPct val="0"/>
              </a:spcBef>
              <a:spcAft>
                <a:spcPct val="0"/>
              </a:spcAft>
              <a:defRPr kumimoji="1" sz="3600" kern="1200">
                <a:solidFill>
                  <a:schemeClr val="lt1"/>
                </a:solidFill>
                <a:latin typeface="+mn-lt"/>
                <a:ea typeface="+mn-ea"/>
                <a:cs typeface="+mn-cs"/>
              </a:defRPr>
            </a:lvl5pPr>
            <a:lvl6pPr marL="2286000" algn="l" defTabSz="914400" rtl="0" eaLnBrk="1" latinLnBrk="0" hangingPunct="1">
              <a:defRPr kumimoji="1" sz="3600" kern="1200">
                <a:solidFill>
                  <a:schemeClr val="lt1"/>
                </a:solidFill>
                <a:latin typeface="+mn-lt"/>
                <a:ea typeface="+mn-ea"/>
                <a:cs typeface="+mn-cs"/>
              </a:defRPr>
            </a:lvl6pPr>
            <a:lvl7pPr marL="2743200" algn="l" defTabSz="914400" rtl="0" eaLnBrk="1" latinLnBrk="0" hangingPunct="1">
              <a:defRPr kumimoji="1" sz="3600" kern="1200">
                <a:solidFill>
                  <a:schemeClr val="lt1"/>
                </a:solidFill>
                <a:latin typeface="+mn-lt"/>
                <a:ea typeface="+mn-ea"/>
                <a:cs typeface="+mn-cs"/>
              </a:defRPr>
            </a:lvl7pPr>
            <a:lvl8pPr marL="3200400" algn="l" defTabSz="914400" rtl="0" eaLnBrk="1" latinLnBrk="0" hangingPunct="1">
              <a:defRPr kumimoji="1" sz="3600" kern="1200">
                <a:solidFill>
                  <a:schemeClr val="lt1"/>
                </a:solidFill>
                <a:latin typeface="+mn-lt"/>
                <a:ea typeface="+mn-ea"/>
                <a:cs typeface="+mn-cs"/>
              </a:defRPr>
            </a:lvl8pPr>
            <a:lvl9pPr marL="3657600" algn="l" defTabSz="914400" rtl="0" eaLnBrk="1" latinLnBrk="0" hangingPunct="1">
              <a:defRPr kumimoji="1" sz="3600" kern="1200">
                <a:solidFill>
                  <a:schemeClr val="lt1"/>
                </a:solidFill>
                <a:latin typeface="+mn-lt"/>
                <a:ea typeface="+mn-ea"/>
                <a:cs typeface="+mn-cs"/>
              </a:defRPr>
            </a:lvl9pPr>
          </a:lstStyle>
          <a:p>
            <a:pPr algn="ctr"/>
            <a:endParaRPr lang="ja-JP" altLang="en-US" sz="969" dirty="0"/>
          </a:p>
        </p:txBody>
      </p:sp>
      <p:sp>
        <p:nvSpPr>
          <p:cNvPr id="40" name="object 8"/>
          <p:cNvSpPr txBox="1"/>
          <p:nvPr/>
        </p:nvSpPr>
        <p:spPr>
          <a:xfrm>
            <a:off x="118154" y="1466196"/>
            <a:ext cx="4038168" cy="1275221"/>
          </a:xfrm>
          <a:prstGeom prst="rect">
            <a:avLst/>
          </a:prstGeom>
        </p:spPr>
        <p:txBody>
          <a:bodyPr vert="horz" wrap="square" lIns="0" tIns="30480" rIns="0" bIns="0" rtlCol="0">
            <a:spAutoFit/>
          </a:bodyPr>
          <a:lstStyle>
            <a:defPPr>
              <a:defRPr lang="ja-JP"/>
            </a:defPPr>
            <a:lvl1pPr algn="l" rtl="0" fontAlgn="base">
              <a:spcBef>
                <a:spcPct val="0"/>
              </a:spcBef>
              <a:spcAft>
                <a:spcPct val="0"/>
              </a:spcAft>
              <a:defRPr kumimoji="1" sz="3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3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3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3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3600" kern="1200">
                <a:solidFill>
                  <a:schemeClr val="tx1"/>
                </a:solidFill>
                <a:latin typeface="Arial" charset="0"/>
                <a:ea typeface="ＭＳ Ｐゴシック" charset="-128"/>
                <a:cs typeface="+mn-cs"/>
              </a:defRPr>
            </a:lvl5pPr>
            <a:lvl6pPr marL="2286000" algn="l" defTabSz="914400" rtl="0" eaLnBrk="1" latinLnBrk="0" hangingPunct="1">
              <a:defRPr kumimoji="1" sz="3600" kern="1200">
                <a:solidFill>
                  <a:schemeClr val="tx1"/>
                </a:solidFill>
                <a:latin typeface="Arial" charset="0"/>
                <a:ea typeface="ＭＳ Ｐゴシック" charset="-128"/>
                <a:cs typeface="+mn-cs"/>
              </a:defRPr>
            </a:lvl6pPr>
            <a:lvl7pPr marL="2743200" algn="l" defTabSz="914400" rtl="0" eaLnBrk="1" latinLnBrk="0" hangingPunct="1">
              <a:defRPr kumimoji="1" sz="3600" kern="1200">
                <a:solidFill>
                  <a:schemeClr val="tx1"/>
                </a:solidFill>
                <a:latin typeface="Arial" charset="0"/>
                <a:ea typeface="ＭＳ Ｐゴシック" charset="-128"/>
                <a:cs typeface="+mn-cs"/>
              </a:defRPr>
            </a:lvl7pPr>
            <a:lvl8pPr marL="3200400" algn="l" defTabSz="914400" rtl="0" eaLnBrk="1" latinLnBrk="0" hangingPunct="1">
              <a:defRPr kumimoji="1" sz="3600" kern="1200">
                <a:solidFill>
                  <a:schemeClr val="tx1"/>
                </a:solidFill>
                <a:latin typeface="Arial" charset="0"/>
                <a:ea typeface="ＭＳ Ｐゴシック" charset="-128"/>
                <a:cs typeface="+mn-cs"/>
              </a:defRPr>
            </a:lvl8pPr>
            <a:lvl9pPr marL="3657600" algn="l" defTabSz="914400" rtl="0" eaLnBrk="1" latinLnBrk="0" hangingPunct="1">
              <a:defRPr kumimoji="1" sz="3600" kern="1200">
                <a:solidFill>
                  <a:schemeClr val="tx1"/>
                </a:solidFill>
                <a:latin typeface="Arial" charset="0"/>
                <a:ea typeface="ＭＳ Ｐゴシック" charset="-128"/>
                <a:cs typeface="+mn-cs"/>
              </a:defRPr>
            </a:lvl9pPr>
          </a:lstStyle>
          <a:p>
            <a:pPr marL="11723">
              <a:spcBef>
                <a:spcPts val="240"/>
              </a:spcBef>
            </a:pPr>
            <a:r>
              <a:rPr lang="en-US" altLang="ja-JP" sz="969" b="1" dirty="0">
                <a:latin typeface="メイリオ" panose="020B0604030504040204" pitchFamily="50" charset="-128"/>
                <a:ea typeface="メイリオ" panose="020B0604030504040204" pitchFamily="50" charset="-128"/>
                <a:cs typeface="メイリオ"/>
              </a:rPr>
              <a:t>【</a:t>
            </a:r>
            <a:r>
              <a:rPr lang="ja-JP" altLang="en-US" sz="969" b="1" dirty="0">
                <a:latin typeface="メイリオ" panose="020B0604030504040204" pitchFamily="50" charset="-128"/>
                <a:ea typeface="メイリオ" panose="020B0604030504040204" pitchFamily="50" charset="-128"/>
                <a:cs typeface="メイリオ"/>
              </a:rPr>
              <a:t>第１期</a:t>
            </a:r>
            <a:r>
              <a:rPr lang="en-US" altLang="ja-JP" sz="969" b="1" dirty="0">
                <a:latin typeface="メイリオ" panose="020B0604030504040204" pitchFamily="50" charset="-128"/>
                <a:ea typeface="メイリオ" panose="020B0604030504040204" pitchFamily="50" charset="-128"/>
                <a:cs typeface="メイリオ"/>
              </a:rPr>
              <a:t>(70ha) 】</a:t>
            </a:r>
          </a:p>
          <a:p>
            <a:pPr marL="11723">
              <a:spcBef>
                <a:spcPts val="240"/>
              </a:spcBef>
            </a:pPr>
            <a:r>
              <a:rPr lang="en-US" altLang="ja-JP" sz="969" b="1" dirty="0">
                <a:latin typeface="メイリオ" panose="020B0604030504040204" pitchFamily="50" charset="-128"/>
                <a:ea typeface="メイリオ" panose="020B0604030504040204" pitchFamily="50" charset="-128"/>
                <a:cs typeface="メイリオ"/>
              </a:rPr>
              <a:t> </a:t>
            </a:r>
            <a:r>
              <a:rPr lang="ja-JP" altLang="en-US" sz="969" b="1" u="sng" dirty="0">
                <a:latin typeface="メイリオ" panose="020B0604030504040204" pitchFamily="50" charset="-128"/>
                <a:ea typeface="メイリオ" panose="020B0604030504040204" pitchFamily="50" charset="-128"/>
                <a:cs typeface="メイリオ"/>
              </a:rPr>
              <a:t>統合型リゾート（</a:t>
            </a:r>
            <a:r>
              <a:rPr lang="en-US" altLang="ja-JP" sz="969" b="1" u="sng" dirty="0">
                <a:latin typeface="メイリオ" panose="020B0604030504040204" pitchFamily="50" charset="-128"/>
                <a:ea typeface="メイリオ" panose="020B0604030504040204" pitchFamily="50" charset="-128"/>
                <a:cs typeface="メイリオ"/>
              </a:rPr>
              <a:t>IR</a:t>
            </a:r>
            <a:r>
              <a:rPr lang="ja-JP" altLang="en-US" sz="969" b="1" u="sng" dirty="0">
                <a:latin typeface="メイリオ" panose="020B0604030504040204" pitchFamily="50" charset="-128"/>
                <a:ea typeface="メイリオ" panose="020B0604030504040204" pitchFamily="50" charset="-128"/>
                <a:cs typeface="メイリオ"/>
              </a:rPr>
              <a:t>）を中心としたまちづくり</a:t>
            </a:r>
            <a:br>
              <a:rPr lang="en-US" altLang="ja-JP" sz="969" b="1" u="sng" dirty="0">
                <a:latin typeface="メイリオ" panose="020B0604030504040204" pitchFamily="50" charset="-128"/>
                <a:ea typeface="メイリオ" panose="020B0604030504040204" pitchFamily="50" charset="-128"/>
                <a:cs typeface="メイリオ"/>
              </a:rPr>
            </a:br>
            <a:r>
              <a:rPr lang="en-US" altLang="ja-JP" sz="969" dirty="0">
                <a:latin typeface="メイリオ" panose="020B0604030504040204" pitchFamily="50" charset="-128"/>
                <a:ea typeface="メイリオ" panose="020B0604030504040204" pitchFamily="50" charset="-128"/>
                <a:cs typeface="メイリオ"/>
              </a:rPr>
              <a:t>  </a:t>
            </a:r>
            <a:r>
              <a:rPr lang="ja-JP" altLang="en-US" sz="969" dirty="0">
                <a:latin typeface="メイリオ" panose="020B0604030504040204" pitchFamily="50" charset="-128"/>
                <a:ea typeface="メイリオ" panose="020B0604030504040204" pitchFamily="50" charset="-128"/>
                <a:cs typeface="メイリオ"/>
              </a:rPr>
              <a:t>　魅力的なエンターテイメントの集積、国際競争力を有する</a:t>
            </a:r>
            <a:r>
              <a:rPr lang="en-US" altLang="ja-JP" sz="969" dirty="0">
                <a:latin typeface="メイリオ" panose="020B0604030504040204" pitchFamily="50" charset="-128"/>
                <a:ea typeface="メイリオ" panose="020B0604030504040204" pitchFamily="50" charset="-128"/>
                <a:cs typeface="メイリオ"/>
              </a:rPr>
              <a:t>MICE</a:t>
            </a:r>
            <a:r>
              <a:rPr lang="ja-JP" altLang="en-US" sz="969" dirty="0">
                <a:latin typeface="メイリオ" panose="020B0604030504040204" pitchFamily="50" charset="-128"/>
                <a:ea typeface="メイリオ" panose="020B0604030504040204" pitchFamily="50" charset="-128"/>
                <a:cs typeface="メイリオ"/>
              </a:rPr>
              <a:t>施設</a:t>
            </a:r>
            <a:br>
              <a:rPr lang="ja-JP" altLang="en-US"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の整備や</a:t>
            </a:r>
            <a:r>
              <a:rPr lang="en-US" altLang="ja-JP" sz="969" dirty="0">
                <a:latin typeface="メイリオ" panose="020B0604030504040204" pitchFamily="50" charset="-128"/>
                <a:ea typeface="メイリオ" panose="020B0604030504040204" pitchFamily="50" charset="-128"/>
                <a:cs typeface="メイリオ"/>
              </a:rPr>
              <a:t>ICT</a:t>
            </a:r>
            <a:r>
              <a:rPr lang="ja-JP" altLang="en-US" sz="969" dirty="0">
                <a:latin typeface="メイリオ" panose="020B0604030504040204" pitchFamily="50" charset="-128"/>
                <a:ea typeface="メイリオ" panose="020B0604030504040204" pitchFamily="50" charset="-128"/>
                <a:cs typeface="メイリオ"/>
              </a:rPr>
              <a:t>等最先端技術を 活用したスマートなまちづくりによる</a:t>
            </a:r>
            <a:br>
              <a:rPr lang="ja-JP" altLang="en-US"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国際観光拠点を形成する。</a:t>
            </a:r>
          </a:p>
          <a:p>
            <a:pPr marL="11723">
              <a:spcBef>
                <a:spcPts val="240"/>
              </a:spcBef>
            </a:pPr>
            <a:br>
              <a:rPr lang="en-US" altLang="ja-JP" sz="969" dirty="0">
                <a:latin typeface="メイリオ" panose="020B0604030504040204" pitchFamily="50" charset="-128"/>
                <a:ea typeface="メイリオ" panose="020B0604030504040204" pitchFamily="50" charset="-128"/>
                <a:cs typeface="メイリオ"/>
              </a:rPr>
            </a:br>
            <a:r>
              <a:rPr lang="en-US" altLang="ja-JP" sz="969" b="1" dirty="0">
                <a:latin typeface="メイリオ" panose="020B0604030504040204" pitchFamily="50" charset="-128"/>
                <a:ea typeface="メイリオ" panose="020B0604030504040204" pitchFamily="50" charset="-128"/>
                <a:cs typeface="メイリオ"/>
              </a:rPr>
              <a:t>《</a:t>
            </a:r>
            <a:r>
              <a:rPr lang="ja-JP" altLang="en-US" sz="969" b="1" dirty="0">
                <a:latin typeface="メイリオ" panose="020B0604030504040204" pitchFamily="50" charset="-128"/>
                <a:ea typeface="メイリオ" panose="020B0604030504040204" pitchFamily="50" charset="-128"/>
                <a:cs typeface="メイリオ"/>
              </a:rPr>
              <a:t>導入施設</a:t>
            </a:r>
            <a:r>
              <a:rPr lang="en-US" altLang="ja-JP" sz="969" b="1" dirty="0">
                <a:latin typeface="メイリオ" panose="020B0604030504040204" pitchFamily="50" charset="-128"/>
                <a:ea typeface="メイリオ" panose="020B0604030504040204" pitchFamily="50" charset="-128"/>
                <a:cs typeface="メイリオ"/>
              </a:rPr>
              <a:t>》</a:t>
            </a:r>
            <a:r>
              <a:rPr lang="ja-JP" altLang="en-US" sz="969" dirty="0">
                <a:latin typeface="メイリオ" panose="020B0604030504040204" pitchFamily="50" charset="-128"/>
                <a:ea typeface="メイリオ" panose="020B0604030504040204" pitchFamily="50" charset="-128"/>
                <a:cs typeface="メイリオ"/>
              </a:rPr>
              <a:t>■国際会議場および展示施設　■魅力増進施設　 </a:t>
            </a:r>
            <a:br>
              <a:rPr lang="en-US" altLang="ja-JP"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■送客施設　 ■宿泊施設　　等</a:t>
            </a:r>
            <a:endParaRPr lang="en-US" altLang="ja-JP" sz="969" spc="14" dirty="0">
              <a:latin typeface="メイリオ" panose="020B0604030504040204" pitchFamily="50" charset="-128"/>
              <a:ea typeface="メイリオ" panose="020B0604030504040204" pitchFamily="50" charset="-128"/>
              <a:cs typeface="メイリオ"/>
            </a:endParaRPr>
          </a:p>
        </p:txBody>
      </p:sp>
      <p:sp>
        <p:nvSpPr>
          <p:cNvPr id="41" name="角丸四角形 40"/>
          <p:cNvSpPr/>
          <p:nvPr/>
        </p:nvSpPr>
        <p:spPr>
          <a:xfrm>
            <a:off x="68867" y="4553511"/>
            <a:ext cx="4122787" cy="1793580"/>
          </a:xfrm>
          <a:prstGeom prst="roundRect">
            <a:avLst>
              <a:gd name="adj" fmla="val 4270"/>
            </a:avLst>
          </a:prstGeom>
          <a:solidFill>
            <a:srgbClr val="FFCCCC">
              <a:alpha val="99000"/>
            </a:srgbClr>
          </a:solidFill>
          <a:ln w="63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3600" kern="1200">
                <a:solidFill>
                  <a:schemeClr val="lt1"/>
                </a:solidFill>
                <a:latin typeface="+mn-lt"/>
                <a:ea typeface="+mn-ea"/>
                <a:cs typeface="+mn-cs"/>
              </a:defRPr>
            </a:lvl1pPr>
            <a:lvl2pPr marL="457200" algn="l" rtl="0" fontAlgn="base">
              <a:spcBef>
                <a:spcPct val="0"/>
              </a:spcBef>
              <a:spcAft>
                <a:spcPct val="0"/>
              </a:spcAft>
              <a:defRPr kumimoji="1" sz="3600" kern="1200">
                <a:solidFill>
                  <a:schemeClr val="lt1"/>
                </a:solidFill>
                <a:latin typeface="+mn-lt"/>
                <a:ea typeface="+mn-ea"/>
                <a:cs typeface="+mn-cs"/>
              </a:defRPr>
            </a:lvl2pPr>
            <a:lvl3pPr marL="914400" algn="l" rtl="0" fontAlgn="base">
              <a:spcBef>
                <a:spcPct val="0"/>
              </a:spcBef>
              <a:spcAft>
                <a:spcPct val="0"/>
              </a:spcAft>
              <a:defRPr kumimoji="1" sz="3600" kern="1200">
                <a:solidFill>
                  <a:schemeClr val="lt1"/>
                </a:solidFill>
                <a:latin typeface="+mn-lt"/>
                <a:ea typeface="+mn-ea"/>
                <a:cs typeface="+mn-cs"/>
              </a:defRPr>
            </a:lvl3pPr>
            <a:lvl4pPr marL="1371600" algn="l" rtl="0" fontAlgn="base">
              <a:spcBef>
                <a:spcPct val="0"/>
              </a:spcBef>
              <a:spcAft>
                <a:spcPct val="0"/>
              </a:spcAft>
              <a:defRPr kumimoji="1" sz="3600" kern="1200">
                <a:solidFill>
                  <a:schemeClr val="lt1"/>
                </a:solidFill>
                <a:latin typeface="+mn-lt"/>
                <a:ea typeface="+mn-ea"/>
                <a:cs typeface="+mn-cs"/>
              </a:defRPr>
            </a:lvl4pPr>
            <a:lvl5pPr marL="1828800" algn="l" rtl="0" fontAlgn="base">
              <a:spcBef>
                <a:spcPct val="0"/>
              </a:spcBef>
              <a:spcAft>
                <a:spcPct val="0"/>
              </a:spcAft>
              <a:defRPr kumimoji="1" sz="3600" kern="1200">
                <a:solidFill>
                  <a:schemeClr val="lt1"/>
                </a:solidFill>
                <a:latin typeface="+mn-lt"/>
                <a:ea typeface="+mn-ea"/>
                <a:cs typeface="+mn-cs"/>
              </a:defRPr>
            </a:lvl5pPr>
            <a:lvl6pPr marL="2286000" algn="l" defTabSz="914400" rtl="0" eaLnBrk="1" latinLnBrk="0" hangingPunct="1">
              <a:defRPr kumimoji="1" sz="3600" kern="1200">
                <a:solidFill>
                  <a:schemeClr val="lt1"/>
                </a:solidFill>
                <a:latin typeface="+mn-lt"/>
                <a:ea typeface="+mn-ea"/>
                <a:cs typeface="+mn-cs"/>
              </a:defRPr>
            </a:lvl6pPr>
            <a:lvl7pPr marL="2743200" algn="l" defTabSz="914400" rtl="0" eaLnBrk="1" latinLnBrk="0" hangingPunct="1">
              <a:defRPr kumimoji="1" sz="3600" kern="1200">
                <a:solidFill>
                  <a:schemeClr val="lt1"/>
                </a:solidFill>
                <a:latin typeface="+mn-lt"/>
                <a:ea typeface="+mn-ea"/>
                <a:cs typeface="+mn-cs"/>
              </a:defRPr>
            </a:lvl7pPr>
            <a:lvl8pPr marL="3200400" algn="l" defTabSz="914400" rtl="0" eaLnBrk="1" latinLnBrk="0" hangingPunct="1">
              <a:defRPr kumimoji="1" sz="3600" kern="1200">
                <a:solidFill>
                  <a:schemeClr val="lt1"/>
                </a:solidFill>
                <a:latin typeface="+mn-lt"/>
                <a:ea typeface="+mn-ea"/>
                <a:cs typeface="+mn-cs"/>
              </a:defRPr>
            </a:lvl8pPr>
            <a:lvl9pPr marL="3657600" algn="l" defTabSz="914400" rtl="0" eaLnBrk="1" latinLnBrk="0" hangingPunct="1">
              <a:defRPr kumimoji="1" sz="3600" kern="1200">
                <a:solidFill>
                  <a:schemeClr val="lt1"/>
                </a:solidFill>
                <a:latin typeface="+mn-lt"/>
                <a:ea typeface="+mn-ea"/>
                <a:cs typeface="+mn-cs"/>
              </a:defRPr>
            </a:lvl9pPr>
          </a:lstStyle>
          <a:p>
            <a:pPr algn="ctr"/>
            <a:endParaRPr lang="ja-JP" altLang="en-US" sz="969" dirty="0"/>
          </a:p>
        </p:txBody>
      </p:sp>
      <p:sp>
        <p:nvSpPr>
          <p:cNvPr id="42" name="object 8"/>
          <p:cNvSpPr txBox="1"/>
          <p:nvPr/>
        </p:nvSpPr>
        <p:spPr>
          <a:xfrm>
            <a:off x="31672" y="4610043"/>
            <a:ext cx="4717865" cy="1599156"/>
          </a:xfrm>
          <a:prstGeom prst="rect">
            <a:avLst/>
          </a:prstGeom>
        </p:spPr>
        <p:txBody>
          <a:bodyPr vert="horz" wrap="square" lIns="0" tIns="30480" rIns="0" bIns="0" rtlCol="0">
            <a:spAutoFit/>
          </a:bodyPr>
          <a:lstStyle>
            <a:defPPr>
              <a:defRPr lang="ja-JP"/>
            </a:defPPr>
            <a:lvl1pPr algn="l" rtl="0" fontAlgn="base">
              <a:spcBef>
                <a:spcPct val="0"/>
              </a:spcBef>
              <a:spcAft>
                <a:spcPct val="0"/>
              </a:spcAft>
              <a:defRPr kumimoji="1" sz="3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3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3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3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3600" kern="1200">
                <a:solidFill>
                  <a:schemeClr val="tx1"/>
                </a:solidFill>
                <a:latin typeface="Arial" charset="0"/>
                <a:ea typeface="ＭＳ Ｐゴシック" charset="-128"/>
                <a:cs typeface="+mn-cs"/>
              </a:defRPr>
            </a:lvl5pPr>
            <a:lvl6pPr marL="2286000" algn="l" defTabSz="914400" rtl="0" eaLnBrk="1" latinLnBrk="0" hangingPunct="1">
              <a:defRPr kumimoji="1" sz="3600" kern="1200">
                <a:solidFill>
                  <a:schemeClr val="tx1"/>
                </a:solidFill>
                <a:latin typeface="Arial" charset="0"/>
                <a:ea typeface="ＭＳ Ｐゴシック" charset="-128"/>
                <a:cs typeface="+mn-cs"/>
              </a:defRPr>
            </a:lvl6pPr>
            <a:lvl7pPr marL="2743200" algn="l" defTabSz="914400" rtl="0" eaLnBrk="1" latinLnBrk="0" hangingPunct="1">
              <a:defRPr kumimoji="1" sz="3600" kern="1200">
                <a:solidFill>
                  <a:schemeClr val="tx1"/>
                </a:solidFill>
                <a:latin typeface="Arial" charset="0"/>
                <a:ea typeface="ＭＳ Ｐゴシック" charset="-128"/>
                <a:cs typeface="+mn-cs"/>
              </a:defRPr>
            </a:lvl7pPr>
            <a:lvl8pPr marL="3200400" algn="l" defTabSz="914400" rtl="0" eaLnBrk="1" latinLnBrk="0" hangingPunct="1">
              <a:defRPr kumimoji="1" sz="3600" kern="1200">
                <a:solidFill>
                  <a:schemeClr val="tx1"/>
                </a:solidFill>
                <a:latin typeface="Arial" charset="0"/>
                <a:ea typeface="ＭＳ Ｐゴシック" charset="-128"/>
                <a:cs typeface="+mn-cs"/>
              </a:defRPr>
            </a:lvl8pPr>
            <a:lvl9pPr marL="3657600" algn="l" defTabSz="914400" rtl="0" eaLnBrk="1" latinLnBrk="0" hangingPunct="1">
              <a:defRPr kumimoji="1" sz="3600" kern="1200">
                <a:solidFill>
                  <a:schemeClr val="tx1"/>
                </a:solidFill>
                <a:latin typeface="Arial" charset="0"/>
                <a:ea typeface="ＭＳ Ｐゴシック" charset="-128"/>
                <a:cs typeface="+mn-cs"/>
              </a:defRPr>
            </a:lvl9pPr>
          </a:lstStyle>
          <a:p>
            <a:pPr marL="11723">
              <a:spcBef>
                <a:spcPts val="240"/>
              </a:spcBef>
            </a:pPr>
            <a:r>
              <a:rPr lang="en-US" altLang="ja-JP" sz="969" b="1" dirty="0">
                <a:latin typeface="メイリオ" panose="020B0604030504040204" pitchFamily="50" charset="-128"/>
                <a:ea typeface="メイリオ" panose="020B0604030504040204" pitchFamily="50" charset="-128"/>
                <a:cs typeface="メイリオ"/>
              </a:rPr>
              <a:t>【</a:t>
            </a:r>
            <a:r>
              <a:rPr lang="ja-JP" altLang="en-US" sz="969" b="1" dirty="0">
                <a:latin typeface="メイリオ" panose="020B0604030504040204" pitchFamily="50" charset="-128"/>
                <a:ea typeface="メイリオ" panose="020B0604030504040204" pitchFamily="50" charset="-128"/>
                <a:cs typeface="メイリオ"/>
              </a:rPr>
              <a:t>第３期（</a:t>
            </a:r>
            <a:r>
              <a:rPr lang="en-US" altLang="ja-JP" sz="969" b="1" dirty="0">
                <a:latin typeface="メイリオ" panose="020B0604030504040204" pitchFamily="50" charset="-128"/>
                <a:ea typeface="メイリオ" panose="020B0604030504040204" pitchFamily="50" charset="-128"/>
                <a:cs typeface="メイリオ"/>
              </a:rPr>
              <a:t>40ha) 】 </a:t>
            </a:r>
            <a:r>
              <a:rPr lang="ja-JP" altLang="en-US" sz="969" b="1" dirty="0">
                <a:latin typeface="メイリオ" panose="020B0604030504040204" pitchFamily="50" charset="-128"/>
                <a:ea typeface="メイリオ" panose="020B0604030504040204" pitchFamily="50" charset="-128"/>
                <a:cs typeface="メイリオ"/>
              </a:rPr>
              <a:t>　</a:t>
            </a:r>
            <a:endParaRPr lang="en-US" altLang="ja-JP" sz="969" b="1" dirty="0">
              <a:latin typeface="メイリオ" panose="020B0604030504040204" pitchFamily="50" charset="-128"/>
              <a:ea typeface="メイリオ" panose="020B0604030504040204" pitchFamily="50" charset="-128"/>
              <a:cs typeface="メイリオ"/>
            </a:endParaRPr>
          </a:p>
          <a:p>
            <a:pPr marL="11723">
              <a:spcBef>
                <a:spcPts val="240"/>
              </a:spcBef>
            </a:pPr>
            <a:r>
              <a:rPr lang="ja-JP" altLang="en-US" sz="969" b="1" dirty="0">
                <a:latin typeface="メイリオ" panose="020B0604030504040204" pitchFamily="50" charset="-128"/>
                <a:ea typeface="メイリオ" panose="020B0604030504040204" pitchFamily="50" charset="-128"/>
                <a:cs typeface="メイリオ"/>
              </a:rPr>
              <a:t>　</a:t>
            </a:r>
            <a:r>
              <a:rPr lang="ja-JP" altLang="en-US" sz="969" b="1" u="sng" dirty="0">
                <a:latin typeface="メイリオ" panose="020B0604030504040204" pitchFamily="50" charset="-128"/>
                <a:ea typeface="メイリオ" panose="020B0604030504040204" pitchFamily="50" charset="-128"/>
                <a:cs typeface="メイリオ"/>
              </a:rPr>
              <a:t>第１・２期の取り組みを活かした長期滞在型のまちづくり</a:t>
            </a:r>
            <a:endParaRPr lang="en-US" altLang="ja-JP" sz="969" b="1" u="sng" dirty="0">
              <a:latin typeface="メイリオ" panose="020B0604030504040204" pitchFamily="50" charset="-128"/>
              <a:ea typeface="メイリオ" panose="020B0604030504040204" pitchFamily="50" charset="-128"/>
              <a:cs typeface="メイリオ"/>
            </a:endParaRPr>
          </a:p>
          <a:p>
            <a:pPr marL="11723">
              <a:spcBef>
                <a:spcPts val="240"/>
              </a:spcBef>
            </a:pPr>
            <a:r>
              <a:rPr lang="ja-JP" altLang="en-US" sz="969" dirty="0">
                <a:latin typeface="メイリオ" panose="020B0604030504040204" pitchFamily="50" charset="-128"/>
                <a:ea typeface="メイリオ" panose="020B0604030504040204" pitchFamily="50" charset="-128"/>
                <a:cs typeface="メイリオ"/>
              </a:rPr>
              <a:t>　　　第１、２期で創出・醸成されたエンターテイメントや最先端</a:t>
            </a:r>
            <a:br>
              <a:rPr lang="en-US" altLang="ja-JP"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技術等により、健康や長寿につながる長期滞在型の上質な</a:t>
            </a:r>
            <a:br>
              <a:rPr lang="en-US" altLang="ja-JP"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リゾート空間を形成する。</a:t>
            </a:r>
          </a:p>
          <a:p>
            <a:pPr marL="11723">
              <a:spcBef>
                <a:spcPts val="240"/>
              </a:spcBef>
            </a:pPr>
            <a:br>
              <a:rPr lang="en-US" altLang="ja-JP" sz="969" dirty="0">
                <a:latin typeface="メイリオ" panose="020B0604030504040204" pitchFamily="50" charset="-128"/>
                <a:ea typeface="メイリオ" panose="020B0604030504040204" pitchFamily="50" charset="-128"/>
                <a:cs typeface="メイリオ"/>
              </a:rPr>
            </a:br>
            <a:r>
              <a:rPr lang="en-US" altLang="ja-JP" sz="969" dirty="0">
                <a:latin typeface="メイリオ" panose="020B0604030504040204" pitchFamily="50" charset="-128"/>
                <a:ea typeface="メイリオ" panose="020B0604030504040204" pitchFamily="50" charset="-128"/>
                <a:cs typeface="メイリオ"/>
              </a:rPr>
              <a:t>  </a:t>
            </a:r>
            <a:r>
              <a:rPr lang="en-US" altLang="ja-JP" sz="969" b="1" dirty="0">
                <a:latin typeface="メイリオ" panose="020B0604030504040204" pitchFamily="50" charset="-128"/>
                <a:ea typeface="メイリオ" panose="020B0604030504040204" pitchFamily="50" charset="-128"/>
                <a:cs typeface="メイリオ"/>
              </a:rPr>
              <a:t>《</a:t>
            </a:r>
            <a:r>
              <a:rPr lang="ja-JP" altLang="en-US" sz="969" b="1" dirty="0">
                <a:latin typeface="メイリオ" panose="020B0604030504040204" pitchFamily="50" charset="-128"/>
                <a:ea typeface="メイリオ" panose="020B0604030504040204" pitchFamily="50" charset="-128"/>
                <a:cs typeface="メイリオ"/>
              </a:rPr>
              <a:t>導入機能例</a:t>
            </a:r>
            <a:r>
              <a:rPr lang="en-US" altLang="ja-JP" sz="969" b="1" dirty="0">
                <a:latin typeface="メイリオ" panose="020B0604030504040204" pitchFamily="50" charset="-128"/>
                <a:ea typeface="メイリオ" panose="020B0604030504040204" pitchFamily="50" charset="-128"/>
                <a:cs typeface="メイリオ"/>
              </a:rPr>
              <a:t>》</a:t>
            </a:r>
            <a:br>
              <a:rPr lang="en-US" altLang="ja-JP"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■第１期及び第２期に導入される機能（エンターテイメント、産業・</a:t>
            </a:r>
            <a:br>
              <a:rPr lang="en-US" altLang="ja-JP" sz="969" dirty="0">
                <a:latin typeface="メイリオ" panose="020B0604030504040204" pitchFamily="50" charset="-128"/>
                <a:ea typeface="メイリオ" panose="020B0604030504040204" pitchFamily="50" charset="-128"/>
                <a:cs typeface="メイリオ"/>
              </a:rPr>
            </a:br>
            <a:r>
              <a:rPr lang="en-US" altLang="ja-JP" sz="969" dirty="0">
                <a:latin typeface="メイリオ" panose="020B0604030504040204" pitchFamily="50" charset="-128"/>
                <a:ea typeface="メイリオ" panose="020B0604030504040204" pitchFamily="50" charset="-128"/>
                <a:cs typeface="メイリオ"/>
              </a:rPr>
              <a:t>      </a:t>
            </a:r>
            <a:r>
              <a:rPr lang="ja-JP" altLang="en-US" sz="969" dirty="0">
                <a:latin typeface="メイリオ" panose="020B0604030504040204" pitchFamily="50" charset="-128"/>
                <a:ea typeface="メイリオ" panose="020B0604030504040204" pitchFamily="50" charset="-128"/>
                <a:cs typeface="メイリオ"/>
              </a:rPr>
              <a:t>ビジネスなど）の拡充</a:t>
            </a:r>
            <a:br>
              <a:rPr lang="en-US" altLang="ja-JP"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■長期滞在型リゾート機能   ■ウェルネスツーリズム　　等</a:t>
            </a:r>
          </a:p>
        </p:txBody>
      </p:sp>
      <p:sp>
        <p:nvSpPr>
          <p:cNvPr id="44" name="正方形/長方形 43"/>
          <p:cNvSpPr/>
          <p:nvPr/>
        </p:nvSpPr>
        <p:spPr>
          <a:xfrm>
            <a:off x="4322455" y="4433820"/>
            <a:ext cx="3356701" cy="378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sz="3600" kern="1200">
                <a:solidFill>
                  <a:schemeClr val="lt1"/>
                </a:solidFill>
                <a:latin typeface="+mn-lt"/>
                <a:ea typeface="+mn-ea"/>
                <a:cs typeface="+mn-cs"/>
              </a:defRPr>
            </a:lvl1pPr>
            <a:lvl2pPr marL="457200" algn="l" rtl="0" fontAlgn="base">
              <a:spcBef>
                <a:spcPct val="0"/>
              </a:spcBef>
              <a:spcAft>
                <a:spcPct val="0"/>
              </a:spcAft>
              <a:defRPr kumimoji="1" sz="3600" kern="1200">
                <a:solidFill>
                  <a:schemeClr val="lt1"/>
                </a:solidFill>
                <a:latin typeface="+mn-lt"/>
                <a:ea typeface="+mn-ea"/>
                <a:cs typeface="+mn-cs"/>
              </a:defRPr>
            </a:lvl2pPr>
            <a:lvl3pPr marL="914400" algn="l" rtl="0" fontAlgn="base">
              <a:spcBef>
                <a:spcPct val="0"/>
              </a:spcBef>
              <a:spcAft>
                <a:spcPct val="0"/>
              </a:spcAft>
              <a:defRPr kumimoji="1" sz="3600" kern="1200">
                <a:solidFill>
                  <a:schemeClr val="lt1"/>
                </a:solidFill>
                <a:latin typeface="+mn-lt"/>
                <a:ea typeface="+mn-ea"/>
                <a:cs typeface="+mn-cs"/>
              </a:defRPr>
            </a:lvl3pPr>
            <a:lvl4pPr marL="1371600" algn="l" rtl="0" fontAlgn="base">
              <a:spcBef>
                <a:spcPct val="0"/>
              </a:spcBef>
              <a:spcAft>
                <a:spcPct val="0"/>
              </a:spcAft>
              <a:defRPr kumimoji="1" sz="3600" kern="1200">
                <a:solidFill>
                  <a:schemeClr val="lt1"/>
                </a:solidFill>
                <a:latin typeface="+mn-lt"/>
                <a:ea typeface="+mn-ea"/>
                <a:cs typeface="+mn-cs"/>
              </a:defRPr>
            </a:lvl4pPr>
            <a:lvl5pPr marL="1828800" algn="l" rtl="0" fontAlgn="base">
              <a:spcBef>
                <a:spcPct val="0"/>
              </a:spcBef>
              <a:spcAft>
                <a:spcPct val="0"/>
              </a:spcAft>
              <a:defRPr kumimoji="1" sz="3600" kern="1200">
                <a:solidFill>
                  <a:schemeClr val="lt1"/>
                </a:solidFill>
                <a:latin typeface="+mn-lt"/>
                <a:ea typeface="+mn-ea"/>
                <a:cs typeface="+mn-cs"/>
              </a:defRPr>
            </a:lvl5pPr>
            <a:lvl6pPr marL="2286000" algn="l" defTabSz="914400" rtl="0" eaLnBrk="1" latinLnBrk="0" hangingPunct="1">
              <a:defRPr kumimoji="1" sz="3600" kern="1200">
                <a:solidFill>
                  <a:schemeClr val="lt1"/>
                </a:solidFill>
                <a:latin typeface="+mn-lt"/>
                <a:ea typeface="+mn-ea"/>
                <a:cs typeface="+mn-cs"/>
              </a:defRPr>
            </a:lvl6pPr>
            <a:lvl7pPr marL="2743200" algn="l" defTabSz="914400" rtl="0" eaLnBrk="1" latinLnBrk="0" hangingPunct="1">
              <a:defRPr kumimoji="1" sz="3600" kern="1200">
                <a:solidFill>
                  <a:schemeClr val="lt1"/>
                </a:solidFill>
                <a:latin typeface="+mn-lt"/>
                <a:ea typeface="+mn-ea"/>
                <a:cs typeface="+mn-cs"/>
              </a:defRPr>
            </a:lvl7pPr>
            <a:lvl8pPr marL="3200400" algn="l" defTabSz="914400" rtl="0" eaLnBrk="1" latinLnBrk="0" hangingPunct="1">
              <a:defRPr kumimoji="1" sz="3600" kern="1200">
                <a:solidFill>
                  <a:schemeClr val="lt1"/>
                </a:solidFill>
                <a:latin typeface="+mn-lt"/>
                <a:ea typeface="+mn-ea"/>
                <a:cs typeface="+mn-cs"/>
              </a:defRPr>
            </a:lvl8pPr>
            <a:lvl9pPr marL="3657600" algn="l" defTabSz="914400" rtl="0" eaLnBrk="1" latinLnBrk="0" hangingPunct="1">
              <a:defRPr kumimoji="1" sz="3600" kern="1200">
                <a:solidFill>
                  <a:schemeClr val="lt1"/>
                </a:solidFill>
                <a:latin typeface="+mn-lt"/>
                <a:ea typeface="+mn-ea"/>
                <a:cs typeface="+mn-cs"/>
              </a:defRPr>
            </a:lvl9pPr>
          </a:lstStyle>
          <a:p>
            <a:r>
              <a:rPr lang="en-US" altLang="ja-JP" sz="1477" b="1" dirty="0">
                <a:solidFill>
                  <a:schemeClr val="tx1"/>
                </a:solidFill>
                <a:latin typeface="+mn-ea"/>
              </a:rPr>
              <a:t>【</a:t>
            </a:r>
            <a:r>
              <a:rPr lang="ja-JP" altLang="en-US" sz="1477" b="1" dirty="0">
                <a:solidFill>
                  <a:schemeClr val="tx1"/>
                </a:solidFill>
                <a:latin typeface="+mn-ea"/>
              </a:rPr>
              <a:t>想定スケジュール（年度）</a:t>
            </a:r>
            <a:r>
              <a:rPr lang="en-US" altLang="ja-JP" sz="1477" b="1" dirty="0">
                <a:solidFill>
                  <a:schemeClr val="tx1"/>
                </a:solidFill>
                <a:latin typeface="+mn-ea"/>
              </a:rPr>
              <a:t>】</a:t>
            </a:r>
            <a:endParaRPr lang="ja-JP" altLang="en-US" sz="1477" b="1" dirty="0">
              <a:solidFill>
                <a:schemeClr val="tx1"/>
              </a:solidFill>
              <a:latin typeface="+mn-ea"/>
            </a:endParaRPr>
          </a:p>
        </p:txBody>
      </p:sp>
      <p:grpSp>
        <p:nvGrpSpPr>
          <p:cNvPr id="51" name="グループ化 50"/>
          <p:cNvGrpSpPr/>
          <p:nvPr/>
        </p:nvGrpSpPr>
        <p:grpSpPr>
          <a:xfrm>
            <a:off x="5073078" y="1203682"/>
            <a:ext cx="3371418" cy="3025418"/>
            <a:chOff x="4660048" y="1603169"/>
            <a:chExt cx="5242425" cy="4704407"/>
          </a:xfrm>
        </p:grpSpPr>
        <p:pic>
          <p:nvPicPr>
            <p:cNvPr id="52" name="図 51"/>
            <p:cNvPicPr>
              <a:picLocks noChangeAspect="1"/>
            </p:cNvPicPr>
            <p:nvPr/>
          </p:nvPicPr>
          <p:blipFill rotWithShape="1">
            <a:blip r:embed="rId3" cstate="email">
              <a:extLst>
                <a:ext uri="{28A0092B-C50C-407E-A947-70E740481C1C}">
                  <a14:useLocalDpi xmlns:a14="http://schemas.microsoft.com/office/drawing/2010/main"/>
                </a:ext>
              </a:extLst>
            </a:blip>
            <a:srcRect l="5860" t="2177" r="11515" b="2522"/>
            <a:stretch/>
          </p:blipFill>
          <p:spPr>
            <a:xfrm>
              <a:off x="4660048" y="2027677"/>
              <a:ext cx="5100640" cy="4229100"/>
            </a:xfrm>
            <a:prstGeom prst="rect">
              <a:avLst/>
            </a:prstGeom>
          </p:spPr>
        </p:pic>
        <p:sp>
          <p:nvSpPr>
            <p:cNvPr id="53" name="フリーフォーム 52"/>
            <p:cNvSpPr/>
            <p:nvPr/>
          </p:nvSpPr>
          <p:spPr>
            <a:xfrm>
              <a:off x="5065404" y="2751837"/>
              <a:ext cx="2641600" cy="2997200"/>
            </a:xfrm>
            <a:custGeom>
              <a:avLst/>
              <a:gdLst>
                <a:gd name="connsiteX0" fmla="*/ 1422400 w 2641600"/>
                <a:gd name="connsiteY0" fmla="*/ 0 h 2933700"/>
                <a:gd name="connsiteX1" fmla="*/ 787400 w 2641600"/>
                <a:gd name="connsiteY1" fmla="*/ 0 h 2933700"/>
                <a:gd name="connsiteX2" fmla="*/ 546100 w 2641600"/>
                <a:gd name="connsiteY2" fmla="*/ 393700 h 2933700"/>
                <a:gd name="connsiteX3" fmla="*/ 381000 w 2641600"/>
                <a:gd name="connsiteY3" fmla="*/ 228600 h 2933700"/>
                <a:gd name="connsiteX4" fmla="*/ 0 w 2641600"/>
                <a:gd name="connsiteY4" fmla="*/ 749300 h 2933700"/>
                <a:gd name="connsiteX5" fmla="*/ 368300 w 2641600"/>
                <a:gd name="connsiteY5" fmla="*/ 1447800 h 2933700"/>
                <a:gd name="connsiteX6" fmla="*/ 736600 w 2641600"/>
                <a:gd name="connsiteY6" fmla="*/ 1346200 h 2933700"/>
                <a:gd name="connsiteX7" fmla="*/ 241300 w 2641600"/>
                <a:gd name="connsiteY7" fmla="*/ 2082800 h 2933700"/>
                <a:gd name="connsiteX8" fmla="*/ 622300 w 2641600"/>
                <a:gd name="connsiteY8" fmla="*/ 2832100 h 2933700"/>
                <a:gd name="connsiteX9" fmla="*/ 2336800 w 2641600"/>
                <a:gd name="connsiteY9" fmla="*/ 2933700 h 2933700"/>
                <a:gd name="connsiteX10" fmla="*/ 2641600 w 2641600"/>
                <a:gd name="connsiteY10" fmla="*/ 2603500 h 2933700"/>
                <a:gd name="connsiteX11" fmla="*/ 2057400 w 2641600"/>
                <a:gd name="connsiteY11" fmla="*/ 2133600 h 2933700"/>
                <a:gd name="connsiteX12" fmla="*/ 2590800 w 2641600"/>
                <a:gd name="connsiteY12" fmla="*/ 1485900 h 2933700"/>
                <a:gd name="connsiteX13" fmla="*/ 2247900 w 2641600"/>
                <a:gd name="connsiteY13" fmla="*/ 1193800 h 2933700"/>
                <a:gd name="connsiteX14" fmla="*/ 2159000 w 2641600"/>
                <a:gd name="connsiteY14" fmla="*/ 1384300 h 2933700"/>
                <a:gd name="connsiteX15" fmla="*/ 965200 w 2641600"/>
                <a:gd name="connsiteY15" fmla="*/ 977900 h 2933700"/>
                <a:gd name="connsiteX16" fmla="*/ 1397000 w 2641600"/>
                <a:gd name="connsiteY16" fmla="*/ 304800 h 2933700"/>
                <a:gd name="connsiteX17" fmla="*/ 1219200 w 2641600"/>
                <a:gd name="connsiteY17" fmla="*/ 241300 h 2933700"/>
                <a:gd name="connsiteX18" fmla="*/ 1422400 w 2641600"/>
                <a:gd name="connsiteY18" fmla="*/ 0 h 2933700"/>
                <a:gd name="connsiteX0" fmla="*/ 1447800 w 2667000"/>
                <a:gd name="connsiteY0" fmla="*/ 0 h 2933700"/>
                <a:gd name="connsiteX1" fmla="*/ 812800 w 2667000"/>
                <a:gd name="connsiteY1" fmla="*/ 0 h 2933700"/>
                <a:gd name="connsiteX2" fmla="*/ 571500 w 2667000"/>
                <a:gd name="connsiteY2" fmla="*/ 393700 h 2933700"/>
                <a:gd name="connsiteX3" fmla="*/ 406400 w 2667000"/>
                <a:gd name="connsiteY3" fmla="*/ 228600 h 2933700"/>
                <a:gd name="connsiteX4" fmla="*/ 0 w 2667000"/>
                <a:gd name="connsiteY4" fmla="*/ 838200 h 2933700"/>
                <a:gd name="connsiteX5" fmla="*/ 393700 w 2667000"/>
                <a:gd name="connsiteY5" fmla="*/ 1447800 h 2933700"/>
                <a:gd name="connsiteX6" fmla="*/ 762000 w 2667000"/>
                <a:gd name="connsiteY6" fmla="*/ 1346200 h 2933700"/>
                <a:gd name="connsiteX7" fmla="*/ 266700 w 2667000"/>
                <a:gd name="connsiteY7" fmla="*/ 2082800 h 2933700"/>
                <a:gd name="connsiteX8" fmla="*/ 647700 w 2667000"/>
                <a:gd name="connsiteY8" fmla="*/ 2832100 h 2933700"/>
                <a:gd name="connsiteX9" fmla="*/ 2362200 w 2667000"/>
                <a:gd name="connsiteY9" fmla="*/ 2933700 h 2933700"/>
                <a:gd name="connsiteX10" fmla="*/ 2667000 w 2667000"/>
                <a:gd name="connsiteY10" fmla="*/ 2603500 h 2933700"/>
                <a:gd name="connsiteX11" fmla="*/ 2082800 w 2667000"/>
                <a:gd name="connsiteY11" fmla="*/ 2133600 h 2933700"/>
                <a:gd name="connsiteX12" fmla="*/ 2616200 w 2667000"/>
                <a:gd name="connsiteY12" fmla="*/ 1485900 h 2933700"/>
                <a:gd name="connsiteX13" fmla="*/ 2273300 w 2667000"/>
                <a:gd name="connsiteY13" fmla="*/ 1193800 h 2933700"/>
                <a:gd name="connsiteX14" fmla="*/ 2184400 w 2667000"/>
                <a:gd name="connsiteY14" fmla="*/ 1384300 h 2933700"/>
                <a:gd name="connsiteX15" fmla="*/ 990600 w 2667000"/>
                <a:gd name="connsiteY15" fmla="*/ 977900 h 2933700"/>
                <a:gd name="connsiteX16" fmla="*/ 1422400 w 2667000"/>
                <a:gd name="connsiteY16" fmla="*/ 304800 h 2933700"/>
                <a:gd name="connsiteX17" fmla="*/ 1244600 w 2667000"/>
                <a:gd name="connsiteY17" fmla="*/ 241300 h 2933700"/>
                <a:gd name="connsiteX18" fmla="*/ 1447800 w 2667000"/>
                <a:gd name="connsiteY18" fmla="*/ 0 h 2933700"/>
                <a:gd name="connsiteX0" fmla="*/ 1447800 w 2667000"/>
                <a:gd name="connsiteY0" fmla="*/ 0 h 2933700"/>
                <a:gd name="connsiteX1" fmla="*/ 812800 w 2667000"/>
                <a:gd name="connsiteY1" fmla="*/ 0 h 2933700"/>
                <a:gd name="connsiteX2" fmla="*/ 571500 w 2667000"/>
                <a:gd name="connsiteY2" fmla="*/ 393700 h 2933700"/>
                <a:gd name="connsiteX3" fmla="*/ 393700 w 2667000"/>
                <a:gd name="connsiteY3" fmla="*/ 266700 h 2933700"/>
                <a:gd name="connsiteX4" fmla="*/ 0 w 2667000"/>
                <a:gd name="connsiteY4" fmla="*/ 838200 h 2933700"/>
                <a:gd name="connsiteX5" fmla="*/ 393700 w 2667000"/>
                <a:gd name="connsiteY5" fmla="*/ 1447800 h 2933700"/>
                <a:gd name="connsiteX6" fmla="*/ 762000 w 2667000"/>
                <a:gd name="connsiteY6" fmla="*/ 1346200 h 2933700"/>
                <a:gd name="connsiteX7" fmla="*/ 266700 w 2667000"/>
                <a:gd name="connsiteY7" fmla="*/ 2082800 h 2933700"/>
                <a:gd name="connsiteX8" fmla="*/ 647700 w 2667000"/>
                <a:gd name="connsiteY8" fmla="*/ 2832100 h 2933700"/>
                <a:gd name="connsiteX9" fmla="*/ 2362200 w 2667000"/>
                <a:gd name="connsiteY9" fmla="*/ 2933700 h 2933700"/>
                <a:gd name="connsiteX10" fmla="*/ 2667000 w 2667000"/>
                <a:gd name="connsiteY10" fmla="*/ 2603500 h 2933700"/>
                <a:gd name="connsiteX11" fmla="*/ 2082800 w 2667000"/>
                <a:gd name="connsiteY11" fmla="*/ 2133600 h 2933700"/>
                <a:gd name="connsiteX12" fmla="*/ 2616200 w 2667000"/>
                <a:gd name="connsiteY12" fmla="*/ 1485900 h 2933700"/>
                <a:gd name="connsiteX13" fmla="*/ 2273300 w 2667000"/>
                <a:gd name="connsiteY13" fmla="*/ 1193800 h 2933700"/>
                <a:gd name="connsiteX14" fmla="*/ 2184400 w 2667000"/>
                <a:gd name="connsiteY14" fmla="*/ 1384300 h 2933700"/>
                <a:gd name="connsiteX15" fmla="*/ 990600 w 2667000"/>
                <a:gd name="connsiteY15" fmla="*/ 977900 h 2933700"/>
                <a:gd name="connsiteX16" fmla="*/ 1422400 w 2667000"/>
                <a:gd name="connsiteY16" fmla="*/ 304800 h 2933700"/>
                <a:gd name="connsiteX17" fmla="*/ 1244600 w 2667000"/>
                <a:gd name="connsiteY17" fmla="*/ 241300 h 2933700"/>
                <a:gd name="connsiteX18" fmla="*/ 1447800 w 2667000"/>
                <a:gd name="connsiteY18" fmla="*/ 0 h 2933700"/>
                <a:gd name="connsiteX0" fmla="*/ 1447800 w 2667000"/>
                <a:gd name="connsiteY0" fmla="*/ 0 h 2933700"/>
                <a:gd name="connsiteX1" fmla="*/ 812800 w 2667000"/>
                <a:gd name="connsiteY1" fmla="*/ 0 h 2933700"/>
                <a:gd name="connsiteX2" fmla="*/ 571500 w 2667000"/>
                <a:gd name="connsiteY2" fmla="*/ 393700 h 2933700"/>
                <a:gd name="connsiteX3" fmla="*/ 393700 w 2667000"/>
                <a:gd name="connsiteY3" fmla="*/ 266700 h 2933700"/>
                <a:gd name="connsiteX4" fmla="*/ 0 w 2667000"/>
                <a:gd name="connsiteY4" fmla="*/ 838200 h 2933700"/>
                <a:gd name="connsiteX5" fmla="*/ 393700 w 2667000"/>
                <a:gd name="connsiteY5" fmla="*/ 1447800 h 2933700"/>
                <a:gd name="connsiteX6" fmla="*/ 762000 w 2667000"/>
                <a:gd name="connsiteY6" fmla="*/ 1346200 h 2933700"/>
                <a:gd name="connsiteX7" fmla="*/ 266700 w 2667000"/>
                <a:gd name="connsiteY7" fmla="*/ 2082800 h 2933700"/>
                <a:gd name="connsiteX8" fmla="*/ 647700 w 2667000"/>
                <a:gd name="connsiteY8" fmla="*/ 2832100 h 2933700"/>
                <a:gd name="connsiteX9" fmla="*/ 2362200 w 2667000"/>
                <a:gd name="connsiteY9" fmla="*/ 2933700 h 2933700"/>
                <a:gd name="connsiteX10" fmla="*/ 2667000 w 2667000"/>
                <a:gd name="connsiteY10" fmla="*/ 2603500 h 2933700"/>
                <a:gd name="connsiteX11" fmla="*/ 2082800 w 2667000"/>
                <a:gd name="connsiteY11" fmla="*/ 2133600 h 2933700"/>
                <a:gd name="connsiteX12" fmla="*/ 2616200 w 2667000"/>
                <a:gd name="connsiteY12" fmla="*/ 1485900 h 2933700"/>
                <a:gd name="connsiteX13" fmla="*/ 2273300 w 2667000"/>
                <a:gd name="connsiteY13" fmla="*/ 1193800 h 2933700"/>
                <a:gd name="connsiteX14" fmla="*/ 2184400 w 2667000"/>
                <a:gd name="connsiteY14" fmla="*/ 1384300 h 2933700"/>
                <a:gd name="connsiteX15" fmla="*/ 990600 w 2667000"/>
                <a:gd name="connsiteY15" fmla="*/ 977900 h 2933700"/>
                <a:gd name="connsiteX16" fmla="*/ 1422400 w 2667000"/>
                <a:gd name="connsiteY16" fmla="*/ 304800 h 2933700"/>
                <a:gd name="connsiteX17" fmla="*/ 1282700 w 2667000"/>
                <a:gd name="connsiteY17" fmla="*/ 266700 h 2933700"/>
                <a:gd name="connsiteX18" fmla="*/ 1447800 w 2667000"/>
                <a:gd name="connsiteY18" fmla="*/ 0 h 2933700"/>
                <a:gd name="connsiteX0" fmla="*/ 1447800 w 2667000"/>
                <a:gd name="connsiteY0" fmla="*/ 0 h 2997200"/>
                <a:gd name="connsiteX1" fmla="*/ 812800 w 2667000"/>
                <a:gd name="connsiteY1" fmla="*/ 0 h 2997200"/>
                <a:gd name="connsiteX2" fmla="*/ 571500 w 2667000"/>
                <a:gd name="connsiteY2" fmla="*/ 393700 h 2997200"/>
                <a:gd name="connsiteX3" fmla="*/ 393700 w 2667000"/>
                <a:gd name="connsiteY3" fmla="*/ 266700 h 2997200"/>
                <a:gd name="connsiteX4" fmla="*/ 0 w 2667000"/>
                <a:gd name="connsiteY4" fmla="*/ 838200 h 2997200"/>
                <a:gd name="connsiteX5" fmla="*/ 393700 w 2667000"/>
                <a:gd name="connsiteY5" fmla="*/ 1447800 h 2997200"/>
                <a:gd name="connsiteX6" fmla="*/ 762000 w 2667000"/>
                <a:gd name="connsiteY6" fmla="*/ 1346200 h 2997200"/>
                <a:gd name="connsiteX7" fmla="*/ 266700 w 2667000"/>
                <a:gd name="connsiteY7" fmla="*/ 2082800 h 2997200"/>
                <a:gd name="connsiteX8" fmla="*/ 647700 w 2667000"/>
                <a:gd name="connsiteY8" fmla="*/ 2832100 h 2997200"/>
                <a:gd name="connsiteX9" fmla="*/ 2438400 w 2667000"/>
                <a:gd name="connsiteY9" fmla="*/ 2997200 h 2997200"/>
                <a:gd name="connsiteX10" fmla="*/ 2667000 w 2667000"/>
                <a:gd name="connsiteY10" fmla="*/ 2603500 h 2997200"/>
                <a:gd name="connsiteX11" fmla="*/ 2082800 w 2667000"/>
                <a:gd name="connsiteY11" fmla="*/ 2133600 h 2997200"/>
                <a:gd name="connsiteX12" fmla="*/ 2616200 w 2667000"/>
                <a:gd name="connsiteY12" fmla="*/ 1485900 h 2997200"/>
                <a:gd name="connsiteX13" fmla="*/ 2273300 w 2667000"/>
                <a:gd name="connsiteY13" fmla="*/ 1193800 h 2997200"/>
                <a:gd name="connsiteX14" fmla="*/ 2184400 w 2667000"/>
                <a:gd name="connsiteY14" fmla="*/ 1384300 h 2997200"/>
                <a:gd name="connsiteX15" fmla="*/ 990600 w 2667000"/>
                <a:gd name="connsiteY15" fmla="*/ 977900 h 2997200"/>
                <a:gd name="connsiteX16" fmla="*/ 1422400 w 2667000"/>
                <a:gd name="connsiteY16" fmla="*/ 304800 h 2997200"/>
                <a:gd name="connsiteX17" fmla="*/ 1282700 w 2667000"/>
                <a:gd name="connsiteY17" fmla="*/ 266700 h 2997200"/>
                <a:gd name="connsiteX18" fmla="*/ 1447800 w 2667000"/>
                <a:gd name="connsiteY18" fmla="*/ 0 h 2997200"/>
                <a:gd name="connsiteX0" fmla="*/ 1447800 w 2667000"/>
                <a:gd name="connsiteY0" fmla="*/ 0 h 2997200"/>
                <a:gd name="connsiteX1" fmla="*/ 812800 w 2667000"/>
                <a:gd name="connsiteY1" fmla="*/ 0 h 2997200"/>
                <a:gd name="connsiteX2" fmla="*/ 571500 w 2667000"/>
                <a:gd name="connsiteY2" fmla="*/ 393700 h 2997200"/>
                <a:gd name="connsiteX3" fmla="*/ 393700 w 2667000"/>
                <a:gd name="connsiteY3" fmla="*/ 266700 h 2997200"/>
                <a:gd name="connsiteX4" fmla="*/ 0 w 2667000"/>
                <a:gd name="connsiteY4" fmla="*/ 838200 h 2997200"/>
                <a:gd name="connsiteX5" fmla="*/ 393700 w 2667000"/>
                <a:gd name="connsiteY5" fmla="*/ 1447800 h 2997200"/>
                <a:gd name="connsiteX6" fmla="*/ 762000 w 2667000"/>
                <a:gd name="connsiteY6" fmla="*/ 1346200 h 2997200"/>
                <a:gd name="connsiteX7" fmla="*/ 266700 w 2667000"/>
                <a:gd name="connsiteY7" fmla="*/ 2082800 h 2997200"/>
                <a:gd name="connsiteX8" fmla="*/ 647700 w 2667000"/>
                <a:gd name="connsiteY8" fmla="*/ 2832100 h 2997200"/>
                <a:gd name="connsiteX9" fmla="*/ 2438400 w 2667000"/>
                <a:gd name="connsiteY9" fmla="*/ 2997200 h 2997200"/>
                <a:gd name="connsiteX10" fmla="*/ 2667000 w 2667000"/>
                <a:gd name="connsiteY10" fmla="*/ 2603500 h 2997200"/>
                <a:gd name="connsiteX11" fmla="*/ 2082800 w 2667000"/>
                <a:gd name="connsiteY11" fmla="*/ 2133600 h 2997200"/>
                <a:gd name="connsiteX12" fmla="*/ 2616200 w 2667000"/>
                <a:gd name="connsiteY12" fmla="*/ 1485900 h 2997200"/>
                <a:gd name="connsiteX13" fmla="*/ 2273300 w 2667000"/>
                <a:gd name="connsiteY13" fmla="*/ 1193800 h 2997200"/>
                <a:gd name="connsiteX14" fmla="*/ 2108200 w 2667000"/>
                <a:gd name="connsiteY14" fmla="*/ 1358900 h 2997200"/>
                <a:gd name="connsiteX15" fmla="*/ 990600 w 2667000"/>
                <a:gd name="connsiteY15" fmla="*/ 977900 h 2997200"/>
                <a:gd name="connsiteX16" fmla="*/ 1422400 w 2667000"/>
                <a:gd name="connsiteY16" fmla="*/ 304800 h 2997200"/>
                <a:gd name="connsiteX17" fmla="*/ 1282700 w 2667000"/>
                <a:gd name="connsiteY17" fmla="*/ 266700 h 2997200"/>
                <a:gd name="connsiteX18" fmla="*/ 1447800 w 2667000"/>
                <a:gd name="connsiteY18" fmla="*/ 0 h 2997200"/>
                <a:gd name="connsiteX0" fmla="*/ 1447800 w 2667000"/>
                <a:gd name="connsiteY0" fmla="*/ 38100 h 2997200"/>
                <a:gd name="connsiteX1" fmla="*/ 812800 w 2667000"/>
                <a:gd name="connsiteY1" fmla="*/ 0 h 2997200"/>
                <a:gd name="connsiteX2" fmla="*/ 571500 w 2667000"/>
                <a:gd name="connsiteY2" fmla="*/ 393700 h 2997200"/>
                <a:gd name="connsiteX3" fmla="*/ 393700 w 2667000"/>
                <a:gd name="connsiteY3" fmla="*/ 266700 h 2997200"/>
                <a:gd name="connsiteX4" fmla="*/ 0 w 2667000"/>
                <a:gd name="connsiteY4" fmla="*/ 838200 h 2997200"/>
                <a:gd name="connsiteX5" fmla="*/ 393700 w 2667000"/>
                <a:gd name="connsiteY5" fmla="*/ 1447800 h 2997200"/>
                <a:gd name="connsiteX6" fmla="*/ 762000 w 2667000"/>
                <a:gd name="connsiteY6" fmla="*/ 1346200 h 2997200"/>
                <a:gd name="connsiteX7" fmla="*/ 266700 w 2667000"/>
                <a:gd name="connsiteY7" fmla="*/ 2082800 h 2997200"/>
                <a:gd name="connsiteX8" fmla="*/ 647700 w 2667000"/>
                <a:gd name="connsiteY8" fmla="*/ 2832100 h 2997200"/>
                <a:gd name="connsiteX9" fmla="*/ 2438400 w 2667000"/>
                <a:gd name="connsiteY9" fmla="*/ 2997200 h 2997200"/>
                <a:gd name="connsiteX10" fmla="*/ 2667000 w 2667000"/>
                <a:gd name="connsiteY10" fmla="*/ 2603500 h 2997200"/>
                <a:gd name="connsiteX11" fmla="*/ 2082800 w 2667000"/>
                <a:gd name="connsiteY11" fmla="*/ 2133600 h 2997200"/>
                <a:gd name="connsiteX12" fmla="*/ 2616200 w 2667000"/>
                <a:gd name="connsiteY12" fmla="*/ 1485900 h 2997200"/>
                <a:gd name="connsiteX13" fmla="*/ 2273300 w 2667000"/>
                <a:gd name="connsiteY13" fmla="*/ 1193800 h 2997200"/>
                <a:gd name="connsiteX14" fmla="*/ 2108200 w 2667000"/>
                <a:gd name="connsiteY14" fmla="*/ 1358900 h 2997200"/>
                <a:gd name="connsiteX15" fmla="*/ 990600 w 2667000"/>
                <a:gd name="connsiteY15" fmla="*/ 977900 h 2997200"/>
                <a:gd name="connsiteX16" fmla="*/ 1422400 w 2667000"/>
                <a:gd name="connsiteY16" fmla="*/ 304800 h 2997200"/>
                <a:gd name="connsiteX17" fmla="*/ 1282700 w 2667000"/>
                <a:gd name="connsiteY17" fmla="*/ 266700 h 2997200"/>
                <a:gd name="connsiteX18" fmla="*/ 1447800 w 2667000"/>
                <a:gd name="connsiteY18" fmla="*/ 38100 h 2997200"/>
                <a:gd name="connsiteX0" fmla="*/ 1422400 w 2641600"/>
                <a:gd name="connsiteY0" fmla="*/ 38100 h 2997200"/>
                <a:gd name="connsiteX1" fmla="*/ 787400 w 2641600"/>
                <a:gd name="connsiteY1" fmla="*/ 0 h 2997200"/>
                <a:gd name="connsiteX2" fmla="*/ 546100 w 2641600"/>
                <a:gd name="connsiteY2" fmla="*/ 393700 h 2997200"/>
                <a:gd name="connsiteX3" fmla="*/ 368300 w 2641600"/>
                <a:gd name="connsiteY3" fmla="*/ 266700 h 2997200"/>
                <a:gd name="connsiteX4" fmla="*/ 0 w 2641600"/>
                <a:gd name="connsiteY4" fmla="*/ 876300 h 2997200"/>
                <a:gd name="connsiteX5" fmla="*/ 368300 w 2641600"/>
                <a:gd name="connsiteY5" fmla="*/ 1447800 h 2997200"/>
                <a:gd name="connsiteX6" fmla="*/ 736600 w 2641600"/>
                <a:gd name="connsiteY6" fmla="*/ 1346200 h 2997200"/>
                <a:gd name="connsiteX7" fmla="*/ 241300 w 2641600"/>
                <a:gd name="connsiteY7" fmla="*/ 2082800 h 2997200"/>
                <a:gd name="connsiteX8" fmla="*/ 622300 w 2641600"/>
                <a:gd name="connsiteY8" fmla="*/ 2832100 h 2997200"/>
                <a:gd name="connsiteX9" fmla="*/ 2413000 w 2641600"/>
                <a:gd name="connsiteY9" fmla="*/ 2997200 h 2997200"/>
                <a:gd name="connsiteX10" fmla="*/ 2641600 w 2641600"/>
                <a:gd name="connsiteY10" fmla="*/ 2603500 h 2997200"/>
                <a:gd name="connsiteX11" fmla="*/ 2057400 w 2641600"/>
                <a:gd name="connsiteY11" fmla="*/ 2133600 h 2997200"/>
                <a:gd name="connsiteX12" fmla="*/ 2590800 w 2641600"/>
                <a:gd name="connsiteY12" fmla="*/ 1485900 h 2997200"/>
                <a:gd name="connsiteX13" fmla="*/ 2247900 w 2641600"/>
                <a:gd name="connsiteY13" fmla="*/ 1193800 h 2997200"/>
                <a:gd name="connsiteX14" fmla="*/ 2082800 w 2641600"/>
                <a:gd name="connsiteY14" fmla="*/ 1358900 h 2997200"/>
                <a:gd name="connsiteX15" fmla="*/ 965200 w 2641600"/>
                <a:gd name="connsiteY15" fmla="*/ 977900 h 2997200"/>
                <a:gd name="connsiteX16" fmla="*/ 1397000 w 2641600"/>
                <a:gd name="connsiteY16" fmla="*/ 304800 h 2997200"/>
                <a:gd name="connsiteX17" fmla="*/ 1257300 w 2641600"/>
                <a:gd name="connsiteY17" fmla="*/ 266700 h 2997200"/>
                <a:gd name="connsiteX18" fmla="*/ 1422400 w 2641600"/>
                <a:gd name="connsiteY18" fmla="*/ 38100 h 2997200"/>
                <a:gd name="connsiteX0" fmla="*/ 1422400 w 2641600"/>
                <a:gd name="connsiteY0" fmla="*/ 38100 h 2997200"/>
                <a:gd name="connsiteX1" fmla="*/ 787400 w 2641600"/>
                <a:gd name="connsiteY1" fmla="*/ 0 h 2997200"/>
                <a:gd name="connsiteX2" fmla="*/ 546100 w 2641600"/>
                <a:gd name="connsiteY2" fmla="*/ 393700 h 2997200"/>
                <a:gd name="connsiteX3" fmla="*/ 406400 w 2641600"/>
                <a:gd name="connsiteY3" fmla="*/ 304800 h 2997200"/>
                <a:gd name="connsiteX4" fmla="*/ 0 w 2641600"/>
                <a:gd name="connsiteY4" fmla="*/ 876300 h 2997200"/>
                <a:gd name="connsiteX5" fmla="*/ 368300 w 2641600"/>
                <a:gd name="connsiteY5" fmla="*/ 1447800 h 2997200"/>
                <a:gd name="connsiteX6" fmla="*/ 736600 w 2641600"/>
                <a:gd name="connsiteY6" fmla="*/ 1346200 h 2997200"/>
                <a:gd name="connsiteX7" fmla="*/ 241300 w 2641600"/>
                <a:gd name="connsiteY7" fmla="*/ 2082800 h 2997200"/>
                <a:gd name="connsiteX8" fmla="*/ 622300 w 2641600"/>
                <a:gd name="connsiteY8" fmla="*/ 2832100 h 2997200"/>
                <a:gd name="connsiteX9" fmla="*/ 2413000 w 2641600"/>
                <a:gd name="connsiteY9" fmla="*/ 2997200 h 2997200"/>
                <a:gd name="connsiteX10" fmla="*/ 2641600 w 2641600"/>
                <a:gd name="connsiteY10" fmla="*/ 2603500 h 2997200"/>
                <a:gd name="connsiteX11" fmla="*/ 2057400 w 2641600"/>
                <a:gd name="connsiteY11" fmla="*/ 2133600 h 2997200"/>
                <a:gd name="connsiteX12" fmla="*/ 2590800 w 2641600"/>
                <a:gd name="connsiteY12" fmla="*/ 1485900 h 2997200"/>
                <a:gd name="connsiteX13" fmla="*/ 2247900 w 2641600"/>
                <a:gd name="connsiteY13" fmla="*/ 1193800 h 2997200"/>
                <a:gd name="connsiteX14" fmla="*/ 2082800 w 2641600"/>
                <a:gd name="connsiteY14" fmla="*/ 1358900 h 2997200"/>
                <a:gd name="connsiteX15" fmla="*/ 965200 w 2641600"/>
                <a:gd name="connsiteY15" fmla="*/ 977900 h 2997200"/>
                <a:gd name="connsiteX16" fmla="*/ 1397000 w 2641600"/>
                <a:gd name="connsiteY16" fmla="*/ 304800 h 2997200"/>
                <a:gd name="connsiteX17" fmla="*/ 1257300 w 2641600"/>
                <a:gd name="connsiteY17" fmla="*/ 266700 h 2997200"/>
                <a:gd name="connsiteX18" fmla="*/ 1422400 w 2641600"/>
                <a:gd name="connsiteY18" fmla="*/ 38100 h 2997200"/>
                <a:gd name="connsiteX0" fmla="*/ 1422400 w 2641600"/>
                <a:gd name="connsiteY0" fmla="*/ 38100 h 2997200"/>
                <a:gd name="connsiteX1" fmla="*/ 787400 w 2641600"/>
                <a:gd name="connsiteY1" fmla="*/ 0 h 2997200"/>
                <a:gd name="connsiteX2" fmla="*/ 546100 w 2641600"/>
                <a:gd name="connsiteY2" fmla="*/ 393700 h 2997200"/>
                <a:gd name="connsiteX3" fmla="*/ 355600 w 2641600"/>
                <a:gd name="connsiteY3" fmla="*/ 279400 h 2997200"/>
                <a:gd name="connsiteX4" fmla="*/ 0 w 2641600"/>
                <a:gd name="connsiteY4" fmla="*/ 876300 h 2997200"/>
                <a:gd name="connsiteX5" fmla="*/ 368300 w 2641600"/>
                <a:gd name="connsiteY5" fmla="*/ 1447800 h 2997200"/>
                <a:gd name="connsiteX6" fmla="*/ 736600 w 2641600"/>
                <a:gd name="connsiteY6" fmla="*/ 1346200 h 2997200"/>
                <a:gd name="connsiteX7" fmla="*/ 241300 w 2641600"/>
                <a:gd name="connsiteY7" fmla="*/ 2082800 h 2997200"/>
                <a:gd name="connsiteX8" fmla="*/ 622300 w 2641600"/>
                <a:gd name="connsiteY8" fmla="*/ 2832100 h 2997200"/>
                <a:gd name="connsiteX9" fmla="*/ 2413000 w 2641600"/>
                <a:gd name="connsiteY9" fmla="*/ 2997200 h 2997200"/>
                <a:gd name="connsiteX10" fmla="*/ 2641600 w 2641600"/>
                <a:gd name="connsiteY10" fmla="*/ 2603500 h 2997200"/>
                <a:gd name="connsiteX11" fmla="*/ 2057400 w 2641600"/>
                <a:gd name="connsiteY11" fmla="*/ 2133600 h 2997200"/>
                <a:gd name="connsiteX12" fmla="*/ 2590800 w 2641600"/>
                <a:gd name="connsiteY12" fmla="*/ 1485900 h 2997200"/>
                <a:gd name="connsiteX13" fmla="*/ 2247900 w 2641600"/>
                <a:gd name="connsiteY13" fmla="*/ 1193800 h 2997200"/>
                <a:gd name="connsiteX14" fmla="*/ 2082800 w 2641600"/>
                <a:gd name="connsiteY14" fmla="*/ 1358900 h 2997200"/>
                <a:gd name="connsiteX15" fmla="*/ 965200 w 2641600"/>
                <a:gd name="connsiteY15" fmla="*/ 977900 h 2997200"/>
                <a:gd name="connsiteX16" fmla="*/ 1397000 w 2641600"/>
                <a:gd name="connsiteY16" fmla="*/ 304800 h 2997200"/>
                <a:gd name="connsiteX17" fmla="*/ 1257300 w 2641600"/>
                <a:gd name="connsiteY17" fmla="*/ 266700 h 2997200"/>
                <a:gd name="connsiteX18" fmla="*/ 1422400 w 2641600"/>
                <a:gd name="connsiteY18" fmla="*/ 38100 h 29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1600" h="2997200">
                  <a:moveTo>
                    <a:pt x="1422400" y="38100"/>
                  </a:moveTo>
                  <a:lnTo>
                    <a:pt x="787400" y="0"/>
                  </a:lnTo>
                  <a:lnTo>
                    <a:pt x="546100" y="393700"/>
                  </a:lnTo>
                  <a:lnTo>
                    <a:pt x="355600" y="279400"/>
                  </a:lnTo>
                  <a:lnTo>
                    <a:pt x="0" y="876300"/>
                  </a:lnTo>
                  <a:lnTo>
                    <a:pt x="368300" y="1447800"/>
                  </a:lnTo>
                  <a:lnTo>
                    <a:pt x="736600" y="1346200"/>
                  </a:lnTo>
                  <a:lnTo>
                    <a:pt x="241300" y="2082800"/>
                  </a:lnTo>
                  <a:lnTo>
                    <a:pt x="622300" y="2832100"/>
                  </a:lnTo>
                  <a:lnTo>
                    <a:pt x="2413000" y="2997200"/>
                  </a:lnTo>
                  <a:lnTo>
                    <a:pt x="2641600" y="2603500"/>
                  </a:lnTo>
                  <a:lnTo>
                    <a:pt x="2057400" y="2133600"/>
                  </a:lnTo>
                  <a:lnTo>
                    <a:pt x="2590800" y="1485900"/>
                  </a:lnTo>
                  <a:lnTo>
                    <a:pt x="2247900" y="1193800"/>
                  </a:lnTo>
                  <a:lnTo>
                    <a:pt x="2082800" y="1358900"/>
                  </a:lnTo>
                  <a:lnTo>
                    <a:pt x="965200" y="977900"/>
                  </a:lnTo>
                  <a:lnTo>
                    <a:pt x="1397000" y="304800"/>
                  </a:lnTo>
                  <a:lnTo>
                    <a:pt x="1257300" y="266700"/>
                  </a:lnTo>
                  <a:lnTo>
                    <a:pt x="1422400" y="38100"/>
                  </a:lnTo>
                  <a:close/>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4" name="テキスト ボックス 2">
              <a:extLst>
                <a:ext uri="{FF2B5EF4-FFF2-40B4-BE49-F238E27FC236}">
                  <a16:creationId xmlns:a16="http://schemas.microsoft.com/office/drawing/2014/main" id="{A7A48BE2-30DE-410C-B7AD-EC4309931493}"/>
                </a:ext>
              </a:extLst>
            </p:cNvPr>
            <p:cNvSpPr txBox="1"/>
            <p:nvPr/>
          </p:nvSpPr>
          <p:spPr>
            <a:xfrm>
              <a:off x="5032080" y="5742799"/>
              <a:ext cx="2084320" cy="452758"/>
            </a:xfrm>
            <a:prstGeom prst="rect">
              <a:avLst/>
            </a:prstGeom>
            <a:noFill/>
          </p:spPr>
          <p:txBody>
            <a:bodyPr wrap="none" rtlCol="0">
              <a:spAutoFit/>
            </a:bodyPr>
            <a:lstStyle>
              <a:defPPr>
                <a:defRPr lang="ja-JP"/>
              </a:defPPr>
              <a:lvl1pPr algn="l" rtl="0" fontAlgn="base">
                <a:spcBef>
                  <a:spcPct val="0"/>
                </a:spcBef>
                <a:spcAft>
                  <a:spcPct val="0"/>
                </a:spcAft>
                <a:defRPr kumimoji="1" sz="3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3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3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3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3600" kern="1200">
                  <a:solidFill>
                    <a:schemeClr val="tx1"/>
                  </a:solidFill>
                  <a:latin typeface="Arial" charset="0"/>
                  <a:ea typeface="ＭＳ Ｐゴシック" charset="-128"/>
                  <a:cs typeface="+mn-cs"/>
                </a:defRPr>
              </a:lvl5pPr>
              <a:lvl6pPr marL="2286000" algn="l" defTabSz="914400" rtl="0" eaLnBrk="1" latinLnBrk="0" hangingPunct="1">
                <a:defRPr kumimoji="1" sz="3600" kern="1200">
                  <a:solidFill>
                    <a:schemeClr val="tx1"/>
                  </a:solidFill>
                  <a:latin typeface="Arial" charset="0"/>
                  <a:ea typeface="ＭＳ Ｐゴシック" charset="-128"/>
                  <a:cs typeface="+mn-cs"/>
                </a:defRPr>
              </a:lvl6pPr>
              <a:lvl7pPr marL="2743200" algn="l" defTabSz="914400" rtl="0" eaLnBrk="1" latinLnBrk="0" hangingPunct="1">
                <a:defRPr kumimoji="1" sz="3600" kern="1200">
                  <a:solidFill>
                    <a:schemeClr val="tx1"/>
                  </a:solidFill>
                  <a:latin typeface="Arial" charset="0"/>
                  <a:ea typeface="ＭＳ Ｐゴシック" charset="-128"/>
                  <a:cs typeface="+mn-cs"/>
                </a:defRPr>
              </a:lvl7pPr>
              <a:lvl8pPr marL="3200400" algn="l" defTabSz="914400" rtl="0" eaLnBrk="1" latinLnBrk="0" hangingPunct="1">
                <a:defRPr kumimoji="1" sz="3600" kern="1200">
                  <a:solidFill>
                    <a:schemeClr val="tx1"/>
                  </a:solidFill>
                  <a:latin typeface="Arial" charset="0"/>
                  <a:ea typeface="ＭＳ Ｐゴシック" charset="-128"/>
                  <a:cs typeface="+mn-cs"/>
                </a:defRPr>
              </a:lvl8pPr>
              <a:lvl9pPr marL="3657600" algn="l" defTabSz="914400" rtl="0" eaLnBrk="1" latinLnBrk="0" hangingPunct="1">
                <a:defRPr kumimoji="1" sz="3600" kern="1200">
                  <a:solidFill>
                    <a:schemeClr val="tx1"/>
                  </a:solidFill>
                  <a:latin typeface="Arial" charset="0"/>
                  <a:ea typeface="ＭＳ Ｐゴシック" charset="-128"/>
                  <a:cs typeface="+mn-cs"/>
                </a:defRPr>
              </a:lvl9pPr>
            </a:lstStyle>
            <a:p>
              <a:pPr algn="ctr"/>
              <a:r>
                <a:rPr lang="ja-JP" altLang="en-US" sz="1292" b="1" dirty="0">
                  <a:solidFill>
                    <a:srgbClr val="FF0000"/>
                  </a:solidFill>
                  <a:latin typeface="+mn-ea"/>
                  <a:ea typeface="+mn-ea"/>
                </a:rPr>
                <a:t>万博会場予定地</a:t>
              </a:r>
              <a:endParaRPr lang="en-US" altLang="ja-JP" sz="1292" b="1" dirty="0">
                <a:solidFill>
                  <a:srgbClr val="FF0000"/>
                </a:solidFill>
                <a:latin typeface="+mn-ea"/>
                <a:ea typeface="+mn-ea"/>
              </a:endParaRPr>
            </a:p>
          </p:txBody>
        </p:sp>
        <p:cxnSp>
          <p:nvCxnSpPr>
            <p:cNvPr id="55" name="直線矢印コネクタ 54"/>
            <p:cNvCxnSpPr/>
            <p:nvPr/>
          </p:nvCxnSpPr>
          <p:spPr>
            <a:xfrm>
              <a:off x="6386204" y="2041456"/>
              <a:ext cx="510940" cy="922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object 8"/>
            <p:cNvSpPr txBox="1"/>
            <p:nvPr/>
          </p:nvSpPr>
          <p:spPr>
            <a:xfrm>
              <a:off x="5597049" y="1620022"/>
              <a:ext cx="789152" cy="357042"/>
            </a:xfrm>
            <a:prstGeom prst="rect">
              <a:avLst/>
            </a:prstGeom>
          </p:spPr>
          <p:txBody>
            <a:bodyPr vert="horz" wrap="square" lIns="0" tIns="30480" rIns="0" bIns="0" rtlCol="0">
              <a:spAutoFit/>
            </a:bodyPr>
            <a:lstStyle>
              <a:defPPr>
                <a:defRPr lang="ja-JP"/>
              </a:defPPr>
              <a:lvl1pPr algn="l" rtl="0" fontAlgn="base">
                <a:spcBef>
                  <a:spcPct val="0"/>
                </a:spcBef>
                <a:spcAft>
                  <a:spcPct val="0"/>
                </a:spcAft>
                <a:defRPr kumimoji="1" sz="3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3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3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3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3600" kern="1200">
                  <a:solidFill>
                    <a:schemeClr val="tx1"/>
                  </a:solidFill>
                  <a:latin typeface="Arial" charset="0"/>
                  <a:ea typeface="ＭＳ Ｐゴシック" charset="-128"/>
                  <a:cs typeface="+mn-cs"/>
                </a:defRPr>
              </a:lvl5pPr>
              <a:lvl6pPr marL="2286000" algn="l" defTabSz="914400" rtl="0" eaLnBrk="1" latinLnBrk="0" hangingPunct="1">
                <a:defRPr kumimoji="1" sz="3600" kern="1200">
                  <a:solidFill>
                    <a:schemeClr val="tx1"/>
                  </a:solidFill>
                  <a:latin typeface="Arial" charset="0"/>
                  <a:ea typeface="ＭＳ Ｐゴシック" charset="-128"/>
                  <a:cs typeface="+mn-cs"/>
                </a:defRPr>
              </a:lvl6pPr>
              <a:lvl7pPr marL="2743200" algn="l" defTabSz="914400" rtl="0" eaLnBrk="1" latinLnBrk="0" hangingPunct="1">
                <a:defRPr kumimoji="1" sz="3600" kern="1200">
                  <a:solidFill>
                    <a:schemeClr val="tx1"/>
                  </a:solidFill>
                  <a:latin typeface="Arial" charset="0"/>
                  <a:ea typeface="ＭＳ Ｐゴシック" charset="-128"/>
                  <a:cs typeface="+mn-cs"/>
                </a:defRPr>
              </a:lvl7pPr>
              <a:lvl8pPr marL="3200400" algn="l" defTabSz="914400" rtl="0" eaLnBrk="1" latinLnBrk="0" hangingPunct="1">
                <a:defRPr kumimoji="1" sz="3600" kern="1200">
                  <a:solidFill>
                    <a:schemeClr val="tx1"/>
                  </a:solidFill>
                  <a:latin typeface="Arial" charset="0"/>
                  <a:ea typeface="ＭＳ Ｐゴシック" charset="-128"/>
                  <a:cs typeface="+mn-cs"/>
                </a:defRPr>
              </a:lvl8pPr>
              <a:lvl9pPr marL="3657600" algn="l" defTabSz="914400" rtl="0" eaLnBrk="1" latinLnBrk="0" hangingPunct="1">
                <a:defRPr kumimoji="1" sz="3600" kern="1200">
                  <a:solidFill>
                    <a:schemeClr val="tx1"/>
                  </a:solidFill>
                  <a:latin typeface="Arial" charset="0"/>
                  <a:ea typeface="ＭＳ Ｐゴシック" charset="-128"/>
                  <a:cs typeface="+mn-cs"/>
                </a:defRPr>
              </a:lvl9pPr>
            </a:lstStyle>
            <a:p>
              <a:pPr marL="11723" algn="just">
                <a:spcBef>
                  <a:spcPts val="240"/>
                </a:spcBef>
              </a:pPr>
              <a:r>
                <a:rPr lang="ja-JP" altLang="en-US" sz="1292" b="1" dirty="0">
                  <a:latin typeface="+mn-ea"/>
                  <a:ea typeface="+mn-ea"/>
                  <a:cs typeface="メイリオ"/>
                </a:rPr>
                <a:t>道路</a:t>
              </a:r>
              <a:endParaRPr lang="en-US" altLang="ja-JP" sz="1292" b="1" dirty="0">
                <a:latin typeface="+mn-ea"/>
                <a:ea typeface="+mn-ea"/>
                <a:cs typeface="メイリオ"/>
              </a:endParaRPr>
            </a:p>
          </p:txBody>
        </p:sp>
        <p:sp>
          <p:nvSpPr>
            <p:cNvPr id="57" name="object 8"/>
            <p:cNvSpPr txBox="1"/>
            <p:nvPr/>
          </p:nvSpPr>
          <p:spPr>
            <a:xfrm>
              <a:off x="7445384" y="1603169"/>
              <a:ext cx="2457089" cy="357042"/>
            </a:xfrm>
            <a:prstGeom prst="rect">
              <a:avLst/>
            </a:prstGeom>
          </p:spPr>
          <p:txBody>
            <a:bodyPr vert="horz" wrap="square" lIns="0" tIns="30480" rIns="0" bIns="0" rtlCol="0">
              <a:spAutoFit/>
            </a:bodyPr>
            <a:lstStyle>
              <a:defPPr>
                <a:defRPr lang="ja-JP"/>
              </a:defPPr>
              <a:lvl1pPr algn="l" rtl="0" fontAlgn="base">
                <a:spcBef>
                  <a:spcPct val="0"/>
                </a:spcBef>
                <a:spcAft>
                  <a:spcPct val="0"/>
                </a:spcAft>
                <a:defRPr kumimoji="1" sz="3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3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3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3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3600" kern="1200">
                  <a:solidFill>
                    <a:schemeClr val="tx1"/>
                  </a:solidFill>
                  <a:latin typeface="Arial" charset="0"/>
                  <a:ea typeface="ＭＳ Ｐゴシック" charset="-128"/>
                  <a:cs typeface="+mn-cs"/>
                </a:defRPr>
              </a:lvl5pPr>
              <a:lvl6pPr marL="2286000" algn="l" defTabSz="914400" rtl="0" eaLnBrk="1" latinLnBrk="0" hangingPunct="1">
                <a:defRPr kumimoji="1" sz="3600" kern="1200">
                  <a:solidFill>
                    <a:schemeClr val="tx1"/>
                  </a:solidFill>
                  <a:latin typeface="Arial" charset="0"/>
                  <a:ea typeface="ＭＳ Ｐゴシック" charset="-128"/>
                  <a:cs typeface="+mn-cs"/>
                </a:defRPr>
              </a:lvl6pPr>
              <a:lvl7pPr marL="2743200" algn="l" defTabSz="914400" rtl="0" eaLnBrk="1" latinLnBrk="0" hangingPunct="1">
                <a:defRPr kumimoji="1" sz="3600" kern="1200">
                  <a:solidFill>
                    <a:schemeClr val="tx1"/>
                  </a:solidFill>
                  <a:latin typeface="Arial" charset="0"/>
                  <a:ea typeface="ＭＳ Ｐゴシック" charset="-128"/>
                  <a:cs typeface="+mn-cs"/>
                </a:defRPr>
              </a:lvl7pPr>
              <a:lvl8pPr marL="3200400" algn="l" defTabSz="914400" rtl="0" eaLnBrk="1" latinLnBrk="0" hangingPunct="1">
                <a:defRPr kumimoji="1" sz="3600" kern="1200">
                  <a:solidFill>
                    <a:schemeClr val="tx1"/>
                  </a:solidFill>
                  <a:latin typeface="Arial" charset="0"/>
                  <a:ea typeface="ＭＳ Ｐゴシック" charset="-128"/>
                  <a:cs typeface="+mn-cs"/>
                </a:defRPr>
              </a:lvl8pPr>
              <a:lvl9pPr marL="3657600" algn="l" defTabSz="914400" rtl="0" eaLnBrk="1" latinLnBrk="0" hangingPunct="1">
                <a:defRPr kumimoji="1" sz="3600" kern="1200">
                  <a:solidFill>
                    <a:schemeClr val="tx1"/>
                  </a:solidFill>
                  <a:latin typeface="Arial" charset="0"/>
                  <a:ea typeface="ＭＳ Ｐゴシック" charset="-128"/>
                  <a:cs typeface="+mn-cs"/>
                </a:defRPr>
              </a:lvl9pPr>
            </a:lstStyle>
            <a:p>
              <a:pPr marL="11723" algn="just">
                <a:spcBef>
                  <a:spcPts val="240"/>
                </a:spcBef>
              </a:pPr>
              <a:r>
                <a:rPr lang="ja-JP" altLang="en-US" sz="1292" b="1" dirty="0">
                  <a:latin typeface="+mn-ea"/>
                  <a:ea typeface="+mn-ea"/>
                  <a:cs typeface="メイリオ"/>
                </a:rPr>
                <a:t>海上アクセス拠点</a:t>
              </a:r>
              <a:endParaRPr lang="en-US" altLang="ja-JP" sz="1292" b="1" dirty="0">
                <a:latin typeface="+mn-ea"/>
                <a:ea typeface="+mn-ea"/>
                <a:cs typeface="メイリオ"/>
              </a:endParaRPr>
            </a:p>
          </p:txBody>
        </p:sp>
        <p:cxnSp>
          <p:nvCxnSpPr>
            <p:cNvPr id="58" name="直線矢印コネクタ 57"/>
            <p:cNvCxnSpPr/>
            <p:nvPr/>
          </p:nvCxnSpPr>
          <p:spPr>
            <a:xfrm flipH="1">
              <a:off x="7445382" y="1964178"/>
              <a:ext cx="807883" cy="7234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object 8"/>
            <p:cNvSpPr txBox="1"/>
            <p:nvPr/>
          </p:nvSpPr>
          <p:spPr>
            <a:xfrm>
              <a:off x="7488433" y="5865910"/>
              <a:ext cx="620066" cy="357042"/>
            </a:xfrm>
            <a:prstGeom prst="rect">
              <a:avLst/>
            </a:prstGeom>
          </p:spPr>
          <p:txBody>
            <a:bodyPr vert="horz" wrap="square" lIns="0" tIns="30480" rIns="0" bIns="0" rtlCol="0">
              <a:spAutoFit/>
            </a:bodyPr>
            <a:lstStyle>
              <a:defPPr>
                <a:defRPr lang="ja-JP"/>
              </a:defPPr>
              <a:lvl1pPr algn="l" rtl="0" fontAlgn="base">
                <a:spcBef>
                  <a:spcPct val="0"/>
                </a:spcBef>
                <a:spcAft>
                  <a:spcPct val="0"/>
                </a:spcAft>
                <a:defRPr kumimoji="1" sz="3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3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3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3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3600" kern="1200">
                  <a:solidFill>
                    <a:schemeClr val="tx1"/>
                  </a:solidFill>
                  <a:latin typeface="Arial" charset="0"/>
                  <a:ea typeface="ＭＳ Ｐゴシック" charset="-128"/>
                  <a:cs typeface="+mn-cs"/>
                </a:defRPr>
              </a:lvl5pPr>
              <a:lvl6pPr marL="2286000" algn="l" defTabSz="914400" rtl="0" eaLnBrk="1" latinLnBrk="0" hangingPunct="1">
                <a:defRPr kumimoji="1" sz="3600" kern="1200">
                  <a:solidFill>
                    <a:schemeClr val="tx1"/>
                  </a:solidFill>
                  <a:latin typeface="Arial" charset="0"/>
                  <a:ea typeface="ＭＳ Ｐゴシック" charset="-128"/>
                  <a:cs typeface="+mn-cs"/>
                </a:defRPr>
              </a:lvl6pPr>
              <a:lvl7pPr marL="2743200" algn="l" defTabSz="914400" rtl="0" eaLnBrk="1" latinLnBrk="0" hangingPunct="1">
                <a:defRPr kumimoji="1" sz="3600" kern="1200">
                  <a:solidFill>
                    <a:schemeClr val="tx1"/>
                  </a:solidFill>
                  <a:latin typeface="Arial" charset="0"/>
                  <a:ea typeface="ＭＳ Ｐゴシック" charset="-128"/>
                  <a:cs typeface="+mn-cs"/>
                </a:defRPr>
              </a:lvl7pPr>
              <a:lvl8pPr marL="3200400" algn="l" defTabSz="914400" rtl="0" eaLnBrk="1" latinLnBrk="0" hangingPunct="1">
                <a:defRPr kumimoji="1" sz="3600" kern="1200">
                  <a:solidFill>
                    <a:schemeClr val="tx1"/>
                  </a:solidFill>
                  <a:latin typeface="Arial" charset="0"/>
                  <a:ea typeface="ＭＳ Ｐゴシック" charset="-128"/>
                  <a:cs typeface="+mn-cs"/>
                </a:defRPr>
              </a:lvl8pPr>
              <a:lvl9pPr marL="3657600" algn="l" defTabSz="914400" rtl="0" eaLnBrk="1" latinLnBrk="0" hangingPunct="1">
                <a:defRPr kumimoji="1" sz="3600" kern="1200">
                  <a:solidFill>
                    <a:schemeClr val="tx1"/>
                  </a:solidFill>
                  <a:latin typeface="Arial" charset="0"/>
                  <a:ea typeface="ＭＳ Ｐゴシック" charset="-128"/>
                  <a:cs typeface="+mn-cs"/>
                </a:defRPr>
              </a:lvl9pPr>
            </a:lstStyle>
            <a:p>
              <a:pPr marL="11723" algn="just">
                <a:spcBef>
                  <a:spcPts val="240"/>
                </a:spcBef>
              </a:pPr>
              <a:r>
                <a:rPr lang="ja-JP" altLang="en-US" sz="1292" b="1" dirty="0">
                  <a:latin typeface="+mn-ea"/>
                  <a:ea typeface="+mn-ea"/>
                  <a:cs typeface="メイリオ"/>
                </a:rPr>
                <a:t>鉄道</a:t>
              </a:r>
              <a:endParaRPr lang="en-US" altLang="ja-JP" sz="1292" b="1" dirty="0">
                <a:latin typeface="+mn-ea"/>
                <a:ea typeface="+mn-ea"/>
                <a:cs typeface="メイリオ"/>
              </a:endParaRPr>
            </a:p>
          </p:txBody>
        </p:sp>
        <p:cxnSp>
          <p:nvCxnSpPr>
            <p:cNvPr id="60" name="直線矢印コネクタ 59"/>
            <p:cNvCxnSpPr/>
            <p:nvPr/>
          </p:nvCxnSpPr>
          <p:spPr>
            <a:xfrm flipV="1">
              <a:off x="8049262" y="5889096"/>
              <a:ext cx="218294" cy="2190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rot="18662882">
              <a:off x="7046673" y="3964015"/>
              <a:ext cx="431952" cy="121866"/>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2" name="テキスト ボックス 61"/>
            <p:cNvSpPr txBox="1"/>
            <p:nvPr/>
          </p:nvSpPr>
          <p:spPr>
            <a:xfrm rot="18587066">
              <a:off x="6434636" y="3535785"/>
              <a:ext cx="1600601" cy="386455"/>
            </a:xfrm>
            <a:prstGeom prst="rect">
              <a:avLst/>
            </a:prstGeom>
            <a:noFill/>
          </p:spPr>
          <p:txBody>
            <a:bodyPr wrap="square" rtlCol="0">
              <a:spAutoFit/>
            </a:bodyPr>
            <a:lstStyle/>
            <a:p>
              <a:r>
                <a:rPr kumimoji="1" lang="ja-JP" altLang="en-US" sz="1015" b="1" dirty="0">
                  <a:latin typeface="+mn-ea"/>
                </a:rPr>
                <a:t>（仮）夢洲駅</a:t>
              </a:r>
            </a:p>
          </p:txBody>
        </p:sp>
        <p:sp>
          <p:nvSpPr>
            <p:cNvPr id="63" name="フリーフォーム 62"/>
            <p:cNvSpPr/>
            <p:nvPr/>
          </p:nvSpPr>
          <p:spPr>
            <a:xfrm>
              <a:off x="6918962" y="4148576"/>
              <a:ext cx="1993900" cy="2159000"/>
            </a:xfrm>
            <a:custGeom>
              <a:avLst/>
              <a:gdLst>
                <a:gd name="connsiteX0" fmla="*/ 1993900 w 1993900"/>
                <a:gd name="connsiteY0" fmla="*/ 2159000 h 2159000"/>
                <a:gd name="connsiteX1" fmla="*/ 355600 w 1993900"/>
                <a:gd name="connsiteY1" fmla="*/ 838200 h 2159000"/>
                <a:gd name="connsiteX2" fmla="*/ 50800 w 1993900"/>
                <a:gd name="connsiteY2" fmla="*/ 546100 h 2159000"/>
                <a:gd name="connsiteX3" fmla="*/ 0 w 1993900"/>
                <a:gd name="connsiteY3" fmla="*/ 457200 h 2159000"/>
                <a:gd name="connsiteX4" fmla="*/ 12700 w 1993900"/>
                <a:gd name="connsiteY4" fmla="*/ 342900 h 2159000"/>
                <a:gd name="connsiteX5" fmla="*/ 50800 w 1993900"/>
                <a:gd name="connsiteY5" fmla="*/ 241300 h 2159000"/>
                <a:gd name="connsiteX6" fmla="*/ 101600 w 1993900"/>
                <a:gd name="connsiteY6" fmla="*/ 165100 h 2159000"/>
                <a:gd name="connsiteX7" fmla="*/ 241300 w 1993900"/>
                <a:gd name="connsiteY7" fmla="*/ 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900" h="2159000">
                  <a:moveTo>
                    <a:pt x="1993900" y="2159000"/>
                  </a:moveTo>
                  <a:lnTo>
                    <a:pt x="355600" y="838200"/>
                  </a:lnTo>
                  <a:lnTo>
                    <a:pt x="50800" y="546100"/>
                  </a:lnTo>
                  <a:lnTo>
                    <a:pt x="0" y="457200"/>
                  </a:lnTo>
                  <a:lnTo>
                    <a:pt x="12700" y="342900"/>
                  </a:lnTo>
                  <a:lnTo>
                    <a:pt x="50800" y="241300"/>
                  </a:lnTo>
                  <a:lnTo>
                    <a:pt x="101600" y="165100"/>
                  </a:lnTo>
                  <a:lnTo>
                    <a:pt x="241300" y="0"/>
                  </a:lnTo>
                </a:path>
              </a:pathLst>
            </a:cu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4" name="フリーフォーム 63"/>
            <p:cNvSpPr/>
            <p:nvPr/>
          </p:nvSpPr>
          <p:spPr>
            <a:xfrm>
              <a:off x="7414262" y="2014976"/>
              <a:ext cx="1130300" cy="1828800"/>
            </a:xfrm>
            <a:custGeom>
              <a:avLst/>
              <a:gdLst>
                <a:gd name="connsiteX0" fmla="*/ 0 w 1130300"/>
                <a:gd name="connsiteY0" fmla="*/ 1828800 h 1828800"/>
                <a:gd name="connsiteX1" fmla="*/ 622300 w 1130300"/>
                <a:gd name="connsiteY1" fmla="*/ 977900 h 1828800"/>
                <a:gd name="connsiteX2" fmla="*/ 952500 w 1130300"/>
                <a:gd name="connsiteY2" fmla="*/ 660400 h 1828800"/>
                <a:gd name="connsiteX3" fmla="*/ 1016000 w 1130300"/>
                <a:gd name="connsiteY3" fmla="*/ 596900 h 1828800"/>
                <a:gd name="connsiteX4" fmla="*/ 1041400 w 1130300"/>
                <a:gd name="connsiteY4" fmla="*/ 520700 h 1828800"/>
                <a:gd name="connsiteX5" fmla="*/ 1079500 w 1130300"/>
                <a:gd name="connsiteY5" fmla="*/ 279400 h 1828800"/>
                <a:gd name="connsiteX6" fmla="*/ 1130300 w 1130300"/>
                <a:gd name="connsiteY6"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300" h="1828800">
                  <a:moveTo>
                    <a:pt x="0" y="1828800"/>
                  </a:moveTo>
                  <a:lnTo>
                    <a:pt x="622300" y="977900"/>
                  </a:lnTo>
                  <a:lnTo>
                    <a:pt x="952500" y="660400"/>
                  </a:lnTo>
                  <a:lnTo>
                    <a:pt x="1016000" y="596900"/>
                  </a:lnTo>
                  <a:lnTo>
                    <a:pt x="1041400" y="520700"/>
                  </a:lnTo>
                  <a:lnTo>
                    <a:pt x="1079500" y="279400"/>
                  </a:lnTo>
                  <a:lnTo>
                    <a:pt x="1130300" y="0"/>
                  </a:lnTo>
                </a:path>
              </a:pathLst>
            </a:custGeom>
            <a:noFill/>
            <a:ln w="3175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grpSp>
      <p:sp>
        <p:nvSpPr>
          <p:cNvPr id="49" name="スライド番号プレースホルダー 4"/>
          <p:cNvSpPr>
            <a:spLocks noGrp="1"/>
          </p:cNvSpPr>
          <p:nvPr>
            <p:ph type="sldNum" sz="quarter" idx="12"/>
          </p:nvPr>
        </p:nvSpPr>
        <p:spPr>
          <a:solidFill>
            <a:srgbClr val="FFFFFF">
              <a:alpha val="30196"/>
            </a:srgbClr>
          </a:solidFill>
        </p:spPr>
        <p:txBody>
          <a:bodyPr/>
          <a:lstStyle/>
          <a:p>
            <a:fld id="{C5024B52-16EA-4BF5-8D74-CE40AF5BF20F}" type="slidenum">
              <a:rPr lang="ja-JP" altLang="en-US"/>
              <a:t>114</a:t>
            </a:fld>
            <a:endParaRPr lang="ja-JP" altLang="en-US" dirty="0"/>
          </a:p>
        </p:txBody>
      </p:sp>
      <p:pic>
        <p:nvPicPr>
          <p:cNvPr id="3" name="図 2"/>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4448873" y="4862997"/>
            <a:ext cx="4302377" cy="1430009"/>
          </a:xfrm>
          <a:prstGeom prst="rect">
            <a:avLst/>
          </a:prstGeom>
        </p:spPr>
      </p:pic>
      <p:sp>
        <p:nvSpPr>
          <p:cNvPr id="30" name="正方形/長方形 29"/>
          <p:cNvSpPr/>
          <p:nvPr/>
        </p:nvSpPr>
        <p:spPr>
          <a:xfrm>
            <a:off x="0" y="0"/>
            <a:ext cx="9144000" cy="519469"/>
          </a:xfrm>
          <a:prstGeom prst="rect">
            <a:avLst/>
          </a:prstGeom>
          <a:solidFill>
            <a:schemeClr val="accent1">
              <a:lumMod val="75000"/>
            </a:schemeClr>
          </a:solidFill>
        </p:spPr>
        <p:txBody>
          <a:bodyPr vert="horz" lIns="91440" tIns="45720" rIns="91440" bIns="45720" rtlCol="0" anchor="b" anchorCtr="0">
            <a:normAutofit/>
          </a:bodyPr>
          <a:lstStyle/>
          <a:p>
            <a:pPr algn="ctr" defTabSz="914354">
              <a:lnSpc>
                <a:spcPct val="90000"/>
              </a:lnSpc>
              <a:spcBef>
                <a:spcPct val="0"/>
              </a:spcBef>
            </a:pPr>
            <a:r>
              <a:rPr lang="ja-JP" altLang="en-US" sz="2400" b="1" dirty="0">
                <a:solidFill>
                  <a:schemeClr val="bg1"/>
                </a:solidFill>
                <a:latin typeface="メイリオ" panose="020B0604030504040204" pitchFamily="50" charset="-128"/>
                <a:ea typeface="メイリオ" panose="020B0604030504040204" pitchFamily="50" charset="-128"/>
                <a:cs typeface="+mj-cs"/>
              </a:rPr>
              <a:t>　～夢洲まちづくり基本方針　（</a:t>
            </a:r>
            <a:r>
              <a:rPr lang="en-US" altLang="ja-JP" sz="2400" b="1" dirty="0">
                <a:solidFill>
                  <a:schemeClr val="bg1"/>
                </a:solidFill>
                <a:latin typeface="メイリオ" panose="020B0604030504040204" pitchFamily="50" charset="-128"/>
                <a:ea typeface="メイリオ" panose="020B0604030504040204" pitchFamily="50" charset="-128"/>
                <a:cs typeface="+mj-cs"/>
              </a:rPr>
              <a:t>2019</a:t>
            </a:r>
            <a:r>
              <a:rPr lang="ja-JP" altLang="en-US" sz="2400" b="1" dirty="0">
                <a:solidFill>
                  <a:schemeClr val="bg1"/>
                </a:solidFill>
                <a:latin typeface="メイリオ" panose="020B0604030504040204" pitchFamily="50" charset="-128"/>
                <a:ea typeface="メイリオ" panose="020B0604030504040204" pitchFamily="50" charset="-128"/>
                <a:cs typeface="+mj-cs"/>
              </a:rPr>
              <a:t>年</a:t>
            </a:r>
            <a:r>
              <a:rPr lang="en-US" altLang="ja-JP" sz="2400" b="1" dirty="0">
                <a:solidFill>
                  <a:schemeClr val="bg1"/>
                </a:solidFill>
                <a:latin typeface="メイリオ" panose="020B0604030504040204" pitchFamily="50" charset="-128"/>
                <a:ea typeface="メイリオ" panose="020B0604030504040204" pitchFamily="50" charset="-128"/>
                <a:cs typeface="+mj-cs"/>
              </a:rPr>
              <a:t>12</a:t>
            </a:r>
            <a:r>
              <a:rPr lang="ja-JP" altLang="en-US" sz="2400" b="1" dirty="0">
                <a:solidFill>
                  <a:schemeClr val="bg1"/>
                </a:solidFill>
                <a:latin typeface="メイリオ" panose="020B0604030504040204" pitchFamily="50" charset="-128"/>
                <a:ea typeface="メイリオ" panose="020B0604030504040204" pitchFamily="50" charset="-128"/>
                <a:cs typeface="+mj-cs"/>
              </a:rPr>
              <a:t>月）～</a:t>
            </a:r>
          </a:p>
        </p:txBody>
      </p:sp>
    </p:spTree>
    <p:extLst>
      <p:ext uri="{BB962C8B-B14F-4D97-AF65-F5344CB8AC3E}">
        <p14:creationId xmlns:p14="http://schemas.microsoft.com/office/powerpoint/2010/main" val="31044625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7" name="表 6"/>
          <p:cNvGraphicFramePr>
            <a:graphicFrameLocks noGrp="1"/>
          </p:cNvGraphicFramePr>
          <p:nvPr/>
        </p:nvGraphicFramePr>
        <p:xfrm>
          <a:off x="251520" y="764704"/>
          <a:ext cx="8712968" cy="5760640"/>
        </p:xfrm>
        <a:graphic>
          <a:graphicData uri="http://schemas.openxmlformats.org/drawingml/2006/table">
            <a:tbl>
              <a:tblPr firstRow="1" bandRow="1">
                <a:tableStyleId>{5940675A-B579-460E-94D1-54222C63F5DA}</a:tableStyleId>
              </a:tblPr>
              <a:tblGrid>
                <a:gridCol w="2448272">
                  <a:extLst>
                    <a:ext uri="{9D8B030D-6E8A-4147-A177-3AD203B41FA5}">
                      <a16:colId xmlns:a16="http://schemas.microsoft.com/office/drawing/2014/main" val="20000"/>
                    </a:ext>
                  </a:extLst>
                </a:gridCol>
                <a:gridCol w="190821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432048">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328592">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１．二重行政の指摘</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・全国で都道府県協会以外に市協会があるのは、大阪市のほか、横浜市、川崎市、名古屋市、岐阜市の５協会のみ</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・約</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1.9</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万社が府協会と市協会を重複利用</a:t>
                      </a:r>
                    </a:p>
                    <a:p>
                      <a:pPr marL="72000" indent="-457200"/>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２．厳しい経営状況</a:t>
                      </a: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・協会の財務基盤力を示す、基本財産倍率が全国ワースト１、２</a:t>
                      </a: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＜基本財産倍率（</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2010</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年末）＞</a:t>
                      </a: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①府協会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41.0</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倍（ﾜｰｽﾄ２）</a:t>
                      </a: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②市協会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55.5</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倍（ﾜｰｽﾄ１）</a:t>
                      </a: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・府協会は</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1997</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2006</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年まで、市協会は</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2000</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年まで、それぞれ経営改善協会に指定</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・両法人を統合（合併）</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≪基本方針≫</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①統合方式は、市保証協会の府保証協会への吸収合併</a:t>
                      </a: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②統合後の経営ガバナンスは府保証協会主導</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・府、市、両信用保証協会による信用保証協会合併協議会を設置し、具体策を検討した。</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①統合後のガバナンスのあり方</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②府市の財政負担　等</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年５月　両協会が合併し、「大阪信用保証協会」として営業開始。</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・府内中小企業の信用力の補完という責務を果たしつつ、審査、回収機能、経営基盤を強化。</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①代位弁済の抑制</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保証部の機能を強化し、適正保証の推進、利用企業に対するモニタリングの強化を通じ代位弁済を抑制。</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②回収機能の強化</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回収環境が厳しくなっている中、管理部の体制を強化し、早期及び効果的に回収。</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③経営基盤の強化</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適正保証の推進、代位弁済の抑制、組織・人員の適正化、システム統合等コスト削減により経営基盤を強化。</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角丸四角形 3"/>
          <p:cNvSpPr/>
          <p:nvPr/>
        </p:nvSpPr>
        <p:spPr>
          <a:xfrm>
            <a:off x="2195736" y="5373216"/>
            <a:ext cx="3348000" cy="914400"/>
          </a:xfrm>
          <a:prstGeom prst="round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＊経営改善協会とは</a:t>
            </a:r>
            <a:endParaRPr lang="en-US" altLang="ja-JP" sz="11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　　</a:t>
            </a:r>
            <a:r>
              <a:rPr lang="ja-JP" altLang="ja-JP"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収支が悪化（基本財産の取崩し等）しており</a:t>
            </a:r>
            <a:endParaRPr lang="en-US" altLang="ja-JP"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　</a:t>
            </a:r>
            <a:r>
              <a:rPr lang="ja-JP" altLang="ja-JP"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経営の改善が必要</a:t>
            </a:r>
            <a:r>
              <a:rPr lang="ja-JP" altLang="en-US"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な協会として国が指定。</a:t>
            </a:r>
            <a:endParaRPr lang="ja-JP" altLang="ja-JP"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　　</a:t>
            </a:r>
            <a:r>
              <a:rPr lang="ja-JP" altLang="ja-JP"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経営改善計画を策定し国</a:t>
            </a:r>
            <a:r>
              <a:rPr lang="ja-JP" altLang="en-US"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の指導監督を受ける。</a:t>
            </a:r>
          </a:p>
        </p:txBody>
      </p:sp>
      <p:sp>
        <p:nvSpPr>
          <p:cNvPr id="5" name="正方形/長方形 4"/>
          <p:cNvSpPr/>
          <p:nvPr/>
        </p:nvSpPr>
        <p:spPr>
          <a:xfrm>
            <a:off x="251520" y="421439"/>
            <a:ext cx="4997128"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①大阪府中小企業</a:t>
            </a:r>
            <a:r>
              <a:rPr lang="zh-TW" altLang="en-US" sz="1600" dirty="0">
                <a:latin typeface="BIZ UDゴシック" panose="020B0400000000000000" pitchFamily="49" charset="-128"/>
                <a:ea typeface="BIZ UDゴシック" panose="020B0400000000000000" pitchFamily="49" charset="-128"/>
              </a:rPr>
              <a:t>信用保証協会</a:t>
            </a:r>
            <a:r>
              <a:rPr lang="ja-JP" altLang="en-US" sz="1600" dirty="0">
                <a:latin typeface="BIZ UDゴシック" panose="020B0400000000000000" pitchFamily="49" charset="-128"/>
                <a:ea typeface="BIZ UDゴシック" panose="020B0400000000000000" pitchFamily="49" charset="-128"/>
              </a:rPr>
              <a:t>／大阪市信用保証協会</a:t>
            </a:r>
          </a:p>
        </p:txBody>
      </p:sp>
      <p:sp>
        <p:nvSpPr>
          <p:cNvPr id="9"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115</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489070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116</a:t>
            </a:fld>
            <a:endParaRPr lang="ja-JP" altLang="en-US"/>
          </a:p>
        </p:txBody>
      </p:sp>
      <p:graphicFrame>
        <p:nvGraphicFramePr>
          <p:cNvPr id="4" name="表 3"/>
          <p:cNvGraphicFramePr>
            <a:graphicFrameLocks noGrp="1"/>
          </p:cNvGraphicFramePr>
          <p:nvPr/>
        </p:nvGraphicFramePr>
        <p:xfrm>
          <a:off x="457199" y="1095363"/>
          <a:ext cx="8208000" cy="1219980"/>
        </p:xfrm>
        <a:graphic>
          <a:graphicData uri="http://schemas.openxmlformats.org/drawingml/2006/table">
            <a:tbl>
              <a:tblPr firstRow="1" firstCol="1" bandRow="1"/>
              <a:tblGrid>
                <a:gridCol w="720000">
                  <a:extLst>
                    <a:ext uri="{9D8B030D-6E8A-4147-A177-3AD203B41FA5}">
                      <a16:colId xmlns:a16="http://schemas.microsoft.com/office/drawing/2014/main" val="2601335433"/>
                    </a:ext>
                  </a:extLst>
                </a:gridCol>
                <a:gridCol w="576000">
                  <a:extLst>
                    <a:ext uri="{9D8B030D-6E8A-4147-A177-3AD203B41FA5}">
                      <a16:colId xmlns:a16="http://schemas.microsoft.com/office/drawing/2014/main" val="296617149"/>
                    </a:ext>
                  </a:extLst>
                </a:gridCol>
                <a:gridCol w="1152000">
                  <a:extLst>
                    <a:ext uri="{9D8B030D-6E8A-4147-A177-3AD203B41FA5}">
                      <a16:colId xmlns:a16="http://schemas.microsoft.com/office/drawing/2014/main" val="2971663205"/>
                    </a:ext>
                  </a:extLst>
                </a:gridCol>
                <a:gridCol w="1152000">
                  <a:extLst>
                    <a:ext uri="{9D8B030D-6E8A-4147-A177-3AD203B41FA5}">
                      <a16:colId xmlns:a16="http://schemas.microsoft.com/office/drawing/2014/main" val="241153547"/>
                    </a:ext>
                  </a:extLst>
                </a:gridCol>
                <a:gridCol w="1152000">
                  <a:extLst>
                    <a:ext uri="{9D8B030D-6E8A-4147-A177-3AD203B41FA5}">
                      <a16:colId xmlns:a16="http://schemas.microsoft.com/office/drawing/2014/main" val="921446586"/>
                    </a:ext>
                  </a:extLst>
                </a:gridCol>
                <a:gridCol w="1152000">
                  <a:extLst>
                    <a:ext uri="{9D8B030D-6E8A-4147-A177-3AD203B41FA5}">
                      <a16:colId xmlns:a16="http://schemas.microsoft.com/office/drawing/2014/main" val="2752938652"/>
                    </a:ext>
                  </a:extLst>
                </a:gridCol>
                <a:gridCol w="1152000">
                  <a:extLst>
                    <a:ext uri="{9D8B030D-6E8A-4147-A177-3AD203B41FA5}">
                      <a16:colId xmlns:a16="http://schemas.microsoft.com/office/drawing/2014/main" val="3903931808"/>
                    </a:ext>
                  </a:extLst>
                </a:gridCol>
                <a:gridCol w="1152000">
                  <a:extLst>
                    <a:ext uri="{9D8B030D-6E8A-4147-A177-3AD203B41FA5}">
                      <a16:colId xmlns:a16="http://schemas.microsoft.com/office/drawing/2014/main" val="1502888253"/>
                    </a:ext>
                  </a:extLst>
                </a:gridCol>
              </a:tblGrid>
              <a:tr h="216000">
                <a:tc gridSpan="2">
                  <a:txBody>
                    <a:bodyPr/>
                    <a:lstStyle/>
                    <a:p>
                      <a:pPr algn="just">
                        <a:lnSpc>
                          <a:spcPts val="1400"/>
                        </a:lnSpc>
                        <a:spcAft>
                          <a:spcPts val="0"/>
                        </a:spcAft>
                      </a:pPr>
                      <a:r>
                        <a:rPr lang="en-US" sz="1100" kern="100">
                          <a:effectLst/>
                          <a:latin typeface="Meiryo UI" panose="020B0604030504040204" pitchFamily="50" charset="-128"/>
                          <a:ea typeface="ＭＳ 明朝" panose="02020609040205080304" pitchFamily="17" charset="-128"/>
                          <a:cs typeface="Meiryo UI" panose="020B0604030504040204" pitchFamily="50" charset="-128"/>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003" marR="66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kumimoji="1" lang="ja-JP" altLang="en-US"/>
                    </a:p>
                  </a:txBody>
                  <a:tcPr/>
                </a:tc>
                <a:tc>
                  <a:txBody>
                    <a:bodyPr/>
                    <a:lstStyle/>
                    <a:p>
                      <a:pPr algn="ctr">
                        <a:lnSpc>
                          <a:spcPts val="14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平成</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25</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年度</a:t>
                      </a:r>
                      <a:r>
                        <a:rPr lang="en-US" sz="8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800" kern="100" dirty="0">
                          <a:effectLst/>
                          <a:latin typeface="Meiryo UI" panose="020B0604030504040204" pitchFamily="50" charset="-128"/>
                          <a:ea typeface="Meiryo UI" panose="020B0604030504040204" pitchFamily="50" charset="-128"/>
                          <a:cs typeface="Meiryo UI" panose="020B0604030504040204" pitchFamily="50" charset="-128"/>
                        </a:rPr>
                        <a:t>統合前</a:t>
                      </a:r>
                      <a:r>
                        <a:rPr lang="en-US" sz="8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ts val="14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平成</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26</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年度</a:t>
                      </a:r>
                      <a:r>
                        <a:rPr lang="en-US" sz="8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800" kern="100" dirty="0">
                          <a:effectLst/>
                          <a:latin typeface="Meiryo UI" panose="020B0604030504040204" pitchFamily="50" charset="-128"/>
                          <a:ea typeface="Meiryo UI" panose="020B0604030504040204" pitchFamily="50" charset="-128"/>
                          <a:cs typeface="Meiryo UI" panose="020B0604030504040204" pitchFamily="50" charset="-128"/>
                        </a:rPr>
                        <a:t>統合後</a:t>
                      </a:r>
                      <a:r>
                        <a:rPr lang="en-US" sz="8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ts val="1400"/>
                        </a:lnSpc>
                        <a:spcAft>
                          <a:spcPts val="0"/>
                        </a:spcAft>
                      </a:pP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kern="100" dirty="0">
                          <a:effectLst/>
                          <a:latin typeface="Meiryo UI" panose="020B0604030504040204" pitchFamily="50" charset="-128"/>
                          <a:ea typeface="Meiryo UI" panose="020B0604030504040204" pitchFamily="50" charset="-128"/>
                          <a:cs typeface="Meiryo UI" panose="020B0604030504040204" pitchFamily="50" charset="-128"/>
                        </a:rPr>
                        <a:t>30</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ts val="1400"/>
                        </a:lnSpc>
                        <a:spcAft>
                          <a:spcPts val="0"/>
                        </a:spcAft>
                      </a:pP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kern="100" dirty="0">
                          <a:effectLst/>
                          <a:latin typeface="Meiryo UI" panose="020B0604030504040204" pitchFamily="50" charset="-128"/>
                          <a:ea typeface="Meiryo UI" panose="020B0604030504040204" pitchFamily="50" charset="-128"/>
                          <a:cs typeface="Meiryo UI" panose="020B0604030504040204" pitchFamily="50" charset="-128"/>
                        </a:rPr>
                        <a:t>31</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ts val="1400"/>
                        </a:lnSpc>
                        <a:spcAft>
                          <a:spcPts val="0"/>
                        </a:spcAft>
                      </a:pP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令和２年度</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ts val="1400"/>
                        </a:lnSpc>
                        <a:spcAft>
                          <a:spcPts val="0"/>
                        </a:spcAft>
                      </a:pP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令和３年度</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extLst>
                  <a:ext uri="{0D108BD9-81ED-4DB2-BD59-A6C34878D82A}">
                    <a16:rowId xmlns:a16="http://schemas.microsoft.com/office/drawing/2014/main" val="2884349680"/>
                  </a:ext>
                </a:extLst>
              </a:tr>
              <a:tr h="200796">
                <a:tc gridSpan="2">
                  <a:txBody>
                    <a:bodyPr/>
                    <a:lstStyle/>
                    <a:p>
                      <a:pPr algn="just">
                        <a:lnSpc>
                          <a:spcPts val="1400"/>
                        </a:lnSpc>
                        <a:spcAft>
                          <a:spcPts val="0"/>
                        </a:spcAft>
                      </a:pPr>
                      <a:r>
                        <a:rPr lang="ja-JP" sz="1100" kern="100" dirty="0">
                          <a:effectLst/>
                          <a:latin typeface="Century" panose="02040604050505020304" pitchFamily="18" charset="0"/>
                          <a:ea typeface="Meiryo UI" panose="020B0604030504040204" pitchFamily="50" charset="-128"/>
                          <a:cs typeface="Meiryo UI" panose="020B0604030504040204" pitchFamily="50" charset="-128"/>
                        </a:rPr>
                        <a:t>保証承諾額</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6,819</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6,916</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8,157</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9,091</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32,387</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8,903</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8854597"/>
                  </a:ext>
                </a:extLst>
              </a:tr>
              <a:tr h="200796">
                <a:tc gridSpan="2">
                  <a:txBody>
                    <a:bodyPr/>
                    <a:lstStyle/>
                    <a:p>
                      <a:pPr algn="just">
                        <a:lnSpc>
                          <a:spcPts val="1400"/>
                        </a:lnSpc>
                        <a:spcAft>
                          <a:spcPts val="0"/>
                        </a:spcAft>
                      </a:pPr>
                      <a:r>
                        <a:rPr lang="ja-JP" sz="1100" kern="100" dirty="0">
                          <a:effectLst/>
                          <a:latin typeface="Century" panose="02040604050505020304" pitchFamily="18" charset="0"/>
                          <a:ea typeface="Meiryo UI" panose="020B0604030504040204" pitchFamily="50" charset="-128"/>
                          <a:cs typeface="Meiryo UI" panose="020B0604030504040204" pitchFamily="50" charset="-128"/>
                        </a:rPr>
                        <a:t>保証債務残高</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2</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兆</a:t>
                      </a: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9,084</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2</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兆</a:t>
                      </a:r>
                      <a:r>
                        <a:rPr lang="en-US" sz="1100" kern="100">
                          <a:effectLst/>
                          <a:latin typeface="Meiryo UI" panose="020B0604030504040204" pitchFamily="50" charset="-128"/>
                          <a:ea typeface="Meiryo UI" panose="020B0604030504040204" pitchFamily="50" charset="-128"/>
                          <a:cs typeface="Meiryo UI" panose="020B0604030504040204" pitchFamily="50" charset="-128"/>
                        </a:rPr>
                        <a:t>6,768</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2</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兆</a:t>
                      </a: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2,126</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2</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兆</a:t>
                      </a: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2,074</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４兆</a:t>
                      </a: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0,611</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4</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兆</a:t>
                      </a: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1,814</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1705040"/>
                  </a:ext>
                </a:extLst>
              </a:tr>
              <a:tr h="200796">
                <a:tc rowSpan="2">
                  <a:txBody>
                    <a:bodyPr/>
                    <a:lstStyle/>
                    <a:p>
                      <a:pPr algn="just">
                        <a:lnSpc>
                          <a:spcPts val="1400"/>
                        </a:lnSpc>
                        <a:spcAft>
                          <a:spcPts val="0"/>
                        </a:spcAft>
                      </a:pPr>
                      <a:r>
                        <a:rPr lang="ja-JP" sz="1100" kern="100" dirty="0">
                          <a:effectLst/>
                          <a:latin typeface="Century" panose="02040604050505020304" pitchFamily="18" charset="0"/>
                          <a:ea typeface="Meiryo UI" panose="020B0604030504040204" pitchFamily="50" charset="-128"/>
                          <a:cs typeface="Meiryo UI" panose="020B0604030504040204" pitchFamily="50" charset="-128"/>
                        </a:rPr>
                        <a:t>代位弁済</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0"/>
                        </a:spcAft>
                      </a:pPr>
                      <a:r>
                        <a:rPr lang="ja-JP" sz="1100" kern="100" dirty="0">
                          <a:effectLst/>
                          <a:latin typeface="Century" panose="02040604050505020304" pitchFamily="18" charset="0"/>
                          <a:ea typeface="Meiryo UI" panose="020B0604030504040204" pitchFamily="50" charset="-128"/>
                          <a:cs typeface="Meiryo UI" panose="020B0604030504040204" pitchFamily="50" charset="-128"/>
                        </a:rPr>
                        <a:t>金額</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757</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665</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367</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366</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250</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243</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983092"/>
                  </a:ext>
                </a:extLst>
              </a:tr>
              <a:tr h="200796">
                <a:tc vMerge="1">
                  <a:txBody>
                    <a:bodyPr/>
                    <a:lstStyle/>
                    <a:p>
                      <a:endParaRPr kumimoji="1" lang="ja-JP" altLang="en-US"/>
                    </a:p>
                  </a:txBody>
                  <a:tcPr/>
                </a:tc>
                <a:tc>
                  <a:txBody>
                    <a:bodyPr/>
                    <a:lstStyle/>
                    <a:p>
                      <a:pPr algn="just">
                        <a:lnSpc>
                          <a:spcPts val="1400"/>
                        </a:lnSpc>
                        <a:spcAft>
                          <a:spcPts val="0"/>
                        </a:spcAft>
                      </a:pPr>
                      <a:r>
                        <a:rPr lang="ja-JP" sz="1100" kern="100">
                          <a:effectLst/>
                          <a:latin typeface="Century" panose="02040604050505020304" pitchFamily="18" charset="0"/>
                          <a:ea typeface="Meiryo UI" panose="020B0604030504040204" pitchFamily="50" charset="-128"/>
                          <a:cs typeface="Meiryo UI" panose="020B0604030504040204" pitchFamily="50" charset="-128"/>
                        </a:rPr>
                        <a:t>率</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2.51% </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2.40% </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1.64%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1.68%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0.74%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0.58%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2901379"/>
                  </a:ext>
                </a:extLst>
              </a:tr>
              <a:tr h="200796">
                <a:tc gridSpan="2">
                  <a:txBody>
                    <a:bodyPr/>
                    <a:lstStyle/>
                    <a:p>
                      <a:pPr algn="just">
                        <a:lnSpc>
                          <a:spcPts val="1400"/>
                        </a:lnSpc>
                        <a:spcAft>
                          <a:spcPts val="0"/>
                        </a:spcAft>
                      </a:pPr>
                      <a:r>
                        <a:rPr lang="ja-JP" sz="1100" kern="100" dirty="0">
                          <a:effectLst/>
                          <a:latin typeface="Century" panose="02040604050505020304" pitchFamily="18" charset="0"/>
                          <a:ea typeface="Meiryo UI" panose="020B0604030504040204" pitchFamily="50" charset="-128"/>
                          <a:cs typeface="Meiryo UI" panose="020B0604030504040204" pitchFamily="50" charset="-128"/>
                        </a:rPr>
                        <a:t>職員数</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R="69850"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443</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人</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437</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人</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406</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人</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378</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人</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378</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人</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381</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人</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1539698"/>
                  </a:ext>
                </a:extLst>
              </a:tr>
            </a:tbl>
          </a:graphicData>
        </a:graphic>
      </p:graphicFrame>
      <p:sp>
        <p:nvSpPr>
          <p:cNvPr id="5" name="正方形/長方形 4"/>
          <p:cNvSpPr/>
          <p:nvPr/>
        </p:nvSpPr>
        <p:spPr>
          <a:xfrm>
            <a:off x="282386" y="437651"/>
            <a:ext cx="3589444" cy="279307"/>
          </a:xfrm>
          <a:prstGeom prst="rect">
            <a:avLst/>
          </a:prstGeom>
        </p:spPr>
        <p:txBody>
          <a:bodyPr wrap="none">
            <a:spAutoFit/>
          </a:bodyPr>
          <a:lstStyle/>
          <a:p>
            <a:pPr algn="just">
              <a:lnSpc>
                <a:spcPts val="1600"/>
              </a:lnSpc>
              <a:spcAft>
                <a:spcPts val="0"/>
              </a:spcAft>
            </a:pPr>
            <a:r>
              <a:rPr lang="ja-JP" altLang="ja-JP" sz="1300" b="1" kern="100" dirty="0">
                <a:latin typeface="Meiryo UI" panose="020B0604030504040204" pitchFamily="50" charset="-128"/>
                <a:ea typeface="Meiryo UI" panose="020B0604030504040204" pitchFamily="50" charset="-128"/>
                <a:cs typeface="Meiryo UI" panose="020B0604030504040204" pitchFamily="50" charset="-128"/>
              </a:rPr>
              <a:t>信用保証協会の統合後の状況</a:t>
            </a:r>
            <a:r>
              <a:rPr lang="ja-JP" altLang="ja-JP" sz="1000" kern="1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26</a:t>
            </a:r>
            <a:r>
              <a:rPr lang="ja-JP" altLang="ja-JP" sz="1000"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5</a:t>
            </a:r>
            <a:r>
              <a:rPr lang="ja-JP" altLang="ja-JP" sz="1000" kern="100" dirty="0">
                <a:latin typeface="Meiryo UI" panose="020B0604030504040204" pitchFamily="50" charset="-128"/>
                <a:ea typeface="Meiryo UI" panose="020B0604030504040204" pitchFamily="50" charset="-128"/>
                <a:cs typeface="Meiryo UI" panose="020B0604030504040204" pitchFamily="50" charset="-128"/>
              </a:rPr>
              <a:t>月統合）</a:t>
            </a:r>
            <a:endPar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正方形/長方形 5"/>
          <p:cNvSpPr/>
          <p:nvPr/>
        </p:nvSpPr>
        <p:spPr>
          <a:xfrm>
            <a:off x="194194" y="818364"/>
            <a:ext cx="2800767" cy="276999"/>
          </a:xfrm>
          <a:prstGeom prst="rect">
            <a:avLst/>
          </a:prstGeom>
        </p:spPr>
        <p:txBody>
          <a:bodyPr wrap="none">
            <a:spAutoFit/>
          </a:bodyPr>
          <a:lstStyle/>
          <a:p>
            <a:r>
              <a:rPr lang="ja-JP" altLang="ja-JP" sz="1200" b="1" dirty="0">
                <a:solidFill>
                  <a:srgbClr val="000000"/>
                </a:solidFill>
                <a:ea typeface="Meiryo UI" panose="020B0604030504040204" pitchFamily="50" charset="-128"/>
                <a:cs typeface="Meiryo UI" panose="020B0604030504040204" pitchFamily="50" charset="-128"/>
              </a:rPr>
              <a:t>１　保証承諾額、代位弁済額・率の推移 </a:t>
            </a:r>
            <a:endParaRPr lang="ja-JP" altLang="en-US" sz="1200" dirty="0"/>
          </a:p>
        </p:txBody>
      </p:sp>
      <p:sp>
        <p:nvSpPr>
          <p:cNvPr id="7" name="正方形/長方形 6"/>
          <p:cNvSpPr/>
          <p:nvPr/>
        </p:nvSpPr>
        <p:spPr>
          <a:xfrm>
            <a:off x="242926" y="2473729"/>
            <a:ext cx="1351652" cy="297517"/>
          </a:xfrm>
          <a:prstGeom prst="rect">
            <a:avLst/>
          </a:prstGeom>
        </p:spPr>
        <p:txBody>
          <a:bodyPr wrap="none">
            <a:spAutoFit/>
          </a:bodyPr>
          <a:lstStyle/>
          <a:p>
            <a:pPr algn="just">
              <a:lnSpc>
                <a:spcPts val="1600"/>
              </a:lnSpc>
              <a:spcAft>
                <a:spcPts val="0"/>
              </a:spcAft>
            </a:pPr>
            <a:r>
              <a:rPr lang="ja-JP" altLang="ja-JP" sz="1200" b="1" kern="100" dirty="0">
                <a:solidFill>
                  <a:srgbClr val="000000"/>
                </a:solidFill>
                <a:latin typeface="Century" panose="02040604050505020304" pitchFamily="18" charset="0"/>
                <a:ea typeface="Meiryo UI" panose="020B0604030504040204" pitchFamily="50" charset="-128"/>
                <a:cs typeface="Meiryo UI" panose="020B0604030504040204" pitchFamily="50" charset="-128"/>
              </a:rPr>
              <a:t>２　合併後の成果</a:t>
            </a:r>
            <a:endPar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aphicFrame>
        <p:nvGraphicFramePr>
          <p:cNvPr id="9" name="表 8"/>
          <p:cNvGraphicFramePr>
            <a:graphicFrameLocks noGrp="1"/>
          </p:cNvGraphicFramePr>
          <p:nvPr/>
        </p:nvGraphicFramePr>
        <p:xfrm>
          <a:off x="467544" y="2771246"/>
          <a:ext cx="5762625" cy="864000"/>
        </p:xfrm>
        <a:graphic>
          <a:graphicData uri="http://schemas.openxmlformats.org/drawingml/2006/table">
            <a:tbl>
              <a:tblPr firstRow="1" firstCol="1" bandRow="1"/>
              <a:tblGrid>
                <a:gridCol w="5762625">
                  <a:extLst>
                    <a:ext uri="{9D8B030D-6E8A-4147-A177-3AD203B41FA5}">
                      <a16:colId xmlns:a16="http://schemas.microsoft.com/office/drawing/2014/main" val="1192673823"/>
                    </a:ext>
                  </a:extLst>
                </a:gridCol>
              </a:tblGrid>
              <a:tr h="864000">
                <a:tc>
                  <a:txBody>
                    <a:bodyPr/>
                    <a:lstStyle/>
                    <a:p>
                      <a:pPr algn="just">
                        <a:lnSpc>
                          <a:spcPts val="1500"/>
                        </a:lnSpc>
                        <a:spcAft>
                          <a:spcPts val="0"/>
                        </a:spcAft>
                      </a:pPr>
                      <a:r>
                        <a:rPr lang="ja-JP" sz="1200" kern="100" dirty="0">
                          <a:solidFill>
                            <a:srgbClr val="000000"/>
                          </a:solidFill>
                          <a:effectLst/>
                          <a:latin typeface="Century" panose="02040604050505020304" pitchFamily="18" charset="0"/>
                          <a:ea typeface="Meiryo UI" panose="020B0604030504040204" pitchFamily="50" charset="-128"/>
                          <a:cs typeface="Meiryo UI" panose="020B0604030504040204" pitchFamily="50" charset="-128"/>
                        </a:rPr>
                        <a:t>【統合により目指したもの】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lnSpc>
                          <a:spcPts val="1500"/>
                        </a:lnSpc>
                        <a:spcAft>
                          <a:spcPts val="0"/>
                        </a:spcAft>
                      </a:pPr>
                      <a:r>
                        <a:rPr lang="ja-JP" sz="1200" kern="100" dirty="0">
                          <a:solidFill>
                            <a:srgbClr val="000000"/>
                          </a:solidFill>
                          <a:effectLst/>
                          <a:latin typeface="Century" panose="02040604050505020304" pitchFamily="18" charset="0"/>
                          <a:ea typeface="Meiryo UI" panose="020B0604030504040204" pitchFamily="50" charset="-128"/>
                          <a:cs typeface="Meiryo UI" panose="020B0604030504040204" pitchFamily="50" charset="-128"/>
                        </a:rPr>
                        <a:t>◎間接部門の統合による合理化</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lnSpc>
                          <a:spcPts val="1500"/>
                        </a:lnSpc>
                        <a:spcAft>
                          <a:spcPts val="0"/>
                        </a:spcAft>
                      </a:pPr>
                      <a:r>
                        <a:rPr lang="ja-JP" sz="1200" kern="100" dirty="0">
                          <a:solidFill>
                            <a:srgbClr val="000000"/>
                          </a:solidFill>
                          <a:effectLst/>
                          <a:latin typeface="Century" panose="02040604050505020304" pitchFamily="18" charset="0"/>
                          <a:ea typeface="Meiryo UI" panose="020B0604030504040204" pitchFamily="50" charset="-128"/>
                          <a:cs typeface="Meiryo UI" panose="020B0604030504040204" pitchFamily="50" charset="-128"/>
                        </a:rPr>
                        <a:t>◎統合により生み出されるマンパワーを活用した経営支援機能の強化</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lnSpc>
                          <a:spcPts val="1500"/>
                        </a:lnSpc>
                        <a:spcAft>
                          <a:spcPts val="0"/>
                        </a:spcAft>
                      </a:pPr>
                      <a:r>
                        <a:rPr lang="ja-JP" sz="1200" kern="100" dirty="0">
                          <a:solidFill>
                            <a:srgbClr val="000000"/>
                          </a:solidFill>
                          <a:effectLst/>
                          <a:latin typeface="Century" panose="02040604050505020304" pitchFamily="18" charset="0"/>
                          <a:ea typeface="Meiryo UI" panose="020B0604030504040204" pitchFamily="50" charset="-128"/>
                          <a:cs typeface="Meiryo UI" panose="020B0604030504040204" pitchFamily="50" charset="-128"/>
                        </a:rPr>
                        <a:t>◎統合により強化される財務基盤を活用した新たな保証メニューの開発・提供</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794513261"/>
                  </a:ext>
                </a:extLst>
              </a:tr>
            </a:tbl>
          </a:graphicData>
        </a:graphic>
      </p:graphicFrame>
      <p:sp>
        <p:nvSpPr>
          <p:cNvPr id="10" name="正方形/長方形 9"/>
          <p:cNvSpPr/>
          <p:nvPr/>
        </p:nvSpPr>
        <p:spPr>
          <a:xfrm>
            <a:off x="272811" y="3663022"/>
            <a:ext cx="8763685" cy="2862322"/>
          </a:xfrm>
          <a:prstGeom prst="rect">
            <a:avLst/>
          </a:prstGeom>
        </p:spPr>
        <p:txBody>
          <a:bodyPr wrap="square">
            <a:spAutoFit/>
          </a:bodyPr>
          <a:lstStyle/>
          <a:p>
            <a:pPr algn="just">
              <a:spcAft>
                <a:spcPts val="0"/>
              </a:spcAft>
            </a:pP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合理化</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lvl="0"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・職員数：目標５年間で▲</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30</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名程度に対し、▲</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40</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名弱の縮減（</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H25</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443</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 →</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H30</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406</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lvl="0"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合併により市協会職員（約</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90</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名）を受け入れたことで、府協会単独時との比較ではマンパワーが増大</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lvl="0"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コロナ融資実施中の令和２年度は、協会内で審査部門の経験がある者を応援配置することで、対応。</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lvl="0"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・システム統合：府協会システム（</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ORBIT</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）へ一本化完了（</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H29</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運用経費削減</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経営支援機能の強化</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旧市協会事務所のあった大阪産業創造館</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階を本店分室とし、「経営支援部」を拡充・移転。各種経営支援事業を実施</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・創業フェア、ビジネスフェア（</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H27</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・各種セミナー（事業承継、</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・経営サポート事業（経営上課題を抱えた企業に専門家を派遣）（</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H27</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※今年度は、ゼロゼロ保証を受けた事業者へプッシュ型支援を実施（</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DM</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送付・協会職員による企業訪問、収益改善策の提案等）</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lvl="0"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新たな保証メニューの提供</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lvl="0"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・金融機関連携型創業関連保証、</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推進保証 等</a:t>
            </a:r>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2936610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80314" y="788674"/>
          <a:ext cx="8712968" cy="573667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408078">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328592">
                <a:tc>
                  <a:txBody>
                    <a:bodyPr/>
                    <a:lstStyle/>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１．公衆衛生上の状況変化</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グローバル化の進展とインバウンド急増による新興・再興感染症発生のリスクの増大、超高齢化社会・世帯人口の小規模化による食の変化など、パブリックヘルスの重要性が増し、地方衛生研究所のあり方が問われる。</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２．経営形態の見直し</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・全国の地方衛生研究所が、事業費や職員数などの緊縮傾向にあるなか、単なる検査機関にとどまらない、自律的・発展的な運営が可能な経営形態の見直しが求められる。</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３．施設のあり方</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・特に府立公衆衛生研究所の老朽化が著しく、未耐震であることから、市立環境科学研究所も含めて施設のあり方が課題。</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１．府市研究所の統合</a:t>
                      </a: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・両研究所が持つ高いポテンシャルを活かし、選択と集中による新しい研究所を実現するため、府市の研究所を統合する。</a:t>
                      </a: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２．地方独立行政法人化</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・戦略的かつ自立的な運営が可能な、地方独立行政法人化を実現し、この分野の新しい社会ニーズに応える研究所をめざす。</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３．一元化施設の整備</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・研究所が果たすべき役割や機能を発揮するために担保すべき指揮命令系統や将来的な費用対効果を考慮し、一元化施設として整備する。</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・両研究所、所管部局によるタスクフォースを設置し、外部有識者の助言を得ながら、新研究所のあり方を検討。</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・統合・地方独立行政法人化の手続き。</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３　定款、評価委員会共同設置規約可決（府・市議会）</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３　環境科学研究所廃止条例案等可決（市会）</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2016.10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中期目標等可決（府・市議会）</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４　両研究所を統合・独法化し、地方独立行政法人大阪健康安全基盤研究所を設立。</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strike="noStrike" baseline="0" dirty="0">
                        <a:solidFill>
                          <a:srgbClr val="FF0000"/>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a:t>
                      </a:r>
                      <a:r>
                        <a:rPr kumimoji="1" lang="ja-JP" altLang="en-US"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４　第２期中期目標期間開始</a:t>
                      </a:r>
                      <a:endParaRPr kumimoji="1" lang="en-US" altLang="ja-JP"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2023.</a:t>
                      </a:r>
                      <a:r>
                        <a:rPr kumimoji="1" lang="ja-JP" altLang="en-US"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　一元化施設供用開始</a:t>
                      </a:r>
                      <a:endParaRPr kumimoji="1" lang="en-US" altLang="ja-JP" sz="1300" strike="sng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「西日本の中核的な地方衛生研究所」として、健康危機事象への対応力強化等、住民の健康と生活の安全を守る体制を確保。</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正方形/長方形 8"/>
          <p:cNvSpPr/>
          <p:nvPr/>
        </p:nvSpPr>
        <p:spPr>
          <a:xfrm>
            <a:off x="215516" y="394720"/>
            <a:ext cx="4997128" cy="318924"/>
          </a:xfrm>
          <a:prstGeom prst="rect">
            <a:avLst/>
          </a:prstGeom>
        </p:spPr>
        <p:txBody>
          <a:bodyPr wrap="non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②大阪府立公衆衛生研究所／大阪市立環境科学研究所</a:t>
            </a:r>
          </a:p>
        </p:txBody>
      </p:sp>
      <p:sp>
        <p:nvSpPr>
          <p:cNvPr id="3" name="スライド番号プレースホルダー 2"/>
          <p:cNvSpPr>
            <a:spLocks noGrp="1"/>
          </p:cNvSpPr>
          <p:nvPr>
            <p:ph type="sldNum" sz="quarter" idx="12"/>
          </p:nvPr>
        </p:nvSpPr>
        <p:spPr>
          <a:xfrm>
            <a:off x="8138492" y="6563444"/>
            <a:ext cx="1049640" cy="3326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1" lang="ja-JP" altLang="en-US" sz="11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テキスト ボックス 7"/>
          <p:cNvSpPr txBox="1"/>
          <p:nvPr/>
        </p:nvSpPr>
        <p:spPr>
          <a:xfrm>
            <a:off x="-14684" y="0"/>
            <a:ext cx="5040000" cy="338554"/>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11</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）組織・事業の一元化</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5581766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8549A59-4C48-C343-B6D8-8A93524D6BDC}"/>
              </a:ext>
            </a:extLst>
          </p:cNvPr>
          <p:cNvSpPr txBox="1"/>
          <p:nvPr/>
        </p:nvSpPr>
        <p:spPr>
          <a:xfrm>
            <a:off x="99170" y="275787"/>
            <a:ext cx="9069141" cy="44165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(1)</a:t>
            </a:r>
            <a:r>
              <a:rPr kumimoji="1" lang="ja-JP"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中期目標に基づく</a:t>
            </a: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主な</a:t>
            </a:r>
            <a:r>
              <a:rPr kumimoji="1" lang="ja-JP"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取組み</a:t>
            </a:r>
            <a:endPar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a:t>
            </a:r>
            <a:r>
              <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①</a:t>
            </a:r>
            <a:r>
              <a:rPr kumimoji="1" lang="ja-JP"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試験検査機能の充実</a:t>
            </a:r>
            <a:endPar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○検査対応</a:t>
            </a:r>
            <a:endParaRPr kumimoji="1" lang="en-US" altLang="ja-JP"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全所的な協力体制</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や検査機器</a:t>
            </a:r>
            <a:r>
              <a:rPr kumimoji="1" lang="ja-JP"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の整備により、</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大量の</a:t>
            </a:r>
            <a:r>
              <a:rPr kumimoji="1" lang="ja-JP"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新型コロナウイルス検査に対応</a:t>
            </a:r>
            <a:endParaRPr kumimoji="1" lang="en-US" altLang="ja-JP" sz="20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○信頼性確保の体制整備</a:t>
            </a:r>
            <a:endParaRPr kumimoji="1" lang="en-US" altLang="ja-JP"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rPr>
              <a:t>   ⇨</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精度管理室の設置</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検査部門から独立した組織により試験検査の信頼性確保業務にあたる</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②</a:t>
            </a:r>
            <a:r>
              <a:rPr kumimoji="1" lang="ja-JP"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調査研究機能の充実</a:t>
            </a: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〈優秀な人材のリクルート、人材育成</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も視野に</a:t>
            </a: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外部研究資金を積極的に獲得</a:t>
            </a:r>
          </a:p>
        </p:txBody>
      </p:sp>
      <p:sp>
        <p:nvSpPr>
          <p:cNvPr id="29" name="正方形/長方形 28">
            <a:extLst>
              <a:ext uri="{FF2B5EF4-FFF2-40B4-BE49-F238E27FC236}">
                <a16:creationId xmlns:a16="http://schemas.microsoft.com/office/drawing/2014/main" id="{5B3BCBBF-9369-B642-95EB-558DFE285A6A}"/>
              </a:ext>
            </a:extLst>
          </p:cNvPr>
          <p:cNvSpPr/>
          <p:nvPr/>
        </p:nvSpPr>
        <p:spPr>
          <a:xfrm>
            <a:off x="345387" y="4671188"/>
            <a:ext cx="428835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＜競争的外部研究資金への応募・採択件数＞</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8" name="正方形/長方形 27">
            <a:extLst>
              <a:ext uri="{FF2B5EF4-FFF2-40B4-BE49-F238E27FC236}">
                <a16:creationId xmlns:a16="http://schemas.microsoft.com/office/drawing/2014/main" id="{892E0A0A-0B30-D843-B843-6E896E3E7450}"/>
              </a:ext>
            </a:extLst>
          </p:cNvPr>
          <p:cNvSpPr/>
          <p:nvPr/>
        </p:nvSpPr>
        <p:spPr>
          <a:xfrm>
            <a:off x="4788024" y="4686292"/>
            <a:ext cx="367280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＜論文、著書等による成果発表件数＞</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 name="正方形/長方形 15">
            <a:extLst>
              <a:ext uri="{FF2B5EF4-FFF2-40B4-BE49-F238E27FC236}">
                <a16:creationId xmlns:a16="http://schemas.microsoft.com/office/drawing/2014/main" id="{5B3BCBBF-9369-B642-95EB-558DFE285A6A}"/>
              </a:ext>
            </a:extLst>
          </p:cNvPr>
          <p:cNvSpPr/>
          <p:nvPr/>
        </p:nvSpPr>
        <p:spPr>
          <a:xfrm>
            <a:off x="4788024" y="44624"/>
            <a:ext cx="453165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地方独立行政法人大阪健康安全基盤研究所</a:t>
            </a:r>
            <a:endPar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a:xfrm>
            <a:off x="6991028" y="6523682"/>
            <a:ext cx="2133600" cy="365125"/>
          </a:xfrm>
        </p:spPr>
        <p:txBody>
          <a:bodyPr/>
          <a:lstStyle/>
          <a:p>
            <a:fld id="{63BC356D-1576-478B-8647-1361C6E9DFF7}" type="slidenum">
              <a:rPr lang="ja-JP" altLang="en-US" smtClean="0"/>
              <a:pPr/>
              <a:t>118</a:t>
            </a:fld>
            <a:endParaRPr lang="ja-JP" altLang="en-US" dirty="0"/>
          </a:p>
        </p:txBody>
      </p:sp>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950" y="4992854"/>
            <a:ext cx="3920068" cy="1822862"/>
          </a:xfrm>
          <a:prstGeom prst="rect">
            <a:avLst/>
          </a:prstGeom>
        </p:spPr>
      </p:pic>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7920" y="5005388"/>
            <a:ext cx="3956647" cy="1847248"/>
          </a:xfrm>
          <a:prstGeom prst="rect">
            <a:avLst/>
          </a:prstGeom>
        </p:spPr>
      </p:pic>
    </p:spTree>
    <p:extLst>
      <p:ext uri="{BB962C8B-B14F-4D97-AF65-F5344CB8AC3E}">
        <p14:creationId xmlns:p14="http://schemas.microsoft.com/office/powerpoint/2010/main" val="1024192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表 42"/>
          <p:cNvGraphicFramePr>
            <a:graphicFrameLocks noGrp="1"/>
          </p:cNvGraphicFramePr>
          <p:nvPr/>
        </p:nvGraphicFramePr>
        <p:xfrm>
          <a:off x="95534" y="497486"/>
          <a:ext cx="8925636" cy="6168009"/>
        </p:xfrm>
        <a:graphic>
          <a:graphicData uri="http://schemas.openxmlformats.org/drawingml/2006/table">
            <a:tbl>
              <a:tblPr firstRow="1" bandRow="1">
                <a:tableStyleId>{5940675A-B579-460E-94D1-54222C63F5DA}</a:tableStyleId>
              </a:tblPr>
              <a:tblGrid>
                <a:gridCol w="917227">
                  <a:extLst>
                    <a:ext uri="{9D8B030D-6E8A-4147-A177-3AD203B41FA5}">
                      <a16:colId xmlns:a16="http://schemas.microsoft.com/office/drawing/2014/main" val="20000"/>
                    </a:ext>
                  </a:extLst>
                </a:gridCol>
                <a:gridCol w="1276987">
                  <a:extLst>
                    <a:ext uri="{9D8B030D-6E8A-4147-A177-3AD203B41FA5}">
                      <a16:colId xmlns:a16="http://schemas.microsoft.com/office/drawing/2014/main" val="3117902268"/>
                    </a:ext>
                  </a:extLst>
                </a:gridCol>
                <a:gridCol w="936654">
                  <a:extLst>
                    <a:ext uri="{9D8B030D-6E8A-4147-A177-3AD203B41FA5}">
                      <a16:colId xmlns:a16="http://schemas.microsoft.com/office/drawing/2014/main" val="168947405"/>
                    </a:ext>
                  </a:extLst>
                </a:gridCol>
                <a:gridCol w="1015398">
                  <a:extLst>
                    <a:ext uri="{9D8B030D-6E8A-4147-A177-3AD203B41FA5}">
                      <a16:colId xmlns:a16="http://schemas.microsoft.com/office/drawing/2014/main" val="4174534361"/>
                    </a:ext>
                  </a:extLst>
                </a:gridCol>
                <a:gridCol w="4139920">
                  <a:extLst>
                    <a:ext uri="{9D8B030D-6E8A-4147-A177-3AD203B41FA5}">
                      <a16:colId xmlns:a16="http://schemas.microsoft.com/office/drawing/2014/main" val="20003"/>
                    </a:ext>
                  </a:extLst>
                </a:gridCol>
                <a:gridCol w="639450">
                  <a:extLst>
                    <a:ext uri="{9D8B030D-6E8A-4147-A177-3AD203B41FA5}">
                      <a16:colId xmlns:a16="http://schemas.microsoft.com/office/drawing/2014/main" val="3983530901"/>
                    </a:ext>
                  </a:extLst>
                </a:gridCol>
              </a:tblGrid>
              <a:tr h="212671">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項目</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方針</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gridSpan="2">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改革手法</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kumimoji="1" lang="ja-JP" altLang="en-US"/>
                    </a:p>
                  </a:txBody>
                  <a:tcPr/>
                </a:tc>
                <a:tc gridSpan="2">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取組状況</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a:lnSpc>
                          <a:spcPct val="100000"/>
                        </a:lnSpc>
                      </a:pP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364964">
                <a:tc rowSpan="3">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⑧</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下水道</a:t>
                      </a: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rowSpan="2">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上下分離・コンセッション型を含めた経営形態検討</a:t>
                      </a: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民間委託</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2017</a:t>
                      </a:r>
                      <a:r>
                        <a:rPr kumimoji="1" lang="ja-JP" altLang="en-US" sz="1100" dirty="0">
                          <a:solidFill>
                            <a:schemeClr val="tx1"/>
                          </a:solidFill>
                          <a:latin typeface="BIZ UDゴシック" panose="020B0400000000000000" pitchFamily="49" charset="-128"/>
                          <a:ea typeface="BIZ UDゴシック" panose="020B0400000000000000" pitchFamily="49" charset="-128"/>
                        </a:rPr>
                        <a:t>　下水道施設の運転維持管理業務を担う新会社の事業開始</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2021</a:t>
                      </a:r>
                      <a:r>
                        <a:rPr kumimoji="1" lang="ja-JP" altLang="en-US" sz="1100" dirty="0">
                          <a:solidFill>
                            <a:schemeClr val="tx1"/>
                          </a:solidFill>
                          <a:latin typeface="BIZ UDゴシック" panose="020B0400000000000000" pitchFamily="49" charset="-128"/>
                          <a:ea typeface="BIZ UDゴシック" panose="020B0400000000000000" pitchFamily="49" charset="-128"/>
                        </a:rPr>
                        <a:t>　</a:t>
                      </a:r>
                      <a:r>
                        <a:rPr kumimoji="1" lang="en-US" altLang="ja-JP" sz="1100" dirty="0">
                          <a:solidFill>
                            <a:schemeClr val="tx1"/>
                          </a:solidFill>
                          <a:latin typeface="BIZ UDゴシック" panose="020B0400000000000000" pitchFamily="49" charset="-128"/>
                          <a:ea typeface="BIZ UDゴシック" panose="020B0400000000000000" pitchFamily="49" charset="-128"/>
                        </a:rPr>
                        <a:t>CWO</a:t>
                      </a:r>
                      <a:r>
                        <a:rPr kumimoji="1" lang="ja-JP" altLang="en-US" sz="1100" dirty="0">
                          <a:solidFill>
                            <a:schemeClr val="tx1"/>
                          </a:solidFill>
                          <a:latin typeface="BIZ UDゴシック" panose="020B0400000000000000" pitchFamily="49" charset="-128"/>
                          <a:ea typeface="BIZ UDゴシック" panose="020B0400000000000000" pitchFamily="49" charset="-128"/>
                        </a:rPr>
                        <a:t>と</a:t>
                      </a:r>
                      <a:r>
                        <a:rPr kumimoji="1" lang="en-US" altLang="ja-JP" sz="1100" dirty="0">
                          <a:solidFill>
                            <a:schemeClr val="tx1"/>
                          </a:solidFill>
                          <a:latin typeface="BIZ UDゴシック" panose="020B0400000000000000" pitchFamily="49" charset="-128"/>
                          <a:ea typeface="BIZ UDゴシック" panose="020B0400000000000000" pitchFamily="49" charset="-128"/>
                        </a:rPr>
                        <a:t>20</a:t>
                      </a:r>
                      <a:r>
                        <a:rPr kumimoji="1" lang="ja-JP" altLang="en-US" sz="1100" dirty="0">
                          <a:solidFill>
                            <a:schemeClr val="tx1"/>
                          </a:solidFill>
                          <a:latin typeface="BIZ UDゴシック" panose="020B0400000000000000" pitchFamily="49" charset="-128"/>
                          <a:ea typeface="BIZ UDゴシック" panose="020B0400000000000000" pitchFamily="49" charset="-128"/>
                        </a:rPr>
                        <a:t>年間の包括的管理業務委託契約</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224031"/>
                  </a:ext>
                </a:extLst>
              </a:tr>
              <a:tr h="310840">
                <a:tc vMerge="1">
                  <a:txBody>
                    <a:bodyPr/>
                    <a:lstStyle/>
                    <a:p>
                      <a:pPr>
                        <a:lnSpc>
                          <a:spcPct val="100000"/>
                        </a:lnSpc>
                      </a:pPr>
                      <a:endParaRPr kumimoji="1" lang="ja-JP" altLang="en-US" sz="1100" dirty="0">
                        <a:latin typeface="BIZ UDゴシック" panose="020B0400000000000000" pitchFamily="49" charset="-128"/>
                        <a:ea typeface="BIZ UDゴシック" panose="020B0400000000000000" pitchFamily="49" charset="-128"/>
                      </a:endParaRP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vMerge="1">
                  <a:txBody>
                    <a:bodyPr/>
                    <a:lstStyle/>
                    <a:p>
                      <a:pPr>
                        <a:lnSpc>
                          <a:spcPts val="1000"/>
                        </a:lnSpc>
                      </a:pPr>
                      <a:endParaRPr kumimoji="1" lang="ja-JP" altLang="en-US" sz="1000" dirty="0">
                        <a:solidFill>
                          <a:srgbClr val="FF0000"/>
                        </a:solidFill>
                        <a:latin typeface="BIZ UDゴシック" panose="020B0400000000000000" pitchFamily="49" charset="-128"/>
                        <a:ea typeface="BIZ UDゴシック" panose="020B0400000000000000" pitchFamily="49" charset="-128"/>
                      </a:endParaRP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PFI</a:t>
                      </a: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nSpc>
                          <a:spcPct val="100000"/>
                        </a:lnSpc>
                      </a:pPr>
                      <a:r>
                        <a:rPr kumimoji="1" lang="en-US" altLang="zh-TW" sz="1100" dirty="0">
                          <a:solidFill>
                            <a:schemeClr val="tx1"/>
                          </a:solidFill>
                          <a:latin typeface="BIZ UDゴシック" panose="020B0400000000000000" pitchFamily="49" charset="-128"/>
                          <a:ea typeface="BIZ UDゴシック" panose="020B0400000000000000" pitchFamily="49" charset="-128"/>
                        </a:rPr>
                        <a:t>2021</a:t>
                      </a:r>
                      <a:r>
                        <a:rPr kumimoji="1" lang="zh-TW" altLang="en-US" sz="1100" dirty="0">
                          <a:solidFill>
                            <a:schemeClr val="tx1"/>
                          </a:solidFill>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汚泥</a:t>
                      </a:r>
                      <a:r>
                        <a:rPr kumimoji="1" lang="zh-TW" altLang="en-US" sz="1100" dirty="0">
                          <a:solidFill>
                            <a:schemeClr val="tx1"/>
                          </a:solidFill>
                          <a:latin typeface="BIZ UDゴシック" panose="020B0400000000000000" pitchFamily="49" charset="-128"/>
                          <a:ea typeface="BIZ UDゴシック" panose="020B0400000000000000" pitchFamily="49" charset="-128"/>
                        </a:rPr>
                        <a:t>処理施設整備運営事業実施方針</a:t>
                      </a:r>
                      <a:r>
                        <a:rPr kumimoji="1" lang="ja-JP" altLang="en-US" sz="1100" dirty="0">
                          <a:solidFill>
                            <a:schemeClr val="tx1"/>
                          </a:solidFill>
                          <a:latin typeface="BIZ UDゴシック" panose="020B0400000000000000" pitchFamily="49" charset="-128"/>
                          <a:ea typeface="BIZ UDゴシック" panose="020B0400000000000000" pitchFamily="49" charset="-128"/>
                        </a:rPr>
                        <a:t>（</a:t>
                      </a:r>
                      <a:r>
                        <a:rPr kumimoji="1" lang="zh-TW" altLang="en-US" sz="1100" dirty="0">
                          <a:solidFill>
                            <a:schemeClr val="tx1"/>
                          </a:solidFill>
                          <a:latin typeface="BIZ UDゴシック" panose="020B0400000000000000" pitchFamily="49" charset="-128"/>
                          <a:ea typeface="BIZ UDゴシック" panose="020B0400000000000000" pitchFamily="49" charset="-128"/>
                        </a:rPr>
                        <a:t>ＰＦＩ</a:t>
                      </a:r>
                      <a:r>
                        <a:rPr kumimoji="1" lang="ja-JP" altLang="en-US" sz="1100" dirty="0">
                          <a:solidFill>
                            <a:schemeClr val="tx1"/>
                          </a:solidFill>
                          <a:latin typeface="BIZ UDゴシック" panose="020B0400000000000000" pitchFamily="49" charset="-128"/>
                          <a:ea typeface="BIZ UDゴシック" panose="020B0400000000000000" pitchFamily="49" charset="-128"/>
                        </a:rPr>
                        <a:t>）</a:t>
                      </a:r>
                      <a:endParaRPr kumimoji="1" lang="zh-TW" altLang="en-US"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9014933"/>
                  </a:ext>
                </a:extLst>
              </a:tr>
              <a:tr h="508905">
                <a:tc vMerge="1">
                  <a:txBody>
                    <a:bodyPr/>
                    <a:lstStyle/>
                    <a:p>
                      <a:pPr>
                        <a:lnSpc>
                          <a:spcPct val="100000"/>
                        </a:lnSpc>
                      </a:pPr>
                      <a:endParaRPr kumimoji="1" lang="ja-JP" altLang="en-US" sz="1100" dirty="0">
                        <a:latin typeface="BIZ UDゴシック" panose="020B0400000000000000" pitchFamily="49" charset="-128"/>
                        <a:ea typeface="BIZ UDゴシック" panose="020B0400000000000000" pitchFamily="49" charset="-128"/>
                      </a:endParaRP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府域下水道事業の持続性確保</a:t>
                      </a: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市町村</a:t>
                      </a:r>
                      <a:r>
                        <a:rPr kumimoji="1" lang="zh-TW" altLang="en-US" sz="1100" dirty="0">
                          <a:solidFill>
                            <a:schemeClr val="tx1"/>
                          </a:solidFill>
                          <a:latin typeface="BIZ UDゴシック" panose="020B0400000000000000" pitchFamily="49" charset="-128"/>
                          <a:ea typeface="BIZ UDゴシック" panose="020B0400000000000000" pitchFamily="49" charset="-128"/>
                        </a:rPr>
                        <a:t>連携</a:t>
                      </a: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市町村支援</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noFill/>
                  </a:tcPr>
                </a:tc>
                <a:tc>
                  <a:txBody>
                    <a:bodyPr/>
                    <a:lstStyle/>
                    <a:p>
                      <a:pP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2021</a:t>
                      </a:r>
                      <a:r>
                        <a:rPr kumimoji="1" lang="ja-JP" altLang="en-US" sz="1100" dirty="0">
                          <a:solidFill>
                            <a:schemeClr val="tx1"/>
                          </a:solidFill>
                          <a:latin typeface="BIZ UDゴシック" panose="020B0400000000000000" pitchFamily="49" charset="-128"/>
                          <a:ea typeface="BIZ UDゴシック" panose="020B0400000000000000" pitchFamily="49" charset="-128"/>
                        </a:rPr>
                        <a:t>　府市下水道ビジョン策定</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4645403"/>
                  </a:ext>
                </a:extLst>
              </a:tr>
              <a:tr h="364964">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⑨</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地下鉄</a:t>
                      </a:r>
                    </a:p>
                  </a:txBody>
                  <a:tcPr marL="84406" marR="84406" marT="33231" marB="33231" anchor="ctr">
                    <a:lnT w="127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株式会社化</a:t>
                      </a:r>
                    </a:p>
                  </a:txBody>
                  <a:tcPr marL="84406" marR="84406" marT="33231" marB="33231" anchor="ct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民営化</a:t>
                      </a:r>
                    </a:p>
                  </a:txBody>
                  <a:tcPr marL="84406" marR="84406" marT="33231" marB="33231" anchor="ctr">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r>
                        <a:rPr kumimoji="1" lang="en-US" altLang="ja-JP" sz="1100" b="1" baseline="0" dirty="0">
                          <a:solidFill>
                            <a:schemeClr val="tx1"/>
                          </a:solidFill>
                          <a:latin typeface="BIZ UDゴシック" panose="020B0400000000000000" pitchFamily="49" charset="-128"/>
                          <a:ea typeface="BIZ UDゴシック" panose="020B0400000000000000" pitchFamily="49" charset="-128"/>
                        </a:rPr>
                        <a:t>2018</a:t>
                      </a:r>
                      <a:r>
                        <a:rPr kumimoji="1" lang="ja-JP" altLang="en-US" sz="1100" b="1" dirty="0">
                          <a:solidFill>
                            <a:schemeClr val="tx1"/>
                          </a:solidFill>
                          <a:latin typeface="BIZ UDゴシック" panose="020B0400000000000000" pitchFamily="49" charset="-128"/>
                          <a:ea typeface="BIZ UDゴシック" panose="020B0400000000000000" pitchFamily="49" charset="-128"/>
                        </a:rPr>
                        <a:t>　民営化スタート</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40000"/>
                        <a:lumOff val="60000"/>
                      </a:schemeClr>
                    </a:solidFill>
                  </a:tcPr>
                </a:tc>
                <a:extLst>
                  <a:ext uri="{0D108BD9-81ED-4DB2-BD59-A6C34878D82A}">
                    <a16:rowId xmlns:a16="http://schemas.microsoft.com/office/drawing/2014/main" val="2980339466"/>
                  </a:ext>
                </a:extLst>
              </a:tr>
              <a:tr h="364964">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⑩</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バス</a:t>
                      </a:r>
                    </a:p>
                  </a:txBody>
                  <a:tcPr marL="84406" marR="84406" marT="33231" marB="33231" anchor="ctr">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事業譲渡</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民間活力の有効活用</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民営化</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2018</a:t>
                      </a:r>
                      <a:r>
                        <a:rPr kumimoji="1" lang="ja-JP" altLang="en-US" sz="1100" b="1" dirty="0">
                          <a:solidFill>
                            <a:schemeClr val="tx1"/>
                          </a:solidFill>
                          <a:latin typeface="BIZ UDゴシック" panose="020B0400000000000000" pitchFamily="49" charset="-128"/>
                          <a:ea typeface="BIZ UDゴシック" panose="020B0400000000000000" pitchFamily="49" charset="-128"/>
                        </a:rPr>
                        <a:t>　民営化スタート</a:t>
                      </a:r>
                    </a:p>
                  </a:txBody>
                  <a:tcPr marL="84406" marR="84406" marT="33231" marB="33231" anchor="ct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val="10006"/>
                  </a:ext>
                </a:extLst>
              </a:tr>
              <a:tr h="517256">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⑪</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一般廃棄物（焼却）</a:t>
                      </a:r>
                    </a:p>
                  </a:txBody>
                  <a:tcPr marL="84406" marR="84406" marT="33231" marB="33231" anchor="ctr">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ごみ処理の広域化（一部事務組合）</a:t>
                      </a:r>
                    </a:p>
                  </a:txBody>
                  <a:tcPr marL="84406" marR="84406" marT="33231" marB="33231" anchor="ctr">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市町村</a:t>
                      </a:r>
                      <a:r>
                        <a:rPr kumimoji="1" lang="zh-TW" altLang="en-US" sz="1100" b="1" dirty="0">
                          <a:solidFill>
                            <a:schemeClr val="tx1"/>
                          </a:solidFill>
                          <a:latin typeface="BIZ UDゴシック" panose="020B0400000000000000" pitchFamily="49" charset="-128"/>
                          <a:ea typeface="BIZ UDゴシック" panose="020B0400000000000000" pitchFamily="49" charset="-128"/>
                        </a:rPr>
                        <a:t>連携</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一部事務組合</a:t>
                      </a:r>
                    </a:p>
                  </a:txBody>
                  <a:tcPr marL="84406" marR="84406" marT="33231" marB="33231" anchor="ctr">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r>
                        <a:rPr kumimoji="1" lang="en-US" altLang="ja-JP" sz="1100" b="1" u="none" dirty="0">
                          <a:solidFill>
                            <a:schemeClr val="tx1"/>
                          </a:solidFill>
                          <a:latin typeface="BIZ UDゴシック" panose="020B0400000000000000" pitchFamily="49" charset="-128"/>
                          <a:ea typeface="BIZ UDゴシック" panose="020B0400000000000000" pitchFamily="49" charset="-128"/>
                        </a:rPr>
                        <a:t>20</a:t>
                      </a:r>
                      <a:r>
                        <a:rPr kumimoji="1" lang="en-US" altLang="ja-JP" sz="1100" b="1" u="none" strike="noStrike" dirty="0">
                          <a:solidFill>
                            <a:schemeClr val="tx1"/>
                          </a:solidFill>
                          <a:latin typeface="BIZ UDゴシック" panose="020B0400000000000000" pitchFamily="49" charset="-128"/>
                          <a:ea typeface="BIZ UDゴシック" panose="020B0400000000000000" pitchFamily="49" charset="-128"/>
                        </a:rPr>
                        <a:t>15</a:t>
                      </a:r>
                      <a:r>
                        <a:rPr kumimoji="1" lang="ja-JP" altLang="en-US" sz="1100" b="1" u="none" dirty="0">
                          <a:solidFill>
                            <a:schemeClr val="tx1"/>
                          </a:solidFill>
                          <a:latin typeface="BIZ UDゴシック" panose="020B0400000000000000" pitchFamily="49" charset="-128"/>
                          <a:ea typeface="BIZ UDゴシック" panose="020B0400000000000000" pitchFamily="49" charset="-128"/>
                        </a:rPr>
                        <a:t>　一部事務組合</a:t>
                      </a:r>
                      <a:r>
                        <a:rPr kumimoji="1" lang="ja-JP" altLang="en-US" sz="1100" b="1" u="none" strike="noStrike" dirty="0">
                          <a:solidFill>
                            <a:schemeClr val="tx1"/>
                          </a:solidFill>
                          <a:latin typeface="BIZ UDゴシック" panose="020B0400000000000000" pitchFamily="49" charset="-128"/>
                          <a:ea typeface="BIZ UDゴシック" panose="020B0400000000000000" pitchFamily="49" charset="-128"/>
                        </a:rPr>
                        <a:t>事業開始</a:t>
                      </a:r>
                    </a:p>
                  </a:txBody>
                  <a:tcPr marL="84406" marR="84406" marT="33231" marB="33231" anchor="ct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val="10008"/>
                  </a:ext>
                </a:extLst>
              </a:tr>
              <a:tr h="517256">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⑫</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一般廃棄物（収集）</a:t>
                      </a:r>
                    </a:p>
                  </a:txBody>
                  <a:tcPr marL="84406" marR="84406" marT="33231" marB="33231" anchor="ctr">
                    <a:solidFill>
                      <a:schemeClr val="tx1">
                        <a:lumMod val="65000"/>
                        <a:lumOff val="35000"/>
                      </a:schemeClr>
                    </a:solid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民間委託化の拡大・人件費の抑制</a:t>
                      </a:r>
                    </a:p>
                  </a:txBody>
                  <a:tcPr marL="84406" marR="84406" marT="33231" marB="33231" anchor="ctr">
                    <a:no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民間委託</a:t>
                      </a:r>
                    </a:p>
                  </a:txBody>
                  <a:tcPr marL="84406" marR="84406" marT="33231" marB="33231" anchor="ctr">
                    <a:lnL w="12700" cap="flat" cmpd="sng" algn="ctr">
                      <a:solidFill>
                        <a:schemeClr val="tx1"/>
                      </a:solidFill>
                      <a:prstDash val="dash"/>
                      <a:round/>
                      <a:headEnd type="none" w="med" len="med"/>
                      <a:tailEnd type="none" w="med" len="med"/>
                    </a:lnL>
                    <a:noFill/>
                  </a:tcPr>
                </a:tc>
                <a:tc>
                  <a:txBody>
                    <a:bodyPr/>
                    <a:lstStyle/>
                    <a:p>
                      <a:r>
                        <a:rPr kumimoji="1" lang="en-US" altLang="ja-JP" sz="1100" b="0" dirty="0">
                          <a:solidFill>
                            <a:schemeClr val="tx1"/>
                          </a:solidFill>
                          <a:latin typeface="BIZ UDゴシック" panose="020B0400000000000000" pitchFamily="49" charset="-128"/>
                          <a:ea typeface="BIZ UDゴシック" panose="020B0400000000000000" pitchFamily="49" charset="-128"/>
                        </a:rPr>
                        <a:t>2019</a:t>
                      </a:r>
                      <a:r>
                        <a:rPr kumimoji="1" lang="ja-JP" altLang="en-US" sz="1100" b="0" dirty="0">
                          <a:solidFill>
                            <a:schemeClr val="tx1"/>
                          </a:solidFill>
                          <a:latin typeface="BIZ UDゴシック" panose="020B0400000000000000" pitchFamily="49" charset="-128"/>
                          <a:ea typeface="BIZ UDゴシック" panose="020B0400000000000000" pitchFamily="49" charset="-128"/>
                        </a:rPr>
                        <a:t>　改革プラン</a:t>
                      </a:r>
                      <a:r>
                        <a:rPr kumimoji="1" lang="en-US" altLang="ja-JP" sz="1100" b="0" dirty="0">
                          <a:solidFill>
                            <a:schemeClr val="tx1"/>
                          </a:solidFill>
                          <a:latin typeface="BIZ UDゴシック" panose="020B0400000000000000" pitchFamily="49" charset="-128"/>
                          <a:ea typeface="BIZ UDゴシック" panose="020B0400000000000000" pitchFamily="49" charset="-128"/>
                        </a:rPr>
                        <a:t>2.0</a:t>
                      </a:r>
                      <a:r>
                        <a:rPr kumimoji="1" lang="ja-JP" altLang="en-US" sz="1100" b="0" dirty="0">
                          <a:solidFill>
                            <a:schemeClr val="tx1"/>
                          </a:solidFill>
                          <a:latin typeface="BIZ UDゴシック" panose="020B0400000000000000" pitchFamily="49" charset="-128"/>
                          <a:ea typeface="BIZ UDゴシック" panose="020B0400000000000000" pitchFamily="49" charset="-128"/>
                        </a:rPr>
                        <a:t>策定</a:t>
                      </a:r>
                    </a:p>
                  </a:txBody>
                  <a:tcPr marL="84406" marR="84406" marT="33231" marB="33231" anchor="ctr">
                    <a:lnR w="12700" cap="flat" cmpd="sng" algn="ctr">
                      <a:solidFill>
                        <a:schemeClr val="tx1"/>
                      </a:solidFill>
                      <a:prstDash val="dash"/>
                      <a:round/>
                      <a:headEnd type="none" w="med" len="med"/>
                      <a:tailEnd type="none" w="med" len="med"/>
                    </a:lnR>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3570679531"/>
                  </a:ext>
                </a:extLst>
              </a:tr>
              <a:tr h="517256">
                <a:tc rowSpan="4">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⑬</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弘済院</a:t>
                      </a:r>
                    </a:p>
                  </a:txBody>
                  <a:tcPr marL="84406" marR="84406" marT="33231" marB="33231" anchor="ctr">
                    <a:solidFill>
                      <a:schemeClr val="tx1">
                        <a:lumMod val="65000"/>
                        <a:lumOff val="35000"/>
                      </a:schemeClr>
                    </a:solid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附属病院</a:t>
                      </a:r>
                    </a:p>
                  </a:txBody>
                  <a:tcPr marL="84406" marR="84406" marT="33231" marB="33231" anchor="ctr">
                    <a:lnB w="12700" cap="flat" cmpd="sng" algn="ctr">
                      <a:solidFill>
                        <a:schemeClr val="tx1"/>
                      </a:solidFill>
                      <a:prstDash val="dash"/>
                      <a:round/>
                      <a:headEnd type="none" w="med" len="med"/>
                      <a:tailEnd type="none" w="med" len="med"/>
                    </a:lnB>
                    <a:no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直営廃止</a:t>
                      </a:r>
                      <a:endParaRPr kumimoji="1" lang="en-US" altLang="ja-JP" sz="1100" b="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noFill/>
                  </a:tcPr>
                </a:tc>
                <a:tc>
                  <a:txBody>
                    <a:bodyPr/>
                    <a:lstStyle/>
                    <a:p>
                      <a:r>
                        <a:rPr kumimoji="1" lang="en-US" altLang="ja-JP" sz="1100" b="0" dirty="0">
                          <a:solidFill>
                            <a:schemeClr val="tx1"/>
                          </a:solidFill>
                          <a:latin typeface="BIZ UDゴシック" panose="020B0400000000000000" pitchFamily="49" charset="-128"/>
                          <a:ea typeface="BIZ UDゴシック" panose="020B0400000000000000" pitchFamily="49" charset="-128"/>
                        </a:rPr>
                        <a:t>2019</a:t>
                      </a:r>
                      <a:r>
                        <a:rPr kumimoji="1" lang="ja-JP" altLang="en-US" sz="1100" b="0" dirty="0">
                          <a:solidFill>
                            <a:schemeClr val="tx1"/>
                          </a:solidFill>
                          <a:latin typeface="BIZ UDゴシック" panose="020B0400000000000000" pitchFamily="49" charset="-128"/>
                          <a:ea typeface="BIZ UDゴシック" panose="020B0400000000000000" pitchFamily="49" charset="-128"/>
                        </a:rPr>
                        <a:t>　新病院等に関する基本構想決定（</a:t>
                      </a:r>
                      <a:r>
                        <a:rPr kumimoji="1" lang="en-US" altLang="ja-JP" sz="1100" b="0" dirty="0">
                          <a:solidFill>
                            <a:schemeClr val="tx1"/>
                          </a:solidFill>
                          <a:latin typeface="BIZ UDゴシック" panose="020B0400000000000000" pitchFamily="49" charset="-128"/>
                          <a:ea typeface="BIZ UDゴシック" panose="020B0400000000000000" pitchFamily="49" charset="-128"/>
                        </a:rPr>
                        <a:t>2025</a:t>
                      </a:r>
                      <a:r>
                        <a:rPr kumimoji="1" lang="ja-JP" altLang="en-US" sz="1100" b="0" dirty="0">
                          <a:solidFill>
                            <a:schemeClr val="tx1"/>
                          </a:solidFill>
                          <a:latin typeface="BIZ UDゴシック" panose="020B0400000000000000" pitchFamily="49" charset="-128"/>
                          <a:ea typeface="BIZ UDゴシック" panose="020B0400000000000000" pitchFamily="49" charset="-128"/>
                        </a:rPr>
                        <a:t>年度に新病院開設</a:t>
                      </a:r>
                      <a:endParaRPr kumimoji="1" lang="en-US" altLang="ja-JP" sz="1100" b="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b="0" dirty="0">
                          <a:solidFill>
                            <a:schemeClr val="tx1"/>
                          </a:solidFill>
                          <a:latin typeface="BIZ UDゴシック" panose="020B0400000000000000" pitchFamily="49" charset="-128"/>
                          <a:ea typeface="BIZ UDゴシック" panose="020B0400000000000000" pitchFamily="49" charset="-128"/>
                        </a:rPr>
                        <a:t>　　　をめざす）</a:t>
                      </a:r>
                    </a:p>
                    <a:p>
                      <a:r>
                        <a:rPr kumimoji="1" lang="en-US" altLang="ja-JP" sz="1100" b="0" dirty="0">
                          <a:solidFill>
                            <a:schemeClr val="tx1"/>
                          </a:solidFill>
                          <a:latin typeface="BIZ UDゴシック" panose="020B0400000000000000" pitchFamily="49" charset="-128"/>
                          <a:ea typeface="BIZ UDゴシック" panose="020B0400000000000000" pitchFamily="49" charset="-128"/>
                        </a:rPr>
                        <a:t>2025</a:t>
                      </a:r>
                      <a:r>
                        <a:rPr kumimoji="1" lang="ja-JP" altLang="en-US" sz="1100" b="0" dirty="0">
                          <a:solidFill>
                            <a:schemeClr val="tx1"/>
                          </a:solidFill>
                          <a:latin typeface="BIZ UDゴシック" panose="020B0400000000000000" pitchFamily="49" charset="-128"/>
                          <a:ea typeface="BIZ UDゴシック" panose="020B0400000000000000" pitchFamily="49" charset="-128"/>
                        </a:rPr>
                        <a:t>　新病院へ機能継承（予定）</a:t>
                      </a:r>
                      <a:r>
                        <a:rPr kumimoji="1" lang="en-US" altLang="ja-JP" sz="1100" b="0" dirty="0">
                          <a:solidFill>
                            <a:schemeClr val="tx1"/>
                          </a:solidFill>
                          <a:latin typeface="BIZ UDゴシック" panose="020B0400000000000000" pitchFamily="49" charset="-128"/>
                          <a:ea typeface="BIZ UDゴシック" panose="020B0400000000000000" pitchFamily="49" charset="-128"/>
                        </a:rPr>
                        <a:t>【</a:t>
                      </a:r>
                      <a:r>
                        <a:rPr kumimoji="1" lang="ja-JP" altLang="en-US" sz="1100" b="0" dirty="0">
                          <a:solidFill>
                            <a:schemeClr val="tx1"/>
                          </a:solidFill>
                          <a:latin typeface="BIZ UDゴシック" panose="020B0400000000000000" pitchFamily="49" charset="-128"/>
                          <a:ea typeface="BIZ UDゴシック" panose="020B0400000000000000" pitchFamily="49" charset="-128"/>
                        </a:rPr>
                        <a:t>運営：大阪公立大学</a:t>
                      </a:r>
                      <a:r>
                        <a:rPr kumimoji="1" lang="en-US" altLang="ja-JP" sz="1100" b="0" dirty="0">
                          <a:solidFill>
                            <a:schemeClr val="tx1"/>
                          </a:solidFill>
                          <a:latin typeface="BIZ UDゴシック" panose="020B0400000000000000" pitchFamily="49" charset="-128"/>
                          <a:ea typeface="BIZ UDゴシック" panose="020B0400000000000000" pitchFamily="49" charset="-128"/>
                        </a:rPr>
                        <a:t>】</a:t>
                      </a:r>
                      <a:endParaRPr kumimoji="1" lang="ja-JP" altLang="en-US" sz="1100" b="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968881105"/>
                  </a:ext>
                </a:extLst>
              </a:tr>
              <a:tr h="364964">
                <a:tc vMerge="1">
                  <a:txBody>
                    <a:bodyPr/>
                    <a:lstStyle/>
                    <a:p>
                      <a:pPr>
                        <a:lnSpc>
                          <a:spcPct val="100000"/>
                        </a:lnSpc>
                      </a:pP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no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第１特養</a:t>
                      </a:r>
                    </a:p>
                  </a:txBody>
                  <a:tcPr marL="84406" marR="84406" marT="33231" marB="33231" anchor="ct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民間移管</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100" b="1" dirty="0">
                          <a:solidFill>
                            <a:schemeClr val="tx1"/>
                          </a:solidFill>
                          <a:latin typeface="BIZ UDゴシック" panose="020B0400000000000000" pitchFamily="49" charset="-128"/>
                          <a:ea typeface="BIZ UDゴシック" panose="020B0400000000000000" pitchFamily="49" charset="-128"/>
                        </a:rPr>
                        <a:t>2022</a:t>
                      </a:r>
                      <a:r>
                        <a:rPr kumimoji="1" lang="ja-JP" altLang="en-US" sz="1100" b="1" dirty="0">
                          <a:solidFill>
                            <a:schemeClr val="tx1"/>
                          </a:solidFill>
                          <a:latin typeface="BIZ UDゴシック" panose="020B0400000000000000" pitchFamily="49" charset="-128"/>
                          <a:ea typeface="BIZ UDゴシック" panose="020B0400000000000000" pitchFamily="49" charset="-128"/>
                        </a:rPr>
                        <a:t>　</a:t>
                      </a:r>
                      <a:r>
                        <a:rPr kumimoji="1" lang="zh-TW" altLang="en-US" sz="1100" b="1" dirty="0">
                          <a:solidFill>
                            <a:schemeClr val="tx1"/>
                          </a:solidFill>
                          <a:latin typeface="BIZ UDゴシック" panose="020B0400000000000000" pitchFamily="49" charset="-128"/>
                          <a:ea typeface="BIZ UDゴシック" panose="020B0400000000000000" pitchFamily="49" charset="-128"/>
                        </a:rPr>
                        <a:t>民間</a:t>
                      </a:r>
                      <a:r>
                        <a:rPr kumimoji="1" lang="ja-JP" altLang="en-US" sz="1100" b="1" dirty="0">
                          <a:solidFill>
                            <a:schemeClr val="tx1"/>
                          </a:solidFill>
                          <a:latin typeface="BIZ UDゴシック" panose="020B0400000000000000" pitchFamily="49" charset="-128"/>
                          <a:ea typeface="BIZ UDゴシック" panose="020B0400000000000000" pitchFamily="49" charset="-128"/>
                        </a:rPr>
                        <a:t>移管</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3519890"/>
                  </a:ext>
                </a:extLst>
              </a:tr>
              <a:tr h="669549">
                <a:tc vMerge="1">
                  <a:txBody>
                    <a:bodyPr/>
                    <a:lstStyle/>
                    <a:p>
                      <a:pPr>
                        <a:lnSpc>
                          <a:spcPct val="100000"/>
                        </a:lnSpc>
                      </a:pP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no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第２特養</a:t>
                      </a:r>
                    </a:p>
                  </a:txBody>
                  <a:tcPr marL="84406" marR="84406" marT="33231" marB="33231" anchor="ct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直営廃止</a:t>
                      </a:r>
                      <a:endParaRPr kumimoji="1" lang="en-US" altLang="ja-JP" sz="1100" b="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r>
                        <a:rPr kumimoji="1" lang="en-US" altLang="ja-JP" sz="1100" b="0" dirty="0">
                          <a:solidFill>
                            <a:schemeClr val="tx1"/>
                          </a:solidFill>
                          <a:latin typeface="BIZ UDゴシック" panose="020B0400000000000000" pitchFamily="49" charset="-128"/>
                          <a:ea typeface="BIZ UDゴシック" panose="020B0400000000000000" pitchFamily="49" charset="-128"/>
                        </a:rPr>
                        <a:t>2019</a:t>
                      </a:r>
                      <a:r>
                        <a:rPr kumimoji="1" lang="ja-JP" altLang="en-US" sz="1100" b="0" dirty="0">
                          <a:solidFill>
                            <a:schemeClr val="tx1"/>
                          </a:solidFill>
                          <a:latin typeface="BIZ UDゴシック" panose="020B0400000000000000" pitchFamily="49" charset="-128"/>
                          <a:ea typeface="BIZ UDゴシック" panose="020B0400000000000000" pitchFamily="49" charset="-128"/>
                        </a:rPr>
                        <a:t>　新病院等に関する基本構想決定（</a:t>
                      </a:r>
                      <a:r>
                        <a:rPr kumimoji="1" lang="en-US" altLang="ja-JP" sz="1100" b="0" dirty="0">
                          <a:solidFill>
                            <a:schemeClr val="tx1"/>
                          </a:solidFill>
                          <a:latin typeface="BIZ UDゴシック" panose="020B0400000000000000" pitchFamily="49" charset="-128"/>
                          <a:ea typeface="BIZ UDゴシック" panose="020B0400000000000000" pitchFamily="49" charset="-128"/>
                        </a:rPr>
                        <a:t>2025</a:t>
                      </a:r>
                      <a:r>
                        <a:rPr kumimoji="1" lang="ja-JP" altLang="en-US" sz="1100" b="0" dirty="0">
                          <a:solidFill>
                            <a:schemeClr val="tx1"/>
                          </a:solidFill>
                          <a:latin typeface="BIZ UDゴシック" panose="020B0400000000000000" pitchFamily="49" charset="-128"/>
                          <a:ea typeface="BIZ UDゴシック" panose="020B0400000000000000" pitchFamily="49" charset="-128"/>
                        </a:rPr>
                        <a:t>年度に新病院開設</a:t>
                      </a:r>
                      <a:endParaRPr kumimoji="1" lang="en-US" altLang="ja-JP" sz="1100" b="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b="0" dirty="0">
                          <a:solidFill>
                            <a:schemeClr val="tx1"/>
                          </a:solidFill>
                          <a:latin typeface="BIZ UDゴシック" panose="020B0400000000000000" pitchFamily="49" charset="-128"/>
                          <a:ea typeface="BIZ UDゴシック" panose="020B0400000000000000" pitchFamily="49" charset="-128"/>
                        </a:rPr>
                        <a:t>　　　をめざす）</a:t>
                      </a:r>
                    </a:p>
                    <a:p>
                      <a:r>
                        <a:rPr kumimoji="1" lang="en-US" altLang="ja-JP" sz="1100" b="0" dirty="0">
                          <a:solidFill>
                            <a:schemeClr val="tx1"/>
                          </a:solidFill>
                          <a:latin typeface="BIZ UDゴシック" panose="020B0400000000000000" pitchFamily="49" charset="-128"/>
                          <a:ea typeface="BIZ UDゴシック" panose="020B0400000000000000" pitchFamily="49" charset="-128"/>
                        </a:rPr>
                        <a:t>2025</a:t>
                      </a:r>
                      <a:r>
                        <a:rPr kumimoji="1" lang="ja-JP" altLang="en-US" sz="1100" b="0" dirty="0">
                          <a:solidFill>
                            <a:schemeClr val="tx1"/>
                          </a:solidFill>
                          <a:latin typeface="BIZ UDゴシック" panose="020B0400000000000000" pitchFamily="49" charset="-128"/>
                          <a:ea typeface="BIZ UDゴシック" panose="020B0400000000000000" pitchFamily="49" charset="-128"/>
                        </a:rPr>
                        <a:t>　新病院に併設する介護老人保健施設へ機能継承（予定）</a:t>
                      </a:r>
                      <a:endParaRPr kumimoji="1" lang="en-US" altLang="ja-JP" sz="1100" b="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b="0" dirty="0">
                          <a:solidFill>
                            <a:schemeClr val="tx1"/>
                          </a:solidFill>
                          <a:latin typeface="BIZ UDゴシック" panose="020B0400000000000000" pitchFamily="49" charset="-128"/>
                          <a:ea typeface="BIZ UDゴシック" panose="020B0400000000000000" pitchFamily="49" charset="-128"/>
                        </a:rPr>
                        <a:t>　   </a:t>
                      </a:r>
                      <a:r>
                        <a:rPr kumimoji="1" lang="en-US" altLang="ja-JP" sz="1100" b="0" dirty="0">
                          <a:solidFill>
                            <a:schemeClr val="tx1"/>
                          </a:solidFill>
                          <a:latin typeface="BIZ UDゴシック" panose="020B0400000000000000" pitchFamily="49" charset="-128"/>
                          <a:ea typeface="BIZ UDゴシック" panose="020B0400000000000000" pitchFamily="49" charset="-128"/>
                        </a:rPr>
                        <a:t>【</a:t>
                      </a:r>
                      <a:r>
                        <a:rPr kumimoji="1" lang="ja-JP" altLang="en-US" sz="1100" b="0" dirty="0">
                          <a:solidFill>
                            <a:schemeClr val="tx1"/>
                          </a:solidFill>
                          <a:latin typeface="BIZ UDゴシック" panose="020B0400000000000000" pitchFamily="49" charset="-128"/>
                          <a:ea typeface="BIZ UDゴシック" panose="020B0400000000000000" pitchFamily="49" charset="-128"/>
                        </a:rPr>
                        <a:t>運営：大阪公立大学</a:t>
                      </a:r>
                      <a:r>
                        <a:rPr kumimoji="1" lang="en-US" altLang="ja-JP" sz="1100" b="0" dirty="0">
                          <a:solidFill>
                            <a:schemeClr val="tx1"/>
                          </a:solidFill>
                          <a:latin typeface="BIZ UDゴシック" panose="020B0400000000000000" pitchFamily="49" charset="-128"/>
                          <a:ea typeface="BIZ UDゴシック" panose="020B0400000000000000" pitchFamily="49" charset="-128"/>
                        </a:rPr>
                        <a:t>】</a:t>
                      </a:r>
                      <a:endParaRPr kumimoji="1" lang="ja-JP" altLang="en-US" sz="1100" b="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1680271367"/>
                  </a:ext>
                </a:extLst>
              </a:tr>
              <a:tr h="364964">
                <a:tc vMerge="1">
                  <a:txBody>
                    <a:bodyPr/>
                    <a:lstStyle/>
                    <a:p>
                      <a:pPr>
                        <a:lnSpc>
                          <a:spcPct val="100000"/>
                        </a:lnSpc>
                      </a:pP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no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養護老人ホーム</a:t>
                      </a:r>
                    </a:p>
                  </a:txBody>
                  <a:tcPr marL="84406" marR="84406" marT="33231" marB="33231" anchor="ctr">
                    <a:lnT w="12700" cap="flat" cmpd="sng" algn="ctr">
                      <a:solidFill>
                        <a:schemeClr val="tx1"/>
                      </a:solidFill>
                      <a:prstDash val="dash"/>
                      <a:round/>
                      <a:headEnd type="none" w="med" len="med"/>
                      <a:tailEnd type="none" w="med" len="med"/>
                    </a:lnT>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直営廃止</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2014</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廃止</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accent1">
                        <a:lumMod val="40000"/>
                        <a:lumOff val="60000"/>
                      </a:schemeClr>
                    </a:solidFill>
                  </a:tcPr>
                </a:tc>
                <a:extLst>
                  <a:ext uri="{0D108BD9-81ED-4DB2-BD59-A6C34878D82A}">
                    <a16:rowId xmlns:a16="http://schemas.microsoft.com/office/drawing/2014/main" val="2023402094"/>
                  </a:ext>
                </a:extLst>
              </a:tr>
              <a:tr h="517256">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⑭</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市場</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市本場及び東部市場を指定管理者制度に移行</a:t>
                      </a:r>
                    </a:p>
                  </a:txBody>
                  <a:tcPr marL="84406" marR="84406" marT="33231" marB="33231" anchor="ctr">
                    <a:lnB w="12700" cap="flat" cmpd="sng" algn="ctr">
                      <a:solidFill>
                        <a:schemeClr val="tx1"/>
                      </a:solidFill>
                      <a:prstDash val="solid"/>
                      <a:round/>
                      <a:headEnd type="none" w="med" len="med"/>
                      <a:tailEnd type="none" w="med" len="med"/>
                    </a:lnB>
                    <a:no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指定管理</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r>
                        <a:rPr kumimoji="1" lang="ja-JP" altLang="en-US" sz="1100" b="0" dirty="0">
                          <a:solidFill>
                            <a:schemeClr val="tx1"/>
                          </a:solidFill>
                          <a:latin typeface="BIZ UDゴシック" panose="020B0400000000000000" pitchFamily="49" charset="-128"/>
                          <a:ea typeface="BIZ UDゴシック" panose="020B0400000000000000" pitchFamily="49" charset="-128"/>
                        </a:rPr>
                        <a:t>制度導入について検討中</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0871329"/>
                  </a:ext>
                </a:extLst>
              </a:tr>
            </a:tbl>
          </a:graphicData>
        </a:graphic>
      </p:graphicFrame>
      <p:sp>
        <p:nvSpPr>
          <p:cNvPr id="45" name="正方形/長方形 44"/>
          <p:cNvSpPr/>
          <p:nvPr/>
        </p:nvSpPr>
        <p:spPr>
          <a:xfrm>
            <a:off x="0" y="9697"/>
            <a:ext cx="9108000" cy="338554"/>
          </a:xfrm>
          <a:prstGeom prst="rect">
            <a:avLst/>
          </a:prstGeom>
          <a:solidFill>
            <a:schemeClr val="accent1">
              <a:lumMod val="20000"/>
              <a:lumOff val="80000"/>
            </a:schemeClr>
          </a:solidFill>
          <a:ln>
            <a:solidFill>
              <a:schemeClr val="tx2"/>
            </a:solidFill>
          </a:ln>
        </p:spPr>
        <p:txBody>
          <a:bodyPr wrap="square" anchor="ctr">
            <a:spAutoFit/>
          </a:bodyPr>
          <a:lstStyle/>
          <a:p>
            <a:pPr algn="ctr" defTabSz="884155"/>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経営形態の見直し（Ａ項目）（</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14</a:t>
            </a:r>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項目）の取組状況（事業別）　</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2/2</a:t>
            </a:r>
            <a:endParaRPr lang="en-US" altLang="zh-TW"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11</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780811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17"/>
          <p:cNvSpPr txBox="1">
            <a:spLocks noChangeArrowheads="1"/>
          </p:cNvSpPr>
          <p:nvPr/>
        </p:nvSpPr>
        <p:spPr bwMode="auto">
          <a:xfrm>
            <a:off x="172020" y="205214"/>
            <a:ext cx="911876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③</a:t>
            </a:r>
            <a:r>
              <a:rPr kumimoji="1" lang="ja-JP" altLang="ja-JP" sz="22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機能強化の取組み</a:t>
            </a:r>
            <a:endParaRPr kumimoji="1" lang="en-US" altLang="ja-JP" sz="22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○健康危機管理課・</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疫学調査チーム（</a:t>
            </a:r>
            <a:r>
              <a:rPr kumimoji="1" lang="en-US" altLang="ja-JP"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O-FEIT</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）の設置</a:t>
            </a:r>
            <a:endParaRPr kumimoji="1" lang="en-US" altLang="ja-JP"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※O-FEIT: </a:t>
            </a:r>
            <a:r>
              <a:rPr kumimoji="1" lang="en-US" altLang="ja-JP" sz="16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O</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saka-</a:t>
            </a:r>
            <a:r>
              <a:rPr kumimoji="1" lang="en-US" altLang="ja-JP" sz="16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F</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ield </a:t>
            </a:r>
            <a:r>
              <a:rPr kumimoji="1" lang="en-US" altLang="ja-JP" sz="16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E</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pidemiologic </a:t>
            </a:r>
            <a:r>
              <a:rPr kumimoji="1" lang="en-US" altLang="ja-JP" sz="16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I</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nvestigation </a:t>
            </a:r>
            <a:r>
              <a:rPr kumimoji="1" lang="en-US" altLang="ja-JP" sz="16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T</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eam</a:t>
            </a:r>
          </a:p>
          <a:p>
            <a:pPr marL="468000" marR="0" lvl="2" indent="0" algn="l" defTabSz="914400" rtl="0" eaLnBrk="1" fontAlgn="auto" latinLnBrk="0" hangingPunct="1">
              <a:lnSpc>
                <a:spcPct val="2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・健康危機管理課にて、健康危機管理に関わる情報収集、</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468000" marR="0" lvl="2"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関係機関との連絡、報道対応の一元化</a:t>
            </a:r>
            <a:r>
              <a:rPr kumimoji="0"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HG丸ｺﾞｼｯｸM-PRO"/>
              </a:rPr>
              <a:t> </a:t>
            </a:r>
            <a:endParaRPr kumimoji="0"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HG丸ｺﾞｼｯｸM-PRO"/>
            </a:endParaRPr>
          </a:p>
          <a:p>
            <a:pPr marL="468000" marR="0" lvl="2" indent="0" algn="l" defTabSz="914400" rtl="0" eaLnBrk="1" fontAlgn="auto" latinLnBrk="0" hangingPunct="1">
              <a:lnSpc>
                <a:spcPct val="15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・実地疫学研修（国立感染症研究所）に研究員を派遣（</a:t>
            </a:r>
            <a:r>
              <a:rPr kumimoji="0"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2</a:t>
            </a: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年間）</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37931725" marR="0" lvl="1" indent="-37474525"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・対応実績：府内で発生する健康危機管理事例に先乗りして調査を実施</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①薬剤耐性菌アウトブレイク</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②新興・再興感染症危機事例（新型コロナ・麻しん）</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③</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国際的大規模イベントによる感染症サーベイランスの強化</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行政・保健所・医療機関等と協力して強化サーベイランスの実施</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G20</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大阪サミット（令和元年</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6〜7</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月）</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・東京オリンピック・パラリンピック（令和</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3</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年</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7〜9</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月）</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2025</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年大阪・関西万博に向けての準備</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360000" marR="0" lvl="3"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7" name="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36091" y="3020288"/>
            <a:ext cx="1209031" cy="1209031"/>
          </a:xfrm>
          <a:prstGeom prst="rect">
            <a:avLst/>
          </a:prstGeom>
        </p:spPr>
      </p:pic>
      <p:sp>
        <p:nvSpPr>
          <p:cNvPr id="6" name="テキスト ボックス 5">
            <a:extLst>
              <a:ext uri="{FF2B5EF4-FFF2-40B4-BE49-F238E27FC236}">
                <a16:creationId xmlns:a16="http://schemas.microsoft.com/office/drawing/2014/main" id="{9ACC1EC0-C61E-8347-A20D-664B31C07A53}"/>
              </a:ext>
            </a:extLst>
          </p:cNvPr>
          <p:cNvSpPr txBox="1"/>
          <p:nvPr/>
        </p:nvSpPr>
        <p:spPr>
          <a:xfrm>
            <a:off x="277819" y="4912893"/>
            <a:ext cx="8292371"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④情報発信</a:t>
            </a:r>
            <a:endParaRPr kumimoji="1" lang="ja-JP" altLang="ja-JP" sz="22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a:t>
            </a:r>
            <a:r>
              <a:rPr kumimoji="1" lang="ja-JP" altLang="en-US" sz="20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広報活動の強化</a:t>
            </a:r>
            <a:endParaRPr kumimoji="1" lang="en-US" altLang="ja-JP"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・テレビ、新聞での情報発信強化のため、</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報道機関連絡会を開催し、感染症の解説等を実施</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（平成</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30</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年度～</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14" name="テキスト ボックス 13">
            <a:extLst>
              <a:ext uri="{FF2B5EF4-FFF2-40B4-BE49-F238E27FC236}">
                <a16:creationId xmlns:a16="http://schemas.microsoft.com/office/drawing/2014/main" id="{7616E6DC-C43E-C242-906B-249FF75761DB}"/>
              </a:ext>
            </a:extLst>
          </p:cNvPr>
          <p:cNvSpPr txBox="1"/>
          <p:nvPr/>
        </p:nvSpPr>
        <p:spPr>
          <a:xfrm>
            <a:off x="6282827" y="5028994"/>
            <a:ext cx="20922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＜報道された件数＞</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119</a:t>
            </a:fld>
            <a:endParaRPr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9283" y="5297101"/>
            <a:ext cx="2981202" cy="1347333"/>
          </a:xfrm>
          <a:prstGeom prst="rect">
            <a:avLst/>
          </a:prstGeom>
        </p:spPr>
      </p:pic>
    </p:spTree>
    <p:extLst>
      <p:ext uri="{BB962C8B-B14F-4D97-AF65-F5344CB8AC3E}">
        <p14:creationId xmlns:p14="http://schemas.microsoft.com/office/powerpoint/2010/main" val="40042717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a:extLst>
              <a:ext uri="{FF2B5EF4-FFF2-40B4-BE49-F238E27FC236}">
                <a16:creationId xmlns:a16="http://schemas.microsoft.com/office/drawing/2014/main" id="{D0C407C5-1454-6C45-AB39-FB7202A33CE2}"/>
              </a:ext>
            </a:extLst>
          </p:cNvPr>
          <p:cNvSpPr/>
          <p:nvPr/>
        </p:nvSpPr>
        <p:spPr>
          <a:xfrm>
            <a:off x="7773993" y="2744025"/>
            <a:ext cx="1330203" cy="846177"/>
          </a:xfrm>
          <a:prstGeom prst="roundRect">
            <a:avLst/>
          </a:prstGeom>
          <a:solidFill>
            <a:srgbClr val="F9B6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0" name="テキスト ボックス 49">
            <a:extLst>
              <a:ext uri="{FF2B5EF4-FFF2-40B4-BE49-F238E27FC236}">
                <a16:creationId xmlns:a16="http://schemas.microsoft.com/office/drawing/2014/main" id="{4A8B0538-32CC-9A48-92A7-C181569A1150}"/>
              </a:ext>
            </a:extLst>
          </p:cNvPr>
          <p:cNvSpPr txBox="1"/>
          <p:nvPr/>
        </p:nvSpPr>
        <p:spPr>
          <a:xfrm>
            <a:off x="7881650" y="2855368"/>
            <a:ext cx="111488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サミット</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推進本部</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5" name="テキスト ボックス 74">
            <a:extLst>
              <a:ext uri="{FF2B5EF4-FFF2-40B4-BE49-F238E27FC236}">
                <a16:creationId xmlns:a16="http://schemas.microsoft.com/office/drawing/2014/main" id="{C60C462F-79CF-499E-88F4-B85E565451F3}"/>
              </a:ext>
            </a:extLst>
          </p:cNvPr>
          <p:cNvSpPr txBox="1"/>
          <p:nvPr/>
        </p:nvSpPr>
        <p:spPr>
          <a:xfrm>
            <a:off x="4092663" y="950163"/>
            <a:ext cx="608323"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強化</a:t>
            </a:r>
          </a:p>
        </p:txBody>
      </p:sp>
      <p:sp>
        <p:nvSpPr>
          <p:cNvPr id="76" name="テキスト ボックス 75">
            <a:extLst>
              <a:ext uri="{FF2B5EF4-FFF2-40B4-BE49-F238E27FC236}">
                <a16:creationId xmlns:a16="http://schemas.microsoft.com/office/drawing/2014/main" id="{C60C462F-79CF-499E-88F4-B85E565451F3}"/>
              </a:ext>
            </a:extLst>
          </p:cNvPr>
          <p:cNvSpPr txBox="1"/>
          <p:nvPr/>
        </p:nvSpPr>
        <p:spPr>
          <a:xfrm>
            <a:off x="8113953" y="3861771"/>
            <a:ext cx="608323"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強化</a:t>
            </a:r>
          </a:p>
        </p:txBody>
      </p:sp>
      <p:sp>
        <p:nvSpPr>
          <p:cNvPr id="77" name="テキスト ボックス 76">
            <a:extLst>
              <a:ext uri="{FF2B5EF4-FFF2-40B4-BE49-F238E27FC236}">
                <a16:creationId xmlns:a16="http://schemas.microsoft.com/office/drawing/2014/main" id="{C60C462F-79CF-499E-88F4-B85E565451F3}"/>
              </a:ext>
            </a:extLst>
          </p:cNvPr>
          <p:cNvSpPr txBox="1"/>
          <p:nvPr/>
        </p:nvSpPr>
        <p:spPr>
          <a:xfrm>
            <a:off x="6084622" y="3854526"/>
            <a:ext cx="608323"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強化</a:t>
            </a:r>
          </a:p>
        </p:txBody>
      </p:sp>
      <p:sp>
        <p:nvSpPr>
          <p:cNvPr id="78" name="テキスト ボックス 77">
            <a:extLst>
              <a:ext uri="{FF2B5EF4-FFF2-40B4-BE49-F238E27FC236}">
                <a16:creationId xmlns:a16="http://schemas.microsoft.com/office/drawing/2014/main" id="{C60C462F-79CF-499E-88F4-B85E565451F3}"/>
              </a:ext>
            </a:extLst>
          </p:cNvPr>
          <p:cNvSpPr txBox="1"/>
          <p:nvPr/>
        </p:nvSpPr>
        <p:spPr>
          <a:xfrm>
            <a:off x="4085612" y="3866616"/>
            <a:ext cx="608323"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強化</a:t>
            </a:r>
          </a:p>
        </p:txBody>
      </p:sp>
      <p:sp>
        <p:nvSpPr>
          <p:cNvPr id="79" name="テキスト ボックス 78">
            <a:extLst>
              <a:ext uri="{FF2B5EF4-FFF2-40B4-BE49-F238E27FC236}">
                <a16:creationId xmlns:a16="http://schemas.microsoft.com/office/drawing/2014/main" id="{C60C462F-79CF-499E-88F4-B85E565451F3}"/>
              </a:ext>
            </a:extLst>
          </p:cNvPr>
          <p:cNvSpPr txBox="1"/>
          <p:nvPr/>
        </p:nvSpPr>
        <p:spPr>
          <a:xfrm>
            <a:off x="2219542" y="3904455"/>
            <a:ext cx="608323"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強化</a:t>
            </a:r>
          </a:p>
        </p:txBody>
      </p:sp>
      <p:sp>
        <p:nvSpPr>
          <p:cNvPr id="80" name="テキスト ボックス 79">
            <a:extLst>
              <a:ext uri="{FF2B5EF4-FFF2-40B4-BE49-F238E27FC236}">
                <a16:creationId xmlns:a16="http://schemas.microsoft.com/office/drawing/2014/main" id="{C60C462F-79CF-499E-88F4-B85E565451F3}"/>
              </a:ext>
            </a:extLst>
          </p:cNvPr>
          <p:cNvSpPr txBox="1"/>
          <p:nvPr/>
        </p:nvSpPr>
        <p:spPr>
          <a:xfrm>
            <a:off x="8065917" y="901158"/>
            <a:ext cx="608323"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強化</a:t>
            </a:r>
          </a:p>
        </p:txBody>
      </p:sp>
      <p:sp>
        <p:nvSpPr>
          <p:cNvPr id="81" name="テキスト ボックス 80">
            <a:extLst>
              <a:ext uri="{FF2B5EF4-FFF2-40B4-BE49-F238E27FC236}">
                <a16:creationId xmlns:a16="http://schemas.microsoft.com/office/drawing/2014/main" id="{C60C462F-79CF-499E-88F4-B85E565451F3}"/>
              </a:ext>
            </a:extLst>
          </p:cNvPr>
          <p:cNvSpPr txBox="1"/>
          <p:nvPr/>
        </p:nvSpPr>
        <p:spPr>
          <a:xfrm>
            <a:off x="6066449" y="908979"/>
            <a:ext cx="608323"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強化</a:t>
            </a:r>
          </a:p>
        </p:txBody>
      </p:sp>
      <p:sp>
        <p:nvSpPr>
          <p:cNvPr id="73" name="楕円 72"/>
          <p:cNvSpPr/>
          <p:nvPr/>
        </p:nvSpPr>
        <p:spPr>
          <a:xfrm>
            <a:off x="2230965" y="2804435"/>
            <a:ext cx="5650685" cy="78827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5" name="角丸四角形 64"/>
          <p:cNvSpPr/>
          <p:nvPr/>
        </p:nvSpPr>
        <p:spPr>
          <a:xfrm>
            <a:off x="781046" y="4229142"/>
            <a:ext cx="1946818" cy="73447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6" name="角丸四角形 65"/>
          <p:cNvSpPr/>
          <p:nvPr/>
        </p:nvSpPr>
        <p:spPr>
          <a:xfrm>
            <a:off x="4776448" y="4211909"/>
            <a:ext cx="1946818" cy="73447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7" name="角丸四角形 66"/>
          <p:cNvSpPr/>
          <p:nvPr/>
        </p:nvSpPr>
        <p:spPr>
          <a:xfrm>
            <a:off x="2776903" y="4220601"/>
            <a:ext cx="1946818" cy="73447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8" name="角丸四角形 67"/>
          <p:cNvSpPr/>
          <p:nvPr/>
        </p:nvSpPr>
        <p:spPr>
          <a:xfrm>
            <a:off x="742756" y="1298666"/>
            <a:ext cx="1946818" cy="9054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9" name="角丸四角形 68"/>
          <p:cNvSpPr/>
          <p:nvPr/>
        </p:nvSpPr>
        <p:spPr>
          <a:xfrm>
            <a:off x="6744301" y="1272972"/>
            <a:ext cx="1946818" cy="9054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0" name="角丸四角形 69"/>
          <p:cNvSpPr/>
          <p:nvPr/>
        </p:nvSpPr>
        <p:spPr>
          <a:xfrm>
            <a:off x="4727954" y="1281719"/>
            <a:ext cx="1946818" cy="9054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1" name="角丸四角形 70"/>
          <p:cNvSpPr/>
          <p:nvPr/>
        </p:nvSpPr>
        <p:spPr>
          <a:xfrm>
            <a:off x="2727200" y="1298666"/>
            <a:ext cx="1946818" cy="9054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2" name="角丸四角形 71"/>
          <p:cNvSpPr/>
          <p:nvPr/>
        </p:nvSpPr>
        <p:spPr>
          <a:xfrm>
            <a:off x="6780157" y="4202834"/>
            <a:ext cx="1946818" cy="73447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 name="テキスト ボックス 17"/>
          <p:cNvSpPr txBox="1">
            <a:spLocks noChangeArrowheads="1"/>
          </p:cNvSpPr>
          <p:nvPr/>
        </p:nvSpPr>
        <p:spPr bwMode="auto">
          <a:xfrm>
            <a:off x="209624" y="591383"/>
            <a:ext cx="83602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①感染症強化サーベイランスの実施</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5" name="正方形/長方形 4">
            <a:extLst>
              <a:ext uri="{FF2B5EF4-FFF2-40B4-BE49-F238E27FC236}">
                <a16:creationId xmlns:a16="http://schemas.microsoft.com/office/drawing/2014/main" id="{E18E7B0C-EA10-4AAD-9025-787680658CB5}"/>
              </a:ext>
            </a:extLst>
          </p:cNvPr>
          <p:cNvSpPr/>
          <p:nvPr/>
        </p:nvSpPr>
        <p:spPr>
          <a:xfrm>
            <a:off x="2720012" y="3049394"/>
            <a:ext cx="471117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G20</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大阪サミット感染症情報解析センター</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18" name="正方形/長方形 17">
            <a:extLst>
              <a:ext uri="{FF2B5EF4-FFF2-40B4-BE49-F238E27FC236}">
                <a16:creationId xmlns:a16="http://schemas.microsoft.com/office/drawing/2014/main" id="{85ECFDF6-C419-4765-900D-301F24B0EDFB}"/>
              </a:ext>
            </a:extLst>
          </p:cNvPr>
          <p:cNvSpPr/>
          <p:nvPr/>
        </p:nvSpPr>
        <p:spPr>
          <a:xfrm>
            <a:off x="4818384" y="1420106"/>
            <a:ext cx="180049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医療機関</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サーベイランス</a:t>
            </a:r>
          </a:p>
        </p:txBody>
      </p:sp>
      <p:sp>
        <p:nvSpPr>
          <p:cNvPr id="16" name="正方形/長方形 15">
            <a:extLst>
              <a:ext uri="{FF2B5EF4-FFF2-40B4-BE49-F238E27FC236}">
                <a16:creationId xmlns:a16="http://schemas.microsoft.com/office/drawing/2014/main" id="{3D0D9546-CAB1-45C2-9D03-EF976DC6EABD}"/>
              </a:ext>
            </a:extLst>
          </p:cNvPr>
          <p:cNvSpPr/>
          <p:nvPr/>
        </p:nvSpPr>
        <p:spPr>
          <a:xfrm>
            <a:off x="2821959" y="1295898"/>
            <a:ext cx="180049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早期対応が</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必要な疾患の</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サーベイランス</a:t>
            </a:r>
          </a:p>
        </p:txBody>
      </p:sp>
      <p:sp>
        <p:nvSpPr>
          <p:cNvPr id="14" name="正方形/長方形 13">
            <a:extLst>
              <a:ext uri="{FF2B5EF4-FFF2-40B4-BE49-F238E27FC236}">
                <a16:creationId xmlns:a16="http://schemas.microsoft.com/office/drawing/2014/main" id="{E4205391-94AC-46A9-9008-965DDF77CF2F}"/>
              </a:ext>
            </a:extLst>
          </p:cNvPr>
          <p:cNvSpPr/>
          <p:nvPr/>
        </p:nvSpPr>
        <p:spPr>
          <a:xfrm>
            <a:off x="824453" y="1295898"/>
            <a:ext cx="1800494" cy="923330"/>
          </a:xfrm>
          <a:prstGeom prst="rect">
            <a:avLst/>
          </a:prstGeom>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感染症</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発生動向調査</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（全数・定点）</a:t>
            </a:r>
          </a:p>
        </p:txBody>
      </p:sp>
      <p:sp>
        <p:nvSpPr>
          <p:cNvPr id="12" name="正方形/長方形 11">
            <a:extLst>
              <a:ext uri="{FF2B5EF4-FFF2-40B4-BE49-F238E27FC236}">
                <a16:creationId xmlns:a16="http://schemas.microsoft.com/office/drawing/2014/main" id="{CE29DC0A-4EE2-4B17-9398-05A29785CCA7}"/>
              </a:ext>
            </a:extLst>
          </p:cNvPr>
          <p:cNvSpPr/>
          <p:nvPr/>
        </p:nvSpPr>
        <p:spPr>
          <a:xfrm>
            <a:off x="6861699" y="1407220"/>
            <a:ext cx="180049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救急搬送</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サーベイランス</a:t>
            </a:r>
          </a:p>
        </p:txBody>
      </p:sp>
      <p:sp>
        <p:nvSpPr>
          <p:cNvPr id="31" name="正方形/長方形 30">
            <a:extLst>
              <a:ext uri="{FF2B5EF4-FFF2-40B4-BE49-F238E27FC236}">
                <a16:creationId xmlns:a16="http://schemas.microsoft.com/office/drawing/2014/main" id="{895BCA05-5EF7-4556-96FF-A1CD475436A4}"/>
              </a:ext>
            </a:extLst>
          </p:cNvPr>
          <p:cNvSpPr/>
          <p:nvPr/>
        </p:nvSpPr>
        <p:spPr>
          <a:xfrm>
            <a:off x="4863870" y="4266096"/>
            <a:ext cx="180049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薬局</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サーベイランス</a:t>
            </a:r>
          </a:p>
        </p:txBody>
      </p:sp>
      <p:sp>
        <p:nvSpPr>
          <p:cNvPr id="29" name="正方形/長方形 28">
            <a:extLst>
              <a:ext uri="{FF2B5EF4-FFF2-40B4-BE49-F238E27FC236}">
                <a16:creationId xmlns:a16="http://schemas.microsoft.com/office/drawing/2014/main" id="{843F78F7-0FA0-43FF-ADA1-24A8DB24DE8A}"/>
              </a:ext>
            </a:extLst>
          </p:cNvPr>
          <p:cNvSpPr/>
          <p:nvPr/>
        </p:nvSpPr>
        <p:spPr>
          <a:xfrm>
            <a:off x="2801439" y="4266096"/>
            <a:ext cx="180049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学校</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サーベイランス</a:t>
            </a:r>
          </a:p>
        </p:txBody>
      </p:sp>
      <p:sp>
        <p:nvSpPr>
          <p:cNvPr id="27" name="正方形/長方形 26">
            <a:extLst>
              <a:ext uri="{FF2B5EF4-FFF2-40B4-BE49-F238E27FC236}">
                <a16:creationId xmlns:a16="http://schemas.microsoft.com/office/drawing/2014/main" id="{1510470F-C967-418E-89DE-5601DCE308DE}"/>
              </a:ext>
            </a:extLst>
          </p:cNvPr>
          <p:cNvSpPr/>
          <p:nvPr/>
        </p:nvSpPr>
        <p:spPr>
          <a:xfrm>
            <a:off x="854619" y="4266096"/>
            <a:ext cx="1800494" cy="646331"/>
          </a:xfrm>
          <a:prstGeom prst="rect">
            <a:avLst/>
          </a:prstGeom>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警察官</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サーベイランス</a:t>
            </a:r>
          </a:p>
        </p:txBody>
      </p:sp>
      <p:sp>
        <p:nvSpPr>
          <p:cNvPr id="25" name="正方形/長方形 24">
            <a:extLst>
              <a:ext uri="{FF2B5EF4-FFF2-40B4-BE49-F238E27FC236}">
                <a16:creationId xmlns:a16="http://schemas.microsoft.com/office/drawing/2014/main" id="{FF301F4B-950D-47AB-916E-F04A3D162F49}"/>
              </a:ext>
            </a:extLst>
          </p:cNvPr>
          <p:cNvSpPr/>
          <p:nvPr/>
        </p:nvSpPr>
        <p:spPr>
          <a:xfrm>
            <a:off x="6873747" y="4266096"/>
            <a:ext cx="180049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メディア</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サーベイランス</a:t>
            </a:r>
          </a:p>
        </p:txBody>
      </p:sp>
      <p:cxnSp>
        <p:nvCxnSpPr>
          <p:cNvPr id="32" name="直線矢印コネクタ 31">
            <a:extLst>
              <a:ext uri="{FF2B5EF4-FFF2-40B4-BE49-F238E27FC236}">
                <a16:creationId xmlns:a16="http://schemas.microsoft.com/office/drawing/2014/main" id="{9ACCF740-93ED-404B-85B9-09D776420ADA}"/>
              </a:ext>
            </a:extLst>
          </p:cNvPr>
          <p:cNvCxnSpPr/>
          <p:nvPr/>
        </p:nvCxnSpPr>
        <p:spPr>
          <a:xfrm>
            <a:off x="1853580" y="2313761"/>
            <a:ext cx="947854" cy="516755"/>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50D58380-7E50-4FDA-BA61-F15BB6800B80}"/>
              </a:ext>
            </a:extLst>
          </p:cNvPr>
          <p:cNvCxnSpPr>
            <a:cxnSpLocks/>
          </p:cNvCxnSpPr>
          <p:nvPr/>
        </p:nvCxnSpPr>
        <p:spPr>
          <a:xfrm flipH="1">
            <a:off x="6560569" y="2300041"/>
            <a:ext cx="947854" cy="516755"/>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C2C658AE-1220-46EE-830F-5288D11E670A}"/>
              </a:ext>
            </a:extLst>
          </p:cNvPr>
          <p:cNvCxnSpPr>
            <a:cxnSpLocks/>
          </p:cNvCxnSpPr>
          <p:nvPr/>
        </p:nvCxnSpPr>
        <p:spPr>
          <a:xfrm flipV="1">
            <a:off x="1933755" y="3605591"/>
            <a:ext cx="947854" cy="516755"/>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B9E1B56D-4C46-4F71-8285-E52AE71A64B4}"/>
              </a:ext>
            </a:extLst>
          </p:cNvPr>
          <p:cNvCxnSpPr>
            <a:cxnSpLocks/>
          </p:cNvCxnSpPr>
          <p:nvPr/>
        </p:nvCxnSpPr>
        <p:spPr>
          <a:xfrm flipH="1" flipV="1">
            <a:off x="6593541" y="3623211"/>
            <a:ext cx="947854" cy="516755"/>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7EA84D2B-EEE5-4FA2-AE98-E05938BB33C3}"/>
              </a:ext>
            </a:extLst>
          </p:cNvPr>
          <p:cNvCxnSpPr>
            <a:cxnSpLocks/>
          </p:cNvCxnSpPr>
          <p:nvPr/>
        </p:nvCxnSpPr>
        <p:spPr>
          <a:xfrm>
            <a:off x="3693941" y="2306294"/>
            <a:ext cx="320610" cy="462059"/>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a:extLst>
              <a:ext uri="{FF2B5EF4-FFF2-40B4-BE49-F238E27FC236}">
                <a16:creationId xmlns:a16="http://schemas.microsoft.com/office/drawing/2014/main" id="{DF934BFC-AFC2-4EAE-8D56-6DADCDD4DE46}"/>
              </a:ext>
            </a:extLst>
          </p:cNvPr>
          <p:cNvCxnSpPr>
            <a:cxnSpLocks/>
          </p:cNvCxnSpPr>
          <p:nvPr/>
        </p:nvCxnSpPr>
        <p:spPr>
          <a:xfrm flipH="1">
            <a:off x="5370055" y="2273226"/>
            <a:ext cx="320610" cy="462059"/>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F827DDFA-586E-4866-9AB1-36E4D2D54B59}"/>
              </a:ext>
            </a:extLst>
          </p:cNvPr>
          <p:cNvCxnSpPr>
            <a:cxnSpLocks/>
          </p:cNvCxnSpPr>
          <p:nvPr/>
        </p:nvCxnSpPr>
        <p:spPr>
          <a:xfrm flipV="1">
            <a:off x="3750312" y="3608235"/>
            <a:ext cx="320610" cy="462059"/>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81D1FCD9-5C49-433C-9491-A1D4B866E1C8}"/>
              </a:ext>
            </a:extLst>
          </p:cNvPr>
          <p:cNvCxnSpPr>
            <a:cxnSpLocks/>
          </p:cNvCxnSpPr>
          <p:nvPr/>
        </p:nvCxnSpPr>
        <p:spPr>
          <a:xfrm flipH="1" flipV="1">
            <a:off x="5214137" y="3604177"/>
            <a:ext cx="320610" cy="462059"/>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sp>
        <p:nvSpPr>
          <p:cNvPr id="43" name="正方形/長方形 42">
            <a:extLst>
              <a:ext uri="{FF2B5EF4-FFF2-40B4-BE49-F238E27FC236}">
                <a16:creationId xmlns:a16="http://schemas.microsoft.com/office/drawing/2014/main" id="{57B8D0C4-16C7-4D14-93FA-F303E78DD48D}"/>
              </a:ext>
            </a:extLst>
          </p:cNvPr>
          <p:cNvSpPr/>
          <p:nvPr/>
        </p:nvSpPr>
        <p:spPr>
          <a:xfrm>
            <a:off x="1566614" y="5059159"/>
            <a:ext cx="705507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＜大阪の基幹感染症情報センターとして感染症予防対策に貢献＞</a:t>
            </a:r>
          </a:p>
        </p:txBody>
      </p:sp>
      <p:sp>
        <p:nvSpPr>
          <p:cNvPr id="42" name="テキスト ボックス 41">
            <a:extLst>
              <a:ext uri="{FF2B5EF4-FFF2-40B4-BE49-F238E27FC236}">
                <a16:creationId xmlns:a16="http://schemas.microsoft.com/office/drawing/2014/main" id="{63C2C141-A42D-6F4F-A8AF-F453EE5C92F5}"/>
              </a:ext>
            </a:extLst>
          </p:cNvPr>
          <p:cNvSpPr txBox="1"/>
          <p:nvPr/>
        </p:nvSpPr>
        <p:spPr>
          <a:xfrm>
            <a:off x="0" y="142291"/>
            <a:ext cx="62334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(2)</a:t>
            </a:r>
            <a:r>
              <a:rPr kumimoji="1" lang="ja-JP" altLang="en-US" sz="2400" b="0" i="0" u="none" strike="noStrike" kern="1200" cap="none" spc="0" normalizeH="0" baseline="0" noProof="0" dirty="0">
                <a:ln>
                  <a:noFill/>
                </a:ln>
                <a:solidFill>
                  <a:prstClr val="black"/>
                </a:solidFill>
                <a:effectLst/>
                <a:uLnTx/>
                <a:uFillTx/>
                <a:latin typeface="HGPSoeiKakugothicUB" panose="020B0900000000000000" pitchFamily="34" charset="-128"/>
                <a:ea typeface="HGPSoeiKakugothicUB" panose="020B0900000000000000" pitchFamily="34" charset="-128"/>
                <a:cs typeface="+mn-cs"/>
              </a:rPr>
              <a:t>取組み事例～</a:t>
            </a:r>
            <a:r>
              <a:rPr kumimoji="1" lang="en-US" altLang="ja-JP" sz="2400" b="0" i="0" u="none" strike="noStrike" kern="1200" cap="none" spc="0" normalizeH="0" baseline="0" noProof="0" dirty="0">
                <a:ln>
                  <a:noFill/>
                </a:ln>
                <a:solidFill>
                  <a:prstClr val="black"/>
                </a:solidFill>
                <a:effectLst/>
                <a:uLnTx/>
                <a:uFillTx/>
                <a:latin typeface="HGPSoeiKakugothicUB" panose="020B0900000000000000" pitchFamily="34" charset="-128"/>
                <a:ea typeface="HGPSoeiKakugothicUB" panose="020B0900000000000000" pitchFamily="34" charset="-128"/>
                <a:cs typeface="+mn-cs"/>
              </a:rPr>
              <a:t>G20</a:t>
            </a:r>
            <a:r>
              <a:rPr kumimoji="1" lang="ja-JP" altLang="en-US" sz="2400" b="0" i="0" u="none" strike="noStrike" kern="1200" cap="none" spc="0" normalizeH="0" baseline="0" noProof="0" dirty="0">
                <a:ln>
                  <a:noFill/>
                </a:ln>
                <a:solidFill>
                  <a:prstClr val="black"/>
                </a:solidFill>
                <a:effectLst/>
                <a:uLnTx/>
                <a:uFillTx/>
                <a:latin typeface="HGPSoeiKakugothicUB" panose="020B0900000000000000" pitchFamily="34" charset="-128"/>
                <a:ea typeface="HGPSoeiKakugothicUB" panose="020B0900000000000000" pitchFamily="34" charset="-128"/>
                <a:cs typeface="+mn-cs"/>
              </a:rPr>
              <a:t>大阪サミット対応</a:t>
            </a:r>
            <a:r>
              <a:rPr kumimoji="1" lang="en-US" altLang="ja-JP" sz="2400" b="0" i="0" u="none" strike="noStrike" kern="1200" cap="none" spc="0" normalizeH="0" baseline="0" noProof="0" dirty="0">
                <a:ln>
                  <a:noFill/>
                </a:ln>
                <a:solidFill>
                  <a:prstClr val="black"/>
                </a:solidFill>
                <a:effectLst/>
                <a:uLnTx/>
                <a:uFillTx/>
                <a:latin typeface="HGPSoeiKakugothicUB" panose="020B0900000000000000" pitchFamily="34" charset="-128"/>
                <a:ea typeface="HGPSoeiKakugothicUB" panose="020B0900000000000000" pitchFamily="34" charset="-128"/>
                <a:cs typeface="+mn-cs"/>
              </a:rPr>
              <a:t> </a:t>
            </a:r>
            <a:endParaRPr kumimoji="1" lang="ja-JP" altLang="en-US" sz="2400" b="0" i="0" u="none" strike="noStrike" kern="1200" cap="none" spc="0" normalizeH="0" baseline="0" noProof="0" dirty="0">
              <a:ln>
                <a:noFill/>
              </a:ln>
              <a:solidFill>
                <a:prstClr val="black"/>
              </a:solidFill>
              <a:effectLst/>
              <a:uLnTx/>
              <a:uFillTx/>
              <a:latin typeface="HGPSoeiKakugothicUB" panose="020B0900000000000000" pitchFamily="34" charset="-128"/>
              <a:ea typeface="HGPSoeiKakugothicUB" panose="020B0900000000000000" pitchFamily="34" charset="-128"/>
              <a:cs typeface="+mn-cs"/>
            </a:endParaRPr>
          </a:p>
        </p:txBody>
      </p:sp>
      <p:grpSp>
        <p:nvGrpSpPr>
          <p:cNvPr id="7" name="グループ化 6">
            <a:extLst>
              <a:ext uri="{FF2B5EF4-FFF2-40B4-BE49-F238E27FC236}">
                <a16:creationId xmlns:a16="http://schemas.microsoft.com/office/drawing/2014/main" id="{2D16C90A-4F21-5145-8FFA-50F94BE077E6}"/>
              </a:ext>
            </a:extLst>
          </p:cNvPr>
          <p:cNvGrpSpPr/>
          <p:nvPr/>
        </p:nvGrpSpPr>
        <p:grpSpPr>
          <a:xfrm>
            <a:off x="339159" y="2714974"/>
            <a:ext cx="2282283" cy="1066956"/>
            <a:chOff x="502003" y="3199949"/>
            <a:chExt cx="2282283" cy="1066956"/>
          </a:xfrm>
        </p:grpSpPr>
        <p:sp>
          <p:nvSpPr>
            <p:cNvPr id="6" name="角丸四角形 5">
              <a:extLst>
                <a:ext uri="{FF2B5EF4-FFF2-40B4-BE49-F238E27FC236}">
                  <a16:creationId xmlns:a16="http://schemas.microsoft.com/office/drawing/2014/main" id="{19DE4B1E-BAEF-2F44-AE69-28682AABF46E}"/>
                </a:ext>
              </a:extLst>
            </p:cNvPr>
            <p:cNvSpPr/>
            <p:nvPr/>
          </p:nvSpPr>
          <p:spPr>
            <a:xfrm>
              <a:off x="502003" y="3199949"/>
              <a:ext cx="2183713" cy="106695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5" name="テキスト ボックス 44">
              <a:extLst>
                <a:ext uri="{FF2B5EF4-FFF2-40B4-BE49-F238E27FC236}">
                  <a16:creationId xmlns:a16="http://schemas.microsoft.com/office/drawing/2014/main" id="{3FE79098-168A-2D47-8CC3-6EBD55DD1544}"/>
                </a:ext>
              </a:extLst>
            </p:cNvPr>
            <p:cNvSpPr txBox="1"/>
            <p:nvPr/>
          </p:nvSpPr>
          <p:spPr>
            <a:xfrm>
              <a:off x="562986" y="3239650"/>
              <a:ext cx="222130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国立感染症研究所</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大阪府医療対策課</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大阪市感染症対策課</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大阪健康安全基盤研究所</a:t>
              </a:r>
              <a:endParaRPr kumimoji="1" lang="en-US" altLang="ja-JP" sz="14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8" name="右矢印 7">
            <a:extLst>
              <a:ext uri="{FF2B5EF4-FFF2-40B4-BE49-F238E27FC236}">
                <a16:creationId xmlns:a16="http://schemas.microsoft.com/office/drawing/2014/main" id="{036EBD8F-552F-804A-A378-7726F9E4598A}"/>
              </a:ext>
            </a:extLst>
          </p:cNvPr>
          <p:cNvSpPr/>
          <p:nvPr/>
        </p:nvSpPr>
        <p:spPr>
          <a:xfrm>
            <a:off x="7182450" y="3009317"/>
            <a:ext cx="753029" cy="369332"/>
          </a:xfrm>
          <a:prstGeom prst="rightArrow">
            <a:avLst>
              <a:gd name="adj1" fmla="val 50000"/>
              <a:gd name="adj2" fmla="val 610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7" name="テキスト ボックス 17"/>
          <p:cNvSpPr txBox="1">
            <a:spLocks noChangeArrowheads="1"/>
          </p:cNvSpPr>
          <p:nvPr/>
        </p:nvSpPr>
        <p:spPr bwMode="auto">
          <a:xfrm>
            <a:off x="234211" y="5655556"/>
            <a:ext cx="83602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②</a:t>
            </a: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G20</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大阪サミット関連施設食中毒対策事業の実施</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48" name="テキスト ボックス 17">
            <a:extLst>
              <a:ext uri="{FF2B5EF4-FFF2-40B4-BE49-F238E27FC236}">
                <a16:creationId xmlns:a16="http://schemas.microsoft.com/office/drawing/2014/main" id="{8B937B08-E699-4F8D-B923-02EAECDF0FBE}"/>
              </a:ext>
            </a:extLst>
          </p:cNvPr>
          <p:cNvSpPr txBox="1">
            <a:spLocks noChangeArrowheads="1"/>
          </p:cNvSpPr>
          <p:nvPr/>
        </p:nvSpPr>
        <p:spPr bwMode="auto">
          <a:xfrm>
            <a:off x="-138232" y="6024518"/>
            <a:ext cx="87552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・微生物課</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（天王寺センター</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と細菌課</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（森ノ宮センター</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が一体となり検査を実施</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・遺伝子検査を用いることにより、従来法より迅速に細菌検査を実施</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120</a:t>
            </a:fld>
            <a:endParaRPr lang="ja-JP" altLang="en-US"/>
          </a:p>
        </p:txBody>
      </p:sp>
    </p:spTree>
    <p:extLst>
      <p:ext uri="{BB962C8B-B14F-4D97-AF65-F5344CB8AC3E}">
        <p14:creationId xmlns:p14="http://schemas.microsoft.com/office/powerpoint/2010/main" val="29162322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角丸四角形 38">
            <a:extLst>
              <a:ext uri="{FF2B5EF4-FFF2-40B4-BE49-F238E27FC236}">
                <a16:creationId xmlns:a16="http://schemas.microsoft.com/office/drawing/2014/main" id="{AB4BAE67-F63A-7748-A644-4D3125AA0888}"/>
              </a:ext>
            </a:extLst>
          </p:cNvPr>
          <p:cNvSpPr/>
          <p:nvPr/>
        </p:nvSpPr>
        <p:spPr>
          <a:xfrm>
            <a:off x="1001195" y="2095647"/>
            <a:ext cx="7478081" cy="2423387"/>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7" name="角丸四角形 16">
            <a:extLst>
              <a:ext uri="{FF2B5EF4-FFF2-40B4-BE49-F238E27FC236}">
                <a16:creationId xmlns:a16="http://schemas.microsoft.com/office/drawing/2014/main" id="{2EA3070F-3CF6-1846-8AB0-81E73FE0C295}"/>
              </a:ext>
            </a:extLst>
          </p:cNvPr>
          <p:cNvSpPr/>
          <p:nvPr/>
        </p:nvSpPr>
        <p:spPr>
          <a:xfrm>
            <a:off x="1240363" y="3038401"/>
            <a:ext cx="6949551" cy="1326035"/>
          </a:xfrm>
          <a:prstGeom prst="roundRect">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正方形/長方形 1"/>
          <p:cNvSpPr/>
          <p:nvPr/>
        </p:nvSpPr>
        <p:spPr>
          <a:xfrm>
            <a:off x="1308106" y="2346164"/>
            <a:ext cx="6332206" cy="2031325"/>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①情報収集（保健所、自治体保健センター等）</a:t>
            </a:r>
            <a:endParaRPr kumimoji="1" lang="en-US" altLang="ja-JP"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氏名、年齢、性別、住所、職業、基礎疾患、行動歴</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等</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②データ整理と解析（保健所 </a:t>
            </a:r>
            <a:r>
              <a:rPr kumimoji="1" lang="en-US" altLang="ja-JP"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a:t>
            </a: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en-US" altLang="ja-JP" sz="1800" b="1" i="0" u="sng"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HG丸ｺﾞｼｯｸM-PRO"/>
              </a:rPr>
              <a:t>O-FEIT</a:t>
            </a: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a:t>
            </a:r>
            <a:endParaRPr kumimoji="1" lang="en-US" altLang="ja-JP"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③リスク評価（保健所 </a:t>
            </a:r>
            <a:r>
              <a:rPr kumimoji="1" lang="en-US" altLang="ja-JP"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a:t>
            </a: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en-US" altLang="ja-JP" sz="1800" b="1" i="0" u="sng"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HG丸ｺﾞｼｯｸM-PRO"/>
              </a:rPr>
              <a:t>O-FEIT</a:t>
            </a: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a:t>
            </a:r>
            <a:endParaRPr kumimoji="1" lang="en-US" altLang="ja-JP"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感染症事象に対し、抑制・予防を目的とする活動</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21" name="テキスト ボックス 17"/>
          <p:cNvSpPr txBox="1">
            <a:spLocks noChangeArrowheads="1"/>
          </p:cNvSpPr>
          <p:nvPr/>
        </p:nvSpPr>
        <p:spPr bwMode="auto">
          <a:xfrm>
            <a:off x="594297" y="1084634"/>
            <a:ext cx="58680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①保健所支援</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4" name="正方形/長方形 23"/>
          <p:cNvSpPr/>
          <p:nvPr/>
        </p:nvSpPr>
        <p:spPr>
          <a:xfrm>
            <a:off x="2103245" y="1404304"/>
            <a:ext cx="11079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派遣要請</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 name="正方形/長方形 22"/>
          <p:cNvSpPr/>
          <p:nvPr/>
        </p:nvSpPr>
        <p:spPr>
          <a:xfrm>
            <a:off x="1044234" y="1946054"/>
            <a:ext cx="1980029" cy="40011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HG丸ｺﾞｼｯｸM-PRO"/>
              </a:rPr>
              <a:t>積極的疫学調査</a:t>
            </a:r>
            <a:endParaRPr kumimoji="1" lang="ja-JP" altLang="en-US" sz="2000" b="1"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94" name="直線矢印コネクタ 93"/>
          <p:cNvCxnSpPr/>
          <p:nvPr/>
        </p:nvCxnSpPr>
        <p:spPr>
          <a:xfrm>
            <a:off x="4809080" y="1764629"/>
            <a:ext cx="802609" cy="0"/>
          </a:xfrm>
          <a:prstGeom prst="straightConnector1">
            <a:avLst/>
          </a:prstGeom>
          <a:ln w="635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直線矢印コネクタ 105"/>
          <p:cNvCxnSpPr/>
          <p:nvPr/>
        </p:nvCxnSpPr>
        <p:spPr>
          <a:xfrm>
            <a:off x="2255939" y="1795325"/>
            <a:ext cx="802609" cy="0"/>
          </a:xfrm>
          <a:prstGeom prst="straightConnector1">
            <a:avLst/>
          </a:prstGeom>
          <a:ln w="635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9" name="正方形/長方形 128"/>
          <p:cNvSpPr/>
          <p:nvPr/>
        </p:nvSpPr>
        <p:spPr>
          <a:xfrm>
            <a:off x="4493396" y="1404127"/>
            <a:ext cx="13388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保健所支援</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9" name="図 8">
            <a:extLst>
              <a:ext uri="{FF2B5EF4-FFF2-40B4-BE49-F238E27FC236}">
                <a16:creationId xmlns:a16="http://schemas.microsoft.com/office/drawing/2014/main" id="{A369F27F-047A-4E4B-9057-0BE8C87880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4194" y="2204619"/>
            <a:ext cx="685800" cy="850900"/>
          </a:xfrm>
          <a:prstGeom prst="rect">
            <a:avLst/>
          </a:prstGeom>
        </p:spPr>
      </p:pic>
      <p:pic>
        <p:nvPicPr>
          <p:cNvPr id="11" name="図 10">
            <a:extLst>
              <a:ext uri="{FF2B5EF4-FFF2-40B4-BE49-F238E27FC236}">
                <a16:creationId xmlns:a16="http://schemas.microsoft.com/office/drawing/2014/main" id="{8F0EA507-8C41-7A41-B955-4ED939AD0E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8894" y="3214755"/>
            <a:ext cx="990600" cy="990600"/>
          </a:xfrm>
          <a:prstGeom prst="rect">
            <a:avLst/>
          </a:prstGeom>
        </p:spPr>
      </p:pic>
      <p:sp>
        <p:nvSpPr>
          <p:cNvPr id="25" name="正方形/長方形 24">
            <a:extLst>
              <a:ext uri="{FF2B5EF4-FFF2-40B4-BE49-F238E27FC236}">
                <a16:creationId xmlns:a16="http://schemas.microsoft.com/office/drawing/2014/main" id="{A97CF76E-DD8B-EE41-AA1A-FBD8AE940320}"/>
              </a:ext>
            </a:extLst>
          </p:cNvPr>
          <p:cNvSpPr/>
          <p:nvPr/>
        </p:nvSpPr>
        <p:spPr>
          <a:xfrm>
            <a:off x="594297" y="1615141"/>
            <a:ext cx="13388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＜大阪府＞</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 name="テキスト ボックス 25">
            <a:extLst>
              <a:ext uri="{FF2B5EF4-FFF2-40B4-BE49-F238E27FC236}">
                <a16:creationId xmlns:a16="http://schemas.microsoft.com/office/drawing/2014/main" id="{20E3B90F-164A-4A43-97BB-E7035DEAE869}"/>
              </a:ext>
            </a:extLst>
          </p:cNvPr>
          <p:cNvSpPr txBox="1"/>
          <p:nvPr/>
        </p:nvSpPr>
        <p:spPr>
          <a:xfrm>
            <a:off x="109264" y="193982"/>
            <a:ext cx="8783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２</a:t>
            </a:r>
            <a:r>
              <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HGPSoeiKakugothicUB" panose="020B0900000000000000" pitchFamily="34" charset="-128"/>
                <a:ea typeface="HGPSoeiKakugothicUB" panose="020B0900000000000000" pitchFamily="34" charset="-128"/>
                <a:cs typeface="+mn-cs"/>
              </a:rPr>
              <a:t>取組み事例～新型コロナウイルス感染症対応　</a:t>
            </a:r>
          </a:p>
        </p:txBody>
      </p:sp>
      <p:sp>
        <p:nvSpPr>
          <p:cNvPr id="27" name="正方形/長方形 26">
            <a:extLst>
              <a:ext uri="{FF2B5EF4-FFF2-40B4-BE49-F238E27FC236}">
                <a16:creationId xmlns:a16="http://schemas.microsoft.com/office/drawing/2014/main" id="{A97CF76E-DD8B-EE41-AA1A-FBD8AE940320}"/>
              </a:ext>
            </a:extLst>
          </p:cNvPr>
          <p:cNvSpPr/>
          <p:nvPr/>
        </p:nvSpPr>
        <p:spPr>
          <a:xfrm>
            <a:off x="3271769" y="1617431"/>
            <a:ext cx="13388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＜大安研＞</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4" name="テキスト ボックス 17"/>
          <p:cNvSpPr txBox="1">
            <a:spLocks noChangeArrowheads="1"/>
          </p:cNvSpPr>
          <p:nvPr/>
        </p:nvSpPr>
        <p:spPr bwMode="auto">
          <a:xfrm>
            <a:off x="292901" y="4818238"/>
            <a:ext cx="57497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②行政への助言</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5" name="正方形/長方形 34">
            <a:extLst>
              <a:ext uri="{FF2B5EF4-FFF2-40B4-BE49-F238E27FC236}">
                <a16:creationId xmlns:a16="http://schemas.microsoft.com/office/drawing/2014/main" id="{66DB93F1-5AB0-8D46-9322-86DAFA543505}"/>
              </a:ext>
            </a:extLst>
          </p:cNvPr>
          <p:cNvSpPr/>
          <p:nvPr/>
        </p:nvSpPr>
        <p:spPr>
          <a:xfrm>
            <a:off x="1373105" y="5218348"/>
            <a:ext cx="13388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＜大阪府＞</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6" name="正方形/長方形 35"/>
          <p:cNvSpPr/>
          <p:nvPr/>
        </p:nvSpPr>
        <p:spPr>
          <a:xfrm>
            <a:off x="2394522" y="5388266"/>
            <a:ext cx="144142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（中間報告書）</a:t>
            </a:r>
            <a:endParaRPr kumimoji="1" lang="en-US" altLang="ja-JP"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37" name="正方形/長方形 36"/>
          <p:cNvSpPr/>
          <p:nvPr/>
        </p:nvSpPr>
        <p:spPr>
          <a:xfrm>
            <a:off x="1867555" y="5666976"/>
            <a:ext cx="195027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健康危機事象収束に</a:t>
            </a:r>
            <a:endParaRPr kumimoji="1" lang="en-US" altLang="ja-JP"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向けた対策に関する助言</a:t>
            </a:r>
            <a:endParaRPr kumimoji="1" lang="en-US" altLang="ja-JP"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8" name="正方形/長方形 37">
            <a:extLst>
              <a:ext uri="{FF2B5EF4-FFF2-40B4-BE49-F238E27FC236}">
                <a16:creationId xmlns:a16="http://schemas.microsoft.com/office/drawing/2014/main" id="{A97CF76E-DD8B-EE41-AA1A-FBD8AE940320}"/>
              </a:ext>
            </a:extLst>
          </p:cNvPr>
          <p:cNvSpPr/>
          <p:nvPr/>
        </p:nvSpPr>
        <p:spPr>
          <a:xfrm>
            <a:off x="5727680" y="1609629"/>
            <a:ext cx="34163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＜保健所（保健センター等）＞</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40" name="直線矢印コネクタ 39"/>
          <p:cNvCxnSpPr/>
          <p:nvPr/>
        </p:nvCxnSpPr>
        <p:spPr>
          <a:xfrm flipH="1">
            <a:off x="2871320" y="5314643"/>
            <a:ext cx="1041093" cy="8105"/>
          </a:xfrm>
          <a:prstGeom prst="straightConnector1">
            <a:avLst/>
          </a:prstGeom>
          <a:ln w="38100">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正方形/長方形 40">
            <a:extLst>
              <a:ext uri="{FF2B5EF4-FFF2-40B4-BE49-F238E27FC236}">
                <a16:creationId xmlns:a16="http://schemas.microsoft.com/office/drawing/2014/main" id="{A97CF76E-DD8B-EE41-AA1A-FBD8AE940320}"/>
              </a:ext>
            </a:extLst>
          </p:cNvPr>
          <p:cNvSpPr/>
          <p:nvPr/>
        </p:nvSpPr>
        <p:spPr>
          <a:xfrm>
            <a:off x="4252544" y="5185860"/>
            <a:ext cx="13388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＜大安研＞</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2" name="正方形/長方形 41"/>
          <p:cNvSpPr/>
          <p:nvPr/>
        </p:nvSpPr>
        <p:spPr>
          <a:xfrm>
            <a:off x="7024166" y="5182468"/>
            <a:ext cx="19796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＜府内保健所＞</a:t>
            </a:r>
            <a:endParaRPr kumimoji="1" lang="en-US" altLang="ja-JP"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45" name="直線矢印コネクタ 44"/>
          <p:cNvCxnSpPr/>
          <p:nvPr/>
        </p:nvCxnSpPr>
        <p:spPr>
          <a:xfrm flipV="1">
            <a:off x="5790090" y="5301720"/>
            <a:ext cx="1035358" cy="9716"/>
          </a:xfrm>
          <a:prstGeom prst="straightConnector1">
            <a:avLst/>
          </a:prstGeom>
          <a:ln w="38100">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
        <p:nvSpPr>
          <p:cNvPr id="58" name="正方形/長方形 57"/>
          <p:cNvSpPr/>
          <p:nvPr/>
        </p:nvSpPr>
        <p:spPr>
          <a:xfrm>
            <a:off x="6356601" y="5403014"/>
            <a:ext cx="80021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HG丸ｺﾞｼｯｸM-PRO"/>
              </a:rPr>
              <a:t>発生状況</a:t>
            </a:r>
            <a:endParaRPr kumimoji="1" lang="en-US" altLang="ja-JP"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HG丸ｺﾞｼｯｸM-PRO"/>
              </a:rPr>
              <a:t>（毎週）</a:t>
            </a:r>
            <a:endParaRPr kumimoji="1" lang="en-US" altLang="ja-JP"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cxnSp>
        <p:nvCxnSpPr>
          <p:cNvPr id="59" name="直線矢印コネクタ 58"/>
          <p:cNvCxnSpPr/>
          <p:nvPr/>
        </p:nvCxnSpPr>
        <p:spPr>
          <a:xfrm flipH="1">
            <a:off x="3586051" y="5538788"/>
            <a:ext cx="748643" cy="724379"/>
          </a:xfrm>
          <a:prstGeom prst="straightConnector1">
            <a:avLst/>
          </a:prstGeom>
          <a:ln w="38100">
            <a:solidFill>
              <a:srgbClr val="7030A0"/>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567693" y="6288395"/>
            <a:ext cx="381656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＜大阪府新型コロナウイルス対策本部会議＞</a:t>
            </a:r>
            <a:endParaRPr kumimoji="1" lang="en-US" altLang="ja-JP"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＜専門家会議＞ </a:t>
            </a:r>
            <a:endParaRPr kumimoji="1" lang="en-US" altLang="ja-JP"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61" name="テキスト ボックス 60">
            <a:extLst>
              <a:ext uri="{FF2B5EF4-FFF2-40B4-BE49-F238E27FC236}">
                <a16:creationId xmlns:a16="http://schemas.microsoft.com/office/drawing/2014/main" id="{88AE0013-F31B-B747-B104-8B0FDE9F06D3}"/>
              </a:ext>
            </a:extLst>
          </p:cNvPr>
          <p:cNvSpPr txBox="1"/>
          <p:nvPr/>
        </p:nvSpPr>
        <p:spPr>
          <a:xfrm>
            <a:off x="6208260" y="6039436"/>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クラスターの事例レポート等</a:t>
            </a:r>
            <a:endParaRPr kumimoji="1" lang="en-US" altLang="ja-JP" sz="12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（発生原因・感染経路・対策）</a:t>
            </a:r>
          </a:p>
        </p:txBody>
      </p:sp>
      <p:sp>
        <p:nvSpPr>
          <p:cNvPr id="62" name="円形吹き出し 61"/>
          <p:cNvSpPr/>
          <p:nvPr/>
        </p:nvSpPr>
        <p:spPr>
          <a:xfrm flipV="1">
            <a:off x="4257695" y="5593363"/>
            <a:ext cx="1966415" cy="606180"/>
          </a:xfrm>
          <a:prstGeom prst="wedgeEllipseCallout">
            <a:avLst>
              <a:gd name="adj1" fmla="val -22156"/>
              <a:gd name="adj2" fmla="val 64140"/>
            </a:avLst>
          </a:prstGeom>
          <a:solidFill>
            <a:schemeClr val="accent5">
              <a:lumMod val="20000"/>
              <a:lumOff val="80000"/>
            </a:schemeClr>
          </a:solidFill>
          <a:ln w="254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3" name="正方形/長方形 62"/>
          <p:cNvSpPr/>
          <p:nvPr/>
        </p:nvSpPr>
        <p:spPr>
          <a:xfrm>
            <a:off x="4537685" y="5699440"/>
            <a:ext cx="166018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積極的疫学調査から</a:t>
            </a:r>
            <a:endParaRPr kumimoji="1" lang="en-US" altLang="ja-JP" sz="12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得られた情報</a:t>
            </a:r>
            <a:endParaRPr kumimoji="1" lang="en-US" altLang="ja-JP" sz="12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6" name="テキスト ボックス 17">
            <a:extLst>
              <a:ext uri="{FF2B5EF4-FFF2-40B4-BE49-F238E27FC236}">
                <a16:creationId xmlns:a16="http://schemas.microsoft.com/office/drawing/2014/main" id="{55A30F31-59B2-5244-B845-103E30438185}"/>
              </a:ext>
            </a:extLst>
          </p:cNvPr>
          <p:cNvSpPr txBox="1">
            <a:spLocks noChangeArrowheads="1"/>
          </p:cNvSpPr>
          <p:nvPr/>
        </p:nvSpPr>
        <p:spPr bwMode="auto">
          <a:xfrm>
            <a:off x="292901" y="577746"/>
            <a:ext cx="22279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a:t>
            </a: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4" charset="-128"/>
                <a:cs typeface="HG丸ｺﾞｼｯｸM-PRO"/>
              </a:rPr>
              <a:t>O-FEIT</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4" charset="-128"/>
                <a:cs typeface="HG丸ｺﾞｼｯｸM-PRO"/>
              </a:rPr>
              <a:t>活動</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121</a:t>
            </a:fld>
            <a:endParaRPr lang="ja-JP" altLang="en-US"/>
          </a:p>
        </p:txBody>
      </p:sp>
    </p:spTree>
    <p:extLst>
      <p:ext uri="{BB962C8B-B14F-4D97-AF65-F5344CB8AC3E}">
        <p14:creationId xmlns:p14="http://schemas.microsoft.com/office/powerpoint/2010/main" val="6509618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7">
            <a:extLst>
              <a:ext uri="{FF2B5EF4-FFF2-40B4-BE49-F238E27FC236}">
                <a16:creationId xmlns:a16="http://schemas.microsoft.com/office/drawing/2014/main" id="{55A30F31-59B2-5244-B845-103E30438185}"/>
              </a:ext>
            </a:extLst>
          </p:cNvPr>
          <p:cNvSpPr txBox="1">
            <a:spLocks noChangeArrowheads="1"/>
          </p:cNvSpPr>
          <p:nvPr/>
        </p:nvSpPr>
        <p:spPr bwMode="auto">
          <a:xfrm>
            <a:off x="164507" y="110254"/>
            <a:ext cx="8742707" cy="34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○検査・解析</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①新型コロナウイルス検査（</a:t>
            </a:r>
            <a:r>
              <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PCR</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検査）</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・部・課を越えた応援体制を整備して検査を実施</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全所的な協力体制（検査、受付等）</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・各種検査機器を追加整備</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（リアルタイム</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PCR</a:t>
            </a:r>
            <a:r>
              <a:rPr kumimoji="1" lang="ja-JP" altLang="en-US" sz="18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核酸抽出装置）</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0"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rPr>
              <a:t> ⇨</a:t>
            </a: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令和２年度行政検査急増に対応</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4" charset="-128"/>
                <a:cs typeface="HG丸ｺﾞｼｯｸM-PRO"/>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令和２年度のウイルス検査数：約</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6</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万件（平成</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29〜30</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年度の約</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14</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倍）</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p>
        </p:txBody>
      </p:sp>
      <p:sp>
        <p:nvSpPr>
          <p:cNvPr id="62" name="テキスト ボックス 17">
            <a:extLst>
              <a:ext uri="{FF2B5EF4-FFF2-40B4-BE49-F238E27FC236}">
                <a16:creationId xmlns:a16="http://schemas.microsoft.com/office/drawing/2014/main" id="{55A30F31-59B2-5244-B845-103E30438185}"/>
              </a:ext>
            </a:extLst>
          </p:cNvPr>
          <p:cNvSpPr txBox="1">
            <a:spLocks noChangeArrowheads="1"/>
          </p:cNvSpPr>
          <p:nvPr/>
        </p:nvSpPr>
        <p:spPr bwMode="auto">
          <a:xfrm>
            <a:off x="127727" y="3168334"/>
            <a:ext cx="8640381"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②</a:t>
            </a:r>
            <a:r>
              <a:rPr kumimoji="1" lang="ja-JP"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変異株スクリーニング</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森ノ宮センターにて</a:t>
            </a:r>
            <a:r>
              <a:rPr kumimoji="1" lang="ja-JP"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一元的に対応</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（令和</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大安研で検査した全ての</a:t>
            </a:r>
            <a:r>
              <a:rPr kumimoji="1" lang="ja-JP"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陽性検体について実施</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③</a:t>
            </a:r>
            <a:r>
              <a:rPr kumimoji="1" lang="ja-JP"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ゲノム</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（遺伝子情報）の解析</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全所</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体制で解析を</a:t>
            </a:r>
            <a:r>
              <a:rPr kumimoji="1" lang="ja-JP"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実施</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（令和</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年夏</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rPr>
              <a:t> ⇨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他機関の解析結果と合わせ、府内全域の流行動態を</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行政機関（大阪府・大阪市・中核市）に還元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8" name="正方形/長方形 17">
            <a:extLst>
              <a:ext uri="{FF2B5EF4-FFF2-40B4-BE49-F238E27FC236}">
                <a16:creationId xmlns:a16="http://schemas.microsoft.com/office/drawing/2014/main" id="{A97CF76E-DD8B-EE41-AA1A-FBD8AE940320}"/>
              </a:ext>
            </a:extLst>
          </p:cNvPr>
          <p:cNvSpPr/>
          <p:nvPr/>
        </p:nvSpPr>
        <p:spPr>
          <a:xfrm>
            <a:off x="3722211" y="5357701"/>
            <a:ext cx="24929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＜ゲノム解析チーム＞</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楕円 1"/>
          <p:cNvSpPr/>
          <p:nvPr/>
        </p:nvSpPr>
        <p:spPr>
          <a:xfrm>
            <a:off x="859975" y="5252255"/>
            <a:ext cx="2794365" cy="835610"/>
          </a:xfrm>
          <a:prstGeom prst="ellipse">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 name="正方形/長方形 24"/>
          <p:cNvSpPr/>
          <p:nvPr/>
        </p:nvSpPr>
        <p:spPr>
          <a:xfrm>
            <a:off x="979010" y="5448320"/>
            <a:ext cx="279974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コロナ全ゲノム配列の確定</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抗原性、病原性、感染力の変化について解析</a:t>
            </a:r>
          </a:p>
        </p:txBody>
      </p:sp>
      <p:sp>
        <p:nvSpPr>
          <p:cNvPr id="24" name="正方形/長方形 23"/>
          <p:cNvSpPr/>
          <p:nvPr/>
        </p:nvSpPr>
        <p:spPr>
          <a:xfrm>
            <a:off x="1823552" y="5287074"/>
            <a:ext cx="166018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ゲノム調査</a:t>
            </a:r>
            <a:endParaRPr kumimoji="1" lang="en-US" altLang="ja-JP" sz="12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26" name="楕円 25"/>
          <p:cNvSpPr/>
          <p:nvPr/>
        </p:nvSpPr>
        <p:spPr>
          <a:xfrm>
            <a:off x="5672940" y="5727033"/>
            <a:ext cx="2097932" cy="670069"/>
          </a:xfrm>
          <a:prstGeom prst="ellipse">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8" name="正方形/長方形 27"/>
          <p:cNvSpPr/>
          <p:nvPr/>
        </p:nvSpPr>
        <p:spPr>
          <a:xfrm>
            <a:off x="6192732" y="5819876"/>
            <a:ext cx="166018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国内外情報</a:t>
            </a:r>
            <a:endParaRPr kumimoji="1" lang="en-US" altLang="ja-JP" sz="12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29" name="正方形/長方形 28"/>
          <p:cNvSpPr/>
          <p:nvPr/>
        </p:nvSpPr>
        <p:spPr>
          <a:xfrm>
            <a:off x="5880363" y="6017166"/>
            <a:ext cx="279974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国内外の変異株の情報収集</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0" name="楕円 29"/>
          <p:cNvSpPr/>
          <p:nvPr/>
        </p:nvSpPr>
        <p:spPr>
          <a:xfrm>
            <a:off x="3294076" y="5811335"/>
            <a:ext cx="2323475" cy="727062"/>
          </a:xfrm>
          <a:prstGeom prst="ellipse">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 name="正方形/長方形 30"/>
          <p:cNvSpPr/>
          <p:nvPr/>
        </p:nvSpPr>
        <p:spPr>
          <a:xfrm>
            <a:off x="4058172" y="5844116"/>
            <a:ext cx="166018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府内情報</a:t>
            </a:r>
            <a:endParaRPr kumimoji="1" lang="en-US" altLang="ja-JP" sz="12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32" name="正方形/長方形 31"/>
          <p:cNvSpPr/>
          <p:nvPr/>
        </p:nvSpPr>
        <p:spPr>
          <a:xfrm>
            <a:off x="3521323" y="6034796"/>
            <a:ext cx="279974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感染拡大に寄与する共通性</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（集団性、重症例、渡航状況等）</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33" name="直線矢印コネクタ 32"/>
          <p:cNvCxnSpPr/>
          <p:nvPr/>
        </p:nvCxnSpPr>
        <p:spPr>
          <a:xfrm flipH="1" flipV="1">
            <a:off x="7512755" y="6328700"/>
            <a:ext cx="544787" cy="194089"/>
          </a:xfrm>
          <a:prstGeom prst="straightConnector1">
            <a:avLst/>
          </a:prstGeom>
          <a:ln w="50800">
            <a:solidFill>
              <a:srgbClr val="7030A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5" name="正方形/長方形 34">
            <a:extLst>
              <a:ext uri="{FF2B5EF4-FFF2-40B4-BE49-F238E27FC236}">
                <a16:creationId xmlns:a16="http://schemas.microsoft.com/office/drawing/2014/main" id="{A97CF76E-DD8B-EE41-AA1A-FBD8AE940320}"/>
              </a:ext>
            </a:extLst>
          </p:cNvPr>
          <p:cNvSpPr/>
          <p:nvPr/>
        </p:nvSpPr>
        <p:spPr>
          <a:xfrm>
            <a:off x="7565448" y="6536129"/>
            <a:ext cx="10823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＜感染研＞</a:t>
            </a:r>
            <a:endParaRPr kumimoji="1" lang="ja-JP" altLang="en-US"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36" name="直線矢印コネクタ 35"/>
          <p:cNvCxnSpPr/>
          <p:nvPr/>
        </p:nvCxnSpPr>
        <p:spPr>
          <a:xfrm flipV="1">
            <a:off x="2343260" y="6184214"/>
            <a:ext cx="908630" cy="262490"/>
          </a:xfrm>
          <a:prstGeom prst="straightConnector1">
            <a:avLst/>
          </a:prstGeom>
          <a:ln w="50800">
            <a:solidFill>
              <a:srgbClr val="7030A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0" name="正方形/長方形 39"/>
          <p:cNvSpPr/>
          <p:nvPr/>
        </p:nvSpPr>
        <p:spPr>
          <a:xfrm>
            <a:off x="640246" y="6175221"/>
            <a:ext cx="17877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＜保健所＞</a:t>
            </a:r>
            <a:endParaRPr kumimoji="1" lang="en-US" altLang="ja-JP"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＜大阪府・大阪市＞ </a:t>
            </a:r>
            <a:endParaRPr kumimoji="1" lang="en-US" altLang="ja-JP"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grpSp>
        <p:nvGrpSpPr>
          <p:cNvPr id="44" name="図形グループ 47"/>
          <p:cNvGrpSpPr/>
          <p:nvPr/>
        </p:nvGrpSpPr>
        <p:grpSpPr>
          <a:xfrm>
            <a:off x="6274774" y="4761772"/>
            <a:ext cx="2769220" cy="846576"/>
            <a:chOff x="7642988" y="4349249"/>
            <a:chExt cx="2769220" cy="846576"/>
          </a:xfrm>
        </p:grpSpPr>
        <p:sp>
          <p:nvSpPr>
            <p:cNvPr id="45" name="正方形/長方形 44"/>
            <p:cNvSpPr/>
            <p:nvPr/>
          </p:nvSpPr>
          <p:spPr>
            <a:xfrm>
              <a:off x="7662737" y="4364828"/>
              <a:ext cx="2749471" cy="830997"/>
            </a:xfrm>
            <a:prstGeom prst="rect">
              <a:avLst/>
            </a:prstGeom>
            <a:noFill/>
            <a:ln w="25400">
              <a:solidFill>
                <a:schemeClr val="accent1">
                  <a:lumMod val="75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・ワクチン効果を左右するウイルス株の検出</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・感染リンクの追跡、クラスター対策</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・感染拡大対策の評価</a:t>
              </a:r>
              <a:endPar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6" name="正方形/長方形 45"/>
            <p:cNvSpPr/>
            <p:nvPr/>
          </p:nvSpPr>
          <p:spPr>
            <a:xfrm>
              <a:off x="7662737" y="4378876"/>
              <a:ext cx="2749471" cy="2177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7" name="正方形/長方形 46"/>
            <p:cNvSpPr/>
            <p:nvPr/>
          </p:nvSpPr>
          <p:spPr>
            <a:xfrm>
              <a:off x="7642988" y="4349249"/>
              <a:ext cx="95410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HG丸ｺﾞｼｯｸM-PRO"/>
                </a:rPr>
                <a:t>解析の目的</a:t>
              </a:r>
              <a:endParaRPr kumimoji="1" lang="en-US" altLang="ja-JP" sz="12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grpSp>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122</a:t>
            </a:fld>
            <a:endParaRPr lang="ja-JP" altLang="en-US"/>
          </a:p>
        </p:txBody>
      </p:sp>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80363" y="260648"/>
            <a:ext cx="2664183" cy="2347163"/>
          </a:xfrm>
          <a:prstGeom prst="rect">
            <a:avLst/>
          </a:prstGeom>
        </p:spPr>
      </p:pic>
    </p:spTree>
    <p:extLst>
      <p:ext uri="{BB962C8B-B14F-4D97-AF65-F5344CB8AC3E}">
        <p14:creationId xmlns:p14="http://schemas.microsoft.com/office/powerpoint/2010/main" val="4245861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0725FB96-00EA-394B-B5C9-3D6C8F0C66E4}"/>
              </a:ext>
            </a:extLst>
          </p:cNvPr>
          <p:cNvSpPr txBox="1"/>
          <p:nvPr/>
        </p:nvSpPr>
        <p:spPr>
          <a:xfrm>
            <a:off x="276951" y="415710"/>
            <a:ext cx="8755204" cy="52322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３</a:t>
            </a:r>
            <a:r>
              <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施設の一元化に向けた取組み</a:t>
            </a:r>
            <a:endPar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a:t>
            </a: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２つの拠点（森ノ宮センター、天王寺センター）に分散する施設を</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一元化するため、一元化施設を整備 ＜令和５年１月～フルオープン＞</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・施設整備</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ＭＳ Ｐゴシック" panose="020B0600070205080204" pitchFamily="50" charset="-128"/>
                <a:cs typeface="Meiryo UI" pitchFamily="50" charset="-128"/>
              </a:rPr>
              <a:t> ⇨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森ノ宮センター北側の旧健康科学センタービルを改修（北館）するとともに</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隣接地に新棟を建築（南館）し、整備</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延床面積：約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20,000</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構</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造：既存棟：鉄骨鉄筋コンクリート（</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SRC</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）造</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増</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築</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棟：プレキャスト・プレストレストコンクリート（</a:t>
            </a:r>
            <a:r>
              <a:rPr kumimoji="1" lang="en-US" altLang="ja-JP" sz="14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PCa</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PC</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）造</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工</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費：約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110</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億円</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（概算）</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・検査業務の統一化</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・検査手数料の改定（統一化・令和</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4</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年</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4</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月</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1</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日より改定）</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ja-JP" altLang="en-US"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1" lang="ja-JP" altLang="ja-JP"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法人予算の共通化</a:t>
            </a:r>
            <a:r>
              <a:rPr kumimoji="1" lang="ja-JP" altLang="en-US"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（令和</a:t>
            </a:r>
            <a:r>
              <a:rPr kumimoji="1" lang="en-US" altLang="ja-JP"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5</a:t>
            </a:r>
            <a:r>
              <a:rPr kumimoji="1" lang="ja-JP" altLang="en-US"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年度より実施予定）</a:t>
            </a:r>
            <a:endParaRPr kumimoji="1" lang="en-US" altLang="ja-JP"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pic>
        <p:nvPicPr>
          <p:cNvPr id="37" name="図 3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7414" y="5109373"/>
            <a:ext cx="2375614" cy="1533048"/>
          </a:xfrm>
          <a:prstGeom prst="rect">
            <a:avLst/>
          </a:prstGeom>
        </p:spPr>
      </p:pic>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123</a:t>
            </a:fld>
            <a:endParaRPr lang="ja-JP" altLang="en-US"/>
          </a:p>
        </p:txBody>
      </p:sp>
    </p:spTree>
    <p:extLst>
      <p:ext uri="{BB962C8B-B14F-4D97-AF65-F5344CB8AC3E}">
        <p14:creationId xmlns:p14="http://schemas.microsoft.com/office/powerpoint/2010/main" val="9382971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818586233"/>
              </p:ext>
            </p:extLst>
          </p:nvPr>
        </p:nvGraphicFramePr>
        <p:xfrm>
          <a:off x="251520" y="844220"/>
          <a:ext cx="8712968" cy="5746320"/>
        </p:xfrm>
        <a:graphic>
          <a:graphicData uri="http://schemas.openxmlformats.org/drawingml/2006/table">
            <a:tbl>
              <a:tblPr firstRow="1" bandRow="1">
                <a:tableStyleId>{5940675A-B579-460E-94D1-54222C63F5DA}</a:tableStyleId>
              </a:tblPr>
              <a:tblGrid>
                <a:gridCol w="2016224">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520280">
                  <a:extLst>
                    <a:ext uri="{9D8B030D-6E8A-4147-A177-3AD203B41FA5}">
                      <a16:colId xmlns:a16="http://schemas.microsoft.com/office/drawing/2014/main" val="20003"/>
                    </a:ext>
                  </a:extLst>
                </a:gridCol>
              </a:tblGrid>
              <a:tr h="324000">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400000">
                <a:tc>
                  <a:txBody>
                    <a:bodyPr/>
                    <a:lstStyle/>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得意とする支援対象分野や支援機能など、一定の役割分担の下で運営してきた両研究所において、効率的・効果的な財政運営や新たな顧客の開拓等の共通課題の解決、中小製造業を取り巻く環境変化や開発ニーズの多様化に応じた技術支援サービスの強化が求められている。</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○両研究所の法人統合により、工業技術とものづくりを支える知と技術の支援拠点「スーパー公設試」をめざす。</a:t>
                      </a:r>
                    </a:p>
                    <a:p>
                      <a:pPr marL="72000" indent="-457200" algn="l"/>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○法人統合に先行して、経営戦略の一体化と業務プロセスの共通化等を行う。</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○統合に向けた協議、検討を行う外部有識者も含めた合同経営戦略会議</a:t>
                      </a:r>
                      <a:r>
                        <a:rPr kumimoji="1" lang="ja-JP" altLang="en-US" sz="13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を</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設置。（</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2012</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11</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3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○同会議の下に、統合に向けた諸課題（サービスの統一、機器の配置等）の解決策を検討する部会等を設置。</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○府、市、両研究所で構成するタスクフォースを設置し、「スーパー公設試」設立に向け、そのあり方について調査・検討。（</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○新設合併に関する協議等の統合関連議案について、府市両議会で可決。（</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○地方独立行政法人大阪産業技術研究所を設立。（</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・研究開発から製造まで、企業の開発ステージに応じた支援を一気通貫で提供。</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EMC</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技術開発支援センター（電波暗室）開設</a:t>
                      </a:r>
                    </a:p>
                    <a:p>
                      <a:pPr marL="72000" indent="-457200" algn="l"/>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３</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D</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造形イノベーションセンター開設</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先進電子材料評価センター（５</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G</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センター）開設　</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・大阪産業の更なる飛躍に向け、大阪発のイノベーションを創出</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NEDO</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全固体電池プロジェクト参画等</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正方形/長方形 8"/>
          <p:cNvSpPr/>
          <p:nvPr/>
        </p:nvSpPr>
        <p:spPr>
          <a:xfrm>
            <a:off x="251520" y="445780"/>
            <a:ext cx="4586759"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③大阪府立産業技術研究所／大阪市立工業研究所</a:t>
            </a:r>
          </a:p>
        </p:txBody>
      </p:sp>
      <p:sp>
        <p:nvSpPr>
          <p:cNvPr id="13"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124</a:t>
            </a:fld>
            <a:endParaRPr lang="ja-JP" altLang="en-US" sz="1100" b="0">
              <a:latin typeface="BIZ UDゴシック" panose="020B0400000000000000" pitchFamily="49" charset="-128"/>
              <a:ea typeface="BIZ UDゴシック" panose="020B0400000000000000" pitchFamily="49" charset="-128"/>
            </a:endParaRPr>
          </a:p>
        </p:txBody>
      </p:sp>
      <p:sp>
        <p:nvSpPr>
          <p:cNvPr id="8" name="テキスト ボックス 7"/>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470159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0446" y="6416501"/>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図 5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81963"/>
            <a:ext cx="2476500" cy="674846"/>
          </a:xfrm>
          <a:prstGeom prst="rect">
            <a:avLst/>
          </a:prstGeom>
        </p:spPr>
      </p:pic>
      <p:sp>
        <p:nvSpPr>
          <p:cNvPr id="10" name="テキスト ボックス 9"/>
          <p:cNvSpPr txBox="1"/>
          <p:nvPr/>
        </p:nvSpPr>
        <p:spPr>
          <a:xfrm>
            <a:off x="179512" y="-41239"/>
            <a:ext cx="8839797" cy="560153"/>
          </a:xfrm>
          <a:prstGeom prst="rect">
            <a:avLst/>
          </a:prstGeom>
          <a:noFill/>
        </p:spPr>
        <p:txBody>
          <a:bodyPr wrap="square" lIns="0" tIns="0" rIns="0" bIns="0" rtlCol="0">
            <a:spAutoFit/>
          </a:bodyPr>
          <a:lstStyle/>
          <a:p>
            <a:pPr>
              <a:lnSpc>
                <a:spcPct val="130000"/>
              </a:lnSpc>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国際基準対応の推進</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2000"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0" name="直線コネクタ 59"/>
          <p:cNvCxnSpPr/>
          <p:nvPr/>
        </p:nvCxnSpPr>
        <p:spPr>
          <a:xfrm>
            <a:off x="0" y="523703"/>
            <a:ext cx="9144000" cy="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17">
            <a:extLst>
              <a:ext uri="{FF2B5EF4-FFF2-40B4-BE49-F238E27FC236}">
                <a16:creationId xmlns:a16="http://schemas.microsoft.com/office/drawing/2014/main" id="{1980C7F2-6582-421D-8825-DE6C7E5E88D5}"/>
              </a:ext>
            </a:extLst>
          </p:cNvPr>
          <p:cNvSpPr txBox="1"/>
          <p:nvPr/>
        </p:nvSpPr>
        <p:spPr>
          <a:xfrm>
            <a:off x="238233" y="548680"/>
            <a:ext cx="6540636"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EMC</a:t>
            </a:r>
            <a:r>
              <a:rPr lang="ja-JP" altLang="en-US" sz="2000" b="1" dirty="0">
                <a:latin typeface="Meiryo UI" panose="020B0604030504040204" pitchFamily="50" charset="-128"/>
                <a:ea typeface="Meiryo UI" panose="020B0604030504040204" pitchFamily="50" charset="-128"/>
              </a:rPr>
              <a:t>技術開発支援センターの開設</a:t>
            </a:r>
            <a:endParaRPr lang="en-US" altLang="ja-JP" sz="2000" b="1" dirty="0">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4532" y="4365112"/>
            <a:ext cx="3207868" cy="1927708"/>
          </a:xfrm>
          <a:prstGeom prst="rect">
            <a:avLst/>
          </a:prstGeom>
          <a:ln>
            <a:solidFill>
              <a:schemeClr val="tx1"/>
            </a:solidFill>
          </a:ln>
          <a:effectLst>
            <a:outerShdw blurRad="50800" dist="88900" dir="2700000" algn="tl" rotWithShape="0">
              <a:prstClr val="black">
                <a:alpha val="40000"/>
              </a:prstClr>
            </a:outerShdw>
          </a:effectLst>
        </p:spPr>
      </p:pic>
      <p:pic>
        <p:nvPicPr>
          <p:cNvPr id="34" name="図 3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08730" y="4365104"/>
            <a:ext cx="3208934" cy="1927708"/>
          </a:xfrm>
          <a:prstGeom prst="rect">
            <a:avLst/>
          </a:prstGeom>
          <a:ln>
            <a:solidFill>
              <a:schemeClr val="tx1"/>
            </a:solidFill>
          </a:ln>
          <a:effectLst>
            <a:outerShdw blurRad="50800" dist="88900" dir="2700000" algn="tl" rotWithShape="0">
              <a:prstClr val="black">
                <a:alpha val="40000"/>
              </a:prstClr>
            </a:outerShdw>
          </a:effectLst>
        </p:spPr>
      </p:pic>
      <p:sp>
        <p:nvSpPr>
          <p:cNvPr id="35" name="テキスト ボックス 17">
            <a:extLst>
              <a:ext uri="{FF2B5EF4-FFF2-40B4-BE49-F238E27FC236}">
                <a16:creationId xmlns:a16="http://schemas.microsoft.com/office/drawing/2014/main" id="{1980C7F2-6582-421D-8825-DE6C7E5E88D5}"/>
              </a:ext>
            </a:extLst>
          </p:cNvPr>
          <p:cNvSpPr txBox="1"/>
          <p:nvPr/>
        </p:nvSpPr>
        <p:spPr>
          <a:xfrm>
            <a:off x="238233" y="764704"/>
            <a:ext cx="6540636" cy="392415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altLang="ja-JP" sz="700"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　新電波暗室については国際認定を取得し、</a:t>
            </a:r>
            <a:r>
              <a:rPr lang="ja-JP" altLang="en-US" sz="1400" b="1" dirty="0">
                <a:solidFill>
                  <a:srgbClr val="FF0000"/>
                </a:solidFill>
                <a:latin typeface="Meiryo UI" panose="020B0604030504040204" pitchFamily="50" charset="-128"/>
                <a:ea typeface="Meiryo UI" panose="020B0604030504040204" pitchFamily="50" charset="-128"/>
              </a:rPr>
              <a:t>国際規格に対応した製品づくりを推進</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r>
              <a:rPr lang="ja-JP" altLang="en-US" sz="1400" dirty="0">
                <a:latin typeface="Meiryo UI" panose="020B0604030504040204" pitchFamily="50" charset="-128"/>
                <a:ea typeface="Meiryo UI" panose="020B0604030504040204" pitchFamily="50" charset="-128"/>
              </a:rPr>
              <a:t>　・　約</a:t>
            </a:r>
            <a:r>
              <a:rPr lang="en-US" altLang="ja-JP" sz="1400" dirty="0">
                <a:latin typeface="Meiryo UI" panose="020B0604030504040204" pitchFamily="50" charset="-128"/>
                <a:ea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rPr>
              <a:t>億</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千</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百万円を投資し、和泉センターに電波暗室を新設</a:t>
            </a: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r>
              <a:rPr lang="ja-JP" altLang="en-US" sz="1400" dirty="0">
                <a:latin typeface="Meiryo UI" panose="020B0604030504040204" pitchFamily="50" charset="-128"/>
                <a:ea typeface="Meiryo UI" panose="020B0604030504040204" pitchFamily="50" charset="-128"/>
              </a:rPr>
              <a:t>　・　</a:t>
            </a:r>
            <a:r>
              <a:rPr lang="ja-JP" altLang="en-US" sz="1400" b="1" dirty="0">
                <a:solidFill>
                  <a:srgbClr val="FF0000"/>
                </a:solidFill>
                <a:latin typeface="Meiryo UI" panose="020B0604030504040204" pitchFamily="50" charset="-128"/>
                <a:ea typeface="Meiryo UI" panose="020B0604030504040204" pitchFamily="50" charset="-128"/>
              </a:rPr>
              <a:t>平成</a:t>
            </a:r>
            <a:r>
              <a:rPr lang="en-US" altLang="ja-JP" sz="1400" b="1" dirty="0">
                <a:solidFill>
                  <a:srgbClr val="FF0000"/>
                </a:solidFill>
                <a:latin typeface="Meiryo UI" panose="020B0604030504040204" pitchFamily="50" charset="-128"/>
                <a:ea typeface="Meiryo UI" panose="020B0604030504040204" pitchFamily="50" charset="-128"/>
              </a:rPr>
              <a:t>30</a:t>
            </a:r>
            <a:r>
              <a:rPr lang="ja-JP" altLang="en-US" sz="1400" b="1" dirty="0">
                <a:solidFill>
                  <a:srgbClr val="FF0000"/>
                </a:solidFill>
                <a:latin typeface="Meiryo UI" panose="020B0604030504040204" pitchFamily="50" charset="-128"/>
                <a:ea typeface="Meiryo UI" panose="020B0604030504040204" pitchFamily="50" charset="-128"/>
              </a:rPr>
              <a:t>年</a:t>
            </a:r>
            <a:r>
              <a:rPr lang="en-US" altLang="ja-JP" sz="1400" b="1" dirty="0">
                <a:solidFill>
                  <a:srgbClr val="FF0000"/>
                </a:solidFill>
                <a:latin typeface="Meiryo UI" panose="020B0604030504040204" pitchFamily="50" charset="-128"/>
                <a:ea typeface="Meiryo UI" panose="020B0604030504040204" pitchFamily="50" charset="-128"/>
              </a:rPr>
              <a:t>4</a:t>
            </a:r>
            <a:r>
              <a:rPr lang="ja-JP" altLang="en-US" sz="1400" b="1" dirty="0">
                <a:solidFill>
                  <a:srgbClr val="FF0000"/>
                </a:solidFill>
                <a:latin typeface="Meiryo UI" panose="020B0604030504040204" pitchFamily="50" charset="-128"/>
                <a:ea typeface="Meiryo UI" panose="020B0604030504040204" pitchFamily="50" charset="-128"/>
              </a:rPr>
              <a:t>月より運用開始</a:t>
            </a:r>
            <a:endParaRPr lang="en-US" altLang="ja-JP" sz="1400" b="1" dirty="0">
              <a:solidFill>
                <a:srgbClr val="FF0000"/>
              </a:solidFill>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p:txBody>
      </p:sp>
      <p:pic>
        <p:nvPicPr>
          <p:cNvPr id="36" name="図 35">
            <a:extLst>
              <a:ext uri="{FF2B5EF4-FFF2-40B4-BE49-F238E27FC236}">
                <a16:creationId xmlns:a16="http://schemas.microsoft.com/office/drawing/2014/main" id="{EEDE7977-4C71-46F6-98A6-6C43EC1ABAA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4132" y="1766364"/>
            <a:ext cx="5752708" cy="2534300"/>
          </a:xfrm>
          <a:prstGeom prst="rect">
            <a:avLst/>
          </a:prstGeom>
          <a:effectLst>
            <a:outerShdw blurRad="50800" dist="38100" dir="2700000" algn="tl" rotWithShape="0">
              <a:prstClr val="black">
                <a:alpha val="40000"/>
              </a:prstClr>
            </a:outerShdw>
          </a:effectLst>
        </p:spPr>
      </p:pic>
      <p:sp>
        <p:nvSpPr>
          <p:cNvPr id="66" name="テキスト ボックス 65">
            <a:extLst>
              <a:ext uri="{FF2B5EF4-FFF2-40B4-BE49-F238E27FC236}">
                <a16:creationId xmlns:a16="http://schemas.microsoft.com/office/drawing/2014/main" id="{8C42BC28-1435-417A-A706-65B7F79B8CFE}"/>
              </a:ext>
            </a:extLst>
          </p:cNvPr>
          <p:cNvSpPr txBox="1"/>
          <p:nvPr/>
        </p:nvSpPr>
        <p:spPr>
          <a:xfrm>
            <a:off x="4199679" y="4518848"/>
            <a:ext cx="705322" cy="307777"/>
          </a:xfrm>
          <a:prstGeom prst="rect">
            <a:avLst/>
          </a:prstGeom>
          <a:noFill/>
        </p:spPr>
        <p:txBody>
          <a:bodyPr wrap="none" lIns="0" tIns="0" rIns="0" bIns="0" rtlCol="0">
            <a:spAutoFit/>
          </a:bodyPr>
          <a:lstStyle/>
          <a:p>
            <a:pPr algn="ctr"/>
            <a:r>
              <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2017</a:t>
            </a:r>
            <a:r>
              <a:rPr lang="ja-JP" altLang="en-US"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年度比</a:t>
            </a:r>
            <a:endPar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181%</a:t>
            </a:r>
          </a:p>
        </p:txBody>
      </p:sp>
      <p:sp>
        <p:nvSpPr>
          <p:cNvPr id="67" name="テキスト ボックス 66">
            <a:extLst>
              <a:ext uri="{FF2B5EF4-FFF2-40B4-BE49-F238E27FC236}">
                <a16:creationId xmlns:a16="http://schemas.microsoft.com/office/drawing/2014/main" id="{8C42BC28-1435-417A-A706-65B7F79B8CFE}"/>
              </a:ext>
            </a:extLst>
          </p:cNvPr>
          <p:cNvSpPr txBox="1"/>
          <p:nvPr/>
        </p:nvSpPr>
        <p:spPr>
          <a:xfrm>
            <a:off x="5434843" y="5245821"/>
            <a:ext cx="384721" cy="175497"/>
          </a:xfrm>
          <a:prstGeom prst="rect">
            <a:avLst/>
          </a:prstGeom>
          <a:noFill/>
        </p:spPr>
        <p:txBody>
          <a:bodyPr wrap="none" lIns="0" tIns="0" rIns="0" bIns="0" rtlCol="0">
            <a:spAutoFit/>
          </a:bodyPr>
          <a:lstStyle/>
          <a:p>
            <a:pPr>
              <a:lnSpc>
                <a:spcPct val="130000"/>
              </a:lnSpc>
            </a:pP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旧施設</a:t>
            </a:r>
            <a:endPar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8" name="テキスト ボックス 67">
            <a:extLst>
              <a:ext uri="{FF2B5EF4-FFF2-40B4-BE49-F238E27FC236}">
                <a16:creationId xmlns:a16="http://schemas.microsoft.com/office/drawing/2014/main" id="{8C42BC28-1435-417A-A706-65B7F79B8CFE}"/>
              </a:ext>
            </a:extLst>
          </p:cNvPr>
          <p:cNvSpPr txBox="1"/>
          <p:nvPr/>
        </p:nvSpPr>
        <p:spPr>
          <a:xfrm>
            <a:off x="7441089" y="4585492"/>
            <a:ext cx="705322" cy="307777"/>
          </a:xfrm>
          <a:prstGeom prst="rect">
            <a:avLst/>
          </a:prstGeom>
          <a:noFill/>
        </p:spPr>
        <p:txBody>
          <a:bodyPr wrap="none" lIns="0" tIns="0" rIns="0" bIns="0" rtlCol="0">
            <a:spAutoFit/>
          </a:bodyPr>
          <a:lstStyle/>
          <a:p>
            <a:pPr algn="ctr"/>
            <a:r>
              <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2017</a:t>
            </a:r>
            <a:r>
              <a:rPr lang="ja-JP" altLang="en-US"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年度比</a:t>
            </a:r>
            <a:endPar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189%</a:t>
            </a:r>
          </a:p>
        </p:txBody>
      </p:sp>
      <p:sp>
        <p:nvSpPr>
          <p:cNvPr id="69" name="テキスト ボックス 68">
            <a:extLst>
              <a:ext uri="{FF2B5EF4-FFF2-40B4-BE49-F238E27FC236}">
                <a16:creationId xmlns:a16="http://schemas.microsoft.com/office/drawing/2014/main" id="{8C42BC28-1435-417A-A706-65B7F79B8CFE}"/>
              </a:ext>
            </a:extLst>
          </p:cNvPr>
          <p:cNvSpPr txBox="1"/>
          <p:nvPr/>
        </p:nvSpPr>
        <p:spPr>
          <a:xfrm>
            <a:off x="2235637" y="5147839"/>
            <a:ext cx="384721" cy="175497"/>
          </a:xfrm>
          <a:prstGeom prst="rect">
            <a:avLst/>
          </a:prstGeom>
          <a:noFill/>
        </p:spPr>
        <p:txBody>
          <a:bodyPr wrap="none" lIns="0" tIns="0" rIns="0" bIns="0" rtlCol="0">
            <a:spAutoFit/>
          </a:bodyPr>
          <a:lstStyle/>
          <a:p>
            <a:pPr>
              <a:lnSpc>
                <a:spcPct val="130000"/>
              </a:lnSpc>
            </a:pP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旧施設</a:t>
            </a:r>
            <a:endPar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70" name="角丸四角形 69"/>
          <p:cNvSpPr/>
          <p:nvPr/>
        </p:nvSpPr>
        <p:spPr>
          <a:xfrm>
            <a:off x="3427232" y="1628800"/>
            <a:ext cx="3095861" cy="339768"/>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nSpc>
                <a:spcPct val="120000"/>
              </a:lnSpc>
            </a:pPr>
            <a:r>
              <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10m</a:t>
            </a: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法対応は関西公設試で唯一</a:t>
            </a:r>
          </a:p>
        </p:txBody>
      </p:sp>
      <p:pic>
        <p:nvPicPr>
          <p:cNvPr id="2" name="図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98227" y="782759"/>
            <a:ext cx="2421082" cy="3426922"/>
          </a:xfrm>
          <a:prstGeom prst="rect">
            <a:avLst/>
          </a:prstGeom>
          <a:noFill/>
          <a:ln>
            <a:solidFill>
              <a:schemeClr val="tx1"/>
            </a:solidFill>
          </a:ln>
          <a:effectLst>
            <a:outerShdw blurRad="50800" dist="88900" dir="2700000" algn="tl" rotWithShape="0">
              <a:prstClr val="black">
                <a:alpha val="40000"/>
              </a:prstClr>
            </a:outerShdw>
          </a:effectLst>
        </p:spPr>
      </p:pic>
      <p:sp>
        <p:nvSpPr>
          <p:cNvPr id="17" name="スライド番号プレースホルダー 2">
            <a:extLst>
              <a:ext uri="{FF2B5EF4-FFF2-40B4-BE49-F238E27FC236}">
                <a16:creationId xmlns:a16="http://schemas.microsoft.com/office/drawing/2014/main" id="{95BCEE62-474B-432F-AD8D-3B7346316CED}"/>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125</a:t>
            </a:fld>
            <a:endParaRPr lang="ja-JP" altLang="en-US" sz="1100"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6261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左右矢印 3">
            <a:extLst>
              <a:ext uri="{FF2B5EF4-FFF2-40B4-BE49-F238E27FC236}">
                <a16:creationId xmlns:a16="http://schemas.microsoft.com/office/drawing/2014/main" id="{AA2E1B3C-E809-0C46-8A4A-4CC0DA8D157B}"/>
              </a:ext>
            </a:extLst>
          </p:cNvPr>
          <p:cNvSpPr/>
          <p:nvPr/>
        </p:nvSpPr>
        <p:spPr>
          <a:xfrm rot="16200000">
            <a:off x="6004717" y="4002777"/>
            <a:ext cx="2012000" cy="207103"/>
          </a:xfrm>
          <a:prstGeom prst="leftRightArrow">
            <a:avLst>
              <a:gd name="adj1" fmla="val 50000"/>
              <a:gd name="adj2" fmla="val 3584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2" name="正方形/長方形 1">
            <a:extLst>
              <a:ext uri="{FF2B5EF4-FFF2-40B4-BE49-F238E27FC236}">
                <a16:creationId xmlns:a16="http://schemas.microsoft.com/office/drawing/2014/main" id="{2A5DE764-39EB-2E4D-80A7-28C27B12CF88}"/>
              </a:ext>
            </a:extLst>
          </p:cNvPr>
          <p:cNvSpPr/>
          <p:nvPr/>
        </p:nvSpPr>
        <p:spPr>
          <a:xfrm>
            <a:off x="4921135" y="3200401"/>
            <a:ext cx="4193048" cy="17955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67" name="右矢印 66">
            <a:extLst>
              <a:ext uri="{FF2B5EF4-FFF2-40B4-BE49-F238E27FC236}">
                <a16:creationId xmlns:a16="http://schemas.microsoft.com/office/drawing/2014/main" id="{EF0B1DE7-3CD9-8C40-8F21-D6857FDA3FD6}"/>
              </a:ext>
            </a:extLst>
          </p:cNvPr>
          <p:cNvSpPr/>
          <p:nvPr/>
        </p:nvSpPr>
        <p:spPr>
          <a:xfrm>
            <a:off x="855398" y="3365049"/>
            <a:ext cx="2036889" cy="702645"/>
          </a:xfrm>
          <a:prstGeom prst="rightArrow">
            <a:avLst>
              <a:gd name="adj1" fmla="val 50000"/>
              <a:gd name="adj2" fmla="val 17710"/>
            </a:avLst>
          </a:prstGeom>
          <a:gradFill flip="none" rotWithShape="1">
            <a:gsLst>
              <a:gs pos="0">
                <a:schemeClr val="accent6">
                  <a:lumMod val="60000"/>
                  <a:lumOff val="40000"/>
                </a:schemeClr>
              </a:gs>
              <a:gs pos="53000">
                <a:schemeClr val="accent6">
                  <a:lumMod val="60000"/>
                  <a:lumOff val="40000"/>
                </a:schemeClr>
              </a:gs>
              <a:gs pos="58000">
                <a:schemeClr val="accent6">
                  <a:lumMod val="60000"/>
                  <a:lumOff val="40000"/>
                </a:schemeClr>
              </a:gs>
              <a:gs pos="100000">
                <a:schemeClr val="bg1"/>
              </a:gs>
            </a:gsLst>
            <a:lin ang="0" scaled="1"/>
            <a:tileRect/>
          </a:gradFill>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26" name="右矢印 25">
            <a:extLst>
              <a:ext uri="{FF2B5EF4-FFF2-40B4-BE49-F238E27FC236}">
                <a16:creationId xmlns:a16="http://schemas.microsoft.com/office/drawing/2014/main" id="{090A1F8A-2026-D142-BCEF-673B6500B3FD}"/>
              </a:ext>
            </a:extLst>
          </p:cNvPr>
          <p:cNvSpPr/>
          <p:nvPr/>
        </p:nvSpPr>
        <p:spPr>
          <a:xfrm>
            <a:off x="1097281" y="1319100"/>
            <a:ext cx="3812649" cy="702645"/>
          </a:xfrm>
          <a:prstGeom prst="rightArrow">
            <a:avLst>
              <a:gd name="adj1" fmla="val 50000"/>
              <a:gd name="adj2" fmla="val 19400"/>
            </a:avLst>
          </a:prstGeom>
          <a:gradFill flip="none" rotWithShape="1">
            <a:gsLst>
              <a:gs pos="0">
                <a:srgbClr val="C4E0B5"/>
              </a:gs>
              <a:gs pos="52000">
                <a:srgbClr val="C4E0B5"/>
              </a:gs>
              <a:gs pos="57000">
                <a:srgbClr val="C4E0B5"/>
              </a:gs>
              <a:gs pos="100000">
                <a:schemeClr val="bg1"/>
              </a:gs>
            </a:gsLst>
            <a:lin ang="0" scaled="1"/>
            <a:tileRect/>
          </a:gradFill>
          <a:ln w="9525">
            <a:solidFill>
              <a:srgbClr val="C4E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pic>
        <p:nvPicPr>
          <p:cNvPr id="5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0446" y="6416501"/>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図 5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81963"/>
            <a:ext cx="2476500" cy="674846"/>
          </a:xfrm>
          <a:prstGeom prst="rect">
            <a:avLst/>
          </a:prstGeom>
        </p:spPr>
      </p:pic>
      <p:sp>
        <p:nvSpPr>
          <p:cNvPr id="10" name="テキスト ボックス 9"/>
          <p:cNvSpPr txBox="1"/>
          <p:nvPr/>
        </p:nvSpPr>
        <p:spPr>
          <a:xfrm>
            <a:off x="179512" y="-3459"/>
            <a:ext cx="8839797" cy="480131"/>
          </a:xfrm>
          <a:prstGeom prst="rect">
            <a:avLst/>
          </a:prstGeom>
          <a:noFill/>
        </p:spPr>
        <p:txBody>
          <a:bodyPr wrap="square" lIns="0" tIns="0" rIns="0" bIns="0" rtlCol="0">
            <a:spAutoFit/>
          </a:bodyPr>
          <a:lstStyle/>
          <a:p>
            <a:pPr>
              <a:lnSpc>
                <a:spcPct val="130000"/>
              </a:lnSpc>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技術力の結集による成長分野の研究開発</a:t>
            </a:r>
            <a:endParaRPr lang="ja-JP" altLang="ja-JP" sz="2000"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0" name="直線コネクタ 59"/>
          <p:cNvCxnSpPr/>
          <p:nvPr/>
        </p:nvCxnSpPr>
        <p:spPr>
          <a:xfrm>
            <a:off x="0" y="523703"/>
            <a:ext cx="9144000" cy="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FE1BF2D6-C25D-754E-99E5-5B6C0C38A98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
          <a:stretch/>
        </p:blipFill>
        <p:spPr>
          <a:xfrm>
            <a:off x="5031267" y="3318785"/>
            <a:ext cx="1259718" cy="1001249"/>
          </a:xfrm>
          <a:prstGeom prst="rect">
            <a:avLst/>
          </a:prstGeom>
        </p:spPr>
      </p:pic>
      <p:sp>
        <p:nvSpPr>
          <p:cNvPr id="6" name="テキスト ボックス 5">
            <a:extLst>
              <a:ext uri="{FF2B5EF4-FFF2-40B4-BE49-F238E27FC236}">
                <a16:creationId xmlns:a16="http://schemas.microsoft.com/office/drawing/2014/main" id="{C823466E-D1F1-5A47-A877-3222ADD719AD}"/>
              </a:ext>
            </a:extLst>
          </p:cNvPr>
          <p:cNvSpPr txBox="1"/>
          <p:nvPr/>
        </p:nvSpPr>
        <p:spPr>
          <a:xfrm>
            <a:off x="842087" y="4973647"/>
            <a:ext cx="3640460" cy="1349087"/>
          </a:xfrm>
          <a:prstGeom prst="rect">
            <a:avLst/>
          </a:prstGeom>
          <a:noFill/>
        </p:spPr>
        <p:txBody>
          <a:bodyPr wrap="square" rtlCol="0">
            <a:spAutoFit/>
          </a:bodyPr>
          <a:lstStyle/>
          <a:p>
            <a:pPr>
              <a:lnSpc>
                <a:spcPts val="1430"/>
              </a:lnSpc>
            </a:pPr>
            <a:r>
              <a:rPr lang="ja-JP" altLang="en-US" sz="1100" u="sng">
                <a:latin typeface="Meiryo" panose="020B0604030504040204" pitchFamily="34" charset="-128"/>
                <a:ea typeface="Meiryo" panose="020B0604030504040204" pitchFamily="34" charset="-128"/>
              </a:rPr>
              <a:t>全固体電池</a:t>
            </a:r>
            <a:r>
              <a:rPr lang="en-US" altLang="ja-JP" sz="1100" u="sng" dirty="0">
                <a:latin typeface="Meiryo" panose="020B0604030504040204" pitchFamily="34" charset="-128"/>
                <a:ea typeface="Meiryo" panose="020B0604030504040204" pitchFamily="34" charset="-128"/>
              </a:rPr>
              <a:t> vs Li</a:t>
            </a:r>
            <a:r>
              <a:rPr lang="ja-JP" altLang="en-US" sz="1100" u="sng">
                <a:latin typeface="Meiryo" panose="020B0604030504040204" pitchFamily="34" charset="-128"/>
                <a:ea typeface="Meiryo" panose="020B0604030504040204" pitchFamily="34" charset="-128"/>
              </a:rPr>
              <a:t>電池</a:t>
            </a:r>
            <a:endParaRPr lang="en-US" altLang="ja-JP" sz="1100" u="sng"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・安全（液体がない。膨らまない）</a:t>
            </a:r>
            <a:endParaRPr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・温度変化にも真空にも強い</a:t>
            </a:r>
            <a:endParaRPr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・エネルギー密度：</a:t>
            </a:r>
            <a:r>
              <a:rPr lang="en-US" altLang="ja-JP" sz="1100" dirty="0">
                <a:latin typeface="Meiryo" panose="020B0604030504040204" pitchFamily="34" charset="-128"/>
                <a:ea typeface="Meiryo" panose="020B0604030504040204" pitchFamily="34" charset="-128"/>
              </a:rPr>
              <a:t>3</a:t>
            </a:r>
            <a:r>
              <a:rPr lang="ja-JP" altLang="en-US" sz="1100">
                <a:latin typeface="Meiryo" panose="020B0604030504040204" pitchFamily="34" charset="-128"/>
                <a:ea typeface="Meiryo" panose="020B0604030504040204" pitchFamily="34" charset="-128"/>
              </a:rPr>
              <a:t>倍（</a:t>
            </a:r>
            <a:r>
              <a:rPr lang="en-US" altLang="ja-JP" sz="1100" dirty="0">
                <a:latin typeface="Meiryo" panose="020B0604030504040204" pitchFamily="34" charset="-128"/>
                <a:ea typeface="Meiryo" panose="020B0604030504040204" pitchFamily="34" charset="-128"/>
              </a:rPr>
              <a:t>3</a:t>
            </a:r>
            <a:r>
              <a:rPr lang="ja-JP" altLang="en-US" sz="1100">
                <a:latin typeface="Meiryo" panose="020B0604030504040204" pitchFamily="34" charset="-128"/>
                <a:ea typeface="Meiryo" panose="020B0604030504040204" pitchFamily="34" charset="-128"/>
              </a:rPr>
              <a:t>倍の電気が溜めれる）</a:t>
            </a:r>
            <a:endParaRPr lang="en-US" altLang="ja-JP" sz="1100" dirty="0">
              <a:latin typeface="Meiryo" panose="020B0604030504040204" pitchFamily="34" charset="-128"/>
              <a:ea typeface="Meiryo" panose="020B0604030504040204" pitchFamily="34" charset="-128"/>
            </a:endParaRPr>
          </a:p>
          <a:p>
            <a:pPr>
              <a:lnSpc>
                <a:spcPts val="1430"/>
              </a:lnSpc>
            </a:pPr>
            <a:r>
              <a:rPr kumimoji="1" lang="ja-JP" altLang="en-US" sz="1100">
                <a:latin typeface="Meiryo" panose="020B0604030504040204" pitchFamily="34" charset="-128"/>
                <a:ea typeface="Meiryo" panose="020B0604030504040204" pitchFamily="34" charset="-128"/>
              </a:rPr>
              <a:t>・充電時間：</a:t>
            </a:r>
            <a:r>
              <a:rPr kumimoji="1" lang="en-US" altLang="ja-JP" sz="1100" dirty="0">
                <a:latin typeface="Meiryo" panose="020B0604030504040204" pitchFamily="34" charset="-128"/>
                <a:ea typeface="Meiryo" panose="020B0604030504040204" pitchFamily="34" charset="-128"/>
              </a:rPr>
              <a:t>1/3</a:t>
            </a:r>
            <a:r>
              <a:rPr kumimoji="1" lang="ja-JP" altLang="en-US" sz="1100">
                <a:latin typeface="Meiryo" panose="020B0604030504040204" pitchFamily="34" charset="-128"/>
                <a:ea typeface="Meiryo" panose="020B0604030504040204" pitchFamily="34" charset="-128"/>
              </a:rPr>
              <a:t>（</a:t>
            </a:r>
            <a:r>
              <a:rPr kumimoji="1" lang="en-US" altLang="ja-JP" sz="1100" dirty="0">
                <a:latin typeface="Meiryo" panose="020B0604030504040204" pitchFamily="34" charset="-128"/>
                <a:ea typeface="Meiryo" panose="020B0604030504040204" pitchFamily="34" charset="-128"/>
              </a:rPr>
              <a:t>10</a:t>
            </a:r>
            <a:r>
              <a:rPr kumimoji="1" lang="ja-JP" altLang="en-US" sz="1100">
                <a:latin typeface="Meiryo" panose="020B0604030504040204" pitchFamily="34" charset="-128"/>
                <a:ea typeface="Meiryo" panose="020B0604030504040204" pitchFamily="34" charset="-128"/>
              </a:rPr>
              <a:t>分）</a:t>
            </a:r>
            <a:endParaRPr kumimoji="1"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・軽量、小型化：</a:t>
            </a:r>
            <a:r>
              <a:rPr lang="en-US" altLang="ja-JP" sz="1100" dirty="0">
                <a:latin typeface="Meiryo" panose="020B0604030504040204" pitchFamily="34" charset="-128"/>
                <a:ea typeface="Meiryo" panose="020B0604030504040204" pitchFamily="34" charset="-128"/>
              </a:rPr>
              <a:t>1/3 </a:t>
            </a:r>
            <a:r>
              <a:rPr lang="ja-JP" altLang="en-US" sz="1100">
                <a:latin typeface="Meiryo" panose="020B0604030504040204" pitchFamily="34" charset="-128"/>
                <a:ea typeface="Meiryo" panose="020B0604030504040204" pitchFamily="34" charset="-128"/>
              </a:rPr>
              <a:t>（電圧が</a:t>
            </a:r>
            <a:r>
              <a:rPr lang="en-US" altLang="ja-JP" sz="1100" dirty="0">
                <a:latin typeface="Meiryo" panose="020B0604030504040204" pitchFamily="34" charset="-128"/>
                <a:ea typeface="Meiryo" panose="020B0604030504040204" pitchFamily="34" charset="-128"/>
              </a:rPr>
              <a:t>1.5</a:t>
            </a:r>
            <a:r>
              <a:rPr lang="ja-JP" altLang="en-US" sz="1100">
                <a:latin typeface="Meiryo" panose="020B0604030504040204" pitchFamily="34" charset="-128"/>
                <a:ea typeface="Meiryo" panose="020B0604030504040204" pitchFamily="34" charset="-128"/>
              </a:rPr>
              <a:t>倍以上にできる）</a:t>
            </a:r>
            <a:endParaRPr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・コスト：</a:t>
            </a:r>
            <a:r>
              <a:rPr lang="en-US" altLang="ja-JP" sz="1100" dirty="0">
                <a:latin typeface="Meiryo" panose="020B0604030504040204" pitchFamily="34" charset="-128"/>
                <a:ea typeface="Meiryo" panose="020B0604030504040204" pitchFamily="34" charset="-128"/>
              </a:rPr>
              <a:t>1/3</a:t>
            </a:r>
          </a:p>
        </p:txBody>
      </p:sp>
      <p:sp>
        <p:nvSpPr>
          <p:cNvPr id="8" name="正方形/長方形 7">
            <a:extLst>
              <a:ext uri="{FF2B5EF4-FFF2-40B4-BE49-F238E27FC236}">
                <a16:creationId xmlns:a16="http://schemas.microsoft.com/office/drawing/2014/main" id="{89E0C6A8-022B-5D48-A1A5-B5014E6EBAF4}"/>
              </a:ext>
            </a:extLst>
          </p:cNvPr>
          <p:cNvSpPr/>
          <p:nvPr/>
        </p:nvSpPr>
        <p:spPr>
          <a:xfrm>
            <a:off x="6914642" y="1189129"/>
            <a:ext cx="1755533" cy="990015"/>
          </a:xfrm>
          <a:prstGeom prst="rect">
            <a:avLst/>
          </a:prstGeom>
        </p:spPr>
        <p:txBody>
          <a:bodyPr wrap="square">
            <a:spAutoFit/>
          </a:bodyPr>
          <a:lstStyle/>
          <a:p>
            <a:pPr marL="171450" indent="-171450">
              <a:lnSpc>
                <a:spcPts val="1430"/>
              </a:lnSpc>
              <a:buFont typeface="Wingdings" pitchFamily="2" charset="2"/>
              <a:buChar char="ü"/>
            </a:pPr>
            <a:r>
              <a:rPr lang="ja-JP" altLang="en-US" sz="1100">
                <a:solidFill>
                  <a:srgbClr val="333333"/>
                </a:solidFill>
                <a:latin typeface="Meiryo" panose="020B0604030504040204" pitchFamily="34" charset="-128"/>
                <a:ea typeface="Meiryo" panose="020B0604030504040204" pitchFamily="34" charset="-128"/>
              </a:rPr>
              <a:t>機体の四隅に</a:t>
            </a:r>
            <a:r>
              <a:rPr lang="en-US" altLang="ja-JP" sz="1100" dirty="0">
                <a:solidFill>
                  <a:srgbClr val="333333"/>
                </a:solidFill>
                <a:latin typeface="Meiryo" panose="020B0604030504040204" pitchFamily="34" charset="-128"/>
                <a:ea typeface="Meiryo" panose="020B0604030504040204" pitchFamily="34" charset="-128"/>
              </a:rPr>
              <a:t>8</a:t>
            </a:r>
            <a:r>
              <a:rPr lang="ja-JP" altLang="en-US" sz="1100">
                <a:solidFill>
                  <a:srgbClr val="333333"/>
                </a:solidFill>
                <a:latin typeface="Meiryo" panose="020B0604030504040204" pitchFamily="34" charset="-128"/>
                <a:ea typeface="Meiryo" panose="020B0604030504040204" pitchFamily="34" charset="-128"/>
              </a:rPr>
              <a:t>枚のプロペラ</a:t>
            </a:r>
            <a:endParaRPr lang="en-US" altLang="ja-JP" sz="1100" dirty="0">
              <a:solidFill>
                <a:srgbClr val="333333"/>
              </a:solidFill>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ü"/>
            </a:pPr>
            <a:r>
              <a:rPr lang="ja-JP" altLang="en-US" sz="1100">
                <a:solidFill>
                  <a:srgbClr val="333333"/>
                </a:solidFill>
                <a:latin typeface="Meiryo" panose="020B0604030504040204" pitchFamily="34" charset="-128"/>
                <a:ea typeface="Meiryo" panose="020B0604030504040204" pitchFamily="34" charset="-128"/>
              </a:rPr>
              <a:t>高度</a:t>
            </a:r>
            <a:r>
              <a:rPr lang="en-US" altLang="ja-JP" sz="1100" dirty="0">
                <a:solidFill>
                  <a:srgbClr val="333333"/>
                </a:solidFill>
                <a:latin typeface="Meiryo" panose="020B0604030504040204" pitchFamily="34" charset="-128"/>
                <a:ea typeface="Meiryo" panose="020B0604030504040204" pitchFamily="34" charset="-128"/>
              </a:rPr>
              <a:t>2</a:t>
            </a:r>
            <a:r>
              <a:rPr lang="ja-JP" altLang="en-US" sz="1100">
                <a:solidFill>
                  <a:srgbClr val="333333"/>
                </a:solidFill>
                <a:latin typeface="Meiryo" panose="020B0604030504040204" pitchFamily="34" charset="-128"/>
                <a:ea typeface="Meiryo" panose="020B0604030504040204" pitchFamily="34" charset="-128"/>
              </a:rPr>
              <a:t>メートル</a:t>
            </a:r>
            <a:endParaRPr lang="en-US" altLang="ja-JP" sz="1100" dirty="0">
              <a:solidFill>
                <a:srgbClr val="333333"/>
              </a:solidFill>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ü"/>
            </a:pPr>
            <a:r>
              <a:rPr lang="ja-JP" altLang="en-US" sz="1100">
                <a:latin typeface="Meiryo" panose="020B0604030504040204" pitchFamily="34" charset="-128"/>
                <a:ea typeface="Meiryo" panose="020B0604030504040204" pitchFamily="34" charset="-128"/>
              </a:rPr>
              <a:t>時速</a:t>
            </a:r>
            <a:r>
              <a:rPr lang="en-US" altLang="ja-JP" sz="1100" dirty="0">
                <a:latin typeface="Meiryo" panose="020B0604030504040204" pitchFamily="34" charset="-128"/>
                <a:ea typeface="Meiryo" panose="020B0604030504040204" pitchFamily="34" charset="-128"/>
              </a:rPr>
              <a:t>4</a:t>
            </a:r>
            <a:r>
              <a:rPr lang="ja-JP" altLang="en-US" sz="1100">
                <a:latin typeface="Meiryo" panose="020B0604030504040204" pitchFamily="34" charset="-128"/>
                <a:ea typeface="Meiryo" panose="020B0604030504040204" pitchFamily="34" charset="-128"/>
              </a:rPr>
              <a:t>キロで進行</a:t>
            </a:r>
            <a:endParaRPr lang="en-US" altLang="ja-JP" sz="1100" dirty="0">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ü"/>
            </a:pPr>
            <a:r>
              <a:rPr lang="en-US" altLang="ja-JP" sz="1100" dirty="0">
                <a:solidFill>
                  <a:srgbClr val="006600"/>
                </a:solidFill>
                <a:latin typeface="Meiryo" panose="020B0604030504040204" pitchFamily="34" charset="-128"/>
                <a:ea typeface="Meiryo" panose="020B0604030504040204" pitchFamily="34" charset="-128"/>
              </a:rPr>
              <a:t>Li</a:t>
            </a:r>
            <a:r>
              <a:rPr lang="ja-JP" altLang="en-US" sz="1100">
                <a:solidFill>
                  <a:srgbClr val="006600"/>
                </a:solidFill>
                <a:latin typeface="Meiryo" panose="020B0604030504040204" pitchFamily="34" charset="-128"/>
                <a:ea typeface="Meiryo" panose="020B0604030504040204" pitchFamily="34" charset="-128"/>
              </a:rPr>
              <a:t>電池を搭載、数分</a:t>
            </a:r>
            <a:endParaRPr lang="en-US" altLang="ja-JP" sz="1100" dirty="0">
              <a:solidFill>
                <a:srgbClr val="006600"/>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62C9414D-B45E-8F40-9A25-AA57027C4FA7}"/>
              </a:ext>
            </a:extLst>
          </p:cNvPr>
          <p:cNvSpPr/>
          <p:nvPr/>
        </p:nvSpPr>
        <p:spPr>
          <a:xfrm>
            <a:off x="6609523" y="810140"/>
            <a:ext cx="2564297" cy="271869"/>
          </a:xfrm>
          <a:prstGeom prst="rect">
            <a:avLst/>
          </a:prstGeom>
        </p:spPr>
        <p:txBody>
          <a:bodyPr wrap="square">
            <a:spAutoFit/>
          </a:bodyPr>
          <a:lstStyle/>
          <a:p>
            <a:pPr>
              <a:lnSpc>
                <a:spcPts val="1430"/>
              </a:lnSpc>
            </a:pPr>
            <a:r>
              <a:rPr lang="ja-JP" altLang="en-US" sz="1100">
                <a:solidFill>
                  <a:srgbClr val="333333"/>
                </a:solidFill>
                <a:latin typeface="Meiryo" panose="020B0604030504040204" pitchFamily="34" charset="-128"/>
                <a:ea typeface="Meiryo" panose="020B0604030504040204" pitchFamily="34" charset="-128"/>
              </a:rPr>
              <a:t>有人飛行試験（</a:t>
            </a:r>
            <a:r>
              <a:rPr lang="en-US" altLang="ja-JP" sz="1100" dirty="0">
                <a:solidFill>
                  <a:srgbClr val="333333"/>
                </a:solidFill>
                <a:latin typeface="Meiryo" panose="020B0604030504040204" pitchFamily="34" charset="-128"/>
                <a:ea typeface="Meiryo" panose="020B0604030504040204" pitchFamily="34" charset="-128"/>
              </a:rPr>
              <a:t>2020.8.25</a:t>
            </a:r>
            <a:r>
              <a:rPr lang="ja-JP" altLang="en-US" sz="1100">
                <a:solidFill>
                  <a:srgbClr val="333333"/>
                </a:solidFill>
                <a:latin typeface="Meiryo" panose="020B0604030504040204" pitchFamily="34" charset="-128"/>
                <a:ea typeface="Meiryo" panose="020B0604030504040204" pitchFamily="34" charset="-128"/>
              </a:rPr>
              <a:t>豊田市）</a:t>
            </a:r>
            <a:endParaRPr lang="ja-JP" altLang="en-US" sz="11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FDF4E179-B2A3-C844-9523-622CFADE4FE5}"/>
              </a:ext>
            </a:extLst>
          </p:cNvPr>
          <p:cNvSpPr/>
          <p:nvPr/>
        </p:nvSpPr>
        <p:spPr>
          <a:xfrm>
            <a:off x="4844180" y="2282422"/>
            <a:ext cx="4379333" cy="451406"/>
          </a:xfrm>
          <a:prstGeom prst="rect">
            <a:avLst/>
          </a:prstGeom>
        </p:spPr>
        <p:txBody>
          <a:bodyPr wrap="square">
            <a:spAutoFit/>
          </a:bodyPr>
          <a:lstStyle/>
          <a:p>
            <a:pPr marL="171450" indent="-171450">
              <a:lnSpc>
                <a:spcPts val="1430"/>
              </a:lnSpc>
              <a:buFont typeface="Wingdings" pitchFamily="2" charset="2"/>
              <a:buChar char="u"/>
            </a:pPr>
            <a:r>
              <a:rPr lang="ja-JP" altLang="en-US" sz="1100" dirty="0">
                <a:solidFill>
                  <a:srgbClr val="333333"/>
                </a:solidFill>
                <a:latin typeface="Meiryo" panose="020B0604030504040204" pitchFamily="34" charset="-128"/>
                <a:ea typeface="Meiryo" panose="020B0604030504040204" pitchFamily="34" charset="-128"/>
              </a:rPr>
              <a:t>空飛ぶクルマの目標：時速</a:t>
            </a:r>
            <a:r>
              <a:rPr lang="en-US" altLang="ja-JP" sz="1100" dirty="0">
                <a:solidFill>
                  <a:srgbClr val="333333"/>
                </a:solidFill>
                <a:latin typeface="Meiryo" panose="020B0604030504040204" pitchFamily="34" charset="-128"/>
                <a:ea typeface="Meiryo" panose="020B0604030504040204" pitchFamily="34" charset="-128"/>
              </a:rPr>
              <a:t>100</a:t>
            </a:r>
            <a:r>
              <a:rPr lang="ja-JP" altLang="en-US" sz="1100" dirty="0">
                <a:solidFill>
                  <a:srgbClr val="333333"/>
                </a:solidFill>
                <a:latin typeface="Meiryo" panose="020B0604030504040204" pitchFamily="34" charset="-128"/>
                <a:ea typeface="Meiryo" panose="020B0604030504040204" pitchFamily="34" charset="-128"/>
              </a:rPr>
              <a:t>キロ、</a:t>
            </a:r>
            <a:r>
              <a:rPr lang="en-US" altLang="ja-JP" sz="1100" dirty="0">
                <a:solidFill>
                  <a:srgbClr val="333333"/>
                </a:solidFill>
                <a:latin typeface="Meiryo" panose="020B0604030504040204" pitchFamily="34" charset="-128"/>
                <a:ea typeface="Meiryo" panose="020B0604030504040204" pitchFamily="34" charset="-128"/>
              </a:rPr>
              <a:t>20</a:t>
            </a:r>
            <a:r>
              <a:rPr lang="ja-JP" altLang="en-US" sz="1100" dirty="0">
                <a:solidFill>
                  <a:srgbClr val="333333"/>
                </a:solidFill>
                <a:latin typeface="Meiryo" panose="020B0604030504040204" pitchFamily="34" charset="-128"/>
                <a:ea typeface="Meiryo" panose="020B0604030504040204" pitchFamily="34" charset="-128"/>
              </a:rPr>
              <a:t>から</a:t>
            </a:r>
            <a:r>
              <a:rPr lang="en-US" altLang="ja-JP" sz="1100" dirty="0">
                <a:solidFill>
                  <a:srgbClr val="333333"/>
                </a:solidFill>
                <a:latin typeface="Meiryo" panose="020B0604030504040204" pitchFamily="34" charset="-128"/>
                <a:ea typeface="Meiryo" panose="020B0604030504040204" pitchFamily="34" charset="-128"/>
              </a:rPr>
              <a:t>30</a:t>
            </a:r>
            <a:r>
              <a:rPr lang="ja-JP" altLang="en-US" sz="1100" dirty="0">
                <a:solidFill>
                  <a:srgbClr val="333333"/>
                </a:solidFill>
                <a:latin typeface="Meiryo" panose="020B0604030504040204" pitchFamily="34" charset="-128"/>
                <a:ea typeface="Meiryo" panose="020B0604030504040204" pitchFamily="34" charset="-128"/>
              </a:rPr>
              <a:t>分の航続時間</a:t>
            </a:r>
            <a:endParaRPr lang="en-US" altLang="ja-JP" sz="1100" dirty="0">
              <a:solidFill>
                <a:srgbClr val="333333"/>
              </a:solidFill>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Ø"/>
            </a:pPr>
            <a:r>
              <a:rPr lang="ja-JP" altLang="en-US" sz="1100" dirty="0">
                <a:solidFill>
                  <a:srgbClr val="333333"/>
                </a:solidFill>
                <a:latin typeface="Meiryo" panose="020B0604030504040204" pitchFamily="34" charset="-128"/>
                <a:ea typeface="Meiryo" panose="020B0604030504040204" pitchFamily="34" charset="-128"/>
              </a:rPr>
              <a:t>航続距離の向上が必須；</a:t>
            </a:r>
            <a:r>
              <a:rPr lang="ja-JP" altLang="en-US" sz="1100" dirty="0">
                <a:solidFill>
                  <a:srgbClr val="0000FF"/>
                </a:solidFill>
                <a:latin typeface="Meiryo" panose="020B0604030504040204" pitchFamily="34" charset="-128"/>
                <a:ea typeface="Meiryo" panose="020B0604030504040204" pitchFamily="34" charset="-128"/>
              </a:rPr>
              <a:t>革新型</a:t>
            </a:r>
            <a:r>
              <a:rPr lang="en-US" altLang="ja-JP" sz="1100" dirty="0">
                <a:solidFill>
                  <a:srgbClr val="0000FF"/>
                </a:solidFill>
                <a:latin typeface="Meiryo" panose="020B0604030504040204" pitchFamily="34" charset="-128"/>
                <a:ea typeface="Meiryo" panose="020B0604030504040204" pitchFamily="34" charset="-128"/>
              </a:rPr>
              <a:t>(</a:t>
            </a:r>
            <a:r>
              <a:rPr lang="ja-JP" altLang="en-US" sz="1100" dirty="0">
                <a:solidFill>
                  <a:srgbClr val="0000FF"/>
                </a:solidFill>
                <a:latin typeface="Meiryo" panose="020B0604030504040204" pitchFamily="34" charset="-128"/>
                <a:ea typeface="Meiryo" panose="020B0604030504040204" pitchFamily="34" charset="-128"/>
              </a:rPr>
              <a:t>全固体</a:t>
            </a:r>
            <a:r>
              <a:rPr lang="en-US" altLang="ja-JP" sz="1100" dirty="0">
                <a:solidFill>
                  <a:srgbClr val="0000FF"/>
                </a:solidFill>
                <a:latin typeface="Meiryo" panose="020B0604030504040204" pitchFamily="34" charset="-128"/>
                <a:ea typeface="Meiryo" panose="020B0604030504040204" pitchFamily="34" charset="-128"/>
              </a:rPr>
              <a:t>)</a:t>
            </a:r>
            <a:r>
              <a:rPr lang="ja-JP" altLang="en-US" sz="1100" dirty="0">
                <a:solidFill>
                  <a:srgbClr val="0000FF"/>
                </a:solidFill>
                <a:latin typeface="Meiryo" panose="020B0604030504040204" pitchFamily="34" charset="-128"/>
                <a:ea typeface="Meiryo" panose="020B0604030504040204" pitchFamily="34" charset="-128"/>
              </a:rPr>
              <a:t>電池の開発・実用化</a:t>
            </a:r>
            <a:endParaRPr lang="en-US" altLang="ja-JP" sz="1100" dirty="0">
              <a:solidFill>
                <a:srgbClr val="0000FF"/>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C36F53A5-D962-4142-9703-B2DA76875A93}"/>
              </a:ext>
            </a:extLst>
          </p:cNvPr>
          <p:cNvSpPr/>
          <p:nvPr/>
        </p:nvSpPr>
        <p:spPr>
          <a:xfrm>
            <a:off x="5098306" y="2693594"/>
            <a:ext cx="3921003" cy="451406"/>
          </a:xfrm>
          <a:prstGeom prst="rect">
            <a:avLst/>
          </a:prstGeom>
        </p:spPr>
        <p:txBody>
          <a:bodyPr wrap="square">
            <a:spAutoFit/>
          </a:bodyPr>
          <a:lstStyle/>
          <a:p>
            <a:pPr>
              <a:lnSpc>
                <a:spcPts val="1430"/>
              </a:lnSpc>
            </a:pPr>
            <a:r>
              <a:rPr lang="ja-JP" altLang="en-US" sz="1050" b="1" dirty="0">
                <a:solidFill>
                  <a:srgbClr val="CC00FF"/>
                </a:solidFill>
                <a:latin typeface="Meiryo" panose="020B0604030504040204" pitchFamily="34" charset="-128"/>
                <a:ea typeface="Meiryo" panose="020B0604030504040204" pitchFamily="34" charset="-128"/>
              </a:rPr>
              <a:t>＊「空の移動革命」（新しいサービスや産業の創出）</a:t>
            </a:r>
            <a:endParaRPr lang="en-US" altLang="ja-JP" sz="1050" b="1" dirty="0">
              <a:solidFill>
                <a:srgbClr val="CC00FF"/>
              </a:solidFill>
              <a:latin typeface="Meiryo" panose="020B0604030504040204" pitchFamily="34" charset="-128"/>
              <a:ea typeface="Meiryo" panose="020B0604030504040204" pitchFamily="34" charset="-128"/>
            </a:endParaRPr>
          </a:p>
          <a:p>
            <a:pPr>
              <a:lnSpc>
                <a:spcPts val="1430"/>
              </a:lnSpc>
            </a:pPr>
            <a:r>
              <a:rPr lang="ja-JP" altLang="en-US" sz="1050" b="1" dirty="0">
                <a:solidFill>
                  <a:srgbClr val="CC00FF"/>
                </a:solidFill>
                <a:latin typeface="Meiryo" panose="020B0604030504040204" pitchFamily="34" charset="-128"/>
                <a:ea typeface="Meiryo" panose="020B0604030504040204" pitchFamily="34" charset="-128"/>
              </a:rPr>
              <a:t>　</a:t>
            </a:r>
            <a:r>
              <a:rPr lang="en-US" altLang="ja-JP" sz="1050" b="1" dirty="0">
                <a:solidFill>
                  <a:srgbClr val="FF0000"/>
                </a:solidFill>
                <a:latin typeface="Meiryo" panose="020B0604030504040204" pitchFamily="34" charset="-128"/>
                <a:ea typeface="Meiryo" panose="020B0604030504040204" pitchFamily="34" charset="-128"/>
              </a:rPr>
              <a:t>【</a:t>
            </a:r>
            <a:r>
              <a:rPr lang="ja-JP" altLang="en-US" sz="1050" b="1" dirty="0">
                <a:solidFill>
                  <a:srgbClr val="FF0000"/>
                </a:solidFill>
                <a:latin typeface="Meiryo" panose="020B0604030504040204" pitchFamily="34" charset="-128"/>
                <a:ea typeface="Meiryo" panose="020B0604030504040204" pitchFamily="34" charset="-128"/>
              </a:rPr>
              <a:t>電化社会の実現⇨カーボンニュートラルの実現への寄与</a:t>
            </a:r>
            <a:r>
              <a:rPr lang="en-US" altLang="ja-JP" sz="1050" b="1" dirty="0">
                <a:solidFill>
                  <a:srgbClr val="FF0000"/>
                </a:solidFill>
                <a:latin typeface="Meiryo" panose="020B0604030504040204" pitchFamily="34" charset="-128"/>
                <a:ea typeface="Meiryo" panose="020B0604030504040204" pitchFamily="34" charset="-128"/>
              </a:rPr>
              <a:t>】</a:t>
            </a:r>
            <a:endParaRPr lang="ja-JP" altLang="en-US" sz="1050" b="1" dirty="0">
              <a:solidFill>
                <a:srgbClr val="FF0000"/>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2BAF72DF-4499-1B4D-8853-5A992F7DAE27}"/>
              </a:ext>
            </a:extLst>
          </p:cNvPr>
          <p:cNvSpPr txBox="1"/>
          <p:nvPr/>
        </p:nvSpPr>
        <p:spPr>
          <a:xfrm>
            <a:off x="0" y="1295853"/>
            <a:ext cx="1080012" cy="810478"/>
          </a:xfrm>
          <a:prstGeom prst="rect">
            <a:avLst/>
          </a:prstGeom>
          <a:noFill/>
        </p:spPr>
        <p:txBody>
          <a:bodyPr wrap="square" rtlCol="0">
            <a:spAutoFit/>
          </a:bodyPr>
          <a:lstStyle/>
          <a:p>
            <a:pPr>
              <a:lnSpc>
                <a:spcPts val="1430"/>
              </a:lnSpc>
            </a:pPr>
            <a:r>
              <a:rPr kumimoji="1" lang="ja-JP" altLang="en-US" sz="1100">
                <a:solidFill>
                  <a:srgbClr val="006600"/>
                </a:solidFill>
                <a:latin typeface="Meiryo" panose="020B0604030504040204" pitchFamily="34" charset="-128"/>
                <a:ea typeface="Meiryo" panose="020B0604030504040204" pitchFamily="34" charset="-128"/>
              </a:rPr>
              <a:t>電子機器の</a:t>
            </a:r>
            <a:endParaRPr kumimoji="1" lang="en-US" altLang="ja-JP" sz="1100" dirty="0">
              <a:solidFill>
                <a:srgbClr val="006600"/>
              </a:solidFill>
              <a:latin typeface="Meiryo" panose="020B0604030504040204" pitchFamily="34" charset="-128"/>
              <a:ea typeface="Meiryo" panose="020B0604030504040204" pitchFamily="34" charset="-128"/>
            </a:endParaRPr>
          </a:p>
          <a:p>
            <a:pPr>
              <a:lnSpc>
                <a:spcPts val="1430"/>
              </a:lnSpc>
            </a:pPr>
            <a:r>
              <a:rPr kumimoji="1" lang="ja-JP" altLang="en-US" sz="1100">
                <a:solidFill>
                  <a:srgbClr val="006600"/>
                </a:solidFill>
                <a:latin typeface="Meiryo" panose="020B0604030504040204" pitchFamily="34" charset="-128"/>
                <a:ea typeface="Meiryo" panose="020B0604030504040204" pitchFamily="34" charset="-128"/>
              </a:rPr>
              <a:t>イノベーションをクルマに展開</a:t>
            </a:r>
          </a:p>
        </p:txBody>
      </p:sp>
      <p:sp>
        <p:nvSpPr>
          <p:cNvPr id="34" name="テキスト ボックス 33">
            <a:extLst>
              <a:ext uri="{FF2B5EF4-FFF2-40B4-BE49-F238E27FC236}">
                <a16:creationId xmlns:a16="http://schemas.microsoft.com/office/drawing/2014/main" id="{DF61857C-3F85-0541-A45B-E1070A5A67D2}"/>
              </a:ext>
            </a:extLst>
          </p:cNvPr>
          <p:cNvSpPr txBox="1"/>
          <p:nvPr/>
        </p:nvSpPr>
        <p:spPr>
          <a:xfrm>
            <a:off x="1598100" y="2226920"/>
            <a:ext cx="1069524" cy="27186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スマートホン</a:t>
            </a:r>
          </a:p>
        </p:txBody>
      </p:sp>
      <p:sp>
        <p:nvSpPr>
          <p:cNvPr id="35" name="テキスト ボックス 34">
            <a:extLst>
              <a:ext uri="{FF2B5EF4-FFF2-40B4-BE49-F238E27FC236}">
                <a16:creationId xmlns:a16="http://schemas.microsoft.com/office/drawing/2014/main" id="{A36838C8-FA2A-5149-8C52-00FB2389A0EA}"/>
              </a:ext>
            </a:extLst>
          </p:cNvPr>
          <p:cNvSpPr txBox="1"/>
          <p:nvPr/>
        </p:nvSpPr>
        <p:spPr>
          <a:xfrm>
            <a:off x="2554657" y="2239310"/>
            <a:ext cx="1015021" cy="271869"/>
          </a:xfrm>
          <a:prstGeom prst="rect">
            <a:avLst/>
          </a:prstGeom>
          <a:noFill/>
        </p:spPr>
        <p:txBody>
          <a:bodyPr wrap="none" rtlCol="0">
            <a:spAutoFit/>
          </a:bodyPr>
          <a:lstStyle/>
          <a:p>
            <a:pPr>
              <a:lnSpc>
                <a:spcPts val="1430"/>
              </a:lnSpc>
            </a:pPr>
            <a:r>
              <a:rPr kumimoji="1" lang="en-US" altLang="ja-JP" sz="1100" dirty="0">
                <a:latin typeface="Meiryo" panose="020B0604030504040204" pitchFamily="34" charset="-128"/>
                <a:ea typeface="Meiryo" panose="020B0604030504040204" pitchFamily="34" charset="-128"/>
              </a:rPr>
              <a:t>IoT</a:t>
            </a:r>
            <a:r>
              <a:rPr kumimoji="1" lang="ja-JP" altLang="en-US" sz="1100">
                <a:latin typeface="Meiryo" panose="020B0604030504040204" pitchFamily="34" charset="-128"/>
                <a:ea typeface="Meiryo" panose="020B0604030504040204" pitchFamily="34" charset="-128"/>
              </a:rPr>
              <a:t>デバイス</a:t>
            </a:r>
          </a:p>
        </p:txBody>
      </p:sp>
      <p:sp>
        <p:nvSpPr>
          <p:cNvPr id="36" name="テキスト ボックス 35">
            <a:extLst>
              <a:ext uri="{FF2B5EF4-FFF2-40B4-BE49-F238E27FC236}">
                <a16:creationId xmlns:a16="http://schemas.microsoft.com/office/drawing/2014/main" id="{CDBE9FD4-1C7D-9E47-A11B-F9B2657E870E}"/>
              </a:ext>
            </a:extLst>
          </p:cNvPr>
          <p:cNvSpPr txBox="1"/>
          <p:nvPr/>
        </p:nvSpPr>
        <p:spPr>
          <a:xfrm>
            <a:off x="3469832" y="1107400"/>
            <a:ext cx="1069524" cy="451406"/>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ウエアラブル</a:t>
            </a:r>
            <a:endParaRPr kumimoji="1" lang="en-US" altLang="ja-JP" sz="1100" dirty="0">
              <a:latin typeface="Meiryo" panose="020B0604030504040204" pitchFamily="34" charset="-128"/>
              <a:ea typeface="Meiryo" panose="020B0604030504040204" pitchFamily="34" charset="-128"/>
            </a:endParaRPr>
          </a:p>
          <a:p>
            <a:pPr>
              <a:lnSpc>
                <a:spcPts val="1430"/>
              </a:lnSpc>
            </a:pPr>
            <a:r>
              <a:rPr kumimoji="1" lang="ja-JP" altLang="en-US" sz="1100">
                <a:latin typeface="Meiryo" panose="020B0604030504040204" pitchFamily="34" charset="-128"/>
                <a:ea typeface="Meiryo" panose="020B0604030504040204" pitchFamily="34" charset="-128"/>
              </a:rPr>
              <a:t>機器</a:t>
            </a:r>
          </a:p>
        </p:txBody>
      </p:sp>
      <p:pic>
        <p:nvPicPr>
          <p:cNvPr id="38" name="図 37">
            <a:extLst>
              <a:ext uri="{FF2B5EF4-FFF2-40B4-BE49-F238E27FC236}">
                <a16:creationId xmlns:a16="http://schemas.microsoft.com/office/drawing/2014/main" id="{281AF632-0F59-8846-A1BA-38A60ABCC02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50992" y="1000782"/>
            <a:ext cx="887507" cy="665630"/>
          </a:xfrm>
          <a:prstGeom prst="rect">
            <a:avLst/>
          </a:prstGeom>
        </p:spPr>
      </p:pic>
      <p:pic>
        <p:nvPicPr>
          <p:cNvPr id="39" name="図 38">
            <a:extLst>
              <a:ext uri="{FF2B5EF4-FFF2-40B4-BE49-F238E27FC236}">
                <a16:creationId xmlns:a16="http://schemas.microsoft.com/office/drawing/2014/main" id="{D1677CCD-F460-F843-9F65-8AF39EE082C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042139" y="1582929"/>
            <a:ext cx="363071" cy="645460"/>
          </a:xfrm>
          <a:prstGeom prst="rect">
            <a:avLst/>
          </a:prstGeom>
        </p:spPr>
      </p:pic>
      <p:pic>
        <p:nvPicPr>
          <p:cNvPr id="40" name="図 39">
            <a:extLst>
              <a:ext uri="{FF2B5EF4-FFF2-40B4-BE49-F238E27FC236}">
                <a16:creationId xmlns:a16="http://schemas.microsoft.com/office/drawing/2014/main" id="{A71B5E0C-A1FE-9444-9DBC-4BB60F8AC38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530685" y="1542250"/>
            <a:ext cx="685801" cy="692524"/>
          </a:xfrm>
          <a:prstGeom prst="rect">
            <a:avLst/>
          </a:prstGeom>
        </p:spPr>
      </p:pic>
      <p:pic>
        <p:nvPicPr>
          <p:cNvPr id="41" name="図 40">
            <a:extLst>
              <a:ext uri="{FF2B5EF4-FFF2-40B4-BE49-F238E27FC236}">
                <a16:creationId xmlns:a16="http://schemas.microsoft.com/office/drawing/2014/main" id="{C755BD25-41CC-634D-A745-A91954AB71A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03203" y="1012495"/>
            <a:ext cx="517712" cy="687996"/>
          </a:xfrm>
          <a:prstGeom prst="rect">
            <a:avLst/>
          </a:prstGeom>
        </p:spPr>
      </p:pic>
      <p:pic>
        <p:nvPicPr>
          <p:cNvPr id="42" name="図 41">
            <a:extLst>
              <a:ext uri="{FF2B5EF4-FFF2-40B4-BE49-F238E27FC236}">
                <a16:creationId xmlns:a16="http://schemas.microsoft.com/office/drawing/2014/main" id="{6B5B23CC-6F38-574F-A59F-C3A5CDFFB00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33672" y="1569826"/>
            <a:ext cx="941294" cy="551330"/>
          </a:xfrm>
          <a:prstGeom prst="rect">
            <a:avLst/>
          </a:prstGeom>
        </p:spPr>
      </p:pic>
      <p:sp>
        <p:nvSpPr>
          <p:cNvPr id="65" name="テキスト ボックス 64">
            <a:extLst>
              <a:ext uri="{FF2B5EF4-FFF2-40B4-BE49-F238E27FC236}">
                <a16:creationId xmlns:a16="http://schemas.microsoft.com/office/drawing/2014/main" id="{8A381CEB-710E-2742-A83C-0341A0758EDE}"/>
              </a:ext>
            </a:extLst>
          </p:cNvPr>
          <p:cNvSpPr txBox="1"/>
          <p:nvPr/>
        </p:nvSpPr>
        <p:spPr>
          <a:xfrm>
            <a:off x="-26852" y="3538489"/>
            <a:ext cx="922047" cy="271869"/>
          </a:xfrm>
          <a:prstGeom prst="rect">
            <a:avLst/>
          </a:prstGeom>
          <a:noFill/>
        </p:spPr>
        <p:txBody>
          <a:bodyPr wrap="none" rtlCol="0">
            <a:spAutoFit/>
          </a:bodyPr>
          <a:lstStyle/>
          <a:p>
            <a:pPr>
              <a:lnSpc>
                <a:spcPts val="1430"/>
              </a:lnSpc>
            </a:pPr>
            <a:r>
              <a:rPr kumimoji="1" lang="ja-JP" altLang="en-US" sz="1100">
                <a:solidFill>
                  <a:schemeClr val="accent6">
                    <a:lumMod val="50000"/>
                  </a:schemeClr>
                </a:solidFill>
                <a:latin typeface="Meiryo" panose="020B0604030504040204" pitchFamily="34" charset="-128"/>
                <a:ea typeface="Meiryo" panose="020B0604030504040204" pitchFamily="34" charset="-128"/>
              </a:rPr>
              <a:t>電池の進化</a:t>
            </a:r>
          </a:p>
        </p:txBody>
      </p:sp>
      <p:sp>
        <p:nvSpPr>
          <p:cNvPr id="57" name="テキスト ボックス 56">
            <a:extLst>
              <a:ext uri="{FF2B5EF4-FFF2-40B4-BE49-F238E27FC236}">
                <a16:creationId xmlns:a16="http://schemas.microsoft.com/office/drawing/2014/main" id="{5C37685C-0F18-0545-B9C4-4983ADE0BEE9}"/>
              </a:ext>
            </a:extLst>
          </p:cNvPr>
          <p:cNvSpPr txBox="1"/>
          <p:nvPr/>
        </p:nvSpPr>
        <p:spPr>
          <a:xfrm>
            <a:off x="6370562" y="3416085"/>
            <a:ext cx="2684168" cy="451406"/>
          </a:xfrm>
          <a:prstGeom prst="rect">
            <a:avLst/>
          </a:prstGeom>
          <a:noFill/>
        </p:spPr>
        <p:txBody>
          <a:bodyPr wrap="square" rtlCol="0">
            <a:spAutoFit/>
          </a:bodyPr>
          <a:lstStyle/>
          <a:p>
            <a:pPr marL="171450" indent="-171450">
              <a:lnSpc>
                <a:spcPts val="1430"/>
              </a:lnSpc>
              <a:buFont typeface="Wingdings" pitchFamily="2" charset="2"/>
              <a:buChar char="n"/>
            </a:pPr>
            <a:r>
              <a:rPr kumimoji="1" lang="ja-JP" altLang="en-US" sz="1100">
                <a:solidFill>
                  <a:srgbClr val="7030A0"/>
                </a:solidFill>
                <a:latin typeface="Meiryo" panose="020B0604030504040204" pitchFamily="34" charset="-128"/>
                <a:ea typeface="Meiryo" panose="020B0604030504040204" pitchFamily="34" charset="-128"/>
              </a:rPr>
              <a:t>電極複合体シート</a:t>
            </a:r>
            <a:r>
              <a:rPr kumimoji="1" lang="en-US" altLang="ja-JP" sz="1100" dirty="0">
                <a:solidFill>
                  <a:srgbClr val="7030A0"/>
                </a:solidFill>
                <a:latin typeface="Meiryo" panose="020B0604030504040204" pitchFamily="34" charset="-128"/>
                <a:ea typeface="Meiryo" panose="020B0604030504040204" pitchFamily="34" charset="-128"/>
              </a:rPr>
              <a:t>(</a:t>
            </a:r>
            <a:r>
              <a:rPr kumimoji="1" lang="ja-JP" altLang="en-US" sz="1100">
                <a:solidFill>
                  <a:srgbClr val="7030A0"/>
                </a:solidFill>
                <a:latin typeface="Meiryo" panose="020B0604030504040204" pitchFamily="34" charset="-128"/>
                <a:ea typeface="Meiryo" panose="020B0604030504040204" pitchFamily="34" charset="-128"/>
              </a:rPr>
              <a:t>正・負極</a:t>
            </a:r>
            <a:r>
              <a:rPr kumimoji="1" lang="en-US" altLang="ja-JP" sz="1100" dirty="0">
                <a:solidFill>
                  <a:srgbClr val="7030A0"/>
                </a:solidFill>
                <a:latin typeface="Meiryo" panose="020B0604030504040204" pitchFamily="34" charset="-128"/>
                <a:ea typeface="Meiryo" panose="020B0604030504040204" pitchFamily="34" charset="-128"/>
              </a:rPr>
              <a:t>)</a:t>
            </a:r>
            <a:r>
              <a:rPr kumimoji="1" lang="ja-JP" altLang="en-US" sz="1100">
                <a:solidFill>
                  <a:srgbClr val="7030A0"/>
                </a:solidFill>
                <a:latin typeface="Meiryo" panose="020B0604030504040204" pitchFamily="34" charset="-128"/>
                <a:ea typeface="Meiryo" panose="020B0604030504040204" pitchFamily="34" charset="-128"/>
              </a:rPr>
              <a:t>の開発</a:t>
            </a:r>
            <a:endParaRPr kumimoji="1" lang="en-US" altLang="ja-JP" sz="1100" dirty="0">
              <a:solidFill>
                <a:srgbClr val="7030A0"/>
              </a:solidFill>
              <a:latin typeface="Meiryo" panose="020B0604030504040204" pitchFamily="34" charset="-128"/>
              <a:ea typeface="Meiryo" panose="020B0604030504040204" pitchFamily="34" charset="-128"/>
            </a:endParaRPr>
          </a:p>
          <a:p>
            <a:pPr>
              <a:lnSpc>
                <a:spcPts val="1430"/>
              </a:lnSpc>
            </a:pPr>
            <a:r>
              <a:rPr kumimoji="1" lang="en-US" altLang="ja-JP" sz="1100" dirty="0">
                <a:solidFill>
                  <a:srgbClr val="7030A0"/>
                </a:solidFill>
                <a:latin typeface="Meiryo" panose="020B0604030504040204" pitchFamily="34" charset="-128"/>
                <a:ea typeface="Meiryo" panose="020B0604030504040204" pitchFamily="34" charset="-128"/>
              </a:rPr>
              <a:t>[</a:t>
            </a:r>
            <a:r>
              <a:rPr kumimoji="1" lang="ja-JP" altLang="en-US" sz="1100">
                <a:solidFill>
                  <a:srgbClr val="7030A0"/>
                </a:solidFill>
                <a:latin typeface="Meiryo" panose="020B0604030504040204" pitchFamily="34" charset="-128"/>
                <a:ea typeface="Meiryo" panose="020B0604030504040204" pitchFamily="34" charset="-128"/>
              </a:rPr>
              <a:t>電子材料研究部</a:t>
            </a:r>
            <a:r>
              <a:rPr kumimoji="1" lang="en-US" altLang="ja-JP" sz="1100" dirty="0">
                <a:solidFill>
                  <a:srgbClr val="7030A0"/>
                </a:solidFill>
                <a:latin typeface="Meiryo" panose="020B0604030504040204" pitchFamily="34" charset="-128"/>
                <a:ea typeface="Meiryo" panose="020B0604030504040204" pitchFamily="34" charset="-128"/>
              </a:rPr>
              <a:t>(</a:t>
            </a:r>
            <a:r>
              <a:rPr kumimoji="1" lang="ja-JP" altLang="en-US" sz="1100">
                <a:solidFill>
                  <a:srgbClr val="7030A0"/>
                </a:solidFill>
                <a:latin typeface="Meiryo" panose="020B0604030504040204" pitchFamily="34" charset="-128"/>
                <a:ea typeface="Meiryo" panose="020B0604030504040204" pitchFamily="34" charset="-128"/>
              </a:rPr>
              <a:t>森之宮</a:t>
            </a:r>
            <a:r>
              <a:rPr kumimoji="1" lang="en-US" altLang="ja-JP" sz="1100" dirty="0">
                <a:solidFill>
                  <a:srgbClr val="7030A0"/>
                </a:solidFill>
                <a:latin typeface="Meiryo" panose="020B0604030504040204" pitchFamily="34" charset="-128"/>
                <a:ea typeface="Meiryo" panose="020B0604030504040204" pitchFamily="34" charset="-128"/>
              </a:rPr>
              <a:t>)]</a:t>
            </a:r>
            <a:endParaRPr kumimoji="1" lang="ja-JP" altLang="en-US" sz="1100">
              <a:solidFill>
                <a:srgbClr val="7030A0"/>
              </a:solidFill>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5353BC5F-C587-0B4D-A270-4BB1B8D86A32}"/>
              </a:ext>
            </a:extLst>
          </p:cNvPr>
          <p:cNvSpPr txBox="1"/>
          <p:nvPr/>
        </p:nvSpPr>
        <p:spPr>
          <a:xfrm>
            <a:off x="6378875" y="3827932"/>
            <a:ext cx="2853133" cy="630942"/>
          </a:xfrm>
          <a:prstGeom prst="rect">
            <a:avLst/>
          </a:prstGeom>
          <a:noFill/>
        </p:spPr>
        <p:txBody>
          <a:bodyPr wrap="square" rtlCol="0">
            <a:spAutoFit/>
          </a:bodyPr>
          <a:lstStyle/>
          <a:p>
            <a:pPr marL="171450" indent="-171450">
              <a:lnSpc>
                <a:spcPts val="1430"/>
              </a:lnSpc>
              <a:buFont typeface="Wingdings" pitchFamily="2" charset="2"/>
              <a:buChar char="n"/>
            </a:pPr>
            <a:r>
              <a:rPr kumimoji="1" lang="ja-JP" altLang="en-US" sz="1100">
                <a:solidFill>
                  <a:srgbClr val="0066FF"/>
                </a:solidFill>
                <a:latin typeface="Meiryo" panose="020B0604030504040204" pitchFamily="34" charset="-128"/>
                <a:ea typeface="Meiryo" panose="020B0604030504040204" pitchFamily="34" charset="-128"/>
              </a:rPr>
              <a:t>固体電解質シート</a:t>
            </a: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セパレータ</a:t>
            </a: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の開発</a:t>
            </a:r>
            <a:endParaRPr kumimoji="1" lang="en-US" altLang="ja-JP" sz="1100" dirty="0">
              <a:solidFill>
                <a:srgbClr val="0066FF"/>
              </a:solidFill>
              <a:latin typeface="Meiryo" panose="020B0604030504040204" pitchFamily="34" charset="-128"/>
              <a:ea typeface="Meiryo" panose="020B0604030504040204" pitchFamily="34" charset="-128"/>
            </a:endParaRPr>
          </a:p>
          <a:p>
            <a:pPr>
              <a:lnSpc>
                <a:spcPts val="1430"/>
              </a:lnSpc>
            </a:pP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応用材料化学＋電子・機械システム研究部</a:t>
            </a: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和泉</a:t>
            </a:r>
            <a:r>
              <a:rPr kumimoji="1" lang="en-US" altLang="ja-JP" sz="1100" dirty="0">
                <a:solidFill>
                  <a:srgbClr val="0066FF"/>
                </a:solidFill>
                <a:latin typeface="Meiryo" panose="020B0604030504040204" pitchFamily="34" charset="-128"/>
                <a:ea typeface="Meiryo" panose="020B0604030504040204" pitchFamily="34" charset="-128"/>
              </a:rPr>
              <a:t>)]</a:t>
            </a:r>
            <a:endParaRPr kumimoji="1" lang="ja-JP" altLang="en-US" sz="1100">
              <a:solidFill>
                <a:srgbClr val="0066FF"/>
              </a:solidFill>
              <a:latin typeface="Meiryo" panose="020B0604030504040204" pitchFamily="34" charset="-128"/>
              <a:ea typeface="Meiryo" panose="020B0604030504040204" pitchFamily="34" charset="-128"/>
            </a:endParaRPr>
          </a:p>
        </p:txBody>
      </p:sp>
      <p:grpSp>
        <p:nvGrpSpPr>
          <p:cNvPr id="13" name="グループ化 12">
            <a:extLst>
              <a:ext uri="{FF2B5EF4-FFF2-40B4-BE49-F238E27FC236}">
                <a16:creationId xmlns:a16="http://schemas.microsoft.com/office/drawing/2014/main" id="{CEEE7439-3C91-BE45-B363-88507D9D540A}"/>
              </a:ext>
            </a:extLst>
          </p:cNvPr>
          <p:cNvGrpSpPr/>
          <p:nvPr/>
        </p:nvGrpSpPr>
        <p:grpSpPr>
          <a:xfrm>
            <a:off x="1030511" y="2901147"/>
            <a:ext cx="3874194" cy="1950351"/>
            <a:chOff x="689686" y="2603070"/>
            <a:chExt cx="4353240" cy="2355245"/>
          </a:xfrm>
        </p:grpSpPr>
        <p:pic>
          <p:nvPicPr>
            <p:cNvPr id="32" name="図 31">
              <a:extLst>
                <a:ext uri="{FF2B5EF4-FFF2-40B4-BE49-F238E27FC236}">
                  <a16:creationId xmlns:a16="http://schemas.microsoft.com/office/drawing/2014/main" id="{83FD6BAC-828B-D648-882B-294F75DC3BE7}"/>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10541" y="2680012"/>
              <a:ext cx="1405959" cy="1788906"/>
            </a:xfrm>
            <a:prstGeom prst="rect">
              <a:avLst/>
            </a:prstGeom>
          </p:spPr>
        </p:pic>
        <p:sp>
          <p:nvSpPr>
            <p:cNvPr id="44" name="正方形/長方形 43">
              <a:extLst>
                <a:ext uri="{FF2B5EF4-FFF2-40B4-BE49-F238E27FC236}">
                  <a16:creationId xmlns:a16="http://schemas.microsoft.com/office/drawing/2014/main" id="{09572E7A-81ED-6949-956D-9A818D444F24}"/>
                </a:ext>
              </a:extLst>
            </p:cNvPr>
            <p:cNvSpPr/>
            <p:nvPr/>
          </p:nvSpPr>
          <p:spPr>
            <a:xfrm>
              <a:off x="1988588" y="2782707"/>
              <a:ext cx="417485"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61" name="正方形/長方形 60">
              <a:extLst>
                <a:ext uri="{FF2B5EF4-FFF2-40B4-BE49-F238E27FC236}">
                  <a16:creationId xmlns:a16="http://schemas.microsoft.com/office/drawing/2014/main" id="{547CE65B-08EE-8E42-BC70-91A1F2761FD9}"/>
                </a:ext>
              </a:extLst>
            </p:cNvPr>
            <p:cNvSpPr/>
            <p:nvPr/>
          </p:nvSpPr>
          <p:spPr>
            <a:xfrm>
              <a:off x="1647541" y="2851306"/>
              <a:ext cx="358683"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62" name="正方形/長方形 61">
              <a:extLst>
                <a:ext uri="{FF2B5EF4-FFF2-40B4-BE49-F238E27FC236}">
                  <a16:creationId xmlns:a16="http://schemas.microsoft.com/office/drawing/2014/main" id="{4F7A1460-261F-D549-8B3C-BF5A9ACA5DF0}"/>
                </a:ext>
              </a:extLst>
            </p:cNvPr>
            <p:cNvSpPr/>
            <p:nvPr/>
          </p:nvSpPr>
          <p:spPr>
            <a:xfrm>
              <a:off x="1206539" y="2608263"/>
              <a:ext cx="51744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63" name="正方形/長方形 62">
              <a:extLst>
                <a:ext uri="{FF2B5EF4-FFF2-40B4-BE49-F238E27FC236}">
                  <a16:creationId xmlns:a16="http://schemas.microsoft.com/office/drawing/2014/main" id="{2E8BA32E-3EDD-3942-8BB2-883AD87C621E}"/>
                </a:ext>
              </a:extLst>
            </p:cNvPr>
            <p:cNvSpPr/>
            <p:nvPr/>
          </p:nvSpPr>
          <p:spPr>
            <a:xfrm>
              <a:off x="1888623" y="4399729"/>
              <a:ext cx="33908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64" name="正方形/長方形 63">
              <a:extLst>
                <a:ext uri="{FF2B5EF4-FFF2-40B4-BE49-F238E27FC236}">
                  <a16:creationId xmlns:a16="http://schemas.microsoft.com/office/drawing/2014/main" id="{F1973387-B29E-5B43-804D-6B197ADB2BAC}"/>
                </a:ext>
              </a:extLst>
            </p:cNvPr>
            <p:cNvSpPr/>
            <p:nvPr/>
          </p:nvSpPr>
          <p:spPr>
            <a:xfrm>
              <a:off x="1159497" y="4333088"/>
              <a:ext cx="605647"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a16="http://schemas.microsoft.com/office/drawing/2014/main" id="{1584204F-59D5-854D-9FF7-635D32246E27}"/>
                </a:ext>
              </a:extLst>
            </p:cNvPr>
            <p:cNvSpPr txBox="1"/>
            <p:nvPr/>
          </p:nvSpPr>
          <p:spPr>
            <a:xfrm>
              <a:off x="729363" y="2603070"/>
              <a:ext cx="1000034"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㊉正極端子</a:t>
              </a:r>
            </a:p>
          </p:txBody>
        </p:sp>
        <p:sp>
          <p:nvSpPr>
            <p:cNvPr id="51" name="テキスト ボックス 50">
              <a:extLst>
                <a:ext uri="{FF2B5EF4-FFF2-40B4-BE49-F238E27FC236}">
                  <a16:creationId xmlns:a16="http://schemas.microsoft.com/office/drawing/2014/main" id="{28F33677-525E-7942-BA88-3E058093E250}"/>
                </a:ext>
              </a:extLst>
            </p:cNvPr>
            <p:cNvSpPr txBox="1"/>
            <p:nvPr/>
          </p:nvSpPr>
          <p:spPr>
            <a:xfrm>
              <a:off x="1572593" y="2838680"/>
              <a:ext cx="524513"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正極</a:t>
              </a:r>
            </a:p>
          </p:txBody>
        </p:sp>
        <p:sp>
          <p:nvSpPr>
            <p:cNvPr id="52" name="テキスト ボックス 51">
              <a:extLst>
                <a:ext uri="{FF2B5EF4-FFF2-40B4-BE49-F238E27FC236}">
                  <a16:creationId xmlns:a16="http://schemas.microsoft.com/office/drawing/2014/main" id="{6162E903-224B-4344-93A0-C2C62C0AF0E7}"/>
                </a:ext>
              </a:extLst>
            </p:cNvPr>
            <p:cNvSpPr txBox="1"/>
            <p:nvPr/>
          </p:nvSpPr>
          <p:spPr>
            <a:xfrm>
              <a:off x="1918005" y="2776386"/>
              <a:ext cx="524513"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負極</a:t>
              </a:r>
            </a:p>
          </p:txBody>
        </p:sp>
        <p:sp>
          <p:nvSpPr>
            <p:cNvPr id="53" name="テキスト ボックス 52">
              <a:extLst>
                <a:ext uri="{FF2B5EF4-FFF2-40B4-BE49-F238E27FC236}">
                  <a16:creationId xmlns:a16="http://schemas.microsoft.com/office/drawing/2014/main" id="{39F32A3B-DCDB-0C4C-89DF-06BD29A3CB80}"/>
                </a:ext>
              </a:extLst>
            </p:cNvPr>
            <p:cNvSpPr txBox="1"/>
            <p:nvPr/>
          </p:nvSpPr>
          <p:spPr>
            <a:xfrm>
              <a:off x="1505717" y="4385184"/>
              <a:ext cx="1457543"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セパレータ</a:t>
              </a:r>
              <a:r>
                <a:rPr kumimoji="1" lang="en-US" altLang="ja-JP" sz="1100" dirty="0">
                  <a:latin typeface="Meiryo" panose="020B0604030504040204" pitchFamily="34" charset="-128"/>
                  <a:ea typeface="Meiryo" panose="020B0604030504040204" pitchFamily="34" charset="-128"/>
                </a:rPr>
                <a:t>(</a:t>
              </a:r>
              <a:r>
                <a:rPr kumimoji="1" lang="ja-JP" altLang="en-US" sz="1100">
                  <a:latin typeface="Meiryo" panose="020B0604030504040204" pitchFamily="34" charset="-128"/>
                  <a:ea typeface="Meiryo" panose="020B0604030504040204" pitchFamily="34" charset="-128"/>
                </a:rPr>
                <a:t>液体</a:t>
              </a:r>
              <a:r>
                <a:rPr kumimoji="1" lang="en-US" altLang="ja-JP" sz="1100" dirty="0">
                  <a:latin typeface="Meiryo" panose="020B0604030504040204" pitchFamily="34" charset="-128"/>
                  <a:ea typeface="Meiryo" panose="020B0604030504040204" pitchFamily="34" charset="-128"/>
                </a:rPr>
                <a:t>)</a:t>
              </a:r>
              <a:endParaRPr kumimoji="1" lang="ja-JP" altLang="en-US" sz="1100">
                <a:latin typeface="Meiryo" panose="020B0604030504040204" pitchFamily="34" charset="-128"/>
                <a:ea typeface="Meiryo" panose="020B0604030504040204" pitchFamily="34" charset="-128"/>
              </a:endParaRPr>
            </a:p>
          </p:txBody>
        </p:sp>
        <p:sp>
          <p:nvSpPr>
            <p:cNvPr id="49" name="正方形/長方形 48">
              <a:extLst>
                <a:ext uri="{FF2B5EF4-FFF2-40B4-BE49-F238E27FC236}">
                  <a16:creationId xmlns:a16="http://schemas.microsoft.com/office/drawing/2014/main" id="{4C67D4BD-6413-8C4A-B726-508DDA16654F}"/>
                </a:ext>
              </a:extLst>
            </p:cNvPr>
            <p:cNvSpPr/>
            <p:nvPr/>
          </p:nvSpPr>
          <p:spPr>
            <a:xfrm>
              <a:off x="888701" y="4630006"/>
              <a:ext cx="1956480" cy="328309"/>
            </a:xfrm>
            <a:prstGeom prst="rect">
              <a:avLst/>
            </a:prstGeom>
          </p:spPr>
          <p:txBody>
            <a:bodyPr wrap="none">
              <a:spAutoFit/>
            </a:bodyPr>
            <a:lstStyle/>
            <a:p>
              <a:pPr>
                <a:lnSpc>
                  <a:spcPts val="1430"/>
                </a:lnSpc>
              </a:pPr>
              <a:r>
                <a:rPr lang="ja-JP" altLang="en-US" sz="1100">
                  <a:solidFill>
                    <a:srgbClr val="006600"/>
                  </a:solidFill>
                  <a:latin typeface="Meiryo" panose="020B0604030504040204" pitchFamily="34" charset="-128"/>
                  <a:ea typeface="Meiryo" panose="020B0604030504040204" pitchFamily="34" charset="-128"/>
                </a:rPr>
                <a:t>リチウムイオン</a:t>
              </a:r>
              <a:r>
                <a:rPr lang="en-US" altLang="ja-JP" sz="1100" dirty="0">
                  <a:solidFill>
                    <a:srgbClr val="006600"/>
                  </a:solidFill>
                  <a:latin typeface="Meiryo" panose="020B0604030504040204" pitchFamily="34" charset="-128"/>
                  <a:ea typeface="Meiryo" panose="020B0604030504040204" pitchFamily="34" charset="-128"/>
                </a:rPr>
                <a:t>(Li)</a:t>
              </a:r>
              <a:r>
                <a:rPr lang="ja-JP" altLang="en-US" sz="1100">
                  <a:solidFill>
                    <a:srgbClr val="006600"/>
                  </a:solidFill>
                  <a:latin typeface="Meiryo" panose="020B0604030504040204" pitchFamily="34" charset="-128"/>
                  <a:ea typeface="Meiryo" panose="020B0604030504040204" pitchFamily="34" charset="-128"/>
                </a:rPr>
                <a:t> 電池</a:t>
              </a:r>
              <a:endParaRPr lang="en-US" altLang="ja-JP" sz="1100" dirty="0">
                <a:solidFill>
                  <a:srgbClr val="006600"/>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5C28D392-0B44-BD42-90E3-9F74E9D86415}"/>
                </a:ext>
              </a:extLst>
            </p:cNvPr>
            <p:cNvSpPr txBox="1"/>
            <p:nvPr/>
          </p:nvSpPr>
          <p:spPr>
            <a:xfrm>
              <a:off x="3255004" y="4630006"/>
              <a:ext cx="1000034" cy="328309"/>
            </a:xfrm>
            <a:prstGeom prst="rect">
              <a:avLst/>
            </a:prstGeom>
            <a:noFill/>
          </p:spPr>
          <p:txBody>
            <a:bodyPr wrap="none" rtlCol="0">
              <a:spAutoFit/>
            </a:bodyPr>
            <a:lstStyle/>
            <a:p>
              <a:pPr>
                <a:lnSpc>
                  <a:spcPts val="1430"/>
                </a:lnSpc>
              </a:pPr>
              <a:r>
                <a:rPr kumimoji="1" lang="ja-JP" altLang="en-US" sz="1100">
                  <a:solidFill>
                    <a:srgbClr val="FF0000"/>
                  </a:solidFill>
                  <a:latin typeface="Meiryo" panose="020B0604030504040204" pitchFamily="34" charset="-128"/>
                  <a:ea typeface="Meiryo" panose="020B0604030504040204" pitchFamily="34" charset="-128"/>
                </a:rPr>
                <a:t>全固体電池</a:t>
              </a:r>
            </a:p>
          </p:txBody>
        </p:sp>
        <p:pic>
          <p:nvPicPr>
            <p:cNvPr id="71" name="図 70">
              <a:extLst>
                <a:ext uri="{FF2B5EF4-FFF2-40B4-BE49-F238E27FC236}">
                  <a16:creationId xmlns:a16="http://schemas.microsoft.com/office/drawing/2014/main" id="{AD9876A4-D102-1844-8A94-71028794BC4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990207" y="2680012"/>
              <a:ext cx="1405959" cy="1788905"/>
            </a:xfrm>
            <a:prstGeom prst="rect">
              <a:avLst/>
            </a:prstGeom>
          </p:spPr>
        </p:pic>
        <p:sp>
          <p:nvSpPr>
            <p:cNvPr id="72" name="正方形/長方形 71">
              <a:extLst>
                <a:ext uri="{FF2B5EF4-FFF2-40B4-BE49-F238E27FC236}">
                  <a16:creationId xmlns:a16="http://schemas.microsoft.com/office/drawing/2014/main" id="{3870764A-2D6A-AC4A-9CA8-F94F2CDFBF69}"/>
                </a:ext>
              </a:extLst>
            </p:cNvPr>
            <p:cNvSpPr/>
            <p:nvPr/>
          </p:nvSpPr>
          <p:spPr>
            <a:xfrm>
              <a:off x="4068254" y="2782707"/>
              <a:ext cx="417485"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73" name="正方形/長方形 72">
              <a:extLst>
                <a:ext uri="{FF2B5EF4-FFF2-40B4-BE49-F238E27FC236}">
                  <a16:creationId xmlns:a16="http://schemas.microsoft.com/office/drawing/2014/main" id="{563DFF60-B9F5-4040-8F4F-D2B3985D4B06}"/>
                </a:ext>
              </a:extLst>
            </p:cNvPr>
            <p:cNvSpPr/>
            <p:nvPr/>
          </p:nvSpPr>
          <p:spPr>
            <a:xfrm>
              <a:off x="3727207" y="2851306"/>
              <a:ext cx="358682"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74" name="正方形/長方形 73">
              <a:extLst>
                <a:ext uri="{FF2B5EF4-FFF2-40B4-BE49-F238E27FC236}">
                  <a16:creationId xmlns:a16="http://schemas.microsoft.com/office/drawing/2014/main" id="{0AFC4812-E4AD-D24F-B412-751D92C87E6C}"/>
                </a:ext>
              </a:extLst>
            </p:cNvPr>
            <p:cNvSpPr/>
            <p:nvPr/>
          </p:nvSpPr>
          <p:spPr>
            <a:xfrm>
              <a:off x="3286205" y="2608263"/>
              <a:ext cx="51744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75" name="正方形/長方形 74">
              <a:extLst>
                <a:ext uri="{FF2B5EF4-FFF2-40B4-BE49-F238E27FC236}">
                  <a16:creationId xmlns:a16="http://schemas.microsoft.com/office/drawing/2014/main" id="{715F500A-35E6-E945-B0D1-25437FD060F2}"/>
                </a:ext>
              </a:extLst>
            </p:cNvPr>
            <p:cNvSpPr/>
            <p:nvPr/>
          </p:nvSpPr>
          <p:spPr>
            <a:xfrm>
              <a:off x="3968288" y="4399729"/>
              <a:ext cx="33908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76" name="正方形/長方形 75">
              <a:extLst>
                <a:ext uri="{FF2B5EF4-FFF2-40B4-BE49-F238E27FC236}">
                  <a16:creationId xmlns:a16="http://schemas.microsoft.com/office/drawing/2014/main" id="{3CF02E00-D7F8-3547-8E62-3283219CE874}"/>
                </a:ext>
              </a:extLst>
            </p:cNvPr>
            <p:cNvSpPr/>
            <p:nvPr/>
          </p:nvSpPr>
          <p:spPr>
            <a:xfrm>
              <a:off x="3239163" y="4333088"/>
              <a:ext cx="60564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77" name="テキスト ボックス 76">
              <a:extLst>
                <a:ext uri="{FF2B5EF4-FFF2-40B4-BE49-F238E27FC236}">
                  <a16:creationId xmlns:a16="http://schemas.microsoft.com/office/drawing/2014/main" id="{B72AA7AE-BC8F-1B4A-858A-AFD181D0725F}"/>
                </a:ext>
              </a:extLst>
            </p:cNvPr>
            <p:cNvSpPr txBox="1"/>
            <p:nvPr/>
          </p:nvSpPr>
          <p:spPr>
            <a:xfrm>
              <a:off x="2809029" y="2603070"/>
              <a:ext cx="1000034"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㊉正極端子</a:t>
              </a:r>
            </a:p>
          </p:txBody>
        </p:sp>
        <p:sp>
          <p:nvSpPr>
            <p:cNvPr id="78" name="テキスト ボックス 77">
              <a:extLst>
                <a:ext uri="{FF2B5EF4-FFF2-40B4-BE49-F238E27FC236}">
                  <a16:creationId xmlns:a16="http://schemas.microsoft.com/office/drawing/2014/main" id="{C232EA4F-9423-CB46-A63D-DFE0C9BDC217}"/>
                </a:ext>
              </a:extLst>
            </p:cNvPr>
            <p:cNvSpPr txBox="1"/>
            <p:nvPr/>
          </p:nvSpPr>
          <p:spPr>
            <a:xfrm>
              <a:off x="3652258" y="2838680"/>
              <a:ext cx="524513" cy="328309"/>
            </a:xfrm>
            <a:prstGeom prst="rect">
              <a:avLst/>
            </a:prstGeom>
            <a:noFill/>
          </p:spPr>
          <p:txBody>
            <a:bodyPr wrap="none" rtlCol="0">
              <a:spAutoFit/>
            </a:bodyPr>
            <a:lstStyle/>
            <a:p>
              <a:pPr>
                <a:lnSpc>
                  <a:spcPts val="1430"/>
                </a:lnSpc>
              </a:pPr>
              <a:r>
                <a:rPr kumimoji="1" lang="ja-JP" altLang="en-US" sz="1100">
                  <a:solidFill>
                    <a:srgbClr val="7030A0"/>
                  </a:solidFill>
                  <a:latin typeface="Meiryo" panose="020B0604030504040204" pitchFamily="34" charset="-128"/>
                  <a:ea typeface="Meiryo" panose="020B0604030504040204" pitchFamily="34" charset="-128"/>
                </a:rPr>
                <a:t>正極</a:t>
              </a:r>
            </a:p>
          </p:txBody>
        </p:sp>
        <p:sp>
          <p:nvSpPr>
            <p:cNvPr id="79" name="テキスト ボックス 78">
              <a:extLst>
                <a:ext uri="{FF2B5EF4-FFF2-40B4-BE49-F238E27FC236}">
                  <a16:creationId xmlns:a16="http://schemas.microsoft.com/office/drawing/2014/main" id="{5FD4D65E-9EB9-714A-9F60-3B308A0F75D2}"/>
                </a:ext>
              </a:extLst>
            </p:cNvPr>
            <p:cNvSpPr txBox="1"/>
            <p:nvPr/>
          </p:nvSpPr>
          <p:spPr>
            <a:xfrm>
              <a:off x="3997671" y="2776386"/>
              <a:ext cx="524513" cy="328309"/>
            </a:xfrm>
            <a:prstGeom prst="rect">
              <a:avLst/>
            </a:prstGeom>
            <a:noFill/>
          </p:spPr>
          <p:txBody>
            <a:bodyPr wrap="none" rtlCol="0">
              <a:spAutoFit/>
            </a:bodyPr>
            <a:lstStyle/>
            <a:p>
              <a:pPr>
                <a:lnSpc>
                  <a:spcPts val="1430"/>
                </a:lnSpc>
              </a:pPr>
              <a:r>
                <a:rPr kumimoji="1" lang="ja-JP" altLang="en-US" sz="1100">
                  <a:solidFill>
                    <a:srgbClr val="7030A0"/>
                  </a:solidFill>
                  <a:latin typeface="Meiryo" panose="020B0604030504040204" pitchFamily="34" charset="-128"/>
                  <a:ea typeface="Meiryo" panose="020B0604030504040204" pitchFamily="34" charset="-128"/>
                </a:rPr>
                <a:t>負極</a:t>
              </a:r>
            </a:p>
          </p:txBody>
        </p:sp>
        <p:sp>
          <p:nvSpPr>
            <p:cNvPr id="80" name="テキスト ボックス 79">
              <a:extLst>
                <a:ext uri="{FF2B5EF4-FFF2-40B4-BE49-F238E27FC236}">
                  <a16:creationId xmlns:a16="http://schemas.microsoft.com/office/drawing/2014/main" id="{154F1753-B384-DF4A-9AA8-DE96123181C8}"/>
                </a:ext>
              </a:extLst>
            </p:cNvPr>
            <p:cNvSpPr txBox="1"/>
            <p:nvPr/>
          </p:nvSpPr>
          <p:spPr>
            <a:xfrm>
              <a:off x="2769352" y="4312484"/>
              <a:ext cx="1000034" cy="328309"/>
            </a:xfrm>
            <a:prstGeom prst="rect">
              <a:avLst/>
            </a:prstGeom>
            <a:noFill/>
          </p:spPr>
          <p:txBody>
            <a:bodyPr wrap="none" rtlCol="0">
              <a:spAutoFit/>
            </a:bodyPr>
            <a:lstStyle/>
            <a:p>
              <a:pPr>
                <a:lnSpc>
                  <a:spcPts val="1430"/>
                </a:lnSpc>
              </a:pPr>
              <a:r>
                <a:rPr kumimoji="1" lang="en-US" altLang="ja-JP" sz="1100" dirty="0">
                  <a:latin typeface="Meiryo" panose="020B0604030504040204" pitchFamily="34" charset="-128"/>
                  <a:ea typeface="Meiryo" panose="020B0604030504040204" pitchFamily="34" charset="-128"/>
                </a:rPr>
                <a:t>㊀</a:t>
              </a:r>
              <a:r>
                <a:rPr kumimoji="1" lang="ja-JP" altLang="en-US" sz="1100">
                  <a:latin typeface="Meiryo" panose="020B0604030504040204" pitchFamily="34" charset="-128"/>
                  <a:ea typeface="Meiryo" panose="020B0604030504040204" pitchFamily="34" charset="-128"/>
                </a:rPr>
                <a:t>負極端子</a:t>
              </a:r>
            </a:p>
          </p:txBody>
        </p:sp>
        <p:sp>
          <p:nvSpPr>
            <p:cNvPr id="81" name="テキスト ボックス 80">
              <a:extLst>
                <a:ext uri="{FF2B5EF4-FFF2-40B4-BE49-F238E27FC236}">
                  <a16:creationId xmlns:a16="http://schemas.microsoft.com/office/drawing/2014/main" id="{FDC1F8E9-488E-7344-A74A-4AFB21862DD6}"/>
                </a:ext>
              </a:extLst>
            </p:cNvPr>
            <p:cNvSpPr txBox="1"/>
            <p:nvPr/>
          </p:nvSpPr>
          <p:spPr>
            <a:xfrm>
              <a:off x="3585383" y="4385184"/>
              <a:ext cx="1457543" cy="328309"/>
            </a:xfrm>
            <a:prstGeom prst="rect">
              <a:avLst/>
            </a:prstGeom>
            <a:noFill/>
          </p:spPr>
          <p:txBody>
            <a:bodyPr wrap="none" rtlCol="0">
              <a:spAutoFit/>
            </a:bodyPr>
            <a:lstStyle/>
            <a:p>
              <a:pPr>
                <a:lnSpc>
                  <a:spcPts val="1430"/>
                </a:lnSpc>
              </a:pPr>
              <a:r>
                <a:rPr kumimoji="1" lang="ja-JP" altLang="en-US" sz="1100">
                  <a:solidFill>
                    <a:srgbClr val="0066FF"/>
                  </a:solidFill>
                  <a:latin typeface="Meiryo" panose="020B0604030504040204" pitchFamily="34" charset="-128"/>
                  <a:ea typeface="Meiryo" panose="020B0604030504040204" pitchFamily="34" charset="-128"/>
                </a:rPr>
                <a:t>セパレータ</a:t>
              </a: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固体</a:t>
              </a:r>
              <a:r>
                <a:rPr kumimoji="1" lang="en-US" altLang="ja-JP" sz="1100" dirty="0">
                  <a:solidFill>
                    <a:srgbClr val="0066FF"/>
                  </a:solidFill>
                  <a:latin typeface="Meiryo" panose="020B0604030504040204" pitchFamily="34" charset="-128"/>
                  <a:ea typeface="Meiryo" panose="020B0604030504040204" pitchFamily="34" charset="-128"/>
                </a:rPr>
                <a:t>)</a:t>
              </a:r>
              <a:endParaRPr kumimoji="1" lang="ja-JP" altLang="en-US" sz="1100">
                <a:solidFill>
                  <a:srgbClr val="0066FF"/>
                </a:solidFill>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8550D27B-35D6-1B47-A327-49B0A81D3182}"/>
                </a:ext>
              </a:extLst>
            </p:cNvPr>
            <p:cNvSpPr txBox="1"/>
            <p:nvPr/>
          </p:nvSpPr>
          <p:spPr>
            <a:xfrm>
              <a:off x="689686" y="4312484"/>
              <a:ext cx="1000034" cy="328309"/>
            </a:xfrm>
            <a:prstGeom prst="rect">
              <a:avLst/>
            </a:prstGeom>
            <a:noFill/>
          </p:spPr>
          <p:txBody>
            <a:bodyPr wrap="none" rtlCol="0">
              <a:spAutoFit/>
            </a:bodyPr>
            <a:lstStyle/>
            <a:p>
              <a:pPr>
                <a:lnSpc>
                  <a:spcPts val="1430"/>
                </a:lnSpc>
              </a:pPr>
              <a:r>
                <a:rPr kumimoji="1" lang="en-US" altLang="ja-JP" sz="1100" dirty="0">
                  <a:latin typeface="Meiryo" panose="020B0604030504040204" pitchFamily="34" charset="-128"/>
                  <a:ea typeface="Meiryo" panose="020B0604030504040204" pitchFamily="34" charset="-128"/>
                </a:rPr>
                <a:t>㊀</a:t>
              </a:r>
              <a:r>
                <a:rPr kumimoji="1" lang="ja-JP" altLang="en-US" sz="1100">
                  <a:latin typeface="Meiryo" panose="020B0604030504040204" pitchFamily="34" charset="-128"/>
                  <a:ea typeface="Meiryo" panose="020B0604030504040204" pitchFamily="34" charset="-128"/>
                </a:rPr>
                <a:t>負極端子</a:t>
              </a:r>
            </a:p>
          </p:txBody>
        </p:sp>
      </p:grpSp>
      <p:sp>
        <p:nvSpPr>
          <p:cNvPr id="68" name="テキスト ボックス 67">
            <a:extLst>
              <a:ext uri="{FF2B5EF4-FFF2-40B4-BE49-F238E27FC236}">
                <a16:creationId xmlns:a16="http://schemas.microsoft.com/office/drawing/2014/main" id="{764DDCB9-826E-4648-8808-CFB3C550E1D3}"/>
              </a:ext>
            </a:extLst>
          </p:cNvPr>
          <p:cNvSpPr txBox="1"/>
          <p:nvPr/>
        </p:nvSpPr>
        <p:spPr>
          <a:xfrm>
            <a:off x="4865752" y="5082500"/>
            <a:ext cx="4323067" cy="1349087"/>
          </a:xfrm>
          <a:prstGeom prst="rect">
            <a:avLst/>
          </a:prstGeom>
          <a:noFill/>
        </p:spPr>
        <p:txBody>
          <a:bodyPr wrap="square" rtlCol="0">
            <a:spAutoFit/>
          </a:bodyPr>
          <a:lstStyle/>
          <a:p>
            <a:pPr>
              <a:lnSpc>
                <a:spcPts val="1430"/>
              </a:lnSpc>
            </a:pPr>
            <a:r>
              <a:rPr kumimoji="1" lang="ja-JP" altLang="en-US" sz="1100" u="sng">
                <a:latin typeface="Meiryo" panose="020B0604030504040204" pitchFamily="34" charset="-128"/>
                <a:ea typeface="Meiryo" panose="020B0604030504040204" pitchFamily="34" charset="-128"/>
              </a:rPr>
              <a:t>電気自動車用蓄電池開発プロジェクトへの参画（</a:t>
            </a:r>
            <a:r>
              <a:rPr lang="ja-JP" altLang="en-US" sz="1100" u="sng">
                <a:solidFill>
                  <a:srgbClr val="0000FF"/>
                </a:solidFill>
                <a:latin typeface="Meiryo" panose="020B0604030504040204" pitchFamily="34" charset="-128"/>
                <a:ea typeface="Meiryo" panose="020B0604030504040204" pitchFamily="34" charset="-128"/>
              </a:rPr>
              <a:t>公設試唯一</a:t>
            </a:r>
            <a:r>
              <a:rPr kumimoji="1" lang="ja-JP" altLang="en-US" sz="1100" u="sng">
                <a:latin typeface="Meiryo" panose="020B0604030504040204" pitchFamily="34" charset="-128"/>
                <a:ea typeface="Meiryo" panose="020B0604030504040204" pitchFamily="34" charset="-128"/>
              </a:rPr>
              <a:t>）</a:t>
            </a:r>
            <a:endParaRPr kumimoji="1" lang="en-US" altLang="ja-JP" sz="1100" u="sng"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新エネルギー・産業技術総合開発機構（</a:t>
            </a:r>
            <a:r>
              <a:rPr lang="en-US" altLang="ja-JP" sz="1100" dirty="0">
                <a:latin typeface="Meiryo" panose="020B0604030504040204" pitchFamily="34" charset="-128"/>
                <a:ea typeface="Meiryo" panose="020B0604030504040204" pitchFamily="34" charset="-128"/>
              </a:rPr>
              <a:t>NEDO</a:t>
            </a:r>
            <a:r>
              <a:rPr lang="ja-JP" altLang="en-US" sz="1100">
                <a:latin typeface="Meiryo" panose="020B0604030504040204" pitchFamily="34" charset="-128"/>
                <a:ea typeface="Meiryo" panose="020B0604030504040204" pitchFamily="34" charset="-128"/>
              </a:rPr>
              <a:t>）</a:t>
            </a:r>
            <a:endParaRPr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事業総額</a:t>
            </a:r>
            <a:r>
              <a:rPr lang="en-US" altLang="ja-JP" sz="1100" dirty="0">
                <a:latin typeface="Meiryo" panose="020B0604030504040204" pitchFamily="34" charset="-128"/>
                <a:ea typeface="Meiryo" panose="020B0604030504040204" pitchFamily="34" charset="-128"/>
              </a:rPr>
              <a:t>100</a:t>
            </a:r>
            <a:r>
              <a:rPr lang="ja-JP" altLang="en-US" sz="1100">
                <a:latin typeface="Meiryo" panose="020B0604030504040204" pitchFamily="34" charset="-128"/>
                <a:ea typeface="Meiryo" panose="020B0604030504040204" pitchFamily="34" charset="-128"/>
              </a:rPr>
              <a:t>億円</a:t>
            </a:r>
            <a:r>
              <a:rPr lang="en-US" altLang="ja-JP" sz="1100" dirty="0">
                <a:latin typeface="Meiryo" panose="020B0604030504040204" pitchFamily="34" charset="-128"/>
                <a:ea typeface="Meiryo" panose="020B0604030504040204" pitchFamily="34" charset="-128"/>
              </a:rPr>
              <a:t>(2018FY-2022FY)</a:t>
            </a:r>
          </a:p>
          <a:p>
            <a:pPr>
              <a:lnSpc>
                <a:spcPts val="1430"/>
              </a:lnSpc>
            </a:pPr>
            <a:r>
              <a:rPr lang="ja-JP" altLang="en-US" sz="1100">
                <a:latin typeface="Meiryo" panose="020B0604030504040204" pitchFamily="34" charset="-128"/>
                <a:ea typeface="Meiryo" panose="020B0604030504040204" pitchFamily="34" charset="-128"/>
              </a:rPr>
              <a:t>「産学の英知を結集して、日本が世界に先駆けて全固体電池の実用化・量産化する共通のアーキテクチャーを構築するプロジェクト」に参画する意義は、充電インフラや資源リサイクルなども考慮した大阪府が目指すカーボンニュートラル実現の絵姿に通じる。</a:t>
            </a:r>
            <a:endParaRPr lang="en-US" altLang="ja-JP" sz="1100" dirty="0">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8A10976A-5F10-B546-857B-DE6BE425A120}"/>
              </a:ext>
            </a:extLst>
          </p:cNvPr>
          <p:cNvSpPr txBox="1"/>
          <p:nvPr/>
        </p:nvSpPr>
        <p:spPr>
          <a:xfrm>
            <a:off x="1831621" y="1013585"/>
            <a:ext cx="1217000" cy="27186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ノートパソコン</a:t>
            </a:r>
          </a:p>
        </p:txBody>
      </p:sp>
      <p:sp>
        <p:nvSpPr>
          <p:cNvPr id="84" name="正方形/長方形 83">
            <a:extLst>
              <a:ext uri="{FF2B5EF4-FFF2-40B4-BE49-F238E27FC236}">
                <a16:creationId xmlns:a16="http://schemas.microsoft.com/office/drawing/2014/main" id="{C5F3BEBF-04E7-754C-8245-2EFA2F01E648}"/>
              </a:ext>
            </a:extLst>
          </p:cNvPr>
          <p:cNvSpPr/>
          <p:nvPr/>
        </p:nvSpPr>
        <p:spPr>
          <a:xfrm>
            <a:off x="4922024" y="5110635"/>
            <a:ext cx="4197219" cy="1273541"/>
          </a:xfrm>
          <a:prstGeom prst="rect">
            <a:avLst/>
          </a:prstGeom>
          <a:noFill/>
          <a:ln w="952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86" name="テキスト ボックス 85">
            <a:extLst>
              <a:ext uri="{FF2B5EF4-FFF2-40B4-BE49-F238E27FC236}">
                <a16:creationId xmlns:a16="http://schemas.microsoft.com/office/drawing/2014/main" id="{2E97E875-7E6F-194D-9783-65673638A530}"/>
              </a:ext>
            </a:extLst>
          </p:cNvPr>
          <p:cNvSpPr txBox="1"/>
          <p:nvPr/>
        </p:nvSpPr>
        <p:spPr>
          <a:xfrm>
            <a:off x="6378875" y="4419316"/>
            <a:ext cx="2473754" cy="630942"/>
          </a:xfrm>
          <a:prstGeom prst="rect">
            <a:avLst/>
          </a:prstGeom>
          <a:noFill/>
        </p:spPr>
        <p:txBody>
          <a:bodyPr wrap="none" rtlCol="0">
            <a:spAutoFit/>
          </a:bodyPr>
          <a:lstStyle/>
          <a:p>
            <a:pPr>
              <a:lnSpc>
                <a:spcPts val="1430"/>
              </a:lnSpc>
            </a:pPr>
            <a:r>
              <a:rPr kumimoji="1" lang="ja-JP" altLang="en-US" sz="1050" b="1">
                <a:latin typeface="Meiryo" panose="020B0604030504040204" pitchFamily="34" charset="-128"/>
                <a:ea typeface="Meiryo" panose="020B0604030504040204" pitchFamily="34" charset="-128"/>
              </a:rPr>
              <a:t>正・負極およびセパレータのシート化</a:t>
            </a:r>
            <a:endParaRPr kumimoji="1" lang="en-US" altLang="ja-JP" sz="1050" b="1" dirty="0">
              <a:latin typeface="Meiryo" panose="020B0604030504040204" pitchFamily="34" charset="-128"/>
              <a:ea typeface="Meiryo" panose="020B0604030504040204" pitchFamily="34" charset="-128"/>
            </a:endParaRPr>
          </a:p>
          <a:p>
            <a:pPr>
              <a:lnSpc>
                <a:spcPts val="1430"/>
              </a:lnSpc>
            </a:pPr>
            <a:r>
              <a:rPr kumimoji="1" lang="ja-JP" altLang="en-US" sz="1050" b="1">
                <a:latin typeface="Meiryo" panose="020B0604030504040204" pitchFamily="34" charset="-128"/>
                <a:ea typeface="Meiryo" panose="020B0604030504040204" pitchFamily="34" charset="-128"/>
              </a:rPr>
              <a:t>（固体材料が扱いやすくなる）</a:t>
            </a:r>
            <a:endParaRPr kumimoji="1" lang="en-US" altLang="ja-JP" sz="1050" b="1" dirty="0">
              <a:latin typeface="Meiryo" panose="020B0604030504040204" pitchFamily="34" charset="-128"/>
              <a:ea typeface="Meiryo" panose="020B0604030504040204" pitchFamily="34" charset="-128"/>
            </a:endParaRPr>
          </a:p>
          <a:p>
            <a:pPr>
              <a:lnSpc>
                <a:spcPts val="1430"/>
              </a:lnSpc>
            </a:pPr>
            <a:r>
              <a:rPr kumimoji="1" lang="ja-JP" altLang="en-US" sz="1050" b="1">
                <a:latin typeface="Meiryo" panose="020B0604030504040204" pitchFamily="34" charset="-128"/>
                <a:ea typeface="Meiryo" panose="020B0604030504040204" pitchFamily="34" charset="-128"/>
              </a:rPr>
              <a:t>⇨全固体電池生産プロセスへの寄与</a:t>
            </a:r>
            <a:endParaRPr kumimoji="1" lang="en-US" altLang="ja-JP" sz="1050" b="1" dirty="0">
              <a:latin typeface="Meiryo" panose="020B0604030504040204" pitchFamily="34" charset="-128"/>
              <a:ea typeface="Meiryo" panose="020B0604030504040204" pitchFamily="34" charset="-128"/>
            </a:endParaRPr>
          </a:p>
        </p:txBody>
      </p:sp>
      <p:sp>
        <p:nvSpPr>
          <p:cNvPr id="70" name="右矢印 69">
            <a:extLst>
              <a:ext uri="{FF2B5EF4-FFF2-40B4-BE49-F238E27FC236}">
                <a16:creationId xmlns:a16="http://schemas.microsoft.com/office/drawing/2014/main" id="{31F5E0EF-079B-2044-A611-6256A4A5FDBD}"/>
              </a:ext>
            </a:extLst>
          </p:cNvPr>
          <p:cNvSpPr/>
          <p:nvPr/>
        </p:nvSpPr>
        <p:spPr>
          <a:xfrm rot="10800000">
            <a:off x="4472609" y="3357143"/>
            <a:ext cx="536711" cy="702645"/>
          </a:xfrm>
          <a:prstGeom prst="rightArrow">
            <a:avLst>
              <a:gd name="adj1" fmla="val 50000"/>
              <a:gd name="adj2" fmla="val 17710"/>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87" name="テキスト ボックス 86">
            <a:extLst>
              <a:ext uri="{FF2B5EF4-FFF2-40B4-BE49-F238E27FC236}">
                <a16:creationId xmlns:a16="http://schemas.microsoft.com/office/drawing/2014/main" id="{791373BA-CCB2-1B47-8212-B9AD5E666955}"/>
              </a:ext>
            </a:extLst>
          </p:cNvPr>
          <p:cNvSpPr txBox="1"/>
          <p:nvPr/>
        </p:nvSpPr>
        <p:spPr>
          <a:xfrm>
            <a:off x="6256952" y="3183775"/>
            <a:ext cx="1424008" cy="271869"/>
          </a:xfrm>
          <a:prstGeom prst="rect">
            <a:avLst/>
          </a:prstGeom>
          <a:noFill/>
        </p:spPr>
        <p:txBody>
          <a:bodyPr wrap="square" rtlCol="0">
            <a:spAutoFit/>
          </a:bodyPr>
          <a:lstStyle/>
          <a:p>
            <a:pPr marL="171450" indent="-171450">
              <a:lnSpc>
                <a:spcPts val="1430"/>
              </a:lnSpc>
              <a:buFont typeface="Wingdings" pitchFamily="2" charset="2"/>
              <a:buChar char="u"/>
            </a:pPr>
            <a:r>
              <a:rPr kumimoji="1" lang="ja-JP" altLang="en-US" sz="1100" u="sng">
                <a:latin typeface="Meiryo" panose="020B0604030504040204" pitchFamily="34" charset="-128"/>
                <a:ea typeface="Meiryo" panose="020B0604030504040204" pitchFamily="34" charset="-128"/>
              </a:rPr>
              <a:t>融合研究の発展</a:t>
            </a:r>
          </a:p>
        </p:txBody>
      </p:sp>
      <p:sp>
        <p:nvSpPr>
          <p:cNvPr id="89" name="正方形/長方形 88">
            <a:extLst>
              <a:ext uri="{FF2B5EF4-FFF2-40B4-BE49-F238E27FC236}">
                <a16:creationId xmlns:a16="http://schemas.microsoft.com/office/drawing/2014/main" id="{4988F416-D5DA-FC47-91BD-F54CD2217BBA}"/>
              </a:ext>
            </a:extLst>
          </p:cNvPr>
          <p:cNvSpPr/>
          <p:nvPr/>
        </p:nvSpPr>
        <p:spPr>
          <a:xfrm>
            <a:off x="5174177" y="2719340"/>
            <a:ext cx="3695504" cy="372995"/>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pic>
        <p:nvPicPr>
          <p:cNvPr id="93" name="図 92">
            <a:extLst>
              <a:ext uri="{FF2B5EF4-FFF2-40B4-BE49-F238E27FC236}">
                <a16:creationId xmlns:a16="http://schemas.microsoft.com/office/drawing/2014/main" id="{BA4C1E19-1A8E-A84E-81CC-2302AF2A82C4}"/>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956820" y="1045086"/>
            <a:ext cx="1982460" cy="1224136"/>
          </a:xfrm>
          <a:prstGeom prst="rect">
            <a:avLst/>
          </a:prstGeom>
        </p:spPr>
      </p:pic>
      <p:cxnSp>
        <p:nvCxnSpPr>
          <p:cNvPr id="94" name="直線コネクタ 93">
            <a:extLst>
              <a:ext uri="{FF2B5EF4-FFF2-40B4-BE49-F238E27FC236}">
                <a16:creationId xmlns:a16="http://schemas.microsoft.com/office/drawing/2014/main" id="{2244EBCB-9C33-C044-99BD-A5BD70A86CAC}"/>
              </a:ext>
            </a:extLst>
          </p:cNvPr>
          <p:cNvCxnSpPr>
            <a:cxnSpLocks/>
          </p:cNvCxnSpPr>
          <p:nvPr/>
        </p:nvCxnSpPr>
        <p:spPr>
          <a:xfrm>
            <a:off x="5028828" y="1549142"/>
            <a:ext cx="576064" cy="43204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735C6BA4-09C9-794C-B989-F81F97F90910}"/>
              </a:ext>
            </a:extLst>
          </p:cNvPr>
          <p:cNvCxnSpPr>
            <a:cxnSpLocks/>
          </p:cNvCxnSpPr>
          <p:nvPr/>
        </p:nvCxnSpPr>
        <p:spPr>
          <a:xfrm flipV="1">
            <a:off x="5604892" y="1765166"/>
            <a:ext cx="1296144" cy="21602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4CC8CC74-CB4F-D445-BE30-D5D7D02BF9C0}"/>
              </a:ext>
            </a:extLst>
          </p:cNvPr>
          <p:cNvCxnSpPr>
            <a:cxnSpLocks/>
          </p:cNvCxnSpPr>
          <p:nvPr/>
        </p:nvCxnSpPr>
        <p:spPr>
          <a:xfrm flipV="1">
            <a:off x="5604892" y="1117094"/>
            <a:ext cx="0" cy="86409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97" name="テキスト ボックス 96">
            <a:extLst>
              <a:ext uri="{FF2B5EF4-FFF2-40B4-BE49-F238E27FC236}">
                <a16:creationId xmlns:a16="http://schemas.microsoft.com/office/drawing/2014/main" id="{1A9BC59B-CE8D-384A-8982-967C71837576}"/>
              </a:ext>
            </a:extLst>
          </p:cNvPr>
          <p:cNvSpPr txBox="1"/>
          <p:nvPr/>
        </p:nvSpPr>
        <p:spPr>
          <a:xfrm rot="2268158">
            <a:off x="4819551" y="1706108"/>
            <a:ext cx="785793" cy="271869"/>
          </a:xfrm>
          <a:prstGeom prst="rect">
            <a:avLst/>
          </a:prstGeom>
          <a:solidFill>
            <a:schemeClr val="bg1">
              <a:alpha val="10000"/>
            </a:schemeClr>
          </a:solidFill>
        </p:spPr>
        <p:txBody>
          <a:bodyPr wrap="none" rtlCol="0">
            <a:spAutoFit/>
          </a:bodyPr>
          <a:lstStyle/>
          <a:p>
            <a:pPr>
              <a:lnSpc>
                <a:spcPts val="1430"/>
              </a:lnSpc>
            </a:pPr>
            <a:r>
              <a:rPr lang="ja-JP" altLang="en-US" sz="1100" dirty="0">
                <a:solidFill>
                  <a:srgbClr val="FFFF00"/>
                </a:solidFill>
                <a:latin typeface="Meiryo" panose="020B0604030504040204" pitchFamily="34" charset="-128"/>
                <a:ea typeface="Meiryo" panose="020B0604030504040204" pitchFamily="34" charset="-128"/>
              </a:rPr>
              <a:t>全長</a:t>
            </a:r>
            <a:r>
              <a:rPr lang="en-US" altLang="ja-JP" sz="1100" dirty="0">
                <a:solidFill>
                  <a:srgbClr val="FFFF00"/>
                </a:solidFill>
                <a:latin typeface="Meiryo" panose="020B0604030504040204" pitchFamily="34" charset="-128"/>
                <a:ea typeface="Meiryo" panose="020B0604030504040204" pitchFamily="34" charset="-128"/>
              </a:rPr>
              <a:t> 4 m</a:t>
            </a:r>
            <a:endParaRPr kumimoji="1" lang="ja-JP" altLang="en-US" sz="1100" dirty="0">
              <a:solidFill>
                <a:srgbClr val="FFFF00"/>
              </a:solidFill>
              <a:latin typeface="Meiryo" panose="020B0604030504040204" pitchFamily="34" charset="-128"/>
              <a:ea typeface="Meiryo" panose="020B0604030504040204" pitchFamily="34" charset="-128"/>
            </a:endParaRPr>
          </a:p>
        </p:txBody>
      </p:sp>
      <p:sp>
        <p:nvSpPr>
          <p:cNvPr id="98" name="テキスト ボックス 97">
            <a:extLst>
              <a:ext uri="{FF2B5EF4-FFF2-40B4-BE49-F238E27FC236}">
                <a16:creationId xmlns:a16="http://schemas.microsoft.com/office/drawing/2014/main" id="{7C021DF7-98E5-A34B-BB72-AF7459DD5ADC}"/>
              </a:ext>
            </a:extLst>
          </p:cNvPr>
          <p:cNvSpPr txBox="1"/>
          <p:nvPr/>
        </p:nvSpPr>
        <p:spPr>
          <a:xfrm rot="21145272">
            <a:off x="5915694" y="1862059"/>
            <a:ext cx="782587" cy="271869"/>
          </a:xfrm>
          <a:prstGeom prst="rect">
            <a:avLst/>
          </a:prstGeom>
          <a:solidFill>
            <a:schemeClr val="bg1">
              <a:alpha val="10000"/>
            </a:schemeClr>
          </a:solidFill>
        </p:spPr>
        <p:txBody>
          <a:bodyPr wrap="none" rtlCol="0">
            <a:spAutoFit/>
          </a:bodyPr>
          <a:lstStyle/>
          <a:p>
            <a:pPr>
              <a:lnSpc>
                <a:spcPts val="1430"/>
              </a:lnSpc>
            </a:pPr>
            <a:r>
              <a:rPr lang="ja-JP" altLang="en-US" sz="1100">
                <a:solidFill>
                  <a:srgbClr val="FFFF00"/>
                </a:solidFill>
                <a:latin typeface="Meiryo" panose="020B0604030504040204" pitchFamily="34" charset="-128"/>
                <a:ea typeface="Meiryo" panose="020B0604030504040204" pitchFamily="34" charset="-128"/>
              </a:rPr>
              <a:t>幅</a:t>
            </a:r>
            <a:r>
              <a:rPr lang="en-US" altLang="ja-JP" sz="1100" dirty="0">
                <a:solidFill>
                  <a:srgbClr val="FFFF00"/>
                </a:solidFill>
                <a:latin typeface="Meiryo" panose="020B0604030504040204" pitchFamily="34" charset="-128"/>
                <a:ea typeface="Meiryo" panose="020B0604030504040204" pitchFamily="34" charset="-128"/>
              </a:rPr>
              <a:t> 3.5 m</a:t>
            </a:r>
            <a:endParaRPr kumimoji="1" lang="ja-JP" altLang="en-US" sz="1100">
              <a:solidFill>
                <a:srgbClr val="FFFF00"/>
              </a:solidFill>
              <a:latin typeface="Meiryo" panose="020B0604030504040204" pitchFamily="34" charset="-128"/>
              <a:ea typeface="Meiryo" panose="020B0604030504040204" pitchFamily="34" charset="-128"/>
            </a:endParaRPr>
          </a:p>
        </p:txBody>
      </p:sp>
      <p:sp>
        <p:nvSpPr>
          <p:cNvPr id="99" name="テキスト ボックス 98">
            <a:extLst>
              <a:ext uri="{FF2B5EF4-FFF2-40B4-BE49-F238E27FC236}">
                <a16:creationId xmlns:a16="http://schemas.microsoft.com/office/drawing/2014/main" id="{97017239-4572-9A4C-9AAE-8A8F143D9D04}"/>
              </a:ext>
            </a:extLst>
          </p:cNvPr>
          <p:cNvSpPr txBox="1"/>
          <p:nvPr/>
        </p:nvSpPr>
        <p:spPr>
          <a:xfrm>
            <a:off x="4970276" y="1086000"/>
            <a:ext cx="923651" cy="271869"/>
          </a:xfrm>
          <a:prstGeom prst="rect">
            <a:avLst/>
          </a:prstGeom>
          <a:solidFill>
            <a:schemeClr val="bg1">
              <a:alpha val="10000"/>
            </a:schemeClr>
          </a:solidFill>
        </p:spPr>
        <p:txBody>
          <a:bodyPr wrap="none" rtlCol="0">
            <a:spAutoFit/>
          </a:bodyPr>
          <a:lstStyle/>
          <a:p>
            <a:pPr>
              <a:lnSpc>
                <a:spcPts val="1430"/>
              </a:lnSpc>
            </a:pPr>
            <a:r>
              <a:rPr lang="ja-JP" altLang="en-US" sz="1100" dirty="0">
                <a:solidFill>
                  <a:srgbClr val="FFFF00"/>
                </a:solidFill>
                <a:latin typeface="Meiryo" panose="020B0604030504040204" pitchFamily="34" charset="-128"/>
                <a:ea typeface="Meiryo" panose="020B0604030504040204" pitchFamily="34" charset="-128"/>
              </a:rPr>
              <a:t>高さ</a:t>
            </a:r>
            <a:r>
              <a:rPr lang="en-US" altLang="ja-JP" sz="1100" dirty="0">
                <a:solidFill>
                  <a:srgbClr val="FFFF00"/>
                </a:solidFill>
                <a:latin typeface="Meiryo" panose="020B0604030504040204" pitchFamily="34" charset="-128"/>
                <a:ea typeface="Meiryo" panose="020B0604030504040204" pitchFamily="34" charset="-128"/>
              </a:rPr>
              <a:t> 1.5 m</a:t>
            </a:r>
            <a:endParaRPr kumimoji="1" lang="ja-JP" altLang="en-US" sz="1100" dirty="0">
              <a:solidFill>
                <a:srgbClr val="FFFF00"/>
              </a:solidFill>
              <a:latin typeface="Meiryo" panose="020B0604030504040204" pitchFamily="34" charset="-128"/>
              <a:ea typeface="Meiryo" panose="020B0604030504040204" pitchFamily="34" charset="-128"/>
            </a:endParaRPr>
          </a:p>
        </p:txBody>
      </p:sp>
      <p:sp>
        <p:nvSpPr>
          <p:cNvPr id="100" name="正方形/長方形 99">
            <a:extLst>
              <a:ext uri="{FF2B5EF4-FFF2-40B4-BE49-F238E27FC236}">
                <a16:creationId xmlns:a16="http://schemas.microsoft.com/office/drawing/2014/main" id="{8ACAD880-B161-5340-A65A-D40630EFBD93}"/>
              </a:ext>
            </a:extLst>
          </p:cNvPr>
          <p:cNvSpPr/>
          <p:nvPr/>
        </p:nvSpPr>
        <p:spPr>
          <a:xfrm>
            <a:off x="4864686" y="836712"/>
            <a:ext cx="1069524" cy="271869"/>
          </a:xfrm>
          <a:prstGeom prst="rect">
            <a:avLst/>
          </a:prstGeom>
        </p:spPr>
        <p:txBody>
          <a:bodyPr wrap="none">
            <a:spAutoFit/>
          </a:bodyPr>
          <a:lstStyle/>
          <a:p>
            <a:pPr>
              <a:lnSpc>
                <a:spcPts val="1430"/>
              </a:lnSpc>
            </a:pPr>
            <a:r>
              <a:rPr lang="ja-JP" altLang="en-US" sz="1100">
                <a:solidFill>
                  <a:srgbClr val="FF0000"/>
                </a:solidFill>
                <a:latin typeface="Meiryo" panose="020B0604030504040204" pitchFamily="34" charset="-128"/>
                <a:ea typeface="Meiryo" panose="020B0604030504040204" pitchFamily="34" charset="-128"/>
              </a:rPr>
              <a:t>空飛ぶクルマ</a:t>
            </a:r>
          </a:p>
        </p:txBody>
      </p:sp>
      <p:sp>
        <p:nvSpPr>
          <p:cNvPr id="101" name="テキスト ボックス 100">
            <a:extLst>
              <a:ext uri="{FF2B5EF4-FFF2-40B4-BE49-F238E27FC236}">
                <a16:creationId xmlns:a16="http://schemas.microsoft.com/office/drawing/2014/main" id="{5E4CCAE8-F108-7642-B91D-AD641B0B9219}"/>
              </a:ext>
            </a:extLst>
          </p:cNvPr>
          <p:cNvSpPr txBox="1"/>
          <p:nvPr/>
        </p:nvSpPr>
        <p:spPr>
          <a:xfrm>
            <a:off x="3657379" y="2126514"/>
            <a:ext cx="1290541" cy="630942"/>
          </a:xfrm>
          <a:prstGeom prst="rect">
            <a:avLst/>
          </a:prstGeom>
          <a:noFill/>
        </p:spPr>
        <p:txBody>
          <a:bodyPr wrap="square" rtlCol="0">
            <a:spAutoFit/>
          </a:bodyPr>
          <a:lstStyle/>
          <a:p>
            <a:pPr>
              <a:lnSpc>
                <a:spcPts val="1430"/>
              </a:lnSpc>
            </a:pPr>
            <a:r>
              <a:rPr kumimoji="1" lang="ja-JP" altLang="en-US" sz="1100">
                <a:solidFill>
                  <a:srgbClr val="0000FF"/>
                </a:solidFill>
                <a:latin typeface="Meiryo" panose="020B0604030504040204" pitchFamily="34" charset="-128"/>
                <a:ea typeface="Meiryo" panose="020B0604030504040204" pitchFamily="34" charset="-128"/>
              </a:rPr>
              <a:t>電気自動車</a:t>
            </a:r>
            <a:endParaRPr kumimoji="1" lang="en-US" altLang="ja-JP" sz="1100" dirty="0">
              <a:solidFill>
                <a:srgbClr val="0000FF"/>
              </a:solidFill>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ü"/>
            </a:pPr>
            <a:r>
              <a:rPr lang="en-US" altLang="ja-JP" sz="1100" dirty="0">
                <a:solidFill>
                  <a:srgbClr val="0000FF"/>
                </a:solidFill>
                <a:latin typeface="Meiryo" panose="020B0604030504040204" pitchFamily="34" charset="-128"/>
                <a:ea typeface="Meiryo" panose="020B0604030504040204" pitchFamily="34" charset="-128"/>
              </a:rPr>
              <a:t>Li</a:t>
            </a:r>
            <a:r>
              <a:rPr lang="ja-JP" altLang="en-US" sz="1100">
                <a:solidFill>
                  <a:srgbClr val="0000FF"/>
                </a:solidFill>
                <a:latin typeface="Meiryo" panose="020B0604030504040204" pitchFamily="34" charset="-128"/>
                <a:ea typeface="Meiryo" panose="020B0604030504040204" pitchFamily="34" charset="-128"/>
              </a:rPr>
              <a:t>電池では航続距離が不足</a:t>
            </a:r>
            <a:endParaRPr kumimoji="1" lang="ja-JP" altLang="en-US" sz="1100">
              <a:solidFill>
                <a:srgbClr val="0000FF"/>
              </a:solidFill>
              <a:latin typeface="Meiryo" panose="020B0604030504040204" pitchFamily="34" charset="-128"/>
              <a:ea typeface="Meiryo" panose="020B0604030504040204" pitchFamily="34" charset="-128"/>
            </a:endParaRPr>
          </a:p>
        </p:txBody>
      </p:sp>
      <p:sp>
        <p:nvSpPr>
          <p:cNvPr id="82" name="正方形/長方形 81">
            <a:extLst>
              <a:ext uri="{FF2B5EF4-FFF2-40B4-BE49-F238E27FC236}">
                <a16:creationId xmlns:a16="http://schemas.microsoft.com/office/drawing/2014/main" id="{CC7D5A26-2F51-4200-9403-1C31D8995331}"/>
              </a:ext>
            </a:extLst>
          </p:cNvPr>
          <p:cNvSpPr/>
          <p:nvPr/>
        </p:nvSpPr>
        <p:spPr>
          <a:xfrm>
            <a:off x="228688" y="585475"/>
            <a:ext cx="6139959" cy="373728"/>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65314" tIns="32657" rIns="65314" bIns="32657" numCol="1" spcCol="0" rtlCol="0" fromWordArt="0" anchor="t" anchorCtr="0" forceAA="0" compatLnSpc="1">
            <a:prstTxWarp prst="textNoShape">
              <a:avLst/>
            </a:prstTxWarp>
            <a:spAutoFit/>
          </a:bodyPr>
          <a:lstStyle/>
          <a:p>
            <a:pPr>
              <a:spcBef>
                <a:spcPts val="429"/>
              </a:spcBef>
            </a:pPr>
            <a:r>
              <a:rPr lang="ja-JP" altLang="en-US" sz="2000" b="1" kern="100" dirty="0">
                <a:solidFill>
                  <a:srgbClr val="000000"/>
                </a:solidFill>
                <a:latin typeface="Meiryo UI" panose="020B0604030504040204" pitchFamily="50" charset="-128"/>
                <a:ea typeface="Meiryo UI" panose="020B0604030504040204" pitchFamily="50" charset="-128"/>
                <a:cs typeface="Times New Roman"/>
              </a:rPr>
              <a:t>◆　</a:t>
            </a:r>
            <a:r>
              <a:rPr lang="en-US" altLang="ja-JP" sz="2000" b="1" kern="100" dirty="0">
                <a:solidFill>
                  <a:srgbClr val="000000"/>
                </a:solidFill>
                <a:latin typeface="Meiryo UI" panose="020B0604030504040204" pitchFamily="50" charset="-128"/>
                <a:ea typeface="Meiryo UI" panose="020B0604030504040204" pitchFamily="50" charset="-128"/>
                <a:cs typeface="Times New Roman"/>
              </a:rPr>
              <a:t>NEDO</a:t>
            </a:r>
            <a:r>
              <a:rPr lang="ja-JP" altLang="en-US" sz="2000" b="1" kern="100" dirty="0">
                <a:solidFill>
                  <a:srgbClr val="000000"/>
                </a:solidFill>
                <a:latin typeface="Meiryo UI" panose="020B0604030504040204" pitchFamily="50" charset="-128"/>
                <a:ea typeface="Meiryo UI" panose="020B0604030504040204" pitchFamily="50" charset="-128"/>
                <a:cs typeface="Times New Roman"/>
              </a:rPr>
              <a:t>・革新的電池開発プロジェクト（</a:t>
            </a:r>
            <a:r>
              <a:rPr lang="en-US" altLang="ja-JP" sz="2000" b="1" kern="100" dirty="0">
                <a:solidFill>
                  <a:srgbClr val="000000"/>
                </a:solidFill>
                <a:latin typeface="Meiryo UI" panose="020B0604030504040204" pitchFamily="50" charset="-128"/>
                <a:ea typeface="Meiryo UI" panose="020B0604030504040204" pitchFamily="50" charset="-128"/>
                <a:cs typeface="Times New Roman"/>
              </a:rPr>
              <a:t>H30~R4</a:t>
            </a:r>
            <a:r>
              <a:rPr lang="ja-JP" altLang="en-US" sz="2000" b="1" kern="100" dirty="0">
                <a:solidFill>
                  <a:srgbClr val="000000"/>
                </a:solidFill>
                <a:latin typeface="Meiryo UI" panose="020B0604030504040204" pitchFamily="50" charset="-128"/>
                <a:ea typeface="Meiryo UI" panose="020B0604030504040204" pitchFamily="50" charset="-128"/>
                <a:cs typeface="Times New Roman"/>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a:endParaRPr>
          </a:p>
        </p:txBody>
      </p:sp>
      <p:sp>
        <p:nvSpPr>
          <p:cNvPr id="83" name="スライド番号プレースホルダー 2">
            <a:extLst>
              <a:ext uri="{FF2B5EF4-FFF2-40B4-BE49-F238E27FC236}">
                <a16:creationId xmlns:a16="http://schemas.microsoft.com/office/drawing/2014/main" id="{43C746C0-1A30-4060-9705-33F474CFA325}"/>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126</a:t>
            </a:fld>
            <a:endParaRPr lang="ja-JP" altLang="en-US" sz="1100"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77006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0446" y="6416501"/>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図 5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81963"/>
            <a:ext cx="2476500" cy="674846"/>
          </a:xfrm>
          <a:prstGeom prst="rect">
            <a:avLst/>
          </a:prstGeom>
        </p:spPr>
      </p:pic>
      <p:sp>
        <p:nvSpPr>
          <p:cNvPr id="10" name="テキスト ボックス 9"/>
          <p:cNvSpPr txBox="1"/>
          <p:nvPr/>
        </p:nvSpPr>
        <p:spPr>
          <a:xfrm>
            <a:off x="179512" y="-41239"/>
            <a:ext cx="8839797" cy="560153"/>
          </a:xfrm>
          <a:prstGeom prst="rect">
            <a:avLst/>
          </a:prstGeom>
          <a:noFill/>
        </p:spPr>
        <p:txBody>
          <a:bodyPr wrap="square" lIns="0" tIns="0" rIns="0" bIns="0" rtlCol="0">
            <a:spAutoFit/>
          </a:bodyPr>
          <a:lstStyle/>
          <a:p>
            <a:pPr>
              <a:lnSpc>
                <a:spcPct val="130000"/>
              </a:lnSpc>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技術力の結集による成長分野の研究開発</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2000"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0" name="直線コネクタ 59"/>
          <p:cNvCxnSpPr/>
          <p:nvPr/>
        </p:nvCxnSpPr>
        <p:spPr>
          <a:xfrm>
            <a:off x="0" y="523703"/>
            <a:ext cx="9144000" cy="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3" name="テキスト ボックス 17">
            <a:extLst>
              <a:ext uri="{FF2B5EF4-FFF2-40B4-BE49-F238E27FC236}">
                <a16:creationId xmlns:a16="http://schemas.microsoft.com/office/drawing/2014/main" id="{B2DD44E4-94E6-496D-8CE5-2715942A2EAE}"/>
              </a:ext>
            </a:extLst>
          </p:cNvPr>
          <p:cNvSpPr txBox="1"/>
          <p:nvPr/>
        </p:nvSpPr>
        <p:spPr>
          <a:xfrm>
            <a:off x="233042" y="548680"/>
            <a:ext cx="8701825"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3D</a:t>
            </a:r>
            <a:r>
              <a:rPr lang="ja-JP" altLang="en-US" sz="2000" b="1" dirty="0">
                <a:latin typeface="Meiryo UI" panose="020B0604030504040204" pitchFamily="50" charset="-128"/>
                <a:ea typeface="Meiryo UI" panose="020B0604030504040204" pitchFamily="50" charset="-128"/>
              </a:rPr>
              <a:t>造形技術イノベーションセンターを開設</a:t>
            </a:r>
            <a:r>
              <a:rPr lang="ja-JP" altLang="en-US" sz="1400" b="1" dirty="0">
                <a:latin typeface="Meiryo UI" panose="020B0604030504040204" pitchFamily="50" charset="-128"/>
                <a:ea typeface="Meiryo UI" panose="020B0604030504040204" pitchFamily="50" charset="-128"/>
              </a:rPr>
              <a:t>　</a:t>
            </a:r>
          </a:p>
          <a:p>
            <a:pPr marL="266700" indent="-266700">
              <a:spcBef>
                <a:spcPts val="600"/>
              </a:spcBef>
            </a:pPr>
            <a:r>
              <a:rPr lang="ja-JP" altLang="en-US" sz="1400" dirty="0">
                <a:latin typeface="Meiryo UI" panose="020B0604030504040204" pitchFamily="50" charset="-128"/>
                <a:ea typeface="Meiryo UI" panose="020B0604030504040204" pitchFamily="50" charset="-128"/>
              </a:rPr>
              <a:t>　・　金属</a:t>
            </a:r>
            <a:r>
              <a:rPr lang="en-US" altLang="ja-JP" sz="1400" dirty="0">
                <a:latin typeface="Meiryo UI" panose="020B0604030504040204" pitchFamily="50" charset="-128"/>
                <a:ea typeface="Meiryo UI" panose="020B0604030504040204" pitchFamily="50" charset="-128"/>
              </a:rPr>
              <a:t>AM</a:t>
            </a:r>
            <a:r>
              <a:rPr lang="ja-JP" altLang="en-US" sz="1400" dirty="0">
                <a:latin typeface="Meiryo UI" panose="020B0604030504040204" pitchFamily="50" charset="-128"/>
                <a:ea typeface="Meiryo UI" panose="020B0604030504040204" pitchFamily="50" charset="-128"/>
              </a:rPr>
              <a:t>の高度な研究、試験評価をワンストップで実施できる</a:t>
            </a:r>
            <a:r>
              <a:rPr lang="ja-JP" altLang="en-US" sz="1400" b="1" dirty="0">
                <a:solidFill>
                  <a:srgbClr val="FF0000"/>
                </a:solidFill>
                <a:latin typeface="Meiryo UI" panose="020B0604030504040204" pitchFamily="50" charset="-128"/>
                <a:ea typeface="Meiryo UI" panose="020B0604030504040204" pitchFamily="50" charset="-128"/>
              </a:rPr>
              <a:t>国内トップクラスの拠点</a:t>
            </a:r>
            <a:r>
              <a:rPr lang="ja-JP" altLang="en-US" sz="1400" dirty="0">
                <a:latin typeface="Meiryo UI" panose="020B0604030504040204" pitchFamily="50" charset="-128"/>
                <a:ea typeface="Meiryo UI" panose="020B0604030504040204" pitchFamily="50" charset="-128"/>
              </a:rPr>
              <a:t>として、令和</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月に開設</a:t>
            </a:r>
            <a:endParaRPr lang="en-US" altLang="ja-JP" sz="1400" dirty="0">
              <a:latin typeface="Meiryo UI" panose="020B0604030504040204" pitchFamily="50" charset="-128"/>
              <a:ea typeface="Meiryo UI" panose="020B0604030504040204" pitchFamily="50" charset="-128"/>
            </a:endParaRPr>
          </a:p>
        </p:txBody>
      </p:sp>
      <p:sp>
        <p:nvSpPr>
          <p:cNvPr id="85" name="角丸四角形 84"/>
          <p:cNvSpPr/>
          <p:nvPr/>
        </p:nvSpPr>
        <p:spPr>
          <a:xfrm>
            <a:off x="1691680" y="5731562"/>
            <a:ext cx="5875739" cy="667321"/>
          </a:xfrm>
          <a:prstGeom prst="roundRect">
            <a:avLst/>
          </a:prstGeom>
          <a:solidFill>
            <a:srgbClr val="99CCFF"/>
          </a:solidFill>
          <a:ln>
            <a:noFill/>
          </a:ln>
          <a:scene3d>
            <a:camera prst="orthographicFront"/>
            <a:lightRig rig="balance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mn-ea"/>
              </a:rPr>
              <a:t>金属</a:t>
            </a:r>
            <a:r>
              <a:rPr lang="en-US" altLang="ja-JP" dirty="0">
                <a:solidFill>
                  <a:schemeClr val="tx1"/>
                </a:solidFill>
                <a:latin typeface="+mn-ea"/>
              </a:rPr>
              <a:t>3D</a:t>
            </a:r>
            <a:r>
              <a:rPr lang="ja-JP" altLang="en-US" dirty="0">
                <a:solidFill>
                  <a:schemeClr val="tx1"/>
                </a:solidFill>
                <a:latin typeface="+mn-ea"/>
              </a:rPr>
              <a:t>造形の各プロセスにおける様々な技術課題を解決</a:t>
            </a:r>
          </a:p>
          <a:p>
            <a:pPr algn="ctr"/>
            <a:r>
              <a:rPr lang="ja-JP" altLang="en-US" b="1" u="sng" dirty="0">
                <a:solidFill>
                  <a:srgbClr val="FF0000"/>
                </a:solidFill>
                <a:latin typeface="+mn-ea"/>
              </a:rPr>
              <a:t>一気通貫型の研究開発・技術支援</a:t>
            </a:r>
            <a:r>
              <a:rPr lang="ja-JP" altLang="en-US" dirty="0">
                <a:solidFill>
                  <a:schemeClr val="tx1"/>
                </a:solidFill>
                <a:latin typeface="+mn-ea"/>
              </a:rPr>
              <a:t>が可能</a:t>
            </a:r>
            <a:endParaRPr lang="en-US" altLang="ja-JP" dirty="0">
              <a:solidFill>
                <a:schemeClr val="tx1"/>
              </a:solidFill>
              <a:latin typeface="+mn-ea"/>
            </a:endParaRPr>
          </a:p>
        </p:txBody>
      </p:sp>
      <p:sp>
        <p:nvSpPr>
          <p:cNvPr id="90" name="フリーフォーム 89"/>
          <p:cNvSpPr/>
          <p:nvPr/>
        </p:nvSpPr>
        <p:spPr>
          <a:xfrm>
            <a:off x="233873" y="380849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FF0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a:solidFill>
                  <a:sysClr val="window" lastClr="FFFFFF"/>
                </a:solidFill>
                <a:latin typeface="Calibri"/>
                <a:ea typeface="ＭＳ Ｐゴシック" panose="020B0600070205080204" pitchFamily="50" charset="-128"/>
                <a:cs typeface="+mn-cs"/>
              </a:rPr>
              <a:t>材料</a:t>
            </a:r>
          </a:p>
        </p:txBody>
      </p:sp>
      <p:sp>
        <p:nvSpPr>
          <p:cNvPr id="91" name="フリーフォーム 90"/>
          <p:cNvSpPr/>
          <p:nvPr/>
        </p:nvSpPr>
        <p:spPr>
          <a:xfrm>
            <a:off x="1616879" y="380849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FF66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a:solidFill>
                  <a:sysClr val="window" lastClr="FFFFFF"/>
                </a:solidFill>
                <a:latin typeface="Calibri"/>
                <a:ea typeface="ＭＳ Ｐゴシック" panose="020B0600070205080204" pitchFamily="50" charset="-128"/>
                <a:cs typeface="+mn-cs"/>
              </a:rPr>
              <a:t>設計</a:t>
            </a:r>
          </a:p>
        </p:txBody>
      </p:sp>
      <p:sp>
        <p:nvSpPr>
          <p:cNvPr id="92" name="フリーフォーム 91"/>
          <p:cNvSpPr/>
          <p:nvPr/>
        </p:nvSpPr>
        <p:spPr>
          <a:xfrm>
            <a:off x="2999884" y="380849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008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a:solidFill>
                  <a:sysClr val="window" lastClr="FFFFFF"/>
                </a:solidFill>
                <a:latin typeface="Calibri"/>
                <a:ea typeface="ＭＳ Ｐゴシック" panose="020B0600070205080204" pitchFamily="50" charset="-128"/>
                <a:cs typeface="+mn-cs"/>
              </a:rPr>
              <a:t>解析</a:t>
            </a:r>
          </a:p>
        </p:txBody>
      </p:sp>
      <p:sp>
        <p:nvSpPr>
          <p:cNvPr id="102" name="フリーフォーム 101"/>
          <p:cNvSpPr/>
          <p:nvPr/>
        </p:nvSpPr>
        <p:spPr>
          <a:xfrm>
            <a:off x="4382889" y="380849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0000FF"/>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a:solidFill>
                  <a:sysClr val="window" lastClr="FFFFFF"/>
                </a:solidFill>
                <a:latin typeface="Calibri"/>
                <a:ea typeface="ＭＳ Ｐゴシック" panose="020B0600070205080204" pitchFamily="50" charset="-128"/>
                <a:cs typeface="+mn-cs"/>
              </a:rPr>
              <a:t>造形</a:t>
            </a:r>
          </a:p>
        </p:txBody>
      </p:sp>
      <p:sp>
        <p:nvSpPr>
          <p:cNvPr id="103" name="フリーフォーム 102"/>
          <p:cNvSpPr/>
          <p:nvPr/>
        </p:nvSpPr>
        <p:spPr>
          <a:xfrm>
            <a:off x="5765895" y="380849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660066"/>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a:solidFill>
                  <a:sysClr val="window" lastClr="FFFFFF"/>
                </a:solidFill>
                <a:latin typeface="Calibri"/>
                <a:ea typeface="ＭＳ Ｐゴシック" panose="020B0600070205080204" pitchFamily="50" charset="-128"/>
                <a:cs typeface="+mn-cs"/>
              </a:rPr>
              <a:t>評価</a:t>
            </a:r>
          </a:p>
        </p:txBody>
      </p:sp>
      <p:sp>
        <p:nvSpPr>
          <p:cNvPr id="104" name="フリーフォーム 103"/>
          <p:cNvSpPr/>
          <p:nvPr/>
        </p:nvSpPr>
        <p:spPr>
          <a:xfrm>
            <a:off x="7148900" y="380849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800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a:solidFill>
                  <a:sysClr val="window" lastClr="FFFFFF"/>
                </a:solidFill>
                <a:latin typeface="Calibri"/>
                <a:ea typeface="ＭＳ Ｐゴシック" panose="020B0600070205080204" pitchFamily="50" charset="-128"/>
                <a:cs typeface="+mn-cs"/>
              </a:rPr>
              <a:t>用途</a:t>
            </a:r>
          </a:p>
        </p:txBody>
      </p:sp>
      <p:pic>
        <p:nvPicPr>
          <p:cNvPr id="10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3760" y="4477288"/>
            <a:ext cx="1221392" cy="91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4">
            <a:extLst>
              <a:ext uri="{FF2B5EF4-FFF2-40B4-BE49-F238E27FC236}">
                <a16:creationId xmlns:a16="http://schemas.microsoft.com/office/drawing/2014/main" id="{F2047C4E-A35E-4951-9AA0-B8F749AFD658}"/>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0" r="100000">
                        <a14:foregroundMark x1="44044" y1="81667" x2="44044" y2="81667"/>
                        <a14:foregroundMark x1="46537" y1="81667" x2="46537" y2="81667"/>
                        <a14:foregroundMark x1="49307" y1="81667" x2="49307" y2="81667"/>
                        <a14:foregroundMark x1="24931" y1="78333" x2="24931" y2="78333"/>
                        <a14:foregroundMark x1="27424" y1="80000" x2="27424" y2="80000"/>
                        <a14:foregroundMark x1="30471" y1="83333" x2="30471" y2="83333"/>
                        <a14:foregroundMark x1="32964" y1="85000" x2="32964" y2="85000"/>
                        <a14:foregroundMark x1="35734" y1="81667" x2="35734" y2="81667"/>
                        <a14:foregroundMark x1="38504" y1="81667" x2="38504" y2="81667"/>
                        <a14:foregroundMark x1="41274" y1="81667" x2="41274" y2="81667"/>
                        <a14:foregroundMark x1="51801" y1="85000" x2="51801" y2="85000"/>
                        <a14:foregroundMark x1="55125" y1="83333" x2="55125" y2="83333"/>
                        <a14:foregroundMark x1="57618" y1="86667" x2="57618" y2="86667"/>
                        <a14:foregroundMark x1="60665" y1="85000" x2="60665" y2="85000"/>
                        <a14:foregroundMark x1="62881" y1="85000" x2="62881" y2="85000"/>
                        <a14:foregroundMark x1="65651" y1="83333" x2="65651" y2="83333"/>
                        <a14:foregroundMark x1="68421" y1="80000" x2="68421" y2="80000"/>
                        <a14:foregroundMark x1="96399" y1="85000" x2="96399" y2="85000"/>
                        <a14:foregroundMark x1="93352" y1="85000" x2="93352" y2="85000"/>
                        <a14:foregroundMark x1="90859" y1="81667" x2="90859" y2="81667"/>
                        <a14:foregroundMark x1="87535" y1="81667" x2="87535" y2="81667"/>
                        <a14:foregroundMark x1="85042" y1="85000" x2="85042" y2="85000"/>
                        <a14:foregroundMark x1="82548" y1="78333" x2="82548" y2="78333"/>
                        <a14:foregroundMark x1="79224" y1="81667" x2="79224" y2="81667"/>
                        <a14:foregroundMark x1="76731" y1="80000" x2="76731" y2="80000"/>
                        <a14:foregroundMark x1="73407" y1="76667" x2="73407" y2="76667"/>
                        <a14:foregroundMark x1="71745" y1="83333" x2="71745" y2="83333"/>
                      </a14:backgroundRemoval>
                    </a14:imgEffect>
                  </a14:imgLayer>
                </a14:imgProps>
              </a:ext>
              <a:ext uri="{28A0092B-C50C-407E-A947-70E740481C1C}">
                <a14:useLocalDpi xmlns:a14="http://schemas.microsoft.com/office/drawing/2010/main"/>
              </a:ext>
            </a:extLst>
          </a:blip>
          <a:srcRect/>
          <a:stretch/>
        </p:blipFill>
        <p:spPr bwMode="auto">
          <a:xfrm>
            <a:off x="3129643" y="4876050"/>
            <a:ext cx="1319718" cy="426587"/>
          </a:xfrm>
          <a:prstGeom prst="rect">
            <a:avLst/>
          </a:prstGeom>
          <a:solidFill>
            <a:schemeClr val="bg1"/>
          </a:solidFill>
          <a:ln>
            <a:noFill/>
          </a:ln>
        </p:spPr>
      </p:pic>
      <p:sp>
        <p:nvSpPr>
          <p:cNvPr id="107" name="テキスト ボックス 106"/>
          <p:cNvSpPr txBox="1"/>
          <p:nvPr/>
        </p:nvSpPr>
        <p:spPr>
          <a:xfrm>
            <a:off x="1693057" y="5444983"/>
            <a:ext cx="1402948" cy="307777"/>
          </a:xfrm>
          <a:prstGeom prst="rect">
            <a:avLst/>
          </a:prstGeom>
          <a:noFill/>
        </p:spPr>
        <p:txBody>
          <a:bodyPr wrap="none" rtlCol="0">
            <a:spAutoFit/>
          </a:bodyPr>
          <a:lstStyle/>
          <a:p>
            <a:r>
              <a:rPr kumimoji="1" lang="ja-JP" altLang="en-US" sz="1400" dirty="0"/>
              <a:t>最適設計ツール</a:t>
            </a:r>
            <a:endParaRPr kumimoji="1" lang="en-US" altLang="ja-JP" sz="1400" dirty="0"/>
          </a:p>
        </p:txBody>
      </p:sp>
      <p:sp>
        <p:nvSpPr>
          <p:cNvPr id="108" name="テキスト ボックス 107"/>
          <p:cNvSpPr txBox="1"/>
          <p:nvPr/>
        </p:nvSpPr>
        <p:spPr>
          <a:xfrm>
            <a:off x="3042499" y="5444983"/>
            <a:ext cx="1978965" cy="307777"/>
          </a:xfrm>
          <a:prstGeom prst="rect">
            <a:avLst/>
          </a:prstGeom>
          <a:noFill/>
        </p:spPr>
        <p:txBody>
          <a:bodyPr wrap="square" rtlCol="0">
            <a:spAutoFit/>
          </a:bodyPr>
          <a:lstStyle/>
          <a:p>
            <a:r>
              <a:rPr lang="en-US" altLang="ja-JP" sz="1400" dirty="0">
                <a:latin typeface="+mj-ea"/>
                <a:ea typeface="+mj-ea"/>
              </a:rPr>
              <a:t>CAE</a:t>
            </a:r>
            <a:r>
              <a:rPr lang="ja-JP" altLang="en-US" sz="1400" dirty="0">
                <a:latin typeface="+mj-ea"/>
                <a:ea typeface="+mj-ea"/>
              </a:rPr>
              <a:t>（熱流体・構造）</a:t>
            </a:r>
            <a:endParaRPr kumimoji="1" lang="ja-JP" altLang="en-US" sz="1400" dirty="0">
              <a:latin typeface="+mj-ea"/>
              <a:ea typeface="+mj-ea"/>
            </a:endParaRPr>
          </a:p>
        </p:txBody>
      </p:sp>
      <p:sp>
        <p:nvSpPr>
          <p:cNvPr id="109" name="テキスト ボックス 108"/>
          <p:cNvSpPr txBox="1"/>
          <p:nvPr/>
        </p:nvSpPr>
        <p:spPr>
          <a:xfrm>
            <a:off x="4766248" y="5444983"/>
            <a:ext cx="902811" cy="307777"/>
          </a:xfrm>
          <a:prstGeom prst="rect">
            <a:avLst/>
          </a:prstGeom>
          <a:noFill/>
        </p:spPr>
        <p:txBody>
          <a:bodyPr wrap="none" rtlCol="0">
            <a:spAutoFit/>
          </a:bodyPr>
          <a:lstStyle/>
          <a:p>
            <a:r>
              <a:rPr kumimoji="1" lang="ja-JP" altLang="en-US" sz="1400" dirty="0"/>
              <a:t>積層造形</a:t>
            </a:r>
          </a:p>
        </p:txBody>
      </p:sp>
      <p:sp>
        <p:nvSpPr>
          <p:cNvPr id="110" name="テキスト ボックス 109"/>
          <p:cNvSpPr txBox="1"/>
          <p:nvPr/>
        </p:nvSpPr>
        <p:spPr>
          <a:xfrm>
            <a:off x="6062392" y="5444983"/>
            <a:ext cx="902811" cy="307777"/>
          </a:xfrm>
          <a:prstGeom prst="rect">
            <a:avLst/>
          </a:prstGeom>
          <a:noFill/>
        </p:spPr>
        <p:txBody>
          <a:bodyPr wrap="none" rtlCol="0">
            <a:spAutoFit/>
          </a:bodyPr>
          <a:lstStyle/>
          <a:p>
            <a:r>
              <a:rPr kumimoji="1" lang="ja-JP" altLang="en-US" sz="1400" dirty="0"/>
              <a:t>構造評価</a:t>
            </a:r>
          </a:p>
        </p:txBody>
      </p:sp>
      <p:sp>
        <p:nvSpPr>
          <p:cNvPr id="111" name="テキスト ボックス 110"/>
          <p:cNvSpPr txBox="1"/>
          <p:nvPr/>
        </p:nvSpPr>
        <p:spPr>
          <a:xfrm>
            <a:off x="7070504" y="5444983"/>
            <a:ext cx="1800493" cy="307777"/>
          </a:xfrm>
          <a:prstGeom prst="rect">
            <a:avLst/>
          </a:prstGeom>
          <a:noFill/>
        </p:spPr>
        <p:txBody>
          <a:bodyPr wrap="none" rtlCol="0">
            <a:spAutoFit/>
          </a:bodyPr>
          <a:lstStyle/>
          <a:p>
            <a:r>
              <a:rPr kumimoji="1" lang="ja-JP" altLang="en-US" sz="1400" dirty="0"/>
              <a:t>（例）放電加工用電極</a:t>
            </a:r>
          </a:p>
        </p:txBody>
      </p:sp>
      <p:sp>
        <p:nvSpPr>
          <p:cNvPr id="112" name="テキスト ボックス 111"/>
          <p:cNvSpPr txBox="1"/>
          <p:nvPr/>
        </p:nvSpPr>
        <p:spPr>
          <a:xfrm>
            <a:off x="443540" y="5444983"/>
            <a:ext cx="1082348" cy="307777"/>
          </a:xfrm>
          <a:prstGeom prst="rect">
            <a:avLst/>
          </a:prstGeom>
          <a:noFill/>
        </p:spPr>
        <p:txBody>
          <a:bodyPr wrap="none" rtlCol="0">
            <a:spAutoFit/>
          </a:bodyPr>
          <a:lstStyle/>
          <a:p>
            <a:r>
              <a:rPr kumimoji="1" lang="ja-JP" altLang="en-US" sz="1400" dirty="0"/>
              <a:t>造形用粉末</a:t>
            </a:r>
          </a:p>
        </p:txBody>
      </p:sp>
      <p:grpSp>
        <p:nvGrpSpPr>
          <p:cNvPr id="113" name="図形グループ 11"/>
          <p:cNvGrpSpPr/>
          <p:nvPr/>
        </p:nvGrpSpPr>
        <p:grpSpPr>
          <a:xfrm>
            <a:off x="4551664" y="4406880"/>
            <a:ext cx="1384581" cy="925363"/>
            <a:chOff x="4842831" y="2492561"/>
            <a:chExt cx="1530278" cy="1022737"/>
          </a:xfrm>
        </p:grpSpPr>
        <p:pic>
          <p:nvPicPr>
            <p:cNvPr id="114" name="図 113"/>
            <p:cNvPicPr>
              <a:picLocks noChangeAspect="1"/>
            </p:cNvPicPr>
            <p:nvPr/>
          </p:nvPicPr>
          <p:blipFill rotWithShape="1">
            <a:blip r:embed="rId8" cstate="email">
              <a:extLst>
                <a:ext uri="{28A0092B-C50C-407E-A947-70E740481C1C}">
                  <a14:useLocalDpi xmlns:a14="http://schemas.microsoft.com/office/drawing/2010/main"/>
                </a:ext>
              </a:extLst>
            </a:blip>
            <a:srcRect t="4190" r="3479" b="2493"/>
            <a:stretch/>
          </p:blipFill>
          <p:spPr>
            <a:xfrm>
              <a:off x="4979745" y="2504593"/>
              <a:ext cx="1187830" cy="1010705"/>
            </a:xfrm>
            <a:prstGeom prst="rect">
              <a:avLst/>
            </a:prstGeom>
            <a:noFill/>
            <a:ln>
              <a:noFill/>
            </a:ln>
          </p:spPr>
        </p:pic>
        <p:sp>
          <p:nvSpPr>
            <p:cNvPr id="115" name="テキスト ボックス 114"/>
            <p:cNvSpPr txBox="1"/>
            <p:nvPr/>
          </p:nvSpPr>
          <p:spPr>
            <a:xfrm>
              <a:off x="4842831" y="2492561"/>
              <a:ext cx="771037" cy="272130"/>
            </a:xfrm>
            <a:prstGeom prst="rect">
              <a:avLst/>
            </a:prstGeom>
            <a:solidFill>
              <a:schemeClr val="bg1"/>
            </a:solidFill>
          </p:spPr>
          <p:txBody>
            <a:bodyPr wrap="none" rtlCol="0">
              <a:spAutoFit/>
            </a:bodyPr>
            <a:lstStyle/>
            <a:p>
              <a:r>
                <a:rPr kumimoji="1" lang="ja-JP" altLang="en-US" sz="1000" dirty="0">
                  <a:solidFill>
                    <a:srgbClr val="FF0000"/>
                  </a:solidFill>
                </a:rPr>
                <a:t>走査速度</a:t>
              </a:r>
            </a:p>
          </p:txBody>
        </p:sp>
        <p:sp>
          <p:nvSpPr>
            <p:cNvPr id="116" name="テキスト ボックス 115"/>
            <p:cNvSpPr txBox="1"/>
            <p:nvPr/>
          </p:nvSpPr>
          <p:spPr>
            <a:xfrm>
              <a:off x="5529432" y="2583074"/>
              <a:ext cx="843677" cy="272130"/>
            </a:xfrm>
            <a:prstGeom prst="rect">
              <a:avLst/>
            </a:prstGeom>
            <a:solidFill>
              <a:schemeClr val="bg1"/>
            </a:solidFill>
          </p:spPr>
          <p:txBody>
            <a:bodyPr wrap="none" rtlCol="0">
              <a:spAutoFit/>
            </a:bodyPr>
            <a:lstStyle/>
            <a:p>
              <a:r>
                <a:rPr kumimoji="1" lang="ja-JP" altLang="en-US" sz="1000" dirty="0">
                  <a:solidFill>
                    <a:srgbClr val="FF0000"/>
                  </a:solidFill>
                </a:rPr>
                <a:t>走査ピッチ</a:t>
              </a:r>
            </a:p>
          </p:txBody>
        </p:sp>
        <p:sp>
          <p:nvSpPr>
            <p:cNvPr id="117" name="テキスト ボックス 116"/>
            <p:cNvSpPr txBox="1"/>
            <p:nvPr/>
          </p:nvSpPr>
          <p:spPr>
            <a:xfrm>
              <a:off x="5498973" y="3241443"/>
              <a:ext cx="737375" cy="272130"/>
            </a:xfrm>
            <a:prstGeom prst="rect">
              <a:avLst/>
            </a:prstGeom>
            <a:solidFill>
              <a:schemeClr val="bg1"/>
            </a:solidFill>
          </p:spPr>
          <p:txBody>
            <a:bodyPr wrap="none" rtlCol="0">
              <a:spAutoFit/>
            </a:bodyPr>
            <a:lstStyle/>
            <a:p>
              <a:r>
                <a:rPr kumimoji="1" lang="ja-JP" altLang="en-US" sz="1000" dirty="0">
                  <a:solidFill>
                    <a:srgbClr val="FF0000"/>
                  </a:solidFill>
                </a:rPr>
                <a:t>積層厚さ</a:t>
              </a:r>
            </a:p>
          </p:txBody>
        </p:sp>
        <p:sp>
          <p:nvSpPr>
            <p:cNvPr id="118" name="正方形/長方形 117"/>
            <p:cNvSpPr/>
            <p:nvPr/>
          </p:nvSpPr>
          <p:spPr>
            <a:xfrm>
              <a:off x="5824186" y="2853421"/>
              <a:ext cx="128680" cy="1174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grpSp>
      <p:pic>
        <p:nvPicPr>
          <p:cNvPr id="119" name="Picture 3"/>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5012" t="13036" r="15005" b="7831"/>
          <a:stretch/>
        </p:blipFill>
        <p:spPr bwMode="auto">
          <a:xfrm>
            <a:off x="5990384" y="4433440"/>
            <a:ext cx="1015371" cy="95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0" name="図形グループ 5"/>
          <p:cNvGrpSpPr/>
          <p:nvPr/>
        </p:nvGrpSpPr>
        <p:grpSpPr>
          <a:xfrm>
            <a:off x="7178802" y="4371127"/>
            <a:ext cx="1551922" cy="1030741"/>
            <a:chOff x="7466453" y="2665917"/>
            <a:chExt cx="1715227" cy="1139202"/>
          </a:xfrm>
        </p:grpSpPr>
        <p:pic>
          <p:nvPicPr>
            <p:cNvPr id="121" name="図 1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40136" y="2665917"/>
              <a:ext cx="1496208" cy="849381"/>
            </a:xfrm>
            <a:prstGeom prst="rect">
              <a:avLst/>
            </a:prstGeom>
          </p:spPr>
        </p:pic>
        <p:sp>
          <p:nvSpPr>
            <p:cNvPr id="122" name="テキスト ボックス 121"/>
            <p:cNvSpPr txBox="1"/>
            <p:nvPr/>
          </p:nvSpPr>
          <p:spPr>
            <a:xfrm>
              <a:off x="7525761" y="2731620"/>
              <a:ext cx="624690" cy="272130"/>
            </a:xfrm>
            <a:prstGeom prst="rect">
              <a:avLst/>
            </a:prstGeom>
            <a:solidFill>
              <a:schemeClr val="bg1"/>
            </a:solidFill>
          </p:spPr>
          <p:txBody>
            <a:bodyPr wrap="square" rtlCol="0">
              <a:spAutoFit/>
            </a:bodyPr>
            <a:lstStyle/>
            <a:p>
              <a:r>
                <a:rPr kumimoji="1" lang="ja-JP" altLang="en-US" sz="1000" dirty="0">
                  <a:solidFill>
                    <a:srgbClr val="FF0000"/>
                  </a:solidFill>
                </a:rPr>
                <a:t>加工液</a:t>
              </a:r>
            </a:p>
          </p:txBody>
        </p:sp>
        <p:sp>
          <p:nvSpPr>
            <p:cNvPr id="123" name="テキスト ボックス 122"/>
            <p:cNvSpPr txBox="1"/>
            <p:nvPr/>
          </p:nvSpPr>
          <p:spPr>
            <a:xfrm>
              <a:off x="7466453" y="3524484"/>
              <a:ext cx="799383" cy="280635"/>
            </a:xfrm>
            <a:prstGeom prst="rect">
              <a:avLst/>
            </a:prstGeom>
            <a:solidFill>
              <a:schemeClr val="bg1"/>
            </a:solidFill>
          </p:spPr>
          <p:txBody>
            <a:bodyPr wrap="none" rtlCol="0">
              <a:spAutoFit/>
            </a:bodyPr>
            <a:lstStyle/>
            <a:p>
              <a:r>
                <a:rPr kumimoji="1" lang="ja-JP" altLang="en-US" sz="1000" dirty="0">
                  <a:solidFill>
                    <a:srgbClr val="FF0000"/>
                  </a:solidFill>
                </a:rPr>
                <a:t>工具電極</a:t>
              </a:r>
            </a:p>
          </p:txBody>
        </p:sp>
        <p:sp>
          <p:nvSpPr>
            <p:cNvPr id="124" name="テキスト ボックス 123"/>
            <p:cNvSpPr txBox="1"/>
            <p:nvPr/>
          </p:nvSpPr>
          <p:spPr>
            <a:xfrm>
              <a:off x="8531118" y="3524483"/>
              <a:ext cx="650562" cy="280635"/>
            </a:xfrm>
            <a:prstGeom prst="rect">
              <a:avLst/>
            </a:prstGeom>
            <a:solidFill>
              <a:schemeClr val="bg1"/>
            </a:solidFill>
          </p:spPr>
          <p:txBody>
            <a:bodyPr wrap="none" rtlCol="0">
              <a:spAutoFit/>
            </a:bodyPr>
            <a:lstStyle/>
            <a:p>
              <a:r>
                <a:rPr kumimoji="1" lang="ja-JP" altLang="en-US" sz="1000" dirty="0">
                  <a:solidFill>
                    <a:srgbClr val="FF0000"/>
                  </a:solidFill>
                </a:rPr>
                <a:t>工作物</a:t>
              </a:r>
            </a:p>
          </p:txBody>
        </p:sp>
        <p:sp>
          <p:nvSpPr>
            <p:cNvPr id="125" name="正方形/長方形 124"/>
            <p:cNvSpPr/>
            <p:nvPr/>
          </p:nvSpPr>
          <p:spPr>
            <a:xfrm>
              <a:off x="7804892" y="3144368"/>
              <a:ext cx="416688" cy="1843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126" name="正方形/長方形 125"/>
            <p:cNvSpPr/>
            <p:nvPr/>
          </p:nvSpPr>
          <p:spPr>
            <a:xfrm>
              <a:off x="7744771" y="3288262"/>
              <a:ext cx="238356" cy="1843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cxnSp>
          <p:nvCxnSpPr>
            <p:cNvPr id="127" name="直線矢印コネクタ 126"/>
            <p:cNvCxnSpPr>
              <a:stCxn id="125" idx="1"/>
            </p:cNvCxnSpPr>
            <p:nvPr/>
          </p:nvCxnSpPr>
          <p:spPr>
            <a:xfrm flipV="1">
              <a:off x="7804892" y="3159406"/>
              <a:ext cx="479073" cy="77147"/>
            </a:xfrm>
            <a:prstGeom prst="straightConnector1">
              <a:avLst/>
            </a:prstGeom>
            <a:ln w="952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8" name="直線コネクタ 127"/>
            <p:cNvCxnSpPr>
              <a:stCxn id="125" idx="1"/>
            </p:cNvCxnSpPr>
            <p:nvPr/>
          </p:nvCxnSpPr>
          <p:spPr>
            <a:xfrm flipH="1">
              <a:off x="7722491" y="3236553"/>
              <a:ext cx="82401" cy="341728"/>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9" name="直線矢印コネクタ 128"/>
            <p:cNvCxnSpPr/>
            <p:nvPr/>
          </p:nvCxnSpPr>
          <p:spPr>
            <a:xfrm flipH="1" flipV="1">
              <a:off x="8390912" y="3453509"/>
              <a:ext cx="162487" cy="201779"/>
            </a:xfrm>
            <a:prstGeom prst="straightConnector1">
              <a:avLst/>
            </a:prstGeom>
            <a:ln w="952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30" name="正方形/長方形 129"/>
            <p:cNvSpPr/>
            <p:nvPr/>
          </p:nvSpPr>
          <p:spPr>
            <a:xfrm>
              <a:off x="7747853" y="2981158"/>
              <a:ext cx="317761" cy="1158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131" name="テキスト ボックス 130"/>
            <p:cNvSpPr txBox="1"/>
            <p:nvPr/>
          </p:nvSpPr>
          <p:spPr>
            <a:xfrm>
              <a:off x="7640356" y="2896009"/>
              <a:ext cx="515914" cy="289138"/>
            </a:xfrm>
            <a:prstGeom prst="rect">
              <a:avLst/>
            </a:prstGeom>
            <a:noFill/>
          </p:spPr>
          <p:txBody>
            <a:bodyPr wrap="none" rtlCol="0">
              <a:spAutoFit/>
            </a:bodyPr>
            <a:lstStyle/>
            <a:p>
              <a:r>
                <a:rPr kumimoji="1" lang="ja-JP" altLang="en-US" sz="1050" dirty="0"/>
                <a:t>液面</a:t>
              </a:r>
            </a:p>
          </p:txBody>
        </p:sp>
      </p:grpSp>
      <p:pic>
        <p:nvPicPr>
          <p:cNvPr id="132" name="Picture 7" descr="C:\Users\yamada\Documents\共同研究関係\NISSAN\tau_0002.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828250" y="4424387"/>
            <a:ext cx="1033695" cy="965552"/>
          </a:xfrm>
          <a:prstGeom prst="rect">
            <a:avLst/>
          </a:prstGeom>
          <a:noFill/>
          <a:ln w="34925">
            <a:solidFill>
              <a:schemeClr val="tx1">
                <a:lumMod val="50000"/>
                <a:lumOff val="50000"/>
                <a:alpha val="54000"/>
              </a:schemeClr>
            </a:solidFill>
          </a:ln>
        </p:spPr>
      </p:pic>
      <p:sp>
        <p:nvSpPr>
          <p:cNvPr id="133" name="楕円 132"/>
          <p:cNvSpPr/>
          <p:nvPr/>
        </p:nvSpPr>
        <p:spPr>
          <a:xfrm>
            <a:off x="5414320" y="476118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4" name="図 13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90940" y="1268760"/>
            <a:ext cx="1727927" cy="1597020"/>
          </a:xfrm>
          <a:prstGeom prst="rect">
            <a:avLst/>
          </a:prstGeom>
        </p:spPr>
      </p:pic>
      <p:pic>
        <p:nvPicPr>
          <p:cNvPr id="135" name="図 13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585175" y="1270217"/>
            <a:ext cx="1727927" cy="1594107"/>
          </a:xfrm>
          <a:prstGeom prst="rect">
            <a:avLst/>
          </a:prstGeom>
        </p:spPr>
      </p:pic>
      <p:pic>
        <p:nvPicPr>
          <p:cNvPr id="136" name="図 13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849748" y="1268760"/>
            <a:ext cx="1727927" cy="1597020"/>
          </a:xfrm>
          <a:prstGeom prst="rect">
            <a:avLst/>
          </a:prstGeom>
        </p:spPr>
      </p:pic>
      <p:pic>
        <p:nvPicPr>
          <p:cNvPr id="137" name="図 13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079152" y="1268760"/>
            <a:ext cx="1727927" cy="1597020"/>
          </a:xfrm>
          <a:prstGeom prst="rect">
            <a:avLst/>
          </a:prstGeom>
        </p:spPr>
      </p:pic>
      <p:sp>
        <p:nvSpPr>
          <p:cNvPr id="138" name="テキスト ボックス 137"/>
          <p:cNvSpPr txBox="1"/>
          <p:nvPr/>
        </p:nvSpPr>
        <p:spPr>
          <a:xfrm>
            <a:off x="339494" y="2894953"/>
            <a:ext cx="1877437" cy="276999"/>
          </a:xfrm>
          <a:prstGeom prst="rect">
            <a:avLst/>
          </a:prstGeom>
          <a:noFill/>
        </p:spPr>
        <p:txBody>
          <a:bodyPr wrap="none" rtlCol="0">
            <a:spAutoFit/>
          </a:bodyPr>
          <a:lstStyle/>
          <a:p>
            <a:pPr algn="ctr"/>
            <a:r>
              <a:rPr kumimoji="1" lang="ja-JP" altLang="en-US" sz="1200" dirty="0">
                <a:latin typeface="+mj-ea"/>
                <a:ea typeface="+mj-ea"/>
              </a:rPr>
              <a:t>①金属粉末積層造形装置</a:t>
            </a:r>
            <a:endParaRPr kumimoji="1" lang="en-US" altLang="ja-JP" sz="1200" dirty="0">
              <a:latin typeface="+mj-ea"/>
              <a:ea typeface="+mj-ea"/>
            </a:endParaRPr>
          </a:p>
        </p:txBody>
      </p:sp>
      <p:sp>
        <p:nvSpPr>
          <p:cNvPr id="139" name="テキスト ボックス 138"/>
          <p:cNvSpPr txBox="1"/>
          <p:nvPr/>
        </p:nvSpPr>
        <p:spPr>
          <a:xfrm>
            <a:off x="2557368" y="2884826"/>
            <a:ext cx="1723549" cy="276999"/>
          </a:xfrm>
          <a:prstGeom prst="rect">
            <a:avLst/>
          </a:prstGeom>
          <a:noFill/>
        </p:spPr>
        <p:txBody>
          <a:bodyPr wrap="none" rtlCol="0">
            <a:spAutoFit/>
          </a:bodyPr>
          <a:lstStyle/>
          <a:p>
            <a:pPr algn="ctr"/>
            <a:r>
              <a:rPr kumimoji="1" lang="ja-JP" altLang="en-US" sz="1200" dirty="0">
                <a:latin typeface="+mj-ea"/>
                <a:ea typeface="+mj-ea"/>
              </a:rPr>
              <a:t>②微粉末積層造形装置</a:t>
            </a:r>
            <a:endParaRPr kumimoji="1" lang="en-US" altLang="ja-JP" sz="1200" dirty="0">
              <a:latin typeface="+mj-ea"/>
              <a:ea typeface="+mj-ea"/>
            </a:endParaRPr>
          </a:p>
        </p:txBody>
      </p:sp>
      <p:sp>
        <p:nvSpPr>
          <p:cNvPr id="140" name="テキスト ボックス 139"/>
          <p:cNvSpPr txBox="1"/>
          <p:nvPr/>
        </p:nvSpPr>
        <p:spPr>
          <a:xfrm>
            <a:off x="4682535" y="2894954"/>
            <a:ext cx="2031325" cy="276999"/>
          </a:xfrm>
          <a:prstGeom prst="rect">
            <a:avLst/>
          </a:prstGeom>
          <a:noFill/>
        </p:spPr>
        <p:txBody>
          <a:bodyPr wrap="none" rtlCol="0">
            <a:spAutoFit/>
          </a:bodyPr>
          <a:lstStyle/>
          <a:p>
            <a:pPr algn="ctr"/>
            <a:r>
              <a:rPr lang="ja-JP" altLang="en-US" sz="1200" dirty="0">
                <a:latin typeface="+mj-ea"/>
                <a:ea typeface="+mj-ea"/>
              </a:rPr>
              <a:t>③電子ビーム</a:t>
            </a:r>
            <a:r>
              <a:rPr kumimoji="1" lang="ja-JP" altLang="en-US" sz="1200" dirty="0">
                <a:latin typeface="+mj-ea"/>
                <a:ea typeface="+mj-ea"/>
              </a:rPr>
              <a:t>積層造形装置</a:t>
            </a:r>
            <a:endParaRPr kumimoji="1" lang="en-US" altLang="ja-JP" sz="1200" dirty="0">
              <a:latin typeface="+mj-ea"/>
              <a:ea typeface="+mj-ea"/>
            </a:endParaRPr>
          </a:p>
        </p:txBody>
      </p:sp>
      <p:sp>
        <p:nvSpPr>
          <p:cNvPr id="141" name="テキスト ボックス 140"/>
          <p:cNvSpPr txBox="1"/>
          <p:nvPr/>
        </p:nvSpPr>
        <p:spPr>
          <a:xfrm>
            <a:off x="6863769" y="2894954"/>
            <a:ext cx="2185214" cy="276999"/>
          </a:xfrm>
          <a:prstGeom prst="rect">
            <a:avLst/>
          </a:prstGeom>
          <a:noFill/>
        </p:spPr>
        <p:txBody>
          <a:bodyPr wrap="none" rtlCol="0">
            <a:spAutoFit/>
          </a:bodyPr>
          <a:lstStyle/>
          <a:p>
            <a:pPr algn="ctr"/>
            <a:r>
              <a:rPr lang="ja-JP" altLang="en-US" sz="1200" dirty="0">
                <a:latin typeface="+mj-ea"/>
                <a:ea typeface="+mj-ea"/>
              </a:rPr>
              <a:t>④パウダーデポジション方式</a:t>
            </a:r>
            <a:endParaRPr lang="en-US" altLang="ja-JP" sz="1200" dirty="0">
              <a:latin typeface="+mj-ea"/>
              <a:ea typeface="+mj-ea"/>
            </a:endParaRPr>
          </a:p>
        </p:txBody>
      </p:sp>
      <p:sp>
        <p:nvSpPr>
          <p:cNvPr id="142" name="テキスト ボックス 141"/>
          <p:cNvSpPr txBox="1"/>
          <p:nvPr/>
        </p:nvSpPr>
        <p:spPr>
          <a:xfrm>
            <a:off x="4132087" y="3198527"/>
            <a:ext cx="3125522" cy="276999"/>
          </a:xfrm>
          <a:prstGeom prst="rect">
            <a:avLst/>
          </a:prstGeom>
          <a:noFill/>
        </p:spPr>
        <p:txBody>
          <a:bodyPr wrap="square" rtlCol="0">
            <a:spAutoFit/>
          </a:bodyPr>
          <a:lstStyle/>
          <a:p>
            <a:r>
              <a:rPr lang="ja-JP" altLang="en-US" sz="1200" dirty="0">
                <a:latin typeface="+mj-ea"/>
                <a:ea typeface="+mj-ea"/>
              </a:rPr>
              <a:t>⑤金属</a:t>
            </a:r>
            <a:r>
              <a:rPr lang="en-US" altLang="ja-JP" sz="1200" dirty="0">
                <a:latin typeface="+mj-ea"/>
                <a:ea typeface="+mj-ea"/>
              </a:rPr>
              <a:t>AM</a:t>
            </a:r>
            <a:r>
              <a:rPr lang="ja-JP" altLang="en-US" sz="1200" dirty="0">
                <a:latin typeface="+mj-ea"/>
                <a:ea typeface="+mj-ea"/>
              </a:rPr>
              <a:t>変形予測シミュレーション</a:t>
            </a:r>
            <a:endParaRPr kumimoji="1" lang="en-US" altLang="ja-JP" sz="1200" dirty="0">
              <a:solidFill>
                <a:srgbClr val="0000FF"/>
              </a:solidFill>
              <a:latin typeface="+mj-ea"/>
              <a:ea typeface="+mj-ea"/>
            </a:endParaRPr>
          </a:p>
        </p:txBody>
      </p:sp>
      <p:grpSp>
        <p:nvGrpSpPr>
          <p:cNvPr id="143" name="グループ化 142"/>
          <p:cNvGrpSpPr>
            <a:grpSpLocks noChangeAspect="1"/>
          </p:cNvGrpSpPr>
          <p:nvPr/>
        </p:nvGrpSpPr>
        <p:grpSpPr>
          <a:xfrm>
            <a:off x="2065145" y="3217397"/>
            <a:ext cx="2000007" cy="550067"/>
            <a:chOff x="4731045" y="2365349"/>
            <a:chExt cx="3310603" cy="910527"/>
          </a:xfrm>
        </p:grpSpPr>
        <p:pic>
          <p:nvPicPr>
            <p:cNvPr id="144" name="Picture 6"/>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4731045" y="2365349"/>
              <a:ext cx="510369" cy="91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5" name="Picture 6"/>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5206152" y="2365349"/>
              <a:ext cx="2835496" cy="91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6" name="テキスト ボックス 145"/>
          <p:cNvSpPr txBox="1"/>
          <p:nvPr/>
        </p:nvSpPr>
        <p:spPr>
          <a:xfrm>
            <a:off x="4129072" y="3491444"/>
            <a:ext cx="2662489" cy="276999"/>
          </a:xfrm>
          <a:prstGeom prst="rect">
            <a:avLst/>
          </a:prstGeom>
          <a:noFill/>
        </p:spPr>
        <p:txBody>
          <a:bodyPr wrap="square" rtlCol="0">
            <a:spAutoFit/>
          </a:bodyPr>
          <a:lstStyle/>
          <a:p>
            <a:r>
              <a:rPr lang="ja-JP" altLang="en-US" sz="1200" dirty="0">
                <a:latin typeface="+mj-ea"/>
                <a:ea typeface="+mj-ea"/>
              </a:rPr>
              <a:t>⑥トポロジー最適化ソフト</a:t>
            </a:r>
            <a:endParaRPr lang="en-US" altLang="ja-JP" sz="1200" dirty="0">
              <a:latin typeface="+mj-ea"/>
              <a:ea typeface="+mj-ea"/>
            </a:endParaRPr>
          </a:p>
        </p:txBody>
      </p:sp>
      <p:pic>
        <p:nvPicPr>
          <p:cNvPr id="61" name="図 6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236296" y="56910"/>
            <a:ext cx="1800493" cy="389017"/>
          </a:xfrm>
          <a:prstGeom prst="rect">
            <a:avLst/>
          </a:prstGeom>
        </p:spPr>
      </p:pic>
      <p:sp>
        <p:nvSpPr>
          <p:cNvPr id="57" name="スライド番号プレースホルダー 2">
            <a:extLst>
              <a:ext uri="{FF2B5EF4-FFF2-40B4-BE49-F238E27FC236}">
                <a16:creationId xmlns:a16="http://schemas.microsoft.com/office/drawing/2014/main" id="{CC60806B-8217-44CD-8E95-3860B528CE62}"/>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127</a:t>
            </a:fld>
            <a:endParaRPr lang="ja-JP" altLang="en-US" sz="1100"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783304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0446" y="6416501"/>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図 5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81963"/>
            <a:ext cx="2476500" cy="674846"/>
          </a:xfrm>
          <a:prstGeom prst="rect">
            <a:avLst/>
          </a:prstGeom>
        </p:spPr>
      </p:pic>
      <p:sp>
        <p:nvSpPr>
          <p:cNvPr id="10" name="テキスト ボックス 9"/>
          <p:cNvSpPr txBox="1"/>
          <p:nvPr/>
        </p:nvSpPr>
        <p:spPr>
          <a:xfrm>
            <a:off x="179512" y="-41239"/>
            <a:ext cx="8839797" cy="560153"/>
          </a:xfrm>
          <a:prstGeom prst="rect">
            <a:avLst/>
          </a:prstGeom>
          <a:noFill/>
        </p:spPr>
        <p:txBody>
          <a:bodyPr wrap="square" lIns="0" tIns="0" rIns="0" bIns="0" rtlCol="0">
            <a:spAutoFit/>
          </a:bodyPr>
          <a:lstStyle/>
          <a:p>
            <a:pPr>
              <a:lnSpc>
                <a:spcPct val="130000"/>
              </a:lnSpc>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技術力の結集による成長分野の研究開発</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2000"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0" name="直線コネクタ 59"/>
          <p:cNvCxnSpPr/>
          <p:nvPr/>
        </p:nvCxnSpPr>
        <p:spPr>
          <a:xfrm>
            <a:off x="0" y="523703"/>
            <a:ext cx="9144000" cy="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テキスト ボックス 17">
            <a:extLst>
              <a:ext uri="{FF2B5EF4-FFF2-40B4-BE49-F238E27FC236}">
                <a16:creationId xmlns:a16="http://schemas.microsoft.com/office/drawing/2014/main" id="{B2DD44E4-94E6-496D-8CE5-2715942A2EAE}"/>
              </a:ext>
            </a:extLst>
          </p:cNvPr>
          <p:cNvSpPr txBox="1"/>
          <p:nvPr/>
        </p:nvSpPr>
        <p:spPr>
          <a:xfrm>
            <a:off x="163022" y="555329"/>
            <a:ext cx="8701825"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latin typeface="Meiryo UI" panose="020B0604030504040204" pitchFamily="50" charset="-128"/>
                <a:ea typeface="Meiryo UI" panose="020B0604030504040204" pitchFamily="50" charset="-128"/>
              </a:rPr>
              <a:t>◆　先進電子材料評価センター</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通称：</a:t>
            </a:r>
            <a:r>
              <a:rPr lang="en-US" altLang="ja-JP" sz="2000" b="1" dirty="0">
                <a:latin typeface="Meiryo UI" panose="020B0604030504040204" pitchFamily="50" charset="-128"/>
                <a:ea typeface="Meiryo UI" panose="020B0604030504040204" pitchFamily="50" charset="-128"/>
              </a:rPr>
              <a:t>5G</a:t>
            </a:r>
            <a:r>
              <a:rPr lang="ja-JP" altLang="en-US" sz="2000" b="1" dirty="0">
                <a:latin typeface="Meiryo UI" panose="020B0604030504040204" pitchFamily="50" charset="-128"/>
                <a:ea typeface="Meiryo UI" panose="020B0604030504040204" pitchFamily="50" charset="-128"/>
              </a:rPr>
              <a:t>センター</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の開設</a:t>
            </a:r>
            <a:r>
              <a:rPr lang="ja-JP" altLang="en-US" sz="1400" b="1" dirty="0">
                <a:latin typeface="Meiryo UI" panose="020B0604030504040204" pitchFamily="50" charset="-128"/>
                <a:ea typeface="Meiryo UI" panose="020B0604030504040204" pitchFamily="50" charset="-128"/>
              </a:rPr>
              <a:t>　</a:t>
            </a:r>
          </a:p>
          <a:p>
            <a:pPr marL="266700" indent="-266700">
              <a:spcBef>
                <a:spcPts val="600"/>
              </a:spcBef>
            </a:pPr>
            <a:r>
              <a:rPr lang="ja-JP" altLang="en-US" sz="1400" dirty="0">
                <a:latin typeface="Meiryo UI" panose="020B0604030504040204" pitchFamily="50" charset="-128"/>
                <a:ea typeface="Meiryo UI" panose="020B0604030504040204" pitchFamily="50" charset="-128"/>
              </a:rPr>
              <a:t>　・　</a:t>
            </a:r>
            <a:r>
              <a:rPr lang="en-US" altLang="ja-JP" sz="1400" dirty="0">
                <a:latin typeface="Meiryo UI" panose="020B0604030504040204" pitchFamily="50" charset="-128"/>
                <a:ea typeface="Meiryo UI" panose="020B0604030504040204" pitchFamily="50" charset="-128"/>
              </a:rPr>
              <a:t>5G,6G</a:t>
            </a:r>
            <a:r>
              <a:rPr lang="ja-JP" altLang="en-US" sz="1400" dirty="0">
                <a:latin typeface="Meiryo UI" panose="020B0604030504040204" pitchFamily="50" charset="-128"/>
                <a:ea typeface="Meiryo UI" panose="020B0604030504040204" pitchFamily="50" charset="-128"/>
              </a:rPr>
              <a:t>に関する開発を</a:t>
            </a:r>
            <a:r>
              <a:rPr lang="ja-JP" altLang="en-US" sz="1400" b="1" u="sng" dirty="0">
                <a:solidFill>
                  <a:srgbClr val="FF0000"/>
                </a:solidFill>
                <a:latin typeface="+mn-ea"/>
              </a:rPr>
              <a:t>素材から製品評価まで一貫して支援</a:t>
            </a:r>
            <a:r>
              <a:rPr lang="ja-JP" altLang="en-US" sz="1400" dirty="0">
                <a:latin typeface="+mn-ea"/>
              </a:rPr>
              <a:t>する体制を構築</a:t>
            </a:r>
            <a:endParaRPr lang="en-US" altLang="ja-JP" sz="1400" dirty="0">
              <a:latin typeface="Meiryo UI" panose="020B0604030504040204" pitchFamily="50" charset="-128"/>
              <a:ea typeface="Meiryo UI" panose="020B0604030504040204" pitchFamily="50" charset="-128"/>
            </a:endParaRPr>
          </a:p>
        </p:txBody>
      </p:sp>
      <p:pic>
        <p:nvPicPr>
          <p:cNvPr id="64" name="図 6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1877" y="1245845"/>
            <a:ext cx="7962571" cy="5004571"/>
          </a:xfrm>
          <a:prstGeom prst="rect">
            <a:avLst/>
          </a:prstGeom>
        </p:spPr>
      </p:pic>
      <p:sp>
        <p:nvSpPr>
          <p:cNvPr id="65" name="角丸四角形吹き出し 64"/>
          <p:cNvSpPr/>
          <p:nvPr/>
        </p:nvSpPr>
        <p:spPr>
          <a:xfrm>
            <a:off x="803261" y="4509120"/>
            <a:ext cx="1649691" cy="763571"/>
          </a:xfrm>
          <a:prstGeom prst="wedgeRoundRectCallout">
            <a:avLst>
              <a:gd name="adj1" fmla="val -19690"/>
              <a:gd name="adj2" fmla="val 858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令和</a:t>
            </a:r>
            <a:r>
              <a:rPr kumimoji="1" lang="en-US" altLang="ja-JP" b="1" dirty="0"/>
              <a:t>4</a:t>
            </a:r>
            <a:r>
              <a:rPr kumimoji="1" lang="ja-JP" altLang="en-US" b="1" dirty="0"/>
              <a:t>年</a:t>
            </a:r>
            <a:r>
              <a:rPr kumimoji="1" lang="en-US" altLang="ja-JP" b="1" dirty="0"/>
              <a:t>1</a:t>
            </a:r>
            <a:r>
              <a:rPr kumimoji="1" lang="ja-JP" altLang="en-US" b="1" dirty="0"/>
              <a:t>月</a:t>
            </a:r>
            <a:endParaRPr kumimoji="1" lang="en-US" altLang="ja-JP" b="1" dirty="0"/>
          </a:p>
          <a:p>
            <a:pPr algn="ctr"/>
            <a:r>
              <a:rPr kumimoji="1" lang="ja-JP" altLang="en-US" b="1" dirty="0"/>
              <a:t>オープン！</a:t>
            </a:r>
          </a:p>
        </p:txBody>
      </p:sp>
      <p:sp>
        <p:nvSpPr>
          <p:cNvPr id="66" name="角丸四角形 65"/>
          <p:cNvSpPr/>
          <p:nvPr/>
        </p:nvSpPr>
        <p:spPr>
          <a:xfrm>
            <a:off x="1729848" y="6046170"/>
            <a:ext cx="1997236" cy="326898"/>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accent5"/>
          </a:lnRef>
          <a:fillRef idx="3">
            <a:schemeClr val="accent5"/>
          </a:fillRef>
          <a:effectRef idx="3">
            <a:schemeClr val="accent5"/>
          </a:effectRef>
          <a:fontRef idx="minor">
            <a:schemeClr val="lt1"/>
          </a:fontRef>
        </p:style>
        <p:txBody>
          <a:bodyPr wrap="none" lIns="0" tIns="0" rIns="0" bIns="0" rtlCol="0" anchor="ctr">
            <a:spAutoFit/>
          </a:bodyPr>
          <a:lstStyle/>
          <a:p>
            <a:pPr>
              <a:lnSpc>
                <a:spcPct val="120000"/>
              </a:lnSpc>
            </a:pP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公設試唯一の装置含む</a:t>
            </a:r>
          </a:p>
        </p:txBody>
      </p:sp>
      <p:sp>
        <p:nvSpPr>
          <p:cNvPr id="11" name="スライド番号プレースホルダー 2">
            <a:extLst>
              <a:ext uri="{FF2B5EF4-FFF2-40B4-BE49-F238E27FC236}">
                <a16:creationId xmlns:a16="http://schemas.microsoft.com/office/drawing/2014/main" id="{BD4B65C1-1DEA-4D89-B18E-DFF78838198F}"/>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128</a:t>
            </a:fld>
            <a:endParaRPr lang="ja-JP" altLang="en-US" sz="1100"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06634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8851"/>
            <a:ext cx="9108000" cy="338554"/>
          </a:xfrm>
          <a:prstGeom prst="rect">
            <a:avLst/>
          </a:prstGeom>
          <a:solidFill>
            <a:schemeClr val="accent1">
              <a:lumMod val="20000"/>
              <a:lumOff val="80000"/>
            </a:schemeClr>
          </a:solidFill>
          <a:ln>
            <a:solidFill>
              <a:schemeClr val="tx2"/>
            </a:solidFill>
          </a:ln>
        </p:spPr>
        <p:txBody>
          <a:bodyPr wrap="square" anchor="ctr">
            <a:spAutoFit/>
          </a:bodyPr>
          <a:lstStyle/>
          <a:p>
            <a:pPr algn="ctr" defTabSz="884155"/>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府市で類似・重複している行政サービス（Ｂ項目）（</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22</a:t>
            </a:r>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項目）の取組状況（事業別）　</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1/2</a:t>
            </a:r>
            <a:endParaRPr lang="en-US" altLang="zh-TW"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4" name="テキスト ボックス 53"/>
          <p:cNvSpPr txBox="1"/>
          <p:nvPr/>
        </p:nvSpPr>
        <p:spPr>
          <a:xfrm>
            <a:off x="78386" y="383466"/>
            <a:ext cx="2405382" cy="307777"/>
          </a:xfrm>
          <a:prstGeom prst="rect">
            <a:avLst/>
          </a:prstGeom>
          <a:noFill/>
        </p:spPr>
        <p:txBody>
          <a:bodyPr wrap="square" rtlCol="0">
            <a:spAutoFit/>
          </a:bodyPr>
          <a:lstStyle/>
          <a:p>
            <a:pPr defTabSz="884155"/>
            <a:r>
              <a:rPr lang="ja-JP" altLang="en-US" sz="1400" b="1" dirty="0">
                <a:solidFill>
                  <a:prstClr val="black"/>
                </a:solidFill>
                <a:latin typeface="UD デジタル 教科書体 N-R" panose="02020400000000000000" pitchFamily="17" charset="-128"/>
                <a:ea typeface="BIZ UDゴシック" panose="020B0400000000000000"/>
              </a:rPr>
              <a:t>１</a:t>
            </a:r>
            <a:r>
              <a:rPr lang="en-US" altLang="ja-JP" sz="1400" b="1" dirty="0">
                <a:solidFill>
                  <a:prstClr val="black"/>
                </a:solidFill>
                <a:latin typeface="UD デジタル 教科書体 N-R" panose="02020400000000000000" pitchFamily="17" charset="-128"/>
                <a:ea typeface="BIZ UDゴシック" panose="020B0400000000000000"/>
              </a:rPr>
              <a:t>.</a:t>
            </a:r>
            <a:r>
              <a:rPr lang="ja-JP" altLang="en-US" sz="1400" b="1" dirty="0">
                <a:solidFill>
                  <a:prstClr val="black"/>
                </a:solidFill>
                <a:latin typeface="UD デジタル 教科書体 N-R" panose="02020400000000000000" pitchFamily="17" charset="-128"/>
                <a:ea typeface="BIZ UDゴシック" panose="020B0400000000000000"/>
              </a:rPr>
              <a:t>公設試験研究施設</a:t>
            </a:r>
          </a:p>
        </p:txBody>
      </p:sp>
      <p:graphicFrame>
        <p:nvGraphicFramePr>
          <p:cNvPr id="21" name="表 20"/>
          <p:cNvGraphicFramePr>
            <a:graphicFrameLocks noGrp="1"/>
          </p:cNvGraphicFramePr>
          <p:nvPr/>
        </p:nvGraphicFramePr>
        <p:xfrm>
          <a:off x="78386" y="660280"/>
          <a:ext cx="8964013" cy="1280800"/>
        </p:xfrm>
        <a:graphic>
          <a:graphicData uri="http://schemas.openxmlformats.org/drawingml/2006/table">
            <a:tbl>
              <a:tblPr firstRow="1" bandRow="1">
                <a:tableStyleId>{5940675A-B579-460E-94D1-54222C63F5DA}</a:tableStyleId>
              </a:tblPr>
              <a:tblGrid>
                <a:gridCol w="1251650">
                  <a:extLst>
                    <a:ext uri="{9D8B030D-6E8A-4147-A177-3AD203B41FA5}">
                      <a16:colId xmlns:a16="http://schemas.microsoft.com/office/drawing/2014/main" val="20000"/>
                    </a:ext>
                  </a:extLst>
                </a:gridCol>
                <a:gridCol w="1233055">
                  <a:extLst>
                    <a:ext uri="{9D8B030D-6E8A-4147-A177-3AD203B41FA5}">
                      <a16:colId xmlns:a16="http://schemas.microsoft.com/office/drawing/2014/main" val="20001"/>
                    </a:ext>
                  </a:extLst>
                </a:gridCol>
                <a:gridCol w="1579418">
                  <a:extLst>
                    <a:ext uri="{9D8B030D-6E8A-4147-A177-3AD203B41FA5}">
                      <a16:colId xmlns:a16="http://schemas.microsoft.com/office/drawing/2014/main" val="2026859108"/>
                    </a:ext>
                  </a:extLst>
                </a:gridCol>
                <a:gridCol w="1039091">
                  <a:extLst>
                    <a:ext uri="{9D8B030D-6E8A-4147-A177-3AD203B41FA5}">
                      <a16:colId xmlns:a16="http://schemas.microsoft.com/office/drawing/2014/main" val="1336547897"/>
                    </a:ext>
                  </a:extLst>
                </a:gridCol>
                <a:gridCol w="3146854">
                  <a:extLst>
                    <a:ext uri="{9D8B030D-6E8A-4147-A177-3AD203B41FA5}">
                      <a16:colId xmlns:a16="http://schemas.microsoft.com/office/drawing/2014/main" val="20003"/>
                    </a:ext>
                  </a:extLst>
                </a:gridCol>
                <a:gridCol w="713945">
                  <a:extLst>
                    <a:ext uri="{9D8B030D-6E8A-4147-A177-3AD203B41FA5}">
                      <a16:colId xmlns:a16="http://schemas.microsoft.com/office/drawing/2014/main" val="4252845561"/>
                    </a:ext>
                  </a:extLst>
                </a:gridCol>
              </a:tblGrid>
              <a:tr h="341954">
                <a:tc grid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項目</a:t>
                      </a:r>
                    </a:p>
                  </a:txBody>
                  <a:tcPr marL="33231" marR="33231" marT="33231" marB="33231"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tx1">
                        <a:lumMod val="65000"/>
                        <a:lumOff val="35000"/>
                      </a:schemeClr>
                    </a:solidFill>
                  </a:tcPr>
                </a:tc>
                <a:tc hMerge="1">
                  <a:txBody>
                    <a:bodyPr/>
                    <a:lstStyle/>
                    <a:p>
                      <a:pPr algn="ctr"/>
                      <a:endParaRPr kumimoji="1" lang="ja-JP" altLang="en-US" sz="1100" b="1" dirty="0">
                        <a:latin typeface="Meiryo UI" panose="020B0604030504040204" pitchFamily="50" charset="-128"/>
                        <a:ea typeface="Meiryo UI" panose="020B0604030504040204" pitchFamily="50" charset="-128"/>
                      </a:endParaRPr>
                    </a:p>
                  </a:txBody>
                  <a:tcPr marT="36000" marB="36000" anchor="ctr">
                    <a:lnT w="28575" cap="flat" cmpd="sng" algn="ctr">
                      <a:solidFill>
                        <a:schemeClr val="tx1"/>
                      </a:solidFill>
                      <a:prstDash val="solid"/>
                      <a:round/>
                      <a:headEnd type="none" w="med" len="med"/>
                      <a:tailEnd type="none" w="med" len="med"/>
                    </a:lnT>
                    <a:solidFill>
                      <a:schemeClr val="tx1">
                        <a:lumMod val="65000"/>
                        <a:lumOff val="35000"/>
                      </a:schemeClr>
                    </a:solidFill>
                  </a:tcPr>
                </a:tc>
                <a:tc row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府市連携の</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方針</a:t>
                      </a:r>
                    </a:p>
                  </a:txBody>
                  <a:tcPr marL="33231" marR="33231"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5000"/>
                        <a:lumOff val="35000"/>
                      </a:schemeClr>
                    </a:solidFill>
                  </a:tcPr>
                </a:tc>
                <a:tc row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改革手法</a:t>
                      </a:r>
                    </a:p>
                  </a:txBody>
                  <a:tcPr marL="33231" marR="33231"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5000"/>
                        <a:lumOff val="35000"/>
                      </a:schemeClr>
                    </a:solidFill>
                  </a:tcPr>
                </a:tc>
                <a:tc rowSpan="2" grid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取組状況</a:t>
                      </a:r>
                    </a:p>
                  </a:txBody>
                  <a:tcPr marL="33231" marR="33231" marT="33231" marB="33231"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65000"/>
                        <a:lumOff val="35000"/>
                      </a:schemeClr>
                    </a:solidFill>
                  </a:tcPr>
                </a:tc>
                <a:tc rowSpan="2" hMerge="1">
                  <a:txBody>
                    <a:bodyPr/>
                    <a:lstStyle/>
                    <a:p>
                      <a:pPr algn="ct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3231" marR="33231"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07186227"/>
                  </a:ext>
                </a:extLst>
              </a:tr>
              <a:tr h="254938">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大阪府</a:t>
                      </a:r>
                    </a:p>
                  </a:txBody>
                  <a:tcPr marL="33231" marR="33231"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大阪市</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a:txBody>
                  <a:tcPr marL="33231" marR="33231"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tx1">
                        <a:lumMod val="65000"/>
                        <a:lumOff val="35000"/>
                      </a:schemeClr>
                    </a:solidFill>
                  </a:tcPr>
                </a:tc>
                <a:tc vMerge="1">
                  <a:txBody>
                    <a:bodyPr/>
                    <a:lstStyle/>
                    <a:p>
                      <a:endParaRPr kumimoji="1" lang="ja-JP" altLang="en-US" dirty="0"/>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2384276873"/>
                  </a:ext>
                </a:extLst>
              </a:tr>
              <a:tr h="341954">
                <a:tc>
                  <a:txBody>
                    <a:bodyPr/>
                    <a:lstStyle/>
                    <a:p>
                      <a:pPr algn="ctr"/>
                      <a:r>
                        <a:rPr kumimoji="1" lang="ja-JP" altLang="en-US" sz="1000" b="1" dirty="0">
                          <a:solidFill>
                            <a:schemeClr val="bg1"/>
                          </a:solidFill>
                          <a:latin typeface="BIZ UDゴシック" panose="020B0400000000000000" pitchFamily="49" charset="-128"/>
                          <a:ea typeface="BIZ UDゴシック" panose="020B0400000000000000" pitchFamily="49" charset="-128"/>
                        </a:rPr>
                        <a:t>産業技術総合研究所</a:t>
                      </a:r>
                    </a:p>
                  </a:txBody>
                  <a:tcPr marL="33231" marR="33231"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工業研究所</a:t>
                      </a:r>
                    </a:p>
                  </a:txBody>
                  <a:tcPr marL="33231" marR="33231"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gn="l"/>
                      <a:r>
                        <a:rPr kumimoji="1" lang="ja-JP" altLang="en-US" sz="1100" b="1" baseline="0" dirty="0">
                          <a:solidFill>
                            <a:schemeClr val="tx1"/>
                          </a:solidFill>
                          <a:latin typeface="BIZ UDゴシック" panose="020B0400000000000000" pitchFamily="49" charset="-128"/>
                          <a:ea typeface="BIZ UDゴシック" panose="020B0400000000000000" pitchFamily="49" charset="-128"/>
                        </a:rPr>
                        <a:t> </a:t>
                      </a:r>
                      <a:r>
                        <a:rPr kumimoji="1" lang="ja-JP" altLang="en-US" sz="1100" b="1" dirty="0">
                          <a:solidFill>
                            <a:schemeClr val="tx1"/>
                          </a:solidFill>
                          <a:latin typeface="BIZ UDゴシック" panose="020B0400000000000000" pitchFamily="49" charset="-128"/>
                          <a:ea typeface="BIZ UDゴシック" panose="020B0400000000000000" pitchFamily="49" charset="-128"/>
                        </a:rPr>
                        <a:t>組織統合</a:t>
                      </a:r>
                    </a:p>
                  </a:txBody>
                  <a:tcPr marL="33231" marR="33231" marT="33231" marB="33231"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2017</a:t>
                      </a:r>
                      <a:r>
                        <a:rPr kumimoji="1" lang="ja-JP" altLang="en-US" sz="1100" b="1" dirty="0">
                          <a:solidFill>
                            <a:schemeClr val="tx1"/>
                          </a:solidFill>
                          <a:latin typeface="BIZ UDゴシック" panose="020B0400000000000000" pitchFamily="49" charset="-128"/>
                          <a:ea typeface="BIZ UDゴシック" panose="020B0400000000000000" pitchFamily="49" charset="-128"/>
                        </a:rPr>
                        <a:t>　</a:t>
                      </a:r>
                      <a:r>
                        <a:rPr kumimoji="1" lang="zh-TW" altLang="en-US" sz="1100" b="1" dirty="0">
                          <a:solidFill>
                            <a:schemeClr val="tx1"/>
                          </a:solidFill>
                          <a:latin typeface="BIZ UDゴシック" panose="020B0400000000000000" pitchFamily="49" charset="-128"/>
                          <a:ea typeface="BIZ UDゴシック" panose="020B0400000000000000" pitchFamily="49" charset="-128"/>
                        </a:rPr>
                        <a:t>大阪産業技術研究所設立</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3231" marR="33231"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0000"/>
                  </a:ext>
                </a:extLst>
              </a:tr>
              <a:tr h="341954">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公衆衛生研究所</a:t>
                      </a:r>
                    </a:p>
                  </a:txBody>
                  <a:tcPr marL="33231" marR="33231"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環境科学研究所</a:t>
                      </a:r>
                    </a:p>
                  </a:txBody>
                  <a:tcPr marL="33231" marR="33231"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gn="l"/>
                      <a:r>
                        <a:rPr kumimoji="1" lang="ja-JP" altLang="en-US" sz="1100" b="1" dirty="0">
                          <a:solidFill>
                            <a:schemeClr val="tx1"/>
                          </a:solidFill>
                          <a:latin typeface="BIZ UDゴシック" panose="020B0400000000000000" pitchFamily="49" charset="-128"/>
                          <a:ea typeface="BIZ UDゴシック" panose="020B0400000000000000" pitchFamily="49" charset="-128"/>
                        </a:rPr>
                        <a:t> 組織統合</a:t>
                      </a:r>
                    </a:p>
                  </a:txBody>
                  <a:tcPr marL="33231" marR="33231" marT="33231" marB="33231"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2017</a:t>
                      </a:r>
                      <a:r>
                        <a:rPr kumimoji="1" lang="ja-JP" altLang="en-US" sz="1100" b="1" dirty="0">
                          <a:solidFill>
                            <a:schemeClr val="tx1"/>
                          </a:solidFill>
                          <a:latin typeface="BIZ UDゴシック" panose="020B0400000000000000" pitchFamily="49" charset="-128"/>
                          <a:ea typeface="BIZ UDゴシック" panose="020B0400000000000000" pitchFamily="49" charset="-128"/>
                        </a:rPr>
                        <a:t>　</a:t>
                      </a:r>
                      <a:r>
                        <a:rPr kumimoji="1" lang="zh-TW" altLang="en-US" sz="1100" b="1" dirty="0">
                          <a:solidFill>
                            <a:schemeClr val="tx1"/>
                          </a:solidFill>
                          <a:latin typeface="BIZ UDゴシック" panose="020B0400000000000000" pitchFamily="49" charset="-128"/>
                          <a:ea typeface="BIZ UDゴシック" panose="020B0400000000000000" pitchFamily="49" charset="-128"/>
                        </a:rPr>
                        <a:t>大阪健康安全基盤研究所設立</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3231" marR="33231"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49810" y="2284918"/>
            <a:ext cx="1493239" cy="307777"/>
          </a:xfrm>
          <a:prstGeom prst="rect">
            <a:avLst/>
          </a:prstGeom>
          <a:noFill/>
        </p:spPr>
        <p:txBody>
          <a:bodyPr wrap="square" rtlCol="0">
            <a:spAutoFit/>
          </a:bodyPr>
          <a:lstStyle/>
          <a:p>
            <a:pPr defTabSz="884155"/>
            <a:r>
              <a:rPr lang="ja-JP" altLang="en-US" sz="1400" b="1" dirty="0">
                <a:solidFill>
                  <a:prstClr val="black"/>
                </a:solidFill>
                <a:latin typeface="UD デジタル 教科書体 N-R" panose="02020400000000000000" pitchFamily="17" charset="-128"/>
                <a:ea typeface="BIZ UDゴシック" panose="020B0400000000000000"/>
              </a:rPr>
              <a:t>２</a:t>
            </a:r>
            <a:r>
              <a:rPr lang="en-US" altLang="ja-JP" sz="1400" b="1" dirty="0">
                <a:solidFill>
                  <a:prstClr val="black"/>
                </a:solidFill>
                <a:latin typeface="UD デジタル 教科書体 N-R" panose="02020400000000000000" pitchFamily="17" charset="-128"/>
                <a:ea typeface="BIZ UDゴシック" panose="020B0400000000000000"/>
              </a:rPr>
              <a:t>.</a:t>
            </a:r>
            <a:r>
              <a:rPr lang="ja-JP" altLang="en-US" sz="1400" b="1" dirty="0">
                <a:solidFill>
                  <a:prstClr val="black"/>
                </a:solidFill>
                <a:latin typeface="UD デジタル 教科書体 N-R" panose="02020400000000000000" pitchFamily="17" charset="-128"/>
                <a:ea typeface="BIZ UDゴシック" panose="020B0400000000000000"/>
              </a:rPr>
              <a:t>出資法人</a:t>
            </a:r>
          </a:p>
        </p:txBody>
      </p:sp>
      <p:graphicFrame>
        <p:nvGraphicFramePr>
          <p:cNvPr id="3" name="表 2"/>
          <p:cNvGraphicFramePr>
            <a:graphicFrameLocks noGrp="1"/>
          </p:cNvGraphicFramePr>
          <p:nvPr>
            <p:extLst>
              <p:ext uri="{D42A27DB-BD31-4B8C-83A1-F6EECF244321}">
                <p14:modId xmlns:p14="http://schemas.microsoft.com/office/powerpoint/2010/main" val="4162883931"/>
              </p:ext>
            </p:extLst>
          </p:nvPr>
        </p:nvGraphicFramePr>
        <p:xfrm>
          <a:off x="78385" y="2592695"/>
          <a:ext cx="8964013" cy="3887999"/>
        </p:xfrm>
        <a:graphic>
          <a:graphicData uri="http://schemas.openxmlformats.org/drawingml/2006/table">
            <a:tbl>
              <a:tblPr firstRow="1" bandRow="1">
                <a:tableStyleId>{5940675A-B579-460E-94D1-54222C63F5DA}</a:tableStyleId>
              </a:tblPr>
              <a:tblGrid>
                <a:gridCol w="1255115">
                  <a:extLst>
                    <a:ext uri="{9D8B030D-6E8A-4147-A177-3AD203B41FA5}">
                      <a16:colId xmlns:a16="http://schemas.microsoft.com/office/drawing/2014/main" val="2241965948"/>
                    </a:ext>
                  </a:extLst>
                </a:gridCol>
                <a:gridCol w="1201882">
                  <a:extLst>
                    <a:ext uri="{9D8B030D-6E8A-4147-A177-3AD203B41FA5}">
                      <a16:colId xmlns:a16="http://schemas.microsoft.com/office/drawing/2014/main" val="2252930683"/>
                    </a:ext>
                  </a:extLst>
                </a:gridCol>
                <a:gridCol w="1620982">
                  <a:extLst>
                    <a:ext uri="{9D8B030D-6E8A-4147-A177-3AD203B41FA5}">
                      <a16:colId xmlns:a16="http://schemas.microsoft.com/office/drawing/2014/main" val="2436475858"/>
                    </a:ext>
                  </a:extLst>
                </a:gridCol>
                <a:gridCol w="1012536">
                  <a:extLst>
                    <a:ext uri="{9D8B030D-6E8A-4147-A177-3AD203B41FA5}">
                      <a16:colId xmlns:a16="http://schemas.microsoft.com/office/drawing/2014/main" val="3590635032"/>
                    </a:ext>
                  </a:extLst>
                </a:gridCol>
                <a:gridCol w="3159553">
                  <a:extLst>
                    <a:ext uri="{9D8B030D-6E8A-4147-A177-3AD203B41FA5}">
                      <a16:colId xmlns:a16="http://schemas.microsoft.com/office/drawing/2014/main" val="3673342445"/>
                    </a:ext>
                  </a:extLst>
                </a:gridCol>
                <a:gridCol w="713945">
                  <a:extLst>
                    <a:ext uri="{9D8B030D-6E8A-4147-A177-3AD203B41FA5}">
                      <a16:colId xmlns:a16="http://schemas.microsoft.com/office/drawing/2014/main" val="4093504592"/>
                    </a:ext>
                  </a:extLst>
                </a:gridCol>
              </a:tblGrid>
              <a:tr h="274989">
                <a:tc grid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項目</a:t>
                      </a:r>
                    </a:p>
                  </a:txBody>
                  <a:tcPr marL="33231" marR="33231" marT="33231" marB="33231"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tx1">
                        <a:lumMod val="65000"/>
                        <a:lumOff val="35000"/>
                      </a:schemeClr>
                    </a:solidFill>
                  </a:tcPr>
                </a:tc>
                <a:tc hMerge="1">
                  <a:txBody>
                    <a:bodyPr/>
                    <a:lstStyle/>
                    <a:p>
                      <a:pPr algn="ctr"/>
                      <a:endParaRPr kumimoji="1" lang="ja-JP" altLang="en-US" sz="1100" b="1" dirty="0">
                        <a:latin typeface="Meiryo UI" panose="020B0604030504040204" pitchFamily="50" charset="-128"/>
                        <a:ea typeface="Meiryo UI" panose="020B0604030504040204" pitchFamily="50" charset="-128"/>
                      </a:endParaRPr>
                    </a:p>
                  </a:txBody>
                  <a:tcPr marT="36000" marB="36000" anchor="ctr">
                    <a:lnT w="28575" cap="flat" cmpd="sng" algn="ctr">
                      <a:solidFill>
                        <a:schemeClr val="tx1"/>
                      </a:solidFill>
                      <a:prstDash val="solid"/>
                      <a:round/>
                      <a:headEnd type="none" w="med" len="med"/>
                      <a:tailEnd type="none" w="med" len="med"/>
                    </a:lnT>
                    <a:solidFill>
                      <a:schemeClr val="tx1">
                        <a:lumMod val="65000"/>
                        <a:lumOff val="35000"/>
                      </a:schemeClr>
                    </a:solidFill>
                  </a:tcPr>
                </a:tc>
                <a:tc row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府市連携の</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方針</a:t>
                      </a:r>
                    </a:p>
                  </a:txBody>
                  <a:tcPr marL="33231" marR="33231"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5000"/>
                        <a:lumOff val="35000"/>
                      </a:schemeClr>
                    </a:solidFill>
                  </a:tcPr>
                </a:tc>
                <a:tc row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改革手法</a:t>
                      </a:r>
                    </a:p>
                  </a:txBody>
                  <a:tcPr marL="33231" marR="33231"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5000"/>
                        <a:lumOff val="35000"/>
                      </a:schemeClr>
                    </a:solidFill>
                  </a:tcPr>
                </a:tc>
                <a:tc rowSpan="2" grid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取組状況</a:t>
                      </a:r>
                    </a:p>
                  </a:txBody>
                  <a:tcPr marL="33231" marR="33231" marT="33231" marB="33231"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65000"/>
                        <a:lumOff val="35000"/>
                      </a:schemeClr>
                    </a:solidFill>
                  </a:tcPr>
                </a:tc>
                <a:tc rowSpan="2" hMerge="1">
                  <a:txBody>
                    <a:bodyPr/>
                    <a:lstStyle/>
                    <a:p>
                      <a:pPr algn="ct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3231" marR="33231"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632699697"/>
                  </a:ext>
                </a:extLst>
              </a:tr>
              <a:tr h="274989">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大阪府</a:t>
                      </a:r>
                    </a:p>
                  </a:txBody>
                  <a:tcPr marL="33231" marR="33231"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大阪市</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a:txBody>
                  <a:tcPr marL="33231" marR="33231"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tx1">
                        <a:lumMod val="65000"/>
                        <a:lumOff val="35000"/>
                      </a:schemeClr>
                    </a:solidFill>
                  </a:tcPr>
                </a:tc>
                <a:tc vMerge="1">
                  <a:txBody>
                    <a:bodyPr/>
                    <a:lstStyle/>
                    <a:p>
                      <a:endParaRPr kumimoji="1" lang="ja-JP" altLang="en-US" dirty="0"/>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968415476"/>
                  </a:ext>
                </a:extLst>
              </a:tr>
              <a:tr h="430343">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大阪府中小企業</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信用保証協会</a:t>
                      </a:r>
                    </a:p>
                  </a:txBody>
                  <a:tcPr marL="84406" marR="84406" marT="16615" marB="16615"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大阪市</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信用保証協会</a:t>
                      </a:r>
                    </a:p>
                  </a:txBody>
                  <a:tcPr marL="84406" marR="84406" marT="16615" marB="16615"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組織統合</a:t>
                      </a:r>
                    </a:p>
                  </a:txBody>
                  <a:tcPr marL="84406" marR="84406" marT="16615" marB="16615"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2014</a:t>
                      </a:r>
                      <a:r>
                        <a:rPr kumimoji="1" lang="ja-JP" altLang="en-US" sz="1100" b="1" dirty="0">
                          <a:solidFill>
                            <a:schemeClr val="tx1"/>
                          </a:solidFill>
                          <a:latin typeface="BIZ UDゴシック" panose="020B0400000000000000" pitchFamily="49" charset="-128"/>
                          <a:ea typeface="BIZ UDゴシック" panose="020B0400000000000000" pitchFamily="49" charset="-128"/>
                        </a:rPr>
                        <a:t>　</a:t>
                      </a:r>
                      <a:r>
                        <a:rPr kumimoji="1" lang="zh-TW" altLang="en-US" sz="1100" b="1" dirty="0">
                          <a:solidFill>
                            <a:schemeClr val="tx1"/>
                          </a:solidFill>
                          <a:latin typeface="BIZ UDゴシック" panose="020B0400000000000000" pitchFamily="49" charset="-128"/>
                          <a:ea typeface="BIZ UDゴシック" panose="020B0400000000000000" pitchFamily="49" charset="-128"/>
                        </a:rPr>
                        <a:t>大阪信用保証協会営業開始</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16615" marB="16615"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3613957981"/>
                  </a:ext>
                </a:extLst>
              </a:tr>
              <a:tr h="471908">
                <a:tc>
                  <a:txBody>
                    <a:bodyPr/>
                    <a:lstStyle/>
                    <a:p>
                      <a:pPr algn="ctr"/>
                      <a:r>
                        <a:rPr kumimoji="1" lang="zh-TW" altLang="en-US" sz="1100" b="1" dirty="0">
                          <a:solidFill>
                            <a:schemeClr val="bg1"/>
                          </a:solidFill>
                          <a:latin typeface="BIZ UDゴシック" panose="020B0400000000000000" pitchFamily="49" charset="-128"/>
                          <a:ea typeface="BIZ UDゴシック" panose="020B0400000000000000" pitchFamily="49" charset="-128"/>
                        </a:rPr>
                        <a:t>国際交流財団</a:t>
                      </a:r>
                    </a:p>
                  </a:txBody>
                  <a:tcPr marL="84406" marR="84406" marT="16615" marB="16615"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zh-TW" altLang="en-US" sz="1100" b="1" dirty="0">
                          <a:solidFill>
                            <a:schemeClr val="bg1"/>
                          </a:solidFill>
                          <a:latin typeface="BIZ UDゴシック" panose="020B0400000000000000" pitchFamily="49" charset="-128"/>
                          <a:ea typeface="BIZ UDゴシック" panose="020B0400000000000000" pitchFamily="49" charset="-128"/>
                        </a:rPr>
                        <a:t>国際交流</a:t>
                      </a:r>
                      <a:r>
                        <a:rPr kumimoji="1" lang="en-US" altLang="zh-TW" sz="1100" b="1" dirty="0">
                          <a:solidFill>
                            <a:schemeClr val="bg1"/>
                          </a:solidFill>
                          <a:latin typeface="BIZ UDゴシック" panose="020B0400000000000000" pitchFamily="49" charset="-128"/>
                          <a:ea typeface="BIZ UDゴシック" panose="020B0400000000000000" pitchFamily="49" charset="-128"/>
                        </a:rPr>
                        <a:t>C</a:t>
                      </a:r>
                      <a:endParaRPr kumimoji="1" lang="zh-TW"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16615" marB="16615"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事業の見直し・自立化</a:t>
                      </a:r>
                    </a:p>
                  </a:txBody>
                  <a:tcPr marL="84406" marR="84406" marT="16615" marB="16615"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事業見直し・自立化</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2012</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府法人を公財化</a:t>
                      </a:r>
                    </a:p>
                    <a:p>
                      <a:r>
                        <a:rPr kumimoji="1" lang="en-US" altLang="ja-JP" sz="1100" b="1" dirty="0">
                          <a:solidFill>
                            <a:schemeClr val="tx1"/>
                          </a:solidFill>
                          <a:latin typeface="BIZ UDゴシック" panose="020B0400000000000000" pitchFamily="49" charset="-128"/>
                          <a:ea typeface="BIZ UDゴシック" panose="020B0400000000000000" pitchFamily="49" charset="-128"/>
                        </a:rPr>
                        <a:t>2017,20</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市法人を外郭団体指定</a:t>
                      </a:r>
                    </a:p>
                  </a:txBody>
                  <a:tcPr marL="84406" marR="84406" marT="16615" marB="16615"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3414708425"/>
                  </a:ext>
                </a:extLst>
              </a:tr>
              <a:tr h="471908">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保健医療財団</a:t>
                      </a:r>
                      <a:endParaRPr kumimoji="1" lang="zh-TW"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16615" marB="16615"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環境保健協会</a:t>
                      </a:r>
                      <a:endParaRPr kumimoji="1" lang="zh-TW"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16615" marB="16615"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事業の見直し・自立化</a:t>
                      </a:r>
                    </a:p>
                  </a:txBody>
                  <a:tcPr marL="84406" marR="84406" marT="16615" marB="16615"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事業見直し・自立化</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2013</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府法人を公財化</a:t>
                      </a:r>
                    </a:p>
                    <a:p>
                      <a:r>
                        <a:rPr kumimoji="1" lang="en-US" altLang="ja-JP" sz="1100" b="1" dirty="0">
                          <a:solidFill>
                            <a:schemeClr val="tx1"/>
                          </a:solidFill>
                          <a:latin typeface="BIZ UDゴシック" panose="020B0400000000000000" pitchFamily="49" charset="-128"/>
                          <a:ea typeface="BIZ UDゴシック" panose="020B0400000000000000" pitchFamily="49" charset="-128"/>
                        </a:rPr>
                        <a:t>2013</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市法人を一財化</a:t>
                      </a:r>
                    </a:p>
                  </a:txBody>
                  <a:tcPr marL="84406" marR="84406" marT="16615" marB="16615"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857802241"/>
                  </a:ext>
                </a:extLst>
              </a:tr>
              <a:tr h="471908">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道路公社</a:t>
                      </a:r>
                      <a:endParaRPr kumimoji="1" lang="zh-TW"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16615" marB="16615"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道路公社</a:t>
                      </a:r>
                      <a:endParaRPr kumimoji="1" lang="zh-TW"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16615" marB="16615"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事業の見直し・自立化</a:t>
                      </a:r>
                    </a:p>
                  </a:txBody>
                  <a:tcPr marL="84406" marR="84406" marT="16615" marB="16615"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事業見直し・自立化</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2018,19</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府公社路線の一部を高速道路会社へ移管</a:t>
                      </a:r>
                    </a:p>
                    <a:p>
                      <a:r>
                        <a:rPr kumimoji="1" lang="en-US" altLang="ja-JP" sz="1100" b="1" dirty="0">
                          <a:solidFill>
                            <a:schemeClr val="tx1"/>
                          </a:solidFill>
                          <a:latin typeface="BIZ UDゴシック" panose="020B0400000000000000" pitchFamily="49" charset="-128"/>
                          <a:ea typeface="BIZ UDゴシック" panose="020B0400000000000000" pitchFamily="49" charset="-128"/>
                        </a:rPr>
                        <a:t>2013</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市公社を解散</a:t>
                      </a:r>
                    </a:p>
                  </a:txBody>
                  <a:tcPr marL="84406" marR="84406" marT="16615" marB="16615" anchor="ctr">
                    <a:solidFill>
                      <a:schemeClr val="accent1">
                        <a:lumMod val="40000"/>
                        <a:lumOff val="60000"/>
                      </a:schemeClr>
                    </a:solidFill>
                  </a:tcPr>
                </a:tc>
                <a:tc>
                  <a:txBody>
                    <a:bodyPr/>
                    <a:lstStyle/>
                    <a:p>
                      <a:pPr algn="ctr"/>
                      <a:r>
                        <a:rPr kumimoji="1" lang="ja-JP" altLang="en-US" sz="105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471508412"/>
                  </a:ext>
                </a:extLst>
              </a:tr>
              <a:tr h="471908">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住宅供給公社</a:t>
                      </a:r>
                      <a:endParaRPr kumimoji="1" lang="zh-TW"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16615" marB="16615"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住宅供給公社</a:t>
                      </a:r>
                      <a:endParaRPr kumimoji="1" lang="zh-TW"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16615" marB="16615"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a:rPr>
                        <a:t>事業の見直し・自立化</a:t>
                      </a:r>
                    </a:p>
                  </a:txBody>
                  <a:tcPr marL="84406" marR="84406" marT="16615" marB="16615" anchor="ctr">
                    <a:pattFill prst="wdUpDiag">
                      <a:fgClr>
                        <a:schemeClr val="accent1">
                          <a:lumMod val="40000"/>
                          <a:lumOff val="60000"/>
                        </a:schemeClr>
                      </a:fgClr>
                      <a:bgClr>
                        <a:prstClr val="white"/>
                      </a:bgClr>
                    </a:patt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事業見直し・自立化</a:t>
                      </a:r>
                    </a:p>
                  </a:txBody>
                  <a:tcPr marL="84406" marR="84406" marT="33231" marB="33231" anchor="ctr">
                    <a:pattFill prst="wdUpDiag">
                      <a:fgClr>
                        <a:schemeClr val="accent1">
                          <a:lumMod val="40000"/>
                          <a:lumOff val="60000"/>
                        </a:schemeClr>
                      </a:fgClr>
                      <a:bgClr>
                        <a:prstClr val="white"/>
                      </a:bgClr>
                    </a:patt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a:rPr>
                        <a:t>新たな大都市制度を前提としていたが、市存続のため検討終了</a:t>
                      </a:r>
                    </a:p>
                  </a:txBody>
                  <a:tcPr marL="84406" marR="84406" marT="16615" marB="16615" anchor="ctr">
                    <a:pattFill prst="wdUpDiag">
                      <a:fgClr>
                        <a:schemeClr val="accent1">
                          <a:lumMod val="40000"/>
                          <a:lumOff val="60000"/>
                        </a:schemeClr>
                      </a:fgClr>
                      <a:bgClr>
                        <a:prstClr val="white"/>
                      </a:bgClr>
                    </a:pattFill>
                  </a:tcPr>
                </a:tc>
                <a:tc>
                  <a:txBody>
                    <a:bodyPr/>
                    <a:lstStyle/>
                    <a:p>
                      <a:pPr algn="ctr"/>
                      <a:r>
                        <a:rPr kumimoji="1" lang="ja-JP" altLang="en-US" sz="1000" b="1" dirty="0">
                          <a:solidFill>
                            <a:schemeClr val="tx1"/>
                          </a:solidFill>
                          <a:latin typeface="BIZ UDゴシック" panose="020B0400000000000000" pitchFamily="49" charset="-128"/>
                          <a:ea typeface="BIZ UDゴシック" panose="020B0400000000000000" pitchFamily="49" charset="-128"/>
                        </a:rPr>
                        <a:t>検討終了</a:t>
                      </a:r>
                    </a:p>
                  </a:txBody>
                  <a:tcPr marL="84406" marR="84406" marT="33231" marB="33231" anchor="ctr">
                    <a:pattFill prst="wdUpDiag">
                      <a:fgClr>
                        <a:schemeClr val="accent1">
                          <a:lumMod val="40000"/>
                          <a:lumOff val="60000"/>
                        </a:schemeClr>
                      </a:fgClr>
                      <a:bgClr>
                        <a:prstClr val="white"/>
                      </a:bgClr>
                    </a:pattFill>
                  </a:tcPr>
                </a:tc>
                <a:extLst>
                  <a:ext uri="{0D108BD9-81ED-4DB2-BD59-A6C34878D82A}">
                    <a16:rowId xmlns:a16="http://schemas.microsoft.com/office/drawing/2014/main" val="1043241994"/>
                  </a:ext>
                </a:extLst>
              </a:tr>
              <a:tr h="629791">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堺泉北埠頭㈱</a:t>
                      </a:r>
                    </a:p>
                  </a:txBody>
                  <a:tcPr marL="84406" marR="84406" marT="16615" marB="16615"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大阪港埠頭㈱</a:t>
                      </a:r>
                    </a:p>
                  </a:txBody>
                  <a:tcPr marL="84406" marR="84406" marT="16615" marB="16615"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16615" marB="16615" anchor="ctr">
                    <a:noFill/>
                  </a:tcPr>
                </a:tc>
                <a:tc>
                  <a:txBody>
                    <a:bodyPr/>
                    <a:lstStyle/>
                    <a:p>
                      <a:r>
                        <a:rPr kumimoji="1" lang="ja-JP" altLang="en-US" sz="1100" b="0"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noFill/>
                  </a:tcPr>
                </a:tc>
                <a:tc>
                  <a:txBody>
                    <a:bodyPr/>
                    <a:lstStyle/>
                    <a:p>
                      <a:r>
                        <a:rPr kumimoji="1" lang="en-US" altLang="ja-JP" sz="1100" dirty="0">
                          <a:solidFill>
                            <a:schemeClr val="tx1"/>
                          </a:solidFill>
                          <a:latin typeface="BIZ UDゴシック" panose="020B0400000000000000" pitchFamily="49" charset="-128"/>
                          <a:ea typeface="BIZ UDゴシック" panose="020B0400000000000000" pitchFamily="49" charset="-128"/>
                        </a:rPr>
                        <a:t>2014</a:t>
                      </a:r>
                      <a:r>
                        <a:rPr kumimoji="1" lang="ja-JP" altLang="en-US" sz="1100" dirty="0">
                          <a:solidFill>
                            <a:schemeClr val="tx1"/>
                          </a:solidFill>
                          <a:latin typeface="BIZ UDゴシック" panose="020B0400000000000000" pitchFamily="49" charset="-128"/>
                          <a:ea typeface="BIZ UDゴシック" panose="020B0400000000000000" pitchFamily="49" charset="-128"/>
                        </a:rPr>
                        <a:t>　阪神国際港湾㈱設立</a:t>
                      </a:r>
                    </a:p>
                    <a:p>
                      <a:r>
                        <a:rPr kumimoji="1" lang="ja-JP" altLang="en-US" sz="1100" dirty="0">
                          <a:solidFill>
                            <a:schemeClr val="tx1"/>
                          </a:solidFill>
                          <a:latin typeface="BIZ UDゴシック" panose="020B0400000000000000" pitchFamily="49" charset="-128"/>
                          <a:ea typeface="BIZ UDゴシック" panose="020B0400000000000000" pitchFamily="49" charset="-128"/>
                        </a:rPr>
                        <a:t>今後、阪神国際港湾㈱と堺泉北埠頭㈱の経営統合をめざす</a:t>
                      </a:r>
                    </a:p>
                  </a:txBody>
                  <a:tcPr marL="84406" marR="84406" marT="16615" marB="16615" anchor="ctr">
                    <a:noFill/>
                  </a:tcPr>
                </a:tc>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noFill/>
                  </a:tcPr>
                </a:tc>
                <a:extLst>
                  <a:ext uri="{0D108BD9-81ED-4DB2-BD59-A6C34878D82A}">
                    <a16:rowId xmlns:a16="http://schemas.microsoft.com/office/drawing/2014/main" val="83024200"/>
                  </a:ext>
                </a:extLst>
              </a:tr>
              <a:tr h="326013">
                <a:tc>
                  <a:txBody>
                    <a:bodyPr/>
                    <a:lstStyle/>
                    <a:p>
                      <a:pPr algn="ctr"/>
                      <a:r>
                        <a:rPr kumimoji="1" lang="ja-JP" altLang="en-US" sz="1050" b="1" dirty="0">
                          <a:solidFill>
                            <a:schemeClr val="bg1"/>
                          </a:solidFill>
                          <a:latin typeface="BIZ UDゴシック" panose="020B0400000000000000" pitchFamily="49" charset="-128"/>
                          <a:ea typeface="BIZ UDゴシック" panose="020B0400000000000000" pitchFamily="49" charset="-128"/>
                        </a:rPr>
                        <a:t>文化財センター</a:t>
                      </a:r>
                    </a:p>
                  </a:txBody>
                  <a:tcPr marL="84406" marR="84406" marT="16615" marB="16615"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文化財協会</a:t>
                      </a:r>
                    </a:p>
                  </a:txBody>
                  <a:tcPr marL="84406" marR="84406" marT="16615" marB="16615"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16615" marB="16615" anchor="ctr">
                    <a:noFill/>
                  </a:tcPr>
                </a:tc>
                <a:tc>
                  <a:txBody>
                    <a:bodyPr/>
                    <a:lstStyle/>
                    <a:p>
                      <a:r>
                        <a:rPr kumimoji="1" lang="ja-JP" altLang="en-US" sz="1100" b="0"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noFill/>
                  </a:tcPr>
                </a:tc>
                <a:tc>
                  <a:txBody>
                    <a:bodyPr/>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あり方について協議中</a:t>
                      </a:r>
                    </a:p>
                  </a:txBody>
                  <a:tcPr marL="84406" marR="84406" marT="16615" marB="16615" anchor="ctr">
                    <a:noFill/>
                  </a:tcPr>
                </a:tc>
                <a:tc>
                  <a:txBody>
                    <a:bodyPr/>
                    <a:lstStyle/>
                    <a:p>
                      <a:pPr algn="ctr"/>
                      <a:r>
                        <a:rPr kumimoji="1" lang="ja-JP" altLang="en-US" sz="950" b="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noFill/>
                  </a:tcPr>
                </a:tc>
                <a:extLst>
                  <a:ext uri="{0D108BD9-81ED-4DB2-BD59-A6C34878D82A}">
                    <a16:rowId xmlns:a16="http://schemas.microsoft.com/office/drawing/2014/main" val="2185039244"/>
                  </a:ext>
                </a:extLst>
              </a:tr>
            </a:tbl>
          </a:graphicData>
        </a:graphic>
      </p:graphicFrame>
      <p:sp>
        <p:nvSpPr>
          <p:cNvPr id="12"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12</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2941567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40446" y="6416501"/>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図 5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181963"/>
            <a:ext cx="2476500" cy="674846"/>
          </a:xfrm>
          <a:prstGeom prst="rect">
            <a:avLst/>
          </a:prstGeom>
        </p:spPr>
      </p:pic>
      <p:sp>
        <p:nvSpPr>
          <p:cNvPr id="10" name="テキスト ボックス 9"/>
          <p:cNvSpPr txBox="1"/>
          <p:nvPr/>
        </p:nvSpPr>
        <p:spPr>
          <a:xfrm>
            <a:off x="179512" y="-41239"/>
            <a:ext cx="8839797" cy="560153"/>
          </a:xfrm>
          <a:prstGeom prst="rect">
            <a:avLst/>
          </a:prstGeom>
          <a:noFill/>
        </p:spPr>
        <p:txBody>
          <a:bodyPr wrap="square" lIns="0" tIns="0" rIns="0" bIns="0" rtlCol="0">
            <a:spAutoFit/>
          </a:bodyPr>
          <a:lstStyle/>
          <a:p>
            <a:pPr>
              <a:lnSpc>
                <a:spcPct val="130000"/>
              </a:lnSpc>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技術力の結集による成長分野の研究開発</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2000"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0" name="直線コネクタ 59"/>
          <p:cNvCxnSpPr/>
          <p:nvPr/>
        </p:nvCxnSpPr>
        <p:spPr>
          <a:xfrm>
            <a:off x="0" y="523703"/>
            <a:ext cx="9144000" cy="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564650" y="2237480"/>
            <a:ext cx="3185487" cy="369332"/>
          </a:xfrm>
          <a:prstGeom prst="rect">
            <a:avLst/>
          </a:prstGeom>
          <a:noFill/>
        </p:spPr>
        <p:txBody>
          <a:bodyPr wrap="none" rtlCol="0">
            <a:spAutoFit/>
          </a:bodyPr>
          <a:lstStyle/>
          <a:p>
            <a:r>
              <a:rPr lang="ja-JP" altLang="en-US" b="1" dirty="0">
                <a:solidFill>
                  <a:srgbClr val="FF0000"/>
                </a:solidFill>
                <a:latin typeface="メイリオ" panose="020B0604030504040204" pitchFamily="50" charset="-128"/>
                <a:ea typeface="メイリオ" panose="020B0604030504040204" pitchFamily="50" charset="-128"/>
              </a:rPr>
              <a:t>光スイッチ海洋分解システム</a:t>
            </a:r>
          </a:p>
        </p:txBody>
      </p:sp>
      <p:sp>
        <p:nvSpPr>
          <p:cNvPr id="12" name="テキスト ボックス 15"/>
          <p:cNvSpPr txBox="1">
            <a:spLocks noChangeArrowheads="1"/>
          </p:cNvSpPr>
          <p:nvPr/>
        </p:nvSpPr>
        <p:spPr bwMode="auto">
          <a:xfrm>
            <a:off x="3169477" y="3805280"/>
            <a:ext cx="28559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76213" indent="-176213">
              <a:spcBef>
                <a:spcPct val="0"/>
              </a:spcBef>
              <a:buFontTx/>
              <a:buNone/>
              <a:defRPr/>
            </a:pPr>
            <a:r>
              <a:rPr lang="ja-JP" altLang="en-US" sz="1400" dirty="0">
                <a:latin typeface="メイリオ" panose="020B0604030504040204" pitchFamily="50" charset="-128"/>
                <a:ea typeface="メイリオ" panose="020B0604030504040204" pitchFamily="50" charset="-128"/>
              </a:rPr>
              <a:t>①</a:t>
            </a:r>
            <a:r>
              <a:rPr lang="en-US" altLang="ja-JP" sz="1400" dirty="0">
                <a:solidFill>
                  <a:srgbClr val="0000FF"/>
                </a:solidFill>
                <a:latin typeface="メイリオ" panose="020B0604030504040204" pitchFamily="50" charset="-128"/>
                <a:ea typeface="メイリオ" panose="020B0604030504040204" pitchFamily="50" charset="-128"/>
              </a:rPr>
              <a:t>ON</a:t>
            </a:r>
            <a:r>
              <a:rPr lang="ja-JP" altLang="en-US" sz="1400" dirty="0">
                <a:solidFill>
                  <a:srgbClr val="0000FF"/>
                </a:solidFill>
                <a:latin typeface="メイリオ" panose="020B0604030504040204" pitchFamily="50" charset="-128"/>
                <a:ea typeface="メイリオ" panose="020B0604030504040204" pitchFamily="50" charset="-128"/>
              </a:rPr>
              <a:t>型</a:t>
            </a:r>
            <a:r>
              <a:rPr lang="ja-JP" altLang="en-US" sz="1400" dirty="0">
                <a:latin typeface="メイリオ" panose="020B0604030504040204" pitchFamily="50" charset="-128"/>
                <a:ea typeface="メイリオ" panose="020B0604030504040204" pitchFamily="50" charset="-128"/>
              </a:rPr>
              <a:t>光スイッチにより海洋分解性を与える（</a:t>
            </a:r>
            <a:r>
              <a:rPr lang="ja-JP" altLang="en-US" sz="1400" u="dbl" dirty="0">
                <a:latin typeface="メイリオ" panose="020B0604030504040204" pitchFamily="50" charset="-128"/>
                <a:ea typeface="メイリオ" panose="020B0604030504040204" pitchFamily="50" charset="-128"/>
              </a:rPr>
              <a:t>海面浮遊型</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a:p>
            <a:pPr marL="176213" indent="-176213">
              <a:spcBef>
                <a:spcPct val="0"/>
              </a:spcBef>
              <a:buFontTx/>
              <a:buNone/>
              <a:defRPr/>
            </a:pPr>
            <a:r>
              <a:rPr lang="ja-JP" altLang="en-US" sz="1400" dirty="0">
                <a:latin typeface="メイリオ" panose="020B0604030504040204" pitchFamily="50" charset="-128"/>
                <a:ea typeface="メイリオ" panose="020B0604030504040204" pitchFamily="50" charset="-128"/>
              </a:rPr>
              <a:t>②</a:t>
            </a:r>
            <a:r>
              <a:rPr lang="en-US" altLang="ja-JP" sz="1400" dirty="0">
                <a:solidFill>
                  <a:srgbClr val="0000FF"/>
                </a:solidFill>
                <a:latin typeface="メイリオ" panose="020B0604030504040204" pitchFamily="50" charset="-128"/>
                <a:ea typeface="メイリオ" panose="020B0604030504040204" pitchFamily="50" charset="-128"/>
              </a:rPr>
              <a:t>OFF</a:t>
            </a:r>
            <a:r>
              <a:rPr lang="ja-JP" altLang="en-US" sz="1400" dirty="0">
                <a:solidFill>
                  <a:srgbClr val="0000FF"/>
                </a:solidFill>
                <a:latin typeface="メイリオ" panose="020B0604030504040204" pitchFamily="50" charset="-128"/>
                <a:ea typeface="メイリオ" panose="020B0604030504040204" pitchFamily="50" charset="-128"/>
              </a:rPr>
              <a:t>型</a:t>
            </a:r>
            <a:r>
              <a:rPr lang="ja-JP" altLang="en-US" sz="1400" dirty="0">
                <a:latin typeface="メイリオ" panose="020B0604030504040204" pitchFamily="50" charset="-128"/>
                <a:ea typeface="メイリオ" panose="020B0604030504040204" pitchFamily="50" charset="-128"/>
              </a:rPr>
              <a:t>光スイッチにより海中分解性を与える（</a:t>
            </a:r>
            <a:r>
              <a:rPr lang="ja-JP" altLang="en-US" sz="1400" u="dbl" dirty="0">
                <a:latin typeface="メイリオ" panose="020B0604030504040204" pitchFamily="50" charset="-128"/>
                <a:ea typeface="メイリオ" panose="020B0604030504040204" pitchFamily="50" charset="-128"/>
              </a:rPr>
              <a:t>海中沈降型</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a:p>
            <a:pPr marL="176213" indent="-176213">
              <a:spcBef>
                <a:spcPct val="0"/>
              </a:spcBef>
              <a:buFontTx/>
              <a:buNone/>
              <a:defRPr/>
            </a:pPr>
            <a:r>
              <a:rPr lang="ja-JP" altLang="en-US" sz="1400" dirty="0">
                <a:latin typeface="メイリオ" panose="020B0604030504040204" pitchFamily="50" charset="-128"/>
                <a:ea typeface="メイリオ" panose="020B0604030504040204" pitchFamily="50" charset="-128"/>
              </a:rPr>
              <a:t>③</a:t>
            </a:r>
            <a:r>
              <a:rPr lang="en-US" altLang="ja-JP" sz="1400" dirty="0">
                <a:solidFill>
                  <a:srgbClr val="FF0000"/>
                </a:solidFill>
                <a:latin typeface="メイリオ" panose="020B0604030504040204" pitchFamily="50" charset="-128"/>
                <a:ea typeface="メイリオ" panose="020B0604030504040204" pitchFamily="50" charset="-128"/>
              </a:rPr>
              <a:t>ON/OFF</a:t>
            </a:r>
            <a:r>
              <a:rPr lang="ja-JP" altLang="en-US" sz="1400" dirty="0">
                <a:solidFill>
                  <a:srgbClr val="FF0000"/>
                </a:solidFill>
                <a:latin typeface="メイリオ" panose="020B0604030504040204" pitchFamily="50" charset="-128"/>
                <a:ea typeface="メイリオ" panose="020B0604030504040204" pitchFamily="50" charset="-128"/>
              </a:rPr>
              <a:t>具有型</a:t>
            </a:r>
            <a:r>
              <a:rPr lang="ja-JP" altLang="en-US" sz="1400" dirty="0">
                <a:latin typeface="メイリオ" panose="020B0604030504040204" pitchFamily="50" charset="-128"/>
                <a:ea typeface="メイリオ" panose="020B0604030504040204" pitchFamily="50" charset="-128"/>
              </a:rPr>
              <a:t>が長期的な</a:t>
            </a:r>
            <a:r>
              <a:rPr lang="ja-JP" altLang="en-US" sz="1400" dirty="0">
                <a:solidFill>
                  <a:srgbClr val="FF0000"/>
                </a:solidFill>
                <a:latin typeface="メイリオ" panose="020B0604030504040204" pitchFamily="50" charset="-128"/>
                <a:ea typeface="メイリオ" panose="020B0604030504040204" pitchFamily="50" charset="-128"/>
              </a:rPr>
              <a:t>浮沈の繰り返しに対応</a:t>
            </a:r>
            <a:endParaRPr lang="en-US" altLang="ja-JP" sz="1400" dirty="0">
              <a:solidFill>
                <a:srgbClr val="FF0000"/>
              </a:solidFill>
              <a:latin typeface="メイリオ" panose="020B0604030504040204" pitchFamily="50" charset="-128"/>
              <a:ea typeface="メイリオ" panose="020B0604030504040204" pitchFamily="50" charset="-128"/>
            </a:endParaRPr>
          </a:p>
        </p:txBody>
      </p:sp>
      <p:pic>
        <p:nvPicPr>
          <p:cNvPr id="13" name="Picture 1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01293" y="2946804"/>
            <a:ext cx="12573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オブジェクト 25"/>
          <p:cNvGraphicFramePr>
            <a:graphicFrameLocks noChangeAspect="1"/>
          </p:cNvGraphicFramePr>
          <p:nvPr/>
        </p:nvGraphicFramePr>
        <p:xfrm>
          <a:off x="4755430" y="2989666"/>
          <a:ext cx="1328738" cy="765175"/>
        </p:xfrm>
        <a:graphic>
          <a:graphicData uri="http://schemas.openxmlformats.org/presentationml/2006/ole">
            <mc:AlternateContent xmlns:mc="http://schemas.openxmlformats.org/markup-compatibility/2006">
              <mc:Choice xmlns:v="urn:schemas-microsoft-com:vml" Requires="v">
                <p:oleObj spid="_x0000_s1069" name="CS ChemDraw Drawing" r:id="rId7" imgW="1825487" imgH="1051120" progId="ChemDraw.Document.6.0">
                  <p:embed/>
                </p:oleObj>
              </mc:Choice>
              <mc:Fallback>
                <p:oleObj name="CS ChemDraw Drawing" r:id="rId7" imgW="1825487" imgH="1051120" progId="ChemDraw.Document.6.0">
                  <p:embed/>
                  <p:pic>
                    <p:nvPicPr>
                      <p:cNvPr id="14" name="オブジェクト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5430" y="2989666"/>
                        <a:ext cx="132873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テキスト ボックス 34"/>
          <p:cNvSpPr txBox="1">
            <a:spLocks noChangeArrowheads="1"/>
          </p:cNvSpPr>
          <p:nvPr/>
        </p:nvSpPr>
        <p:spPr bwMode="auto">
          <a:xfrm>
            <a:off x="3717639" y="2586246"/>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dirty="0">
                <a:latin typeface="メイリオ" panose="020B0604030504040204" pitchFamily="50" charset="-128"/>
                <a:ea typeface="メイリオ" panose="020B0604030504040204" pitchFamily="50" charset="-128"/>
              </a:rPr>
              <a:t>水中で紫外光</a:t>
            </a:r>
          </a:p>
        </p:txBody>
      </p:sp>
      <p:sp>
        <p:nvSpPr>
          <p:cNvPr id="16" name="テキスト ボックス 3"/>
          <p:cNvSpPr txBox="1">
            <a:spLocks noChangeArrowheads="1"/>
          </p:cNvSpPr>
          <p:nvPr/>
        </p:nvSpPr>
        <p:spPr bwMode="auto">
          <a:xfrm>
            <a:off x="6469594" y="4521659"/>
            <a:ext cx="23370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spcBef>
                <a:spcPct val="0"/>
              </a:spcBef>
              <a:buFontTx/>
              <a:buNone/>
            </a:pPr>
            <a:r>
              <a:rPr lang="ja-JP" altLang="en-US" sz="1200" dirty="0">
                <a:solidFill>
                  <a:srgbClr val="FF0000"/>
                </a:solidFill>
                <a:latin typeface="メイリオ" panose="020B0604030504040204" pitchFamily="50" charset="-128"/>
                <a:ea typeface="メイリオ" panose="020B0604030504040204" pitchFamily="50" charset="-128"/>
              </a:rPr>
              <a:t>軟化</a:t>
            </a:r>
            <a:r>
              <a:rPr lang="ja-JP" altLang="en-US" sz="1200" dirty="0">
                <a:latin typeface="メイリオ" panose="020B0604030504040204" pitchFamily="50" charset="-128"/>
                <a:ea typeface="メイリオ" panose="020B0604030504040204" pitchFamily="50" charset="-128"/>
              </a:rPr>
              <a:t>するため、捕食しても鋭利にならず、</a:t>
            </a:r>
            <a:r>
              <a:rPr lang="ja-JP" altLang="en-US" sz="1200" dirty="0">
                <a:solidFill>
                  <a:srgbClr val="FF0000"/>
                </a:solidFill>
                <a:latin typeface="メイリオ" panose="020B0604030504040204" pitchFamily="50" charset="-128"/>
                <a:ea typeface="メイリオ" panose="020B0604030504040204" pitchFamily="50" charset="-128"/>
              </a:rPr>
              <a:t>消化分解</a:t>
            </a:r>
            <a:r>
              <a:rPr lang="ja-JP" altLang="en-US" sz="1200" dirty="0">
                <a:latin typeface="メイリオ" panose="020B0604030504040204" pitchFamily="50" charset="-128"/>
                <a:ea typeface="メイリオ" panose="020B0604030504040204" pitchFamily="50" charset="-128"/>
              </a:rPr>
              <a:t>するため安全に消化管から排出</a:t>
            </a:r>
          </a:p>
        </p:txBody>
      </p:sp>
      <p:pic>
        <p:nvPicPr>
          <p:cNvPr id="17" name="Picture 9" descr="「太陽イラスト」の画像検索結果"/>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33165" y="2707873"/>
            <a:ext cx="8477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1" descr="「フォークのイラスト」の画像検索結果"/>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13920" y="3264404"/>
            <a:ext cx="21463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楕円 23"/>
          <p:cNvSpPr/>
          <p:nvPr/>
        </p:nvSpPr>
        <p:spPr>
          <a:xfrm>
            <a:off x="6501220" y="3896229"/>
            <a:ext cx="2171700" cy="646113"/>
          </a:xfrm>
          <a:custGeom>
            <a:avLst/>
            <a:gdLst>
              <a:gd name="connsiteX0" fmla="*/ 0 w 1969313"/>
              <a:gd name="connsiteY0" fmla="*/ 200463 h 400926"/>
              <a:gd name="connsiteX1" fmla="*/ 984657 w 1969313"/>
              <a:gd name="connsiteY1" fmla="*/ 0 h 400926"/>
              <a:gd name="connsiteX2" fmla="*/ 1969314 w 1969313"/>
              <a:gd name="connsiteY2" fmla="*/ 200463 h 400926"/>
              <a:gd name="connsiteX3" fmla="*/ 984657 w 1969313"/>
              <a:gd name="connsiteY3" fmla="*/ 400926 h 400926"/>
              <a:gd name="connsiteX4" fmla="*/ 0 w 1969313"/>
              <a:gd name="connsiteY4" fmla="*/ 200463 h 400926"/>
              <a:gd name="connsiteX0" fmla="*/ 1 w 1969315"/>
              <a:gd name="connsiteY0" fmla="*/ 75577 h 276040"/>
              <a:gd name="connsiteX1" fmla="*/ 989420 w 1969315"/>
              <a:gd name="connsiteY1" fmla="*/ 8464 h 276040"/>
              <a:gd name="connsiteX2" fmla="*/ 1969315 w 1969315"/>
              <a:gd name="connsiteY2" fmla="*/ 75577 h 276040"/>
              <a:gd name="connsiteX3" fmla="*/ 984658 w 1969315"/>
              <a:gd name="connsiteY3" fmla="*/ 276040 h 276040"/>
              <a:gd name="connsiteX4" fmla="*/ 1 w 1969315"/>
              <a:gd name="connsiteY4" fmla="*/ 75577 h 276040"/>
              <a:gd name="connsiteX0" fmla="*/ 1 w 1969315"/>
              <a:gd name="connsiteY0" fmla="*/ 75577 h 151153"/>
              <a:gd name="connsiteX1" fmla="*/ 989420 w 1969315"/>
              <a:gd name="connsiteY1" fmla="*/ 8464 h 151153"/>
              <a:gd name="connsiteX2" fmla="*/ 1969315 w 1969315"/>
              <a:gd name="connsiteY2" fmla="*/ 75577 h 151153"/>
              <a:gd name="connsiteX3" fmla="*/ 994183 w 1969315"/>
              <a:gd name="connsiteY3" fmla="*/ 142690 h 151153"/>
              <a:gd name="connsiteX4" fmla="*/ 1 w 1969315"/>
              <a:gd name="connsiteY4" fmla="*/ 75577 h 151153"/>
              <a:gd name="connsiteX0" fmla="*/ 1 w 1969315"/>
              <a:gd name="connsiteY0" fmla="*/ 75577 h 151153"/>
              <a:gd name="connsiteX1" fmla="*/ 989420 w 1969315"/>
              <a:gd name="connsiteY1" fmla="*/ 8464 h 151153"/>
              <a:gd name="connsiteX2" fmla="*/ 1969315 w 1969315"/>
              <a:gd name="connsiteY2" fmla="*/ 75577 h 151153"/>
              <a:gd name="connsiteX3" fmla="*/ 994183 w 1969315"/>
              <a:gd name="connsiteY3" fmla="*/ 142690 h 151153"/>
              <a:gd name="connsiteX4" fmla="*/ 1 w 1969315"/>
              <a:gd name="connsiteY4" fmla="*/ 75577 h 151153"/>
              <a:gd name="connsiteX0" fmla="*/ 25 w 1969339"/>
              <a:gd name="connsiteY0" fmla="*/ 113790 h 227580"/>
              <a:gd name="connsiteX1" fmla="*/ 989444 w 1969339"/>
              <a:gd name="connsiteY1" fmla="*/ 46677 h 227580"/>
              <a:gd name="connsiteX2" fmla="*/ 1969339 w 1969339"/>
              <a:gd name="connsiteY2" fmla="*/ 113790 h 227580"/>
              <a:gd name="connsiteX3" fmla="*/ 994207 w 1969339"/>
              <a:gd name="connsiteY3" fmla="*/ 180903 h 227580"/>
              <a:gd name="connsiteX4" fmla="*/ 25 w 1969339"/>
              <a:gd name="connsiteY4" fmla="*/ 113790 h 227580"/>
              <a:gd name="connsiteX0" fmla="*/ 18 w 1969332"/>
              <a:gd name="connsiteY0" fmla="*/ 113790 h 227580"/>
              <a:gd name="connsiteX1" fmla="*/ 989437 w 1969332"/>
              <a:gd name="connsiteY1" fmla="*/ 46677 h 227580"/>
              <a:gd name="connsiteX2" fmla="*/ 1969332 w 1969332"/>
              <a:gd name="connsiteY2" fmla="*/ 113790 h 227580"/>
              <a:gd name="connsiteX3" fmla="*/ 994200 w 1969332"/>
              <a:gd name="connsiteY3" fmla="*/ 180903 h 227580"/>
              <a:gd name="connsiteX4" fmla="*/ 18 w 1969332"/>
              <a:gd name="connsiteY4" fmla="*/ 113790 h 227580"/>
              <a:gd name="connsiteX0" fmla="*/ 18 w 1969357"/>
              <a:gd name="connsiteY0" fmla="*/ 135236 h 249026"/>
              <a:gd name="connsiteX1" fmla="*/ 989437 w 1969357"/>
              <a:gd name="connsiteY1" fmla="*/ 68123 h 249026"/>
              <a:gd name="connsiteX2" fmla="*/ 1969332 w 1969357"/>
              <a:gd name="connsiteY2" fmla="*/ 135236 h 249026"/>
              <a:gd name="connsiteX3" fmla="*/ 994200 w 1969357"/>
              <a:gd name="connsiteY3" fmla="*/ 202349 h 249026"/>
              <a:gd name="connsiteX4" fmla="*/ 18 w 1969357"/>
              <a:gd name="connsiteY4" fmla="*/ 135236 h 249026"/>
              <a:gd name="connsiteX0" fmla="*/ 18 w 1969357"/>
              <a:gd name="connsiteY0" fmla="*/ 135236 h 272526"/>
              <a:gd name="connsiteX1" fmla="*/ 989437 w 1969357"/>
              <a:gd name="connsiteY1" fmla="*/ 68123 h 272526"/>
              <a:gd name="connsiteX2" fmla="*/ 1969332 w 1969357"/>
              <a:gd name="connsiteY2" fmla="*/ 135236 h 272526"/>
              <a:gd name="connsiteX3" fmla="*/ 994200 w 1969357"/>
              <a:gd name="connsiteY3" fmla="*/ 202349 h 272526"/>
              <a:gd name="connsiteX4" fmla="*/ 18 w 1969357"/>
              <a:gd name="connsiteY4" fmla="*/ 135236 h 272526"/>
              <a:gd name="connsiteX0" fmla="*/ 18 w 2084426"/>
              <a:gd name="connsiteY0" fmla="*/ 113791 h 251081"/>
              <a:gd name="connsiteX1" fmla="*/ 989437 w 2084426"/>
              <a:gd name="connsiteY1" fmla="*/ 46678 h 251081"/>
              <a:gd name="connsiteX2" fmla="*/ 1956452 w 2084426"/>
              <a:gd name="connsiteY2" fmla="*/ 54223 h 251081"/>
              <a:gd name="connsiteX3" fmla="*/ 1969332 w 2084426"/>
              <a:gd name="connsiteY3" fmla="*/ 113791 h 251081"/>
              <a:gd name="connsiteX4" fmla="*/ 994200 w 2084426"/>
              <a:gd name="connsiteY4" fmla="*/ 180904 h 251081"/>
              <a:gd name="connsiteX5" fmla="*/ 18 w 2084426"/>
              <a:gd name="connsiteY5" fmla="*/ 113791 h 251081"/>
              <a:gd name="connsiteX0" fmla="*/ 18 w 2032724"/>
              <a:gd name="connsiteY0" fmla="*/ 113791 h 227581"/>
              <a:gd name="connsiteX1" fmla="*/ 989437 w 2032724"/>
              <a:gd name="connsiteY1" fmla="*/ 46678 h 227581"/>
              <a:gd name="connsiteX2" fmla="*/ 1956452 w 2032724"/>
              <a:gd name="connsiteY2" fmla="*/ 54223 h 227581"/>
              <a:gd name="connsiteX3" fmla="*/ 1969332 w 2032724"/>
              <a:gd name="connsiteY3" fmla="*/ 113791 h 227581"/>
              <a:gd name="connsiteX4" fmla="*/ 1951689 w 2032724"/>
              <a:gd name="connsiteY4" fmla="*/ 192335 h 227581"/>
              <a:gd name="connsiteX5" fmla="*/ 994200 w 2032724"/>
              <a:gd name="connsiteY5" fmla="*/ 180904 h 227581"/>
              <a:gd name="connsiteX6" fmla="*/ 18 w 2032724"/>
              <a:gd name="connsiteY6" fmla="*/ 113791 h 227581"/>
              <a:gd name="connsiteX0" fmla="*/ 18 w 2032724"/>
              <a:gd name="connsiteY0" fmla="*/ 127873 h 241663"/>
              <a:gd name="connsiteX1" fmla="*/ 989437 w 2032724"/>
              <a:gd name="connsiteY1" fmla="*/ 60760 h 241663"/>
              <a:gd name="connsiteX2" fmla="*/ 1956452 w 2032724"/>
              <a:gd name="connsiteY2" fmla="*/ 1630 h 241663"/>
              <a:gd name="connsiteX3" fmla="*/ 1969332 w 2032724"/>
              <a:gd name="connsiteY3" fmla="*/ 127873 h 241663"/>
              <a:gd name="connsiteX4" fmla="*/ 1951689 w 2032724"/>
              <a:gd name="connsiteY4" fmla="*/ 206417 h 241663"/>
              <a:gd name="connsiteX5" fmla="*/ 994200 w 2032724"/>
              <a:gd name="connsiteY5" fmla="*/ 194986 h 241663"/>
              <a:gd name="connsiteX6" fmla="*/ 18 w 2032724"/>
              <a:gd name="connsiteY6" fmla="*/ 127873 h 241663"/>
              <a:gd name="connsiteX0" fmla="*/ 18 w 2032724"/>
              <a:gd name="connsiteY0" fmla="*/ 127873 h 258805"/>
              <a:gd name="connsiteX1" fmla="*/ 989437 w 2032724"/>
              <a:gd name="connsiteY1" fmla="*/ 60760 h 258805"/>
              <a:gd name="connsiteX2" fmla="*/ 1956452 w 2032724"/>
              <a:gd name="connsiteY2" fmla="*/ 1630 h 258805"/>
              <a:gd name="connsiteX3" fmla="*/ 1969332 w 2032724"/>
              <a:gd name="connsiteY3" fmla="*/ 127873 h 258805"/>
              <a:gd name="connsiteX4" fmla="*/ 1951689 w 2032724"/>
              <a:gd name="connsiteY4" fmla="*/ 258805 h 258805"/>
              <a:gd name="connsiteX5" fmla="*/ 994200 w 2032724"/>
              <a:gd name="connsiteY5" fmla="*/ 194986 h 258805"/>
              <a:gd name="connsiteX6" fmla="*/ 18 w 2032724"/>
              <a:gd name="connsiteY6" fmla="*/ 127873 h 258805"/>
              <a:gd name="connsiteX0" fmla="*/ 18 w 2031388"/>
              <a:gd name="connsiteY0" fmla="*/ 127873 h 258805"/>
              <a:gd name="connsiteX1" fmla="*/ 989437 w 2031388"/>
              <a:gd name="connsiteY1" fmla="*/ 60760 h 258805"/>
              <a:gd name="connsiteX2" fmla="*/ 1956452 w 2031388"/>
              <a:gd name="connsiteY2" fmla="*/ 1630 h 258805"/>
              <a:gd name="connsiteX3" fmla="*/ 1964569 w 2031388"/>
              <a:gd name="connsiteY3" fmla="*/ 85011 h 258805"/>
              <a:gd name="connsiteX4" fmla="*/ 1951689 w 2031388"/>
              <a:gd name="connsiteY4" fmla="*/ 258805 h 258805"/>
              <a:gd name="connsiteX5" fmla="*/ 994200 w 2031388"/>
              <a:gd name="connsiteY5" fmla="*/ 194986 h 258805"/>
              <a:gd name="connsiteX6" fmla="*/ 18 w 2031388"/>
              <a:gd name="connsiteY6" fmla="*/ 127873 h 258805"/>
              <a:gd name="connsiteX0" fmla="*/ 18 w 2044501"/>
              <a:gd name="connsiteY0" fmla="*/ 127873 h 258805"/>
              <a:gd name="connsiteX1" fmla="*/ 989437 w 2044501"/>
              <a:gd name="connsiteY1" fmla="*/ 60760 h 258805"/>
              <a:gd name="connsiteX2" fmla="*/ 1956452 w 2044501"/>
              <a:gd name="connsiteY2" fmla="*/ 1630 h 258805"/>
              <a:gd name="connsiteX3" fmla="*/ 1964569 w 2044501"/>
              <a:gd name="connsiteY3" fmla="*/ 85011 h 258805"/>
              <a:gd name="connsiteX4" fmla="*/ 2008839 w 2044501"/>
              <a:gd name="connsiteY4" fmla="*/ 163555 h 258805"/>
              <a:gd name="connsiteX5" fmla="*/ 1951689 w 2044501"/>
              <a:gd name="connsiteY5" fmla="*/ 258805 h 258805"/>
              <a:gd name="connsiteX6" fmla="*/ 994200 w 2044501"/>
              <a:gd name="connsiteY6" fmla="*/ 194986 h 258805"/>
              <a:gd name="connsiteX7" fmla="*/ 18 w 2044501"/>
              <a:gd name="connsiteY7" fmla="*/ 127873 h 258805"/>
              <a:gd name="connsiteX0" fmla="*/ 18 w 2029203"/>
              <a:gd name="connsiteY0" fmla="*/ 127873 h 258805"/>
              <a:gd name="connsiteX1" fmla="*/ 989437 w 2029203"/>
              <a:gd name="connsiteY1" fmla="*/ 60760 h 258805"/>
              <a:gd name="connsiteX2" fmla="*/ 1956452 w 2029203"/>
              <a:gd name="connsiteY2" fmla="*/ 1630 h 258805"/>
              <a:gd name="connsiteX3" fmla="*/ 1964569 w 2029203"/>
              <a:gd name="connsiteY3" fmla="*/ 85011 h 258805"/>
              <a:gd name="connsiteX4" fmla="*/ 1961214 w 2029203"/>
              <a:gd name="connsiteY4" fmla="*/ 168317 h 258805"/>
              <a:gd name="connsiteX5" fmla="*/ 1951689 w 2029203"/>
              <a:gd name="connsiteY5" fmla="*/ 258805 h 258805"/>
              <a:gd name="connsiteX6" fmla="*/ 994200 w 2029203"/>
              <a:gd name="connsiteY6" fmla="*/ 194986 h 258805"/>
              <a:gd name="connsiteX7" fmla="*/ 18 w 2029203"/>
              <a:gd name="connsiteY7" fmla="*/ 127873 h 258805"/>
              <a:gd name="connsiteX0" fmla="*/ 18 w 2031017"/>
              <a:gd name="connsiteY0" fmla="*/ 127873 h 258805"/>
              <a:gd name="connsiteX1" fmla="*/ 989437 w 2031017"/>
              <a:gd name="connsiteY1" fmla="*/ 60760 h 258805"/>
              <a:gd name="connsiteX2" fmla="*/ 1956452 w 2031017"/>
              <a:gd name="connsiteY2" fmla="*/ 1630 h 258805"/>
              <a:gd name="connsiteX3" fmla="*/ 1964569 w 2031017"/>
              <a:gd name="connsiteY3" fmla="*/ 85011 h 258805"/>
              <a:gd name="connsiteX4" fmla="*/ 1961214 w 2031017"/>
              <a:gd name="connsiteY4" fmla="*/ 130217 h 258805"/>
              <a:gd name="connsiteX5" fmla="*/ 1961214 w 2031017"/>
              <a:gd name="connsiteY5" fmla="*/ 168317 h 258805"/>
              <a:gd name="connsiteX6" fmla="*/ 1951689 w 2031017"/>
              <a:gd name="connsiteY6" fmla="*/ 258805 h 258805"/>
              <a:gd name="connsiteX7" fmla="*/ 994200 w 2031017"/>
              <a:gd name="connsiteY7" fmla="*/ 194986 h 258805"/>
              <a:gd name="connsiteX8" fmla="*/ 18 w 2031017"/>
              <a:gd name="connsiteY8" fmla="*/ 127873 h 258805"/>
              <a:gd name="connsiteX0" fmla="*/ 18 w 2031017"/>
              <a:gd name="connsiteY0" fmla="*/ 127873 h 258805"/>
              <a:gd name="connsiteX1" fmla="*/ 989437 w 2031017"/>
              <a:gd name="connsiteY1" fmla="*/ 60760 h 258805"/>
              <a:gd name="connsiteX2" fmla="*/ 1956452 w 2031017"/>
              <a:gd name="connsiteY2" fmla="*/ 1630 h 258805"/>
              <a:gd name="connsiteX3" fmla="*/ 1964569 w 2031017"/>
              <a:gd name="connsiteY3" fmla="*/ 85011 h 258805"/>
              <a:gd name="connsiteX4" fmla="*/ 2027889 w 2031017"/>
              <a:gd name="connsiteY4" fmla="*/ 125455 h 258805"/>
              <a:gd name="connsiteX5" fmla="*/ 1961214 w 2031017"/>
              <a:gd name="connsiteY5" fmla="*/ 168317 h 258805"/>
              <a:gd name="connsiteX6" fmla="*/ 1951689 w 2031017"/>
              <a:gd name="connsiteY6" fmla="*/ 258805 h 258805"/>
              <a:gd name="connsiteX7" fmla="*/ 994200 w 2031017"/>
              <a:gd name="connsiteY7" fmla="*/ 194986 h 258805"/>
              <a:gd name="connsiteX8" fmla="*/ 18 w 2031017"/>
              <a:gd name="connsiteY8" fmla="*/ 127873 h 258805"/>
              <a:gd name="connsiteX0" fmla="*/ 18 w 2029026"/>
              <a:gd name="connsiteY0" fmla="*/ 127873 h 258805"/>
              <a:gd name="connsiteX1" fmla="*/ 989437 w 2029026"/>
              <a:gd name="connsiteY1" fmla="*/ 60760 h 258805"/>
              <a:gd name="connsiteX2" fmla="*/ 1956452 w 2029026"/>
              <a:gd name="connsiteY2" fmla="*/ 1630 h 258805"/>
              <a:gd name="connsiteX3" fmla="*/ 1883606 w 2029026"/>
              <a:gd name="connsiteY3" fmla="*/ 70724 h 258805"/>
              <a:gd name="connsiteX4" fmla="*/ 2027889 w 2029026"/>
              <a:gd name="connsiteY4" fmla="*/ 125455 h 258805"/>
              <a:gd name="connsiteX5" fmla="*/ 1961214 w 2029026"/>
              <a:gd name="connsiteY5" fmla="*/ 168317 h 258805"/>
              <a:gd name="connsiteX6" fmla="*/ 1951689 w 2029026"/>
              <a:gd name="connsiteY6" fmla="*/ 258805 h 258805"/>
              <a:gd name="connsiteX7" fmla="*/ 994200 w 2029026"/>
              <a:gd name="connsiteY7" fmla="*/ 194986 h 258805"/>
              <a:gd name="connsiteX8" fmla="*/ 18 w 2029026"/>
              <a:gd name="connsiteY8" fmla="*/ 127873 h 258805"/>
              <a:gd name="connsiteX0" fmla="*/ 18 w 2027890"/>
              <a:gd name="connsiteY0" fmla="*/ 127873 h 258805"/>
              <a:gd name="connsiteX1" fmla="*/ 989437 w 2027890"/>
              <a:gd name="connsiteY1" fmla="*/ 60760 h 258805"/>
              <a:gd name="connsiteX2" fmla="*/ 1956452 w 2027890"/>
              <a:gd name="connsiteY2" fmla="*/ 1630 h 258805"/>
              <a:gd name="connsiteX3" fmla="*/ 1883606 w 2027890"/>
              <a:gd name="connsiteY3" fmla="*/ 70724 h 258805"/>
              <a:gd name="connsiteX4" fmla="*/ 2027889 w 2027890"/>
              <a:gd name="connsiteY4" fmla="*/ 125455 h 258805"/>
              <a:gd name="connsiteX5" fmla="*/ 1885014 w 2027890"/>
              <a:gd name="connsiteY5" fmla="*/ 173079 h 258805"/>
              <a:gd name="connsiteX6" fmla="*/ 1951689 w 2027890"/>
              <a:gd name="connsiteY6" fmla="*/ 258805 h 258805"/>
              <a:gd name="connsiteX7" fmla="*/ 994200 w 2027890"/>
              <a:gd name="connsiteY7" fmla="*/ 194986 h 258805"/>
              <a:gd name="connsiteX8" fmla="*/ 18 w 2027890"/>
              <a:gd name="connsiteY8" fmla="*/ 127873 h 258805"/>
              <a:gd name="connsiteX0" fmla="*/ 18 w 2027890"/>
              <a:gd name="connsiteY0" fmla="*/ 127873 h 258805"/>
              <a:gd name="connsiteX1" fmla="*/ 989437 w 2027890"/>
              <a:gd name="connsiteY1" fmla="*/ 60760 h 258805"/>
              <a:gd name="connsiteX2" fmla="*/ 1956452 w 2027890"/>
              <a:gd name="connsiteY2" fmla="*/ 1630 h 258805"/>
              <a:gd name="connsiteX3" fmla="*/ 1883606 w 2027890"/>
              <a:gd name="connsiteY3" fmla="*/ 70724 h 258805"/>
              <a:gd name="connsiteX4" fmla="*/ 2027889 w 2027890"/>
              <a:gd name="connsiteY4" fmla="*/ 125455 h 258805"/>
              <a:gd name="connsiteX5" fmla="*/ 1885014 w 2027890"/>
              <a:gd name="connsiteY5" fmla="*/ 173079 h 258805"/>
              <a:gd name="connsiteX6" fmla="*/ 1951689 w 2027890"/>
              <a:gd name="connsiteY6" fmla="*/ 258805 h 258805"/>
              <a:gd name="connsiteX7" fmla="*/ 994200 w 2027890"/>
              <a:gd name="connsiteY7" fmla="*/ 194986 h 258805"/>
              <a:gd name="connsiteX8" fmla="*/ 18 w 2027890"/>
              <a:gd name="connsiteY8" fmla="*/ 127873 h 258805"/>
              <a:gd name="connsiteX0" fmla="*/ 18 w 2018365"/>
              <a:gd name="connsiteY0" fmla="*/ 127873 h 258805"/>
              <a:gd name="connsiteX1" fmla="*/ 989437 w 2018365"/>
              <a:gd name="connsiteY1" fmla="*/ 60760 h 258805"/>
              <a:gd name="connsiteX2" fmla="*/ 1956452 w 2018365"/>
              <a:gd name="connsiteY2" fmla="*/ 1630 h 258805"/>
              <a:gd name="connsiteX3" fmla="*/ 1883606 w 2018365"/>
              <a:gd name="connsiteY3" fmla="*/ 70724 h 258805"/>
              <a:gd name="connsiteX4" fmla="*/ 2018364 w 2018365"/>
              <a:gd name="connsiteY4" fmla="*/ 82592 h 258805"/>
              <a:gd name="connsiteX5" fmla="*/ 1885014 w 2018365"/>
              <a:gd name="connsiteY5" fmla="*/ 173079 h 258805"/>
              <a:gd name="connsiteX6" fmla="*/ 1951689 w 2018365"/>
              <a:gd name="connsiteY6" fmla="*/ 258805 h 258805"/>
              <a:gd name="connsiteX7" fmla="*/ 994200 w 2018365"/>
              <a:gd name="connsiteY7" fmla="*/ 194986 h 258805"/>
              <a:gd name="connsiteX8" fmla="*/ 18 w 2018365"/>
              <a:gd name="connsiteY8" fmla="*/ 127873 h 258805"/>
              <a:gd name="connsiteX0" fmla="*/ 18 w 2018365"/>
              <a:gd name="connsiteY0" fmla="*/ 127873 h 258805"/>
              <a:gd name="connsiteX1" fmla="*/ 989437 w 2018365"/>
              <a:gd name="connsiteY1" fmla="*/ 60760 h 258805"/>
              <a:gd name="connsiteX2" fmla="*/ 1956452 w 2018365"/>
              <a:gd name="connsiteY2" fmla="*/ 1630 h 258805"/>
              <a:gd name="connsiteX3" fmla="*/ 1883606 w 2018365"/>
              <a:gd name="connsiteY3" fmla="*/ 70724 h 258805"/>
              <a:gd name="connsiteX4" fmla="*/ 2018364 w 2018365"/>
              <a:gd name="connsiteY4" fmla="*/ 82592 h 258805"/>
              <a:gd name="connsiteX5" fmla="*/ 1885014 w 2018365"/>
              <a:gd name="connsiteY5" fmla="*/ 173079 h 258805"/>
              <a:gd name="connsiteX6" fmla="*/ 1951689 w 2018365"/>
              <a:gd name="connsiteY6" fmla="*/ 258805 h 258805"/>
              <a:gd name="connsiteX7" fmla="*/ 994200 w 2018365"/>
              <a:gd name="connsiteY7" fmla="*/ 194986 h 258805"/>
              <a:gd name="connsiteX8" fmla="*/ 18 w 2018365"/>
              <a:gd name="connsiteY8" fmla="*/ 127873 h 258805"/>
              <a:gd name="connsiteX0" fmla="*/ 18 w 2018365"/>
              <a:gd name="connsiteY0" fmla="*/ 127873 h 258805"/>
              <a:gd name="connsiteX1" fmla="*/ 989437 w 2018365"/>
              <a:gd name="connsiteY1" fmla="*/ 60760 h 258805"/>
              <a:gd name="connsiteX2" fmla="*/ 1956452 w 2018365"/>
              <a:gd name="connsiteY2" fmla="*/ 1630 h 258805"/>
              <a:gd name="connsiteX3" fmla="*/ 1883606 w 2018365"/>
              <a:gd name="connsiteY3" fmla="*/ 70724 h 258805"/>
              <a:gd name="connsiteX4" fmla="*/ 2018364 w 2018365"/>
              <a:gd name="connsiteY4" fmla="*/ 115929 h 258805"/>
              <a:gd name="connsiteX5" fmla="*/ 1885014 w 2018365"/>
              <a:gd name="connsiteY5" fmla="*/ 173079 h 258805"/>
              <a:gd name="connsiteX6" fmla="*/ 1951689 w 2018365"/>
              <a:gd name="connsiteY6" fmla="*/ 258805 h 258805"/>
              <a:gd name="connsiteX7" fmla="*/ 994200 w 2018365"/>
              <a:gd name="connsiteY7" fmla="*/ 194986 h 258805"/>
              <a:gd name="connsiteX8" fmla="*/ 18 w 2018365"/>
              <a:gd name="connsiteY8" fmla="*/ 127873 h 258805"/>
              <a:gd name="connsiteX0" fmla="*/ 18 w 2020746"/>
              <a:gd name="connsiteY0" fmla="*/ 127873 h 258805"/>
              <a:gd name="connsiteX1" fmla="*/ 989437 w 2020746"/>
              <a:gd name="connsiteY1" fmla="*/ 60760 h 258805"/>
              <a:gd name="connsiteX2" fmla="*/ 1956452 w 2020746"/>
              <a:gd name="connsiteY2" fmla="*/ 1630 h 258805"/>
              <a:gd name="connsiteX3" fmla="*/ 1883606 w 2020746"/>
              <a:gd name="connsiteY3" fmla="*/ 70724 h 258805"/>
              <a:gd name="connsiteX4" fmla="*/ 2020745 w 2020746"/>
              <a:gd name="connsiteY4" fmla="*/ 125454 h 258805"/>
              <a:gd name="connsiteX5" fmla="*/ 1885014 w 2020746"/>
              <a:gd name="connsiteY5" fmla="*/ 173079 h 258805"/>
              <a:gd name="connsiteX6" fmla="*/ 1951689 w 2020746"/>
              <a:gd name="connsiteY6" fmla="*/ 258805 h 258805"/>
              <a:gd name="connsiteX7" fmla="*/ 994200 w 2020746"/>
              <a:gd name="connsiteY7" fmla="*/ 194986 h 258805"/>
              <a:gd name="connsiteX8" fmla="*/ 18 w 2020746"/>
              <a:gd name="connsiteY8" fmla="*/ 127873 h 258805"/>
              <a:gd name="connsiteX0" fmla="*/ 18 w 2020746"/>
              <a:gd name="connsiteY0" fmla="*/ 127873 h 258805"/>
              <a:gd name="connsiteX1" fmla="*/ 989437 w 2020746"/>
              <a:gd name="connsiteY1" fmla="*/ 60760 h 258805"/>
              <a:gd name="connsiteX2" fmla="*/ 1956452 w 2020746"/>
              <a:gd name="connsiteY2" fmla="*/ 1630 h 258805"/>
              <a:gd name="connsiteX3" fmla="*/ 1883606 w 2020746"/>
              <a:gd name="connsiteY3" fmla="*/ 70724 h 258805"/>
              <a:gd name="connsiteX4" fmla="*/ 2020745 w 2020746"/>
              <a:gd name="connsiteY4" fmla="*/ 125454 h 258805"/>
              <a:gd name="connsiteX5" fmla="*/ 1885014 w 2020746"/>
              <a:gd name="connsiteY5" fmla="*/ 173079 h 258805"/>
              <a:gd name="connsiteX6" fmla="*/ 1951689 w 2020746"/>
              <a:gd name="connsiteY6" fmla="*/ 258805 h 258805"/>
              <a:gd name="connsiteX7" fmla="*/ 994200 w 2020746"/>
              <a:gd name="connsiteY7" fmla="*/ 194986 h 258805"/>
              <a:gd name="connsiteX8" fmla="*/ 18 w 2020746"/>
              <a:gd name="connsiteY8" fmla="*/ 127873 h 258805"/>
              <a:gd name="connsiteX0" fmla="*/ 18 w 2022093"/>
              <a:gd name="connsiteY0" fmla="*/ 127873 h 258805"/>
              <a:gd name="connsiteX1" fmla="*/ 989437 w 2022093"/>
              <a:gd name="connsiteY1" fmla="*/ 60760 h 258805"/>
              <a:gd name="connsiteX2" fmla="*/ 1956452 w 2022093"/>
              <a:gd name="connsiteY2" fmla="*/ 1630 h 258805"/>
              <a:gd name="connsiteX3" fmla="*/ 1883606 w 2022093"/>
              <a:gd name="connsiteY3" fmla="*/ 70724 h 258805"/>
              <a:gd name="connsiteX4" fmla="*/ 2020745 w 2022093"/>
              <a:gd name="connsiteY4" fmla="*/ 125454 h 258805"/>
              <a:gd name="connsiteX5" fmla="*/ 1780239 w 2022093"/>
              <a:gd name="connsiteY5" fmla="*/ 173079 h 258805"/>
              <a:gd name="connsiteX6" fmla="*/ 1951689 w 2022093"/>
              <a:gd name="connsiteY6" fmla="*/ 258805 h 258805"/>
              <a:gd name="connsiteX7" fmla="*/ 994200 w 2022093"/>
              <a:gd name="connsiteY7" fmla="*/ 194986 h 258805"/>
              <a:gd name="connsiteX8" fmla="*/ 18 w 2022093"/>
              <a:gd name="connsiteY8" fmla="*/ 127873 h 258805"/>
              <a:gd name="connsiteX0" fmla="*/ 18 w 2020745"/>
              <a:gd name="connsiteY0" fmla="*/ 127873 h 258805"/>
              <a:gd name="connsiteX1" fmla="*/ 989437 w 2020745"/>
              <a:gd name="connsiteY1" fmla="*/ 60760 h 258805"/>
              <a:gd name="connsiteX2" fmla="*/ 1956452 w 2020745"/>
              <a:gd name="connsiteY2" fmla="*/ 1630 h 258805"/>
              <a:gd name="connsiteX3" fmla="*/ 1781212 w 2020745"/>
              <a:gd name="connsiteY3" fmla="*/ 73106 h 258805"/>
              <a:gd name="connsiteX4" fmla="*/ 2020745 w 2020745"/>
              <a:gd name="connsiteY4" fmla="*/ 125454 h 258805"/>
              <a:gd name="connsiteX5" fmla="*/ 1780239 w 2020745"/>
              <a:gd name="connsiteY5" fmla="*/ 173079 h 258805"/>
              <a:gd name="connsiteX6" fmla="*/ 1951689 w 2020745"/>
              <a:gd name="connsiteY6" fmla="*/ 258805 h 258805"/>
              <a:gd name="connsiteX7" fmla="*/ 994200 w 2020745"/>
              <a:gd name="connsiteY7" fmla="*/ 194986 h 258805"/>
              <a:gd name="connsiteX8" fmla="*/ 18 w 2020745"/>
              <a:gd name="connsiteY8" fmla="*/ 127873 h 258805"/>
              <a:gd name="connsiteX0" fmla="*/ 18 w 2020745"/>
              <a:gd name="connsiteY0" fmla="*/ 127873 h 258805"/>
              <a:gd name="connsiteX1" fmla="*/ 989437 w 2020745"/>
              <a:gd name="connsiteY1" fmla="*/ 60760 h 258805"/>
              <a:gd name="connsiteX2" fmla="*/ 1956452 w 2020745"/>
              <a:gd name="connsiteY2" fmla="*/ 1630 h 258805"/>
              <a:gd name="connsiteX3" fmla="*/ 1781212 w 2020745"/>
              <a:gd name="connsiteY3" fmla="*/ 73106 h 258805"/>
              <a:gd name="connsiteX4" fmla="*/ 2020745 w 2020745"/>
              <a:gd name="connsiteY4" fmla="*/ 125454 h 258805"/>
              <a:gd name="connsiteX5" fmla="*/ 1780239 w 2020745"/>
              <a:gd name="connsiteY5" fmla="*/ 173079 h 258805"/>
              <a:gd name="connsiteX6" fmla="*/ 1951689 w 2020745"/>
              <a:gd name="connsiteY6" fmla="*/ 258805 h 258805"/>
              <a:gd name="connsiteX7" fmla="*/ 994200 w 2020745"/>
              <a:gd name="connsiteY7" fmla="*/ 194986 h 258805"/>
              <a:gd name="connsiteX8" fmla="*/ 18 w 2020745"/>
              <a:gd name="connsiteY8" fmla="*/ 127873 h 258805"/>
              <a:gd name="connsiteX0" fmla="*/ 18 w 2020745"/>
              <a:gd name="connsiteY0" fmla="*/ 127873 h 258805"/>
              <a:gd name="connsiteX1" fmla="*/ 989437 w 2020745"/>
              <a:gd name="connsiteY1" fmla="*/ 60760 h 258805"/>
              <a:gd name="connsiteX2" fmla="*/ 1956452 w 2020745"/>
              <a:gd name="connsiteY2" fmla="*/ 1630 h 258805"/>
              <a:gd name="connsiteX3" fmla="*/ 1781212 w 2020745"/>
              <a:gd name="connsiteY3" fmla="*/ 73106 h 258805"/>
              <a:gd name="connsiteX4" fmla="*/ 2020745 w 2020745"/>
              <a:gd name="connsiteY4" fmla="*/ 125454 h 258805"/>
              <a:gd name="connsiteX5" fmla="*/ 1780239 w 2020745"/>
              <a:gd name="connsiteY5" fmla="*/ 173079 h 258805"/>
              <a:gd name="connsiteX6" fmla="*/ 1951689 w 2020745"/>
              <a:gd name="connsiteY6" fmla="*/ 258805 h 258805"/>
              <a:gd name="connsiteX7" fmla="*/ 994200 w 2020745"/>
              <a:gd name="connsiteY7" fmla="*/ 194986 h 258805"/>
              <a:gd name="connsiteX8" fmla="*/ 18 w 2020745"/>
              <a:gd name="connsiteY8" fmla="*/ 127873 h 258805"/>
              <a:gd name="connsiteX0" fmla="*/ 18 w 2020745"/>
              <a:gd name="connsiteY0" fmla="*/ 145902 h 276834"/>
              <a:gd name="connsiteX1" fmla="*/ 989437 w 2020745"/>
              <a:gd name="connsiteY1" fmla="*/ 78789 h 276834"/>
              <a:gd name="connsiteX2" fmla="*/ 1956452 w 2020745"/>
              <a:gd name="connsiteY2" fmla="*/ 19659 h 276834"/>
              <a:gd name="connsiteX3" fmla="*/ 1781212 w 2020745"/>
              <a:gd name="connsiteY3" fmla="*/ 91135 h 276834"/>
              <a:gd name="connsiteX4" fmla="*/ 2020745 w 2020745"/>
              <a:gd name="connsiteY4" fmla="*/ 143483 h 276834"/>
              <a:gd name="connsiteX5" fmla="*/ 1780239 w 2020745"/>
              <a:gd name="connsiteY5" fmla="*/ 191108 h 276834"/>
              <a:gd name="connsiteX6" fmla="*/ 1951689 w 2020745"/>
              <a:gd name="connsiteY6" fmla="*/ 276834 h 276834"/>
              <a:gd name="connsiteX7" fmla="*/ 994200 w 2020745"/>
              <a:gd name="connsiteY7" fmla="*/ 213015 h 276834"/>
              <a:gd name="connsiteX8" fmla="*/ 18 w 2020745"/>
              <a:gd name="connsiteY8" fmla="*/ 145902 h 276834"/>
              <a:gd name="connsiteX0" fmla="*/ 18 w 2059361"/>
              <a:gd name="connsiteY0" fmla="*/ 145902 h 280203"/>
              <a:gd name="connsiteX1" fmla="*/ 989437 w 2059361"/>
              <a:gd name="connsiteY1" fmla="*/ 78789 h 280203"/>
              <a:gd name="connsiteX2" fmla="*/ 1956452 w 2059361"/>
              <a:gd name="connsiteY2" fmla="*/ 19659 h 280203"/>
              <a:gd name="connsiteX3" fmla="*/ 1781212 w 2059361"/>
              <a:gd name="connsiteY3" fmla="*/ 91135 h 280203"/>
              <a:gd name="connsiteX4" fmla="*/ 2020745 w 2059361"/>
              <a:gd name="connsiteY4" fmla="*/ 143483 h 280203"/>
              <a:gd name="connsiteX5" fmla="*/ 1780239 w 2059361"/>
              <a:gd name="connsiteY5" fmla="*/ 191108 h 280203"/>
              <a:gd name="connsiteX6" fmla="*/ 1951689 w 2059361"/>
              <a:gd name="connsiteY6" fmla="*/ 276834 h 280203"/>
              <a:gd name="connsiteX7" fmla="*/ 994200 w 2059361"/>
              <a:gd name="connsiteY7" fmla="*/ 213015 h 280203"/>
              <a:gd name="connsiteX8" fmla="*/ 18 w 2059361"/>
              <a:gd name="connsiteY8" fmla="*/ 145902 h 280203"/>
              <a:gd name="connsiteX0" fmla="*/ 18 w 2045468"/>
              <a:gd name="connsiteY0" fmla="*/ 145902 h 291520"/>
              <a:gd name="connsiteX1" fmla="*/ 989437 w 2045468"/>
              <a:gd name="connsiteY1" fmla="*/ 78789 h 291520"/>
              <a:gd name="connsiteX2" fmla="*/ 1956452 w 2045468"/>
              <a:gd name="connsiteY2" fmla="*/ 19659 h 291520"/>
              <a:gd name="connsiteX3" fmla="*/ 1781212 w 2045468"/>
              <a:gd name="connsiteY3" fmla="*/ 91135 h 291520"/>
              <a:gd name="connsiteX4" fmla="*/ 2020745 w 2045468"/>
              <a:gd name="connsiteY4" fmla="*/ 143483 h 291520"/>
              <a:gd name="connsiteX5" fmla="*/ 1780239 w 2045468"/>
              <a:gd name="connsiteY5" fmla="*/ 191108 h 291520"/>
              <a:gd name="connsiteX6" fmla="*/ 1951689 w 2045468"/>
              <a:gd name="connsiteY6" fmla="*/ 276834 h 291520"/>
              <a:gd name="connsiteX7" fmla="*/ 994200 w 2045468"/>
              <a:gd name="connsiteY7" fmla="*/ 213015 h 291520"/>
              <a:gd name="connsiteX8" fmla="*/ 18 w 2045468"/>
              <a:gd name="connsiteY8" fmla="*/ 145902 h 291520"/>
              <a:gd name="connsiteX0" fmla="*/ 18 w 2020745"/>
              <a:gd name="connsiteY0" fmla="*/ 145902 h 284390"/>
              <a:gd name="connsiteX1" fmla="*/ 989437 w 2020745"/>
              <a:gd name="connsiteY1" fmla="*/ 78789 h 284390"/>
              <a:gd name="connsiteX2" fmla="*/ 1956452 w 2020745"/>
              <a:gd name="connsiteY2" fmla="*/ 19659 h 284390"/>
              <a:gd name="connsiteX3" fmla="*/ 1781212 w 2020745"/>
              <a:gd name="connsiteY3" fmla="*/ 91135 h 284390"/>
              <a:gd name="connsiteX4" fmla="*/ 2020745 w 2020745"/>
              <a:gd name="connsiteY4" fmla="*/ 143483 h 284390"/>
              <a:gd name="connsiteX5" fmla="*/ 1780239 w 2020745"/>
              <a:gd name="connsiteY5" fmla="*/ 191108 h 284390"/>
              <a:gd name="connsiteX6" fmla="*/ 1951689 w 2020745"/>
              <a:gd name="connsiteY6" fmla="*/ 276834 h 284390"/>
              <a:gd name="connsiteX7" fmla="*/ 994200 w 2020745"/>
              <a:gd name="connsiteY7" fmla="*/ 213015 h 284390"/>
              <a:gd name="connsiteX8" fmla="*/ 18 w 2020745"/>
              <a:gd name="connsiteY8" fmla="*/ 145902 h 284390"/>
              <a:gd name="connsiteX0" fmla="*/ 18 w 2020745"/>
              <a:gd name="connsiteY0" fmla="*/ 145902 h 284430"/>
              <a:gd name="connsiteX1" fmla="*/ 989437 w 2020745"/>
              <a:gd name="connsiteY1" fmla="*/ 78789 h 284430"/>
              <a:gd name="connsiteX2" fmla="*/ 1956452 w 2020745"/>
              <a:gd name="connsiteY2" fmla="*/ 19659 h 284430"/>
              <a:gd name="connsiteX3" fmla="*/ 1781212 w 2020745"/>
              <a:gd name="connsiteY3" fmla="*/ 91135 h 284430"/>
              <a:gd name="connsiteX4" fmla="*/ 2020745 w 2020745"/>
              <a:gd name="connsiteY4" fmla="*/ 143483 h 284430"/>
              <a:gd name="connsiteX5" fmla="*/ 1780239 w 2020745"/>
              <a:gd name="connsiteY5" fmla="*/ 191108 h 284430"/>
              <a:gd name="connsiteX6" fmla="*/ 1956451 w 2020745"/>
              <a:gd name="connsiteY6" fmla="*/ 276834 h 284430"/>
              <a:gd name="connsiteX7" fmla="*/ 994200 w 2020745"/>
              <a:gd name="connsiteY7" fmla="*/ 213015 h 284430"/>
              <a:gd name="connsiteX8" fmla="*/ 18 w 2020745"/>
              <a:gd name="connsiteY8" fmla="*/ 145902 h 284430"/>
              <a:gd name="connsiteX0" fmla="*/ 18 w 2020745"/>
              <a:gd name="connsiteY0" fmla="*/ 145902 h 291577"/>
              <a:gd name="connsiteX1" fmla="*/ 989437 w 2020745"/>
              <a:gd name="connsiteY1" fmla="*/ 78789 h 291577"/>
              <a:gd name="connsiteX2" fmla="*/ 1956452 w 2020745"/>
              <a:gd name="connsiteY2" fmla="*/ 19659 h 291577"/>
              <a:gd name="connsiteX3" fmla="*/ 1781212 w 2020745"/>
              <a:gd name="connsiteY3" fmla="*/ 91135 h 291577"/>
              <a:gd name="connsiteX4" fmla="*/ 2020745 w 2020745"/>
              <a:gd name="connsiteY4" fmla="*/ 143483 h 291577"/>
              <a:gd name="connsiteX5" fmla="*/ 1780239 w 2020745"/>
              <a:gd name="connsiteY5" fmla="*/ 191108 h 291577"/>
              <a:gd name="connsiteX6" fmla="*/ 1956451 w 2020745"/>
              <a:gd name="connsiteY6" fmla="*/ 276834 h 291577"/>
              <a:gd name="connsiteX7" fmla="*/ 994200 w 2020745"/>
              <a:gd name="connsiteY7" fmla="*/ 213015 h 291577"/>
              <a:gd name="connsiteX8" fmla="*/ 18 w 2020745"/>
              <a:gd name="connsiteY8" fmla="*/ 145902 h 291577"/>
              <a:gd name="connsiteX0" fmla="*/ 18 w 2020745"/>
              <a:gd name="connsiteY0" fmla="*/ 145902 h 285278"/>
              <a:gd name="connsiteX1" fmla="*/ 989437 w 2020745"/>
              <a:gd name="connsiteY1" fmla="*/ 78789 h 285278"/>
              <a:gd name="connsiteX2" fmla="*/ 1956452 w 2020745"/>
              <a:gd name="connsiteY2" fmla="*/ 19659 h 285278"/>
              <a:gd name="connsiteX3" fmla="*/ 1781212 w 2020745"/>
              <a:gd name="connsiteY3" fmla="*/ 91135 h 285278"/>
              <a:gd name="connsiteX4" fmla="*/ 2020745 w 2020745"/>
              <a:gd name="connsiteY4" fmla="*/ 143483 h 285278"/>
              <a:gd name="connsiteX5" fmla="*/ 1780239 w 2020745"/>
              <a:gd name="connsiteY5" fmla="*/ 191108 h 285278"/>
              <a:gd name="connsiteX6" fmla="*/ 1956451 w 2020745"/>
              <a:gd name="connsiteY6" fmla="*/ 276834 h 285278"/>
              <a:gd name="connsiteX7" fmla="*/ 994200 w 2020745"/>
              <a:gd name="connsiteY7" fmla="*/ 213015 h 285278"/>
              <a:gd name="connsiteX8" fmla="*/ 18 w 2020745"/>
              <a:gd name="connsiteY8" fmla="*/ 145902 h 285278"/>
              <a:gd name="connsiteX0" fmla="*/ 18 w 2020745"/>
              <a:gd name="connsiteY0" fmla="*/ 145902 h 285278"/>
              <a:gd name="connsiteX1" fmla="*/ 989437 w 2020745"/>
              <a:gd name="connsiteY1" fmla="*/ 78789 h 285278"/>
              <a:gd name="connsiteX2" fmla="*/ 1956452 w 2020745"/>
              <a:gd name="connsiteY2" fmla="*/ 19659 h 285278"/>
              <a:gd name="connsiteX3" fmla="*/ 1781212 w 2020745"/>
              <a:gd name="connsiteY3" fmla="*/ 91135 h 285278"/>
              <a:gd name="connsiteX4" fmla="*/ 2020745 w 2020745"/>
              <a:gd name="connsiteY4" fmla="*/ 143483 h 285278"/>
              <a:gd name="connsiteX5" fmla="*/ 1780239 w 2020745"/>
              <a:gd name="connsiteY5" fmla="*/ 191108 h 285278"/>
              <a:gd name="connsiteX6" fmla="*/ 1973120 w 2020745"/>
              <a:gd name="connsiteY6" fmla="*/ 276834 h 285278"/>
              <a:gd name="connsiteX7" fmla="*/ 994200 w 2020745"/>
              <a:gd name="connsiteY7" fmla="*/ 213015 h 285278"/>
              <a:gd name="connsiteX8" fmla="*/ 18 w 2020745"/>
              <a:gd name="connsiteY8" fmla="*/ 145902 h 285278"/>
              <a:gd name="connsiteX0" fmla="*/ 18 w 2020745"/>
              <a:gd name="connsiteY0" fmla="*/ 145902 h 285278"/>
              <a:gd name="connsiteX1" fmla="*/ 989437 w 2020745"/>
              <a:gd name="connsiteY1" fmla="*/ 78789 h 285278"/>
              <a:gd name="connsiteX2" fmla="*/ 1956452 w 2020745"/>
              <a:gd name="connsiteY2" fmla="*/ 19659 h 285278"/>
              <a:gd name="connsiteX3" fmla="*/ 1781212 w 2020745"/>
              <a:gd name="connsiteY3" fmla="*/ 91135 h 285278"/>
              <a:gd name="connsiteX4" fmla="*/ 2020745 w 2020745"/>
              <a:gd name="connsiteY4" fmla="*/ 143483 h 285278"/>
              <a:gd name="connsiteX5" fmla="*/ 1780239 w 2020745"/>
              <a:gd name="connsiteY5" fmla="*/ 191108 h 285278"/>
              <a:gd name="connsiteX6" fmla="*/ 1963595 w 2020745"/>
              <a:gd name="connsiteY6" fmla="*/ 276834 h 285278"/>
              <a:gd name="connsiteX7" fmla="*/ 994200 w 2020745"/>
              <a:gd name="connsiteY7" fmla="*/ 213015 h 285278"/>
              <a:gd name="connsiteX8" fmla="*/ 18 w 2020745"/>
              <a:gd name="connsiteY8" fmla="*/ 145902 h 285278"/>
              <a:gd name="connsiteX0" fmla="*/ 18 w 2020940"/>
              <a:gd name="connsiteY0" fmla="*/ 145902 h 277000"/>
              <a:gd name="connsiteX1" fmla="*/ 989437 w 2020940"/>
              <a:gd name="connsiteY1" fmla="*/ 78789 h 277000"/>
              <a:gd name="connsiteX2" fmla="*/ 1956452 w 2020940"/>
              <a:gd name="connsiteY2" fmla="*/ 19659 h 277000"/>
              <a:gd name="connsiteX3" fmla="*/ 1781212 w 2020940"/>
              <a:gd name="connsiteY3" fmla="*/ 91135 h 277000"/>
              <a:gd name="connsiteX4" fmla="*/ 2020745 w 2020940"/>
              <a:gd name="connsiteY4" fmla="*/ 143483 h 277000"/>
              <a:gd name="connsiteX5" fmla="*/ 1732614 w 2020940"/>
              <a:gd name="connsiteY5" fmla="*/ 193490 h 277000"/>
              <a:gd name="connsiteX6" fmla="*/ 1963595 w 2020940"/>
              <a:gd name="connsiteY6" fmla="*/ 276834 h 277000"/>
              <a:gd name="connsiteX7" fmla="*/ 994200 w 2020940"/>
              <a:gd name="connsiteY7" fmla="*/ 213015 h 277000"/>
              <a:gd name="connsiteX8" fmla="*/ 18 w 2020940"/>
              <a:gd name="connsiteY8" fmla="*/ 145902 h 277000"/>
              <a:gd name="connsiteX0" fmla="*/ 18 w 2020940"/>
              <a:gd name="connsiteY0" fmla="*/ 145902 h 277000"/>
              <a:gd name="connsiteX1" fmla="*/ 989437 w 2020940"/>
              <a:gd name="connsiteY1" fmla="*/ 78789 h 277000"/>
              <a:gd name="connsiteX2" fmla="*/ 1956452 w 2020940"/>
              <a:gd name="connsiteY2" fmla="*/ 19659 h 277000"/>
              <a:gd name="connsiteX3" fmla="*/ 1781212 w 2020940"/>
              <a:gd name="connsiteY3" fmla="*/ 91135 h 277000"/>
              <a:gd name="connsiteX4" fmla="*/ 2020745 w 2020940"/>
              <a:gd name="connsiteY4" fmla="*/ 155389 h 277000"/>
              <a:gd name="connsiteX5" fmla="*/ 1732614 w 2020940"/>
              <a:gd name="connsiteY5" fmla="*/ 193490 h 277000"/>
              <a:gd name="connsiteX6" fmla="*/ 1963595 w 2020940"/>
              <a:gd name="connsiteY6" fmla="*/ 276834 h 277000"/>
              <a:gd name="connsiteX7" fmla="*/ 994200 w 2020940"/>
              <a:gd name="connsiteY7" fmla="*/ 213015 h 277000"/>
              <a:gd name="connsiteX8" fmla="*/ 18 w 2020940"/>
              <a:gd name="connsiteY8" fmla="*/ 145902 h 277000"/>
              <a:gd name="connsiteX0" fmla="*/ 18 w 2020940"/>
              <a:gd name="connsiteY0" fmla="*/ 145902 h 288181"/>
              <a:gd name="connsiteX1" fmla="*/ 989437 w 2020940"/>
              <a:gd name="connsiteY1" fmla="*/ 78789 h 288181"/>
              <a:gd name="connsiteX2" fmla="*/ 1956452 w 2020940"/>
              <a:gd name="connsiteY2" fmla="*/ 19659 h 288181"/>
              <a:gd name="connsiteX3" fmla="*/ 1781212 w 2020940"/>
              <a:gd name="connsiteY3" fmla="*/ 91135 h 288181"/>
              <a:gd name="connsiteX4" fmla="*/ 2020745 w 2020940"/>
              <a:gd name="connsiteY4" fmla="*/ 155389 h 288181"/>
              <a:gd name="connsiteX5" fmla="*/ 1732614 w 2020940"/>
              <a:gd name="connsiteY5" fmla="*/ 193490 h 288181"/>
              <a:gd name="connsiteX6" fmla="*/ 1963595 w 2020940"/>
              <a:gd name="connsiteY6" fmla="*/ 276834 h 288181"/>
              <a:gd name="connsiteX7" fmla="*/ 994200 w 2020940"/>
              <a:gd name="connsiteY7" fmla="*/ 213015 h 288181"/>
              <a:gd name="connsiteX8" fmla="*/ 18 w 2020940"/>
              <a:gd name="connsiteY8" fmla="*/ 145902 h 288181"/>
              <a:gd name="connsiteX0" fmla="*/ 18 w 2020940"/>
              <a:gd name="connsiteY0" fmla="*/ 156831 h 299110"/>
              <a:gd name="connsiteX1" fmla="*/ 989437 w 2020940"/>
              <a:gd name="connsiteY1" fmla="*/ 89718 h 299110"/>
              <a:gd name="connsiteX2" fmla="*/ 1956452 w 2020940"/>
              <a:gd name="connsiteY2" fmla="*/ 30588 h 299110"/>
              <a:gd name="connsiteX3" fmla="*/ 1781212 w 2020940"/>
              <a:gd name="connsiteY3" fmla="*/ 102064 h 299110"/>
              <a:gd name="connsiteX4" fmla="*/ 2020745 w 2020940"/>
              <a:gd name="connsiteY4" fmla="*/ 166318 h 299110"/>
              <a:gd name="connsiteX5" fmla="*/ 1732614 w 2020940"/>
              <a:gd name="connsiteY5" fmla="*/ 204419 h 299110"/>
              <a:gd name="connsiteX6" fmla="*/ 1963595 w 2020940"/>
              <a:gd name="connsiteY6" fmla="*/ 287763 h 299110"/>
              <a:gd name="connsiteX7" fmla="*/ 994200 w 2020940"/>
              <a:gd name="connsiteY7" fmla="*/ 223944 h 299110"/>
              <a:gd name="connsiteX8" fmla="*/ 18 w 2020940"/>
              <a:gd name="connsiteY8" fmla="*/ 156831 h 299110"/>
              <a:gd name="connsiteX0" fmla="*/ 18 w 2020940"/>
              <a:gd name="connsiteY0" fmla="*/ 132695 h 274974"/>
              <a:gd name="connsiteX1" fmla="*/ 989437 w 2020940"/>
              <a:gd name="connsiteY1" fmla="*/ 65582 h 274974"/>
              <a:gd name="connsiteX2" fmla="*/ 1963595 w 2020940"/>
              <a:gd name="connsiteY2" fmla="*/ 35027 h 274974"/>
              <a:gd name="connsiteX3" fmla="*/ 1781212 w 2020940"/>
              <a:gd name="connsiteY3" fmla="*/ 77928 h 274974"/>
              <a:gd name="connsiteX4" fmla="*/ 2020745 w 2020940"/>
              <a:gd name="connsiteY4" fmla="*/ 142182 h 274974"/>
              <a:gd name="connsiteX5" fmla="*/ 1732614 w 2020940"/>
              <a:gd name="connsiteY5" fmla="*/ 180283 h 274974"/>
              <a:gd name="connsiteX6" fmla="*/ 1963595 w 2020940"/>
              <a:gd name="connsiteY6" fmla="*/ 263627 h 274974"/>
              <a:gd name="connsiteX7" fmla="*/ 994200 w 2020940"/>
              <a:gd name="connsiteY7" fmla="*/ 199808 h 274974"/>
              <a:gd name="connsiteX8" fmla="*/ 18 w 2020940"/>
              <a:gd name="connsiteY8" fmla="*/ 132695 h 274974"/>
              <a:gd name="connsiteX0" fmla="*/ 18 w 2020940"/>
              <a:gd name="connsiteY0" fmla="*/ 121226 h 263505"/>
              <a:gd name="connsiteX1" fmla="*/ 989437 w 2020940"/>
              <a:gd name="connsiteY1" fmla="*/ 54113 h 263505"/>
              <a:gd name="connsiteX2" fmla="*/ 1963595 w 2020940"/>
              <a:gd name="connsiteY2" fmla="*/ 23558 h 263505"/>
              <a:gd name="connsiteX3" fmla="*/ 1781212 w 2020940"/>
              <a:gd name="connsiteY3" fmla="*/ 66459 h 263505"/>
              <a:gd name="connsiteX4" fmla="*/ 2020745 w 2020940"/>
              <a:gd name="connsiteY4" fmla="*/ 130713 h 263505"/>
              <a:gd name="connsiteX5" fmla="*/ 1732614 w 2020940"/>
              <a:gd name="connsiteY5" fmla="*/ 168814 h 263505"/>
              <a:gd name="connsiteX6" fmla="*/ 1963595 w 2020940"/>
              <a:gd name="connsiteY6" fmla="*/ 252158 h 263505"/>
              <a:gd name="connsiteX7" fmla="*/ 994200 w 2020940"/>
              <a:gd name="connsiteY7" fmla="*/ 188339 h 263505"/>
              <a:gd name="connsiteX8" fmla="*/ 18 w 2020940"/>
              <a:gd name="connsiteY8" fmla="*/ 121226 h 263505"/>
              <a:gd name="connsiteX0" fmla="*/ 18 w 2020940"/>
              <a:gd name="connsiteY0" fmla="*/ 121226 h 259153"/>
              <a:gd name="connsiteX1" fmla="*/ 989437 w 2020940"/>
              <a:gd name="connsiteY1" fmla="*/ 54113 h 259153"/>
              <a:gd name="connsiteX2" fmla="*/ 1963595 w 2020940"/>
              <a:gd name="connsiteY2" fmla="*/ 23558 h 259153"/>
              <a:gd name="connsiteX3" fmla="*/ 1781212 w 2020940"/>
              <a:gd name="connsiteY3" fmla="*/ 66459 h 259153"/>
              <a:gd name="connsiteX4" fmla="*/ 2020745 w 2020940"/>
              <a:gd name="connsiteY4" fmla="*/ 130713 h 259153"/>
              <a:gd name="connsiteX5" fmla="*/ 1732614 w 2020940"/>
              <a:gd name="connsiteY5" fmla="*/ 168814 h 259153"/>
              <a:gd name="connsiteX6" fmla="*/ 1994551 w 2020940"/>
              <a:gd name="connsiteY6" fmla="*/ 247396 h 259153"/>
              <a:gd name="connsiteX7" fmla="*/ 994200 w 2020940"/>
              <a:gd name="connsiteY7" fmla="*/ 188339 h 259153"/>
              <a:gd name="connsiteX8" fmla="*/ 18 w 2020940"/>
              <a:gd name="connsiteY8" fmla="*/ 121226 h 259153"/>
              <a:gd name="connsiteX0" fmla="*/ 18 w 2020940"/>
              <a:gd name="connsiteY0" fmla="*/ 133740 h 271667"/>
              <a:gd name="connsiteX1" fmla="*/ 989437 w 2020940"/>
              <a:gd name="connsiteY1" fmla="*/ 66627 h 271667"/>
              <a:gd name="connsiteX2" fmla="*/ 1963595 w 2020940"/>
              <a:gd name="connsiteY2" fmla="*/ 36072 h 271667"/>
              <a:gd name="connsiteX3" fmla="*/ 1781212 w 2020940"/>
              <a:gd name="connsiteY3" fmla="*/ 78973 h 271667"/>
              <a:gd name="connsiteX4" fmla="*/ 2020745 w 2020940"/>
              <a:gd name="connsiteY4" fmla="*/ 143227 h 271667"/>
              <a:gd name="connsiteX5" fmla="*/ 1732614 w 2020940"/>
              <a:gd name="connsiteY5" fmla="*/ 181328 h 271667"/>
              <a:gd name="connsiteX6" fmla="*/ 1994551 w 2020940"/>
              <a:gd name="connsiteY6" fmla="*/ 259910 h 271667"/>
              <a:gd name="connsiteX7" fmla="*/ 994200 w 2020940"/>
              <a:gd name="connsiteY7" fmla="*/ 200853 h 271667"/>
              <a:gd name="connsiteX8" fmla="*/ 18 w 2020940"/>
              <a:gd name="connsiteY8" fmla="*/ 133740 h 271667"/>
              <a:gd name="connsiteX0" fmla="*/ 18 w 2027287"/>
              <a:gd name="connsiteY0" fmla="*/ 135702 h 273629"/>
              <a:gd name="connsiteX1" fmla="*/ 989437 w 2027287"/>
              <a:gd name="connsiteY1" fmla="*/ 68589 h 273629"/>
              <a:gd name="connsiteX2" fmla="*/ 1982645 w 2027287"/>
              <a:gd name="connsiteY2" fmla="*/ 35652 h 273629"/>
              <a:gd name="connsiteX3" fmla="*/ 1781212 w 2027287"/>
              <a:gd name="connsiteY3" fmla="*/ 80935 h 273629"/>
              <a:gd name="connsiteX4" fmla="*/ 2020745 w 2027287"/>
              <a:gd name="connsiteY4" fmla="*/ 145189 h 273629"/>
              <a:gd name="connsiteX5" fmla="*/ 1732614 w 2027287"/>
              <a:gd name="connsiteY5" fmla="*/ 183290 h 273629"/>
              <a:gd name="connsiteX6" fmla="*/ 1994551 w 2027287"/>
              <a:gd name="connsiteY6" fmla="*/ 261872 h 273629"/>
              <a:gd name="connsiteX7" fmla="*/ 994200 w 2027287"/>
              <a:gd name="connsiteY7" fmla="*/ 202815 h 273629"/>
              <a:gd name="connsiteX8" fmla="*/ 18 w 2027287"/>
              <a:gd name="connsiteY8" fmla="*/ 135702 h 273629"/>
              <a:gd name="connsiteX0" fmla="*/ 18 w 2030260"/>
              <a:gd name="connsiteY0" fmla="*/ 135702 h 284156"/>
              <a:gd name="connsiteX1" fmla="*/ 989437 w 2030260"/>
              <a:gd name="connsiteY1" fmla="*/ 68589 h 284156"/>
              <a:gd name="connsiteX2" fmla="*/ 1982645 w 2030260"/>
              <a:gd name="connsiteY2" fmla="*/ 35652 h 284156"/>
              <a:gd name="connsiteX3" fmla="*/ 1781212 w 2030260"/>
              <a:gd name="connsiteY3" fmla="*/ 80935 h 284156"/>
              <a:gd name="connsiteX4" fmla="*/ 2020745 w 2030260"/>
              <a:gd name="connsiteY4" fmla="*/ 145189 h 284156"/>
              <a:gd name="connsiteX5" fmla="*/ 1732614 w 2030260"/>
              <a:gd name="connsiteY5" fmla="*/ 183290 h 284156"/>
              <a:gd name="connsiteX6" fmla="*/ 1994551 w 2030260"/>
              <a:gd name="connsiteY6" fmla="*/ 261872 h 284156"/>
              <a:gd name="connsiteX7" fmla="*/ 994200 w 2030260"/>
              <a:gd name="connsiteY7" fmla="*/ 202815 h 284156"/>
              <a:gd name="connsiteX8" fmla="*/ 18 w 2030260"/>
              <a:gd name="connsiteY8" fmla="*/ 135702 h 284156"/>
              <a:gd name="connsiteX0" fmla="*/ 18 w 2027287"/>
              <a:gd name="connsiteY0" fmla="*/ 135702 h 289123"/>
              <a:gd name="connsiteX1" fmla="*/ 989437 w 2027287"/>
              <a:gd name="connsiteY1" fmla="*/ 68589 h 289123"/>
              <a:gd name="connsiteX2" fmla="*/ 1982645 w 2027287"/>
              <a:gd name="connsiteY2" fmla="*/ 35652 h 289123"/>
              <a:gd name="connsiteX3" fmla="*/ 1781212 w 2027287"/>
              <a:gd name="connsiteY3" fmla="*/ 80935 h 289123"/>
              <a:gd name="connsiteX4" fmla="*/ 2020745 w 2027287"/>
              <a:gd name="connsiteY4" fmla="*/ 145189 h 289123"/>
              <a:gd name="connsiteX5" fmla="*/ 1732614 w 2027287"/>
              <a:gd name="connsiteY5" fmla="*/ 183290 h 289123"/>
              <a:gd name="connsiteX6" fmla="*/ 1994551 w 2027287"/>
              <a:gd name="connsiteY6" fmla="*/ 261872 h 289123"/>
              <a:gd name="connsiteX7" fmla="*/ 994200 w 2027287"/>
              <a:gd name="connsiteY7" fmla="*/ 202815 h 289123"/>
              <a:gd name="connsiteX8" fmla="*/ 18 w 2027287"/>
              <a:gd name="connsiteY8" fmla="*/ 135702 h 289123"/>
              <a:gd name="connsiteX0" fmla="*/ 18 w 2027287"/>
              <a:gd name="connsiteY0" fmla="*/ 135702 h 289123"/>
              <a:gd name="connsiteX1" fmla="*/ 989437 w 2027287"/>
              <a:gd name="connsiteY1" fmla="*/ 68589 h 289123"/>
              <a:gd name="connsiteX2" fmla="*/ 1982645 w 2027287"/>
              <a:gd name="connsiteY2" fmla="*/ 35652 h 289123"/>
              <a:gd name="connsiteX3" fmla="*/ 1781212 w 2027287"/>
              <a:gd name="connsiteY3" fmla="*/ 80935 h 289123"/>
              <a:gd name="connsiteX4" fmla="*/ 2023126 w 2027287"/>
              <a:gd name="connsiteY4" fmla="*/ 157095 h 289123"/>
              <a:gd name="connsiteX5" fmla="*/ 1732614 w 2027287"/>
              <a:gd name="connsiteY5" fmla="*/ 183290 h 289123"/>
              <a:gd name="connsiteX6" fmla="*/ 1994551 w 2027287"/>
              <a:gd name="connsiteY6" fmla="*/ 261872 h 289123"/>
              <a:gd name="connsiteX7" fmla="*/ 994200 w 2027287"/>
              <a:gd name="connsiteY7" fmla="*/ 202815 h 289123"/>
              <a:gd name="connsiteX8" fmla="*/ 18 w 2027287"/>
              <a:gd name="connsiteY8" fmla="*/ 135702 h 289123"/>
              <a:gd name="connsiteX0" fmla="*/ 18 w 2026306"/>
              <a:gd name="connsiteY0" fmla="*/ 108743 h 262164"/>
              <a:gd name="connsiteX1" fmla="*/ 989437 w 2026306"/>
              <a:gd name="connsiteY1" fmla="*/ 41630 h 262164"/>
              <a:gd name="connsiteX2" fmla="*/ 1982645 w 2026306"/>
              <a:gd name="connsiteY2" fmla="*/ 8693 h 262164"/>
              <a:gd name="connsiteX3" fmla="*/ 1726443 w 2026306"/>
              <a:gd name="connsiteY3" fmla="*/ 68263 h 262164"/>
              <a:gd name="connsiteX4" fmla="*/ 2023126 w 2026306"/>
              <a:gd name="connsiteY4" fmla="*/ 130136 h 262164"/>
              <a:gd name="connsiteX5" fmla="*/ 1732614 w 2026306"/>
              <a:gd name="connsiteY5" fmla="*/ 156331 h 262164"/>
              <a:gd name="connsiteX6" fmla="*/ 1994551 w 2026306"/>
              <a:gd name="connsiteY6" fmla="*/ 234913 h 262164"/>
              <a:gd name="connsiteX7" fmla="*/ 994200 w 2026306"/>
              <a:gd name="connsiteY7" fmla="*/ 175856 h 262164"/>
              <a:gd name="connsiteX8" fmla="*/ 18 w 2026306"/>
              <a:gd name="connsiteY8" fmla="*/ 108743 h 262164"/>
              <a:gd name="connsiteX0" fmla="*/ 18 w 2026306"/>
              <a:gd name="connsiteY0" fmla="*/ 131702 h 285123"/>
              <a:gd name="connsiteX1" fmla="*/ 989437 w 2026306"/>
              <a:gd name="connsiteY1" fmla="*/ 64589 h 285123"/>
              <a:gd name="connsiteX2" fmla="*/ 1982645 w 2026306"/>
              <a:gd name="connsiteY2" fmla="*/ 31652 h 285123"/>
              <a:gd name="connsiteX3" fmla="*/ 1726443 w 2026306"/>
              <a:gd name="connsiteY3" fmla="*/ 91222 h 285123"/>
              <a:gd name="connsiteX4" fmla="*/ 2023126 w 2026306"/>
              <a:gd name="connsiteY4" fmla="*/ 153095 h 285123"/>
              <a:gd name="connsiteX5" fmla="*/ 1732614 w 2026306"/>
              <a:gd name="connsiteY5" fmla="*/ 179290 h 285123"/>
              <a:gd name="connsiteX6" fmla="*/ 1994551 w 2026306"/>
              <a:gd name="connsiteY6" fmla="*/ 257872 h 285123"/>
              <a:gd name="connsiteX7" fmla="*/ 994200 w 2026306"/>
              <a:gd name="connsiteY7" fmla="*/ 198815 h 285123"/>
              <a:gd name="connsiteX8" fmla="*/ 18 w 2026306"/>
              <a:gd name="connsiteY8" fmla="*/ 131702 h 285123"/>
              <a:gd name="connsiteX0" fmla="*/ 18 w 2023128"/>
              <a:gd name="connsiteY0" fmla="*/ 131702 h 291169"/>
              <a:gd name="connsiteX1" fmla="*/ 989437 w 2023128"/>
              <a:gd name="connsiteY1" fmla="*/ 64589 h 291169"/>
              <a:gd name="connsiteX2" fmla="*/ 1982645 w 2023128"/>
              <a:gd name="connsiteY2" fmla="*/ 31652 h 291169"/>
              <a:gd name="connsiteX3" fmla="*/ 1726443 w 2023128"/>
              <a:gd name="connsiteY3" fmla="*/ 91222 h 291169"/>
              <a:gd name="connsiteX4" fmla="*/ 2023126 w 2023128"/>
              <a:gd name="connsiteY4" fmla="*/ 153095 h 291169"/>
              <a:gd name="connsiteX5" fmla="*/ 1732614 w 2023128"/>
              <a:gd name="connsiteY5" fmla="*/ 179290 h 291169"/>
              <a:gd name="connsiteX6" fmla="*/ 1994551 w 2023128"/>
              <a:gd name="connsiteY6" fmla="*/ 257872 h 291169"/>
              <a:gd name="connsiteX7" fmla="*/ 994200 w 2023128"/>
              <a:gd name="connsiteY7" fmla="*/ 198815 h 291169"/>
              <a:gd name="connsiteX8" fmla="*/ 18 w 2023128"/>
              <a:gd name="connsiteY8" fmla="*/ 131702 h 291169"/>
              <a:gd name="connsiteX0" fmla="*/ 18 w 2027875"/>
              <a:gd name="connsiteY0" fmla="*/ 131702 h 282133"/>
              <a:gd name="connsiteX1" fmla="*/ 989437 w 2027875"/>
              <a:gd name="connsiteY1" fmla="*/ 64589 h 282133"/>
              <a:gd name="connsiteX2" fmla="*/ 1982645 w 2027875"/>
              <a:gd name="connsiteY2" fmla="*/ 31652 h 282133"/>
              <a:gd name="connsiteX3" fmla="*/ 1726443 w 2027875"/>
              <a:gd name="connsiteY3" fmla="*/ 91222 h 282133"/>
              <a:gd name="connsiteX4" fmla="*/ 2023126 w 2027875"/>
              <a:gd name="connsiteY4" fmla="*/ 153095 h 282133"/>
              <a:gd name="connsiteX5" fmla="*/ 1732614 w 2027875"/>
              <a:gd name="connsiteY5" fmla="*/ 179290 h 282133"/>
              <a:gd name="connsiteX6" fmla="*/ 1994551 w 2027875"/>
              <a:gd name="connsiteY6" fmla="*/ 257872 h 282133"/>
              <a:gd name="connsiteX7" fmla="*/ 994200 w 2027875"/>
              <a:gd name="connsiteY7" fmla="*/ 198815 h 282133"/>
              <a:gd name="connsiteX8" fmla="*/ 18 w 2027875"/>
              <a:gd name="connsiteY8" fmla="*/ 131702 h 282133"/>
              <a:gd name="connsiteX0" fmla="*/ 18 w 2023128"/>
              <a:gd name="connsiteY0" fmla="*/ 131702 h 280155"/>
              <a:gd name="connsiteX1" fmla="*/ 989437 w 2023128"/>
              <a:gd name="connsiteY1" fmla="*/ 64589 h 280155"/>
              <a:gd name="connsiteX2" fmla="*/ 1982645 w 2023128"/>
              <a:gd name="connsiteY2" fmla="*/ 31652 h 280155"/>
              <a:gd name="connsiteX3" fmla="*/ 1726443 w 2023128"/>
              <a:gd name="connsiteY3" fmla="*/ 91222 h 280155"/>
              <a:gd name="connsiteX4" fmla="*/ 2023126 w 2023128"/>
              <a:gd name="connsiteY4" fmla="*/ 153095 h 280155"/>
              <a:gd name="connsiteX5" fmla="*/ 1732614 w 2023128"/>
              <a:gd name="connsiteY5" fmla="*/ 179290 h 280155"/>
              <a:gd name="connsiteX6" fmla="*/ 1994551 w 2023128"/>
              <a:gd name="connsiteY6" fmla="*/ 257872 h 280155"/>
              <a:gd name="connsiteX7" fmla="*/ 994200 w 2023128"/>
              <a:gd name="connsiteY7" fmla="*/ 198815 h 280155"/>
              <a:gd name="connsiteX8" fmla="*/ 18 w 2023128"/>
              <a:gd name="connsiteY8" fmla="*/ 131702 h 280155"/>
              <a:gd name="connsiteX0" fmla="*/ 18 w 2023128"/>
              <a:gd name="connsiteY0" fmla="*/ 131702 h 267728"/>
              <a:gd name="connsiteX1" fmla="*/ 989437 w 2023128"/>
              <a:gd name="connsiteY1" fmla="*/ 64589 h 267728"/>
              <a:gd name="connsiteX2" fmla="*/ 1982645 w 2023128"/>
              <a:gd name="connsiteY2" fmla="*/ 31652 h 267728"/>
              <a:gd name="connsiteX3" fmla="*/ 1726443 w 2023128"/>
              <a:gd name="connsiteY3" fmla="*/ 91222 h 267728"/>
              <a:gd name="connsiteX4" fmla="*/ 2023126 w 2023128"/>
              <a:gd name="connsiteY4" fmla="*/ 153095 h 267728"/>
              <a:gd name="connsiteX5" fmla="*/ 1732614 w 2023128"/>
              <a:gd name="connsiteY5" fmla="*/ 179290 h 267728"/>
              <a:gd name="connsiteX6" fmla="*/ 2006457 w 2023128"/>
              <a:gd name="connsiteY6" fmla="*/ 243584 h 267728"/>
              <a:gd name="connsiteX7" fmla="*/ 994200 w 2023128"/>
              <a:gd name="connsiteY7" fmla="*/ 198815 h 267728"/>
              <a:gd name="connsiteX8" fmla="*/ 18 w 2023128"/>
              <a:gd name="connsiteY8" fmla="*/ 131702 h 267728"/>
              <a:gd name="connsiteX0" fmla="*/ 18 w 2020033"/>
              <a:gd name="connsiteY0" fmla="*/ 131702 h 267728"/>
              <a:gd name="connsiteX1" fmla="*/ 989437 w 2020033"/>
              <a:gd name="connsiteY1" fmla="*/ 64589 h 267728"/>
              <a:gd name="connsiteX2" fmla="*/ 1982645 w 2020033"/>
              <a:gd name="connsiteY2" fmla="*/ 31652 h 267728"/>
              <a:gd name="connsiteX3" fmla="*/ 1726443 w 2020033"/>
              <a:gd name="connsiteY3" fmla="*/ 91222 h 267728"/>
              <a:gd name="connsiteX4" fmla="*/ 2015982 w 2020033"/>
              <a:gd name="connsiteY4" fmla="*/ 145951 h 267728"/>
              <a:gd name="connsiteX5" fmla="*/ 1732614 w 2020033"/>
              <a:gd name="connsiteY5" fmla="*/ 179290 h 267728"/>
              <a:gd name="connsiteX6" fmla="*/ 2006457 w 2020033"/>
              <a:gd name="connsiteY6" fmla="*/ 243584 h 267728"/>
              <a:gd name="connsiteX7" fmla="*/ 994200 w 2020033"/>
              <a:gd name="connsiteY7" fmla="*/ 198815 h 267728"/>
              <a:gd name="connsiteX8" fmla="*/ 18 w 2020033"/>
              <a:gd name="connsiteY8" fmla="*/ 131702 h 267728"/>
              <a:gd name="connsiteX0" fmla="*/ 18 w 2020033"/>
              <a:gd name="connsiteY0" fmla="*/ 131702 h 267728"/>
              <a:gd name="connsiteX1" fmla="*/ 989437 w 2020033"/>
              <a:gd name="connsiteY1" fmla="*/ 64589 h 267728"/>
              <a:gd name="connsiteX2" fmla="*/ 1982645 w 2020033"/>
              <a:gd name="connsiteY2" fmla="*/ 31652 h 267728"/>
              <a:gd name="connsiteX3" fmla="*/ 1726443 w 2020033"/>
              <a:gd name="connsiteY3" fmla="*/ 91222 h 267728"/>
              <a:gd name="connsiteX4" fmla="*/ 2015982 w 2020033"/>
              <a:gd name="connsiteY4" fmla="*/ 145951 h 267728"/>
              <a:gd name="connsiteX5" fmla="*/ 1732614 w 2020033"/>
              <a:gd name="connsiteY5" fmla="*/ 179290 h 267728"/>
              <a:gd name="connsiteX6" fmla="*/ 2006457 w 2020033"/>
              <a:gd name="connsiteY6" fmla="*/ 243584 h 267728"/>
              <a:gd name="connsiteX7" fmla="*/ 994200 w 2020033"/>
              <a:gd name="connsiteY7" fmla="*/ 198815 h 267728"/>
              <a:gd name="connsiteX8" fmla="*/ 18 w 2020033"/>
              <a:gd name="connsiteY8" fmla="*/ 131702 h 267728"/>
              <a:gd name="connsiteX0" fmla="*/ 18 w 2020033"/>
              <a:gd name="connsiteY0" fmla="*/ 131702 h 267728"/>
              <a:gd name="connsiteX1" fmla="*/ 989437 w 2020033"/>
              <a:gd name="connsiteY1" fmla="*/ 64589 h 267728"/>
              <a:gd name="connsiteX2" fmla="*/ 1982645 w 2020033"/>
              <a:gd name="connsiteY2" fmla="*/ 31652 h 267728"/>
              <a:gd name="connsiteX3" fmla="*/ 1726443 w 2020033"/>
              <a:gd name="connsiteY3" fmla="*/ 91222 h 267728"/>
              <a:gd name="connsiteX4" fmla="*/ 2015982 w 2020033"/>
              <a:gd name="connsiteY4" fmla="*/ 145951 h 267728"/>
              <a:gd name="connsiteX5" fmla="*/ 1732614 w 2020033"/>
              <a:gd name="connsiteY5" fmla="*/ 179290 h 267728"/>
              <a:gd name="connsiteX6" fmla="*/ 2006457 w 2020033"/>
              <a:gd name="connsiteY6" fmla="*/ 243584 h 267728"/>
              <a:gd name="connsiteX7" fmla="*/ 994200 w 2020033"/>
              <a:gd name="connsiteY7" fmla="*/ 198815 h 267728"/>
              <a:gd name="connsiteX8" fmla="*/ 18 w 2020033"/>
              <a:gd name="connsiteY8" fmla="*/ 131702 h 267728"/>
              <a:gd name="connsiteX0" fmla="*/ 18 w 2020033"/>
              <a:gd name="connsiteY0" fmla="*/ 148451 h 284477"/>
              <a:gd name="connsiteX1" fmla="*/ 989437 w 2020033"/>
              <a:gd name="connsiteY1" fmla="*/ 81338 h 284477"/>
              <a:gd name="connsiteX2" fmla="*/ 1982645 w 2020033"/>
              <a:gd name="connsiteY2" fmla="*/ 48401 h 284477"/>
              <a:gd name="connsiteX3" fmla="*/ 1726443 w 2020033"/>
              <a:gd name="connsiteY3" fmla="*/ 107971 h 284477"/>
              <a:gd name="connsiteX4" fmla="*/ 2015982 w 2020033"/>
              <a:gd name="connsiteY4" fmla="*/ 162700 h 284477"/>
              <a:gd name="connsiteX5" fmla="*/ 1732614 w 2020033"/>
              <a:gd name="connsiteY5" fmla="*/ 196039 h 284477"/>
              <a:gd name="connsiteX6" fmla="*/ 2006457 w 2020033"/>
              <a:gd name="connsiteY6" fmla="*/ 260333 h 284477"/>
              <a:gd name="connsiteX7" fmla="*/ 994200 w 2020033"/>
              <a:gd name="connsiteY7" fmla="*/ 215564 h 284477"/>
              <a:gd name="connsiteX8" fmla="*/ 18 w 2020033"/>
              <a:gd name="connsiteY8" fmla="*/ 148451 h 284477"/>
              <a:gd name="connsiteX0" fmla="*/ 18 w 2015984"/>
              <a:gd name="connsiteY0" fmla="*/ 148451 h 295754"/>
              <a:gd name="connsiteX1" fmla="*/ 989437 w 2015984"/>
              <a:gd name="connsiteY1" fmla="*/ 81338 h 295754"/>
              <a:gd name="connsiteX2" fmla="*/ 1982645 w 2015984"/>
              <a:gd name="connsiteY2" fmla="*/ 48401 h 295754"/>
              <a:gd name="connsiteX3" fmla="*/ 1726443 w 2015984"/>
              <a:gd name="connsiteY3" fmla="*/ 107971 h 295754"/>
              <a:gd name="connsiteX4" fmla="*/ 2015982 w 2015984"/>
              <a:gd name="connsiteY4" fmla="*/ 162700 h 295754"/>
              <a:gd name="connsiteX5" fmla="*/ 1732614 w 2015984"/>
              <a:gd name="connsiteY5" fmla="*/ 196039 h 295754"/>
              <a:gd name="connsiteX6" fmla="*/ 2006457 w 2015984"/>
              <a:gd name="connsiteY6" fmla="*/ 260333 h 295754"/>
              <a:gd name="connsiteX7" fmla="*/ 994200 w 2015984"/>
              <a:gd name="connsiteY7" fmla="*/ 215564 h 295754"/>
              <a:gd name="connsiteX8" fmla="*/ 18 w 2015984"/>
              <a:gd name="connsiteY8" fmla="*/ 148451 h 295754"/>
              <a:gd name="connsiteX0" fmla="*/ 18 w 2016371"/>
              <a:gd name="connsiteY0" fmla="*/ 108743 h 256046"/>
              <a:gd name="connsiteX1" fmla="*/ 989437 w 2016371"/>
              <a:gd name="connsiteY1" fmla="*/ 41630 h 256046"/>
              <a:gd name="connsiteX2" fmla="*/ 1982645 w 2016371"/>
              <a:gd name="connsiteY2" fmla="*/ 8693 h 256046"/>
              <a:gd name="connsiteX3" fmla="*/ 1657387 w 2016371"/>
              <a:gd name="connsiteY3" fmla="*/ 63501 h 256046"/>
              <a:gd name="connsiteX4" fmla="*/ 2015982 w 2016371"/>
              <a:gd name="connsiteY4" fmla="*/ 122992 h 256046"/>
              <a:gd name="connsiteX5" fmla="*/ 1732614 w 2016371"/>
              <a:gd name="connsiteY5" fmla="*/ 156331 h 256046"/>
              <a:gd name="connsiteX6" fmla="*/ 2006457 w 2016371"/>
              <a:gd name="connsiteY6" fmla="*/ 220625 h 256046"/>
              <a:gd name="connsiteX7" fmla="*/ 994200 w 2016371"/>
              <a:gd name="connsiteY7" fmla="*/ 175856 h 256046"/>
              <a:gd name="connsiteX8" fmla="*/ 18 w 2016371"/>
              <a:gd name="connsiteY8" fmla="*/ 108743 h 256046"/>
              <a:gd name="connsiteX0" fmla="*/ 18 w 2023852"/>
              <a:gd name="connsiteY0" fmla="*/ 108743 h 220773"/>
              <a:gd name="connsiteX1" fmla="*/ 989437 w 2023852"/>
              <a:gd name="connsiteY1" fmla="*/ 41630 h 220773"/>
              <a:gd name="connsiteX2" fmla="*/ 1982645 w 2023852"/>
              <a:gd name="connsiteY2" fmla="*/ 8693 h 220773"/>
              <a:gd name="connsiteX3" fmla="*/ 1657387 w 2023852"/>
              <a:gd name="connsiteY3" fmla="*/ 63501 h 220773"/>
              <a:gd name="connsiteX4" fmla="*/ 2015982 w 2023852"/>
              <a:gd name="connsiteY4" fmla="*/ 122992 h 220773"/>
              <a:gd name="connsiteX5" fmla="*/ 1661177 w 2023852"/>
              <a:gd name="connsiteY5" fmla="*/ 161093 h 220773"/>
              <a:gd name="connsiteX6" fmla="*/ 2006457 w 2023852"/>
              <a:gd name="connsiteY6" fmla="*/ 220625 h 220773"/>
              <a:gd name="connsiteX7" fmla="*/ 994200 w 2023852"/>
              <a:gd name="connsiteY7" fmla="*/ 175856 h 220773"/>
              <a:gd name="connsiteX8" fmla="*/ 18 w 2023852"/>
              <a:gd name="connsiteY8" fmla="*/ 108743 h 220773"/>
              <a:gd name="connsiteX0" fmla="*/ 18 w 2023852"/>
              <a:gd name="connsiteY0" fmla="*/ 108743 h 220773"/>
              <a:gd name="connsiteX1" fmla="*/ 989437 w 2023852"/>
              <a:gd name="connsiteY1" fmla="*/ 41630 h 220773"/>
              <a:gd name="connsiteX2" fmla="*/ 1982645 w 2023852"/>
              <a:gd name="connsiteY2" fmla="*/ 8693 h 220773"/>
              <a:gd name="connsiteX3" fmla="*/ 1538324 w 2023852"/>
              <a:gd name="connsiteY3" fmla="*/ 56358 h 220773"/>
              <a:gd name="connsiteX4" fmla="*/ 2015982 w 2023852"/>
              <a:gd name="connsiteY4" fmla="*/ 122992 h 220773"/>
              <a:gd name="connsiteX5" fmla="*/ 1661177 w 2023852"/>
              <a:gd name="connsiteY5" fmla="*/ 161093 h 220773"/>
              <a:gd name="connsiteX6" fmla="*/ 2006457 w 2023852"/>
              <a:gd name="connsiteY6" fmla="*/ 220625 h 220773"/>
              <a:gd name="connsiteX7" fmla="*/ 994200 w 2023852"/>
              <a:gd name="connsiteY7" fmla="*/ 175856 h 220773"/>
              <a:gd name="connsiteX8" fmla="*/ 18 w 2023852"/>
              <a:gd name="connsiteY8" fmla="*/ 108743 h 220773"/>
              <a:gd name="connsiteX0" fmla="*/ 18 w 2016685"/>
              <a:gd name="connsiteY0" fmla="*/ 108743 h 220625"/>
              <a:gd name="connsiteX1" fmla="*/ 989437 w 2016685"/>
              <a:gd name="connsiteY1" fmla="*/ 41630 h 220625"/>
              <a:gd name="connsiteX2" fmla="*/ 1982645 w 2016685"/>
              <a:gd name="connsiteY2" fmla="*/ 8693 h 220625"/>
              <a:gd name="connsiteX3" fmla="*/ 1538324 w 2016685"/>
              <a:gd name="connsiteY3" fmla="*/ 56358 h 220625"/>
              <a:gd name="connsiteX4" fmla="*/ 2015982 w 2016685"/>
              <a:gd name="connsiteY4" fmla="*/ 122992 h 220625"/>
              <a:gd name="connsiteX5" fmla="*/ 1544495 w 2016685"/>
              <a:gd name="connsiteY5" fmla="*/ 156330 h 220625"/>
              <a:gd name="connsiteX6" fmla="*/ 2006457 w 2016685"/>
              <a:gd name="connsiteY6" fmla="*/ 220625 h 220625"/>
              <a:gd name="connsiteX7" fmla="*/ 994200 w 2016685"/>
              <a:gd name="connsiteY7" fmla="*/ 175856 h 220625"/>
              <a:gd name="connsiteX8" fmla="*/ 18 w 2016685"/>
              <a:gd name="connsiteY8" fmla="*/ 108743 h 220625"/>
              <a:gd name="connsiteX0" fmla="*/ 18 w 2016685"/>
              <a:gd name="connsiteY0" fmla="*/ 108743 h 220625"/>
              <a:gd name="connsiteX1" fmla="*/ 989437 w 2016685"/>
              <a:gd name="connsiteY1" fmla="*/ 41630 h 220625"/>
              <a:gd name="connsiteX2" fmla="*/ 2004077 w 2016685"/>
              <a:gd name="connsiteY2" fmla="*/ 8693 h 220625"/>
              <a:gd name="connsiteX3" fmla="*/ 1538324 w 2016685"/>
              <a:gd name="connsiteY3" fmla="*/ 56358 h 220625"/>
              <a:gd name="connsiteX4" fmla="*/ 2015982 w 2016685"/>
              <a:gd name="connsiteY4" fmla="*/ 122992 h 220625"/>
              <a:gd name="connsiteX5" fmla="*/ 1544495 w 2016685"/>
              <a:gd name="connsiteY5" fmla="*/ 156330 h 220625"/>
              <a:gd name="connsiteX6" fmla="*/ 2006457 w 2016685"/>
              <a:gd name="connsiteY6" fmla="*/ 220625 h 220625"/>
              <a:gd name="connsiteX7" fmla="*/ 994200 w 2016685"/>
              <a:gd name="connsiteY7" fmla="*/ 175856 h 220625"/>
              <a:gd name="connsiteX8" fmla="*/ 18 w 2016685"/>
              <a:gd name="connsiteY8" fmla="*/ 108743 h 220625"/>
              <a:gd name="connsiteX0" fmla="*/ 18 w 2016685"/>
              <a:gd name="connsiteY0" fmla="*/ 160192 h 272074"/>
              <a:gd name="connsiteX1" fmla="*/ 989437 w 2016685"/>
              <a:gd name="connsiteY1" fmla="*/ 93079 h 272074"/>
              <a:gd name="connsiteX2" fmla="*/ 2004077 w 2016685"/>
              <a:gd name="connsiteY2" fmla="*/ 60142 h 272074"/>
              <a:gd name="connsiteX3" fmla="*/ 1538324 w 2016685"/>
              <a:gd name="connsiteY3" fmla="*/ 107807 h 272074"/>
              <a:gd name="connsiteX4" fmla="*/ 2015982 w 2016685"/>
              <a:gd name="connsiteY4" fmla="*/ 174441 h 272074"/>
              <a:gd name="connsiteX5" fmla="*/ 1544495 w 2016685"/>
              <a:gd name="connsiteY5" fmla="*/ 207779 h 272074"/>
              <a:gd name="connsiteX6" fmla="*/ 2006457 w 2016685"/>
              <a:gd name="connsiteY6" fmla="*/ 272074 h 272074"/>
              <a:gd name="connsiteX7" fmla="*/ 994200 w 2016685"/>
              <a:gd name="connsiteY7" fmla="*/ 227305 h 272074"/>
              <a:gd name="connsiteX8" fmla="*/ 18 w 2016685"/>
              <a:gd name="connsiteY8" fmla="*/ 160192 h 272074"/>
              <a:gd name="connsiteX0" fmla="*/ 18 w 2015983"/>
              <a:gd name="connsiteY0" fmla="*/ 160192 h 327635"/>
              <a:gd name="connsiteX1" fmla="*/ 989437 w 2015983"/>
              <a:gd name="connsiteY1" fmla="*/ 93079 h 327635"/>
              <a:gd name="connsiteX2" fmla="*/ 2004077 w 2015983"/>
              <a:gd name="connsiteY2" fmla="*/ 60142 h 327635"/>
              <a:gd name="connsiteX3" fmla="*/ 1538324 w 2015983"/>
              <a:gd name="connsiteY3" fmla="*/ 107807 h 327635"/>
              <a:gd name="connsiteX4" fmla="*/ 2015982 w 2015983"/>
              <a:gd name="connsiteY4" fmla="*/ 174441 h 327635"/>
              <a:gd name="connsiteX5" fmla="*/ 1544495 w 2015983"/>
              <a:gd name="connsiteY5" fmla="*/ 207779 h 327635"/>
              <a:gd name="connsiteX6" fmla="*/ 2006457 w 2015983"/>
              <a:gd name="connsiteY6" fmla="*/ 272074 h 327635"/>
              <a:gd name="connsiteX7" fmla="*/ 994200 w 2015983"/>
              <a:gd name="connsiteY7" fmla="*/ 227305 h 327635"/>
              <a:gd name="connsiteX8" fmla="*/ 18 w 2015983"/>
              <a:gd name="connsiteY8" fmla="*/ 160192 h 327635"/>
              <a:gd name="connsiteX0" fmla="*/ 18 w 2015983"/>
              <a:gd name="connsiteY0" fmla="*/ 160192 h 315153"/>
              <a:gd name="connsiteX1" fmla="*/ 989437 w 2015983"/>
              <a:gd name="connsiteY1" fmla="*/ 93079 h 315153"/>
              <a:gd name="connsiteX2" fmla="*/ 2004077 w 2015983"/>
              <a:gd name="connsiteY2" fmla="*/ 60142 h 315153"/>
              <a:gd name="connsiteX3" fmla="*/ 1538324 w 2015983"/>
              <a:gd name="connsiteY3" fmla="*/ 107807 h 315153"/>
              <a:gd name="connsiteX4" fmla="*/ 2015982 w 2015983"/>
              <a:gd name="connsiteY4" fmla="*/ 174441 h 315153"/>
              <a:gd name="connsiteX5" fmla="*/ 1544495 w 2015983"/>
              <a:gd name="connsiteY5" fmla="*/ 207779 h 315153"/>
              <a:gd name="connsiteX6" fmla="*/ 2006457 w 2015983"/>
              <a:gd name="connsiteY6" fmla="*/ 272074 h 315153"/>
              <a:gd name="connsiteX7" fmla="*/ 994200 w 2015983"/>
              <a:gd name="connsiteY7" fmla="*/ 227305 h 315153"/>
              <a:gd name="connsiteX8" fmla="*/ 18 w 2015983"/>
              <a:gd name="connsiteY8" fmla="*/ 160192 h 315153"/>
              <a:gd name="connsiteX0" fmla="*/ 18 w 2015983"/>
              <a:gd name="connsiteY0" fmla="*/ 160192 h 309981"/>
              <a:gd name="connsiteX1" fmla="*/ 989437 w 2015983"/>
              <a:gd name="connsiteY1" fmla="*/ 93079 h 309981"/>
              <a:gd name="connsiteX2" fmla="*/ 2004077 w 2015983"/>
              <a:gd name="connsiteY2" fmla="*/ 60142 h 309981"/>
              <a:gd name="connsiteX3" fmla="*/ 1538324 w 2015983"/>
              <a:gd name="connsiteY3" fmla="*/ 107807 h 309981"/>
              <a:gd name="connsiteX4" fmla="*/ 2015982 w 2015983"/>
              <a:gd name="connsiteY4" fmla="*/ 174441 h 309981"/>
              <a:gd name="connsiteX5" fmla="*/ 1544495 w 2015983"/>
              <a:gd name="connsiteY5" fmla="*/ 207779 h 309981"/>
              <a:gd name="connsiteX6" fmla="*/ 2006457 w 2015983"/>
              <a:gd name="connsiteY6" fmla="*/ 272074 h 309981"/>
              <a:gd name="connsiteX7" fmla="*/ 994200 w 2015983"/>
              <a:gd name="connsiteY7" fmla="*/ 227305 h 309981"/>
              <a:gd name="connsiteX8" fmla="*/ 18 w 2015983"/>
              <a:gd name="connsiteY8" fmla="*/ 160192 h 309981"/>
              <a:gd name="connsiteX0" fmla="*/ 18 w 2016224"/>
              <a:gd name="connsiteY0" fmla="*/ 160192 h 324507"/>
              <a:gd name="connsiteX1" fmla="*/ 989437 w 2016224"/>
              <a:gd name="connsiteY1" fmla="*/ 93079 h 324507"/>
              <a:gd name="connsiteX2" fmla="*/ 2004077 w 2016224"/>
              <a:gd name="connsiteY2" fmla="*/ 60142 h 324507"/>
              <a:gd name="connsiteX3" fmla="*/ 1538324 w 2016224"/>
              <a:gd name="connsiteY3" fmla="*/ 107807 h 324507"/>
              <a:gd name="connsiteX4" fmla="*/ 2015982 w 2016224"/>
              <a:gd name="connsiteY4" fmla="*/ 174441 h 324507"/>
              <a:gd name="connsiteX5" fmla="*/ 1544495 w 2016224"/>
              <a:gd name="connsiteY5" fmla="*/ 207779 h 324507"/>
              <a:gd name="connsiteX6" fmla="*/ 2006457 w 2016224"/>
              <a:gd name="connsiteY6" fmla="*/ 272074 h 324507"/>
              <a:gd name="connsiteX7" fmla="*/ 994200 w 2016224"/>
              <a:gd name="connsiteY7" fmla="*/ 227305 h 324507"/>
              <a:gd name="connsiteX8" fmla="*/ 18 w 2016224"/>
              <a:gd name="connsiteY8" fmla="*/ 160192 h 324507"/>
              <a:gd name="connsiteX0" fmla="*/ 18 w 2015983"/>
              <a:gd name="connsiteY0" fmla="*/ 160192 h 337041"/>
              <a:gd name="connsiteX1" fmla="*/ 989437 w 2015983"/>
              <a:gd name="connsiteY1" fmla="*/ 93079 h 337041"/>
              <a:gd name="connsiteX2" fmla="*/ 2004077 w 2015983"/>
              <a:gd name="connsiteY2" fmla="*/ 60142 h 337041"/>
              <a:gd name="connsiteX3" fmla="*/ 1538324 w 2015983"/>
              <a:gd name="connsiteY3" fmla="*/ 107807 h 337041"/>
              <a:gd name="connsiteX4" fmla="*/ 2015982 w 2015983"/>
              <a:gd name="connsiteY4" fmla="*/ 174441 h 337041"/>
              <a:gd name="connsiteX5" fmla="*/ 1544495 w 2015983"/>
              <a:gd name="connsiteY5" fmla="*/ 207779 h 337041"/>
              <a:gd name="connsiteX6" fmla="*/ 2006457 w 2015983"/>
              <a:gd name="connsiteY6" fmla="*/ 272074 h 337041"/>
              <a:gd name="connsiteX7" fmla="*/ 994200 w 2015983"/>
              <a:gd name="connsiteY7" fmla="*/ 227305 h 337041"/>
              <a:gd name="connsiteX8" fmla="*/ 18 w 2015983"/>
              <a:gd name="connsiteY8" fmla="*/ 160192 h 337041"/>
              <a:gd name="connsiteX0" fmla="*/ 18 w 2015983"/>
              <a:gd name="connsiteY0" fmla="*/ 160192 h 325549"/>
              <a:gd name="connsiteX1" fmla="*/ 989437 w 2015983"/>
              <a:gd name="connsiteY1" fmla="*/ 93079 h 325549"/>
              <a:gd name="connsiteX2" fmla="*/ 2004077 w 2015983"/>
              <a:gd name="connsiteY2" fmla="*/ 60142 h 325549"/>
              <a:gd name="connsiteX3" fmla="*/ 1538324 w 2015983"/>
              <a:gd name="connsiteY3" fmla="*/ 107807 h 325549"/>
              <a:gd name="connsiteX4" fmla="*/ 2015982 w 2015983"/>
              <a:gd name="connsiteY4" fmla="*/ 174441 h 325549"/>
              <a:gd name="connsiteX5" fmla="*/ 1544495 w 2015983"/>
              <a:gd name="connsiteY5" fmla="*/ 207779 h 325549"/>
              <a:gd name="connsiteX6" fmla="*/ 2006457 w 2015983"/>
              <a:gd name="connsiteY6" fmla="*/ 272074 h 325549"/>
              <a:gd name="connsiteX7" fmla="*/ 994200 w 2015983"/>
              <a:gd name="connsiteY7" fmla="*/ 227305 h 325549"/>
              <a:gd name="connsiteX8" fmla="*/ 18 w 2015983"/>
              <a:gd name="connsiteY8" fmla="*/ 160192 h 325549"/>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631"/>
              <a:gd name="connsiteY0" fmla="*/ 160192 h 306464"/>
              <a:gd name="connsiteX1" fmla="*/ 989437 w 2019631"/>
              <a:gd name="connsiteY1" fmla="*/ 93079 h 306464"/>
              <a:gd name="connsiteX2" fmla="*/ 2004077 w 2019631"/>
              <a:gd name="connsiteY2" fmla="*/ 60142 h 306464"/>
              <a:gd name="connsiteX3" fmla="*/ 1538324 w 2019631"/>
              <a:gd name="connsiteY3" fmla="*/ 107807 h 306464"/>
              <a:gd name="connsiteX4" fmla="*/ 2015982 w 2019631"/>
              <a:gd name="connsiteY4" fmla="*/ 174441 h 306464"/>
              <a:gd name="connsiteX5" fmla="*/ 1544495 w 2019631"/>
              <a:gd name="connsiteY5" fmla="*/ 207779 h 306464"/>
              <a:gd name="connsiteX6" fmla="*/ 2018363 w 2019631"/>
              <a:gd name="connsiteY6" fmla="*/ 272074 h 306464"/>
              <a:gd name="connsiteX7" fmla="*/ 994200 w 2019631"/>
              <a:gd name="connsiteY7" fmla="*/ 227305 h 306464"/>
              <a:gd name="connsiteX8" fmla="*/ 18 w 2019631"/>
              <a:gd name="connsiteY8" fmla="*/ 160192 h 306464"/>
              <a:gd name="connsiteX0" fmla="*/ 18 w 2019631"/>
              <a:gd name="connsiteY0" fmla="*/ 142332 h 288604"/>
              <a:gd name="connsiteX1" fmla="*/ 989437 w 2019631"/>
              <a:gd name="connsiteY1" fmla="*/ 75219 h 288604"/>
              <a:gd name="connsiteX2" fmla="*/ 2004077 w 2019631"/>
              <a:gd name="connsiteY2" fmla="*/ 42282 h 288604"/>
              <a:gd name="connsiteX3" fmla="*/ 1538324 w 2019631"/>
              <a:gd name="connsiteY3" fmla="*/ 89947 h 288604"/>
              <a:gd name="connsiteX4" fmla="*/ 2015982 w 2019631"/>
              <a:gd name="connsiteY4" fmla="*/ 156581 h 288604"/>
              <a:gd name="connsiteX5" fmla="*/ 1544495 w 2019631"/>
              <a:gd name="connsiteY5" fmla="*/ 189919 h 288604"/>
              <a:gd name="connsiteX6" fmla="*/ 2018363 w 2019631"/>
              <a:gd name="connsiteY6" fmla="*/ 254214 h 288604"/>
              <a:gd name="connsiteX7" fmla="*/ 994200 w 2019631"/>
              <a:gd name="connsiteY7" fmla="*/ 209445 h 288604"/>
              <a:gd name="connsiteX8" fmla="*/ 18 w 2019631"/>
              <a:gd name="connsiteY8" fmla="*/ 142332 h 288604"/>
              <a:gd name="connsiteX0" fmla="*/ 17 w 2023441"/>
              <a:gd name="connsiteY0" fmla="*/ 310828 h 384924"/>
              <a:gd name="connsiteX1" fmla="*/ 993247 w 2023441"/>
              <a:gd name="connsiteY1" fmla="*/ 80739 h 384924"/>
              <a:gd name="connsiteX2" fmla="*/ 2007887 w 2023441"/>
              <a:gd name="connsiteY2" fmla="*/ 47802 h 384924"/>
              <a:gd name="connsiteX3" fmla="*/ 1542134 w 2023441"/>
              <a:gd name="connsiteY3" fmla="*/ 95467 h 384924"/>
              <a:gd name="connsiteX4" fmla="*/ 2019792 w 2023441"/>
              <a:gd name="connsiteY4" fmla="*/ 162101 h 384924"/>
              <a:gd name="connsiteX5" fmla="*/ 1548305 w 2023441"/>
              <a:gd name="connsiteY5" fmla="*/ 195439 h 384924"/>
              <a:gd name="connsiteX6" fmla="*/ 2022173 w 2023441"/>
              <a:gd name="connsiteY6" fmla="*/ 259734 h 384924"/>
              <a:gd name="connsiteX7" fmla="*/ 998010 w 2023441"/>
              <a:gd name="connsiteY7" fmla="*/ 214965 h 384924"/>
              <a:gd name="connsiteX8" fmla="*/ 17 w 2023441"/>
              <a:gd name="connsiteY8" fmla="*/ 310828 h 384924"/>
              <a:gd name="connsiteX0" fmla="*/ 16 w 2088221"/>
              <a:gd name="connsiteY0" fmla="*/ 319883 h 392758"/>
              <a:gd name="connsiteX1" fmla="*/ 1058027 w 2088221"/>
              <a:gd name="connsiteY1" fmla="*/ 81063 h 392758"/>
              <a:gd name="connsiteX2" fmla="*/ 2072667 w 2088221"/>
              <a:gd name="connsiteY2" fmla="*/ 48126 h 392758"/>
              <a:gd name="connsiteX3" fmla="*/ 1606914 w 2088221"/>
              <a:gd name="connsiteY3" fmla="*/ 95791 h 392758"/>
              <a:gd name="connsiteX4" fmla="*/ 2084572 w 2088221"/>
              <a:gd name="connsiteY4" fmla="*/ 162425 h 392758"/>
              <a:gd name="connsiteX5" fmla="*/ 1613085 w 2088221"/>
              <a:gd name="connsiteY5" fmla="*/ 195763 h 392758"/>
              <a:gd name="connsiteX6" fmla="*/ 2086953 w 2088221"/>
              <a:gd name="connsiteY6" fmla="*/ 260058 h 392758"/>
              <a:gd name="connsiteX7" fmla="*/ 1062790 w 2088221"/>
              <a:gd name="connsiteY7" fmla="*/ 215289 h 392758"/>
              <a:gd name="connsiteX8" fmla="*/ 16 w 2088221"/>
              <a:gd name="connsiteY8" fmla="*/ 319883 h 392758"/>
              <a:gd name="connsiteX0" fmla="*/ 16 w 2088221"/>
              <a:gd name="connsiteY0" fmla="*/ 271622 h 351522"/>
              <a:gd name="connsiteX1" fmla="*/ 1058027 w 2088221"/>
              <a:gd name="connsiteY1" fmla="*/ 79367 h 351522"/>
              <a:gd name="connsiteX2" fmla="*/ 2072667 w 2088221"/>
              <a:gd name="connsiteY2" fmla="*/ 46430 h 351522"/>
              <a:gd name="connsiteX3" fmla="*/ 1606914 w 2088221"/>
              <a:gd name="connsiteY3" fmla="*/ 94095 h 351522"/>
              <a:gd name="connsiteX4" fmla="*/ 2084572 w 2088221"/>
              <a:gd name="connsiteY4" fmla="*/ 160729 h 351522"/>
              <a:gd name="connsiteX5" fmla="*/ 1613085 w 2088221"/>
              <a:gd name="connsiteY5" fmla="*/ 194067 h 351522"/>
              <a:gd name="connsiteX6" fmla="*/ 2086953 w 2088221"/>
              <a:gd name="connsiteY6" fmla="*/ 258362 h 351522"/>
              <a:gd name="connsiteX7" fmla="*/ 1062790 w 2088221"/>
              <a:gd name="connsiteY7" fmla="*/ 213593 h 351522"/>
              <a:gd name="connsiteX8" fmla="*/ 16 w 2088221"/>
              <a:gd name="connsiteY8" fmla="*/ 271622 h 351522"/>
              <a:gd name="connsiteX0" fmla="*/ 16 w 2110776"/>
              <a:gd name="connsiteY0" fmla="*/ 285651 h 365551"/>
              <a:gd name="connsiteX1" fmla="*/ 1058027 w 2110776"/>
              <a:gd name="connsiteY1" fmla="*/ 93396 h 365551"/>
              <a:gd name="connsiteX2" fmla="*/ 2110774 w 2110776"/>
              <a:gd name="connsiteY2" fmla="*/ 42997 h 365551"/>
              <a:gd name="connsiteX3" fmla="*/ 1606914 w 2110776"/>
              <a:gd name="connsiteY3" fmla="*/ 108124 h 365551"/>
              <a:gd name="connsiteX4" fmla="*/ 2084572 w 2110776"/>
              <a:gd name="connsiteY4" fmla="*/ 174758 h 365551"/>
              <a:gd name="connsiteX5" fmla="*/ 1613085 w 2110776"/>
              <a:gd name="connsiteY5" fmla="*/ 208096 h 365551"/>
              <a:gd name="connsiteX6" fmla="*/ 2086953 w 2110776"/>
              <a:gd name="connsiteY6" fmla="*/ 272391 h 365551"/>
              <a:gd name="connsiteX7" fmla="*/ 1062790 w 2110776"/>
              <a:gd name="connsiteY7" fmla="*/ 227622 h 365551"/>
              <a:gd name="connsiteX8" fmla="*/ 16 w 2110776"/>
              <a:gd name="connsiteY8" fmla="*/ 285651 h 365551"/>
              <a:gd name="connsiteX0" fmla="*/ 16 w 2126259"/>
              <a:gd name="connsiteY0" fmla="*/ 285651 h 364725"/>
              <a:gd name="connsiteX1" fmla="*/ 1058027 w 2126259"/>
              <a:gd name="connsiteY1" fmla="*/ 93396 h 364725"/>
              <a:gd name="connsiteX2" fmla="*/ 2110774 w 2126259"/>
              <a:gd name="connsiteY2" fmla="*/ 42997 h 364725"/>
              <a:gd name="connsiteX3" fmla="*/ 1606914 w 2126259"/>
              <a:gd name="connsiteY3" fmla="*/ 108124 h 364725"/>
              <a:gd name="connsiteX4" fmla="*/ 2084572 w 2126259"/>
              <a:gd name="connsiteY4" fmla="*/ 174758 h 364725"/>
              <a:gd name="connsiteX5" fmla="*/ 1613085 w 2126259"/>
              <a:gd name="connsiteY5" fmla="*/ 208096 h 364725"/>
              <a:gd name="connsiteX6" fmla="*/ 2125059 w 2126259"/>
              <a:gd name="connsiteY6" fmla="*/ 301494 h 364725"/>
              <a:gd name="connsiteX7" fmla="*/ 1062790 w 2126259"/>
              <a:gd name="connsiteY7" fmla="*/ 227622 h 364725"/>
              <a:gd name="connsiteX8" fmla="*/ 16 w 2126259"/>
              <a:gd name="connsiteY8" fmla="*/ 285651 h 364725"/>
              <a:gd name="connsiteX0" fmla="*/ 16 w 2126490"/>
              <a:gd name="connsiteY0" fmla="*/ 285651 h 364725"/>
              <a:gd name="connsiteX1" fmla="*/ 1058027 w 2126490"/>
              <a:gd name="connsiteY1" fmla="*/ 93396 h 364725"/>
              <a:gd name="connsiteX2" fmla="*/ 2110774 w 2126490"/>
              <a:gd name="connsiteY2" fmla="*/ 42997 h 364725"/>
              <a:gd name="connsiteX3" fmla="*/ 1606914 w 2126490"/>
              <a:gd name="connsiteY3" fmla="*/ 108124 h 364725"/>
              <a:gd name="connsiteX4" fmla="*/ 2126489 w 2126490"/>
              <a:gd name="connsiteY4" fmla="*/ 174758 h 364725"/>
              <a:gd name="connsiteX5" fmla="*/ 1613085 w 2126490"/>
              <a:gd name="connsiteY5" fmla="*/ 208096 h 364725"/>
              <a:gd name="connsiteX6" fmla="*/ 2125059 w 2126490"/>
              <a:gd name="connsiteY6" fmla="*/ 301494 h 364725"/>
              <a:gd name="connsiteX7" fmla="*/ 1062790 w 2126490"/>
              <a:gd name="connsiteY7" fmla="*/ 227622 h 364725"/>
              <a:gd name="connsiteX8" fmla="*/ 16 w 2126490"/>
              <a:gd name="connsiteY8" fmla="*/ 285651 h 364725"/>
              <a:gd name="connsiteX0" fmla="*/ 16 w 2126490"/>
              <a:gd name="connsiteY0" fmla="*/ 285651 h 436267"/>
              <a:gd name="connsiteX1" fmla="*/ 1058027 w 2126490"/>
              <a:gd name="connsiteY1" fmla="*/ 93396 h 436267"/>
              <a:gd name="connsiteX2" fmla="*/ 2110774 w 2126490"/>
              <a:gd name="connsiteY2" fmla="*/ 42997 h 436267"/>
              <a:gd name="connsiteX3" fmla="*/ 1606914 w 2126490"/>
              <a:gd name="connsiteY3" fmla="*/ 108124 h 436267"/>
              <a:gd name="connsiteX4" fmla="*/ 2126489 w 2126490"/>
              <a:gd name="connsiteY4" fmla="*/ 174758 h 436267"/>
              <a:gd name="connsiteX5" fmla="*/ 1613085 w 2126490"/>
              <a:gd name="connsiteY5" fmla="*/ 208096 h 436267"/>
              <a:gd name="connsiteX6" fmla="*/ 2125059 w 2126490"/>
              <a:gd name="connsiteY6" fmla="*/ 301494 h 436267"/>
              <a:gd name="connsiteX7" fmla="*/ 1062790 w 2126490"/>
              <a:gd name="connsiteY7" fmla="*/ 227622 h 436267"/>
              <a:gd name="connsiteX8" fmla="*/ 16 w 2126490"/>
              <a:gd name="connsiteY8" fmla="*/ 285651 h 436267"/>
              <a:gd name="connsiteX0" fmla="*/ 15 w 2179838"/>
              <a:gd name="connsiteY0" fmla="*/ 216702 h 380872"/>
              <a:gd name="connsiteX1" fmla="*/ 1111375 w 2179838"/>
              <a:gd name="connsiteY1" fmla="*/ 91384 h 380872"/>
              <a:gd name="connsiteX2" fmla="*/ 2164122 w 2179838"/>
              <a:gd name="connsiteY2" fmla="*/ 40985 h 380872"/>
              <a:gd name="connsiteX3" fmla="*/ 1660262 w 2179838"/>
              <a:gd name="connsiteY3" fmla="*/ 106112 h 380872"/>
              <a:gd name="connsiteX4" fmla="*/ 2179837 w 2179838"/>
              <a:gd name="connsiteY4" fmla="*/ 172746 h 380872"/>
              <a:gd name="connsiteX5" fmla="*/ 1666433 w 2179838"/>
              <a:gd name="connsiteY5" fmla="*/ 206084 h 380872"/>
              <a:gd name="connsiteX6" fmla="*/ 2178407 w 2179838"/>
              <a:gd name="connsiteY6" fmla="*/ 299482 h 380872"/>
              <a:gd name="connsiteX7" fmla="*/ 1116138 w 2179838"/>
              <a:gd name="connsiteY7" fmla="*/ 225610 h 380872"/>
              <a:gd name="connsiteX8" fmla="*/ 15 w 2179838"/>
              <a:gd name="connsiteY8" fmla="*/ 216702 h 380872"/>
              <a:gd name="connsiteX0" fmla="*/ 13 w 2286534"/>
              <a:gd name="connsiteY0" fmla="*/ 228681 h 390316"/>
              <a:gd name="connsiteX1" fmla="*/ 1218071 w 2286534"/>
              <a:gd name="connsiteY1" fmla="*/ 91722 h 390316"/>
              <a:gd name="connsiteX2" fmla="*/ 2270818 w 2286534"/>
              <a:gd name="connsiteY2" fmla="*/ 41323 h 390316"/>
              <a:gd name="connsiteX3" fmla="*/ 1766958 w 2286534"/>
              <a:gd name="connsiteY3" fmla="*/ 106450 h 390316"/>
              <a:gd name="connsiteX4" fmla="*/ 2286533 w 2286534"/>
              <a:gd name="connsiteY4" fmla="*/ 173084 h 390316"/>
              <a:gd name="connsiteX5" fmla="*/ 1773129 w 2286534"/>
              <a:gd name="connsiteY5" fmla="*/ 206422 h 390316"/>
              <a:gd name="connsiteX6" fmla="*/ 2285103 w 2286534"/>
              <a:gd name="connsiteY6" fmla="*/ 299820 h 390316"/>
              <a:gd name="connsiteX7" fmla="*/ 1222834 w 2286534"/>
              <a:gd name="connsiteY7" fmla="*/ 225948 h 390316"/>
              <a:gd name="connsiteX8" fmla="*/ 13 w 2286534"/>
              <a:gd name="connsiteY8" fmla="*/ 228681 h 390316"/>
              <a:gd name="connsiteX0" fmla="*/ 16 w 2206514"/>
              <a:gd name="connsiteY0" fmla="*/ 204726 h 371514"/>
              <a:gd name="connsiteX1" fmla="*/ 1138051 w 2206514"/>
              <a:gd name="connsiteY1" fmla="*/ 91049 h 371514"/>
              <a:gd name="connsiteX2" fmla="*/ 2190798 w 2206514"/>
              <a:gd name="connsiteY2" fmla="*/ 40650 h 371514"/>
              <a:gd name="connsiteX3" fmla="*/ 1686938 w 2206514"/>
              <a:gd name="connsiteY3" fmla="*/ 105777 h 371514"/>
              <a:gd name="connsiteX4" fmla="*/ 2206513 w 2206514"/>
              <a:gd name="connsiteY4" fmla="*/ 172411 h 371514"/>
              <a:gd name="connsiteX5" fmla="*/ 1693109 w 2206514"/>
              <a:gd name="connsiteY5" fmla="*/ 205749 h 371514"/>
              <a:gd name="connsiteX6" fmla="*/ 2205083 w 2206514"/>
              <a:gd name="connsiteY6" fmla="*/ 299147 h 371514"/>
              <a:gd name="connsiteX7" fmla="*/ 1142814 w 2206514"/>
              <a:gd name="connsiteY7" fmla="*/ 225275 h 371514"/>
              <a:gd name="connsiteX8" fmla="*/ 16 w 2206514"/>
              <a:gd name="connsiteY8" fmla="*/ 204726 h 371514"/>
              <a:gd name="connsiteX0" fmla="*/ 16 w 2173617"/>
              <a:gd name="connsiteY0" fmla="*/ 357567 h 496304"/>
              <a:gd name="connsiteX1" fmla="*/ 1105154 w 2173617"/>
              <a:gd name="connsiteY1" fmla="*/ 95654 h 496304"/>
              <a:gd name="connsiteX2" fmla="*/ 2157901 w 2173617"/>
              <a:gd name="connsiteY2" fmla="*/ 45255 h 496304"/>
              <a:gd name="connsiteX3" fmla="*/ 1654041 w 2173617"/>
              <a:gd name="connsiteY3" fmla="*/ 110382 h 496304"/>
              <a:gd name="connsiteX4" fmla="*/ 2173616 w 2173617"/>
              <a:gd name="connsiteY4" fmla="*/ 177016 h 496304"/>
              <a:gd name="connsiteX5" fmla="*/ 1660212 w 2173617"/>
              <a:gd name="connsiteY5" fmla="*/ 210354 h 496304"/>
              <a:gd name="connsiteX6" fmla="*/ 2172186 w 2173617"/>
              <a:gd name="connsiteY6" fmla="*/ 303752 h 496304"/>
              <a:gd name="connsiteX7" fmla="*/ 1109917 w 2173617"/>
              <a:gd name="connsiteY7" fmla="*/ 229880 h 496304"/>
              <a:gd name="connsiteX8" fmla="*/ 16 w 2173617"/>
              <a:gd name="connsiteY8" fmla="*/ 357567 h 496304"/>
              <a:gd name="connsiteX0" fmla="*/ 16 w 2173617"/>
              <a:gd name="connsiteY0" fmla="*/ 357567 h 493607"/>
              <a:gd name="connsiteX1" fmla="*/ 1105154 w 2173617"/>
              <a:gd name="connsiteY1" fmla="*/ 95654 h 493607"/>
              <a:gd name="connsiteX2" fmla="*/ 2157901 w 2173617"/>
              <a:gd name="connsiteY2" fmla="*/ 45255 h 493607"/>
              <a:gd name="connsiteX3" fmla="*/ 1654041 w 2173617"/>
              <a:gd name="connsiteY3" fmla="*/ 110382 h 493607"/>
              <a:gd name="connsiteX4" fmla="*/ 2173616 w 2173617"/>
              <a:gd name="connsiteY4" fmla="*/ 177016 h 493607"/>
              <a:gd name="connsiteX5" fmla="*/ 1660212 w 2173617"/>
              <a:gd name="connsiteY5" fmla="*/ 210354 h 493607"/>
              <a:gd name="connsiteX6" fmla="*/ 2145868 w 2173617"/>
              <a:gd name="connsiteY6" fmla="*/ 404252 h 493607"/>
              <a:gd name="connsiteX7" fmla="*/ 1109917 w 2173617"/>
              <a:gd name="connsiteY7" fmla="*/ 229880 h 493607"/>
              <a:gd name="connsiteX8" fmla="*/ 16 w 2173617"/>
              <a:gd name="connsiteY8" fmla="*/ 357567 h 49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617" h="493607">
                <a:moveTo>
                  <a:pt x="16" y="357567"/>
                </a:moveTo>
                <a:cubicBezTo>
                  <a:pt x="3985" y="-13518"/>
                  <a:pt x="745507" y="147706"/>
                  <a:pt x="1105154" y="95654"/>
                </a:cubicBezTo>
                <a:cubicBezTo>
                  <a:pt x="1464802" y="43602"/>
                  <a:pt x="2159289" y="-59594"/>
                  <a:pt x="2157901" y="45255"/>
                </a:cubicBezTo>
                <a:cubicBezTo>
                  <a:pt x="2156513" y="150104"/>
                  <a:pt x="1786597" y="69902"/>
                  <a:pt x="1654041" y="110382"/>
                </a:cubicBezTo>
                <a:cubicBezTo>
                  <a:pt x="1654835" y="131813"/>
                  <a:pt x="2172588" y="86535"/>
                  <a:pt x="2173616" y="177016"/>
                </a:cubicBezTo>
                <a:cubicBezTo>
                  <a:pt x="2174644" y="267497"/>
                  <a:pt x="1664837" y="172481"/>
                  <a:pt x="1660212" y="210354"/>
                </a:cubicBezTo>
                <a:cubicBezTo>
                  <a:pt x="1655587" y="248227"/>
                  <a:pt x="2175672" y="312892"/>
                  <a:pt x="2145868" y="404252"/>
                </a:cubicBezTo>
                <a:cubicBezTo>
                  <a:pt x="2116064" y="495612"/>
                  <a:pt x="1467559" y="237661"/>
                  <a:pt x="1109917" y="229880"/>
                </a:cubicBezTo>
                <a:cubicBezTo>
                  <a:pt x="752275" y="222099"/>
                  <a:pt x="-3953" y="728652"/>
                  <a:pt x="16" y="357567"/>
                </a:cubicBezTo>
                <a:close/>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0" name="直線矢印コネクタ 19"/>
          <p:cNvCxnSpPr/>
          <p:nvPr/>
        </p:nvCxnSpPr>
        <p:spPr>
          <a:xfrm>
            <a:off x="7612470" y="3724778"/>
            <a:ext cx="0" cy="285750"/>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21" name="グループ化 20"/>
          <p:cNvGrpSpPr/>
          <p:nvPr/>
        </p:nvGrpSpPr>
        <p:grpSpPr>
          <a:xfrm>
            <a:off x="275870" y="2625678"/>
            <a:ext cx="2664719" cy="1865693"/>
            <a:chOff x="281319" y="1025485"/>
            <a:chExt cx="2331004" cy="1700659"/>
          </a:xfrm>
        </p:grpSpPr>
        <p:pic>
          <p:nvPicPr>
            <p:cNvPr id="22" name="Picture 39" descr="フィルム製品 of (有)関田商会"/>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528584" y="1025485"/>
              <a:ext cx="107315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descr="「釣り糸」の画像検索結果"/>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44309" y="1035010"/>
              <a:ext cx="1185862"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9" descr="http://diacleaning.com/yws/wp-content/uploads/2015/12/7284e00d8957708e01fb76d9615d7168.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41134" y="1822410"/>
              <a:ext cx="11874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19"/>
            <p:cNvSpPr txBox="1">
              <a:spLocks noChangeArrowheads="1"/>
            </p:cNvSpPr>
            <p:nvPr/>
          </p:nvSpPr>
          <p:spPr bwMode="auto">
            <a:xfrm>
              <a:off x="323009" y="2247373"/>
              <a:ext cx="1355725" cy="4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合繊</a:t>
              </a:r>
              <a:endParaRPr lang="en-US" altLang="ja-JP"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ct val="0"/>
                </a:spcBef>
                <a:buFontTx/>
                <a:buNone/>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ﾏｲｸﾛﾌｧｲﾊﾞ</a:t>
              </a:r>
            </a:p>
          </p:txBody>
        </p:sp>
        <p:sp>
          <p:nvSpPr>
            <p:cNvPr id="26" name="テキスト ボックス 25"/>
            <p:cNvSpPr txBox="1"/>
            <p:nvPr/>
          </p:nvSpPr>
          <p:spPr>
            <a:xfrm>
              <a:off x="281319" y="1028801"/>
              <a:ext cx="946801" cy="280552"/>
            </a:xfrm>
            <a:prstGeom prst="rect">
              <a:avLst/>
            </a:prstGeom>
            <a:noFill/>
          </p:spPr>
          <p:txBody>
            <a:bodyPr wrap="none">
              <a:spAutoFit/>
            </a:bodyPr>
            <a:lstStyle/>
            <a:p>
              <a:pPr>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高性能繊維</a:t>
              </a:r>
            </a:p>
          </p:txBody>
        </p:sp>
        <p:sp>
          <p:nvSpPr>
            <p:cNvPr id="27" name="テキスト ボックス 26"/>
            <p:cNvSpPr txBox="1"/>
            <p:nvPr/>
          </p:nvSpPr>
          <p:spPr>
            <a:xfrm>
              <a:off x="1506542" y="1578525"/>
              <a:ext cx="946801" cy="280552"/>
            </a:xfrm>
            <a:prstGeom prst="rect">
              <a:avLst/>
            </a:prstGeom>
            <a:noFill/>
          </p:spPr>
          <p:txBody>
            <a:bodyPr wrap="none">
              <a:spAutoFit/>
            </a:bodyPr>
            <a:lstStyle/>
            <a:p>
              <a:pPr>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高性能ﾌｨﾙﾑ</a:t>
              </a:r>
            </a:p>
          </p:txBody>
        </p:sp>
        <p:pic>
          <p:nvPicPr>
            <p:cNvPr id="28" name="Picture 41" descr="家族を守るために!【ポリ袋】で簡単にできる9つの防災ワザ | 東京ガス ..."/>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522234" y="1804948"/>
              <a:ext cx="107632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テキスト ボックス 28"/>
            <p:cNvSpPr txBox="1"/>
            <p:nvPr/>
          </p:nvSpPr>
          <p:spPr>
            <a:xfrm>
              <a:off x="1508470" y="2445592"/>
              <a:ext cx="1103853" cy="280552"/>
            </a:xfrm>
            <a:prstGeom prst="rect">
              <a:avLst/>
            </a:prstGeom>
            <a:noFill/>
          </p:spPr>
          <p:txBody>
            <a:bodyPr wrap="none">
              <a:spAutoFit/>
            </a:bodyPr>
            <a:lstStyle/>
            <a:p>
              <a:pPr>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買い物袋など</a:t>
              </a:r>
            </a:p>
          </p:txBody>
        </p:sp>
      </p:grpSp>
      <p:sp>
        <p:nvSpPr>
          <p:cNvPr id="30" name="テキスト ボックス 29"/>
          <p:cNvSpPr txBox="1"/>
          <p:nvPr/>
        </p:nvSpPr>
        <p:spPr>
          <a:xfrm>
            <a:off x="193280" y="4420233"/>
            <a:ext cx="2997367" cy="523220"/>
          </a:xfrm>
          <a:prstGeom prst="rect">
            <a:avLst/>
          </a:prstGeom>
          <a:noFill/>
        </p:spPr>
        <p:txBody>
          <a:bodyPr wrap="square" rtlCol="0">
            <a:spAutoFit/>
          </a:bodyPr>
          <a:lstStyle/>
          <a:p>
            <a:pPr algn="ctr"/>
            <a:r>
              <a:rPr lang="ja-JP" altLang="en-US" sz="1400" dirty="0">
                <a:latin typeface="メイリオ" panose="020B0604030504040204" pitchFamily="50" charset="-128"/>
                <a:ea typeface="メイリオ" panose="020B0604030504040204" pitchFamily="50" charset="-128"/>
              </a:rPr>
              <a:t>イタコン酸</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生分解性プラ</a:t>
            </a:r>
            <a:r>
              <a:rPr lang="en-US" altLang="ja-JP" sz="1400" dirty="0">
                <a:latin typeface="メイリオ" panose="020B0604030504040204" pitchFamily="50" charset="-128"/>
                <a:ea typeface="メイリオ" panose="020B0604030504040204" pitchFamily="50" charset="-128"/>
              </a:rPr>
              <a:t>/</a:t>
            </a:r>
          </a:p>
          <a:p>
            <a:pPr algn="ctr"/>
            <a:r>
              <a:rPr lang="ja-JP" altLang="en-US" sz="1400" dirty="0">
                <a:latin typeface="メイリオ" panose="020B0604030504040204" pitchFamily="50" charset="-128"/>
                <a:ea typeface="メイリオ" panose="020B0604030504040204" pitchFamily="50" charset="-128"/>
              </a:rPr>
              <a:t>光触媒の組み合わせで達成</a:t>
            </a:r>
          </a:p>
        </p:txBody>
      </p:sp>
      <p:sp>
        <p:nvSpPr>
          <p:cNvPr id="31" name="四角形吹き出し 2"/>
          <p:cNvSpPr/>
          <p:nvPr/>
        </p:nvSpPr>
        <p:spPr>
          <a:xfrm>
            <a:off x="6099902" y="2626680"/>
            <a:ext cx="2864586" cy="2528078"/>
          </a:xfrm>
          <a:custGeom>
            <a:avLst/>
            <a:gdLst>
              <a:gd name="connsiteX0" fmla="*/ 0 w 2652714"/>
              <a:gd name="connsiteY0" fmla="*/ 0 h 2507063"/>
              <a:gd name="connsiteX1" fmla="*/ 442119 w 2652714"/>
              <a:gd name="connsiteY1" fmla="*/ 0 h 2507063"/>
              <a:gd name="connsiteX2" fmla="*/ 442119 w 2652714"/>
              <a:gd name="connsiteY2" fmla="*/ 0 h 2507063"/>
              <a:gd name="connsiteX3" fmla="*/ 1105298 w 2652714"/>
              <a:gd name="connsiteY3" fmla="*/ 0 h 2507063"/>
              <a:gd name="connsiteX4" fmla="*/ 2652714 w 2652714"/>
              <a:gd name="connsiteY4" fmla="*/ 0 h 2507063"/>
              <a:gd name="connsiteX5" fmla="*/ 2652714 w 2652714"/>
              <a:gd name="connsiteY5" fmla="*/ 1462453 h 2507063"/>
              <a:gd name="connsiteX6" fmla="*/ 2652714 w 2652714"/>
              <a:gd name="connsiteY6" fmla="*/ 1462453 h 2507063"/>
              <a:gd name="connsiteX7" fmla="*/ 2652714 w 2652714"/>
              <a:gd name="connsiteY7" fmla="*/ 2089219 h 2507063"/>
              <a:gd name="connsiteX8" fmla="*/ 2652714 w 2652714"/>
              <a:gd name="connsiteY8" fmla="*/ 2507063 h 2507063"/>
              <a:gd name="connsiteX9" fmla="*/ 1105298 w 2652714"/>
              <a:gd name="connsiteY9" fmla="*/ 2507063 h 2507063"/>
              <a:gd name="connsiteX10" fmla="*/ 442119 w 2652714"/>
              <a:gd name="connsiteY10" fmla="*/ 2507063 h 2507063"/>
              <a:gd name="connsiteX11" fmla="*/ 442119 w 2652714"/>
              <a:gd name="connsiteY11" fmla="*/ 2507063 h 2507063"/>
              <a:gd name="connsiteX12" fmla="*/ 0 w 2652714"/>
              <a:gd name="connsiteY12" fmla="*/ 2507063 h 2507063"/>
              <a:gd name="connsiteX13" fmla="*/ 0 w 2652714"/>
              <a:gd name="connsiteY13" fmla="*/ 2089219 h 2507063"/>
              <a:gd name="connsiteX14" fmla="*/ -168129 w 2652714"/>
              <a:gd name="connsiteY14" fmla="*/ 1933472 h 2507063"/>
              <a:gd name="connsiteX15" fmla="*/ 0 w 2652714"/>
              <a:gd name="connsiteY15" fmla="*/ 1462453 h 2507063"/>
              <a:gd name="connsiteX16" fmla="*/ 0 w 2652714"/>
              <a:gd name="connsiteY16" fmla="*/ 0 h 2507063"/>
              <a:gd name="connsiteX0" fmla="*/ 168129 w 2820843"/>
              <a:gd name="connsiteY0" fmla="*/ 0 h 2507063"/>
              <a:gd name="connsiteX1" fmla="*/ 610248 w 2820843"/>
              <a:gd name="connsiteY1" fmla="*/ 0 h 2507063"/>
              <a:gd name="connsiteX2" fmla="*/ 610248 w 2820843"/>
              <a:gd name="connsiteY2" fmla="*/ 0 h 2507063"/>
              <a:gd name="connsiteX3" fmla="*/ 1273427 w 2820843"/>
              <a:gd name="connsiteY3" fmla="*/ 0 h 2507063"/>
              <a:gd name="connsiteX4" fmla="*/ 2820843 w 2820843"/>
              <a:gd name="connsiteY4" fmla="*/ 0 h 2507063"/>
              <a:gd name="connsiteX5" fmla="*/ 2820843 w 2820843"/>
              <a:gd name="connsiteY5" fmla="*/ 1462453 h 2507063"/>
              <a:gd name="connsiteX6" fmla="*/ 2820843 w 2820843"/>
              <a:gd name="connsiteY6" fmla="*/ 1462453 h 2507063"/>
              <a:gd name="connsiteX7" fmla="*/ 2820843 w 2820843"/>
              <a:gd name="connsiteY7" fmla="*/ 2089219 h 2507063"/>
              <a:gd name="connsiteX8" fmla="*/ 2820843 w 2820843"/>
              <a:gd name="connsiteY8" fmla="*/ 2507063 h 2507063"/>
              <a:gd name="connsiteX9" fmla="*/ 1273427 w 2820843"/>
              <a:gd name="connsiteY9" fmla="*/ 2507063 h 2507063"/>
              <a:gd name="connsiteX10" fmla="*/ 610248 w 2820843"/>
              <a:gd name="connsiteY10" fmla="*/ 2507063 h 2507063"/>
              <a:gd name="connsiteX11" fmla="*/ 610248 w 2820843"/>
              <a:gd name="connsiteY11" fmla="*/ 2507063 h 2507063"/>
              <a:gd name="connsiteX12" fmla="*/ 168129 w 2820843"/>
              <a:gd name="connsiteY12" fmla="*/ 2507063 h 2507063"/>
              <a:gd name="connsiteX13" fmla="*/ 168129 w 2820843"/>
              <a:gd name="connsiteY13" fmla="*/ 2089219 h 2507063"/>
              <a:gd name="connsiteX14" fmla="*/ 0 w 2820843"/>
              <a:gd name="connsiteY14" fmla="*/ 1933472 h 2507063"/>
              <a:gd name="connsiteX15" fmla="*/ 168129 w 2820843"/>
              <a:gd name="connsiteY15" fmla="*/ 1462453 h 2507063"/>
              <a:gd name="connsiteX16" fmla="*/ 166568 w 2820843"/>
              <a:gd name="connsiteY16" fmla="*/ 711999 h 2507063"/>
              <a:gd name="connsiteX17" fmla="*/ 168129 w 2820843"/>
              <a:gd name="connsiteY17" fmla="*/ 0 h 2507063"/>
              <a:gd name="connsiteX0" fmla="*/ 168129 w 2820843"/>
              <a:gd name="connsiteY0" fmla="*/ 0 h 2507063"/>
              <a:gd name="connsiteX1" fmla="*/ 610248 w 2820843"/>
              <a:gd name="connsiteY1" fmla="*/ 0 h 2507063"/>
              <a:gd name="connsiteX2" fmla="*/ 610248 w 2820843"/>
              <a:gd name="connsiteY2" fmla="*/ 0 h 2507063"/>
              <a:gd name="connsiteX3" fmla="*/ 1273427 w 2820843"/>
              <a:gd name="connsiteY3" fmla="*/ 0 h 2507063"/>
              <a:gd name="connsiteX4" fmla="*/ 2820843 w 2820843"/>
              <a:gd name="connsiteY4" fmla="*/ 0 h 2507063"/>
              <a:gd name="connsiteX5" fmla="*/ 2820843 w 2820843"/>
              <a:gd name="connsiteY5" fmla="*/ 1462453 h 2507063"/>
              <a:gd name="connsiteX6" fmla="*/ 2820843 w 2820843"/>
              <a:gd name="connsiteY6" fmla="*/ 1462453 h 2507063"/>
              <a:gd name="connsiteX7" fmla="*/ 2820843 w 2820843"/>
              <a:gd name="connsiteY7" fmla="*/ 2089219 h 2507063"/>
              <a:gd name="connsiteX8" fmla="*/ 2820843 w 2820843"/>
              <a:gd name="connsiteY8" fmla="*/ 2507063 h 2507063"/>
              <a:gd name="connsiteX9" fmla="*/ 1273427 w 2820843"/>
              <a:gd name="connsiteY9" fmla="*/ 2507063 h 2507063"/>
              <a:gd name="connsiteX10" fmla="*/ 610248 w 2820843"/>
              <a:gd name="connsiteY10" fmla="*/ 2507063 h 2507063"/>
              <a:gd name="connsiteX11" fmla="*/ 610248 w 2820843"/>
              <a:gd name="connsiteY11" fmla="*/ 2507063 h 2507063"/>
              <a:gd name="connsiteX12" fmla="*/ 168129 w 2820843"/>
              <a:gd name="connsiteY12" fmla="*/ 2507063 h 2507063"/>
              <a:gd name="connsiteX13" fmla="*/ 168129 w 2820843"/>
              <a:gd name="connsiteY13" fmla="*/ 2089219 h 2507063"/>
              <a:gd name="connsiteX14" fmla="*/ 0 w 2820843"/>
              <a:gd name="connsiteY14" fmla="*/ 1933472 h 2507063"/>
              <a:gd name="connsiteX15" fmla="*/ 168129 w 2820843"/>
              <a:gd name="connsiteY15" fmla="*/ 1462453 h 2507063"/>
              <a:gd name="connsiteX16" fmla="*/ 166569 w 2820843"/>
              <a:gd name="connsiteY16" fmla="*/ 1187487 h 2507063"/>
              <a:gd name="connsiteX17" fmla="*/ 166568 w 2820843"/>
              <a:gd name="connsiteY17" fmla="*/ 711999 h 2507063"/>
              <a:gd name="connsiteX18" fmla="*/ 168129 w 2820843"/>
              <a:gd name="connsiteY18" fmla="*/ 0 h 2507063"/>
              <a:gd name="connsiteX0" fmla="*/ 168129 w 2820843"/>
              <a:gd name="connsiteY0" fmla="*/ 0 h 2507063"/>
              <a:gd name="connsiteX1" fmla="*/ 610248 w 2820843"/>
              <a:gd name="connsiteY1" fmla="*/ 0 h 2507063"/>
              <a:gd name="connsiteX2" fmla="*/ 610248 w 2820843"/>
              <a:gd name="connsiteY2" fmla="*/ 0 h 2507063"/>
              <a:gd name="connsiteX3" fmla="*/ 1273427 w 2820843"/>
              <a:gd name="connsiteY3" fmla="*/ 0 h 2507063"/>
              <a:gd name="connsiteX4" fmla="*/ 2820843 w 2820843"/>
              <a:gd name="connsiteY4" fmla="*/ 0 h 2507063"/>
              <a:gd name="connsiteX5" fmla="*/ 2820843 w 2820843"/>
              <a:gd name="connsiteY5" fmla="*/ 1462453 h 2507063"/>
              <a:gd name="connsiteX6" fmla="*/ 2820843 w 2820843"/>
              <a:gd name="connsiteY6" fmla="*/ 1462453 h 2507063"/>
              <a:gd name="connsiteX7" fmla="*/ 2820843 w 2820843"/>
              <a:gd name="connsiteY7" fmla="*/ 2089219 h 2507063"/>
              <a:gd name="connsiteX8" fmla="*/ 2820843 w 2820843"/>
              <a:gd name="connsiteY8" fmla="*/ 2507063 h 2507063"/>
              <a:gd name="connsiteX9" fmla="*/ 1273427 w 2820843"/>
              <a:gd name="connsiteY9" fmla="*/ 2507063 h 2507063"/>
              <a:gd name="connsiteX10" fmla="*/ 610248 w 2820843"/>
              <a:gd name="connsiteY10" fmla="*/ 2507063 h 2507063"/>
              <a:gd name="connsiteX11" fmla="*/ 610248 w 2820843"/>
              <a:gd name="connsiteY11" fmla="*/ 2507063 h 2507063"/>
              <a:gd name="connsiteX12" fmla="*/ 168129 w 2820843"/>
              <a:gd name="connsiteY12" fmla="*/ 2507063 h 2507063"/>
              <a:gd name="connsiteX13" fmla="*/ 168129 w 2820843"/>
              <a:gd name="connsiteY13" fmla="*/ 2089219 h 2507063"/>
              <a:gd name="connsiteX14" fmla="*/ 0 w 2820843"/>
              <a:gd name="connsiteY14" fmla="*/ 1933472 h 2507063"/>
              <a:gd name="connsiteX15" fmla="*/ 168129 w 2820843"/>
              <a:gd name="connsiteY15" fmla="*/ 1462453 h 2507063"/>
              <a:gd name="connsiteX16" fmla="*/ 166569 w 2820843"/>
              <a:gd name="connsiteY16" fmla="*/ 1187487 h 2507063"/>
              <a:gd name="connsiteX17" fmla="*/ 166569 w 2820843"/>
              <a:gd name="connsiteY17" fmla="*/ 986319 h 2507063"/>
              <a:gd name="connsiteX18" fmla="*/ 166568 w 2820843"/>
              <a:gd name="connsiteY18" fmla="*/ 711999 h 2507063"/>
              <a:gd name="connsiteX19" fmla="*/ 168129 w 2820843"/>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64586" h="2507063">
                <a:moveTo>
                  <a:pt x="211872" y="0"/>
                </a:moveTo>
                <a:lnTo>
                  <a:pt x="653991" y="0"/>
                </a:lnTo>
                <a:lnTo>
                  <a:pt x="653991" y="0"/>
                </a:lnTo>
                <a:lnTo>
                  <a:pt x="1317170" y="0"/>
                </a:lnTo>
                <a:lnTo>
                  <a:pt x="2864586" y="0"/>
                </a:lnTo>
                <a:lnTo>
                  <a:pt x="2864586" y="1462453"/>
                </a:lnTo>
                <a:lnTo>
                  <a:pt x="2864586" y="1462453"/>
                </a:lnTo>
                <a:lnTo>
                  <a:pt x="2864586" y="2089219"/>
                </a:lnTo>
                <a:lnTo>
                  <a:pt x="2864586" y="2507063"/>
                </a:lnTo>
                <a:lnTo>
                  <a:pt x="1317170" y="2507063"/>
                </a:lnTo>
                <a:lnTo>
                  <a:pt x="653991" y="2507063"/>
                </a:lnTo>
                <a:lnTo>
                  <a:pt x="653991" y="2507063"/>
                </a:lnTo>
                <a:lnTo>
                  <a:pt x="211872" y="2507063"/>
                </a:lnTo>
                <a:lnTo>
                  <a:pt x="211872" y="2089219"/>
                </a:lnTo>
                <a:lnTo>
                  <a:pt x="43743" y="1933472"/>
                </a:lnTo>
                <a:lnTo>
                  <a:pt x="211872" y="1462453"/>
                </a:lnTo>
                <a:cubicBezTo>
                  <a:pt x="221346" y="1274114"/>
                  <a:pt x="210572" y="1358283"/>
                  <a:pt x="210312" y="1187487"/>
                </a:cubicBezTo>
                <a:cubicBezTo>
                  <a:pt x="54604" y="1044123"/>
                  <a:pt x="146304" y="1129575"/>
                  <a:pt x="0" y="1013751"/>
                </a:cubicBezTo>
                <a:cubicBezTo>
                  <a:pt x="182880" y="760767"/>
                  <a:pt x="36315" y="949537"/>
                  <a:pt x="210311" y="711999"/>
                </a:cubicBezTo>
                <a:cubicBezTo>
                  <a:pt x="210831" y="474666"/>
                  <a:pt x="211352" y="237333"/>
                  <a:pt x="211872" y="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テキスト ボックス 8"/>
          <p:cNvSpPr txBox="1">
            <a:spLocks noChangeArrowheads="1"/>
          </p:cNvSpPr>
          <p:nvPr/>
        </p:nvSpPr>
        <p:spPr bwMode="auto">
          <a:xfrm>
            <a:off x="6384635" y="2165939"/>
            <a:ext cx="924427" cy="646331"/>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1800" b="1" dirty="0">
                <a:solidFill>
                  <a:srgbClr val="0000FF"/>
                </a:solidFill>
                <a:latin typeface="メイリオ" panose="020B0604030504040204" pitchFamily="50" charset="-128"/>
                <a:ea typeface="メイリオ" panose="020B0604030504040204" pitchFamily="50" charset="-128"/>
              </a:rPr>
              <a:t>軟化・可食化</a:t>
            </a:r>
            <a:endParaRPr lang="en-US" altLang="ja-JP" sz="1800" b="1" dirty="0">
              <a:solidFill>
                <a:srgbClr val="0000FF"/>
              </a:solidFill>
              <a:latin typeface="メイリオ" panose="020B0604030504040204" pitchFamily="50" charset="-128"/>
              <a:ea typeface="メイリオ" panose="020B0604030504040204" pitchFamily="50" charset="-128"/>
            </a:endParaRPr>
          </a:p>
        </p:txBody>
      </p:sp>
      <p:pic>
        <p:nvPicPr>
          <p:cNvPr id="33" name="図 32"/>
          <p:cNvPicPr>
            <a:picLocks noChangeAspect="1"/>
          </p:cNvPicPr>
          <p:nvPr/>
        </p:nvPicPr>
        <p:blipFill rotWithShape="1">
          <a:blip r:embed="rId15" cstate="email">
            <a:extLst>
              <a:ext uri="{BEBA8EAE-BF5A-486C-A8C5-ECC9F3942E4B}">
                <a14:imgProps xmlns:a14="http://schemas.microsoft.com/office/drawing/2010/main">
                  <a14:imgLayer r:embed="rId16">
                    <a14:imgEffect>
                      <a14:brightnessContrast bright="40000" contrast="20000"/>
                    </a14:imgEffect>
                  </a14:imgLayer>
                </a14:imgProps>
              </a:ext>
              <a:ext uri="{28A0092B-C50C-407E-A947-70E740481C1C}">
                <a14:useLocalDpi xmlns:a14="http://schemas.microsoft.com/office/drawing/2010/main"/>
              </a:ext>
            </a:extLst>
          </a:blip>
          <a:srcRect/>
          <a:stretch/>
        </p:blipFill>
        <p:spPr>
          <a:xfrm>
            <a:off x="7524328" y="2373846"/>
            <a:ext cx="1368152" cy="936104"/>
          </a:xfrm>
          <a:prstGeom prst="rect">
            <a:avLst/>
          </a:prstGeom>
        </p:spPr>
      </p:pic>
      <p:sp>
        <p:nvSpPr>
          <p:cNvPr id="34" name="テキスト ボックス 33"/>
          <p:cNvSpPr txBox="1"/>
          <p:nvPr/>
        </p:nvSpPr>
        <p:spPr>
          <a:xfrm>
            <a:off x="7844685" y="3082298"/>
            <a:ext cx="543739" cy="307777"/>
          </a:xfrm>
          <a:prstGeom prst="rect">
            <a:avLst/>
          </a:prstGeom>
          <a:noFill/>
        </p:spPr>
        <p:txBody>
          <a:bodyPr wrap="none" rtlCol="0">
            <a:spAutoFit/>
          </a:bodyPr>
          <a:lstStyle/>
          <a:p>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ゴミ</a:t>
            </a:r>
          </a:p>
        </p:txBody>
      </p:sp>
      <p:sp>
        <p:nvSpPr>
          <p:cNvPr id="35" name="テキスト ボックス 34"/>
          <p:cNvSpPr txBox="1"/>
          <p:nvPr/>
        </p:nvSpPr>
        <p:spPr>
          <a:xfrm>
            <a:off x="683568" y="5265185"/>
            <a:ext cx="7774632" cy="1077218"/>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参画機関</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北陸先端科学技術大学院大学、神戸大学、名古屋大学、鹿児島大学、</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東京理科大学、東京農工大学、産業技術総合研究所、</a:t>
            </a:r>
            <a:endParaRPr lang="en-US" altLang="ja-JP" sz="1600" dirty="0">
              <a:latin typeface="メイリオ" panose="020B0604030504040204" pitchFamily="50" charset="-128"/>
              <a:ea typeface="メイリオ" panose="020B0604030504040204" pitchFamily="50" charset="-128"/>
            </a:endParaRPr>
          </a:p>
          <a:p>
            <a:r>
              <a:rPr lang="ja-JP" altLang="en-US" sz="1600" dirty="0">
                <a:solidFill>
                  <a:srgbClr val="FF0000"/>
                </a:solidFill>
                <a:latin typeface="メイリオ" panose="020B0604030504040204" pitchFamily="50" charset="-128"/>
                <a:ea typeface="メイリオ" panose="020B0604030504040204" pitchFamily="50" charset="-128"/>
              </a:rPr>
              <a:t>　　　　　　</a:t>
            </a:r>
            <a:r>
              <a:rPr lang="ja-JP" altLang="en-US" sz="16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大阪産業技術研究所</a:t>
            </a:r>
            <a:endParaRPr lang="en-US" altLang="ja-JP" sz="16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事業期間</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最大</a:t>
            </a:r>
            <a:r>
              <a:rPr lang="en-US" altLang="ja-JP" sz="1600" dirty="0">
                <a:latin typeface="メイリオ" panose="020B0604030504040204" pitchFamily="50" charset="-128"/>
                <a:ea typeface="メイリオ" panose="020B0604030504040204" pitchFamily="50" charset="-128"/>
              </a:rPr>
              <a:t>10</a:t>
            </a:r>
            <a:r>
              <a:rPr lang="ja-JP" altLang="en-US" sz="1600" dirty="0">
                <a:latin typeface="メイリオ" panose="020B0604030504040204" pitchFamily="50" charset="-128"/>
                <a:ea typeface="メイリオ" panose="020B0604030504040204" pitchFamily="50" charset="-128"/>
              </a:rPr>
              <a:t>年　</a:t>
            </a:r>
            <a:r>
              <a:rPr lang="en-US" altLang="ja-JP" sz="1600" dirty="0">
                <a:solidFill>
                  <a:srgbClr val="FF0000"/>
                </a:solidFill>
                <a:latin typeface="メイリオ" panose="020B0604030504040204" pitchFamily="50" charset="-128"/>
                <a:ea typeface="メイリオ"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rPr>
              <a:t>総事業予算</a:t>
            </a:r>
            <a:r>
              <a:rPr lang="en-US" altLang="ja-JP" sz="1600" dirty="0">
                <a:solidFill>
                  <a:srgbClr val="FF0000"/>
                </a:solidFill>
                <a:latin typeface="メイリオ" panose="020B0604030504040204" pitchFamily="50" charset="-128"/>
                <a:ea typeface="メイリオ" panose="020B0604030504040204" pitchFamily="50" charset="-128"/>
              </a:rPr>
              <a:t>15</a:t>
            </a:r>
            <a:r>
              <a:rPr lang="ja-JP" altLang="en-US" sz="1600" dirty="0">
                <a:solidFill>
                  <a:srgbClr val="FF0000"/>
                </a:solidFill>
                <a:latin typeface="メイリオ" panose="020B0604030504040204" pitchFamily="50" charset="-128"/>
                <a:ea typeface="メイリオ" panose="020B0604030504040204" pitchFamily="50" charset="-128"/>
              </a:rPr>
              <a:t>億</a:t>
            </a:r>
            <a:r>
              <a:rPr lang="en-US" altLang="ja-JP" sz="1600" dirty="0">
                <a:solidFill>
                  <a:srgbClr val="FF0000"/>
                </a:solidFill>
                <a:latin typeface="メイリオ" panose="020B0604030504040204" pitchFamily="50" charset="-128"/>
                <a:ea typeface="メイリオ" panose="020B0604030504040204" pitchFamily="50" charset="-128"/>
              </a:rPr>
              <a:t>2,155</a:t>
            </a:r>
            <a:r>
              <a:rPr lang="ja-JP" altLang="en-US" sz="1600" dirty="0">
                <a:solidFill>
                  <a:srgbClr val="FF0000"/>
                </a:solidFill>
                <a:latin typeface="メイリオ" panose="020B0604030504040204" pitchFamily="50" charset="-128"/>
                <a:ea typeface="メイリオ" panose="020B0604030504040204" pitchFamily="50" charset="-128"/>
              </a:rPr>
              <a:t>万円</a:t>
            </a:r>
          </a:p>
        </p:txBody>
      </p:sp>
      <p:sp>
        <p:nvSpPr>
          <p:cNvPr id="36" name="テキスト ボックス 35"/>
          <p:cNvSpPr txBox="1"/>
          <p:nvPr/>
        </p:nvSpPr>
        <p:spPr>
          <a:xfrm>
            <a:off x="688880" y="1553523"/>
            <a:ext cx="7699544" cy="514738"/>
          </a:xfrm>
          <a:prstGeom prst="rect">
            <a:avLst/>
          </a:prstGeom>
          <a:solidFill>
            <a:schemeClr val="bg1"/>
          </a:solidFill>
          <a:ln w="25400">
            <a:solidFill>
              <a:srgbClr val="0000FF"/>
            </a:solidFill>
          </a:ln>
          <a:effectLst>
            <a:outerShdw blurRad="50800" dist="88900" dir="2700000" algn="tl" rotWithShape="0">
              <a:prstClr val="black">
                <a:alpha val="40000"/>
              </a:prstClr>
            </a:outerShdw>
          </a:effectLst>
        </p:spPr>
        <p:txBody>
          <a:bodyPr wrap="none" tIns="72000" bIns="72000" rtlCol="0">
            <a:spAutoFit/>
          </a:bodyPr>
          <a:lstStyle/>
          <a:p>
            <a:pPr marL="176213" indent="-176213" algn="ctr"/>
            <a:r>
              <a:rPr lang="ja-JP" altLang="en-US" sz="2400" dirty="0">
                <a:solidFill>
                  <a:srgbClr val="0000FF"/>
                </a:solidFill>
                <a:latin typeface="メイリオ" panose="020B0604030504040204" pitchFamily="50" charset="-128"/>
              </a:rPr>
              <a:t>「光スイッチ型海洋分解性の可食プラスチックの開発研究」</a:t>
            </a:r>
            <a:endParaRPr lang="ja-JP" altLang="en-US" sz="2400" dirty="0">
              <a:solidFill>
                <a:srgbClr val="0000FF"/>
              </a:solidFill>
              <a:latin typeface="メイリオ" panose="020B0604030504040204" pitchFamily="50" charset="-128"/>
              <a:ea typeface="メイリオ" panose="020B0604030504040204" pitchFamily="50" charset="-128"/>
            </a:endParaRPr>
          </a:p>
        </p:txBody>
      </p:sp>
      <p:sp>
        <p:nvSpPr>
          <p:cNvPr id="37" name="テキスト ボックス 17">
            <a:extLst>
              <a:ext uri="{FF2B5EF4-FFF2-40B4-BE49-F238E27FC236}">
                <a16:creationId xmlns:a16="http://schemas.microsoft.com/office/drawing/2014/main" id="{B2DD44E4-94E6-496D-8CE5-2715942A2EAE}"/>
              </a:ext>
            </a:extLst>
          </p:cNvPr>
          <p:cNvSpPr txBox="1"/>
          <p:nvPr/>
        </p:nvSpPr>
        <p:spPr>
          <a:xfrm>
            <a:off x="221087" y="588735"/>
            <a:ext cx="8701825" cy="90794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NEDO</a:t>
            </a:r>
            <a:r>
              <a:rPr lang="ja-JP" altLang="en-US" sz="2000" b="1" dirty="0">
                <a:latin typeface="Meiryo UI" panose="020B0604030504040204" pitchFamily="50" charset="-128"/>
                <a:ea typeface="Meiryo UI" panose="020B0604030504040204" pitchFamily="50" charset="-128"/>
              </a:rPr>
              <a:t>ムーンショット型研究開発事業」研究開発プロジェクト（</a:t>
            </a:r>
            <a:r>
              <a:rPr lang="en-US" altLang="ja-JP" sz="2000" b="1" dirty="0">
                <a:latin typeface="Meiryo UI" panose="020B0604030504040204" pitchFamily="50" charset="-128"/>
                <a:ea typeface="Meiryo UI" panose="020B0604030504040204" pitchFamily="50" charset="-128"/>
              </a:rPr>
              <a:t>R2~</a:t>
            </a:r>
            <a:r>
              <a:rPr lang="ja-JP" altLang="en-US" sz="2000" b="1" dirty="0">
                <a:latin typeface="Meiryo UI" panose="020B0604030504040204" pitchFamily="50" charset="-128"/>
                <a:ea typeface="Meiryo UI" panose="020B0604030504040204" pitchFamily="50" charset="-128"/>
              </a:rPr>
              <a:t>）</a:t>
            </a:r>
          </a:p>
          <a:p>
            <a:pPr marL="266700" indent="-266700">
              <a:spcBef>
                <a:spcPts val="600"/>
              </a:spcBef>
            </a:pPr>
            <a:r>
              <a:rPr lang="ja-JP" altLang="en-US" sz="1400" dirty="0">
                <a:latin typeface="Meiryo UI" panose="020B0604030504040204" pitchFamily="50" charset="-128"/>
                <a:ea typeface="Meiryo UI" panose="020B0604030504040204" pitchFamily="50" charset="-128"/>
              </a:rPr>
              <a:t>　・　ムーンショット目標</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2050</a:t>
            </a:r>
            <a:r>
              <a:rPr lang="ja-JP" altLang="en-US" sz="1400" dirty="0">
                <a:latin typeface="Meiryo UI" panose="020B0604030504040204" pitchFamily="50" charset="-128"/>
                <a:ea typeface="Meiryo UI" panose="020B0604030504040204" pitchFamily="50" charset="-128"/>
              </a:rPr>
              <a:t>年までに、地球環境再生に向けた持続可能な資源循環を実現」の達成を目指す研究開発プロジェクトに採択</a:t>
            </a:r>
          </a:p>
        </p:txBody>
      </p:sp>
      <p:sp>
        <p:nvSpPr>
          <p:cNvPr id="38" name="スライド番号プレースホルダー 2">
            <a:extLst>
              <a:ext uri="{FF2B5EF4-FFF2-40B4-BE49-F238E27FC236}">
                <a16:creationId xmlns:a16="http://schemas.microsoft.com/office/drawing/2014/main" id="{E84FABF6-E87A-4EB6-BCC7-63ED5197AE5A}"/>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129</a:t>
            </a:fld>
            <a:endParaRPr lang="ja-JP" altLang="en-US" sz="1100"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64668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251520" y="879744"/>
          <a:ext cx="8712968" cy="3702944"/>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20000"/>
                    </a:ext>
                  </a:extLst>
                </a:gridCol>
                <a:gridCol w="226825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461024">
                <a:tc>
                  <a:txBody>
                    <a:bodyPr/>
                    <a:lstStyle/>
                    <a:p>
                      <a:pPr algn="ct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2326896">
                <a:tc>
                  <a:txBody>
                    <a:bodyPr/>
                    <a:lstStyle/>
                    <a:p>
                      <a:pPr marL="72000" indent="-457200" algn="l"/>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○府市それぞれに消防学校を設置</a:t>
                      </a:r>
                      <a:r>
                        <a:rPr kumimoji="1" lang="ja-JP" altLang="en-US" sz="1300" b="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しており、</a:t>
                      </a:r>
                      <a:r>
                        <a:rPr kumimoji="1" lang="ja-JP" altLang="en-US" sz="1300" b="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より効率的かつ効果的に</a:t>
                      </a:r>
                      <a:r>
                        <a:rPr kumimoji="1" lang="ja-JP" altLang="en-US" sz="1300" b="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教育訓練を</a:t>
                      </a:r>
                      <a:r>
                        <a:rPr kumimoji="1" lang="ja-JP" altLang="en-US" sz="1300" b="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充実強化させることが必要。</a:t>
                      </a:r>
                      <a:endParaRPr kumimoji="1" lang="ja-JP" altLang="en-US" sz="1300" b="0" u="none" strike="sng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○府・市消防学校の一体的運用。</a:t>
                      </a:r>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○府・市消防学校を機能分化し、教育訓練を充実強化。（</a:t>
                      </a:r>
                      <a:r>
                        <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○府・市消防学校の施設特性を活かした教育訓練の実施。</a:t>
                      </a:r>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300" b="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初任</a:t>
                      </a:r>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教育を府立消防学校に一元化・充実。</a:t>
                      </a:r>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・市消防学校は「高度専門教育訓練センター」として府内の救急救命士養成課程を一元化するほか、現任消防職員の能力の高度化・専門化を促進。</a:t>
                      </a:r>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・教育訓練の統一実施による府内消防本部間の連携強化、一体感の醸成。</a:t>
                      </a:r>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正方形/長方形 7"/>
          <p:cNvSpPr/>
          <p:nvPr/>
        </p:nvSpPr>
        <p:spPr>
          <a:xfrm>
            <a:off x="251520" y="491638"/>
            <a:ext cx="2945284"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④府立消防学校／市立消防学校</a:t>
            </a:r>
          </a:p>
        </p:txBody>
      </p:sp>
      <p:sp>
        <p:nvSpPr>
          <p:cNvPr id="10"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130</a:t>
            </a:fld>
            <a:endParaRPr lang="ja-JP" altLang="en-US" sz="1100" b="0">
              <a:latin typeface="BIZ UDゴシック" panose="020B0400000000000000" pitchFamily="49" charset="-128"/>
              <a:ea typeface="BIZ UDゴシック" panose="020B0400000000000000" pitchFamily="49" charset="-128"/>
            </a:endParaRPr>
          </a:p>
        </p:txBody>
      </p:sp>
      <p:sp>
        <p:nvSpPr>
          <p:cNvPr id="7" name="テキスト ボックス 6"/>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015431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179512" y="768831"/>
          <a:ext cx="8856983" cy="5760453"/>
        </p:xfrm>
        <a:graphic>
          <a:graphicData uri="http://schemas.openxmlformats.org/drawingml/2006/table">
            <a:tbl>
              <a:tblPr firstRow="1" bandRow="1">
                <a:tableStyleId>{5940675A-B579-460E-94D1-54222C63F5DA}</a:tableStyleId>
              </a:tblPr>
              <a:tblGrid>
                <a:gridCol w="1829955">
                  <a:extLst>
                    <a:ext uri="{9D8B030D-6E8A-4147-A177-3AD203B41FA5}">
                      <a16:colId xmlns:a16="http://schemas.microsoft.com/office/drawing/2014/main" val="20000"/>
                    </a:ext>
                  </a:extLst>
                </a:gridCol>
                <a:gridCol w="1756757">
                  <a:extLst>
                    <a:ext uri="{9D8B030D-6E8A-4147-A177-3AD203B41FA5}">
                      <a16:colId xmlns:a16="http://schemas.microsoft.com/office/drawing/2014/main" val="20001"/>
                    </a:ext>
                  </a:extLst>
                </a:gridCol>
                <a:gridCol w="3056025">
                  <a:extLst>
                    <a:ext uri="{9D8B030D-6E8A-4147-A177-3AD203B41FA5}">
                      <a16:colId xmlns:a16="http://schemas.microsoft.com/office/drawing/2014/main" val="20002"/>
                    </a:ext>
                  </a:extLst>
                </a:gridCol>
                <a:gridCol w="2214246">
                  <a:extLst>
                    <a:ext uri="{9D8B030D-6E8A-4147-A177-3AD203B41FA5}">
                      <a16:colId xmlns:a16="http://schemas.microsoft.com/office/drawing/2014/main" val="20003"/>
                    </a:ext>
                  </a:extLst>
                </a:gridCol>
              </a:tblGrid>
              <a:tr h="499929">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260524">
                <a:tc>
                  <a:txBody>
                    <a:bodyPr/>
                    <a:lstStyle/>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○同一地域（市）に、同じ法制度に基づく公営住宅等が、異なった事業主体で管理・運営されている。</a:t>
                      </a:r>
                    </a:p>
                    <a:p>
                      <a:pPr marL="7200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○まちづくりへの活用やセーフティネットの役割を担うべき市が、府営住宅については政策決定に関与できていない。</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○公営住宅等に関する政策決定は住民生活を身近で支える基礎自治体が担うことが望ましいこと、まちづくりや効率性の観点から管理・運営の一元化が望ましいことから、大阪市内の府営住宅を大阪市に移管</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spc="-15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公営住宅タスクフォース</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を設置し、移管条件や府市で異なる管理制度の取扱等を検討のうえ決定（</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年９月）</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移管スキーム</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・土地建物は無償譲渡、現状有姿。起債償還は市負担</a:t>
                      </a: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・市内全ての府営住宅を移管 （なお、建替等事業中の住宅は事業完了後に移管）</a:t>
                      </a: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・移管後の管理制度は、市の制度に基づいて実施</a:t>
                      </a:r>
                    </a:p>
                    <a:p>
                      <a:pPr marL="7200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○大阪市営住宅条例の一部を改正する条例案について市会で可決（</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○大阪市内の府営住宅を</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2015</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年８月以降、順次大阪市へ移管</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2015</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年８月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10,116</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戸移管</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1,239</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戸移管</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524</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戸移管</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432</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戸移管</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○管理（募集・窓口等）の一元化による府民・市民に分かりやすいサービスの提供。</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○より身近な地域ニーズに対応したまちづくり施策の展開。</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○隣接・近接団地における一体的建替による事業の効率化・円滑化。</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 name="正方形/長方形 11"/>
          <p:cNvSpPr/>
          <p:nvPr/>
        </p:nvSpPr>
        <p:spPr>
          <a:xfrm>
            <a:off x="179512" y="396050"/>
            <a:ext cx="2124547"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⑤府営住宅／市営住宅</a:t>
            </a:r>
          </a:p>
        </p:txBody>
      </p:sp>
      <p:sp>
        <p:nvSpPr>
          <p:cNvPr id="9"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131</a:t>
            </a:fld>
            <a:endParaRPr lang="ja-JP" altLang="en-US" sz="1100" b="0">
              <a:latin typeface="BIZ UDゴシック" panose="020B0400000000000000" pitchFamily="49" charset="-128"/>
              <a:ea typeface="BIZ UDゴシック" panose="020B0400000000000000" pitchFamily="49" charset="-128"/>
            </a:endParaRPr>
          </a:p>
        </p:txBody>
      </p:sp>
      <p:sp>
        <p:nvSpPr>
          <p:cNvPr id="7" name="テキスト ボックス 6"/>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727640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179512" y="796392"/>
          <a:ext cx="8712968" cy="2272568"/>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20000"/>
                    </a:ext>
                  </a:extLst>
                </a:gridCol>
                <a:gridCol w="226825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472368">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800200">
                <a:tc>
                  <a:txBody>
                    <a:bodyPr/>
                    <a:lstStyle/>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○知的</a:t>
                      </a:r>
                      <a:r>
                        <a:rPr kumimoji="1" lang="ja-JP" altLang="en-US" sz="1400" dirty="0" err="1">
                          <a:solidFill>
                            <a:schemeClr val="tx1"/>
                          </a:solidFill>
                          <a:latin typeface="Calibri" panose="020F0502020204030204" pitchFamily="34" charset="0"/>
                          <a:ea typeface="ＭＳ Ｐゴシック" panose="020B0600070205080204" pitchFamily="50" charset="-128"/>
                          <a:cs typeface="Calibri" panose="020F0502020204030204" pitchFamily="34" charset="0"/>
                        </a:rPr>
                        <a:t>障がい</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支援学校の在籍児童生徒の増加と卒業後の社会的自立に向けた就労への対応。</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・特別支援学校は府に設置義務があることから府へ移管。</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・特別支援学校（</a:t>
                      </a:r>
                      <a:r>
                        <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a:t>
                      </a: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校）を府へ移管。（</a:t>
                      </a:r>
                      <a:r>
                        <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・府立支援学校において、教育目標の統一や施策の一体的実施により、大阪の特別支援教育を充実。</a:t>
                      </a:r>
                      <a:endPar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正方形/長方形 7"/>
          <p:cNvSpPr/>
          <p:nvPr/>
        </p:nvSpPr>
        <p:spPr>
          <a:xfrm>
            <a:off x="179512" y="390245"/>
            <a:ext cx="3766022"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⑥府立特別支援学校／市立特別支援学校</a:t>
            </a:r>
          </a:p>
        </p:txBody>
      </p:sp>
      <p:sp>
        <p:nvSpPr>
          <p:cNvPr id="10"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132</a:t>
            </a:fld>
            <a:endParaRPr lang="ja-JP" altLang="en-US" sz="1100" b="0">
              <a:latin typeface="BIZ UDゴシック" panose="020B0400000000000000" pitchFamily="49" charset="-128"/>
              <a:ea typeface="BIZ UDゴシック" panose="020B0400000000000000" pitchFamily="49" charset="-128"/>
            </a:endParaRPr>
          </a:p>
        </p:txBody>
      </p:sp>
      <p:sp>
        <p:nvSpPr>
          <p:cNvPr id="7" name="テキスト ボックス 6"/>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803479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nvGraphicFramePr>
        <p:xfrm>
          <a:off x="251520" y="764704"/>
          <a:ext cx="8712968" cy="4021648"/>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504056">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517592">
                <a:tc>
                  <a:txBody>
                    <a:bodyPr/>
                    <a:lstStyle/>
                    <a:p>
                      <a:pPr marL="72000" indent="-457200"/>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・住吉市民病院について、 老朽化や施設の構造上の制約と狭隘化などにより建替が必要。その際、市南部地域では小児・周産期医療が不足しており、同医療の維持・確保、充実強化が求められる。</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・近隣の大阪急性期・総合医療センターにおいても、小児・周産期医療を提供しており、ともに地域周産期母子医療センターに位置づけられている。</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・住吉市民病院の小児・周産期医療の機能を大阪急性期・総合医療センターに統合。</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・将来の府立病院機構、市民病院機構の経営統合をめざす。</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・大阪急性期・総合医療センター内に大阪府市共同住吉母子医療センターの整備。（</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年４月供用開始）</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24</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時間</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365</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日の小児救急医療のさらなる充実、最重症・合併症妊産婦等のハイリスク分娩への対応強化などの医療機能の強化。</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正方形/長方形 7"/>
          <p:cNvSpPr/>
          <p:nvPr/>
        </p:nvSpPr>
        <p:spPr>
          <a:xfrm>
            <a:off x="251520" y="376721"/>
            <a:ext cx="4997128"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⑦大阪急性期・総合医療センター／市立住吉市民病院</a:t>
            </a:r>
          </a:p>
        </p:txBody>
      </p:sp>
      <p:sp>
        <p:nvSpPr>
          <p:cNvPr id="9"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133</a:t>
            </a:fld>
            <a:endParaRPr lang="ja-JP" altLang="en-US" sz="1100" b="0">
              <a:latin typeface="BIZ UDゴシック" panose="020B0400000000000000" pitchFamily="49" charset="-128"/>
              <a:ea typeface="BIZ UDゴシック" panose="020B0400000000000000" pitchFamily="49" charset="-128"/>
            </a:endParaRPr>
          </a:p>
        </p:txBody>
      </p:sp>
      <p:sp>
        <p:nvSpPr>
          <p:cNvPr id="7" name="テキスト ボックス 6"/>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07983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79512" y="764704"/>
          <a:ext cx="8712968" cy="576064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chemeClr val="tx1"/>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389800">
                <a:tc>
                  <a:txBody>
                    <a:bodyPr/>
                    <a:lstStyle/>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・府立大学と市立大学で、それぞれ</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100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億円を超える運営費交付金を投じているなか、</a:t>
                      </a:r>
                      <a:r>
                        <a:rPr kumimoji="1" lang="ja-JP" altLang="en-US" sz="13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優秀な人材の育成と研究成果の還元を通じた、大阪の成長へのさらなる寄与が求められている。</a:t>
                      </a:r>
                      <a:endParaRPr kumimoji="1" lang="en-US" altLang="ja-JP" sz="13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・また、各種大学ランキングでは一定のポジションを確保しているものの、さらなる飛躍が必要。</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＜両大学の改革実績＞</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①府立大学</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2005</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年度に３大学統合と独法化を実現。</a:t>
                      </a:r>
                      <a:r>
                        <a:rPr kumimoji="1" lang="ja-JP" altLang="en-US" sz="13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ガバナンス改革も実施。</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2012</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年度から学域制に移行。</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②市立大学</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2006</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年度に独法化を実現し、ガバナンス強化や学生サービス向上の実現。</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○両大学を運営する公立大学法人の統合を行い、その後に大学統合を進める。</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p>
                    <a:p>
                      <a:pPr marL="72000" indent="-457200"/>
                      <a:endPar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2012</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年５月に外部有識者による「新大学構想会議」を府市で共同設置し、</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年１月に「新大学構想＜提言＞」を提出。</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年９月に府市で「新大学ビジョン」を策定、</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月には府市及び両大学で「新大学案（平成</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25</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月版）」を策定。</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○両大学が「</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新・公立大学</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大阪モデル（基本構想）」をとりまとめ。（</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2015</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年２月）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○副首都推進本部の下に、「新大学設計４者タスクフォース」を設置し、検討を進める。（</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○新設合併に係る協議事項等の法人統合関連議案を可決。（</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11</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月府議会、</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年２月市会）</a:t>
                      </a: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学の「教育」・「研究」・「地域貢献」の基本３機能の一層の維持・向上を図るとともに、これらに加えて、「都市シンクタンク」・「技術インキュベーション」の２つの機能を強化・充実し、従来の“公立大学“の枠を超えたスケールで大阪に貢献する。</a:t>
                      </a:r>
                    </a:p>
                  </a:txBody>
                  <a:tcPr marL="36000" marR="36000" marT="36000" marB="36000">
                    <a:lnL w="12700" cap="flat" cmpd="sng" algn="ctr">
                      <a:solidFill>
                        <a:schemeClr val="tx1"/>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正方形/長方形 8"/>
          <p:cNvSpPr/>
          <p:nvPr/>
        </p:nvSpPr>
        <p:spPr>
          <a:xfrm>
            <a:off x="184702" y="392167"/>
            <a:ext cx="3971206"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⑧大阪府立大学／大阪市立大学（その１）</a:t>
            </a:r>
          </a:p>
        </p:txBody>
      </p:sp>
      <p:sp>
        <p:nvSpPr>
          <p:cNvPr id="12"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134</a:t>
            </a:fld>
            <a:endParaRPr lang="ja-JP" altLang="en-US" sz="1100" b="0">
              <a:latin typeface="BIZ UDゴシック" panose="020B0400000000000000" pitchFamily="49" charset="-128"/>
              <a:ea typeface="BIZ UDゴシック" panose="020B0400000000000000" pitchFamily="49" charset="-128"/>
            </a:endParaRPr>
          </a:p>
        </p:txBody>
      </p:sp>
      <p:sp>
        <p:nvSpPr>
          <p:cNvPr id="8" name="テキスト ボックス 7"/>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330231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84702" y="802804"/>
          <a:ext cx="8712968" cy="5954640"/>
        </p:xfrm>
        <a:graphic>
          <a:graphicData uri="http://schemas.openxmlformats.org/drawingml/2006/table">
            <a:tbl>
              <a:tblPr firstRow="1" bandRow="1">
                <a:tableStyleId>{5940675A-B579-460E-94D1-54222C63F5DA}</a:tableStyleId>
              </a:tblPr>
              <a:tblGrid>
                <a:gridCol w="2011034">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2520280">
                  <a:extLst>
                    <a:ext uri="{9D8B030D-6E8A-4147-A177-3AD203B41FA5}">
                      <a16:colId xmlns:a16="http://schemas.microsoft.com/office/drawing/2014/main" val="20002"/>
                    </a:ext>
                  </a:extLst>
                </a:gridCol>
                <a:gridCol w="2021414">
                  <a:extLst>
                    <a:ext uri="{9D8B030D-6E8A-4147-A177-3AD203B41FA5}">
                      <a16:colId xmlns:a16="http://schemas.microsoft.com/office/drawing/2014/main" val="20003"/>
                    </a:ext>
                  </a:extLst>
                </a:gridCol>
              </a:tblGrid>
              <a:tr h="370840">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chemeClr val="tx1"/>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495716">
                <a:tc>
                  <a:txBody>
                    <a:bodyPr/>
                    <a:lstStyle/>
                    <a:p>
                      <a:pPr marL="72000" indent="-457200">
                        <a:lnSpc>
                          <a:spcPts val="1400"/>
                        </a:lnSpc>
                      </a:pP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nSpc>
                          <a:spcPts val="1400"/>
                        </a:lnSpc>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p>
                    <a:p>
                      <a:pPr marL="72000" indent="-457200">
                        <a:lnSpc>
                          <a:spcPts val="1400"/>
                        </a:lnSpc>
                      </a:pPr>
                      <a:endPar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nSpc>
                          <a:spcPts val="1400"/>
                        </a:lnSpc>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○大阪府議会・大阪市会において公立大学法人大阪第１期中期目標議案の可決。（府市：</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400"/>
                        </a:lnSpc>
                      </a:pP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400"/>
                        </a:lnSpc>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○府立大学・市立大学の法人統合により「公立大学法人大阪」が発足。（</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400"/>
                        </a:lnSpc>
                      </a:pP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400"/>
                        </a:lnSpc>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○府市及び法人の３者による「新大学基本構想」を策定。</a:t>
                      </a:r>
                      <a:r>
                        <a:rPr kumimoji="1" lang="ja-JP" altLang="en-US" sz="122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22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22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年１月）</a:t>
                      </a:r>
                    </a:p>
                    <a:p>
                      <a:pPr marL="72000" indent="-457200">
                        <a:lnSpc>
                          <a:spcPts val="1400"/>
                        </a:lnSpc>
                      </a:pP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400"/>
                        </a:lnSpc>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○大阪府議会・大阪市会において新大学を令和４年度に設置する旨を記載した公立大学法人大阪第１期中期目標変更議案の可決。（府：</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年３月、市：</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年２月）</a:t>
                      </a:r>
                    </a:p>
                    <a:p>
                      <a:pPr marL="72000" indent="-457200">
                        <a:lnSpc>
                          <a:spcPts val="1400"/>
                        </a:lnSpc>
                      </a:pP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400"/>
                        </a:lnSpc>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○法人から文部科学省に新大学設置認可申請。（</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400"/>
                        </a:lnSpc>
                      </a:pPr>
                      <a:endParaRPr kumimoji="1" lang="en-US" altLang="ja-JP" sz="1300" dirty="0">
                        <a:solidFill>
                          <a:schemeClr val="tx1"/>
                        </a:solidFill>
                        <a:latin typeface="Calibri" panose="020F0502020204030204" pitchFamily="34" charset="0"/>
                        <a:ea typeface="+mn-ea"/>
                        <a:cs typeface="Calibri" panose="020F0502020204030204" pitchFamily="34" charset="0"/>
                      </a:endParaRPr>
                    </a:p>
                    <a:p>
                      <a:pPr marL="72000" indent="-457200">
                        <a:lnSpc>
                          <a:spcPts val="1400"/>
                        </a:lnSpc>
                      </a:pPr>
                      <a:r>
                        <a:rPr kumimoji="1" lang="ja-JP" altLang="en-US" sz="1300" dirty="0">
                          <a:solidFill>
                            <a:schemeClr val="tx1"/>
                          </a:solidFill>
                          <a:latin typeface="Calibri" panose="020F0502020204030204" pitchFamily="34" charset="0"/>
                          <a:ea typeface="+mn-ea"/>
                          <a:cs typeface="Calibri" panose="020F0502020204030204" pitchFamily="34" charset="0"/>
                        </a:rPr>
                        <a:t>○文部科学省より「大阪公立大学」設置認可。（</a:t>
                      </a:r>
                      <a:r>
                        <a:rPr kumimoji="1" lang="en-US" altLang="ja-JP" sz="1300" dirty="0">
                          <a:solidFill>
                            <a:schemeClr val="tx1"/>
                          </a:solidFill>
                          <a:latin typeface="Calibri" panose="020F0502020204030204" pitchFamily="34" charset="0"/>
                          <a:ea typeface="+mn-ea"/>
                          <a:cs typeface="Calibri" panose="020F0502020204030204" pitchFamily="34" charset="0"/>
                        </a:rPr>
                        <a:t>2021</a:t>
                      </a:r>
                      <a:r>
                        <a:rPr kumimoji="1" lang="ja-JP" altLang="en-US" sz="1300" dirty="0">
                          <a:solidFill>
                            <a:schemeClr val="tx1"/>
                          </a:solidFill>
                          <a:latin typeface="Calibri" panose="020F0502020204030204" pitchFamily="34" charset="0"/>
                          <a:ea typeface="+mn-ea"/>
                          <a:cs typeface="Calibri" panose="020F0502020204030204" pitchFamily="34" charset="0"/>
                        </a:rPr>
                        <a:t>年８月）</a:t>
                      </a:r>
                    </a:p>
                    <a:p>
                      <a:pPr marL="72000" indent="-457200">
                        <a:lnSpc>
                          <a:spcPts val="1400"/>
                        </a:lnSpc>
                      </a:pPr>
                      <a:endParaRPr kumimoji="1" lang="ja-JP" altLang="en-US" sz="1300" dirty="0">
                        <a:solidFill>
                          <a:schemeClr val="tx1"/>
                        </a:solidFill>
                        <a:latin typeface="Calibri" panose="020F0502020204030204" pitchFamily="34" charset="0"/>
                        <a:ea typeface="+mn-ea"/>
                        <a:cs typeface="Calibri" panose="020F0502020204030204" pitchFamily="34" charset="0"/>
                      </a:endParaRPr>
                    </a:p>
                    <a:p>
                      <a:pPr marL="72000" indent="-457200">
                        <a:lnSpc>
                          <a:spcPts val="1400"/>
                        </a:lnSpc>
                      </a:pPr>
                      <a:r>
                        <a:rPr kumimoji="1" lang="ja-JP" altLang="en-US" sz="1300" dirty="0">
                          <a:solidFill>
                            <a:schemeClr val="tx1"/>
                          </a:solidFill>
                          <a:latin typeface="Calibri" panose="020F0502020204030204" pitchFamily="34" charset="0"/>
                          <a:ea typeface="+mn-ea"/>
                          <a:cs typeface="Calibri" panose="020F0502020204030204" pitchFamily="34" charset="0"/>
                        </a:rPr>
                        <a:t>○大阪府議会・大阪市会において大学統合関連議案（定款変更、中期目標変更及び料金上限変更）の可決。（府：</a:t>
                      </a:r>
                      <a:r>
                        <a:rPr kumimoji="1" lang="en-US" altLang="ja-JP" sz="1300" dirty="0">
                          <a:solidFill>
                            <a:schemeClr val="tx1"/>
                          </a:solidFill>
                          <a:latin typeface="Calibri" panose="020F0502020204030204" pitchFamily="34" charset="0"/>
                          <a:ea typeface="+mn-ea"/>
                          <a:cs typeface="Calibri" panose="020F0502020204030204" pitchFamily="34" charset="0"/>
                        </a:rPr>
                        <a:t>2021</a:t>
                      </a:r>
                      <a:r>
                        <a:rPr kumimoji="1" lang="ja-JP" altLang="en-US" sz="1300" dirty="0">
                          <a:solidFill>
                            <a:schemeClr val="tx1"/>
                          </a:solidFill>
                          <a:latin typeface="Calibri" panose="020F0502020204030204" pitchFamily="34" charset="0"/>
                          <a:ea typeface="+mn-ea"/>
                          <a:cs typeface="Calibri" panose="020F0502020204030204" pitchFamily="34" charset="0"/>
                        </a:rPr>
                        <a:t>年</a:t>
                      </a:r>
                      <a:r>
                        <a:rPr kumimoji="1" lang="en-US" altLang="ja-JP" sz="1300" dirty="0">
                          <a:solidFill>
                            <a:schemeClr val="tx1"/>
                          </a:solidFill>
                          <a:latin typeface="Calibri" panose="020F0502020204030204" pitchFamily="34" charset="0"/>
                          <a:ea typeface="+mn-ea"/>
                          <a:cs typeface="Calibri" panose="020F0502020204030204" pitchFamily="34" charset="0"/>
                        </a:rPr>
                        <a:t>10</a:t>
                      </a:r>
                      <a:r>
                        <a:rPr kumimoji="1" lang="ja-JP" altLang="en-US" sz="1300" dirty="0">
                          <a:solidFill>
                            <a:schemeClr val="tx1"/>
                          </a:solidFill>
                          <a:latin typeface="Calibri" panose="020F0502020204030204" pitchFamily="34" charset="0"/>
                          <a:ea typeface="+mn-ea"/>
                          <a:cs typeface="Calibri" panose="020F0502020204030204" pitchFamily="34" charset="0"/>
                        </a:rPr>
                        <a:t>月、市：</a:t>
                      </a:r>
                      <a:r>
                        <a:rPr kumimoji="1" lang="en-US" altLang="ja-JP" sz="1300" dirty="0">
                          <a:solidFill>
                            <a:schemeClr val="tx1"/>
                          </a:solidFill>
                          <a:latin typeface="Calibri" panose="020F0502020204030204" pitchFamily="34" charset="0"/>
                          <a:ea typeface="+mn-ea"/>
                          <a:cs typeface="Calibri" panose="020F0502020204030204" pitchFamily="34" charset="0"/>
                        </a:rPr>
                        <a:t>2021</a:t>
                      </a:r>
                      <a:r>
                        <a:rPr kumimoji="1" lang="ja-JP" altLang="en-US" sz="1300" dirty="0">
                          <a:solidFill>
                            <a:schemeClr val="tx1"/>
                          </a:solidFill>
                          <a:latin typeface="Calibri" panose="020F0502020204030204" pitchFamily="34" charset="0"/>
                          <a:ea typeface="+mn-ea"/>
                          <a:cs typeface="Calibri" panose="020F0502020204030204" pitchFamily="34" charset="0"/>
                        </a:rPr>
                        <a:t>年９月）</a:t>
                      </a:r>
                    </a:p>
                    <a:p>
                      <a:pPr marL="72000" indent="-457200">
                        <a:lnSpc>
                          <a:spcPts val="1400"/>
                        </a:lnSpc>
                      </a:pPr>
                      <a:endParaRPr kumimoji="1" lang="ja-JP" altLang="en-US" sz="1300" dirty="0">
                        <a:solidFill>
                          <a:schemeClr val="tx1"/>
                        </a:solidFill>
                        <a:latin typeface="Calibri" panose="020F0502020204030204" pitchFamily="34" charset="0"/>
                        <a:ea typeface="+mn-ea"/>
                        <a:cs typeface="Calibri" panose="020F0502020204030204" pitchFamily="34" charset="0"/>
                      </a:endParaRPr>
                    </a:p>
                    <a:p>
                      <a:pPr marL="72000" indent="-457200">
                        <a:lnSpc>
                          <a:spcPts val="1400"/>
                        </a:lnSpc>
                      </a:pPr>
                      <a:r>
                        <a:rPr kumimoji="1" lang="ja-JP" altLang="en-US" sz="1300" dirty="0">
                          <a:solidFill>
                            <a:schemeClr val="tx1"/>
                          </a:solidFill>
                          <a:latin typeface="Calibri" panose="020F0502020204030204" pitchFamily="34" charset="0"/>
                          <a:ea typeface="+mn-ea"/>
                          <a:cs typeface="Calibri" panose="020F0502020204030204" pitchFamily="34" charset="0"/>
                        </a:rPr>
                        <a:t>○大阪公立大学開学。</a:t>
                      </a:r>
                      <a:r>
                        <a:rPr kumimoji="1" lang="en-US" altLang="ja-JP" sz="1250" dirty="0">
                          <a:solidFill>
                            <a:schemeClr val="tx1"/>
                          </a:solidFill>
                          <a:latin typeface="Calibri" panose="020F0502020204030204" pitchFamily="34" charset="0"/>
                          <a:ea typeface="+mn-ea"/>
                          <a:cs typeface="Calibri" panose="020F0502020204030204" pitchFamily="34" charset="0"/>
                        </a:rPr>
                        <a:t>(2022</a:t>
                      </a:r>
                      <a:r>
                        <a:rPr kumimoji="1" lang="ja-JP" altLang="en-US" sz="1250" dirty="0">
                          <a:solidFill>
                            <a:schemeClr val="tx1"/>
                          </a:solidFill>
                          <a:latin typeface="Calibri" panose="020F0502020204030204" pitchFamily="34" charset="0"/>
                          <a:ea typeface="+mn-ea"/>
                          <a:cs typeface="Calibri" panose="020F0502020204030204" pitchFamily="34" charset="0"/>
                        </a:rPr>
                        <a:t>年４月</a:t>
                      </a:r>
                      <a:r>
                        <a:rPr kumimoji="1" lang="en-US" altLang="ja-JP" sz="1250" dirty="0">
                          <a:solidFill>
                            <a:schemeClr val="tx1"/>
                          </a:solidFill>
                          <a:latin typeface="Calibri" panose="020F0502020204030204" pitchFamily="34" charset="0"/>
                          <a:ea typeface="+mn-ea"/>
                          <a:cs typeface="Calibri" panose="020F0502020204030204" pitchFamily="34" charset="0"/>
                        </a:rPr>
                        <a:t>)</a:t>
                      </a:r>
                      <a:endParaRPr kumimoji="1" lang="ja-JP" altLang="en-US" sz="1250" dirty="0">
                        <a:solidFill>
                          <a:schemeClr val="tx1"/>
                        </a:solidFill>
                        <a:latin typeface="Calibri" panose="020F0502020204030204" pitchFamily="34" charset="0"/>
                        <a:ea typeface="+mn-ea"/>
                        <a:cs typeface="Calibri" panose="020F0502020204030204" pitchFamily="34" charset="0"/>
                      </a:endParaRP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ts val="1400"/>
                        </a:lnSpc>
                        <a:spcBef>
                          <a:spcPts val="0"/>
                        </a:spcBef>
                        <a:spcAft>
                          <a:spcPts val="0"/>
                        </a:spcAft>
                        <a:buClrTx/>
                        <a:buSzTx/>
                        <a:buFontTx/>
                        <a:buNone/>
                        <a:tabLst/>
                        <a:defRPr/>
                      </a:pPr>
                      <a:endPar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chemeClr val="tx1"/>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正方形/長方形 8"/>
          <p:cNvSpPr/>
          <p:nvPr/>
        </p:nvSpPr>
        <p:spPr>
          <a:xfrm>
            <a:off x="184702" y="392167"/>
            <a:ext cx="3971206"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⑧大阪府立大学／大阪市立大学（その２）</a:t>
            </a:r>
          </a:p>
        </p:txBody>
      </p:sp>
      <p:sp>
        <p:nvSpPr>
          <p:cNvPr id="12" name="スライド番号プレースホルダー 2"/>
          <p:cNvSpPr>
            <a:spLocks noGrp="1"/>
          </p:cNvSpPr>
          <p:nvPr>
            <p:ph type="sldNum" sz="quarter" idx="12"/>
          </p:nvPr>
        </p:nvSpPr>
        <p:spPr>
          <a:xfrm>
            <a:off x="7092280" y="6492875"/>
            <a:ext cx="2133600" cy="365125"/>
          </a:xfrm>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135</a:t>
            </a:fld>
            <a:endParaRPr lang="ja-JP" altLang="en-US" sz="1100" b="0" dirty="0">
              <a:latin typeface="BIZ UDゴシック" panose="020B0400000000000000" pitchFamily="49" charset="-128"/>
              <a:ea typeface="BIZ UDゴシック" panose="020B0400000000000000" pitchFamily="49" charset="-128"/>
            </a:endParaRPr>
          </a:p>
        </p:txBody>
      </p:sp>
      <p:sp>
        <p:nvSpPr>
          <p:cNvPr id="8" name="テキスト ボックス 7"/>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585155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F83FBC2-3288-4ED2-BF88-7824822523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1" lang="ja-JP" altLang="en-US" sz="11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3" name="タイトル 1">
            <a:extLst>
              <a:ext uri="{FF2B5EF4-FFF2-40B4-BE49-F238E27FC236}">
                <a16:creationId xmlns:a16="http://schemas.microsoft.com/office/drawing/2014/main" id="{88CF6837-2815-42C9-9624-7996E698D9FC}"/>
              </a:ext>
            </a:extLst>
          </p:cNvPr>
          <p:cNvSpPr txBox="1">
            <a:spLocks/>
          </p:cNvSpPr>
          <p:nvPr/>
        </p:nvSpPr>
        <p:spPr>
          <a:xfrm>
            <a:off x="0" y="1710"/>
            <a:ext cx="9144000" cy="346321"/>
          </a:xfrm>
          <a:prstGeom prst="rect">
            <a:avLst/>
          </a:prstGeom>
          <a:solidFill>
            <a:schemeClr val="accent2"/>
          </a:solidFill>
          <a:ln w="15875">
            <a:noFill/>
          </a:ln>
        </p:spPr>
        <p:txBody>
          <a:bodyPr lIns="72000" rIns="72000">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大阪公立大学について</a:t>
            </a:r>
          </a:p>
        </p:txBody>
      </p:sp>
      <p:sp>
        <p:nvSpPr>
          <p:cNvPr id="7" name="正方形/長方形 6">
            <a:extLst>
              <a:ext uri="{FF2B5EF4-FFF2-40B4-BE49-F238E27FC236}">
                <a16:creationId xmlns:a16="http://schemas.microsoft.com/office/drawing/2014/main" id="{2860940E-1484-4841-B0F1-D6DC4D02B183}"/>
              </a:ext>
            </a:extLst>
          </p:cNvPr>
          <p:cNvSpPr/>
          <p:nvPr/>
        </p:nvSpPr>
        <p:spPr>
          <a:xfrm>
            <a:off x="51361" y="514349"/>
            <a:ext cx="4253939" cy="622484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8" name="タイトル 1">
            <a:extLst>
              <a:ext uri="{FF2B5EF4-FFF2-40B4-BE49-F238E27FC236}">
                <a16:creationId xmlns:a16="http://schemas.microsoft.com/office/drawing/2014/main" id="{53013CE8-A5DB-4901-9E7B-199828BA8586}"/>
              </a:ext>
            </a:extLst>
          </p:cNvPr>
          <p:cNvSpPr txBox="1">
            <a:spLocks/>
          </p:cNvSpPr>
          <p:nvPr/>
        </p:nvSpPr>
        <p:spPr>
          <a:xfrm>
            <a:off x="87135" y="405045"/>
            <a:ext cx="2323235" cy="193697"/>
          </a:xfrm>
          <a:prstGeom prst="rect">
            <a:avLst/>
          </a:prstGeom>
          <a:solidFill>
            <a:schemeClr val="accent2">
              <a:lumMod val="40000"/>
              <a:lumOff val="60000"/>
            </a:schemeClr>
          </a:solidFill>
          <a:ln w="15875">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１．大阪公立大学がめざすもの</a:t>
            </a:r>
          </a:p>
        </p:txBody>
      </p:sp>
      <p:sp>
        <p:nvSpPr>
          <p:cNvPr id="9" name="正方形/長方形 8">
            <a:extLst>
              <a:ext uri="{FF2B5EF4-FFF2-40B4-BE49-F238E27FC236}">
                <a16:creationId xmlns:a16="http://schemas.microsoft.com/office/drawing/2014/main" id="{B6EC3090-BDCB-47EF-9220-06FE451AA8D8}"/>
              </a:ext>
            </a:extLst>
          </p:cNvPr>
          <p:cNvSpPr/>
          <p:nvPr/>
        </p:nvSpPr>
        <p:spPr>
          <a:xfrm>
            <a:off x="31516" y="617839"/>
            <a:ext cx="309634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大阪の発展を牽引する「知の拠点」をめざして</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a:extLst>
              <a:ext uri="{FF2B5EF4-FFF2-40B4-BE49-F238E27FC236}">
                <a16:creationId xmlns:a16="http://schemas.microsoft.com/office/drawing/2014/main" id="{BF044C5C-7070-4CB1-A5CD-70E5E16B5632}"/>
              </a:ext>
            </a:extLst>
          </p:cNvPr>
          <p:cNvSpPr/>
          <p:nvPr/>
        </p:nvSpPr>
        <p:spPr>
          <a:xfrm>
            <a:off x="76995" y="917748"/>
            <a:ext cx="4291674" cy="1862048"/>
          </a:xfrm>
          <a:prstGeom prst="rect">
            <a:avLst/>
          </a:prstGeom>
        </p:spPr>
        <p:txBody>
          <a:bodyPr wrap="square">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２つの新機能と４つの戦略領域</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新たに、「都市シンクタンク」機能及び「技術インキュベーション」機能の２つを</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備え、大阪の都市課題の解決や産業力強化など、大阪の発展に貢献する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ことをめざす。</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1950" marR="0" lvl="0" indent="-107950" algn="l" defTabSz="914400" rtl="0" eaLnBrk="1" fontAlgn="auto" latinLnBrk="0" hangingPunct="1">
              <a:lnSpc>
                <a:spcPts val="900"/>
              </a:lnSpc>
              <a:spcBef>
                <a:spcPts val="30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シンクタンク機能・・・高度化・複雑化する様々な都市課題に対し、これまでの研究で培われた高度な知見を活かしつつ、パブリックデータの分析や産官学のネットワークなどを活用し、府市等と密接に連携しながら大阪の都市課題解決に貢献する。</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1950" marR="0" lvl="0" indent="-107950" algn="l" defTabSz="914400" rtl="0" eaLnBrk="1" fontAlgn="auto" latinLnBrk="0" hangingPunct="1">
              <a:lnSpc>
                <a:spcPts val="900"/>
              </a:lnSpc>
              <a:spcBef>
                <a:spcPts val="300"/>
              </a:spcBef>
              <a:spcAft>
                <a:spcPts val="60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◆技術インキュベーション機能・・・様々な分野の強みを持ち寄り、企業連携を進め、新たな研究に取り組むことにより、大阪産業の競争力強化に貢献する。</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特に、 「スマートシティ」 「パブリックヘルス／スマートエイジング」 「バイオエンジ</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ニアリング」 「データマネジメント」 といった、両大学の強みである４つの戦略領</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域について、重点的に取り組んでいく。</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a:extLst>
              <a:ext uri="{FF2B5EF4-FFF2-40B4-BE49-F238E27FC236}">
                <a16:creationId xmlns:a16="http://schemas.microsoft.com/office/drawing/2014/main" id="{34F2EF9B-D895-4994-B5E5-5D1D6F389A5B}"/>
              </a:ext>
            </a:extLst>
          </p:cNvPr>
          <p:cNvSpPr/>
          <p:nvPr/>
        </p:nvSpPr>
        <p:spPr>
          <a:xfrm>
            <a:off x="85870" y="2779796"/>
            <a:ext cx="4260852" cy="695062"/>
          </a:xfrm>
          <a:prstGeom prst="rect">
            <a:avLst/>
          </a:prstGeom>
        </p:spPr>
        <p:txBody>
          <a:bodyPr wrap="square">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３つの基本機能のさらなる強化</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これまで培ってきた両大学の歴史と伝統を活かし、理系・文系・医療系の幅</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広い学問体系を擁する総合大学として、国際化やダイバーシティにも積極的</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に取り組み、本来の使命である「教育」「研究」「社会貢献」をさらに充実させる。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a:extLst>
              <a:ext uri="{FF2B5EF4-FFF2-40B4-BE49-F238E27FC236}">
                <a16:creationId xmlns:a16="http://schemas.microsoft.com/office/drawing/2014/main" id="{786C5D43-9121-4511-BE9B-7A5965E7E238}"/>
              </a:ext>
            </a:extLst>
          </p:cNvPr>
          <p:cNvSpPr/>
          <p:nvPr/>
        </p:nvSpPr>
        <p:spPr>
          <a:xfrm>
            <a:off x="94338" y="3524599"/>
            <a:ext cx="4107111" cy="412934"/>
          </a:xfrm>
          <a:prstGeom prst="rect">
            <a:avLst/>
          </a:prstGeom>
        </p:spPr>
        <p:txBody>
          <a:bodyPr wrap="square">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 </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国際力の強化</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1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高度な研究力を基盤とした国際競争力の強化をめざす取組を展開する。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a:extLst>
              <a:ext uri="{FF2B5EF4-FFF2-40B4-BE49-F238E27FC236}">
                <a16:creationId xmlns:a16="http://schemas.microsoft.com/office/drawing/2014/main" id="{3AB1793F-25FA-4FB0-B9D8-453FC4BC9655}"/>
              </a:ext>
            </a:extLst>
          </p:cNvPr>
          <p:cNvSpPr/>
          <p:nvPr/>
        </p:nvSpPr>
        <p:spPr>
          <a:xfrm>
            <a:off x="4388143" y="514830"/>
            <a:ext cx="4679825" cy="436245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15" name="図 14">
            <a:extLst>
              <a:ext uri="{FF2B5EF4-FFF2-40B4-BE49-F238E27FC236}">
                <a16:creationId xmlns:a16="http://schemas.microsoft.com/office/drawing/2014/main" id="{1CBDC9A6-B600-412C-9785-324B34786776}"/>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9711" y="4067008"/>
            <a:ext cx="3874409" cy="2646762"/>
          </a:xfrm>
          <a:prstGeom prst="rect">
            <a:avLst/>
          </a:prstGeom>
        </p:spPr>
      </p:pic>
      <p:sp>
        <p:nvSpPr>
          <p:cNvPr id="16" name="タイトル 1">
            <a:extLst>
              <a:ext uri="{FF2B5EF4-FFF2-40B4-BE49-F238E27FC236}">
                <a16:creationId xmlns:a16="http://schemas.microsoft.com/office/drawing/2014/main" id="{F8E08361-1029-4F72-B356-F79A9A1D334C}"/>
              </a:ext>
            </a:extLst>
          </p:cNvPr>
          <p:cNvSpPr txBox="1">
            <a:spLocks/>
          </p:cNvSpPr>
          <p:nvPr/>
        </p:nvSpPr>
        <p:spPr>
          <a:xfrm>
            <a:off x="4474639" y="429631"/>
            <a:ext cx="2535761" cy="161602"/>
          </a:xfrm>
          <a:prstGeom prst="rect">
            <a:avLst/>
          </a:prstGeom>
          <a:solidFill>
            <a:schemeClr val="accent2">
              <a:lumMod val="40000"/>
              <a:lumOff val="60000"/>
            </a:schemeClr>
          </a:solidFill>
          <a:ln w="15875">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2.  </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教育研究組織</a:t>
            </a:r>
          </a:p>
        </p:txBody>
      </p:sp>
      <p:sp>
        <p:nvSpPr>
          <p:cNvPr id="17" name="正方形/長方形 16">
            <a:extLst>
              <a:ext uri="{FF2B5EF4-FFF2-40B4-BE49-F238E27FC236}">
                <a16:creationId xmlns:a16="http://schemas.microsoft.com/office/drawing/2014/main" id="{382A61F8-90E1-4975-AE62-B23B4677FAD5}"/>
              </a:ext>
            </a:extLst>
          </p:cNvPr>
          <p:cNvSpPr/>
          <p:nvPr/>
        </p:nvSpPr>
        <p:spPr>
          <a:xfrm>
            <a:off x="4430891" y="611661"/>
            <a:ext cx="4636114"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新大学では、両大学の同種の分野を集約することを基本とした上で、農学部・研究科、獣医学部・研究科、看護学部・研究科を独立、新たに情報学研究科を設置　</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（１学域　</a:t>
            </a:r>
            <a:r>
              <a:rPr kumimoji="1" lang="en-US" altLang="zh-CN"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zh-CN"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学部</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zh-CN"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zh-CN"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研究科</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矢印: 下 18">
            <a:extLst>
              <a:ext uri="{FF2B5EF4-FFF2-40B4-BE49-F238E27FC236}">
                <a16:creationId xmlns:a16="http://schemas.microsoft.com/office/drawing/2014/main" id="{3BB1E3BD-81EF-4403-9224-F83F1EF33DC4}"/>
              </a:ext>
            </a:extLst>
          </p:cNvPr>
          <p:cNvSpPr/>
          <p:nvPr/>
        </p:nvSpPr>
        <p:spPr>
          <a:xfrm>
            <a:off x="5769226" y="4317657"/>
            <a:ext cx="1728192" cy="21602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正方形/長方形 19">
            <a:extLst>
              <a:ext uri="{FF2B5EF4-FFF2-40B4-BE49-F238E27FC236}">
                <a16:creationId xmlns:a16="http://schemas.microsoft.com/office/drawing/2014/main" id="{F48D92D6-1848-4A27-B06B-730C101740EA}"/>
              </a:ext>
            </a:extLst>
          </p:cNvPr>
          <p:cNvSpPr/>
          <p:nvPr/>
        </p:nvSpPr>
        <p:spPr>
          <a:xfrm>
            <a:off x="4525171" y="4503639"/>
            <a:ext cx="4587299" cy="400110"/>
          </a:xfrm>
          <a:prstGeom prst="rect">
            <a:avLst/>
          </a:prstGeom>
        </p:spPr>
        <p:txBody>
          <a:bodyPr wrap="square">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月に開学 </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年度入学者</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4,397</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人（学部・学科</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2,917</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人、大学院</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1,480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学生数約</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16,000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　学部学生入学定員数で国公立大学全国第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a:extLst>
              <a:ext uri="{FF2B5EF4-FFF2-40B4-BE49-F238E27FC236}">
                <a16:creationId xmlns:a16="http://schemas.microsoft.com/office/drawing/2014/main" id="{816275A3-33D1-4B6E-AA43-904172DEDADD}"/>
              </a:ext>
            </a:extLst>
          </p:cNvPr>
          <p:cNvSpPr/>
          <p:nvPr/>
        </p:nvSpPr>
        <p:spPr>
          <a:xfrm>
            <a:off x="4388143" y="5044504"/>
            <a:ext cx="4708231" cy="169469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3" name="タイトル 1">
            <a:extLst>
              <a:ext uri="{FF2B5EF4-FFF2-40B4-BE49-F238E27FC236}">
                <a16:creationId xmlns:a16="http://schemas.microsoft.com/office/drawing/2014/main" id="{614B45DE-7B59-4571-B234-8AB424D93B60}"/>
              </a:ext>
            </a:extLst>
          </p:cNvPr>
          <p:cNvSpPr txBox="1">
            <a:spLocks/>
          </p:cNvSpPr>
          <p:nvPr/>
        </p:nvSpPr>
        <p:spPr>
          <a:xfrm>
            <a:off x="4492247" y="4987804"/>
            <a:ext cx="2535761" cy="161602"/>
          </a:xfrm>
          <a:prstGeom prst="rect">
            <a:avLst/>
          </a:prstGeom>
          <a:solidFill>
            <a:schemeClr val="accent2">
              <a:lumMod val="40000"/>
              <a:lumOff val="60000"/>
            </a:schemeClr>
          </a:solidFill>
          <a:ln w="15875">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3.  </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森之宮新キャンパスの整備</a:t>
            </a:r>
          </a:p>
        </p:txBody>
      </p:sp>
      <p:pic>
        <p:nvPicPr>
          <p:cNvPr id="25" name="図 24">
            <a:extLst>
              <a:ext uri="{FF2B5EF4-FFF2-40B4-BE49-F238E27FC236}">
                <a16:creationId xmlns:a16="http://schemas.microsoft.com/office/drawing/2014/main" id="{9F2F0B4F-EEA4-41FB-8A14-C879E7D912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1732" y="5427079"/>
            <a:ext cx="4539689" cy="1199863"/>
          </a:xfrm>
          <a:prstGeom prst="rect">
            <a:avLst/>
          </a:prstGeom>
        </p:spPr>
      </p:pic>
      <p:sp>
        <p:nvSpPr>
          <p:cNvPr id="26" name="テキスト ボックス 25">
            <a:extLst>
              <a:ext uri="{FF2B5EF4-FFF2-40B4-BE49-F238E27FC236}">
                <a16:creationId xmlns:a16="http://schemas.microsoft.com/office/drawing/2014/main" id="{A1A379ED-2C72-4E36-8105-A16DF87FFE74}"/>
              </a:ext>
            </a:extLst>
          </p:cNvPr>
          <p:cNvSpPr txBox="1"/>
          <p:nvPr/>
        </p:nvSpPr>
        <p:spPr>
          <a:xfrm>
            <a:off x="4396248" y="5211562"/>
            <a:ext cx="4730656" cy="246221"/>
          </a:xfrm>
          <a:prstGeom prst="rect">
            <a:avLst/>
          </a:prstGeom>
          <a:noFill/>
        </p:spPr>
        <p:txBody>
          <a:bodyPr wrap="square">
            <a:spAutoFit/>
          </a:bodyPr>
          <a:lstStyle/>
          <a:p>
            <a:pPr marL="0" marR="0" lvl="0" indent="0" algn="l" defTabSz="914400" rtl="0" eaLnBrk="1" fontAlgn="auto" latinLnBrk="0" hangingPunct="1">
              <a:lnSpc>
                <a:spcPts val="1200"/>
              </a:lnSpc>
              <a:spcBef>
                <a:spcPts val="30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年度を目途に森之宮１期キャンパスを整備。キャンパスの集約化を順次、進める。</a:t>
            </a:r>
          </a:p>
        </p:txBody>
      </p:sp>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3017" y="1255574"/>
            <a:ext cx="4390756" cy="3034787"/>
          </a:xfrm>
          <a:prstGeom prst="rect">
            <a:avLst/>
          </a:prstGeom>
        </p:spPr>
      </p:pic>
    </p:spTree>
    <p:extLst>
      <p:ext uri="{BB962C8B-B14F-4D97-AF65-F5344CB8AC3E}">
        <p14:creationId xmlns:p14="http://schemas.microsoft.com/office/powerpoint/2010/main" val="28317372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219053" y="853300"/>
          <a:ext cx="8712968" cy="5630344"/>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432048">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198296">
                <a:tc>
                  <a:txBody>
                    <a:bodyPr/>
                    <a:lstStyle/>
                    <a:p>
                      <a:pPr marL="72000" indent="-457200" algn="l" defTabSz="914400" rtl="0" eaLnBrk="1" latinLnBrk="0" hangingPunct="1"/>
                      <a:r>
                        <a:rPr kumimoji="1" lang="ja-JP" altLang="en-US"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○両法人は府市それぞれと密接に連携しながら、支援領域など一定のすみ分けの下で中小企業支援事業を実施してきた。</a:t>
                      </a:r>
                      <a:endParaRPr kumimoji="1" lang="en-US" altLang="ja-JP"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defTabSz="914400" rtl="0" eaLnBrk="1" latinLnBrk="0" hangingPunct="1"/>
                      <a:endParaRPr kumimoji="1" lang="en-US" altLang="ja-JP"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defTabSz="914400" rtl="0" eaLnBrk="1" latinLnBrk="0" hangingPunct="1"/>
                      <a:r>
                        <a:rPr kumimoji="1" lang="ja-JP" altLang="en-US"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○両法人各々の特徴を活かし、強みを束ねることで、より効果的な中小企業支援サービスを提供できる可能性がある。</a:t>
                      </a:r>
                      <a:endParaRPr kumimoji="1" lang="en-US" altLang="ja-JP"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defTabSz="914400" rtl="0" eaLnBrk="1" latinLnBrk="0" hangingPunct="1"/>
                      <a:r>
                        <a:rPr kumimoji="1" lang="ja-JP" altLang="en-US"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○中小企業支援において、それぞれの強みを活かした相乗効果が発揮できるよう、両法人を統合。</a:t>
                      </a:r>
                      <a:endParaRPr kumimoji="1" lang="en-US" altLang="ja-JP"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defTabSz="914400" rtl="0" eaLnBrk="1" latinLnBrk="0" hangingPunct="1"/>
                      <a:endParaRPr kumimoji="1" lang="ja-JP" altLang="en-US"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defTabSz="914400" rtl="0" eaLnBrk="1" latinLnBrk="0" hangingPunct="1"/>
                      <a:r>
                        <a:rPr kumimoji="1" lang="ja-JP" altLang="en-US"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○施設については、新法人の役割、利用者ニーズ等を見極めたうえで中核拠点の一本化も含め最適化を図る。</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defTabSz="914400" rtl="0" eaLnBrk="1" latinLnBrk="0" hangingPunct="1"/>
                      <a:r>
                        <a:rPr kumimoji="1" lang="ja-JP" altLang="en-US" sz="130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○統合に向けた協議・検討を行う</a:t>
                      </a:r>
                      <a:r>
                        <a:rPr kumimoji="1" lang="ja-JP" altLang="en-US" sz="130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rPr>
                        <a:t>中小企業経営者も含めた「連携推進会議」を設置。（</a:t>
                      </a:r>
                      <a:r>
                        <a:rPr kumimoji="1" lang="en-US" altLang="ja-JP" sz="130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30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rPr>
                        <a:t>年６月）</a:t>
                      </a:r>
                      <a:endParaRPr kumimoji="1" lang="en-US" altLang="ja-JP" sz="130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defTabSz="914400" rtl="0" eaLnBrk="1" latinLnBrk="0" hangingPunct="1"/>
                      <a:endParaRPr kumimoji="1" lang="en-US" altLang="ja-JP" sz="1300" i="1"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30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経営戦略・目標の共有による効果的な中小企業支援事業の一環として、統合に先行し、共同事業を実施。（消費者モニターイベント、商談会を共催）</a:t>
                      </a:r>
                      <a:endParaRPr kumimoji="1" lang="en-US" altLang="ja-JP" sz="130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○両法人が合併し、公益財団法人大阪産業局を設立。（</a:t>
                      </a:r>
                      <a:r>
                        <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○大阪産業創造館に、よろず支援拠点等マイドームおおさかの相談機能を集約。（</a:t>
                      </a:r>
                      <a:r>
                        <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年５月）</a:t>
                      </a:r>
                      <a:endPar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○産業局の裁量を高め企業ニーズに応じた機動的な事業実施のための府市交付金を創設。（</a:t>
                      </a:r>
                      <a:r>
                        <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○両法人の既存事業に加え、国際化、事業承継、創業・ベンチャー支援を</a:t>
                      </a:r>
                      <a:r>
                        <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3</a:t>
                      </a: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本柱とし、府内の様々な支援機関との連携を図りながら、オール大阪で中小企業支援機能・体制を強化。</a:t>
                      </a:r>
                      <a:endPar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正方形/長方形 7"/>
          <p:cNvSpPr/>
          <p:nvPr/>
        </p:nvSpPr>
        <p:spPr>
          <a:xfrm>
            <a:off x="251520" y="390806"/>
            <a:ext cx="4965068"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⑨大阪産業振興機構／大阪市都市型産業振興センター</a:t>
            </a:r>
          </a:p>
        </p:txBody>
      </p:sp>
      <p:sp>
        <p:nvSpPr>
          <p:cNvPr id="14"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137</a:t>
            </a:fld>
            <a:endParaRPr lang="ja-JP" altLang="en-US" sz="1100" b="0">
              <a:latin typeface="BIZ UDゴシック" panose="020B0400000000000000" pitchFamily="49" charset="-128"/>
              <a:ea typeface="BIZ UDゴシック" panose="020B0400000000000000" pitchFamily="49" charset="-128"/>
            </a:endParaRPr>
          </a:p>
        </p:txBody>
      </p:sp>
      <p:sp>
        <p:nvSpPr>
          <p:cNvPr id="7" name="テキスト ボックス 6"/>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7051985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8549A59-4C48-C343-B6D8-8A93524D6BDC}"/>
              </a:ext>
            </a:extLst>
          </p:cNvPr>
          <p:cNvSpPr txBox="1"/>
          <p:nvPr/>
        </p:nvSpPr>
        <p:spPr>
          <a:xfrm>
            <a:off x="45467" y="548680"/>
            <a:ext cx="9069141" cy="5386090"/>
          </a:xfrm>
          <a:prstGeom prst="rect">
            <a:avLst/>
          </a:prstGeom>
          <a:noFill/>
        </p:spPr>
        <p:txBody>
          <a:bodyPr wrap="square" rtlCol="0">
            <a:spAutoFit/>
          </a:bodyPr>
          <a:lstStyle/>
          <a:p>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１</a:t>
            </a:r>
            <a:r>
              <a:rPr lang="en-US" altLang="ja-JP" sz="2400" dirty="0">
                <a:latin typeface="Meiryo UI" panose="020B0604030504040204" pitchFamily="50" charset="-128"/>
                <a:ea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rPr>
              <a:t>中小企業支援機能・体制の強化に関する主な</a:t>
            </a:r>
            <a:r>
              <a:rPr lang="ja-JP" altLang="ja-JP" sz="2400" dirty="0">
                <a:latin typeface="Meiryo UI" panose="020B0604030504040204" pitchFamily="50" charset="-128"/>
                <a:ea typeface="Meiryo UI" panose="020B0604030504040204" pitchFamily="50" charset="-128"/>
              </a:rPr>
              <a:t>取組み</a:t>
            </a:r>
            <a:endParaRPr lang="en-US" altLang="ja-JP" sz="2400" dirty="0">
              <a:latin typeface="Meiryo UI" panose="020B0604030504040204" pitchFamily="50" charset="-128"/>
              <a:ea typeface="Meiryo UI" panose="020B0604030504040204" pitchFamily="50" charset="-128"/>
            </a:endParaRPr>
          </a:p>
          <a:p>
            <a:pPr>
              <a:lnSpc>
                <a:spcPct val="150000"/>
              </a:lnSpc>
              <a:spcBef>
                <a:spcPts val="1200"/>
              </a:spcBef>
            </a:pPr>
            <a:r>
              <a:rPr lang="ja-JP" altLang="en-US" sz="2200" dirty="0">
                <a:latin typeface="Meiryo UI" panose="020B0604030504040204" pitchFamily="50" charset="-128"/>
                <a:ea typeface="Meiryo UI" panose="020B0604030504040204" pitchFamily="50" charset="-128"/>
              </a:rPr>
              <a:t>　</a:t>
            </a:r>
            <a:r>
              <a:rPr lang="en-US" altLang="ja-JP" sz="2200" dirty="0">
                <a:latin typeface="Meiryo UI" panose="020B0604030504040204" pitchFamily="50" charset="-128"/>
                <a:ea typeface="Meiryo UI" panose="020B0604030504040204" pitchFamily="50" charset="-128"/>
              </a:rPr>
              <a:t>①</a:t>
            </a:r>
            <a:r>
              <a:rPr lang="ja-JP" altLang="en-US" sz="2200" dirty="0">
                <a:latin typeface="Meiryo UI" panose="020B0604030504040204" pitchFamily="50" charset="-128"/>
                <a:ea typeface="Meiryo UI" panose="020B0604030504040204" pitchFamily="50" charset="-128"/>
              </a:rPr>
              <a:t>中小企業支援機能の充実</a:t>
            </a:r>
            <a:endParaRPr lang="en-US" altLang="ja-JP" sz="2200" dirty="0">
              <a:latin typeface="Meiryo UI" panose="020B0604030504040204" pitchFamily="50" charset="-128"/>
              <a:ea typeface="Meiryo UI" panose="020B0604030504040204" pitchFamily="50" charset="-128"/>
            </a:endParaRPr>
          </a:p>
          <a:p>
            <a:pPr>
              <a:spcBef>
                <a:spcPts val="600"/>
              </a:spcBef>
            </a:pPr>
            <a:r>
              <a:rPr lang="ja-JP" altLang="en-US" dirty="0">
                <a:latin typeface="Meiryo UI" panose="020B0604030504040204" pitchFamily="50" charset="-128"/>
                <a:ea typeface="Meiryo UI" panose="020B0604030504040204" pitchFamily="50" charset="-128"/>
                <a:cs typeface="Meiryo UI" pitchFamily="50" charset="-128"/>
              </a:rPr>
              <a:t>　　</a:t>
            </a:r>
            <a:r>
              <a:rPr lang="ja-JP" altLang="en-US" u="sng" dirty="0">
                <a:latin typeface="Meiryo UI" panose="020B0604030504040204" pitchFamily="50" charset="-128"/>
                <a:ea typeface="Meiryo UI" panose="020B0604030504040204" pitchFamily="50" charset="-128"/>
                <a:cs typeface="Meiryo UI" pitchFamily="50" charset="-128"/>
              </a:rPr>
              <a:t>○中小企業支援サービスの一元化</a:t>
            </a:r>
            <a:endParaRPr lang="ja-JP" altLang="en-US" u="sng" strike="sngStrike" dirty="0">
              <a:solidFill>
                <a:srgbClr val="FF0000"/>
              </a:solidFill>
              <a:latin typeface="Meiryo UI" panose="020B0604030504040204" pitchFamily="50" charset="-128"/>
              <a:ea typeface="Meiryo UI" panose="020B0604030504040204" pitchFamily="50" charset="-128"/>
              <a:cs typeface="Meiryo UI" pitchFamily="50" charset="-128"/>
            </a:endParaRPr>
          </a:p>
          <a:p>
            <a:r>
              <a:rPr lang="ja-JP" altLang="en-US" dirty="0">
                <a:latin typeface="Meiryo UI" panose="020B0604030504040204" pitchFamily="50" charset="-128"/>
                <a:ea typeface="Meiryo UI" panose="020B0604030504040204" pitchFamily="50" charset="-128"/>
              </a:rPr>
              <a:t>　　　　産業創造館に相談機能（「よろず支援拠点」「経営相談室」）を集約</a:t>
            </a:r>
            <a:endParaRPr lang="en-US" altLang="ja-JP" dirty="0">
              <a:latin typeface="Meiryo UI" panose="020B0604030504040204" pitchFamily="50" charset="-128"/>
              <a:ea typeface="Meiryo UI" panose="020B0604030504040204" pitchFamily="50" charset="-128"/>
            </a:endParaRPr>
          </a:p>
          <a:p>
            <a:pPr>
              <a:spcBef>
                <a:spcPts val="600"/>
              </a:spcBef>
            </a:pPr>
            <a:r>
              <a:rPr lang="ja-JP" altLang="en-US" dirty="0">
                <a:latin typeface="Meiryo UI" panose="020B0604030504040204" pitchFamily="50" charset="-128"/>
                <a:ea typeface="Meiryo UI" panose="020B0604030504040204" pitchFamily="50" charset="-128"/>
              </a:rPr>
              <a:t>　　　　⇒ ワンストップ化による利便性向上</a:t>
            </a:r>
            <a:endParaRPr lang="en-US" altLang="ja-JP" dirty="0">
              <a:latin typeface="Meiryo UI" panose="020B0604030504040204" pitchFamily="50" charset="-128"/>
              <a:ea typeface="Meiryo UI" panose="020B0604030504040204" pitchFamily="50" charset="-128"/>
            </a:endParaRPr>
          </a:p>
          <a:p>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u="sng" dirty="0">
                <a:latin typeface="Meiryo UI" panose="020B0604030504040204" pitchFamily="50" charset="-128"/>
                <a:ea typeface="Meiryo UI" panose="020B0604030504040204" pitchFamily="50" charset="-128"/>
                <a:cs typeface="Meiryo UI" pitchFamily="50" charset="-128"/>
              </a:rPr>
              <a:t>○企業データベースの充実</a:t>
            </a:r>
            <a:endParaRPr lang="en-US" altLang="ja-JP" u="sng" dirty="0">
              <a:latin typeface="Meiryo UI" panose="020B0604030504040204" pitchFamily="50" charset="-128"/>
              <a:ea typeface="Meiryo UI" panose="020B0604030504040204" pitchFamily="50" charset="-128"/>
              <a:cs typeface="Meiryo UI"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itchFamily="50" charset="-128"/>
              </a:rPr>
              <a:t>両法人の</a:t>
            </a:r>
            <a:r>
              <a:rPr lang="ja-JP" altLang="en-US" dirty="0">
                <a:latin typeface="Meiryo UI" panose="020B0604030504040204" pitchFamily="50" charset="-128"/>
                <a:ea typeface="Meiryo UI" panose="020B0604030504040204" pitchFamily="50" charset="-128"/>
              </a:rPr>
              <a:t>サービス利用企業のデータベースを一元化</a:t>
            </a:r>
            <a:endParaRPr lang="en-US" altLang="ja-JP" dirty="0">
              <a:latin typeface="Meiryo UI" panose="020B0604030504040204" pitchFamily="50" charset="-128"/>
              <a:ea typeface="Meiryo UI" panose="020B0604030504040204" pitchFamily="50" charset="-128"/>
              <a:cs typeface="Meiryo UI" pitchFamily="50" charset="-128"/>
            </a:endParaRPr>
          </a:p>
          <a:p>
            <a:pPr>
              <a:spcBef>
                <a:spcPts val="600"/>
              </a:spcBef>
            </a:pPr>
            <a:r>
              <a:rPr lang="ja-JP" altLang="en-US" dirty="0">
                <a:latin typeface="Meiryo UI" panose="020B0604030504040204" pitchFamily="50" charset="-128"/>
                <a:ea typeface="Meiryo UI" panose="020B0604030504040204" pitchFamily="50" charset="-128"/>
                <a:cs typeface="Meiryo UI" pitchFamily="50" charset="-128"/>
              </a:rPr>
              <a:t>　　　　⇒ 産業局の多様な</a:t>
            </a:r>
            <a:r>
              <a:rPr lang="ja-JP" altLang="en-US" dirty="0">
                <a:latin typeface="Meiryo UI" panose="020B0604030504040204" pitchFamily="50" charset="-128"/>
                <a:ea typeface="Meiryo UI" panose="020B0604030504040204" pitchFamily="50" charset="-128"/>
              </a:rPr>
              <a:t>支援事業につなぎ企業課題を解決、情報発信強化</a:t>
            </a:r>
            <a:endParaRPr lang="en-US" altLang="ja-JP" dirty="0">
              <a:latin typeface="Meiryo UI" panose="020B0604030504040204" pitchFamily="50" charset="-128"/>
              <a:ea typeface="Meiryo UI" panose="020B0604030504040204" pitchFamily="50" charset="-128"/>
              <a:cs typeface="Meiryo UI" pitchFamily="50" charset="-128"/>
            </a:endParaRPr>
          </a:p>
          <a:p>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u="sng" dirty="0">
                <a:latin typeface="Meiryo UI" panose="020B0604030504040204" pitchFamily="50" charset="-128"/>
                <a:ea typeface="Meiryo UI" panose="020B0604030504040204" pitchFamily="50" charset="-128"/>
                <a:cs typeface="Meiryo UI" pitchFamily="50" charset="-128"/>
              </a:rPr>
              <a:t>○</a:t>
            </a:r>
            <a:r>
              <a:rPr lang="ja-JP" altLang="en-US" u="sng" dirty="0">
                <a:latin typeface="Meiryo UI" panose="020B0604030504040204" pitchFamily="50" charset="-128"/>
                <a:ea typeface="Meiryo UI" panose="020B0604030504040204" pitchFamily="50" charset="-128"/>
              </a:rPr>
              <a:t>支援機関連携（</a:t>
            </a:r>
            <a:r>
              <a:rPr lang="ja-JP" altLang="en-US" u="sng" dirty="0">
                <a:latin typeface="Meiryo UI" panose="020B0604030504040204" pitchFamily="50" charset="-128"/>
                <a:ea typeface="Meiryo UI" panose="020B0604030504040204" pitchFamily="50" charset="-128"/>
                <a:cs typeface="Meiryo UI" pitchFamily="50" charset="-128"/>
              </a:rPr>
              <a:t>伴走型個社支援の強化）</a:t>
            </a:r>
            <a:endParaRPr lang="en-US" altLang="ja-JP" u="sng" strike="sngStrike" dirty="0">
              <a:latin typeface="Meiryo UI" panose="020B0604030504040204" pitchFamily="50" charset="-128"/>
              <a:ea typeface="Meiryo UI" panose="020B0604030504040204" pitchFamily="50" charset="-128"/>
            </a:endParaRPr>
          </a:p>
          <a:p>
            <a:pPr>
              <a:spcBef>
                <a:spcPts val="600"/>
              </a:spcBef>
            </a:pPr>
            <a:r>
              <a:rPr lang="ja-JP" altLang="en-US" dirty="0">
                <a:latin typeface="Meiryo UI" panose="020B0604030504040204" pitchFamily="50" charset="-128"/>
                <a:ea typeface="Meiryo UI" panose="020B0604030504040204" pitchFamily="50" charset="-128"/>
                <a:cs typeface="Meiryo UI" pitchFamily="50" charset="-128"/>
              </a:rPr>
              <a:t>　　　　⇒ </a:t>
            </a:r>
            <a:r>
              <a:rPr lang="ja-JP" altLang="en-US" dirty="0">
                <a:latin typeface="Meiryo UI" panose="020B0604030504040204" pitchFamily="50" charset="-128"/>
                <a:ea typeface="Meiryo UI" panose="020B0604030504040204" pitchFamily="50" charset="-128"/>
              </a:rPr>
              <a:t>商工会・商工会議所等との連携により、地域特性に応じた中小企業の課題を解決</a:t>
            </a:r>
            <a:endParaRPr lang="en-US" altLang="ja-JP" dirty="0">
              <a:latin typeface="Meiryo UI" panose="020B0604030504040204" pitchFamily="50" charset="-128"/>
              <a:ea typeface="Meiryo UI" panose="020B0604030504040204" pitchFamily="50" charset="-128"/>
            </a:endParaRPr>
          </a:p>
          <a:p>
            <a:pPr>
              <a:spcBef>
                <a:spcPts val="600"/>
              </a:spcBef>
            </a:pPr>
            <a:r>
              <a:rPr lang="ja-JP" altLang="en-US" dirty="0">
                <a:latin typeface="Meiryo UI" panose="020B0604030504040204" pitchFamily="50" charset="-128"/>
                <a:ea typeface="Meiryo UI" panose="020B0604030504040204" pitchFamily="50" charset="-128"/>
                <a:cs typeface="Meiryo UI" pitchFamily="50" charset="-128"/>
              </a:rPr>
              <a:t>　　　　⇒ 府内信用金庫を「産業局アンバサダー」に任命、支援サービスを信金取引先に案内する</a:t>
            </a:r>
            <a:endParaRPr lang="en-US" altLang="ja-JP" dirty="0">
              <a:latin typeface="Meiryo UI" panose="020B0604030504040204" pitchFamily="50" charset="-128"/>
              <a:ea typeface="Meiryo UI" panose="020B0604030504040204" pitchFamily="50" charset="-128"/>
              <a:cs typeface="Meiryo UI" pitchFamily="50" charset="-128"/>
            </a:endParaRPr>
          </a:p>
          <a:p>
            <a:r>
              <a:rPr lang="ja-JP" altLang="en-US" dirty="0">
                <a:latin typeface="Meiryo UI" panose="020B0604030504040204" pitchFamily="50" charset="-128"/>
                <a:ea typeface="Meiryo UI" panose="020B0604030504040204" pitchFamily="50" charset="-128"/>
                <a:cs typeface="Meiryo UI" pitchFamily="50" charset="-128"/>
              </a:rPr>
              <a:t>　　　　　　などプロモーション強化</a:t>
            </a:r>
            <a:endParaRPr lang="en-US" altLang="ja-JP" dirty="0">
              <a:latin typeface="Meiryo UI" panose="020B0604030504040204" pitchFamily="50" charset="-128"/>
              <a:ea typeface="Meiryo UI" panose="020B0604030504040204" pitchFamily="50" charset="-128"/>
              <a:cs typeface="Meiryo UI" pitchFamily="50" charset="-128"/>
            </a:endParaRPr>
          </a:p>
        </p:txBody>
      </p:sp>
      <p:sp>
        <p:nvSpPr>
          <p:cNvPr id="4" name="正方形/長方形 3">
            <a:extLst>
              <a:ext uri="{FF2B5EF4-FFF2-40B4-BE49-F238E27FC236}">
                <a16:creationId xmlns:a16="http://schemas.microsoft.com/office/drawing/2014/main" id="{5B3BCBBF-9369-B642-95EB-558DFE285A6A}"/>
              </a:ext>
            </a:extLst>
          </p:cNvPr>
          <p:cNvSpPr/>
          <p:nvPr/>
        </p:nvSpPr>
        <p:spPr>
          <a:xfrm>
            <a:off x="6228184" y="25911"/>
            <a:ext cx="3024336" cy="338554"/>
          </a:xfrm>
          <a:prstGeom prst="rect">
            <a:avLst/>
          </a:prstGeom>
        </p:spPr>
        <p:txBody>
          <a:bodyPr wrap="square">
            <a:spAutoFit/>
          </a:bodyPr>
          <a:lstStyle/>
          <a:p>
            <a:r>
              <a:rPr lang="ja-JP" altLang="en-US" sz="1600" b="1" dirty="0">
                <a:latin typeface="+mn-ea"/>
                <a:cs typeface="HG丸ｺﾞｼｯｸM-PRO"/>
              </a:rPr>
              <a:t>　　公益財団法人　大阪産業局</a:t>
            </a:r>
            <a:endParaRPr lang="ja-JP" altLang="en-US" sz="1600" b="1" dirty="0"/>
          </a:p>
        </p:txBody>
      </p:sp>
      <p:sp>
        <p:nvSpPr>
          <p:cNvPr id="5" name="スライド番号プレースホルダー 2">
            <a:extLst>
              <a:ext uri="{FF2B5EF4-FFF2-40B4-BE49-F238E27FC236}">
                <a16:creationId xmlns:a16="http://schemas.microsoft.com/office/drawing/2014/main" id="{4761FD43-0256-4529-8408-446C16B4EA7F}"/>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138</a:t>
            </a:fld>
            <a:endParaRPr lang="ja-JP" altLang="en-US" sz="1100"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026628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8851"/>
            <a:ext cx="9108000" cy="338554"/>
          </a:xfrm>
          <a:prstGeom prst="rect">
            <a:avLst/>
          </a:prstGeom>
          <a:solidFill>
            <a:schemeClr val="accent1">
              <a:lumMod val="20000"/>
              <a:lumOff val="80000"/>
            </a:schemeClr>
          </a:solidFill>
          <a:ln>
            <a:solidFill>
              <a:schemeClr val="tx2"/>
            </a:solidFill>
          </a:ln>
        </p:spPr>
        <p:txBody>
          <a:bodyPr wrap="square" anchor="ctr">
            <a:spAutoFit/>
          </a:bodyPr>
          <a:lstStyle/>
          <a:p>
            <a:pPr algn="ctr" defTabSz="884155"/>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府市で類似・重複している行政サービス（Ｂ項目）（</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22</a:t>
            </a:r>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項目）の取組状況（事業別）　</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2/2</a:t>
            </a:r>
            <a:endParaRPr lang="en-US" altLang="zh-TW"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4" name="テキスト ボックス 53"/>
          <p:cNvSpPr txBox="1"/>
          <p:nvPr/>
        </p:nvSpPr>
        <p:spPr>
          <a:xfrm>
            <a:off x="78387" y="383466"/>
            <a:ext cx="1617063" cy="307777"/>
          </a:xfrm>
          <a:prstGeom prst="rect">
            <a:avLst/>
          </a:prstGeom>
          <a:noFill/>
        </p:spPr>
        <p:txBody>
          <a:bodyPr wrap="square" rtlCol="0">
            <a:spAutoFit/>
          </a:bodyPr>
          <a:lstStyle/>
          <a:p>
            <a:pPr defTabSz="884155"/>
            <a:r>
              <a:rPr lang="ja-JP" altLang="en-US" sz="1400" b="1" dirty="0">
                <a:solidFill>
                  <a:prstClr val="black"/>
                </a:solidFill>
                <a:latin typeface="UD デジタル 教科書体 N-R" panose="02020400000000000000" pitchFamily="17" charset="-128"/>
                <a:ea typeface="BIZ UDゴシック" panose="020B0400000000000000"/>
              </a:rPr>
              <a:t>３</a:t>
            </a:r>
            <a:r>
              <a:rPr lang="en-US" altLang="ja-JP" sz="1400" b="1" dirty="0">
                <a:solidFill>
                  <a:prstClr val="black"/>
                </a:solidFill>
                <a:latin typeface="UD デジタル 教科書体 N-R" panose="02020400000000000000" pitchFamily="17" charset="-128"/>
                <a:ea typeface="BIZ UDゴシック" panose="020B0400000000000000"/>
              </a:rPr>
              <a:t>.</a:t>
            </a:r>
            <a:r>
              <a:rPr lang="ja-JP" altLang="en-US" sz="1400" b="1" dirty="0">
                <a:solidFill>
                  <a:prstClr val="black"/>
                </a:solidFill>
                <a:latin typeface="UD デジタル 教科書体 N-R" panose="02020400000000000000" pitchFamily="17" charset="-128"/>
                <a:ea typeface="BIZ UDゴシック" panose="020B0400000000000000"/>
              </a:rPr>
              <a:t>公の施設等</a:t>
            </a:r>
          </a:p>
        </p:txBody>
      </p:sp>
      <p:graphicFrame>
        <p:nvGraphicFramePr>
          <p:cNvPr id="21" name="表 20"/>
          <p:cNvGraphicFramePr>
            <a:graphicFrameLocks noGrp="1"/>
          </p:cNvGraphicFramePr>
          <p:nvPr/>
        </p:nvGraphicFramePr>
        <p:xfrm>
          <a:off x="89993" y="692573"/>
          <a:ext cx="8964013" cy="5881350"/>
        </p:xfrm>
        <a:graphic>
          <a:graphicData uri="http://schemas.openxmlformats.org/drawingml/2006/table">
            <a:tbl>
              <a:tblPr firstRow="1" bandRow="1">
                <a:tableStyleId>{5940675A-B579-460E-94D1-54222C63F5DA}</a:tableStyleId>
              </a:tblPr>
              <a:tblGrid>
                <a:gridCol w="1256928">
                  <a:extLst>
                    <a:ext uri="{9D8B030D-6E8A-4147-A177-3AD203B41FA5}">
                      <a16:colId xmlns:a16="http://schemas.microsoft.com/office/drawing/2014/main" val="20000"/>
                    </a:ext>
                  </a:extLst>
                </a:gridCol>
                <a:gridCol w="1320800">
                  <a:extLst>
                    <a:ext uri="{9D8B030D-6E8A-4147-A177-3AD203B41FA5}">
                      <a16:colId xmlns:a16="http://schemas.microsoft.com/office/drawing/2014/main" val="20001"/>
                    </a:ext>
                  </a:extLst>
                </a:gridCol>
                <a:gridCol w="1508494">
                  <a:extLst>
                    <a:ext uri="{9D8B030D-6E8A-4147-A177-3AD203B41FA5}">
                      <a16:colId xmlns:a16="http://schemas.microsoft.com/office/drawing/2014/main" val="2026859108"/>
                    </a:ext>
                  </a:extLst>
                </a:gridCol>
                <a:gridCol w="1009934">
                  <a:extLst>
                    <a:ext uri="{9D8B030D-6E8A-4147-A177-3AD203B41FA5}">
                      <a16:colId xmlns:a16="http://schemas.microsoft.com/office/drawing/2014/main" val="1336547897"/>
                    </a:ext>
                  </a:extLst>
                </a:gridCol>
                <a:gridCol w="3153912">
                  <a:extLst>
                    <a:ext uri="{9D8B030D-6E8A-4147-A177-3AD203B41FA5}">
                      <a16:colId xmlns:a16="http://schemas.microsoft.com/office/drawing/2014/main" val="20003"/>
                    </a:ext>
                  </a:extLst>
                </a:gridCol>
                <a:gridCol w="713945">
                  <a:extLst>
                    <a:ext uri="{9D8B030D-6E8A-4147-A177-3AD203B41FA5}">
                      <a16:colId xmlns:a16="http://schemas.microsoft.com/office/drawing/2014/main" val="4252845561"/>
                    </a:ext>
                  </a:extLst>
                </a:gridCol>
              </a:tblGrid>
              <a:tr h="116113">
                <a:tc grid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項目</a:t>
                      </a:r>
                    </a:p>
                  </a:txBody>
                  <a:tcPr marL="33231" marR="33231" marT="33231" marB="33231"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tx1">
                        <a:lumMod val="65000"/>
                        <a:lumOff val="35000"/>
                      </a:schemeClr>
                    </a:solidFill>
                  </a:tcPr>
                </a:tc>
                <a:tc hMerge="1">
                  <a:txBody>
                    <a:bodyPr/>
                    <a:lstStyle/>
                    <a:p>
                      <a:pPr algn="ctr"/>
                      <a:endParaRPr kumimoji="1" lang="ja-JP" altLang="en-US" sz="1100" b="1" dirty="0">
                        <a:latin typeface="Meiryo UI" panose="020B0604030504040204" pitchFamily="50" charset="-128"/>
                        <a:ea typeface="Meiryo UI" panose="020B0604030504040204" pitchFamily="50" charset="-128"/>
                      </a:endParaRPr>
                    </a:p>
                  </a:txBody>
                  <a:tcPr marT="36000" marB="36000" anchor="ctr">
                    <a:lnT w="28575" cap="flat" cmpd="sng" algn="ctr">
                      <a:solidFill>
                        <a:schemeClr val="tx1"/>
                      </a:solidFill>
                      <a:prstDash val="solid"/>
                      <a:round/>
                      <a:headEnd type="none" w="med" len="med"/>
                      <a:tailEnd type="none" w="med" len="med"/>
                    </a:lnT>
                    <a:solidFill>
                      <a:schemeClr val="tx1">
                        <a:lumMod val="65000"/>
                        <a:lumOff val="35000"/>
                      </a:schemeClr>
                    </a:solidFill>
                  </a:tcPr>
                </a:tc>
                <a:tc row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府市連携の</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方針</a:t>
                      </a:r>
                    </a:p>
                  </a:txBody>
                  <a:tcPr marL="33231" marR="33231"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5000"/>
                        <a:lumOff val="35000"/>
                      </a:schemeClr>
                    </a:solidFill>
                  </a:tcPr>
                </a:tc>
                <a:tc row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改革手法</a:t>
                      </a:r>
                    </a:p>
                  </a:txBody>
                  <a:tcPr marL="33231" marR="33231"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5000"/>
                        <a:lumOff val="35000"/>
                      </a:schemeClr>
                    </a:solidFill>
                  </a:tcPr>
                </a:tc>
                <a:tc rowSpan="2" grid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取組状況</a:t>
                      </a:r>
                    </a:p>
                  </a:txBody>
                  <a:tcPr marL="33231" marR="33231" marT="33231" marB="33231"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65000"/>
                        <a:lumOff val="35000"/>
                      </a:schemeClr>
                    </a:solidFill>
                  </a:tcPr>
                </a:tc>
                <a:tc rowSpan="2" hMerge="1">
                  <a:txBody>
                    <a:bodyPr/>
                    <a:lstStyle/>
                    <a:p>
                      <a:pPr algn="ct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3231" marR="33231"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07186227"/>
                  </a:ext>
                </a:extLst>
              </a:tr>
              <a:tr h="116113">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大阪府</a:t>
                      </a:r>
                    </a:p>
                  </a:txBody>
                  <a:tcPr marL="33231" marR="33231"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大阪市</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a:txBody>
                  <a:tcPr marL="33231" marR="33231"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tx1">
                        <a:lumMod val="65000"/>
                        <a:lumOff val="35000"/>
                      </a:schemeClr>
                    </a:solidFill>
                  </a:tcPr>
                </a:tc>
                <a:tc vMerge="1">
                  <a:txBody>
                    <a:bodyPr/>
                    <a:lstStyle/>
                    <a:p>
                      <a:endParaRPr kumimoji="1" lang="ja-JP" altLang="en-US" dirty="0"/>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2384276873"/>
                  </a:ext>
                </a:extLst>
              </a:tr>
              <a:tr h="116113">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府立支援学校</a:t>
                      </a: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950" b="1" dirty="0">
                          <a:solidFill>
                            <a:schemeClr val="bg1"/>
                          </a:solidFill>
                          <a:latin typeface="BIZ UDゴシック" panose="020B0400000000000000" pitchFamily="49" charset="-128"/>
                          <a:ea typeface="BIZ UDゴシック" panose="020B0400000000000000" pitchFamily="49" charset="-128"/>
                        </a:rPr>
                        <a:t>市立特別支援学校</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府へ移管</a:t>
                      </a:r>
                    </a:p>
                  </a:txBody>
                  <a:tcPr marL="84406" marR="84406" marT="33231" marB="33231"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移管</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2016</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市から府へ移管</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0000"/>
                  </a:ext>
                </a:extLst>
              </a:tr>
              <a:tr h="116113">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府立高校</a:t>
                      </a: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市立高校</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府へ移管</a:t>
                      </a:r>
                    </a:p>
                  </a:txBody>
                  <a:tcPr marL="84406" marR="84406" marT="33231" marB="33231"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移管</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2022</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市から府へ移管</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0001"/>
                  </a:ext>
                </a:extLst>
              </a:tr>
              <a:tr h="237056">
                <a:tc>
                  <a:txBody>
                    <a:bodyPr/>
                    <a:lstStyle/>
                    <a:p>
                      <a:pPr algn="ctr"/>
                      <a:r>
                        <a:rPr kumimoji="1" lang="ja-JP" altLang="en-US" sz="900" b="1" dirty="0">
                          <a:solidFill>
                            <a:schemeClr val="bg1"/>
                          </a:solidFill>
                          <a:latin typeface="BIZ UDゴシック" panose="020B0400000000000000" pitchFamily="49" charset="-128"/>
                          <a:ea typeface="BIZ UDゴシック" panose="020B0400000000000000" pitchFamily="49" charset="-128"/>
                        </a:rPr>
                        <a:t>マイドームおおさか</a:t>
                      </a:r>
                    </a:p>
                    <a:p>
                      <a:pPr algn="ctr"/>
                      <a:r>
                        <a:rPr kumimoji="1" lang="ja-JP" altLang="en-US" sz="900" b="1" dirty="0">
                          <a:solidFill>
                            <a:schemeClr val="bg1"/>
                          </a:solidFill>
                          <a:latin typeface="BIZ UDゴシック" panose="020B0400000000000000" pitchFamily="49" charset="-128"/>
                          <a:ea typeface="BIZ UDゴシック" panose="020B0400000000000000" pitchFamily="49" charset="-128"/>
                        </a:rPr>
                        <a:t>（産業振興機構）</a:t>
                      </a: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900" b="1" dirty="0">
                          <a:solidFill>
                            <a:schemeClr val="bg1"/>
                          </a:solidFill>
                          <a:latin typeface="BIZ UDゴシック" panose="020B0400000000000000" pitchFamily="49" charset="-128"/>
                          <a:ea typeface="BIZ UDゴシック" panose="020B0400000000000000" pitchFamily="49" charset="-128"/>
                        </a:rPr>
                        <a:t>産業創造館</a:t>
                      </a:r>
                    </a:p>
                    <a:p>
                      <a:pPr algn="ctr"/>
                      <a:r>
                        <a:rPr kumimoji="1" lang="ja-JP" altLang="en-US" sz="900" b="1" dirty="0">
                          <a:solidFill>
                            <a:schemeClr val="bg1"/>
                          </a:solidFill>
                          <a:latin typeface="BIZ UDゴシック" panose="020B0400000000000000" pitchFamily="49" charset="-128"/>
                          <a:ea typeface="BIZ UDゴシック" panose="020B0400000000000000" pitchFamily="49" charset="-128"/>
                        </a:rPr>
                        <a:t>（都市型産業振興</a:t>
                      </a:r>
                      <a:endParaRPr kumimoji="1" lang="en-US" altLang="ja-JP" sz="900" b="1"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900" b="1" dirty="0">
                          <a:solidFill>
                            <a:schemeClr val="bg1"/>
                          </a:solidFill>
                          <a:latin typeface="BIZ UDゴシック" panose="020B0400000000000000" pitchFamily="49" charset="-128"/>
                          <a:ea typeface="BIZ UDゴシック" panose="020B0400000000000000" pitchFamily="49" charset="-128"/>
                        </a:rPr>
                        <a:t>センター）</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組織統合</a:t>
                      </a:r>
                    </a:p>
                  </a:txBody>
                  <a:tcPr marL="84406" marR="84406" marT="33231" marB="33231"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2019</a:t>
                      </a:r>
                      <a:r>
                        <a:rPr kumimoji="1" lang="ja-JP" altLang="en-US" sz="1100" b="1" dirty="0">
                          <a:solidFill>
                            <a:schemeClr val="tx1"/>
                          </a:solidFill>
                          <a:latin typeface="BIZ UDゴシック" panose="020B0400000000000000" pitchFamily="49" charset="-128"/>
                          <a:ea typeface="BIZ UDゴシック" panose="020B0400000000000000" pitchFamily="49" charset="-128"/>
                        </a:rPr>
                        <a:t>　</a:t>
                      </a:r>
                      <a:r>
                        <a:rPr kumimoji="1" lang="zh-TW" altLang="en-US" sz="1100" b="1" dirty="0">
                          <a:solidFill>
                            <a:schemeClr val="tx1"/>
                          </a:solidFill>
                          <a:latin typeface="BIZ UDゴシック" panose="020B0400000000000000" pitchFamily="49" charset="-128"/>
                          <a:ea typeface="BIZ UDゴシック" panose="020B0400000000000000" pitchFamily="49" charset="-128"/>
                        </a:rPr>
                        <a:t>大阪産業局設立</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441583583"/>
                  </a:ext>
                </a:extLst>
              </a:tr>
              <a:tr h="184144">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府立中央図書館</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市立中央図書館</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900" b="1" dirty="0">
                          <a:solidFill>
                            <a:schemeClr val="tx1"/>
                          </a:solidFill>
                          <a:latin typeface="BIZ UDゴシック" panose="020B0400000000000000" pitchFamily="49" charset="-128"/>
                          <a:ea typeface="BIZ UDゴシック" panose="020B0400000000000000" pitchFamily="49" charset="-128"/>
                        </a:rPr>
                        <a:t>役割分担を整理の上、当面ストックを有効活用</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府市連携事業の実施、市立図書館の民間委託拡大の実施</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2271877343"/>
                  </a:ext>
                </a:extLst>
              </a:tr>
              <a:tr h="184144">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府立体育会館</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市立中央体育館</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役割分担を整理の上、当面ストックを有効活用</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府立体育館は興行中心で広域自治体が運営し、市立中央体育館は競技スポーツの拠点として整理</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3092630272"/>
                  </a:ext>
                </a:extLst>
              </a:tr>
              <a:tr h="206655">
                <a:tc>
                  <a:txBody>
                    <a:bodyPr/>
                    <a:lstStyle/>
                    <a:p>
                      <a:pPr algn="ctr"/>
                      <a:r>
                        <a:rPr kumimoji="1" lang="ja-JP" altLang="en-US" sz="1050" b="1" dirty="0">
                          <a:solidFill>
                            <a:schemeClr val="bg1"/>
                          </a:solidFill>
                          <a:latin typeface="BIZ UDゴシック" panose="020B0400000000000000" pitchFamily="49" charset="-128"/>
                          <a:ea typeface="BIZ UDゴシック" panose="020B0400000000000000" pitchFamily="49" charset="-128"/>
                        </a:rPr>
                        <a:t>門真スポーツ</a:t>
                      </a:r>
                      <a:r>
                        <a:rPr kumimoji="1" lang="en-US" altLang="ja-JP" sz="1050" b="1" dirty="0">
                          <a:solidFill>
                            <a:schemeClr val="bg1"/>
                          </a:solidFill>
                          <a:latin typeface="BIZ UDゴシック" panose="020B0400000000000000" pitchFamily="49" charset="-128"/>
                          <a:ea typeface="BIZ UDゴシック" panose="020B0400000000000000" pitchFamily="49" charset="-128"/>
                        </a:rPr>
                        <a:t>C</a:t>
                      </a: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050" b="1" dirty="0">
                          <a:solidFill>
                            <a:schemeClr val="bg1"/>
                          </a:solidFill>
                          <a:latin typeface="BIZ UDゴシック" panose="020B0400000000000000" pitchFamily="49" charset="-128"/>
                          <a:ea typeface="BIZ UDゴシック" panose="020B0400000000000000" pitchFamily="49" charset="-128"/>
                        </a:rPr>
                        <a:t>大阪プール</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役割分担を整理の上、当面ストックを有効活用</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門真スポーツ</a:t>
                      </a:r>
                      <a:r>
                        <a:rPr kumimoji="1" lang="en-US" altLang="ja-JP" sz="1000" b="1" dirty="0">
                          <a:solidFill>
                            <a:schemeClr val="tx1"/>
                          </a:solidFill>
                          <a:latin typeface="BIZ UDゴシック" panose="020B0400000000000000" pitchFamily="49" charset="-128"/>
                          <a:ea typeface="BIZ UDゴシック" panose="020B0400000000000000" pitchFamily="49" charset="-128"/>
                        </a:rPr>
                        <a:t>C</a:t>
                      </a:r>
                      <a:r>
                        <a:rPr kumimoji="1" lang="ja-JP" altLang="en-US" sz="1000" b="1" dirty="0">
                          <a:solidFill>
                            <a:schemeClr val="tx1"/>
                          </a:solidFill>
                          <a:latin typeface="BIZ UDゴシック" panose="020B0400000000000000" pitchFamily="49" charset="-128"/>
                          <a:ea typeface="BIZ UDゴシック" panose="020B0400000000000000" pitchFamily="49" charset="-128"/>
                        </a:rPr>
                        <a:t>は広域自治体が運営し、大阪プールは競技大会開催可能な拠点として整理</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895038445"/>
                  </a:ext>
                </a:extLst>
              </a:tr>
              <a:tr h="248395">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府立大型児童館ビッグバン</a:t>
                      </a: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キッズプラザ大阪</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900" b="1" dirty="0">
                          <a:solidFill>
                            <a:schemeClr val="tx1"/>
                          </a:solidFill>
                          <a:latin typeface="BIZ UDゴシック" panose="020B0400000000000000" pitchFamily="49" charset="-128"/>
                          <a:ea typeface="BIZ UDゴシック" panose="020B0400000000000000" pitchFamily="49" charset="-128"/>
                        </a:rPr>
                        <a:t>役割分担を整理</a:t>
                      </a:r>
                      <a:r>
                        <a:rPr kumimoji="1" lang="en-US" altLang="ja-JP" sz="900" b="1" dirty="0">
                          <a:solidFill>
                            <a:schemeClr val="tx1"/>
                          </a:solidFill>
                          <a:latin typeface="BIZ UDゴシック" panose="020B0400000000000000" pitchFamily="49" charset="-128"/>
                          <a:ea typeface="BIZ UDゴシック" panose="020B0400000000000000" pitchFamily="49" charset="-128"/>
                        </a:rPr>
                        <a:t>/</a:t>
                      </a:r>
                      <a:r>
                        <a:rPr kumimoji="1" lang="ja-JP" altLang="en-US" sz="900" b="1" dirty="0">
                          <a:solidFill>
                            <a:schemeClr val="tx1"/>
                          </a:solidFill>
                          <a:latin typeface="BIZ UDゴシック" panose="020B0400000000000000" pitchFamily="49" charset="-128"/>
                          <a:ea typeface="BIZ UDゴシック" panose="020B0400000000000000" pitchFamily="49" charset="-128"/>
                        </a:rPr>
                        <a:t>事業の見直し・自立化</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en-US" altLang="ja-JP" sz="950" b="1" dirty="0">
                          <a:solidFill>
                            <a:schemeClr val="tx1"/>
                          </a:solidFill>
                          <a:latin typeface="BIZ UDゴシック" panose="020B0400000000000000" pitchFamily="49" charset="-128"/>
                          <a:ea typeface="BIZ UDゴシック" panose="020B0400000000000000" pitchFamily="49" charset="-128"/>
                        </a:rPr>
                        <a:t>2021</a:t>
                      </a:r>
                      <a:r>
                        <a:rPr kumimoji="1" lang="ja-JP" altLang="en-US" sz="950" b="1" dirty="0">
                          <a:solidFill>
                            <a:schemeClr val="tx1"/>
                          </a:solidFill>
                          <a:latin typeface="BIZ UDゴシック" panose="020B0400000000000000" pitchFamily="49" charset="-128"/>
                          <a:ea typeface="BIZ UDゴシック" panose="020B0400000000000000" pitchFamily="49" charset="-128"/>
                        </a:rPr>
                        <a:t>　ビッグバンは堺市へ移管</a:t>
                      </a:r>
                    </a:p>
                    <a:p>
                      <a:r>
                        <a:rPr kumimoji="1" lang="en-US" altLang="ja-JP" sz="950" b="1" dirty="0">
                          <a:solidFill>
                            <a:schemeClr val="tx1"/>
                          </a:solidFill>
                          <a:latin typeface="BIZ UDゴシック" panose="020B0400000000000000" pitchFamily="49" charset="-128"/>
                          <a:ea typeface="BIZ UDゴシック" panose="020B0400000000000000" pitchFamily="49" charset="-128"/>
                        </a:rPr>
                        <a:t>2018</a:t>
                      </a:r>
                      <a:r>
                        <a:rPr kumimoji="1" lang="ja-JP" altLang="en-US" sz="950" b="1" dirty="0">
                          <a:solidFill>
                            <a:schemeClr val="tx1"/>
                          </a:solidFill>
                          <a:latin typeface="BIZ UDゴシック" panose="020B0400000000000000" pitchFamily="49" charset="-128"/>
                          <a:ea typeface="BIZ UDゴシック" panose="020B0400000000000000" pitchFamily="49" charset="-128"/>
                        </a:rPr>
                        <a:t>　キッズプラザは公募で決定した運営事業者に</a:t>
                      </a:r>
                      <a:r>
                        <a:rPr kumimoji="1" lang="ja-JP" altLang="en-US" sz="950" b="1" dirty="0" err="1">
                          <a:solidFill>
                            <a:schemeClr val="tx1"/>
                          </a:solidFill>
                          <a:latin typeface="BIZ UDゴシック" panose="020B0400000000000000" pitchFamily="49" charset="-128"/>
                          <a:ea typeface="BIZ UDゴシック" panose="020B0400000000000000" pitchFamily="49" charset="-128"/>
                        </a:rPr>
                        <a:t>よ</a:t>
                      </a:r>
                      <a:endParaRPr kumimoji="1" lang="en-US" altLang="ja-JP" sz="95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950" b="1" dirty="0">
                          <a:solidFill>
                            <a:schemeClr val="tx1"/>
                          </a:solidFill>
                          <a:latin typeface="BIZ UDゴシック" panose="020B0400000000000000" pitchFamily="49" charset="-128"/>
                          <a:ea typeface="BIZ UDゴシック" panose="020B0400000000000000" pitchFamily="49" charset="-128"/>
                        </a:rPr>
                        <a:t>　　　</a:t>
                      </a:r>
                      <a:r>
                        <a:rPr kumimoji="1" lang="ja-JP" altLang="en-US" sz="950" b="1" dirty="0" err="1">
                          <a:solidFill>
                            <a:schemeClr val="tx1"/>
                          </a:solidFill>
                          <a:latin typeface="BIZ UDゴシック" panose="020B0400000000000000" pitchFamily="49" charset="-128"/>
                          <a:ea typeface="BIZ UDゴシック" panose="020B0400000000000000" pitchFamily="49" charset="-128"/>
                        </a:rPr>
                        <a:t>る</a:t>
                      </a:r>
                      <a:r>
                        <a:rPr kumimoji="1" lang="ja-JP" altLang="en-US" sz="950" b="1" dirty="0">
                          <a:solidFill>
                            <a:schemeClr val="tx1"/>
                          </a:solidFill>
                          <a:latin typeface="BIZ UDゴシック" panose="020B0400000000000000" pitchFamily="49" charset="-128"/>
                          <a:ea typeface="BIZ UDゴシック" panose="020B0400000000000000" pitchFamily="49" charset="-128"/>
                        </a:rPr>
                        <a:t>運営開始</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425764043"/>
                  </a:ext>
                </a:extLst>
              </a:tr>
              <a:tr h="184144">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大阪国際会議場</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インテックス大阪</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役割分担を整理</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en-US" altLang="zh-TW" sz="1000" b="1" dirty="0">
                          <a:solidFill>
                            <a:schemeClr val="tx1"/>
                          </a:solidFill>
                          <a:latin typeface="BIZ UDゴシック" panose="020B0400000000000000" pitchFamily="49" charset="-128"/>
                          <a:ea typeface="BIZ UDゴシック" panose="020B0400000000000000" pitchFamily="49" charset="-128"/>
                        </a:rPr>
                        <a:t>MICE</a:t>
                      </a:r>
                      <a:r>
                        <a:rPr kumimoji="1" lang="zh-TW" altLang="en-US" sz="1000" b="1" dirty="0">
                          <a:solidFill>
                            <a:schemeClr val="tx1"/>
                          </a:solidFill>
                          <a:latin typeface="BIZ UDゴシック" panose="020B0400000000000000" pitchFamily="49" charset="-128"/>
                          <a:ea typeface="BIZ UDゴシック" panose="020B0400000000000000" pitchFamily="49" charset="-128"/>
                        </a:rPr>
                        <a:t>共同誘致等連携実施</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endParaRPr kumimoji="1" lang="zh-TW"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3641863917"/>
                  </a:ext>
                </a:extLst>
              </a:tr>
              <a:tr h="184144">
                <a:tc>
                  <a:txBody>
                    <a:bodyPr/>
                    <a:lstStyle/>
                    <a:p>
                      <a:pPr algn="ctr"/>
                      <a:r>
                        <a:rPr kumimoji="1" lang="ja-JP" altLang="en-US" sz="1000" b="1" dirty="0">
                          <a:solidFill>
                            <a:schemeClr val="bg1"/>
                          </a:solidFill>
                          <a:latin typeface="BIZ UDゴシック" panose="020B0400000000000000" pitchFamily="49" charset="-128"/>
                          <a:ea typeface="BIZ UDゴシック" panose="020B0400000000000000" pitchFamily="49" charset="-128"/>
                        </a:rPr>
                        <a:t>こども青少年施設</a:t>
                      </a:r>
                      <a:endParaRPr kumimoji="1" lang="en-US" altLang="ja-JP" sz="100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000" b="1" dirty="0">
                          <a:solidFill>
                            <a:schemeClr val="bg1"/>
                          </a:solidFill>
                          <a:latin typeface="BIZ UDゴシック" panose="020B0400000000000000" pitchFamily="49" charset="-128"/>
                          <a:ea typeface="BIZ UDゴシック" panose="020B0400000000000000" pitchFamily="49" charset="-128"/>
                        </a:rPr>
                        <a:t>こども青少年施設</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事業の見直し・自立化</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en-US" altLang="ja-JP" sz="1000" b="1" dirty="0">
                          <a:solidFill>
                            <a:schemeClr val="tx1"/>
                          </a:solidFill>
                          <a:latin typeface="BIZ UDゴシック" panose="020B0400000000000000" pitchFamily="49" charset="-128"/>
                          <a:ea typeface="BIZ UDゴシック" panose="020B0400000000000000" pitchFamily="49" charset="-128"/>
                        </a:rPr>
                        <a:t>2014</a:t>
                      </a:r>
                      <a:r>
                        <a:rPr kumimoji="1" lang="ja-JP" altLang="en-US" sz="1000" b="1" dirty="0">
                          <a:solidFill>
                            <a:schemeClr val="tx1"/>
                          </a:solidFill>
                          <a:latin typeface="BIZ UDゴシック" panose="020B0400000000000000" pitchFamily="49" charset="-128"/>
                          <a:ea typeface="BIZ UDゴシック" panose="020B0400000000000000" pitchFamily="49" charset="-128"/>
                        </a:rPr>
                        <a:t>　伊賀、びわ湖の施設廃止</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998749547"/>
                  </a:ext>
                </a:extLst>
              </a:tr>
              <a:tr h="237056">
                <a:tc>
                  <a:txBody>
                    <a:bodyPr/>
                    <a:lstStyle/>
                    <a:p>
                      <a:pPr algn="ctr"/>
                      <a:r>
                        <a:rPr kumimoji="1" lang="ja-JP" altLang="en-US" sz="1000" b="1" dirty="0">
                          <a:solidFill>
                            <a:schemeClr val="bg1"/>
                          </a:solidFill>
                          <a:latin typeface="BIZ UDゴシック" panose="020B0400000000000000" pitchFamily="49" charset="-128"/>
                          <a:ea typeface="BIZ UDゴシック" panose="020B0400000000000000" pitchFamily="49" charset="-128"/>
                        </a:rPr>
                        <a:t>障がい者交流</a:t>
                      </a:r>
                      <a:r>
                        <a:rPr kumimoji="1" lang="en-US" altLang="ja-JP" sz="1000" b="1" dirty="0">
                          <a:solidFill>
                            <a:schemeClr val="bg1"/>
                          </a:solidFill>
                          <a:latin typeface="BIZ UDゴシック" panose="020B0400000000000000" pitchFamily="49" charset="-128"/>
                          <a:ea typeface="BIZ UDゴシック" panose="020B0400000000000000" pitchFamily="49" charset="-128"/>
                        </a:rPr>
                        <a:t>C</a:t>
                      </a:r>
                      <a:endParaRPr kumimoji="1" lang="ja-JP" altLang="en-US" sz="1000" b="1"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800" b="1" spc="-150" dirty="0">
                          <a:solidFill>
                            <a:schemeClr val="bg1"/>
                          </a:solidFill>
                          <a:latin typeface="BIZ UDゴシック" panose="020B0400000000000000" pitchFamily="49" charset="-128"/>
                          <a:ea typeface="BIZ UDゴシック" panose="020B0400000000000000" pitchFamily="49" charset="-128"/>
                        </a:rPr>
                        <a:t>（ファインプラザ大阪）</a:t>
                      </a:r>
                      <a:endParaRPr kumimoji="1" lang="en-US" altLang="ja-JP" sz="800" b="1" spc="-150"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000" b="1" dirty="0">
                          <a:solidFill>
                            <a:schemeClr val="bg1"/>
                          </a:solidFill>
                          <a:latin typeface="BIZ UDゴシック" panose="020B0400000000000000" pitchFamily="49" charset="-128"/>
                          <a:ea typeface="BIZ UDゴシック" panose="020B0400000000000000" pitchFamily="49" charset="-128"/>
                        </a:rPr>
                        <a:t>障がい者スポーツ</a:t>
                      </a:r>
                      <a:r>
                        <a:rPr kumimoji="1" lang="en-US" altLang="ja-JP" sz="1000" b="1" dirty="0">
                          <a:solidFill>
                            <a:schemeClr val="bg1"/>
                          </a:solidFill>
                          <a:latin typeface="BIZ UDゴシック" panose="020B0400000000000000" pitchFamily="49" charset="-128"/>
                          <a:ea typeface="BIZ UDゴシック" panose="020B0400000000000000" pitchFamily="49" charset="-128"/>
                        </a:rPr>
                        <a:t>C</a:t>
                      </a:r>
                      <a:endParaRPr kumimoji="1" lang="ja-JP" altLang="en-US" sz="100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役割分担を整理</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en-US" altLang="ja-JP" sz="900" b="1" dirty="0">
                          <a:solidFill>
                            <a:schemeClr val="tx1"/>
                          </a:solidFill>
                          <a:latin typeface="BIZ UDゴシック" panose="020B0400000000000000" pitchFamily="49" charset="-128"/>
                          <a:ea typeface="BIZ UDゴシック" panose="020B0400000000000000" pitchFamily="49" charset="-128"/>
                        </a:rPr>
                        <a:t>2013</a:t>
                      </a:r>
                      <a:r>
                        <a:rPr kumimoji="1" lang="ja-JP" altLang="en-US" sz="900" b="1" dirty="0">
                          <a:solidFill>
                            <a:schemeClr val="tx1"/>
                          </a:solidFill>
                          <a:latin typeface="BIZ UDゴシック" panose="020B0400000000000000" pitchFamily="49" charset="-128"/>
                          <a:ea typeface="BIZ UDゴシック" panose="020B0400000000000000" pitchFamily="49" charset="-128"/>
                        </a:rPr>
                        <a:t>　ファインプラザ大阪指定管理者制度を導入</a:t>
                      </a:r>
                    </a:p>
                    <a:p>
                      <a:r>
                        <a:rPr kumimoji="1" lang="en-US" altLang="ja-JP" sz="900" b="1" dirty="0">
                          <a:solidFill>
                            <a:schemeClr val="tx1"/>
                          </a:solidFill>
                          <a:latin typeface="BIZ UDゴシック" panose="020B0400000000000000" pitchFamily="49" charset="-128"/>
                          <a:ea typeface="BIZ UDゴシック" panose="020B0400000000000000" pitchFamily="49" charset="-128"/>
                        </a:rPr>
                        <a:t>2021</a:t>
                      </a:r>
                      <a:r>
                        <a:rPr kumimoji="1" lang="ja-JP" altLang="en-US" sz="900" b="1" dirty="0">
                          <a:solidFill>
                            <a:schemeClr val="tx1"/>
                          </a:solidFill>
                          <a:latin typeface="BIZ UDゴシック" panose="020B0400000000000000" pitchFamily="49" charset="-128"/>
                          <a:ea typeface="BIZ UDゴシック" panose="020B0400000000000000" pitchFamily="49" charset="-128"/>
                        </a:rPr>
                        <a:t>　市は長居の建替を決定。建替後５年を目途に長居・</a:t>
                      </a:r>
                      <a:endParaRPr kumimoji="1" lang="en-US" altLang="ja-JP" sz="9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900" b="1" dirty="0">
                          <a:solidFill>
                            <a:schemeClr val="tx1"/>
                          </a:solidFill>
                          <a:latin typeface="BIZ UDゴシック" panose="020B0400000000000000" pitchFamily="49" charset="-128"/>
                          <a:ea typeface="BIZ UDゴシック" panose="020B0400000000000000" pitchFamily="49" charset="-128"/>
                        </a:rPr>
                        <a:t>　　　舞洲の２館体制のあり方検討</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2084021519"/>
                  </a:ext>
                </a:extLst>
              </a:tr>
              <a:tr h="441148">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ドーンセンター</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クレオ大阪</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900" b="1" dirty="0">
                          <a:solidFill>
                            <a:schemeClr val="tx1"/>
                          </a:solidFill>
                          <a:latin typeface="BIZ UDゴシック" panose="020B0400000000000000" pitchFamily="49" charset="-128"/>
                          <a:ea typeface="BIZ UDゴシック" panose="020B0400000000000000" pitchFamily="49" charset="-128"/>
                        </a:rPr>
                        <a:t>役割分担を整理</a:t>
                      </a:r>
                      <a:r>
                        <a:rPr kumimoji="1" lang="en-US" altLang="ja-JP" sz="900" b="1" dirty="0">
                          <a:solidFill>
                            <a:schemeClr val="tx1"/>
                          </a:solidFill>
                          <a:latin typeface="BIZ UDゴシック" panose="020B0400000000000000" pitchFamily="49" charset="-128"/>
                          <a:ea typeface="BIZ UDゴシック" panose="020B0400000000000000" pitchFamily="49" charset="-128"/>
                        </a:rPr>
                        <a:t>/</a:t>
                      </a:r>
                      <a:r>
                        <a:rPr kumimoji="1" lang="ja-JP" altLang="en-US" sz="900" b="1" dirty="0">
                          <a:solidFill>
                            <a:schemeClr val="tx1"/>
                          </a:solidFill>
                          <a:latin typeface="BIZ UDゴシック" panose="020B0400000000000000" pitchFamily="49" charset="-128"/>
                          <a:ea typeface="BIZ UDゴシック" panose="020B0400000000000000" pitchFamily="49" charset="-128"/>
                        </a:rPr>
                        <a:t>事業の見直し・自立化</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ja-JP" altLang="en-US" sz="900" b="1" dirty="0">
                          <a:solidFill>
                            <a:schemeClr val="tx1"/>
                          </a:solidFill>
                          <a:latin typeface="BIZ UDゴシック" panose="020B0400000000000000" pitchFamily="49" charset="-128"/>
                          <a:ea typeface="BIZ UDゴシック" panose="020B0400000000000000" pitchFamily="49" charset="-128"/>
                        </a:rPr>
                        <a:t>所蔵資料の相互貸借サービスの推進など相互連携</a:t>
                      </a:r>
                    </a:p>
                    <a:p>
                      <a:r>
                        <a:rPr kumimoji="1" lang="en-US" altLang="ja-JP" sz="900" b="1" dirty="0">
                          <a:solidFill>
                            <a:schemeClr val="tx1"/>
                          </a:solidFill>
                          <a:latin typeface="BIZ UDゴシック" panose="020B0400000000000000" pitchFamily="49" charset="-128"/>
                          <a:ea typeface="BIZ UDゴシック" panose="020B0400000000000000" pitchFamily="49" charset="-128"/>
                        </a:rPr>
                        <a:t>2015</a:t>
                      </a:r>
                      <a:r>
                        <a:rPr kumimoji="1" lang="ja-JP" altLang="en-US" sz="900" b="1" dirty="0">
                          <a:solidFill>
                            <a:schemeClr val="tx1"/>
                          </a:solidFill>
                          <a:latin typeface="BIZ UDゴシック" panose="020B0400000000000000" pitchFamily="49" charset="-128"/>
                          <a:ea typeface="BIZ UDゴシック" panose="020B0400000000000000" pitchFamily="49" charset="-128"/>
                        </a:rPr>
                        <a:t>　「クレオ大阪北」を「子育ていろいろ相談セン</a:t>
                      </a:r>
                      <a:endParaRPr kumimoji="1" lang="en-US" altLang="ja-JP" sz="9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900" b="1" dirty="0">
                          <a:solidFill>
                            <a:schemeClr val="tx1"/>
                          </a:solidFill>
                          <a:latin typeface="BIZ UDゴシック" panose="020B0400000000000000" pitchFamily="49" charset="-128"/>
                          <a:ea typeface="BIZ UDゴシック" panose="020B0400000000000000" pitchFamily="49" charset="-128"/>
                        </a:rPr>
                        <a:t>　　　ター」へ移転し、新たに「男女共同参画センター子</a:t>
                      </a:r>
                      <a:endParaRPr kumimoji="1" lang="en-US" altLang="ja-JP" sz="9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900" b="1" dirty="0">
                          <a:solidFill>
                            <a:schemeClr val="tx1"/>
                          </a:solidFill>
                          <a:latin typeface="BIZ UDゴシック" panose="020B0400000000000000" pitchFamily="49" charset="-128"/>
                          <a:ea typeface="BIZ UDゴシック" panose="020B0400000000000000" pitchFamily="49" charset="-128"/>
                        </a:rPr>
                        <a:t>　　　育て活動支援館」として多機能化</a:t>
                      </a:r>
                    </a:p>
                    <a:p>
                      <a:r>
                        <a:rPr kumimoji="1" lang="en-US" altLang="ja-JP" sz="900" b="1" dirty="0">
                          <a:solidFill>
                            <a:schemeClr val="tx1"/>
                          </a:solidFill>
                          <a:latin typeface="BIZ UDゴシック" panose="020B0400000000000000" pitchFamily="49" charset="-128"/>
                          <a:ea typeface="BIZ UDゴシック" panose="020B0400000000000000" pitchFamily="49" charset="-128"/>
                        </a:rPr>
                        <a:t>2016</a:t>
                      </a:r>
                      <a:r>
                        <a:rPr kumimoji="1" lang="ja-JP" altLang="en-US" sz="900" b="1" dirty="0">
                          <a:solidFill>
                            <a:schemeClr val="tx1"/>
                          </a:solidFill>
                          <a:latin typeface="BIZ UDゴシック" panose="020B0400000000000000" pitchFamily="49" charset="-128"/>
                          <a:ea typeface="BIZ UDゴシック" panose="020B0400000000000000" pitchFamily="49" charset="-128"/>
                        </a:rPr>
                        <a:t>　「こども文化センター」を「クレオ大阪西」に移転</a:t>
                      </a:r>
                      <a:endParaRPr kumimoji="1" lang="en-US" altLang="ja-JP" sz="9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900" b="1" dirty="0">
                          <a:solidFill>
                            <a:schemeClr val="tx1"/>
                          </a:solidFill>
                          <a:latin typeface="BIZ UDゴシック" panose="020B0400000000000000" pitchFamily="49" charset="-128"/>
                          <a:ea typeface="BIZ UDゴシック" panose="020B0400000000000000" pitchFamily="49" charset="-128"/>
                        </a:rPr>
                        <a:t>　　　し複合化</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914580776"/>
                  </a:ext>
                </a:extLst>
              </a:tr>
              <a:tr h="184144">
                <a:tc>
                  <a:txBody>
                    <a:bodyPr/>
                    <a:lstStyle/>
                    <a:p>
                      <a:pPr algn="ctr"/>
                      <a:r>
                        <a:rPr kumimoji="1" lang="ja-JP" altLang="en-US" sz="1050" b="1" dirty="0">
                          <a:solidFill>
                            <a:schemeClr val="bg1"/>
                          </a:solidFill>
                          <a:latin typeface="BIZ UDゴシック" panose="020B0400000000000000" pitchFamily="49" charset="-128"/>
                          <a:ea typeface="BIZ UDゴシック" panose="020B0400000000000000" pitchFamily="49" charset="-128"/>
                        </a:rPr>
                        <a:t>こころ健康総合</a:t>
                      </a:r>
                      <a:r>
                        <a:rPr kumimoji="1" lang="en-US" altLang="ja-JP" sz="1050" b="1" dirty="0">
                          <a:solidFill>
                            <a:schemeClr val="bg1"/>
                          </a:solidFill>
                          <a:latin typeface="BIZ UDゴシック" panose="020B0400000000000000" pitchFamily="49" charset="-128"/>
                          <a:ea typeface="BIZ UDゴシック" panose="020B0400000000000000" pitchFamily="49" charset="-128"/>
                        </a:rPr>
                        <a:t>C</a:t>
                      </a: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050" b="1" dirty="0">
                          <a:solidFill>
                            <a:schemeClr val="bg1"/>
                          </a:solidFill>
                          <a:latin typeface="BIZ UDゴシック" panose="020B0400000000000000" pitchFamily="49" charset="-128"/>
                          <a:ea typeface="BIZ UDゴシック" panose="020B0400000000000000" pitchFamily="49" charset="-128"/>
                        </a:rPr>
                        <a:t>こころの健康</a:t>
                      </a:r>
                      <a:r>
                        <a:rPr kumimoji="1" lang="en-US" altLang="ja-JP" sz="1050" b="1" dirty="0">
                          <a:solidFill>
                            <a:schemeClr val="bg1"/>
                          </a:solidFill>
                          <a:latin typeface="BIZ UDゴシック" panose="020B0400000000000000" pitchFamily="49" charset="-128"/>
                          <a:ea typeface="BIZ UDゴシック" panose="020B0400000000000000" pitchFamily="49" charset="-128"/>
                        </a:rPr>
                        <a:t>C</a:t>
                      </a:r>
                      <a:endParaRPr kumimoji="1" lang="ja-JP" altLang="en-US" sz="105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pattFill prst="wdUpDiag">
                      <a:fgClr>
                        <a:schemeClr val="accent1">
                          <a:lumMod val="40000"/>
                          <a:lumOff val="60000"/>
                        </a:schemeClr>
                      </a:fgClr>
                      <a:bgClr>
                        <a:schemeClr val="bg1"/>
                      </a:bgClr>
                    </a:patt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pattFill prst="wdUpDiag">
                      <a:fgClr>
                        <a:schemeClr val="accent1">
                          <a:lumMod val="40000"/>
                          <a:lumOff val="60000"/>
                        </a:schemeClr>
                      </a:fgClr>
                      <a:bgClr>
                        <a:schemeClr val="bg1"/>
                      </a:bgClr>
                    </a:patt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新たな大都市制度を前提としていたが、市存続のため検討終了</a:t>
                      </a:r>
                    </a:p>
                  </a:txBody>
                  <a:tcPr marL="84406" marR="84406" marT="33231" marB="33231" anchor="ctr">
                    <a:pattFill prst="wdUpDiag">
                      <a:fgClr>
                        <a:schemeClr val="accent1">
                          <a:lumMod val="40000"/>
                          <a:lumOff val="60000"/>
                        </a:schemeClr>
                      </a:fgClr>
                      <a:bgClr>
                        <a:schemeClr val="bg1"/>
                      </a:bgClr>
                    </a:pattFill>
                  </a:tcPr>
                </a:tc>
                <a:tc>
                  <a:txBody>
                    <a:bodyPr/>
                    <a:lstStyle/>
                    <a:p>
                      <a:pPr algn="ctr"/>
                      <a:r>
                        <a:rPr kumimoji="1" lang="ja-JP" altLang="en-US" sz="1000" b="1" dirty="0">
                          <a:solidFill>
                            <a:schemeClr val="tx1"/>
                          </a:solidFill>
                          <a:latin typeface="BIZ UDゴシック" panose="020B0400000000000000" pitchFamily="49" charset="-128"/>
                          <a:ea typeface="BIZ UDゴシック" panose="020B0400000000000000" pitchFamily="49" charset="-128"/>
                        </a:rPr>
                        <a:t>検討終了</a:t>
                      </a:r>
                    </a:p>
                  </a:txBody>
                  <a:tcPr marL="84406" marR="84406" marT="33231" marB="33231" anchor="ctr">
                    <a:pattFill prst="wdUpDiag">
                      <a:fgClr>
                        <a:schemeClr val="accent1">
                          <a:lumMod val="40000"/>
                          <a:lumOff val="60000"/>
                        </a:schemeClr>
                      </a:fgClr>
                      <a:bgClr>
                        <a:schemeClr val="bg1"/>
                      </a:bgClr>
                    </a:pattFill>
                  </a:tcPr>
                </a:tc>
                <a:extLst>
                  <a:ext uri="{0D108BD9-81ED-4DB2-BD59-A6C34878D82A}">
                    <a16:rowId xmlns:a16="http://schemas.microsoft.com/office/drawing/2014/main" val="10002"/>
                  </a:ext>
                </a:extLst>
              </a:tr>
              <a:tr h="184144">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動物愛護管理</a:t>
                      </a:r>
                      <a:r>
                        <a:rPr kumimoji="1" lang="en-US" altLang="ja-JP" sz="1100" b="1" dirty="0">
                          <a:solidFill>
                            <a:schemeClr val="bg1"/>
                          </a:solidFill>
                          <a:latin typeface="BIZ UDゴシック" panose="020B0400000000000000" pitchFamily="49" charset="-128"/>
                          <a:ea typeface="BIZ UDゴシック" panose="020B0400000000000000" pitchFamily="49" charset="-128"/>
                        </a:rPr>
                        <a:t>C</a:t>
                      </a: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動物管理</a:t>
                      </a:r>
                      <a:r>
                        <a:rPr kumimoji="1" lang="en-US" altLang="ja-JP" sz="1100" b="1" dirty="0">
                          <a:solidFill>
                            <a:schemeClr val="bg1"/>
                          </a:solidFill>
                          <a:latin typeface="BIZ UDゴシック" panose="020B0400000000000000" pitchFamily="49" charset="-128"/>
                          <a:ea typeface="BIZ UDゴシック" panose="020B0400000000000000" pitchFamily="49" charset="-128"/>
                        </a:rPr>
                        <a:t>C</a:t>
                      </a:r>
                      <a:endParaRPr kumimoji="1" lang="ja-JP"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役割分担を整理</a:t>
                      </a:r>
                    </a:p>
                  </a:txBody>
                  <a:tcPr marL="84406" marR="84406" marT="33231" marB="33231" anchor="ctr">
                    <a:pattFill prst="wdUpDiag">
                      <a:fgClr>
                        <a:schemeClr val="accent1">
                          <a:lumMod val="40000"/>
                          <a:lumOff val="60000"/>
                        </a:schemeClr>
                      </a:fgClr>
                      <a:bgClr>
                        <a:schemeClr val="bg1"/>
                      </a:bgClr>
                    </a:patt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pattFill prst="wdUpDiag">
                      <a:fgClr>
                        <a:schemeClr val="accent1">
                          <a:lumMod val="40000"/>
                          <a:lumOff val="60000"/>
                        </a:schemeClr>
                      </a:fgClr>
                      <a:bgClr>
                        <a:schemeClr val="bg1"/>
                      </a:bgClr>
                    </a:patt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BIZ UDゴシック" panose="020B0400000000000000" pitchFamily="49" charset="-128"/>
                          <a:ea typeface="BIZ UDゴシック" panose="020B0400000000000000" pitchFamily="49" charset="-128"/>
                        </a:rPr>
                        <a:t>新たな大都市制度を前提としていたが、市存続のため検討終了</a:t>
                      </a:r>
                    </a:p>
                  </a:txBody>
                  <a:tcPr marL="84406" marR="84406" marT="33231" marB="33231" anchor="ctr">
                    <a:pattFill prst="wdUpDiag">
                      <a:fgClr>
                        <a:schemeClr val="accent1">
                          <a:lumMod val="40000"/>
                          <a:lumOff val="60000"/>
                        </a:schemeClr>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BIZ UDゴシック" panose="020B0400000000000000" pitchFamily="49" charset="-128"/>
                          <a:ea typeface="BIZ UDゴシック" panose="020B0400000000000000" pitchFamily="49" charset="-128"/>
                        </a:rPr>
                        <a:t>検討終了</a:t>
                      </a:r>
                    </a:p>
                  </a:txBody>
                  <a:tcPr marL="84406" marR="84406" marT="33231" marB="33231" anchor="ctr">
                    <a:pattFill prst="wdUpDiag">
                      <a:fgClr>
                        <a:schemeClr val="accent1">
                          <a:lumMod val="40000"/>
                          <a:lumOff val="60000"/>
                        </a:schemeClr>
                      </a:fgClr>
                      <a:bgClr>
                        <a:schemeClr val="bg1"/>
                      </a:bgClr>
                    </a:pattFill>
                  </a:tcPr>
                </a:tc>
                <a:extLst>
                  <a:ext uri="{0D108BD9-81ED-4DB2-BD59-A6C34878D82A}">
                    <a16:rowId xmlns:a16="http://schemas.microsoft.com/office/drawing/2014/main" val="2135643721"/>
                  </a:ext>
                </a:extLst>
              </a:tr>
            </a:tbl>
          </a:graphicData>
        </a:graphic>
      </p:graphicFrame>
      <p:sp>
        <p:nvSpPr>
          <p:cNvPr id="8"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00452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テキスト ボックス 41">
            <a:extLst>
              <a:ext uri="{FF2B5EF4-FFF2-40B4-BE49-F238E27FC236}">
                <a16:creationId xmlns:a16="http://schemas.microsoft.com/office/drawing/2014/main" id="{63C2C141-A42D-6F4F-A8AF-F453EE5C92F5}"/>
              </a:ext>
            </a:extLst>
          </p:cNvPr>
          <p:cNvSpPr txBox="1"/>
          <p:nvPr/>
        </p:nvSpPr>
        <p:spPr>
          <a:xfrm>
            <a:off x="0" y="128436"/>
            <a:ext cx="8270543" cy="430887"/>
          </a:xfrm>
          <a:prstGeom prst="rect">
            <a:avLst/>
          </a:prstGeom>
          <a:noFill/>
        </p:spPr>
        <p:txBody>
          <a:bodyPr wrap="square">
            <a:spAutoFit/>
          </a:bodyPr>
          <a:lstStyle/>
          <a:p>
            <a:r>
              <a:rPr lang="ja-JP" altLang="en-US" sz="2200" dirty="0">
                <a:latin typeface="Meiryo UI" panose="020B0604030504040204" pitchFamily="50" charset="-128"/>
                <a:ea typeface="Meiryo UI" panose="020B0604030504040204" pitchFamily="50" charset="-128"/>
              </a:rPr>
              <a:t>　②大阪府・大阪市交付金事業による支援機能強化</a:t>
            </a:r>
            <a:r>
              <a:rPr lang="en-US" altLang="ja-JP" sz="2200" dirty="0">
                <a:latin typeface="Meiryo UI" panose="020B0604030504040204" pitchFamily="50" charset="-128"/>
                <a:ea typeface="Meiryo UI" panose="020B0604030504040204" pitchFamily="50" charset="-128"/>
              </a:rPr>
              <a:t> </a:t>
            </a:r>
            <a:endParaRPr lang="ja-JP" altLang="en-US" sz="2200" dirty="0">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68549A59-4C48-C343-B6D8-8A93524D6BDC}"/>
              </a:ext>
            </a:extLst>
          </p:cNvPr>
          <p:cNvSpPr txBox="1"/>
          <p:nvPr/>
        </p:nvSpPr>
        <p:spPr>
          <a:xfrm>
            <a:off x="0" y="560975"/>
            <a:ext cx="9069141" cy="1000274"/>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　　　</a:t>
            </a:r>
            <a:r>
              <a:rPr lang="ja-JP" altLang="en-US" u="sng" dirty="0">
                <a:latin typeface="Meiryo UI" panose="020B0604030504040204" pitchFamily="50" charset="-128"/>
                <a:ea typeface="Meiryo UI" panose="020B0604030504040204" pitchFamily="50" charset="-128"/>
              </a:rPr>
              <a:t>○産業局交付金制度の創設</a:t>
            </a:r>
            <a:endParaRPr lang="en-US" altLang="ja-JP" dirty="0">
              <a:latin typeface="Meiryo UI" panose="020B0604030504040204" pitchFamily="50" charset="-128"/>
              <a:ea typeface="Meiryo UI" panose="020B0604030504040204" pitchFamily="50" charset="-128"/>
            </a:endParaRPr>
          </a:p>
          <a:p>
            <a:pPr>
              <a:spcBef>
                <a:spcPts val="600"/>
              </a:spcBef>
            </a:pPr>
            <a:r>
              <a:rPr lang="ja-JP" altLang="en-US" dirty="0">
                <a:solidFill>
                  <a:srgbClr val="FF0000"/>
                </a:solidFill>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産業局の裁量を高め企業ニーズに応じた機動的な事業展開・事業間連携の促進による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支援効果向上　（令和</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年度～）</a:t>
            </a:r>
            <a:endParaRPr lang="en-US" altLang="ja-JP" dirty="0">
              <a:latin typeface="Meiryo UI" panose="020B0604030504040204" pitchFamily="50" charset="-128"/>
              <a:ea typeface="Meiryo UI" panose="020B0604030504040204" pitchFamily="50" charset="-128"/>
            </a:endParaRPr>
          </a:p>
        </p:txBody>
      </p:sp>
      <p:sp>
        <p:nvSpPr>
          <p:cNvPr id="51" name="右大かっこ 50">
            <a:extLst>
              <a:ext uri="{FF2B5EF4-FFF2-40B4-BE49-F238E27FC236}">
                <a16:creationId xmlns:a16="http://schemas.microsoft.com/office/drawing/2014/main" id="{47D05FC8-5BC1-4019-B88E-F1D59558A9E4}"/>
              </a:ext>
            </a:extLst>
          </p:cNvPr>
          <p:cNvSpPr/>
          <p:nvPr/>
        </p:nvSpPr>
        <p:spPr>
          <a:xfrm>
            <a:off x="4256651" y="1899833"/>
            <a:ext cx="211664" cy="2768840"/>
          </a:xfrm>
          <a:prstGeom prst="rightBracket">
            <a:avLst>
              <a:gd name="adj" fmla="val 31903"/>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FF0000"/>
              </a:solidFill>
            </a:endParaRPr>
          </a:p>
        </p:txBody>
      </p:sp>
      <p:sp>
        <p:nvSpPr>
          <p:cNvPr id="53" name="テキスト ボックス 52">
            <a:extLst>
              <a:ext uri="{FF2B5EF4-FFF2-40B4-BE49-F238E27FC236}">
                <a16:creationId xmlns:a16="http://schemas.microsoft.com/office/drawing/2014/main" id="{3E4E652B-8D55-4CA1-8037-12580BC803F5}"/>
              </a:ext>
            </a:extLst>
          </p:cNvPr>
          <p:cNvSpPr txBox="1"/>
          <p:nvPr/>
        </p:nvSpPr>
        <p:spPr>
          <a:xfrm>
            <a:off x="1459173" y="1542238"/>
            <a:ext cx="3924436" cy="360040"/>
          </a:xfrm>
          <a:prstGeom prst="rect">
            <a:avLst/>
          </a:prstGeom>
          <a:noFill/>
          <a:ln>
            <a:noFill/>
          </a:ln>
        </p:spPr>
        <p:txBody>
          <a:bodyPr wrap="none" lIns="72000" tIns="72000" rIns="72000" bIns="72000" rtlCol="0" anchor="ctr">
            <a:noAutofit/>
          </a:bodyPr>
          <a:lstStyle/>
          <a:p>
            <a:pPr>
              <a:lnSpc>
                <a:spcPct val="105000"/>
              </a:lnSpc>
              <a:spcBef>
                <a:spcPts val="0"/>
              </a:spcBef>
            </a:pPr>
            <a:r>
              <a:rPr kumimoji="1"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令和</a:t>
            </a:r>
            <a:r>
              <a:rPr kumimoji="1" lang="en-US" altLang="ja-JP" sz="1200" b="1" dirty="0">
                <a:solidFill>
                  <a:schemeClr val="tx1">
                    <a:lumMod val="75000"/>
                    <a:lumOff val="25000"/>
                  </a:schemeClr>
                </a:solidFill>
                <a:latin typeface="Meiryo UI" panose="020B0604030504040204" pitchFamily="50" charset="-128"/>
                <a:ea typeface="Meiryo UI" panose="020B0604030504040204" pitchFamily="50" charset="-128"/>
              </a:rPr>
              <a:t>2</a:t>
            </a:r>
            <a:r>
              <a:rPr kumimoji="1"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年度</a:t>
            </a:r>
            <a:r>
              <a:rPr kumimoji="1" lang="ja-JP" altLang="en-US" sz="1000" dirty="0">
                <a:solidFill>
                  <a:schemeClr val="tx1">
                    <a:lumMod val="75000"/>
                    <a:lumOff val="25000"/>
                  </a:schemeClr>
                </a:solidFill>
                <a:latin typeface="Meiryo UI" panose="020B0604030504040204" pitchFamily="50" charset="-128"/>
                <a:ea typeface="Meiryo UI" panose="020B0604030504040204" pitchFamily="50" charset="-128"/>
              </a:rPr>
              <a:t>（名称は府市予算事業名で記載）</a:t>
            </a:r>
          </a:p>
        </p:txBody>
      </p:sp>
      <p:sp>
        <p:nvSpPr>
          <p:cNvPr id="54" name="右大かっこ 53">
            <a:extLst>
              <a:ext uri="{FF2B5EF4-FFF2-40B4-BE49-F238E27FC236}">
                <a16:creationId xmlns:a16="http://schemas.microsoft.com/office/drawing/2014/main" id="{D1EAD610-1475-41A0-B36B-C7C3D1B27B5B}"/>
              </a:ext>
            </a:extLst>
          </p:cNvPr>
          <p:cNvSpPr/>
          <p:nvPr/>
        </p:nvSpPr>
        <p:spPr>
          <a:xfrm>
            <a:off x="4249820" y="4677684"/>
            <a:ext cx="218496" cy="1800000"/>
          </a:xfrm>
          <a:prstGeom prst="rightBracket">
            <a:avLst>
              <a:gd name="adj" fmla="val 31903"/>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FF0000"/>
              </a:solidFill>
            </a:endParaRPr>
          </a:p>
        </p:txBody>
      </p:sp>
      <p:cxnSp>
        <p:nvCxnSpPr>
          <p:cNvPr id="55" name="直線矢印コネクタ 54">
            <a:extLst>
              <a:ext uri="{FF2B5EF4-FFF2-40B4-BE49-F238E27FC236}">
                <a16:creationId xmlns:a16="http://schemas.microsoft.com/office/drawing/2014/main" id="{9D18A4F2-489F-4231-BDB0-50764B646DF0}"/>
              </a:ext>
            </a:extLst>
          </p:cNvPr>
          <p:cNvCxnSpPr>
            <a:cxnSpLocks/>
          </p:cNvCxnSpPr>
          <p:nvPr/>
        </p:nvCxnSpPr>
        <p:spPr>
          <a:xfrm>
            <a:off x="4468315" y="5730154"/>
            <a:ext cx="458415" cy="1"/>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2" name="表 7">
            <a:extLst>
              <a:ext uri="{FF2B5EF4-FFF2-40B4-BE49-F238E27FC236}">
                <a16:creationId xmlns:a16="http://schemas.microsoft.com/office/drawing/2014/main" id="{DF56B8F9-6C9B-47FD-8778-181C03604E95}"/>
              </a:ext>
            </a:extLst>
          </p:cNvPr>
          <p:cNvGraphicFramePr>
            <a:graphicFrameLocks noGrp="1"/>
          </p:cNvGraphicFramePr>
          <p:nvPr/>
        </p:nvGraphicFramePr>
        <p:xfrm>
          <a:off x="1053427" y="1900560"/>
          <a:ext cx="3196392" cy="4584705"/>
        </p:xfrm>
        <a:graphic>
          <a:graphicData uri="http://schemas.openxmlformats.org/drawingml/2006/table">
            <a:tbl>
              <a:tblPr firstRow="1" bandRow="1">
                <a:tableStyleId>{5940675A-B579-460E-94D1-54222C63F5DA}</a:tableStyleId>
              </a:tblPr>
              <a:tblGrid>
                <a:gridCol w="286441">
                  <a:extLst>
                    <a:ext uri="{9D8B030D-6E8A-4147-A177-3AD203B41FA5}">
                      <a16:colId xmlns:a16="http://schemas.microsoft.com/office/drawing/2014/main" val="2654247896"/>
                    </a:ext>
                  </a:extLst>
                </a:gridCol>
                <a:gridCol w="216024">
                  <a:extLst>
                    <a:ext uri="{9D8B030D-6E8A-4147-A177-3AD203B41FA5}">
                      <a16:colId xmlns:a16="http://schemas.microsoft.com/office/drawing/2014/main" val="2524686146"/>
                    </a:ext>
                  </a:extLst>
                </a:gridCol>
                <a:gridCol w="2693927">
                  <a:extLst>
                    <a:ext uri="{9D8B030D-6E8A-4147-A177-3AD203B41FA5}">
                      <a16:colId xmlns:a16="http://schemas.microsoft.com/office/drawing/2014/main" val="3600624589"/>
                    </a:ext>
                  </a:extLst>
                </a:gridCol>
              </a:tblGrid>
              <a:tr h="199335">
                <a:tc rowSpan="14">
                  <a:txBody>
                    <a:bodyPr/>
                    <a:lstStyle/>
                    <a:p>
                      <a:pPr algn="ctr">
                        <a:lnSpc>
                          <a:spcPts val="1000"/>
                        </a:lnSpc>
                      </a:pPr>
                      <a:r>
                        <a:rPr kumimoji="1" lang="ja-JP" altLang="en-US" sz="1050" dirty="0">
                          <a:solidFill>
                            <a:schemeClr val="tx1">
                              <a:lumMod val="75000"/>
                              <a:lumOff val="25000"/>
                            </a:schemeClr>
                          </a:solidFill>
                          <a:latin typeface="BIZ UDPゴシック" panose="020B0400000000000000" pitchFamily="50" charset="-128"/>
                          <a:ea typeface="BIZ UDPゴシック" panose="020B0400000000000000" pitchFamily="50" charset="-128"/>
                        </a:rPr>
                        <a:t>大阪府</a:t>
                      </a:r>
                    </a:p>
                  </a:txBody>
                  <a:tcPr marT="36000" marB="36000" vert="wordArtVertRtl"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国際ビジネス関係</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国際ビジネス支援関連事業</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6203496"/>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lnSpc>
                          <a:spcPts val="1000"/>
                        </a:lnSpc>
                      </a:pPr>
                      <a:endParaRPr kumimoji="1" lang="ja-JP" altLang="en-US" sz="105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海外事務所等運営費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負・補</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4121676"/>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l">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有望市場販路開拓促進事業費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負</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1889777"/>
                  </a:ext>
                </a:extLst>
              </a:tr>
              <a:tr h="199335">
                <a:tc vMerge="1">
                  <a:txBody>
                    <a:bodyPr/>
                    <a:lstStyle/>
                    <a:p>
                      <a:endParaRPr kumimoji="1" lang="ja-JP" altLang="en-US"/>
                    </a:p>
                  </a:txBody>
                  <a:tcPr/>
                </a:tc>
                <a:tc gridSpan="2">
                  <a:txBody>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ものづくり支援関係</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ものづくり支援関連事業</a:t>
                      </a:r>
                    </a:p>
                  </a:txBody>
                  <a:tcPr anchor="ctr"/>
                </a:tc>
                <a:extLst>
                  <a:ext uri="{0D108BD9-81ED-4DB2-BD59-A6C34878D82A}">
                    <a16:rowId xmlns:a16="http://schemas.microsoft.com/office/drawing/2014/main" val="3237247010"/>
                  </a:ext>
                </a:extLst>
              </a:tr>
              <a:tr h="199335">
                <a:tc vMerge="1">
                  <a:txBody>
                    <a:bodyPr/>
                    <a:lstStyle/>
                    <a:p>
                      <a:endParaRPr kumimoji="1" lang="ja-JP" altLang="en-US"/>
                    </a:p>
                  </a:txBody>
                  <a:tcPr/>
                </a:tc>
                <a:tc rowSpan="6">
                  <a:txBody>
                    <a:bodyPr/>
                    <a:lstStyle/>
                    <a:p>
                      <a:pPr algn="l">
                        <a:lnSpc>
                          <a:spcPts val="1000"/>
                        </a:lnSpc>
                      </a:pPr>
                      <a:endParaRPr kumimoji="1" lang="ja-JP" altLang="en-US" sz="105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800"/>
                        </a:lnSpc>
                      </a:pP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MOBIO</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推進事業費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直</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8273296"/>
                  </a:ext>
                </a:extLst>
              </a:tr>
              <a:tr h="199335">
                <a:tc vMerge="1">
                  <a:txBody>
                    <a:bodyPr/>
                    <a:lstStyle/>
                    <a:p>
                      <a:endParaRPr kumimoji="1" lang="ja-JP" altLang="en-US"/>
                    </a:p>
                  </a:txBody>
                  <a:tcPr/>
                </a:tc>
                <a:tc vMerge="1">
                  <a:txBody>
                    <a:bodyPr/>
                    <a:lstStyle/>
                    <a:p>
                      <a:endParaRPr kumimoji="1" lang="ja-JP" altLang="en-US"/>
                    </a:p>
                  </a:txBody>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金属系新素材試作センター運営事業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補</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715540"/>
                  </a:ext>
                </a:extLst>
              </a:tr>
              <a:tr h="199335">
                <a:tc vMerge="1">
                  <a:txBody>
                    <a:bodyPr/>
                    <a:lstStyle/>
                    <a:p>
                      <a:endParaRPr kumimoji="1" lang="ja-JP" altLang="en-US"/>
                    </a:p>
                  </a:txBody>
                  <a:tcPr/>
                </a:tc>
                <a:tc vMerge="1">
                  <a:txBody>
                    <a:bodyPr/>
                    <a:lstStyle/>
                    <a:p>
                      <a:pPr algn="l">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知財活動支援事業費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直</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0167530"/>
                  </a:ext>
                </a:extLst>
              </a:tr>
              <a:tr h="199335">
                <a:tc vMerge="1">
                  <a:txBody>
                    <a:bodyPr/>
                    <a:lstStyle/>
                    <a:p>
                      <a:endParaRPr kumimoji="1" lang="ja-JP" altLang="en-US"/>
                    </a:p>
                  </a:txBody>
                  <a:tcPr/>
                </a:tc>
                <a:tc vMerge="1">
                  <a:txBody>
                    <a:bodyPr/>
                    <a:lstStyle/>
                    <a:p>
                      <a:pPr algn="l">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ものづくりイノベーション等推進事業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直</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72980"/>
                  </a:ext>
                </a:extLst>
              </a:tr>
              <a:tr h="199335">
                <a:tc vMerge="1">
                  <a:txBody>
                    <a:bodyPr/>
                    <a:lstStyle/>
                    <a:p>
                      <a:endParaRPr kumimoji="1" lang="ja-JP" altLang="en-US"/>
                    </a:p>
                  </a:txBody>
                  <a:tcPr/>
                </a:tc>
                <a:tc vMerge="1">
                  <a:txBody>
                    <a:bodyPr/>
                    <a:lstStyle/>
                    <a:p>
                      <a:pPr algn="l">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ものづくり企業販路開拓支援事業費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補</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8176104"/>
                  </a:ext>
                </a:extLst>
              </a:tr>
              <a:tr h="199335">
                <a:tc vMerge="1">
                  <a:txBody>
                    <a:bodyPr/>
                    <a:lstStyle/>
                    <a:p>
                      <a:endParaRPr kumimoji="1" lang="ja-JP" altLang="en-US"/>
                    </a:p>
                  </a:txBody>
                  <a:tcPr/>
                </a:tc>
                <a:tc vMerge="1">
                  <a:txBody>
                    <a:bodyPr/>
                    <a:lstStyle/>
                    <a:p>
                      <a:pPr algn="l">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ものづくり企業自社商品開発促進事業費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直</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9860211"/>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スタートアップ関係</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スタートアップ支援関連事業</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4981845"/>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l">
                        <a:lnSpc>
                          <a:spcPts val="1000"/>
                        </a:lnSpc>
                      </a:pPr>
                      <a:endParaRPr kumimoji="1" lang="ja-JP" altLang="en-US" sz="105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大阪グローイングアップ事業費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2734790"/>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l">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成長志向創業者支援事業費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直</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8248896"/>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l">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クリエイティブ産業振興事業費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直</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4468452"/>
                  </a:ext>
                </a:extLst>
              </a:tr>
              <a:tr h="199335">
                <a:tc rowSpan="9">
                  <a:txBody>
                    <a:bodyPr/>
                    <a:lstStyle/>
                    <a:p>
                      <a:pPr algn="ctr">
                        <a:lnSpc>
                          <a:spcPts val="1000"/>
                        </a:lnSpc>
                      </a:pPr>
                      <a:r>
                        <a:rPr kumimoji="1" lang="ja-JP" altLang="en-US" sz="1050" dirty="0">
                          <a:solidFill>
                            <a:schemeClr val="tx1">
                              <a:lumMod val="75000"/>
                              <a:lumOff val="25000"/>
                            </a:schemeClr>
                          </a:solidFill>
                          <a:latin typeface="BIZ UDPゴシック" panose="020B0400000000000000" pitchFamily="50" charset="-128"/>
                          <a:ea typeface="BIZ UDPゴシック" panose="020B0400000000000000" pitchFamily="50" charset="-128"/>
                        </a:rPr>
                        <a:t>大阪市</a:t>
                      </a:r>
                    </a:p>
                  </a:txBody>
                  <a:tcPr marT="36000" marB="36000" vert="wordArtVertRtl"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大阪産業創造館における中小企業支援事業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交</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ja-JP" altLang="en-US" sz="1050" dirty="0">
                          <a:latin typeface="BIZ UDPゴシック" panose="020B0400000000000000" pitchFamily="50" charset="-128"/>
                          <a:ea typeface="BIZ UDPゴシック" panose="020B0400000000000000" pitchFamily="50" charset="-128"/>
                        </a:rPr>
                        <a:t>大阪産業創造館における中小企業支援事業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交</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9456894"/>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産業振興・中小企業支援施策の企画サポート事業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ja-JP" altLang="en-US" sz="1050" dirty="0">
                          <a:latin typeface="BIZ UDPゴシック" panose="020B0400000000000000" pitchFamily="50" charset="-128"/>
                          <a:ea typeface="BIZ UDPゴシック" panose="020B0400000000000000" pitchFamily="50" charset="-128"/>
                        </a:rPr>
                        <a:t>産業振興・中小企業支援施策の企画サポート事業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5701858"/>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イノベーション人材の育成・流動化促進事業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ja-JP" altLang="en-US" sz="1050" dirty="0">
                          <a:latin typeface="BIZ UDPゴシック" panose="020B0400000000000000" pitchFamily="50" charset="-128"/>
                          <a:ea typeface="BIZ UDPゴシック" panose="020B0400000000000000" pitchFamily="50" charset="-128"/>
                        </a:rPr>
                        <a:t>イノベーション人材の育成・流動化促進事業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508274"/>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大阪トップランナー育成事業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ja-JP" altLang="en-US" sz="1050" dirty="0">
                          <a:latin typeface="BIZ UDPゴシック" panose="020B0400000000000000" pitchFamily="50" charset="-128"/>
                          <a:ea typeface="BIZ UDPゴシック" panose="020B0400000000000000" pitchFamily="50" charset="-128"/>
                        </a:rPr>
                        <a:t>大阪トップランナー育成事業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6462986"/>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クリエイティブ産業創出・育成支援事業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ja-JP" altLang="en-US" sz="1050" dirty="0">
                          <a:latin typeface="BIZ UDPゴシック" panose="020B0400000000000000" pitchFamily="50" charset="-128"/>
                          <a:ea typeface="BIZ UDPゴシック" panose="020B0400000000000000" pitchFamily="50" charset="-128"/>
                        </a:rPr>
                        <a:t>クリエイティブ産業創出・育成支援事業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6878129"/>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IoT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RT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関連ビジネス創出事業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en-US" altLang="ja-JP" sz="1050" dirty="0">
                          <a:latin typeface="BIZ UDPゴシック" panose="020B0400000000000000" pitchFamily="50" charset="-128"/>
                          <a:ea typeface="BIZ UDPゴシック" panose="020B0400000000000000" pitchFamily="50" charset="-128"/>
                        </a:rPr>
                        <a:t>IoT</a:t>
                      </a: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RT</a:t>
                      </a:r>
                      <a:r>
                        <a:rPr kumimoji="1" lang="ja-JP" altLang="en-US" sz="1050" dirty="0">
                          <a:latin typeface="BIZ UDPゴシック" panose="020B0400000000000000" pitchFamily="50" charset="-128"/>
                          <a:ea typeface="BIZ UDPゴシック" panose="020B0400000000000000" pitchFamily="50" charset="-128"/>
                        </a:rPr>
                        <a:t>関連ビジネス創出事業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746358"/>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グローバルイノベーション創出支援事業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ja-JP" altLang="en-US" sz="1050" dirty="0">
                          <a:latin typeface="BIZ UDPゴシック" panose="020B0400000000000000" pitchFamily="50" charset="-128"/>
                          <a:ea typeface="BIZ UDPゴシック" panose="020B0400000000000000" pitchFamily="50" charset="-128"/>
                        </a:rPr>
                        <a:t>グローバルイノベーション創出支援事業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3692708"/>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OIH</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シードアクセラレーションプログラム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en-US" altLang="ja-JP" sz="1050" dirty="0">
                          <a:latin typeface="BIZ UDPゴシック" panose="020B0400000000000000" pitchFamily="50" charset="-128"/>
                          <a:ea typeface="BIZ UDPゴシック" panose="020B0400000000000000" pitchFamily="50" charset="-128"/>
                        </a:rPr>
                        <a:t>OIH</a:t>
                      </a:r>
                      <a:r>
                        <a:rPr kumimoji="1" lang="ja-JP" altLang="en-US" sz="1050" dirty="0">
                          <a:latin typeface="BIZ UDPゴシック" panose="020B0400000000000000" pitchFamily="50" charset="-128"/>
                          <a:ea typeface="BIZ UDPゴシック" panose="020B0400000000000000" pitchFamily="50" charset="-128"/>
                        </a:rPr>
                        <a:t>シードアクセラレーションプログラム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3243965"/>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ソフト産業プラザ事業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ja-JP" altLang="en-US" sz="1050" dirty="0">
                          <a:latin typeface="BIZ UDPゴシック" panose="020B0400000000000000" pitchFamily="50" charset="-128"/>
                          <a:ea typeface="BIZ UDPゴシック" panose="020B0400000000000000" pitchFamily="50" charset="-128"/>
                        </a:rPr>
                        <a:t>ソフト産業プラザ事業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5042149"/>
                  </a:ext>
                </a:extLst>
              </a:tr>
            </a:tbl>
          </a:graphicData>
        </a:graphic>
      </p:graphicFrame>
      <p:graphicFrame>
        <p:nvGraphicFramePr>
          <p:cNvPr id="63" name="表 8">
            <a:extLst>
              <a:ext uri="{FF2B5EF4-FFF2-40B4-BE49-F238E27FC236}">
                <a16:creationId xmlns:a16="http://schemas.microsoft.com/office/drawing/2014/main" id="{958F3B04-4B89-414F-9C41-681B2ADDA1A2}"/>
              </a:ext>
            </a:extLst>
          </p:cNvPr>
          <p:cNvGraphicFramePr>
            <a:graphicFrameLocks noGrp="1"/>
          </p:cNvGraphicFramePr>
          <p:nvPr/>
        </p:nvGraphicFramePr>
        <p:xfrm>
          <a:off x="4974920" y="2710787"/>
          <a:ext cx="3024000" cy="1440000"/>
        </p:xfrm>
        <a:graphic>
          <a:graphicData uri="http://schemas.openxmlformats.org/drawingml/2006/table">
            <a:tbl>
              <a:tblPr firstRow="1" bandRow="1">
                <a:tableStyleId>{5940675A-B579-460E-94D1-54222C63F5DA}</a:tableStyleId>
              </a:tblPr>
              <a:tblGrid>
                <a:gridCol w="396000">
                  <a:extLst>
                    <a:ext uri="{9D8B030D-6E8A-4147-A177-3AD203B41FA5}">
                      <a16:colId xmlns:a16="http://schemas.microsoft.com/office/drawing/2014/main" val="3143096641"/>
                    </a:ext>
                  </a:extLst>
                </a:gridCol>
                <a:gridCol w="2628000">
                  <a:extLst>
                    <a:ext uri="{9D8B030D-6E8A-4147-A177-3AD203B41FA5}">
                      <a16:colId xmlns:a16="http://schemas.microsoft.com/office/drawing/2014/main" val="2158953246"/>
                    </a:ext>
                  </a:extLst>
                </a:gridCol>
              </a:tblGrid>
              <a:tr h="360000">
                <a:tc rowSpan="4">
                  <a:txBody>
                    <a:bodyPr/>
                    <a:lstStyle/>
                    <a:p>
                      <a:pPr algn="ctr"/>
                      <a:r>
                        <a:rPr kumimoji="1"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rPr>
                        <a:t>交付金</a:t>
                      </a:r>
                    </a:p>
                  </a:txBody>
                  <a:tcPr vert="eaVert"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ja-JP" altLang="en-US" sz="1400" dirty="0">
                          <a:solidFill>
                            <a:schemeClr val="tx1">
                              <a:lumMod val="75000"/>
                              <a:lumOff val="25000"/>
                            </a:schemeClr>
                          </a:solidFill>
                          <a:latin typeface="Meiryo UI" panose="020B0604030504040204" pitchFamily="50" charset="-128"/>
                          <a:ea typeface="Meiryo UI" panose="020B0604030504040204" pitchFamily="50" charset="-128"/>
                        </a:rPr>
                        <a:t>国際ビジネス支援事業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9763362"/>
                  </a:ext>
                </a:extLst>
              </a:tr>
              <a:tr h="360000">
                <a:tc vMerge="1">
                  <a:txBody>
                    <a:bodyPr/>
                    <a:lstStyle/>
                    <a:p>
                      <a:pPr algn="l"/>
                      <a:endParaRPr kumimoji="1" lang="ja-JP" altLang="en-US" sz="120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ja-JP" altLang="en-US" sz="1400" dirty="0">
                          <a:solidFill>
                            <a:schemeClr val="tx1">
                              <a:lumMod val="75000"/>
                              <a:lumOff val="25000"/>
                            </a:schemeClr>
                          </a:solidFill>
                          <a:latin typeface="Meiryo UI" panose="020B0604030504040204" pitchFamily="50" charset="-128"/>
                          <a:ea typeface="Meiryo UI" panose="020B0604030504040204" pitchFamily="50" charset="-128"/>
                        </a:rPr>
                        <a:t>ものづくり支援事業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1480352"/>
                  </a:ext>
                </a:extLst>
              </a:tr>
              <a:tr h="360000">
                <a:tc vMerge="1">
                  <a:txBody>
                    <a:bodyPr/>
                    <a:lstStyle/>
                    <a:p>
                      <a:pPr algn="l"/>
                      <a:endParaRPr kumimoji="1" lang="ja-JP" altLang="en-US" sz="120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ja-JP" altLang="en-US" sz="1400" dirty="0">
                          <a:solidFill>
                            <a:schemeClr val="tx1">
                              <a:lumMod val="75000"/>
                              <a:lumOff val="25000"/>
                            </a:schemeClr>
                          </a:solidFill>
                          <a:latin typeface="Meiryo UI" panose="020B0604030504040204" pitchFamily="50" charset="-128"/>
                          <a:ea typeface="Meiryo UI" panose="020B0604030504040204" pitchFamily="50" charset="-128"/>
                        </a:rPr>
                        <a:t>スタートアップ支援事業</a:t>
                      </a:r>
                      <a:endParaRPr kumimoji="1" lang="en-US" altLang="ja-JP" sz="1400" dirty="0">
                        <a:solidFill>
                          <a:schemeClr val="tx1">
                            <a:lumMod val="75000"/>
                            <a:lumOff val="2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931782"/>
                  </a:ext>
                </a:extLst>
              </a:tr>
              <a:tr h="360000">
                <a:tc vMerge="1">
                  <a:txBody>
                    <a:bodyPr/>
                    <a:lstStyle/>
                    <a:p>
                      <a:pPr algn="ctr"/>
                      <a:endParaRPr kumimoji="1"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ja-JP" altLang="en-US" sz="1400" dirty="0">
                          <a:solidFill>
                            <a:schemeClr val="tx1">
                              <a:lumMod val="75000"/>
                              <a:lumOff val="25000"/>
                            </a:schemeClr>
                          </a:solidFill>
                          <a:latin typeface="Meiryo UI" panose="020B0604030504040204" pitchFamily="50" charset="-128"/>
                          <a:ea typeface="Meiryo UI" panose="020B0604030504040204" pitchFamily="50" charset="-128"/>
                        </a:rPr>
                        <a:t>その他（</a:t>
                      </a:r>
                      <a:r>
                        <a:rPr kumimoji="1" lang="en-US" altLang="ja-JP" sz="1400" dirty="0">
                          <a:solidFill>
                            <a:schemeClr val="tx1">
                              <a:lumMod val="75000"/>
                              <a:lumOff val="25000"/>
                            </a:schemeClr>
                          </a:solidFill>
                          <a:latin typeface="Meiryo UI" panose="020B0604030504040204" pitchFamily="50" charset="-128"/>
                          <a:ea typeface="Meiryo UI" panose="020B0604030504040204" pitchFamily="50" charset="-128"/>
                        </a:rPr>
                        <a:t>DX</a:t>
                      </a:r>
                      <a:r>
                        <a:rPr kumimoji="1" lang="ja-JP" altLang="en-US" sz="1400" dirty="0">
                          <a:solidFill>
                            <a:schemeClr val="tx1">
                              <a:lumMod val="75000"/>
                              <a:lumOff val="25000"/>
                            </a:schemeClr>
                          </a:solidFill>
                          <a:latin typeface="Meiryo UI" panose="020B0604030504040204" pitchFamily="50" charset="-128"/>
                          <a:ea typeface="Meiryo UI" panose="020B0604030504040204" pitchFamily="50" charset="-128"/>
                        </a:rPr>
                        <a:t>推進）</a:t>
                      </a:r>
                      <a:endParaRPr kumimoji="1" lang="en-US" altLang="ja-JP" sz="1400" dirty="0">
                        <a:solidFill>
                          <a:schemeClr val="tx1">
                            <a:lumMod val="75000"/>
                            <a:lumOff val="2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3224082"/>
                  </a:ext>
                </a:extLst>
              </a:tr>
            </a:tbl>
          </a:graphicData>
        </a:graphic>
      </p:graphicFrame>
      <p:sp>
        <p:nvSpPr>
          <p:cNvPr id="64" name="テキスト ボックス 63">
            <a:extLst>
              <a:ext uri="{FF2B5EF4-FFF2-40B4-BE49-F238E27FC236}">
                <a16:creationId xmlns:a16="http://schemas.microsoft.com/office/drawing/2014/main" id="{7C900D74-63F8-48B7-83F6-F25BE3A94800}"/>
              </a:ext>
            </a:extLst>
          </p:cNvPr>
          <p:cNvSpPr txBox="1"/>
          <p:nvPr/>
        </p:nvSpPr>
        <p:spPr>
          <a:xfrm>
            <a:off x="4848890" y="2302753"/>
            <a:ext cx="2088099" cy="360040"/>
          </a:xfrm>
          <a:prstGeom prst="rect">
            <a:avLst/>
          </a:prstGeom>
          <a:noFill/>
          <a:ln>
            <a:noFill/>
          </a:ln>
        </p:spPr>
        <p:txBody>
          <a:bodyPr wrap="none" lIns="72000" tIns="72000" rIns="72000" bIns="72000" rtlCol="0" anchor="ctr">
            <a:noAutofit/>
          </a:bodyPr>
          <a:lstStyle/>
          <a:p>
            <a:pPr>
              <a:lnSpc>
                <a:spcPct val="105000"/>
              </a:lnSpc>
              <a:spcBef>
                <a:spcPts val="0"/>
              </a:spcBef>
            </a:pPr>
            <a:r>
              <a:rPr kumimoji="1" lang="ja-JP" altLang="en-US" sz="1200" b="1" dirty="0">
                <a:latin typeface="Meiryo UI" panose="020B0604030504040204" pitchFamily="50" charset="-128"/>
                <a:ea typeface="Meiryo UI" panose="020B0604030504040204" pitchFamily="50" charset="-128"/>
              </a:rPr>
              <a:t>大阪府中小企業支援交付金</a:t>
            </a:r>
            <a:endParaRPr kumimoji="1" lang="en-US" altLang="ja-JP" sz="1200" b="1" dirty="0">
              <a:latin typeface="Meiryo UI" panose="020B0604030504040204" pitchFamily="50" charset="-128"/>
              <a:ea typeface="Meiryo UI" panose="020B0604030504040204" pitchFamily="50" charset="-128"/>
            </a:endParaRPr>
          </a:p>
          <a:p>
            <a:pPr>
              <a:lnSpc>
                <a:spcPct val="105000"/>
              </a:lnSpc>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総額</a:t>
            </a:r>
            <a:r>
              <a:rPr kumimoji="1" lang="en-US" altLang="ja-JP" sz="1200" b="1" dirty="0">
                <a:latin typeface="Meiryo UI" panose="020B0604030504040204" pitchFamily="50" charset="-128"/>
                <a:ea typeface="Meiryo UI" panose="020B0604030504040204" pitchFamily="50" charset="-128"/>
              </a:rPr>
              <a:t>2.3</a:t>
            </a:r>
            <a:r>
              <a:rPr kumimoji="1" lang="ja-JP" altLang="en-US" sz="1200" b="1" dirty="0">
                <a:latin typeface="Meiryo UI" panose="020B0604030504040204" pitchFamily="50" charset="-128"/>
                <a:ea typeface="Meiryo UI" panose="020B0604030504040204" pitchFamily="50" charset="-128"/>
              </a:rPr>
              <a:t>億円</a:t>
            </a:r>
            <a:r>
              <a:rPr kumimoji="1" lang="en-US" altLang="ja-JP" sz="1200" b="1" dirty="0">
                <a:latin typeface="Meiryo UI" panose="020B0604030504040204" pitchFamily="50" charset="-128"/>
                <a:ea typeface="Meiryo UI" panose="020B0604030504040204" pitchFamily="50" charset="-128"/>
              </a:rPr>
              <a:t>(R4)】</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R3</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2.2</a:t>
            </a:r>
            <a:r>
              <a:rPr kumimoji="1" lang="ja-JP" altLang="en-US" sz="1200" dirty="0">
                <a:latin typeface="Meiryo UI" panose="020B0604030504040204" pitchFamily="50" charset="-128"/>
                <a:ea typeface="Meiryo UI" panose="020B0604030504040204" pitchFamily="50" charset="-128"/>
              </a:rPr>
              <a:t>億円）</a:t>
            </a:r>
            <a:endParaRPr kumimoji="1" lang="ja-JP" altLang="en-US" sz="1400" dirty="0">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1DE0CBFD-B0B3-498D-8692-32D73549C486}"/>
              </a:ext>
            </a:extLst>
          </p:cNvPr>
          <p:cNvSpPr txBox="1"/>
          <p:nvPr/>
        </p:nvSpPr>
        <p:spPr>
          <a:xfrm>
            <a:off x="5962389" y="1564639"/>
            <a:ext cx="1232504" cy="360040"/>
          </a:xfrm>
          <a:prstGeom prst="rect">
            <a:avLst/>
          </a:prstGeom>
          <a:noFill/>
          <a:ln>
            <a:noFill/>
          </a:ln>
        </p:spPr>
        <p:txBody>
          <a:bodyPr wrap="none" lIns="72000" tIns="72000" rIns="72000" bIns="72000" rtlCol="0" anchor="ctr">
            <a:noAutofit/>
          </a:bodyPr>
          <a:lstStyle/>
          <a:p>
            <a:pPr algn="ctr">
              <a:lnSpc>
                <a:spcPct val="105000"/>
              </a:lnSpc>
              <a:spcBef>
                <a:spcPts val="0"/>
              </a:spcBef>
            </a:pPr>
            <a:r>
              <a:rPr kumimoji="1"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令和</a:t>
            </a:r>
            <a:r>
              <a:rPr kumimoji="1" lang="en-US" altLang="ja-JP" sz="1200" b="1" dirty="0">
                <a:solidFill>
                  <a:schemeClr val="tx1">
                    <a:lumMod val="75000"/>
                    <a:lumOff val="25000"/>
                  </a:schemeClr>
                </a:solidFill>
                <a:latin typeface="Meiryo UI" panose="020B0604030504040204" pitchFamily="50" charset="-128"/>
                <a:ea typeface="Meiryo UI" panose="020B0604030504040204" pitchFamily="50" charset="-128"/>
              </a:rPr>
              <a:t>3</a:t>
            </a:r>
            <a:r>
              <a:rPr kumimoji="1"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年度以降</a:t>
            </a:r>
          </a:p>
        </p:txBody>
      </p:sp>
      <p:graphicFrame>
        <p:nvGraphicFramePr>
          <p:cNvPr id="83" name="表 8">
            <a:extLst>
              <a:ext uri="{FF2B5EF4-FFF2-40B4-BE49-F238E27FC236}">
                <a16:creationId xmlns:a16="http://schemas.microsoft.com/office/drawing/2014/main" id="{A465E682-3CD1-4FD9-A284-DF3E3104C5D5}"/>
              </a:ext>
            </a:extLst>
          </p:cNvPr>
          <p:cNvGraphicFramePr>
            <a:graphicFrameLocks noGrp="1"/>
          </p:cNvGraphicFramePr>
          <p:nvPr/>
        </p:nvGraphicFramePr>
        <p:xfrm>
          <a:off x="4974920" y="5080066"/>
          <a:ext cx="3024000" cy="1440000"/>
        </p:xfrm>
        <a:graphic>
          <a:graphicData uri="http://schemas.openxmlformats.org/drawingml/2006/table">
            <a:tbl>
              <a:tblPr firstRow="1" bandRow="1">
                <a:tableStyleId>{5940675A-B579-460E-94D1-54222C63F5DA}</a:tableStyleId>
              </a:tblPr>
              <a:tblGrid>
                <a:gridCol w="378000">
                  <a:extLst>
                    <a:ext uri="{9D8B030D-6E8A-4147-A177-3AD203B41FA5}">
                      <a16:colId xmlns:a16="http://schemas.microsoft.com/office/drawing/2014/main" val="3143096641"/>
                    </a:ext>
                  </a:extLst>
                </a:gridCol>
                <a:gridCol w="2646000">
                  <a:extLst>
                    <a:ext uri="{9D8B030D-6E8A-4147-A177-3AD203B41FA5}">
                      <a16:colId xmlns:a16="http://schemas.microsoft.com/office/drawing/2014/main" val="2158953246"/>
                    </a:ext>
                  </a:extLst>
                </a:gridCol>
              </a:tblGrid>
              <a:tr h="1440000">
                <a:tc>
                  <a:txBody>
                    <a:bodyP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交付金</a:t>
                      </a:r>
                    </a:p>
                  </a:txBody>
                  <a:tcPr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r>
                        <a:rPr kumimoji="1" lang="ja-JP" altLang="en-US" sz="1400" dirty="0">
                          <a:solidFill>
                            <a:schemeClr val="tx1"/>
                          </a:solidFill>
                          <a:latin typeface="Meiryo UI" panose="020B0604030504040204" pitchFamily="50" charset="-128"/>
                          <a:ea typeface="Meiryo UI" panose="020B0604030504040204" pitchFamily="50" charset="-128"/>
                        </a:rPr>
                        <a:t>中小企業経営基盤強化・創業</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400" dirty="0">
                          <a:solidFill>
                            <a:schemeClr val="tx1"/>
                          </a:solidFill>
                          <a:latin typeface="Meiryo UI" panose="020B0604030504040204" pitchFamily="50" charset="-128"/>
                          <a:ea typeface="Meiryo UI" panose="020B0604030504040204" pitchFamily="50" charset="-128"/>
                        </a:rPr>
                        <a:t>・イノベーション創出等支援事業</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endParaRPr kumimoji="1" lang="en-US" altLang="ja-JP" sz="1400" dirty="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複数の委託事業を交付金に一元化</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763362"/>
                  </a:ext>
                </a:extLst>
              </a:tr>
            </a:tbl>
          </a:graphicData>
        </a:graphic>
      </p:graphicFrame>
      <p:sp>
        <p:nvSpPr>
          <p:cNvPr id="84" name="テキスト ボックス 83">
            <a:extLst>
              <a:ext uri="{FF2B5EF4-FFF2-40B4-BE49-F238E27FC236}">
                <a16:creationId xmlns:a16="http://schemas.microsoft.com/office/drawing/2014/main" id="{D43D8B60-8DCC-4508-880D-F3B9A030C98F}"/>
              </a:ext>
            </a:extLst>
          </p:cNvPr>
          <p:cNvSpPr txBox="1"/>
          <p:nvPr/>
        </p:nvSpPr>
        <p:spPr>
          <a:xfrm>
            <a:off x="4891789" y="4664605"/>
            <a:ext cx="2628000" cy="360040"/>
          </a:xfrm>
          <a:prstGeom prst="rect">
            <a:avLst/>
          </a:prstGeom>
          <a:noFill/>
          <a:ln>
            <a:noFill/>
          </a:ln>
        </p:spPr>
        <p:txBody>
          <a:bodyPr wrap="none" lIns="72000" tIns="72000" rIns="72000" bIns="72000" rtlCol="0" anchor="ctr">
            <a:noAutofit/>
          </a:bodyPr>
          <a:lstStyle/>
          <a:p>
            <a:pPr>
              <a:lnSpc>
                <a:spcPct val="105000"/>
              </a:lnSpc>
              <a:spcBef>
                <a:spcPts val="0"/>
              </a:spcBef>
            </a:pPr>
            <a:r>
              <a:rPr kumimoji="1" lang="ja-JP" altLang="en-US" sz="1200" b="1" dirty="0">
                <a:latin typeface="Meiryo UI" panose="020B0604030504040204" pitchFamily="50" charset="-128"/>
                <a:ea typeface="Meiryo UI" panose="020B0604030504040204" pitchFamily="50" charset="-128"/>
              </a:rPr>
              <a:t>大阪市産業局事業交付金</a:t>
            </a:r>
            <a:endParaRPr kumimoji="1" lang="en-US" altLang="ja-JP" sz="1200" b="1" dirty="0">
              <a:latin typeface="Meiryo UI" panose="020B0604030504040204" pitchFamily="50" charset="-128"/>
              <a:ea typeface="Meiryo UI" panose="020B0604030504040204" pitchFamily="50" charset="-128"/>
            </a:endParaRPr>
          </a:p>
          <a:p>
            <a:pPr>
              <a:lnSpc>
                <a:spcPct val="105000"/>
              </a:lnSpc>
              <a:spcBef>
                <a:spcPts val="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総額</a:t>
            </a:r>
            <a:r>
              <a:rPr kumimoji="1" lang="en-US" altLang="ja-JP" sz="1200" b="1" dirty="0">
                <a:latin typeface="Meiryo UI" panose="020B0604030504040204" pitchFamily="50" charset="-128"/>
                <a:ea typeface="Meiryo UI" panose="020B0604030504040204" pitchFamily="50" charset="-128"/>
              </a:rPr>
              <a:t>8.6</a:t>
            </a:r>
            <a:r>
              <a:rPr kumimoji="1" lang="ja-JP" altLang="en-US" sz="1200" b="1" dirty="0">
                <a:latin typeface="Meiryo UI" panose="020B0604030504040204" pitchFamily="50" charset="-128"/>
                <a:ea typeface="Meiryo UI" panose="020B0604030504040204" pitchFamily="50" charset="-128"/>
              </a:rPr>
              <a:t>億円</a:t>
            </a:r>
            <a:r>
              <a:rPr kumimoji="1" lang="en-US" altLang="ja-JP" sz="1200" b="1" dirty="0">
                <a:latin typeface="Meiryo UI" panose="020B0604030504040204" pitchFamily="50" charset="-128"/>
                <a:ea typeface="Meiryo UI" panose="020B0604030504040204" pitchFamily="50" charset="-128"/>
              </a:rPr>
              <a:t>(R4)】</a:t>
            </a:r>
            <a:r>
              <a:rPr kumimoji="1" lang="ja-JP" altLang="en-US" sz="1100" dirty="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R3</a:t>
            </a:r>
            <a:r>
              <a:rPr kumimoji="1" lang="ja-JP" altLang="en-US" sz="1100" dirty="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8.2</a:t>
            </a:r>
            <a:r>
              <a:rPr kumimoji="1" lang="ja-JP" altLang="en-US" sz="1100" dirty="0">
                <a:latin typeface="Meiryo UI" panose="020B0604030504040204" pitchFamily="50" charset="-128"/>
                <a:ea typeface="Meiryo UI" panose="020B0604030504040204" pitchFamily="50" charset="-128"/>
              </a:rPr>
              <a:t>億円）</a:t>
            </a:r>
            <a:endParaRPr kumimoji="1" lang="ja-JP" altLang="en-US" sz="1200" dirty="0">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002C4A44-3457-4525-AFCF-FF06623F325A}"/>
              </a:ext>
            </a:extLst>
          </p:cNvPr>
          <p:cNvSpPr txBox="1"/>
          <p:nvPr/>
        </p:nvSpPr>
        <p:spPr>
          <a:xfrm>
            <a:off x="747942" y="6485265"/>
            <a:ext cx="3924436" cy="360040"/>
          </a:xfrm>
          <a:prstGeom prst="rect">
            <a:avLst/>
          </a:prstGeom>
          <a:noFill/>
          <a:ln>
            <a:noFill/>
          </a:ln>
        </p:spPr>
        <p:txBody>
          <a:bodyPr wrap="none" lIns="72000" tIns="72000" rIns="72000" bIns="72000" rtlCol="0" anchor="ctr">
            <a:noAutofit/>
          </a:bodyPr>
          <a:lstStyle/>
          <a:p>
            <a:pPr>
              <a:lnSpc>
                <a:spcPct val="105000"/>
              </a:lnSpc>
              <a:spcBef>
                <a:spcPts val="0"/>
              </a:spcBef>
            </a:pPr>
            <a:r>
              <a:rPr kumimoji="1" lang="en-US" altLang="ja-JP" sz="800" dirty="0">
                <a:solidFill>
                  <a:schemeClr val="tx1">
                    <a:lumMod val="75000"/>
                    <a:lumOff val="25000"/>
                  </a:schemeClr>
                </a:solidFill>
                <a:latin typeface="Meiryo UI" panose="020B0604030504040204" pitchFamily="50" charset="-128"/>
                <a:ea typeface="Meiryo UI" panose="020B0604030504040204" pitchFamily="50" charset="-128"/>
              </a:rPr>
              <a:t>※</a:t>
            </a:r>
            <a:r>
              <a:rPr kumimoji="1" lang="ja-JP" altLang="en-US" sz="800" dirty="0">
                <a:solidFill>
                  <a:schemeClr val="tx1">
                    <a:lumMod val="75000"/>
                    <a:lumOff val="25000"/>
                  </a:schemeClr>
                </a:solidFill>
                <a:latin typeface="Meiryo UI" panose="020B0604030504040204" pitchFamily="50" charset="-128"/>
                <a:ea typeface="Meiryo UI" panose="020B0604030504040204" pitchFamily="50" charset="-128"/>
              </a:rPr>
              <a:t>左表中</a:t>
            </a: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は委託料、</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補</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は補助金、</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負</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は負担金を指し、</a:t>
            </a:r>
            <a:endPar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nSpc>
                <a:spcPct val="105000"/>
              </a:lnSpc>
              <a:spcBef>
                <a:spcPts val="0"/>
              </a:spcBef>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直</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は直接執行事業として産業局の関与がなかった事業を指す。</a:t>
            </a:r>
            <a:endParaRPr kumimoji="1" lang="ja-JP" altLang="en-US" sz="800" dirty="0">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86" name="直線矢印コネクタ 85">
            <a:extLst>
              <a:ext uri="{FF2B5EF4-FFF2-40B4-BE49-F238E27FC236}">
                <a16:creationId xmlns:a16="http://schemas.microsoft.com/office/drawing/2014/main" id="{9D18A4F2-489F-4231-BDB0-50764B646DF0}"/>
              </a:ext>
            </a:extLst>
          </p:cNvPr>
          <p:cNvCxnSpPr>
            <a:cxnSpLocks/>
          </p:cNvCxnSpPr>
          <p:nvPr/>
        </p:nvCxnSpPr>
        <p:spPr>
          <a:xfrm>
            <a:off x="4456759" y="3439146"/>
            <a:ext cx="458415" cy="1"/>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スライド番号プレースホルダー 2">
            <a:extLst>
              <a:ext uri="{FF2B5EF4-FFF2-40B4-BE49-F238E27FC236}">
                <a16:creationId xmlns:a16="http://schemas.microsoft.com/office/drawing/2014/main" id="{FF8CFB99-E0F9-4874-88C7-2E6B14A3CFB4}"/>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139</a:t>
            </a:fld>
            <a:endParaRPr lang="ja-JP" altLang="en-US" sz="1100"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431124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63C2C141-A42D-6F4F-A8AF-F453EE5C92F5}"/>
              </a:ext>
            </a:extLst>
          </p:cNvPr>
          <p:cNvSpPr txBox="1"/>
          <p:nvPr/>
        </p:nvSpPr>
        <p:spPr>
          <a:xfrm>
            <a:off x="-1" y="142291"/>
            <a:ext cx="8270543" cy="461665"/>
          </a:xfrm>
          <a:prstGeom prst="rect">
            <a:avLst/>
          </a:prstGeom>
          <a:noFill/>
        </p:spPr>
        <p:txBody>
          <a:bodyPr wrap="square">
            <a:spAutoFit/>
          </a:bodyPr>
          <a:lstStyle/>
          <a:p>
            <a:r>
              <a:rPr lang="en-US" altLang="ja-JP" sz="2400" dirty="0">
                <a:latin typeface="Meiryo UI" panose="020B0604030504040204" pitchFamily="50" charset="-128"/>
                <a:ea typeface="Meiryo UI" panose="020B0604030504040204" pitchFamily="50" charset="-128"/>
              </a:rPr>
              <a:t>(2)</a:t>
            </a:r>
            <a:r>
              <a:rPr lang="ja-JP" altLang="en-US" sz="2400" dirty="0">
                <a:latin typeface="Meiryo UI" panose="020B0604030504040204" pitchFamily="50" charset="-128"/>
                <a:ea typeface="Meiryo UI" panose="020B0604030504040204" pitchFamily="50" charset="-128"/>
              </a:rPr>
              <a:t>活動成果</a:t>
            </a:r>
          </a:p>
        </p:txBody>
      </p:sp>
      <p:graphicFrame>
        <p:nvGraphicFramePr>
          <p:cNvPr id="7" name="表 6"/>
          <p:cNvGraphicFramePr>
            <a:graphicFrameLocks noGrp="1"/>
          </p:cNvGraphicFramePr>
          <p:nvPr/>
        </p:nvGraphicFramePr>
        <p:xfrm>
          <a:off x="508320" y="1305479"/>
          <a:ext cx="8259206" cy="1859280"/>
        </p:xfrm>
        <a:graphic>
          <a:graphicData uri="http://schemas.openxmlformats.org/drawingml/2006/table">
            <a:tbl>
              <a:tblPr firstRow="1">
                <a:tableStyleId>{9D7B26C5-4107-4FEC-AEDC-1716B250A1EF}</a:tableStyleId>
              </a:tblPr>
              <a:tblGrid>
                <a:gridCol w="2734586">
                  <a:extLst>
                    <a:ext uri="{9D8B030D-6E8A-4147-A177-3AD203B41FA5}">
                      <a16:colId xmlns:a16="http://schemas.microsoft.com/office/drawing/2014/main" val="1259831423"/>
                    </a:ext>
                  </a:extLst>
                </a:gridCol>
                <a:gridCol w="1841540">
                  <a:extLst>
                    <a:ext uri="{9D8B030D-6E8A-4147-A177-3AD203B41FA5}">
                      <a16:colId xmlns:a16="http://schemas.microsoft.com/office/drawing/2014/main" val="1117067631"/>
                    </a:ext>
                  </a:extLst>
                </a:gridCol>
                <a:gridCol w="1841540">
                  <a:extLst>
                    <a:ext uri="{9D8B030D-6E8A-4147-A177-3AD203B41FA5}">
                      <a16:colId xmlns:a16="http://schemas.microsoft.com/office/drawing/2014/main" val="1989261718"/>
                    </a:ext>
                  </a:extLst>
                </a:gridCol>
                <a:gridCol w="1841540">
                  <a:extLst>
                    <a:ext uri="{9D8B030D-6E8A-4147-A177-3AD203B41FA5}">
                      <a16:colId xmlns:a16="http://schemas.microsoft.com/office/drawing/2014/main" val="1211853689"/>
                    </a:ext>
                  </a:extLst>
                </a:gridCol>
              </a:tblGrid>
              <a:tr h="165069">
                <a:tc>
                  <a:txBody>
                    <a:bodyPr/>
                    <a:lstStyle/>
                    <a:p>
                      <a:pPr algn="l"/>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latin typeface="Meiryo UI" panose="020B0604030504040204" pitchFamily="50" charset="-128"/>
                          <a:ea typeface="Meiryo UI" panose="020B0604030504040204" pitchFamily="50" charset="-128"/>
                        </a:rPr>
                        <a:t>H31</a:t>
                      </a:r>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R1</a:t>
                      </a:r>
                      <a:r>
                        <a:rPr kumimoji="1" lang="ja-JP" altLang="en-US" sz="1400" dirty="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400" dirty="0">
                          <a:latin typeface="Meiryo UI" panose="020B0604030504040204" pitchFamily="50" charset="-128"/>
                          <a:ea typeface="Meiryo UI" panose="020B0604030504040204" pitchFamily="50" charset="-128"/>
                        </a:rPr>
                        <a:t>R2</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latin typeface="Meiryo UI" panose="020B0604030504040204" pitchFamily="50" charset="-128"/>
                          <a:ea typeface="Meiryo UI" panose="020B0604030504040204" pitchFamily="50" charset="-128"/>
                        </a:rPr>
                        <a:t>R3</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639738863"/>
                  </a:ext>
                </a:extLst>
              </a:tr>
              <a:tr h="165069">
                <a:tc>
                  <a:txBody>
                    <a:bodyPr/>
                    <a:lstStyle/>
                    <a:p>
                      <a:pPr algn="l"/>
                      <a:r>
                        <a:rPr kumimoji="1" lang="ja-JP" altLang="en-US" sz="1600" dirty="0">
                          <a:latin typeface="Meiryo UI" panose="020B0604030504040204" pitchFamily="50" charset="-128"/>
                          <a:ea typeface="Meiryo UI" panose="020B0604030504040204" pitchFamily="50" charset="-128"/>
                        </a:rPr>
                        <a:t>売上の改善</a:t>
                      </a:r>
                    </a:p>
                  </a:txBody>
                  <a:tcPr anchor="ctr"/>
                </a:tc>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府内企業調査値に</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400" dirty="0">
                          <a:solidFill>
                            <a:schemeClr val="tx1"/>
                          </a:solidFill>
                          <a:latin typeface="Meiryo UI" panose="020B0604030504040204" pitchFamily="50" charset="-128"/>
                          <a:ea typeface="Meiryo UI" panose="020B0604030504040204" pitchFamily="50" charset="-128"/>
                        </a:rPr>
                        <a:t>プラス</a:t>
                      </a:r>
                      <a:r>
                        <a:rPr kumimoji="1" lang="en-US" altLang="ja-JP" sz="1400" dirty="0">
                          <a:solidFill>
                            <a:schemeClr val="tx1"/>
                          </a:solidFill>
                          <a:latin typeface="Meiryo UI" panose="020B0604030504040204" pitchFamily="50" charset="-128"/>
                          <a:ea typeface="Meiryo UI" panose="020B0604030504040204" pitchFamily="50" charset="-128"/>
                        </a:rPr>
                        <a:t>37</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rPr>
                        <a:t>府内企業調査値に</a:t>
                      </a:r>
                      <a:endParaRPr kumimoji="1" lang="en-US" altLang="ja-JP" sz="1400" dirty="0">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プラス</a:t>
                      </a:r>
                      <a:r>
                        <a:rPr kumimoji="1" lang="en-US" altLang="ja-JP" sz="1400" dirty="0">
                          <a:latin typeface="Meiryo UI" panose="020B0604030504040204" pitchFamily="50" charset="-128"/>
                          <a:ea typeface="Meiryo UI" panose="020B0604030504040204" pitchFamily="50" charset="-128"/>
                        </a:rPr>
                        <a:t>20</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rPr>
                        <a:t>府内企業調査値に</a:t>
                      </a:r>
                      <a:endParaRPr kumimoji="1" lang="en-US" altLang="ja-JP" sz="1400" dirty="0">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プラス</a:t>
                      </a:r>
                      <a:r>
                        <a:rPr kumimoji="1" lang="en-US" altLang="ja-JP" sz="1400" dirty="0">
                          <a:latin typeface="Meiryo UI" panose="020B0604030504040204" pitchFamily="50" charset="-128"/>
                          <a:ea typeface="Meiryo UI" panose="020B0604030504040204" pitchFamily="50" charset="-128"/>
                        </a:rPr>
                        <a:t>23</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48351589"/>
                  </a:ext>
                </a:extLst>
              </a:tr>
              <a:tr h="165069">
                <a:tc>
                  <a:txBody>
                    <a:bodyPr/>
                    <a:lstStyle/>
                    <a:p>
                      <a:pPr algn="l"/>
                      <a:r>
                        <a:rPr kumimoji="1" lang="ja-JP" altLang="en-US" sz="1600" dirty="0">
                          <a:latin typeface="Meiryo UI" panose="020B0604030504040204" pitchFamily="50" charset="-128"/>
                          <a:ea typeface="Meiryo UI" panose="020B0604030504040204" pitchFamily="50" charset="-128"/>
                        </a:rPr>
                        <a:t>営業利益の改善</a:t>
                      </a:r>
                    </a:p>
                  </a:txBody>
                  <a:tcPr anchor="ctr"/>
                </a:tc>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府内企業調査値に</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400" dirty="0">
                          <a:solidFill>
                            <a:schemeClr val="tx1"/>
                          </a:solidFill>
                          <a:latin typeface="Meiryo UI" panose="020B0604030504040204" pitchFamily="50" charset="-128"/>
                          <a:ea typeface="Meiryo UI" panose="020B0604030504040204" pitchFamily="50" charset="-128"/>
                        </a:rPr>
                        <a:t>プラス</a:t>
                      </a:r>
                      <a:r>
                        <a:rPr kumimoji="1" lang="en-US" altLang="ja-JP" sz="1400" dirty="0">
                          <a:solidFill>
                            <a:schemeClr val="tx1"/>
                          </a:solidFill>
                          <a:latin typeface="Meiryo UI" panose="020B0604030504040204" pitchFamily="50" charset="-128"/>
                          <a:ea typeface="Meiryo UI" panose="020B0604030504040204" pitchFamily="50" charset="-128"/>
                        </a:rPr>
                        <a:t>32</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rPr>
                        <a:t>府内企業調査値に</a:t>
                      </a:r>
                      <a:endParaRPr kumimoji="1" lang="en-US" altLang="ja-JP" sz="1400" dirty="0">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プラス</a:t>
                      </a:r>
                      <a:r>
                        <a:rPr kumimoji="1" lang="en-US" altLang="ja-JP" sz="1400" dirty="0">
                          <a:latin typeface="Meiryo UI" panose="020B0604030504040204" pitchFamily="50" charset="-128"/>
                          <a:ea typeface="Meiryo UI" panose="020B0604030504040204" pitchFamily="50" charset="-128"/>
                        </a:rPr>
                        <a:t>16</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rPr>
                        <a:t>府内企業調査値に</a:t>
                      </a:r>
                      <a:endParaRPr kumimoji="1" lang="en-US" altLang="ja-JP" sz="1400" dirty="0">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プラス</a:t>
                      </a:r>
                      <a:r>
                        <a:rPr kumimoji="1" lang="en-US" altLang="ja-JP" sz="1400" dirty="0">
                          <a:latin typeface="Meiryo UI" panose="020B0604030504040204" pitchFamily="50" charset="-128"/>
                          <a:ea typeface="Meiryo UI" panose="020B0604030504040204" pitchFamily="50" charset="-128"/>
                        </a:rPr>
                        <a:t>17</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16304368"/>
                  </a:ext>
                </a:extLst>
              </a:tr>
              <a:tr h="165069">
                <a:tc>
                  <a:txBody>
                    <a:bodyPr/>
                    <a:lstStyle/>
                    <a:p>
                      <a:pPr algn="l"/>
                      <a:r>
                        <a:rPr kumimoji="1" lang="ja-JP" altLang="en-US" sz="1600" dirty="0">
                          <a:latin typeface="Meiryo UI" panose="020B0604030504040204" pitchFamily="50" charset="-128"/>
                          <a:ea typeface="Meiryo UI" panose="020B0604030504040204" pitchFamily="50" charset="-128"/>
                        </a:rPr>
                        <a:t>雇用者数の改善</a:t>
                      </a:r>
                    </a:p>
                  </a:txBody>
                  <a:tcPr anchor="ctr"/>
                </a:tc>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府内企業調査値に</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400" dirty="0">
                          <a:solidFill>
                            <a:schemeClr val="tx1"/>
                          </a:solidFill>
                          <a:latin typeface="Meiryo UI" panose="020B0604030504040204" pitchFamily="50" charset="-128"/>
                          <a:ea typeface="Meiryo UI" panose="020B0604030504040204" pitchFamily="50" charset="-128"/>
                        </a:rPr>
                        <a:t>プラス</a:t>
                      </a:r>
                      <a:r>
                        <a:rPr kumimoji="1" lang="en-US" altLang="ja-JP" sz="1400" dirty="0">
                          <a:solidFill>
                            <a:schemeClr val="tx1"/>
                          </a:solidFill>
                          <a:latin typeface="Meiryo UI" panose="020B0604030504040204" pitchFamily="50" charset="-128"/>
                          <a:ea typeface="Meiryo UI" panose="020B0604030504040204" pitchFamily="50" charset="-128"/>
                        </a:rPr>
                        <a:t>17</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rPr>
                        <a:t>府内企業調査値に</a:t>
                      </a:r>
                      <a:endParaRPr kumimoji="1" lang="en-US" altLang="ja-JP" sz="1400" dirty="0">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プラス</a:t>
                      </a:r>
                      <a:r>
                        <a:rPr kumimoji="1" lang="en-US" altLang="ja-JP" sz="1400" dirty="0">
                          <a:latin typeface="Meiryo UI" panose="020B0604030504040204" pitchFamily="50" charset="-128"/>
                          <a:ea typeface="Meiryo UI" panose="020B0604030504040204" pitchFamily="50" charset="-128"/>
                        </a:rPr>
                        <a:t>20</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rPr>
                        <a:t>府内企業調査値に</a:t>
                      </a:r>
                      <a:endParaRPr kumimoji="1" lang="en-US" altLang="ja-JP" sz="1400" dirty="0">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プラス</a:t>
                      </a:r>
                      <a:r>
                        <a:rPr kumimoji="1" lang="en-US" altLang="ja-JP" sz="1400" dirty="0">
                          <a:latin typeface="Meiryo UI" panose="020B0604030504040204" pitchFamily="50" charset="-128"/>
                          <a:ea typeface="Meiryo UI" panose="020B0604030504040204" pitchFamily="50" charset="-128"/>
                        </a:rPr>
                        <a:t>16</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61449847"/>
                  </a:ext>
                </a:extLst>
              </a:tr>
            </a:tbl>
          </a:graphicData>
        </a:graphic>
      </p:graphicFrame>
      <p:sp>
        <p:nvSpPr>
          <p:cNvPr id="17" name="テキスト ボックス 16">
            <a:extLst>
              <a:ext uri="{FF2B5EF4-FFF2-40B4-BE49-F238E27FC236}">
                <a16:creationId xmlns:a16="http://schemas.microsoft.com/office/drawing/2014/main" id="{68549A59-4C48-C343-B6D8-8A93524D6BDC}"/>
              </a:ext>
            </a:extLst>
          </p:cNvPr>
          <p:cNvSpPr txBox="1"/>
          <p:nvPr/>
        </p:nvSpPr>
        <p:spPr>
          <a:xfrm>
            <a:off x="1" y="560975"/>
            <a:ext cx="4319752" cy="646331"/>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　　　</a:t>
            </a:r>
            <a:r>
              <a:rPr lang="ja-JP" altLang="en-US" u="sng" dirty="0">
                <a:latin typeface="Meiryo UI" panose="020B0604030504040204" pitchFamily="50" charset="-128"/>
                <a:ea typeface="Meiryo UI" panose="020B0604030504040204" pitchFamily="50" charset="-128"/>
              </a:rPr>
              <a:t>○大阪産業局を利用した企業の成果</a:t>
            </a:r>
            <a:endParaRPr lang="en-US" altLang="ja-JP" u="sng"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u="sng" dirty="0">
                <a:latin typeface="Meiryo UI" panose="020B0604030504040204" pitchFamily="50" charset="-128"/>
                <a:ea typeface="Meiryo UI" panose="020B0604030504040204" pitchFamily="50" charset="-128"/>
              </a:rPr>
              <a:t>（府内企業調査値との比較）</a:t>
            </a:r>
            <a:endParaRPr lang="en-US" altLang="ja-JP"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68549A59-4C48-C343-B6D8-8A93524D6BDC}"/>
              </a:ext>
            </a:extLst>
          </p:cNvPr>
          <p:cNvSpPr txBox="1"/>
          <p:nvPr/>
        </p:nvSpPr>
        <p:spPr>
          <a:xfrm>
            <a:off x="508320" y="3164759"/>
            <a:ext cx="8259206"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＊当該年度に大阪産業局の支援事業を利用した企業へのアンケート調査に基づく。</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＊各値は、売上・営業利益・雇用者数の改善状況を表す。</a:t>
            </a:r>
            <a:endParaRPr lang="en-US" altLang="ja-JP" sz="1200" dirty="0">
              <a:latin typeface="Meiryo UI" panose="020B0604030504040204" pitchFamily="50" charset="-128"/>
              <a:ea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218709CC-0C4F-4DA5-BE78-E0E80128A637}"/>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140</a:t>
            </a:fld>
            <a:endParaRPr lang="ja-JP" altLang="en-US" sz="1100" b="0" dirty="0">
              <a:latin typeface="BIZ UDゴシック" panose="020B0400000000000000" pitchFamily="49" charset="-128"/>
              <a:ea typeface="BIZ UDゴシック" panose="020B0400000000000000" pitchFamily="49" charset="-128"/>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94" y="3649457"/>
            <a:ext cx="9071634" cy="2889754"/>
          </a:xfrm>
          <a:prstGeom prst="rect">
            <a:avLst/>
          </a:prstGeom>
        </p:spPr>
      </p:pic>
    </p:spTree>
    <p:extLst>
      <p:ext uri="{BB962C8B-B14F-4D97-AF65-F5344CB8AC3E}">
        <p14:creationId xmlns:p14="http://schemas.microsoft.com/office/powerpoint/2010/main" val="29908026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251520" y="692696"/>
          <a:ext cx="8712968" cy="5904656"/>
        </p:xfrm>
        <a:graphic>
          <a:graphicData uri="http://schemas.openxmlformats.org/drawingml/2006/table">
            <a:tbl>
              <a:tblPr firstRow="1" bandRow="1">
                <a:tableStyleId>{5940675A-B579-460E-94D1-54222C63F5DA}</a:tableStyleId>
              </a:tblPr>
              <a:tblGrid>
                <a:gridCol w="1512168">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gridCol w="2088232">
                  <a:extLst>
                    <a:ext uri="{9D8B030D-6E8A-4147-A177-3AD203B41FA5}">
                      <a16:colId xmlns:a16="http://schemas.microsoft.com/office/drawing/2014/main" val="20003"/>
                    </a:ext>
                  </a:extLst>
                </a:gridCol>
              </a:tblGrid>
              <a:tr h="432048">
                <a:tc>
                  <a:txBody>
                    <a:bodyPr/>
                    <a:lstStyle/>
                    <a:p>
                      <a:pPr algn="ctr"/>
                      <a:r>
                        <a:rPr kumimoji="1" lang="ja-JP" altLang="en-US" sz="1800" dirty="0">
                          <a:solidFill>
                            <a:schemeClr val="tx1"/>
                          </a:solidFill>
                          <a:latin typeface="+mn-lt"/>
                          <a:ea typeface="+mn-ea"/>
                          <a:cs typeface="Calibri" panose="020F0502020204030204" pitchFamily="34" charset="0"/>
                        </a:rPr>
                        <a:t>＜</a:t>
                      </a:r>
                      <a:r>
                        <a:rPr kumimoji="1" lang="en-US" altLang="ja-JP" sz="1800" dirty="0">
                          <a:solidFill>
                            <a:schemeClr val="tx1"/>
                          </a:solidFill>
                          <a:latin typeface="+mn-lt"/>
                          <a:ea typeface="+mn-ea"/>
                          <a:cs typeface="Calibri" panose="020F0502020204030204" pitchFamily="34" charset="0"/>
                        </a:rPr>
                        <a:t>Why</a:t>
                      </a:r>
                      <a:r>
                        <a:rPr kumimoji="1" lang="ja-JP" altLang="en-US" sz="1800" dirty="0">
                          <a:solidFill>
                            <a:schemeClr val="tx1"/>
                          </a:solidFill>
                          <a:latin typeface="+mn-lt"/>
                          <a:ea typeface="+mn-ea"/>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mn-lt"/>
                          <a:ea typeface="+mn-ea"/>
                          <a:cs typeface="Calibri" panose="020F0502020204030204" pitchFamily="34" charset="0"/>
                        </a:rPr>
                        <a:t>＜</a:t>
                      </a:r>
                      <a:r>
                        <a:rPr kumimoji="1" lang="en-US" altLang="ja-JP" sz="1800" dirty="0">
                          <a:solidFill>
                            <a:schemeClr val="tx1"/>
                          </a:solidFill>
                          <a:latin typeface="+mn-lt"/>
                          <a:ea typeface="+mn-ea"/>
                          <a:cs typeface="Calibri" panose="020F0502020204030204" pitchFamily="34" charset="0"/>
                        </a:rPr>
                        <a:t>Vision</a:t>
                      </a:r>
                      <a:r>
                        <a:rPr kumimoji="1" lang="ja-JP" altLang="en-US" sz="1800" dirty="0">
                          <a:solidFill>
                            <a:schemeClr val="tx1"/>
                          </a:solidFill>
                          <a:latin typeface="+mn-lt"/>
                          <a:ea typeface="+mn-ea"/>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mn-lt"/>
                          <a:ea typeface="+mn-ea"/>
                          <a:cs typeface="Calibri" panose="020F0502020204030204" pitchFamily="34" charset="0"/>
                        </a:rPr>
                        <a:t>＜</a:t>
                      </a:r>
                      <a:r>
                        <a:rPr kumimoji="1" lang="en-US" altLang="ja-JP" sz="1800" dirty="0">
                          <a:solidFill>
                            <a:schemeClr val="tx1"/>
                          </a:solidFill>
                          <a:latin typeface="+mn-lt"/>
                          <a:ea typeface="+mn-ea"/>
                          <a:cs typeface="Calibri" panose="020F0502020204030204" pitchFamily="34" charset="0"/>
                        </a:rPr>
                        <a:t>What</a:t>
                      </a:r>
                      <a:r>
                        <a:rPr kumimoji="1" lang="ja-JP" altLang="en-US" sz="1800" dirty="0">
                          <a:solidFill>
                            <a:schemeClr val="tx1"/>
                          </a:solidFill>
                          <a:latin typeface="+mn-lt"/>
                          <a:ea typeface="+mn-ea"/>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mn-lt"/>
                          <a:ea typeface="+mn-ea"/>
                          <a:cs typeface="Calibri" panose="020F0502020204030204" pitchFamily="34" charset="0"/>
                        </a:rPr>
                        <a:t>＜</a:t>
                      </a:r>
                      <a:r>
                        <a:rPr kumimoji="1" lang="en-US" altLang="ja-JP" sz="1800" dirty="0">
                          <a:solidFill>
                            <a:schemeClr val="tx1"/>
                          </a:solidFill>
                          <a:latin typeface="+mn-lt"/>
                          <a:ea typeface="+mn-ea"/>
                          <a:cs typeface="Calibri" panose="020F0502020204030204" pitchFamily="34" charset="0"/>
                        </a:rPr>
                        <a:t>Outcome</a:t>
                      </a:r>
                      <a:r>
                        <a:rPr kumimoji="1" lang="ja-JP" altLang="en-US" sz="1800" dirty="0">
                          <a:solidFill>
                            <a:schemeClr val="tx1"/>
                          </a:solidFill>
                          <a:latin typeface="+mn-lt"/>
                          <a:ea typeface="+mn-ea"/>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472608">
                <a:tc>
                  <a:txBody>
                    <a:bodyPr/>
                    <a:lstStyle/>
                    <a:p>
                      <a:pPr marL="72000" indent="-457200" algn="l">
                        <a:lnSpc>
                          <a:spcPts val="1340"/>
                        </a:lnSpc>
                        <a:spcBef>
                          <a:spcPts val="0"/>
                        </a:spcBef>
                        <a:spcAft>
                          <a:spcPts val="0"/>
                        </a:spcAft>
                      </a:pPr>
                      <a:r>
                        <a:rPr kumimoji="1" lang="ja-JP" altLang="en-US" sz="1300" dirty="0">
                          <a:solidFill>
                            <a:schemeClr val="tx1"/>
                          </a:solidFill>
                          <a:latin typeface="+mn-lt"/>
                          <a:ea typeface="+mn-ea"/>
                        </a:rPr>
                        <a:t>○港湾の国際競争力強化、利用者ニーズに合ったより使いやすい港への改革が求められている。</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340"/>
                        </a:lnSpc>
                        <a:spcBef>
                          <a:spcPts val="0"/>
                        </a:spcBef>
                        <a:spcAft>
                          <a:spcPts val="0"/>
                        </a:spcAft>
                      </a:pPr>
                      <a:r>
                        <a:rPr kumimoji="1" lang="ja-JP" altLang="en-US" sz="1300" dirty="0">
                          <a:solidFill>
                            <a:schemeClr val="tx1"/>
                          </a:solidFill>
                          <a:latin typeface="+mn-lt"/>
                          <a:ea typeface="+mn-ea"/>
                        </a:rPr>
                        <a:t>○大阪湾諸港の港湾管理の一元化。</a:t>
                      </a: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r>
                        <a:rPr kumimoji="1" lang="ja-JP" altLang="en-US" sz="1300" dirty="0">
                          <a:solidFill>
                            <a:schemeClr val="tx1"/>
                          </a:solidFill>
                          <a:latin typeface="+mn-lt"/>
                          <a:ea typeface="+mn-ea"/>
                        </a:rPr>
                        <a:t>○第</a:t>
                      </a:r>
                      <a:r>
                        <a:rPr kumimoji="1" lang="en-US" altLang="ja-JP" sz="1300" dirty="0">
                          <a:solidFill>
                            <a:schemeClr val="tx1"/>
                          </a:solidFill>
                          <a:latin typeface="+mn-lt"/>
                          <a:ea typeface="+mn-ea"/>
                        </a:rPr>
                        <a:t>1</a:t>
                      </a:r>
                      <a:r>
                        <a:rPr kumimoji="1" lang="ja-JP" altLang="en-US" sz="1300" dirty="0">
                          <a:solidFill>
                            <a:schemeClr val="tx1"/>
                          </a:solidFill>
                          <a:latin typeface="+mn-lt"/>
                          <a:ea typeface="+mn-ea"/>
                        </a:rPr>
                        <a:t>ステップとして府市の港湾管理の一元化（大阪港・堺泉北港・阪南港）をめざす。</a:t>
                      </a:r>
                      <a:endParaRPr kumimoji="1" lang="en-US" altLang="ja-JP" sz="1300" dirty="0">
                        <a:solidFill>
                          <a:srgbClr val="FF0000"/>
                        </a:solidFill>
                        <a:latin typeface="+mn-lt"/>
                        <a:ea typeface="+mn-ea"/>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340"/>
                        </a:lnSpc>
                        <a:spcBef>
                          <a:spcPts val="0"/>
                        </a:spcBef>
                        <a:spcAft>
                          <a:spcPts val="0"/>
                        </a:spcAft>
                      </a:pPr>
                      <a:r>
                        <a:rPr kumimoji="1" lang="ja-JP" altLang="en-US" sz="1300" dirty="0">
                          <a:solidFill>
                            <a:schemeClr val="tx1"/>
                          </a:solidFill>
                          <a:latin typeface="+mn-lt"/>
                          <a:ea typeface="+mn-ea"/>
                        </a:rPr>
                        <a:t>○「新港務局」制度の検討。</a:t>
                      </a:r>
                      <a:endParaRPr kumimoji="1" lang="en-US" altLang="ja-JP" sz="1300" dirty="0">
                        <a:solidFill>
                          <a:schemeClr val="tx1"/>
                        </a:solidFill>
                        <a:latin typeface="+mn-lt"/>
                        <a:ea typeface="+mn-ea"/>
                      </a:endParaRPr>
                    </a:p>
                    <a:p>
                      <a:pPr marL="72000" marR="0" lvl="0" indent="-457200" algn="l" defTabSz="914400" rtl="0" eaLnBrk="1" fontAlgn="auto" latinLnBrk="0" hangingPunct="1">
                        <a:lnSpc>
                          <a:spcPts val="1340"/>
                        </a:lnSpc>
                        <a:spcBef>
                          <a:spcPts val="0"/>
                        </a:spcBef>
                        <a:spcAft>
                          <a:spcPts val="0"/>
                        </a:spcAft>
                        <a:buClrTx/>
                        <a:buSzTx/>
                        <a:buFontTx/>
                        <a:buNone/>
                        <a:tabLst/>
                        <a:defRPr/>
                      </a:pPr>
                      <a:r>
                        <a:rPr kumimoji="1" lang="ja-JP" altLang="en-US" sz="1300" dirty="0">
                          <a:solidFill>
                            <a:schemeClr val="tx1"/>
                          </a:solidFill>
                          <a:latin typeface="+mn-lt"/>
                          <a:ea typeface="+mn-ea"/>
                        </a:rPr>
                        <a:t>→法改正が必要</a:t>
                      </a: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r>
                        <a:rPr kumimoji="1" lang="ja-JP" altLang="en-US" sz="1300" dirty="0">
                          <a:solidFill>
                            <a:schemeClr val="tx1"/>
                          </a:solidFill>
                          <a:latin typeface="+mn-lt"/>
                          <a:ea typeface="+mn-ea"/>
                        </a:rPr>
                        <a:t>○現行法制度で可能な手法として、「行政委員会」の共同設置を</a:t>
                      </a:r>
                      <a:r>
                        <a:rPr kumimoji="1" lang="ja-JP" altLang="en-US" sz="1300" strike="noStrike" dirty="0">
                          <a:solidFill>
                            <a:schemeClr val="tx1"/>
                          </a:solidFill>
                          <a:latin typeface="+mn-lt"/>
                          <a:ea typeface="+mn-ea"/>
                        </a:rPr>
                        <a:t>選択し、具体的な制度設計を実施。</a:t>
                      </a: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r>
                        <a:rPr kumimoji="1" lang="ja-JP" altLang="en-US" sz="1300" dirty="0">
                          <a:solidFill>
                            <a:schemeClr val="tx1"/>
                          </a:solidFill>
                          <a:latin typeface="+mn-lt"/>
                          <a:ea typeface="+mn-ea"/>
                        </a:rPr>
                        <a:t>○「行政委員会」、「内部組織の共同設置」、「連携協約」等関連議案のうち、「連携協約」について府市両議会で可決。（</a:t>
                      </a:r>
                      <a:r>
                        <a:rPr kumimoji="1" lang="en-US" altLang="ja-JP" sz="1300" dirty="0">
                          <a:solidFill>
                            <a:schemeClr val="tx1"/>
                          </a:solidFill>
                          <a:latin typeface="+mn-lt"/>
                          <a:ea typeface="+mn-ea"/>
                        </a:rPr>
                        <a:t>2016</a:t>
                      </a:r>
                      <a:r>
                        <a:rPr kumimoji="1" lang="ja-JP" altLang="en-US" sz="1300" dirty="0">
                          <a:solidFill>
                            <a:schemeClr val="tx1"/>
                          </a:solidFill>
                          <a:latin typeface="+mn-lt"/>
                          <a:ea typeface="+mn-ea"/>
                        </a:rPr>
                        <a:t>年</a:t>
                      </a:r>
                      <a:r>
                        <a:rPr kumimoji="1" lang="en-US" altLang="ja-JP" sz="1300" dirty="0">
                          <a:solidFill>
                            <a:schemeClr val="tx1"/>
                          </a:solidFill>
                          <a:latin typeface="+mn-lt"/>
                          <a:ea typeface="+mn-ea"/>
                        </a:rPr>
                        <a:t>10</a:t>
                      </a:r>
                      <a:r>
                        <a:rPr kumimoji="1" lang="ja-JP" altLang="en-US" sz="1300" dirty="0">
                          <a:solidFill>
                            <a:schemeClr val="tx1"/>
                          </a:solidFill>
                          <a:latin typeface="+mn-lt"/>
                          <a:ea typeface="+mn-ea"/>
                        </a:rPr>
                        <a:t>月。他は</a:t>
                      </a:r>
                      <a:r>
                        <a:rPr kumimoji="1" lang="en-US" altLang="ja-JP" sz="1300" dirty="0">
                          <a:solidFill>
                            <a:schemeClr val="tx1"/>
                          </a:solidFill>
                          <a:latin typeface="+mn-lt"/>
                          <a:ea typeface="+mn-ea"/>
                        </a:rPr>
                        <a:t>2017</a:t>
                      </a:r>
                      <a:r>
                        <a:rPr kumimoji="1" lang="ja-JP" altLang="en-US" sz="1300" dirty="0">
                          <a:solidFill>
                            <a:schemeClr val="tx1"/>
                          </a:solidFill>
                          <a:latin typeface="+mn-lt"/>
                          <a:ea typeface="+mn-ea"/>
                        </a:rPr>
                        <a:t>年</a:t>
                      </a:r>
                      <a:r>
                        <a:rPr kumimoji="1" lang="en-US" altLang="ja-JP" sz="1300" dirty="0">
                          <a:solidFill>
                            <a:schemeClr val="tx1"/>
                          </a:solidFill>
                          <a:latin typeface="+mn-lt"/>
                          <a:ea typeface="+mn-ea"/>
                        </a:rPr>
                        <a:t>3</a:t>
                      </a:r>
                      <a:r>
                        <a:rPr kumimoji="1" lang="ja-JP" altLang="en-US" sz="1300" dirty="0">
                          <a:solidFill>
                            <a:schemeClr val="tx1"/>
                          </a:solidFill>
                          <a:latin typeface="+mn-lt"/>
                          <a:ea typeface="+mn-ea"/>
                        </a:rPr>
                        <a:t>月取下げ）</a:t>
                      </a: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dirty="0">
                        <a:solidFill>
                          <a:srgbClr val="FF0000"/>
                        </a:solidFill>
                        <a:latin typeface="+mn-lt"/>
                        <a:ea typeface="+mn-ea"/>
                      </a:endParaRPr>
                    </a:p>
                    <a:p>
                      <a:pPr marL="72000" marR="0" lvl="0" indent="-457200" algn="l" defTabSz="914400" rtl="0" eaLnBrk="1" fontAlgn="auto" latinLnBrk="0" hangingPunct="1">
                        <a:lnSpc>
                          <a:spcPts val="1340"/>
                        </a:lnSpc>
                        <a:spcBef>
                          <a:spcPts val="0"/>
                        </a:spcBef>
                        <a:spcAft>
                          <a:spcPts val="0"/>
                        </a:spcAft>
                        <a:buClrTx/>
                        <a:buSzTx/>
                        <a:buFontTx/>
                        <a:buNone/>
                        <a:tabLst/>
                        <a:defRPr/>
                      </a:pPr>
                      <a:r>
                        <a:rPr kumimoji="1" lang="ja-JP" altLang="en-US" sz="1300" dirty="0">
                          <a:solidFill>
                            <a:schemeClr val="tx1"/>
                          </a:solidFill>
                          <a:latin typeface="+mn-lt"/>
                          <a:ea typeface="+mn-ea"/>
                        </a:rPr>
                        <a:t>○</a:t>
                      </a:r>
                      <a:r>
                        <a:rPr kumimoji="1" lang="ja-JP" altLang="en-US" sz="1300" strike="noStrike" dirty="0">
                          <a:solidFill>
                            <a:schemeClr val="tx1"/>
                          </a:solidFill>
                          <a:latin typeface="+mn-lt"/>
                          <a:ea typeface="+mn-ea"/>
                        </a:rPr>
                        <a:t>「大阪府及び大阪市の港湾及び海岸の管理に係る連携協約」を締結（</a:t>
                      </a:r>
                      <a:r>
                        <a:rPr kumimoji="1" lang="en-US" altLang="ja-JP" sz="1300" strike="noStrike" dirty="0">
                          <a:solidFill>
                            <a:schemeClr val="tx1"/>
                          </a:solidFill>
                          <a:latin typeface="+mn-lt"/>
                          <a:ea typeface="+mn-ea"/>
                        </a:rPr>
                        <a:t>2016</a:t>
                      </a:r>
                      <a:r>
                        <a:rPr kumimoji="1" lang="ja-JP" altLang="en-US" sz="1300" strike="noStrike" dirty="0">
                          <a:solidFill>
                            <a:schemeClr val="tx1"/>
                          </a:solidFill>
                          <a:latin typeface="+mn-lt"/>
                          <a:ea typeface="+mn-ea"/>
                        </a:rPr>
                        <a:t>年</a:t>
                      </a:r>
                      <a:r>
                        <a:rPr kumimoji="1" lang="en-US" altLang="ja-JP" sz="1300" strike="noStrike" dirty="0">
                          <a:solidFill>
                            <a:schemeClr val="tx1"/>
                          </a:solidFill>
                          <a:latin typeface="+mn-lt"/>
                          <a:ea typeface="+mn-ea"/>
                        </a:rPr>
                        <a:t>12</a:t>
                      </a:r>
                      <a:r>
                        <a:rPr kumimoji="1" lang="ja-JP" altLang="en-US" sz="1300" strike="noStrike" dirty="0">
                          <a:solidFill>
                            <a:schemeClr val="tx1"/>
                          </a:solidFill>
                          <a:latin typeface="+mn-lt"/>
                          <a:ea typeface="+mn-ea"/>
                        </a:rPr>
                        <a:t>月）、府市で「大阪港湾連携会議」を設置。（</a:t>
                      </a:r>
                      <a:r>
                        <a:rPr kumimoji="1" lang="en-US" altLang="ja-JP" sz="1300" strike="noStrike" dirty="0">
                          <a:solidFill>
                            <a:schemeClr val="tx1"/>
                          </a:solidFill>
                          <a:latin typeface="+mn-lt"/>
                          <a:ea typeface="+mn-ea"/>
                        </a:rPr>
                        <a:t>2017</a:t>
                      </a:r>
                      <a:r>
                        <a:rPr kumimoji="1" lang="ja-JP" altLang="en-US" sz="1300" strike="noStrike" dirty="0">
                          <a:solidFill>
                            <a:schemeClr val="tx1"/>
                          </a:solidFill>
                          <a:latin typeface="+mn-lt"/>
                          <a:ea typeface="+mn-ea"/>
                        </a:rPr>
                        <a:t>年</a:t>
                      </a:r>
                      <a:r>
                        <a:rPr kumimoji="1" lang="en-US" altLang="ja-JP" sz="1300" strike="noStrike" dirty="0">
                          <a:solidFill>
                            <a:schemeClr val="tx1"/>
                          </a:solidFill>
                          <a:latin typeface="+mn-lt"/>
                          <a:ea typeface="+mn-ea"/>
                        </a:rPr>
                        <a:t>8</a:t>
                      </a:r>
                      <a:r>
                        <a:rPr kumimoji="1" lang="ja-JP" altLang="en-US" sz="1300" strike="noStrike" dirty="0">
                          <a:solidFill>
                            <a:schemeClr val="tx1"/>
                          </a:solidFill>
                          <a:latin typeface="+mn-lt"/>
                          <a:ea typeface="+mn-ea"/>
                        </a:rPr>
                        <a:t>月～）（</a:t>
                      </a:r>
                      <a:r>
                        <a:rPr kumimoji="1" lang="ja-JP" altLang="en-US" sz="1300" strike="noStrike" baseline="0" dirty="0">
                          <a:solidFill>
                            <a:schemeClr val="tx1"/>
                          </a:solidFill>
                          <a:latin typeface="+mn-lt"/>
                          <a:ea typeface="+mn-ea"/>
                        </a:rPr>
                        <a:t>大阪港湾局の設置を機に廃止）</a:t>
                      </a:r>
                      <a:endParaRPr kumimoji="1" lang="en-US" altLang="ja-JP" sz="1300" strike="noStrike" baseline="0"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r>
                        <a:rPr kumimoji="1" lang="ja-JP" altLang="en-US" sz="1300" dirty="0">
                          <a:solidFill>
                            <a:schemeClr val="tx1"/>
                          </a:solidFill>
                          <a:latin typeface="+mn-lt"/>
                          <a:ea typeface="+mn-ea"/>
                        </a:rPr>
                        <a:t>○「大阪港湾局の共同設置」議案を提案し可決。（</a:t>
                      </a:r>
                      <a:r>
                        <a:rPr kumimoji="1" lang="en-US" altLang="ja-JP" sz="1300" dirty="0">
                          <a:solidFill>
                            <a:schemeClr val="tx1"/>
                          </a:solidFill>
                          <a:latin typeface="+mn-lt"/>
                          <a:ea typeface="+mn-ea"/>
                        </a:rPr>
                        <a:t>2019</a:t>
                      </a:r>
                      <a:r>
                        <a:rPr kumimoji="1" lang="ja-JP" altLang="en-US" sz="1300" dirty="0">
                          <a:solidFill>
                            <a:schemeClr val="tx1"/>
                          </a:solidFill>
                          <a:latin typeface="+mn-lt"/>
                          <a:ea typeface="+mn-ea"/>
                        </a:rPr>
                        <a:t>年</a:t>
                      </a:r>
                      <a:r>
                        <a:rPr kumimoji="1" lang="en-US" altLang="ja-JP" sz="1300" dirty="0">
                          <a:solidFill>
                            <a:schemeClr val="tx1"/>
                          </a:solidFill>
                          <a:latin typeface="+mn-lt"/>
                          <a:ea typeface="+mn-ea"/>
                        </a:rPr>
                        <a:t>12</a:t>
                      </a:r>
                      <a:r>
                        <a:rPr kumimoji="1" lang="ja-JP" altLang="en-US" sz="1300" dirty="0">
                          <a:solidFill>
                            <a:schemeClr val="tx1"/>
                          </a:solidFill>
                          <a:latin typeface="+mn-lt"/>
                          <a:ea typeface="+mn-ea"/>
                        </a:rPr>
                        <a:t>月）</a:t>
                      </a: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r>
                        <a:rPr kumimoji="1" lang="ja-JP" altLang="en-US" sz="1300" dirty="0">
                          <a:solidFill>
                            <a:schemeClr val="tx1"/>
                          </a:solidFill>
                          <a:latin typeface="+mn-lt"/>
                          <a:ea typeface="+mn-ea"/>
                        </a:rPr>
                        <a:t>○大阪港湾局の設置。（</a:t>
                      </a:r>
                      <a:r>
                        <a:rPr kumimoji="1" lang="en-US" altLang="ja-JP" sz="1300" dirty="0">
                          <a:solidFill>
                            <a:schemeClr val="tx1"/>
                          </a:solidFill>
                          <a:latin typeface="+mn-lt"/>
                          <a:ea typeface="+mn-ea"/>
                        </a:rPr>
                        <a:t>2020</a:t>
                      </a:r>
                      <a:r>
                        <a:rPr kumimoji="1" lang="ja-JP" altLang="en-US" sz="1300" dirty="0">
                          <a:solidFill>
                            <a:schemeClr val="tx1"/>
                          </a:solidFill>
                          <a:latin typeface="+mn-lt"/>
                          <a:ea typeface="+mn-ea"/>
                        </a:rPr>
                        <a:t>年</a:t>
                      </a:r>
                      <a:r>
                        <a:rPr kumimoji="1" lang="en-US" altLang="ja-JP" sz="1300" dirty="0">
                          <a:solidFill>
                            <a:schemeClr val="tx1"/>
                          </a:solidFill>
                          <a:latin typeface="+mn-lt"/>
                          <a:ea typeface="+mn-ea"/>
                        </a:rPr>
                        <a:t>10</a:t>
                      </a:r>
                      <a:r>
                        <a:rPr kumimoji="1" lang="ja-JP" altLang="en-US" sz="1300" dirty="0">
                          <a:solidFill>
                            <a:schemeClr val="tx1"/>
                          </a:solidFill>
                          <a:latin typeface="+mn-lt"/>
                          <a:ea typeface="+mn-ea"/>
                        </a:rPr>
                        <a:t>月）</a:t>
                      </a: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r>
                        <a:rPr kumimoji="1" lang="ja-JP" altLang="en-US" sz="1300" dirty="0">
                          <a:solidFill>
                            <a:schemeClr val="tx1"/>
                          </a:solidFill>
                          <a:latin typeface="+mn-lt"/>
                          <a:ea typeface="+mn-ea"/>
                        </a:rPr>
                        <a:t>○</a:t>
                      </a:r>
                      <a:r>
                        <a:rPr kumimoji="1" lang="ja-JP" altLang="en-US" sz="1300" strike="noStrike" baseline="0" dirty="0">
                          <a:solidFill>
                            <a:schemeClr val="tx1"/>
                          </a:solidFill>
                          <a:latin typeface="+mn-lt"/>
                          <a:ea typeface="+mn-ea"/>
                        </a:rPr>
                        <a:t>大阪港湾局が取り組む業務の方向性について、利用者・府民・市民にわかりやすく示すため、「大阪“みなと”ビジョン」を策定（</a:t>
                      </a:r>
                      <a:r>
                        <a:rPr kumimoji="1" lang="en-US" altLang="ja-JP" sz="1300" strike="noStrike" baseline="0" dirty="0">
                          <a:solidFill>
                            <a:schemeClr val="tx1"/>
                          </a:solidFill>
                          <a:latin typeface="+mn-lt"/>
                          <a:ea typeface="+mn-ea"/>
                        </a:rPr>
                        <a:t>2020</a:t>
                      </a:r>
                      <a:r>
                        <a:rPr kumimoji="1" lang="ja-JP" altLang="en-US" sz="1300" strike="noStrike" baseline="0" dirty="0">
                          <a:solidFill>
                            <a:schemeClr val="tx1"/>
                          </a:solidFill>
                          <a:latin typeface="+mn-lt"/>
                          <a:ea typeface="+mn-ea"/>
                        </a:rPr>
                        <a:t>年</a:t>
                      </a:r>
                      <a:r>
                        <a:rPr kumimoji="1" lang="en-US" altLang="ja-JP" sz="1300" strike="noStrike" baseline="0" dirty="0">
                          <a:solidFill>
                            <a:schemeClr val="tx1"/>
                          </a:solidFill>
                          <a:latin typeface="+mn-lt"/>
                          <a:ea typeface="+mn-ea"/>
                        </a:rPr>
                        <a:t>11</a:t>
                      </a:r>
                      <a:r>
                        <a:rPr kumimoji="1" lang="ja-JP" altLang="en-US" sz="1300" strike="noStrike" baseline="0" dirty="0">
                          <a:solidFill>
                            <a:schemeClr val="tx1"/>
                          </a:solidFill>
                          <a:latin typeface="+mn-lt"/>
                          <a:ea typeface="+mn-ea"/>
                        </a:rPr>
                        <a:t>月）、国における「</a:t>
                      </a:r>
                      <a:r>
                        <a:rPr kumimoji="1" lang="en-US" altLang="ja-JP" sz="1300" strike="noStrike" baseline="0" dirty="0">
                          <a:solidFill>
                            <a:schemeClr val="tx1"/>
                          </a:solidFill>
                          <a:latin typeface="+mn-lt"/>
                          <a:ea typeface="+mn-ea"/>
                        </a:rPr>
                        <a:t>2050</a:t>
                      </a:r>
                      <a:r>
                        <a:rPr kumimoji="1" lang="ja-JP" altLang="en-US" sz="1300" strike="noStrike" baseline="0" dirty="0">
                          <a:solidFill>
                            <a:schemeClr val="tx1"/>
                          </a:solidFill>
                          <a:latin typeface="+mn-lt"/>
                          <a:ea typeface="+mn-ea"/>
                        </a:rPr>
                        <a:t>年 カーボンニュートラル」の実現に向けた動きを踏まえ、「カーボンニュートラルポート」形成（大阪港・堺泉北港・阪南港）への取組などを反映した改訂版を作成。（</a:t>
                      </a:r>
                      <a:r>
                        <a:rPr kumimoji="1" lang="en-US" altLang="ja-JP" sz="1300" strike="noStrike" baseline="0" dirty="0">
                          <a:solidFill>
                            <a:schemeClr val="tx1"/>
                          </a:solidFill>
                          <a:latin typeface="+mn-lt"/>
                          <a:ea typeface="+mn-ea"/>
                        </a:rPr>
                        <a:t>2022</a:t>
                      </a:r>
                      <a:r>
                        <a:rPr kumimoji="1" lang="ja-JP" altLang="en-US" sz="1300" strike="noStrike" baseline="0" dirty="0">
                          <a:solidFill>
                            <a:schemeClr val="tx1"/>
                          </a:solidFill>
                          <a:latin typeface="+mn-lt"/>
                          <a:ea typeface="+mn-ea"/>
                        </a:rPr>
                        <a:t>年</a:t>
                      </a:r>
                      <a:r>
                        <a:rPr kumimoji="1" lang="en-US" altLang="ja-JP" sz="1300" strike="noStrike" baseline="0" dirty="0">
                          <a:solidFill>
                            <a:schemeClr val="tx1"/>
                          </a:solidFill>
                          <a:latin typeface="+mn-lt"/>
                          <a:ea typeface="+mn-ea"/>
                        </a:rPr>
                        <a:t>6</a:t>
                      </a:r>
                      <a:r>
                        <a:rPr kumimoji="1" lang="ja-JP" altLang="en-US" sz="1300" strike="noStrike" baseline="0" dirty="0">
                          <a:solidFill>
                            <a:schemeClr val="tx1"/>
                          </a:solidFill>
                          <a:latin typeface="+mn-lt"/>
                          <a:ea typeface="+mn-ea"/>
                        </a:rPr>
                        <a:t>月）</a:t>
                      </a: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endParaRPr kumimoji="1" lang="ja-JP" altLang="en-US" sz="1300" dirty="0">
                        <a:solidFill>
                          <a:schemeClr val="tx1"/>
                        </a:solidFill>
                        <a:latin typeface="+mn-lt"/>
                        <a:ea typeface="+mn-ea"/>
                      </a:endParaRPr>
                    </a:p>
                    <a:p>
                      <a:pPr marL="72000" marR="0" indent="-457200" algn="l" defTabSz="914400" rtl="0" eaLnBrk="1" fontAlgn="auto" latinLnBrk="0" hangingPunct="1">
                        <a:lnSpc>
                          <a:spcPts val="1340"/>
                        </a:lnSpc>
                        <a:spcBef>
                          <a:spcPts val="0"/>
                        </a:spcBef>
                        <a:spcAft>
                          <a:spcPts val="0"/>
                        </a:spcAft>
                        <a:buClrTx/>
                        <a:buSzTx/>
                        <a:buFontTx/>
                        <a:buNone/>
                        <a:tabLst/>
                        <a:defRPr/>
                      </a:pPr>
                      <a:r>
                        <a:rPr kumimoji="1" lang="ja-JP" altLang="en-US" sz="1300" strike="noStrike" dirty="0">
                          <a:solidFill>
                            <a:schemeClr val="tx1"/>
                          </a:solidFill>
                          <a:latin typeface="+mn-lt"/>
                          <a:ea typeface="+mn-ea"/>
                        </a:rPr>
                        <a:t>○大阪湾諸港の港湾管理一元化をめざし、神戸市・兵庫県を含む４港湾管理者での合意形成に向け、協議を継続。</a:t>
                      </a:r>
                      <a:endParaRPr kumimoji="1" lang="en-US" altLang="ja-JP" sz="1300" dirty="0">
                        <a:solidFill>
                          <a:schemeClr val="tx1"/>
                        </a:solidFill>
                        <a:latin typeface="+mn-lt"/>
                        <a:ea typeface="+mn-ea"/>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340"/>
                        </a:lnSpc>
                        <a:spcBef>
                          <a:spcPts val="0"/>
                        </a:spcBef>
                        <a:spcAft>
                          <a:spcPts val="0"/>
                        </a:spcAft>
                      </a:pPr>
                      <a:r>
                        <a:rPr kumimoji="1" lang="ja-JP" altLang="en-US" sz="1300" strike="noStrike" dirty="0">
                          <a:solidFill>
                            <a:schemeClr val="tx1"/>
                          </a:solidFill>
                          <a:latin typeface="+mn-lt"/>
                          <a:ea typeface="+mn-ea"/>
                        </a:rPr>
                        <a:t>  港湾管理の一元化により、一体となった港湾計画を策定し、適切な施設配置や重点投資が可能となり、一元的な管理による物流の</a:t>
                      </a:r>
                      <a:r>
                        <a:rPr kumimoji="1" lang="ja-JP" altLang="en-US" sz="1300" strike="noStrike" baseline="0" dirty="0">
                          <a:solidFill>
                            <a:schemeClr val="tx1"/>
                          </a:solidFill>
                          <a:latin typeface="+mn-lt"/>
                          <a:ea typeface="+mn-ea"/>
                        </a:rPr>
                        <a:t>効率化</a:t>
                      </a:r>
                      <a:r>
                        <a:rPr kumimoji="1" lang="ja-JP" altLang="en-US" sz="1300" strike="noStrike" dirty="0">
                          <a:solidFill>
                            <a:schemeClr val="tx1"/>
                          </a:solidFill>
                          <a:latin typeface="+mn-lt"/>
                          <a:ea typeface="+mn-ea"/>
                        </a:rPr>
                        <a:t>、利便性の向上が図られる。</a:t>
                      </a: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r>
                        <a:rPr kumimoji="1" lang="ja-JP" altLang="en-US" sz="1300" strike="noStrike" baseline="0" dirty="0">
                          <a:solidFill>
                            <a:schemeClr val="tx1"/>
                          </a:solidFill>
                          <a:latin typeface="+mn-lt"/>
                          <a:ea typeface="+mn-ea"/>
                        </a:rPr>
                        <a:t>  「大阪“みなと”ビジョン」に沿った府市連携の取組みを実施。</a:t>
                      </a: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r>
                        <a:rPr kumimoji="1" lang="ja-JP" altLang="en-US" sz="1300" strike="noStrike" dirty="0">
                          <a:solidFill>
                            <a:schemeClr val="tx1"/>
                          </a:solidFill>
                          <a:latin typeface="+mn-lt"/>
                          <a:ea typeface="+mn-ea"/>
                        </a:rPr>
                        <a:t>・大阪港・府営港湾の利用促進を目的としたポートセールスの実施。</a:t>
                      </a: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r>
                        <a:rPr kumimoji="1" lang="ja-JP" altLang="en-US" sz="1300" strike="noStrike" dirty="0">
                          <a:solidFill>
                            <a:schemeClr val="tx1"/>
                          </a:solidFill>
                          <a:latin typeface="+mn-lt"/>
                          <a:ea typeface="+mn-ea"/>
                        </a:rPr>
                        <a:t>・大阪港・堺泉北港に就航するフェリー等の利用促進を目的とした大阪みなとフェリー振興事業（大阪湾クルーズ）等を実施。</a:t>
                      </a: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r>
                        <a:rPr kumimoji="1" lang="ja-JP" altLang="en-US" sz="1300" strike="noStrike" dirty="0">
                          <a:solidFill>
                            <a:schemeClr val="tx1"/>
                          </a:solidFill>
                          <a:latin typeface="+mn-lt"/>
                          <a:ea typeface="+mn-ea"/>
                        </a:rPr>
                        <a:t>・大阪・関西万博を契機とした海上交通の実現に向けた社会実験等の実施。</a:t>
                      </a: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r>
                        <a:rPr kumimoji="1" lang="ja-JP" altLang="en-US" sz="1300" strike="noStrike" dirty="0">
                          <a:solidFill>
                            <a:schemeClr val="tx1"/>
                          </a:solidFill>
                          <a:latin typeface="+mn-lt"/>
                          <a:ea typeface="+mn-ea"/>
                        </a:rPr>
                        <a:t>・</a:t>
                      </a:r>
                      <a:r>
                        <a:rPr kumimoji="1" lang="en-US" altLang="ja-JP" sz="1300" strike="noStrike" dirty="0">
                          <a:solidFill>
                            <a:schemeClr val="tx1"/>
                          </a:solidFill>
                          <a:latin typeface="+mn-lt"/>
                          <a:ea typeface="+mn-ea"/>
                        </a:rPr>
                        <a:t>CNP</a:t>
                      </a:r>
                      <a:r>
                        <a:rPr kumimoji="1" lang="ja-JP" altLang="en-US" sz="1300" strike="noStrike" dirty="0">
                          <a:solidFill>
                            <a:schemeClr val="tx1"/>
                          </a:solidFill>
                          <a:latin typeface="+mn-lt"/>
                          <a:ea typeface="+mn-ea"/>
                        </a:rPr>
                        <a:t>（カーボンニュートラルポート）形成計画の策定。</a:t>
                      </a: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r>
                        <a:rPr kumimoji="1" lang="ja-JP" altLang="en-US" sz="1300" strike="noStrike" dirty="0">
                          <a:solidFill>
                            <a:schemeClr val="tx1"/>
                          </a:solidFill>
                          <a:latin typeface="+mn-lt"/>
                          <a:ea typeface="+mn-ea"/>
                        </a:rPr>
                        <a:t>・府市職員合同での災害時の訓練及び研修等の実施。</a:t>
                      </a:r>
                      <a:endParaRPr kumimoji="1" lang="en-US" altLang="ja-JP" sz="1300" strike="noStrike" dirty="0">
                        <a:solidFill>
                          <a:schemeClr val="tx1"/>
                        </a:solidFill>
                        <a:latin typeface="+mn-lt"/>
                        <a:ea typeface="+mn-ea"/>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正方形/長方形 7"/>
          <p:cNvSpPr/>
          <p:nvPr/>
        </p:nvSpPr>
        <p:spPr>
          <a:xfrm>
            <a:off x="261483" y="362702"/>
            <a:ext cx="2582325" cy="318924"/>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⑩府営港湾／市営港湾</a:t>
            </a:r>
          </a:p>
        </p:txBody>
      </p:sp>
      <p:sp>
        <p:nvSpPr>
          <p:cNvPr id="10"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1" lang="ja-JP" altLang="en-US" sz="11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7" name="テキスト ボックス 6"/>
          <p:cNvSpPr txBox="1"/>
          <p:nvPr/>
        </p:nvSpPr>
        <p:spPr>
          <a:xfrm>
            <a:off x="-14684" y="0"/>
            <a:ext cx="5040000" cy="338554"/>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11</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）組織・事業の一元化</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1114757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
            <a:ext cx="4551429" cy="1285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正方形/長方形 5"/>
          <p:cNvSpPr/>
          <p:nvPr/>
        </p:nvSpPr>
        <p:spPr>
          <a:xfrm>
            <a:off x="4602938" y="-1"/>
            <a:ext cx="4551429" cy="1285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タイトル 1"/>
          <p:cNvSpPr>
            <a:spLocks noGrp="1"/>
          </p:cNvSpPr>
          <p:nvPr>
            <p:ph type="ctrTitle"/>
          </p:nvPr>
        </p:nvSpPr>
        <p:spPr>
          <a:xfrm>
            <a:off x="-34017" y="136238"/>
            <a:ext cx="2227614" cy="252926"/>
          </a:xfrm>
        </p:spPr>
        <p:txBody>
          <a:bodyPr anchor="ctr" anchorCtr="0">
            <a:noAutofit/>
          </a:bodyPr>
          <a:lstStyle/>
          <a:p>
            <a:r>
              <a:rPr lang="ja-JP" altLang="en-US" sz="1429" b="1" spc="214" dirty="0">
                <a:latin typeface="ＭＳ Ｐゴシック" panose="020B0600070205080204" pitchFamily="50" charset="-128"/>
                <a:ea typeface="ＭＳ Ｐゴシック" panose="020B0600070205080204" pitchFamily="50" charset="-128"/>
              </a:rPr>
              <a:t>大阪“</a:t>
            </a:r>
            <a:r>
              <a:rPr lang="ja-JP" altLang="en-US" sz="1429" b="1" dirty="0">
                <a:latin typeface="ＭＳ Ｐゴシック" panose="020B0600070205080204" pitchFamily="50" charset="-128"/>
                <a:ea typeface="ＭＳ Ｐゴシック" panose="020B0600070205080204" pitchFamily="50" charset="-128"/>
              </a:rPr>
              <a:t>みなと</a:t>
            </a:r>
            <a:r>
              <a:rPr lang="ja-JP" altLang="en-US" sz="1429" b="1" spc="214" dirty="0">
                <a:latin typeface="ＭＳ Ｐゴシック" panose="020B0600070205080204" pitchFamily="50" charset="-128"/>
                <a:ea typeface="ＭＳ Ｐゴシック" panose="020B0600070205080204" pitchFamily="50" charset="-128"/>
              </a:rPr>
              <a:t>”ビジョン</a:t>
            </a:r>
            <a:endParaRPr lang="ja-JP" altLang="en-US" sz="1429" b="1" dirty="0">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1" y="389164"/>
            <a:ext cx="4551428" cy="1476000"/>
          </a:xfrm>
          <a:prstGeom prst="rect">
            <a:avLst/>
          </a:prstGeom>
          <a:noFill/>
          <a:ln>
            <a:solidFill>
              <a:schemeClr val="accent5"/>
            </a:solidFill>
          </a:ln>
        </p:spPr>
        <p:txBody>
          <a:bodyPr wrap="square" t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　近年の日本の港湾は、中国や韓国の港湾をはじめ東アジア諸港の台頭により大きくその地位がゆらぎ、国際競争力が低下しています。とりわけ阪神港をはじめとする大阪湾諸港の地位の低下は、関西の経済・産業の成長に影響を及ぼすことが危惧され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　大阪・関西は、世界的な地域間競争に勝ち抜くため、西日本のゲートウェイとしての機能強化を図り、国土構造の東西二極化の一極として日本の成長を牽引していく必要があり、</a:t>
            </a:r>
            <a:r>
              <a:rPr kumimoji="1" lang="ja-JP" altLang="en-US" sz="75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大阪港は神戸港とともに阪神港として、国策である国際コンテナ戦略港湾の取組みを推進してきました。加えて、いわば、車の両輪として、大阪湾の中で同じ背後圏を共有する港湾として、</a:t>
            </a:r>
            <a:r>
              <a:rPr kumimoji="1" lang="ja-JP" altLang="en-US"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大阪湾の中で縦割りにせず、広域的な視点から港湾管理の一元化をめざす必要があり、その第一ステップとして、令和２年</a:t>
            </a:r>
            <a:r>
              <a:rPr kumimoji="1" lang="en-US" altLang="ja-JP"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10</a:t>
            </a:r>
            <a:r>
              <a:rPr kumimoji="1" lang="ja-JP" altLang="en-US"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月１日に、府市において「大阪港湾局」を共同設置しました。</a:t>
            </a:r>
            <a:endParaRPr kumimoji="1" lang="en-US" altLang="ja-JP"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　大阪“みなと”として大阪港と府営港湾を一元管理する「大阪港湾局」が取組む業務の方向性について、利用者をはじめ府民・市民の方にわかりやすくお示しするため、大阪“みなと”ビジョンを令和２年</a:t>
            </a:r>
            <a:r>
              <a:rPr kumimoji="1" lang="en-US" altLang="ja-JP"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11</a:t>
            </a:r>
            <a:r>
              <a:rPr kumimoji="1" lang="ja-JP" altLang="en-US"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月に策定し、取組を進めているところです。今般、国における「</a:t>
            </a:r>
            <a:r>
              <a:rPr kumimoji="1" lang="en-US" altLang="ja-JP"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2050</a:t>
            </a:r>
            <a:r>
              <a:rPr kumimoji="1" lang="ja-JP" altLang="en-US"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年 カーボンニュートラル」の実現に向けた動きを踏まえ、「カーボンニュートラルポート」形成（大阪港・堺泉北港・阪南港）への取組などを反映した改訂版を作成します。</a:t>
            </a:r>
            <a:endParaRPr kumimoji="1" lang="en-US" altLang="ja-JP"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endParaRPr>
          </a:p>
        </p:txBody>
      </p:sp>
      <p:sp>
        <p:nvSpPr>
          <p:cNvPr id="12" name="テキスト ボックス 11"/>
          <p:cNvSpPr txBox="1"/>
          <p:nvPr/>
        </p:nvSpPr>
        <p:spPr>
          <a:xfrm>
            <a:off x="-1" y="2026497"/>
            <a:ext cx="4500001" cy="438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大阪港湾局では、大阪港と府営港湾の強みを生かし、弱みを補完のうえ、全体で機能分担や最適配置を図り、大阪港及び府営港湾をヒト・モノ・コトがより一層交流する拠点として発展させ、安全・安心で良好な港湾環境のもと、背後圏にまで賑わいを図り、関西経済の発展の一翼を担うことをめざします。</a:t>
            </a:r>
          </a:p>
        </p:txBody>
      </p:sp>
      <p:sp>
        <p:nvSpPr>
          <p:cNvPr id="13" name="テキスト ボックス 12"/>
          <p:cNvSpPr txBox="1"/>
          <p:nvPr/>
        </p:nvSpPr>
        <p:spPr>
          <a:xfrm>
            <a:off x="0" y="2439270"/>
            <a:ext cx="4500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～ヒト・モノ・コトの交流拠点　</a:t>
            </a:r>
            <a:r>
              <a:rPr kumimoji="1" lang="en-US" altLang="ja-JP" sz="10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0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大阪“みなと”</a:t>
            </a:r>
            <a:r>
              <a:rPr kumimoji="1" lang="en-US" altLang="ja-JP" sz="10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0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endParaRPr kumimoji="1" lang="ja-JP" altLang="en-US" sz="857"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32" name="テキスト ボックス 31"/>
          <p:cNvSpPr txBox="1"/>
          <p:nvPr/>
        </p:nvSpPr>
        <p:spPr>
          <a:xfrm>
            <a:off x="4684401" y="3117806"/>
            <a:ext cx="2097669" cy="587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■「お断りゼロ」の実現</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■天保山岸壁の具体的取組み</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22</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万トン級対応（</a:t>
            </a:r>
            <a:r>
              <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R</a:t>
            </a:r>
            <a:r>
              <a:rPr kumimoji="1" lang="en-US" altLang="ja-JP" sz="643" b="0" i="0" u="none" strike="noStrike" kern="1200" cap="none" spc="0" normalizeH="0" baseline="0" noProof="0" dirty="0">
                <a:ln>
                  <a:noFill/>
                </a:ln>
                <a:solidFill>
                  <a:prstClr val="black"/>
                </a:solidFill>
                <a:effectLst/>
                <a:uLnTx/>
                <a:uFill>
                  <a:solidFill>
                    <a:srgbClr val="FF0000"/>
                  </a:solidFill>
                </a:uFill>
                <a:latin typeface="ＭＳ Ｐ明朝" panose="02020600040205080304" pitchFamily="18" charset="-128"/>
                <a:ea typeface="ＭＳ Ｐ明朝" panose="02020600040205080304" pitchFamily="18" charset="-128"/>
                <a:cs typeface="+mn-cs"/>
              </a:rPr>
              <a:t>4</a:t>
            </a:r>
            <a:r>
              <a:rPr kumimoji="1" lang="ja-JP" altLang="en-US" sz="643" b="0" i="0" u="none" strike="noStrike" kern="1200" cap="none" spc="0" normalizeH="0" baseline="0" noProof="0" dirty="0">
                <a:ln>
                  <a:noFill/>
                </a:ln>
                <a:solidFill>
                  <a:prstClr val="black"/>
                </a:solidFill>
                <a:effectLst/>
                <a:uLnTx/>
                <a:uFill>
                  <a:solidFill>
                    <a:srgbClr val="FF0000"/>
                  </a:solidFill>
                </a:uFill>
                <a:latin typeface="ＭＳ Ｐ明朝" panose="02020600040205080304" pitchFamily="18" charset="-128"/>
                <a:ea typeface="ＭＳ Ｐ明朝" panose="02020600040205080304" pitchFamily="18" charset="-128"/>
                <a:cs typeface="+mn-cs"/>
              </a:rPr>
              <a:t>年</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度供用開始予定）</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・客船ターミナル整備（</a:t>
            </a:r>
            <a:r>
              <a:rPr kumimoji="1" lang="en-US" altLang="ja-JP" sz="643" b="0" i="0" u="none" strike="noStrike" kern="1200" cap="none" spc="0" normalizeH="0" baseline="0" noProof="0" dirty="0">
                <a:ln>
                  <a:noFill/>
                </a:ln>
                <a:solidFill>
                  <a:prstClr val="black"/>
                </a:solidFill>
                <a:effectLst/>
                <a:uLnTx/>
                <a:uFill>
                  <a:solidFill>
                    <a:srgbClr val="FF0000"/>
                  </a:solidFill>
                </a:uFill>
                <a:latin typeface="ＭＳ Ｐ明朝" panose="02020600040205080304" pitchFamily="18" charset="-128"/>
                <a:ea typeface="ＭＳ Ｐ明朝" panose="02020600040205080304" pitchFamily="18" charset="-128"/>
                <a:cs typeface="+mn-cs"/>
              </a:rPr>
              <a:t>R6</a:t>
            </a:r>
            <a:r>
              <a:rPr kumimoji="1" lang="ja-JP" altLang="en-US" sz="643" b="0" i="0" u="none" strike="noStrike" kern="1200" cap="none" spc="0" normalizeH="0" baseline="0" noProof="0" dirty="0">
                <a:ln>
                  <a:noFill/>
                </a:ln>
                <a:solidFill>
                  <a:prstClr val="black"/>
                </a:solidFill>
                <a:effectLst/>
                <a:uLnTx/>
                <a:uFill>
                  <a:solidFill>
                    <a:srgbClr val="FF0000"/>
                  </a:solidFill>
                </a:uFill>
                <a:latin typeface="ＭＳ Ｐ明朝" panose="02020600040205080304" pitchFamily="18" charset="-128"/>
                <a:ea typeface="ＭＳ Ｐ明朝" panose="02020600040205080304" pitchFamily="18" charset="-128"/>
                <a:cs typeface="+mn-cs"/>
              </a:rPr>
              <a:t>年</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供用開始予定）</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■寄港地観光メニューの充実</a:t>
            </a:r>
          </a:p>
        </p:txBody>
      </p:sp>
      <p:sp>
        <p:nvSpPr>
          <p:cNvPr id="33" name="テキスト ボックス 32"/>
          <p:cNvSpPr txBox="1"/>
          <p:nvPr/>
        </p:nvSpPr>
        <p:spPr>
          <a:xfrm>
            <a:off x="4680527" y="2806563"/>
            <a:ext cx="4028537"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⑵　ヒトの交流により賑わう（クルーズ・まちづくり）</a:t>
            </a:r>
          </a:p>
        </p:txBody>
      </p:sp>
      <p:sp>
        <p:nvSpPr>
          <p:cNvPr id="34" name="角丸四角形 33"/>
          <p:cNvSpPr/>
          <p:nvPr/>
        </p:nvSpPr>
        <p:spPr>
          <a:xfrm>
            <a:off x="4691678" y="2993800"/>
            <a:ext cx="1676947" cy="133771"/>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オール大阪でのクルーズ客船誘致</a:t>
            </a:r>
          </a:p>
        </p:txBody>
      </p:sp>
      <p:sp>
        <p:nvSpPr>
          <p:cNvPr id="36" name="角丸四角形 35"/>
          <p:cNvSpPr/>
          <p:nvPr/>
        </p:nvSpPr>
        <p:spPr>
          <a:xfrm>
            <a:off x="6910944" y="2998146"/>
            <a:ext cx="1567106" cy="128571"/>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海上交通による交流機能の充実</a:t>
            </a:r>
          </a:p>
        </p:txBody>
      </p:sp>
      <p:sp>
        <p:nvSpPr>
          <p:cNvPr id="38" name="角丸四角形 37"/>
          <p:cNvSpPr/>
          <p:nvPr/>
        </p:nvSpPr>
        <p:spPr>
          <a:xfrm>
            <a:off x="6905893" y="3426227"/>
            <a:ext cx="1388571" cy="128571"/>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みなと・海岸のにぎわい創出</a:t>
            </a:r>
          </a:p>
        </p:txBody>
      </p:sp>
      <p:sp>
        <p:nvSpPr>
          <p:cNvPr id="39" name="テキスト ボックス 38"/>
          <p:cNvSpPr txBox="1"/>
          <p:nvPr/>
        </p:nvSpPr>
        <p:spPr>
          <a:xfrm>
            <a:off x="4682151" y="3841450"/>
            <a:ext cx="2499570" cy="20774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1" lang="ja-JP" altLang="en-US"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⑶　安全で安心な大阪“みなと</a:t>
            </a:r>
            <a:r>
              <a:rPr kumimoji="1" lang="en-US" altLang="ja-JP"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（防災）</a:t>
            </a:r>
          </a:p>
        </p:txBody>
      </p:sp>
      <p:sp>
        <p:nvSpPr>
          <p:cNvPr id="40" name="テキスト ボックス 39"/>
          <p:cNvSpPr txBox="1"/>
          <p:nvPr/>
        </p:nvSpPr>
        <p:spPr>
          <a:xfrm>
            <a:off x="4691195" y="4144322"/>
            <a:ext cx="2211895" cy="587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■南海トラフ巨大地震に対する堤防等の耐震・液状化対策</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の実施</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■過去最大規模の台風を想定した埋立地における浸水</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対策の実施</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■高潮タイムラインの策定など沿岸市町での対策の推進</a:t>
            </a:r>
          </a:p>
        </p:txBody>
      </p:sp>
      <p:sp>
        <p:nvSpPr>
          <p:cNvPr id="41" name="角丸四角形 40"/>
          <p:cNvSpPr/>
          <p:nvPr/>
        </p:nvSpPr>
        <p:spPr>
          <a:xfrm>
            <a:off x="4706188" y="4034628"/>
            <a:ext cx="1002857" cy="141506"/>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総合的な防災対策</a:t>
            </a:r>
          </a:p>
        </p:txBody>
      </p:sp>
      <p:sp>
        <p:nvSpPr>
          <p:cNvPr id="45" name="角丸四角形 44"/>
          <p:cNvSpPr/>
          <p:nvPr/>
        </p:nvSpPr>
        <p:spPr>
          <a:xfrm>
            <a:off x="6905893" y="4030844"/>
            <a:ext cx="1293644" cy="125486"/>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計画的な維持管理の推進</a:t>
            </a:r>
          </a:p>
        </p:txBody>
      </p:sp>
      <p:sp>
        <p:nvSpPr>
          <p:cNvPr id="57" name="テキスト ボックス 56"/>
          <p:cNvSpPr txBox="1"/>
          <p:nvPr/>
        </p:nvSpPr>
        <p:spPr>
          <a:xfrm>
            <a:off x="4677548" y="5806737"/>
            <a:ext cx="4031034"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⑸　一元化によるコトの効率化（システム）</a:t>
            </a:r>
          </a:p>
        </p:txBody>
      </p:sp>
      <p:sp>
        <p:nvSpPr>
          <p:cNvPr id="59" name="角丸四角形 58"/>
          <p:cNvSpPr/>
          <p:nvPr/>
        </p:nvSpPr>
        <p:spPr>
          <a:xfrm>
            <a:off x="4707640" y="6007017"/>
            <a:ext cx="1144520" cy="119463"/>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利用者サービスの向上</a:t>
            </a:r>
          </a:p>
        </p:txBody>
      </p:sp>
      <p:sp>
        <p:nvSpPr>
          <p:cNvPr id="60" name="テキスト ボックス 59"/>
          <p:cNvSpPr txBox="1"/>
          <p:nvPr/>
        </p:nvSpPr>
        <p:spPr>
          <a:xfrm>
            <a:off x="6883936" y="6138505"/>
            <a:ext cx="2228576" cy="389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■府市一体となった危機管理体制の確立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■被災時における復旧に関する活動計画の策定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■早期復旧が困難な場合に岸壁等施設利用の相互補完</a:t>
            </a:r>
          </a:p>
        </p:txBody>
      </p:sp>
      <p:sp>
        <p:nvSpPr>
          <p:cNvPr id="63" name="テキスト ボックス 62"/>
          <p:cNvSpPr txBox="1"/>
          <p:nvPr/>
        </p:nvSpPr>
        <p:spPr>
          <a:xfrm>
            <a:off x="4677264" y="6596169"/>
            <a:ext cx="2059969" cy="19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■事業戦略課の新設（</a:t>
            </a:r>
            <a:r>
              <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R3.4</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p>
        </p:txBody>
      </p:sp>
      <p:sp>
        <p:nvSpPr>
          <p:cNvPr id="65" name="角丸四角形 64"/>
          <p:cNvSpPr/>
          <p:nvPr/>
        </p:nvSpPr>
        <p:spPr>
          <a:xfrm>
            <a:off x="4629098" y="2757190"/>
            <a:ext cx="4510854" cy="984126"/>
          </a:xfrm>
          <a:prstGeom prst="roundRect">
            <a:avLst>
              <a:gd name="adj" fmla="val 503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6" name="角丸四角形 65"/>
          <p:cNvSpPr/>
          <p:nvPr/>
        </p:nvSpPr>
        <p:spPr>
          <a:xfrm>
            <a:off x="4633497" y="3818854"/>
            <a:ext cx="4505973" cy="916717"/>
          </a:xfrm>
          <a:prstGeom prst="roundRect">
            <a:avLst>
              <a:gd name="adj" fmla="val 558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8" name="角丸四角形 67"/>
          <p:cNvSpPr/>
          <p:nvPr/>
        </p:nvSpPr>
        <p:spPr>
          <a:xfrm>
            <a:off x="4644451" y="5759447"/>
            <a:ext cx="4495019" cy="1073598"/>
          </a:xfrm>
          <a:prstGeom prst="roundRect">
            <a:avLst>
              <a:gd name="adj" fmla="val 50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9" name="テキスト ボックス 78"/>
          <p:cNvSpPr txBox="1"/>
          <p:nvPr/>
        </p:nvSpPr>
        <p:spPr>
          <a:xfrm>
            <a:off x="6910944" y="4156330"/>
            <a:ext cx="2194103" cy="290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■技術や情報の共有、機能や安全性の把握による「予防保全型」の維持管理の実施</a:t>
            </a:r>
          </a:p>
        </p:txBody>
      </p:sp>
      <p:sp>
        <p:nvSpPr>
          <p:cNvPr id="115" name="テキスト ボックス 114"/>
          <p:cNvSpPr txBox="1"/>
          <p:nvPr/>
        </p:nvSpPr>
        <p:spPr>
          <a:xfrm>
            <a:off x="4681122" y="366772"/>
            <a:ext cx="4452374"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⑴　モノの交流を増やす（港湾物流）</a:t>
            </a:r>
          </a:p>
        </p:txBody>
      </p:sp>
      <p:sp>
        <p:nvSpPr>
          <p:cNvPr id="116" name="角丸四角形 115"/>
          <p:cNvSpPr/>
          <p:nvPr/>
        </p:nvSpPr>
        <p:spPr>
          <a:xfrm>
            <a:off x="4688129" y="560265"/>
            <a:ext cx="1887744" cy="152348"/>
          </a:xfrm>
          <a:prstGeom prst="roundRect">
            <a:avLst>
              <a:gd name="adj" fmla="val 2567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国際コンテナ戦略港湾（阪神港）の取組み</a:t>
            </a:r>
          </a:p>
        </p:txBody>
      </p:sp>
      <p:sp>
        <p:nvSpPr>
          <p:cNvPr id="117" name="テキスト ボックス 116"/>
          <p:cNvSpPr txBox="1"/>
          <p:nvPr/>
        </p:nvSpPr>
        <p:spPr>
          <a:xfrm>
            <a:off x="4679059" y="716449"/>
            <a:ext cx="2257550" cy="389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■貨物を集める「集貨」</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■新たな貨物を産み出す「創貨」</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■港湾施設の機能強化など「競争力強化」</a:t>
            </a:r>
          </a:p>
        </p:txBody>
      </p:sp>
      <p:sp>
        <p:nvSpPr>
          <p:cNvPr id="118" name="テキスト ボックス 117"/>
          <p:cNvSpPr txBox="1"/>
          <p:nvPr/>
        </p:nvSpPr>
        <p:spPr>
          <a:xfrm>
            <a:off x="4667883" y="1259773"/>
            <a:ext cx="2216053" cy="4990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大阪港のコンテナ物流機能等の機能強化</a:t>
            </a: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■大阪港主航路の増深・拡幅</a:t>
            </a:r>
            <a:endParaRPr kumimoji="1" lang="en-US" altLang="ja-JP" sz="643" b="0" i="0" u="none" strike="dbl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■高規格コンテナターミナル整備推進（夢洲）</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■道路、橋梁の拡幅、鉄道及びコンテナ車整理場等の整備</a:t>
            </a:r>
            <a:endPar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19" name="角丸四角形 118"/>
          <p:cNvSpPr/>
          <p:nvPr/>
        </p:nvSpPr>
        <p:spPr>
          <a:xfrm>
            <a:off x="4686113" y="1128344"/>
            <a:ext cx="1627601" cy="133102"/>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5714" bIns="2571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物流拠点としての更なる機能強化</a:t>
            </a:r>
          </a:p>
        </p:txBody>
      </p:sp>
      <p:sp>
        <p:nvSpPr>
          <p:cNvPr id="121" name="テキスト ボックス 120"/>
          <p:cNvSpPr txBox="1"/>
          <p:nvPr/>
        </p:nvSpPr>
        <p:spPr>
          <a:xfrm>
            <a:off x="6898726" y="1954053"/>
            <a:ext cx="22063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中古車輸出拠点の機能強化</a:t>
            </a: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7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■堺泉北港への中古自動車の集貨促進</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■夕凪</a:t>
            </a:r>
            <a:r>
              <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2</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号岸壁の整備</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25" name="テキスト ボックス 124"/>
          <p:cNvSpPr txBox="1"/>
          <p:nvPr/>
        </p:nvSpPr>
        <p:spPr>
          <a:xfrm>
            <a:off x="4670062" y="2151424"/>
            <a:ext cx="2340337" cy="4990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コンテナターミナルの効率化・生産性向上</a:t>
            </a: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CONPAS</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（新・港湾情報システム）の導入</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AI</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等を活用したターミナルの効率化・最適化</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コンテナラウンドユース（空コンテナ輸送を削減する仕組み）</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28" name="角丸四角形 127"/>
          <p:cNvSpPr/>
          <p:nvPr/>
        </p:nvSpPr>
        <p:spPr>
          <a:xfrm>
            <a:off x="4620173" y="336310"/>
            <a:ext cx="4519296" cy="2342511"/>
          </a:xfrm>
          <a:prstGeom prst="roundRect">
            <a:avLst>
              <a:gd name="adj" fmla="val 226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9" name="テキスト ボックス 128"/>
          <p:cNvSpPr txBox="1"/>
          <p:nvPr/>
        </p:nvSpPr>
        <p:spPr>
          <a:xfrm>
            <a:off x="4633498" y="100783"/>
            <a:ext cx="1500315" cy="26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　具体的な取組み</a:t>
            </a:r>
          </a:p>
        </p:txBody>
      </p:sp>
      <p:sp>
        <p:nvSpPr>
          <p:cNvPr id="130" name="テキスト ボックス 129"/>
          <p:cNvSpPr txBox="1"/>
          <p:nvPr/>
        </p:nvSpPr>
        <p:spPr>
          <a:xfrm>
            <a:off x="0" y="1839808"/>
            <a:ext cx="1307800" cy="26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１　コンセプト</a:t>
            </a:r>
          </a:p>
        </p:txBody>
      </p:sp>
      <p:sp>
        <p:nvSpPr>
          <p:cNvPr id="19" name="二等辺三角形 18"/>
          <p:cNvSpPr/>
          <p:nvPr/>
        </p:nvSpPr>
        <p:spPr>
          <a:xfrm rot="5400000">
            <a:off x="6519653" y="814503"/>
            <a:ext cx="314836" cy="6490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3" name="角丸四角形 22"/>
          <p:cNvSpPr/>
          <p:nvPr/>
        </p:nvSpPr>
        <p:spPr>
          <a:xfrm>
            <a:off x="6833771" y="617776"/>
            <a:ext cx="1386663" cy="455559"/>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43"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目標</a:t>
            </a:r>
            <a:endParaRPr kumimoji="1" lang="en-US" altLang="ja-JP" sz="643"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3"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2020</a:t>
            </a:r>
            <a:r>
              <a:rPr kumimoji="1" lang="ja-JP" altLang="en-US"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年代後半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外貿コンテナ取扱量（大阪“みなと”）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4,050</a:t>
            </a:r>
            <a:r>
              <a:rPr kumimoji="1" lang="ja-JP" altLang="en-US" sz="5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万トン（</a:t>
            </a:r>
            <a:r>
              <a:rPr kumimoji="1" lang="en-US" altLang="ja-JP" sz="5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277</a:t>
            </a:r>
            <a:r>
              <a:rPr kumimoji="1" lang="ja-JP" altLang="en-US" sz="5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万</a:t>
            </a:r>
            <a:r>
              <a:rPr kumimoji="1" lang="en-US" altLang="ja-JP" sz="5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TEU</a:t>
            </a:r>
            <a:r>
              <a:rPr kumimoji="1" lang="ja-JP" altLang="en-US" sz="5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429"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10" name="グループ化 9"/>
          <p:cNvGrpSpPr/>
          <p:nvPr/>
        </p:nvGrpSpPr>
        <p:grpSpPr>
          <a:xfrm>
            <a:off x="100425" y="2677776"/>
            <a:ext cx="4460153" cy="1232521"/>
            <a:chOff x="140595" y="3475836"/>
            <a:chExt cx="6244215" cy="1725530"/>
          </a:xfrm>
        </p:grpSpPr>
        <p:grpSp>
          <p:nvGrpSpPr>
            <p:cNvPr id="11" name="グループ化 10"/>
            <p:cNvGrpSpPr/>
            <p:nvPr/>
          </p:nvGrpSpPr>
          <p:grpSpPr>
            <a:xfrm>
              <a:off x="140595" y="3475836"/>
              <a:ext cx="6244215" cy="1725530"/>
              <a:chOff x="163240" y="3342708"/>
              <a:chExt cx="6244215" cy="1725530"/>
            </a:xfrm>
          </p:grpSpPr>
          <p:sp>
            <p:nvSpPr>
              <p:cNvPr id="15" name="楕円 14"/>
              <p:cNvSpPr/>
              <p:nvPr/>
            </p:nvSpPr>
            <p:spPr>
              <a:xfrm>
                <a:off x="1554005" y="3799799"/>
                <a:ext cx="1496821" cy="75369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2" name="角丸四角形 81"/>
              <p:cNvSpPr/>
              <p:nvPr/>
            </p:nvSpPr>
            <p:spPr>
              <a:xfrm>
                <a:off x="246122" y="4746293"/>
                <a:ext cx="3970016" cy="266993"/>
              </a:xfrm>
              <a:prstGeom prst="roundRect">
                <a:avLst>
                  <a:gd name="adj" fmla="val 45314"/>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防災</a:t>
                </a: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安全・安心</a:t>
                </a: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14"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・環境</a:t>
                </a: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良好な港湾環境</a:t>
                </a: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4" name="二等辺三角形 3"/>
              <p:cNvSpPr/>
              <p:nvPr/>
            </p:nvSpPr>
            <p:spPr>
              <a:xfrm rot="5400000">
                <a:off x="3757697" y="4002123"/>
                <a:ext cx="1466985" cy="314631"/>
              </a:xfrm>
              <a:prstGeom prst="triangle">
                <a:avLst>
                  <a:gd name="adj" fmla="val 49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9" name="テキスト ボックス 8"/>
              <p:cNvSpPr txBox="1"/>
              <p:nvPr/>
            </p:nvSpPr>
            <p:spPr>
              <a:xfrm>
                <a:off x="4720505" y="3667143"/>
                <a:ext cx="1686950" cy="981874"/>
              </a:xfrm>
              <a:prstGeom prst="roundRect">
                <a:avLst>
                  <a:gd name="adj" fmla="val 26982"/>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marL="0" marR="0" lvl="0" indent="0" algn="ctr" defTabSz="914400" rtl="0" eaLnBrk="1" fontAlgn="auto" latinLnBrk="0" hangingPunct="1">
                  <a:lnSpc>
                    <a:spcPts val="1286"/>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大 阪 ・ 関 西 の</a:t>
                </a:r>
                <a:endParaRPr kumimoji="1" lang="en-US" altLang="ja-JP" sz="78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ts val="1286"/>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経 済・産 業 活 動</a:t>
                </a:r>
                <a:endParaRPr kumimoji="1" lang="en-US" altLang="ja-JP" sz="78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ts val="1286"/>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 発 展</a:t>
                </a:r>
              </a:p>
            </p:txBody>
          </p:sp>
          <p:sp>
            <p:nvSpPr>
              <p:cNvPr id="84" name="角丸四角形 83"/>
              <p:cNvSpPr/>
              <p:nvPr/>
            </p:nvSpPr>
            <p:spPr>
              <a:xfrm>
                <a:off x="246121" y="4172168"/>
                <a:ext cx="1626884" cy="468001"/>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ヒ　ト　</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の交流</a:t>
                </a:r>
                <a:endPar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クルーズ・まちづくり</a:t>
                </a: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（「お断りゼロ」など）</a:t>
                </a:r>
                <a:endPar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3" name="角丸四角形 2"/>
              <p:cNvSpPr/>
              <p:nvPr/>
            </p:nvSpPr>
            <p:spPr>
              <a:xfrm>
                <a:off x="1473681" y="3425436"/>
                <a:ext cx="1620000" cy="468000"/>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モ　ノ　</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の交流</a:t>
                </a:r>
                <a:endPar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港湾物流</a:t>
                </a: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（コンテナ・中古車など）</a:t>
                </a:r>
              </a:p>
            </p:txBody>
          </p:sp>
          <p:sp>
            <p:nvSpPr>
              <p:cNvPr id="85" name="角丸四角形 84"/>
              <p:cNvSpPr/>
              <p:nvPr/>
            </p:nvSpPr>
            <p:spPr>
              <a:xfrm>
                <a:off x="2745492" y="4171974"/>
                <a:ext cx="1432806" cy="468000"/>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コ　ト　</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の交流</a:t>
                </a:r>
                <a:endParaRPr kumimoji="1" lang="en-US" altLang="ja-JP" sz="714"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システム</a:t>
                </a: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（組織統合・効率化）</a:t>
                </a:r>
                <a:endPar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9" name="角丸四角形 98"/>
              <p:cNvSpPr/>
              <p:nvPr/>
            </p:nvSpPr>
            <p:spPr>
              <a:xfrm>
                <a:off x="163240" y="3342708"/>
                <a:ext cx="4116357" cy="1725530"/>
              </a:xfrm>
              <a:prstGeom prst="roundRect">
                <a:avLst>
                  <a:gd name="adj" fmla="val 5509"/>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18" name="楕円 17"/>
            <p:cNvSpPr/>
            <p:nvPr/>
          </p:nvSpPr>
          <p:spPr>
            <a:xfrm>
              <a:off x="1767024" y="4035484"/>
              <a:ext cx="1025491" cy="496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相乗効果</a:t>
              </a:r>
            </a:p>
          </p:txBody>
        </p:sp>
      </p:grpSp>
      <p:sp>
        <p:nvSpPr>
          <p:cNvPr id="20" name="角丸四角形 19"/>
          <p:cNvSpPr/>
          <p:nvPr/>
        </p:nvSpPr>
        <p:spPr>
          <a:xfrm>
            <a:off x="100425" y="3969389"/>
            <a:ext cx="2214869" cy="2863656"/>
          </a:xfrm>
          <a:prstGeom prst="roundRect">
            <a:avLst>
              <a:gd name="adj" fmla="val 4473"/>
            </a:avLst>
          </a:prstGeom>
          <a:gradFill flip="none" rotWithShape="1">
            <a:gsLst>
              <a:gs pos="30000">
                <a:schemeClr val="accent2">
                  <a:lumMod val="5000"/>
                  <a:lumOff val="95000"/>
                </a:schemeClr>
              </a:gs>
              <a:gs pos="100000">
                <a:schemeClr val="accent2">
                  <a:lumMod val="45000"/>
                  <a:lumOff val="55000"/>
                </a:schemeClr>
              </a:gs>
              <a:gs pos="100000">
                <a:schemeClr val="accent2">
                  <a:lumMod val="45000"/>
                  <a:lumOff val="55000"/>
                </a:schemeClr>
              </a:gs>
              <a:gs pos="100000">
                <a:schemeClr val="accent2">
                  <a:lumMod val="30000"/>
                  <a:lumOff val="70000"/>
                </a:schemeClr>
              </a:gs>
            </a:gsLst>
            <a:lin ang="13500000" scaled="1"/>
            <a:tileRect/>
          </a:gradFill>
          <a:ln w="635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≪大阪港湾局が進める主な取組み≫</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429"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22467" marR="0" lvl="0" indent="-1224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大阪港と府営港湾での各港の特性を</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活かした集貨・創貨の推進</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22467" marR="0" lvl="0" indent="-1224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府市共同セミナー等ポートセールス</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の充実強化</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22467" marR="0" lvl="0" indent="-1224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大阪港と府営港湾で更なるクルーズ</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船の誘致（お断りゼロ）の実現</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22467" marR="0" lvl="0" indent="-1224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環境にやさしい（カーボンニュートラルポートの形成など）港づくり</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22467" marR="0" lvl="0" indent="-1224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夢洲を中心とした海上交通の更なる</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充実</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22467" marR="0" lvl="0" indent="-1224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港湾利用者の許認可申請窓口の共通</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化など、利用者サービスの向上</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22467" marR="0" lvl="0" indent="-1224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被災時におけるオール大阪での復旧</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対応など、防災機能の強化</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など</a:t>
            </a:r>
            <a:endParaRPr kumimoji="1" lang="ja-JP" altLang="en-US" sz="85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3" name="テキスト ボックス 82"/>
          <p:cNvSpPr txBox="1"/>
          <p:nvPr/>
        </p:nvSpPr>
        <p:spPr>
          <a:xfrm>
            <a:off x="2757876" y="4003342"/>
            <a:ext cx="1338759" cy="2132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大阪港湾局の所管区域</a:t>
            </a:r>
            <a:endParaRPr kumimoji="1" lang="en-US" altLang="ja-JP" sz="78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78" name="角丸四角形 177"/>
          <p:cNvSpPr/>
          <p:nvPr/>
        </p:nvSpPr>
        <p:spPr>
          <a:xfrm>
            <a:off x="4708226" y="6482865"/>
            <a:ext cx="951429" cy="128571"/>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物流機能の強化</a:t>
            </a:r>
          </a:p>
        </p:txBody>
      </p:sp>
      <p:sp>
        <p:nvSpPr>
          <p:cNvPr id="182" name="テキスト ボックス 181">
            <a:extLst>
              <a:ext uri="{FF2B5EF4-FFF2-40B4-BE49-F238E27FC236}">
                <a16:creationId xmlns:a16="http://schemas.microsoft.com/office/drawing/2014/main" id="{E7355260-EAAC-4E5D-9599-9A078897A506}"/>
              </a:ext>
            </a:extLst>
          </p:cNvPr>
          <p:cNvSpPr txBox="1"/>
          <p:nvPr/>
        </p:nvSpPr>
        <p:spPr>
          <a:xfrm>
            <a:off x="4668691" y="1711355"/>
            <a:ext cx="2147151" cy="4990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堺泉北港の内航</a:t>
            </a: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RORO</a:t>
            </a:r>
            <a:r>
              <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等の機能強化</a:t>
            </a: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■堺泉北港の埠頭再編（ターミナル整備、ヤード拡充</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等）による外貿コンテナと内航ＲＯＲＯ等の機能強化</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（助松・汐見沖埠頭）</a:t>
            </a:r>
          </a:p>
        </p:txBody>
      </p:sp>
      <p:sp>
        <p:nvSpPr>
          <p:cNvPr id="202" name="テキスト ボックス 201"/>
          <p:cNvSpPr txBox="1"/>
          <p:nvPr/>
        </p:nvSpPr>
        <p:spPr>
          <a:xfrm>
            <a:off x="6889484" y="3531068"/>
            <a:ext cx="2260836" cy="191271"/>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1" lang="ja-JP" altLang="en-US" sz="643"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沿岸市町のまちづくりと併せた、賑わい・憩いの創出に協力</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05" name="テキスト ボックス 204"/>
          <p:cNvSpPr txBox="1"/>
          <p:nvPr/>
        </p:nvSpPr>
        <p:spPr>
          <a:xfrm>
            <a:off x="6894084" y="3119662"/>
            <a:ext cx="2242629" cy="290208"/>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■国際観光拠点の形成をめざす夢洲と、関西国際空港等を</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326578"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つなぐ海上交通ネットワークの形成</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83" name="テキスト ボックス 182"/>
          <p:cNvSpPr txBox="1"/>
          <p:nvPr/>
        </p:nvSpPr>
        <p:spPr>
          <a:xfrm>
            <a:off x="4686616" y="6118050"/>
            <a:ext cx="2141585" cy="389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■継続更新申請の受付窓口の拡大</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326578"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■上屋、荷さばき地の空き状況など府市港湾全体の情報</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326578"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提供</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04" name="テキスト ボックス 203"/>
          <p:cNvSpPr txBox="1"/>
          <p:nvPr/>
        </p:nvSpPr>
        <p:spPr>
          <a:xfrm>
            <a:off x="6884145" y="2341481"/>
            <a:ext cx="2379111" cy="3011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大阪湾のエネルギー拠点としての機能維持・強化</a:t>
            </a: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■原油や</a:t>
            </a:r>
            <a:r>
              <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LNG</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などの安定供給するための機能維持・拡大</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pic>
        <p:nvPicPr>
          <p:cNvPr id="30" name="図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6537" y="4162556"/>
            <a:ext cx="2281899" cy="2447217"/>
          </a:xfrm>
          <a:prstGeom prst="rect">
            <a:avLst/>
          </a:prstGeom>
        </p:spPr>
      </p:pic>
      <p:sp>
        <p:nvSpPr>
          <p:cNvPr id="124" name="角丸四角形 123"/>
          <p:cNvSpPr/>
          <p:nvPr/>
        </p:nvSpPr>
        <p:spPr>
          <a:xfrm>
            <a:off x="6910944" y="6012180"/>
            <a:ext cx="1714896" cy="123408"/>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防災機能の強化（ＢＣＰを改善・改良）</a:t>
            </a:r>
          </a:p>
        </p:txBody>
      </p:sp>
      <p:sp>
        <p:nvSpPr>
          <p:cNvPr id="70" name="テキスト ボックス 69">
            <a:extLst>
              <a:ext uri="{FF2B5EF4-FFF2-40B4-BE49-F238E27FC236}">
                <a16:creationId xmlns:a16="http://schemas.microsoft.com/office/drawing/2014/main" id="{E7355260-EAAC-4E5D-9599-9A078897A506}"/>
              </a:ext>
            </a:extLst>
          </p:cNvPr>
          <p:cNvSpPr txBox="1"/>
          <p:nvPr/>
        </p:nvSpPr>
        <p:spPr>
          <a:xfrm>
            <a:off x="6903091" y="1120067"/>
            <a:ext cx="2247229" cy="894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戦略的なポートセールスの展開</a:t>
            </a: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奈良・三重方面等における共同集貨活動</a:t>
            </a:r>
            <a:endParaRPr kumimoji="1" lang="en-US" altLang="ja-JP"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■府市の顧客情報の共有・共同集貨活動での需要把握</a:t>
            </a:r>
            <a:endParaRPr kumimoji="1" lang="en-US" altLang="ja-JP"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■大阪港、府営港湾の両港利用に対する</a:t>
            </a:r>
            <a:r>
              <a:rPr kumimoji="1" lang="ja-JP" altLang="en-US" sz="643" b="0" i="0" u="none" strike="noStrike" kern="1200" cap="none" spc="0" normalizeH="0" baseline="0" noProof="0" dirty="0">
                <a:ln>
                  <a:noFill/>
                </a:ln>
                <a:solidFill>
                  <a:prstClr val="black"/>
                </a:solidFill>
                <a:effectLst/>
                <a:uLnTx/>
                <a:uFill>
                  <a:solidFill>
                    <a:srgbClr val="FF0000"/>
                  </a:solidFill>
                </a:uFill>
                <a:latin typeface="ＭＳ Ｐゴシック" panose="020B0600070205080204" pitchFamily="50" charset="-128"/>
                <a:ea typeface="ＭＳ Ｐ明朝" panose="02020600040205080304" pitchFamily="18" charset="-128"/>
                <a:cs typeface="+mn-cs"/>
              </a:rPr>
              <a:t>集貨インセンティブ</a:t>
            </a:r>
            <a:endParaRPr kumimoji="1" lang="en-US" altLang="ja-JP" sz="643" b="0" i="0" u="none" strike="noStrike" kern="1200" cap="none" spc="0" normalizeH="0" baseline="0" noProof="0" dirty="0">
              <a:ln>
                <a:noFill/>
              </a:ln>
              <a:solidFill>
                <a:prstClr val="black"/>
              </a:solidFill>
              <a:effectLst/>
              <a:uLnTx/>
              <a:uFill>
                <a:solidFill>
                  <a:srgbClr val="FF0000"/>
                </a:solidFill>
              </a:uFill>
              <a:latin typeface="ＭＳ Ｐゴシック" panose="020B0600070205080204" pitchFamily="50"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
                  <a:solidFill>
                    <a:srgbClr val="FF0000"/>
                  </a:solidFill>
                </a:uFill>
                <a:latin typeface="ＭＳ Ｐゴシック" panose="020B0600070205080204" pitchFamily="50" charset="-128"/>
                <a:ea typeface="ＭＳ Ｐ明朝" panose="02020600040205080304" pitchFamily="18" charset="-128"/>
                <a:cs typeface="+mn-cs"/>
              </a:rPr>
              <a:t>　 の実施</a:t>
            </a:r>
            <a:r>
              <a:rPr kumimoji="1" lang="ja-JP" altLang="en-US"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、各港の強みを活かした戦略的な集貨・</a:t>
            </a:r>
            <a:endParaRPr kumimoji="1" lang="en-US" altLang="ja-JP"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　 創貨策の推進</a:t>
            </a:r>
            <a:endParaRPr kumimoji="1" lang="en-US" altLang="ja-JP"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endParaRPr>
          </a:p>
          <a:p>
            <a:pPr marL="65769" marR="0" lvl="0" indent="-65769"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■阪神国際港湾㈱や大阪港埠頭㈱、堺泉北埠頭㈱と連携</a:t>
            </a:r>
            <a:endParaRPr kumimoji="1" lang="en-US" altLang="ja-JP"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endParaRPr>
          </a:p>
          <a:p>
            <a:pPr marL="65769" marR="0" lvl="0" indent="-65769"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　 したポートセールスの実施</a:t>
            </a:r>
          </a:p>
        </p:txBody>
      </p:sp>
      <p:sp>
        <p:nvSpPr>
          <p:cNvPr id="72" name="テキスト ボックス 71"/>
          <p:cNvSpPr txBox="1"/>
          <p:nvPr/>
        </p:nvSpPr>
        <p:spPr>
          <a:xfrm>
            <a:off x="4674319" y="4802657"/>
            <a:ext cx="4240555"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⑷　クリーンでグリーンな大阪“みなと</a:t>
            </a:r>
            <a:r>
              <a:rPr kumimoji="1" lang="en-US" altLang="ja-JP"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（環境）</a:t>
            </a:r>
          </a:p>
        </p:txBody>
      </p:sp>
      <p:sp>
        <p:nvSpPr>
          <p:cNvPr id="73" name="テキスト ボックス 72"/>
          <p:cNvSpPr txBox="1"/>
          <p:nvPr/>
        </p:nvSpPr>
        <p:spPr>
          <a:xfrm>
            <a:off x="4678091" y="5116528"/>
            <a:ext cx="2243384" cy="19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
                  <a:solidFill>
                    <a:srgbClr val="FF0000"/>
                  </a:solidFill>
                </a:uFill>
                <a:latin typeface="ＭＳ Ｐ明朝" panose="02020600040205080304" pitchFamily="18" charset="-128"/>
                <a:ea typeface="ＭＳ Ｐ明朝" panose="02020600040205080304" pitchFamily="18" charset="-128"/>
                <a:cs typeface="+mn-cs"/>
              </a:rPr>
              <a:t>■大阪“みなと”におけるカーボンニュートラルポートの形成</a:t>
            </a:r>
            <a:endParaRPr kumimoji="1" lang="en-US" altLang="ja-JP" sz="643" b="0" i="0" u="none" strike="noStrike" kern="1200" cap="none" spc="0" normalizeH="0" baseline="0" noProof="0" dirty="0">
              <a:ln>
                <a:noFill/>
              </a:ln>
              <a:solidFill>
                <a:prstClr val="black"/>
              </a:solidFill>
              <a:effectLst/>
              <a:uLnTx/>
              <a:uFill>
                <a:solidFill>
                  <a:srgbClr val="FF0000"/>
                </a:solidFill>
              </a:uFill>
              <a:latin typeface="ＭＳ Ｐ明朝" panose="02020600040205080304" pitchFamily="18" charset="-128"/>
              <a:ea typeface="ＭＳ Ｐ明朝" panose="02020600040205080304" pitchFamily="18" charset="-128"/>
              <a:cs typeface="+mn-cs"/>
            </a:endParaRPr>
          </a:p>
        </p:txBody>
      </p:sp>
      <p:sp>
        <p:nvSpPr>
          <p:cNvPr id="74" name="角丸四角形 73"/>
          <p:cNvSpPr/>
          <p:nvPr/>
        </p:nvSpPr>
        <p:spPr>
          <a:xfrm>
            <a:off x="4706188" y="5309560"/>
            <a:ext cx="1182857" cy="128571"/>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海洋環境保護の取組み</a:t>
            </a:r>
          </a:p>
        </p:txBody>
      </p:sp>
      <p:sp>
        <p:nvSpPr>
          <p:cNvPr id="75" name="角丸四角形 74"/>
          <p:cNvSpPr/>
          <p:nvPr/>
        </p:nvSpPr>
        <p:spPr>
          <a:xfrm>
            <a:off x="6980553" y="5003300"/>
            <a:ext cx="1594286" cy="127824"/>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美しく親しみやすい大阪湾の再生</a:t>
            </a:r>
          </a:p>
        </p:txBody>
      </p:sp>
      <p:sp>
        <p:nvSpPr>
          <p:cNvPr id="76" name="角丸四角形 75"/>
          <p:cNvSpPr/>
          <p:nvPr/>
        </p:nvSpPr>
        <p:spPr>
          <a:xfrm>
            <a:off x="4639577" y="4767777"/>
            <a:ext cx="4499814" cy="941290"/>
          </a:xfrm>
          <a:prstGeom prst="roundRect">
            <a:avLst>
              <a:gd name="adj" fmla="val 515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7" name="テキスト ボックス 76"/>
          <p:cNvSpPr txBox="1"/>
          <p:nvPr/>
        </p:nvSpPr>
        <p:spPr>
          <a:xfrm>
            <a:off x="6939622" y="5135169"/>
            <a:ext cx="2101900" cy="389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■親水空間や水辺空間の整備・保全の推進</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■地域住民などが参画した美しい港湾・海岸づくり</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の推進</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78" name="角丸四角形 77"/>
          <p:cNvSpPr/>
          <p:nvPr/>
        </p:nvSpPr>
        <p:spPr>
          <a:xfrm>
            <a:off x="4701168" y="4993047"/>
            <a:ext cx="1011549" cy="138061"/>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
                  <a:solidFill>
                    <a:srgbClr val="FF0000"/>
                  </a:solidFill>
                </a:uFill>
                <a:latin typeface="ＭＳ Ｐゴシック" panose="020B0600070205080204" pitchFamily="50" charset="-128"/>
                <a:ea typeface="ＭＳ Ｐゴシック" panose="020B0600070205080204" pitchFamily="50" charset="-128"/>
                <a:cs typeface="+mn-cs"/>
              </a:rPr>
              <a:t>脱炭素化の取組み</a:t>
            </a:r>
          </a:p>
        </p:txBody>
      </p:sp>
      <p:sp>
        <p:nvSpPr>
          <p:cNvPr id="86" name="テキスト ボックス 85"/>
          <p:cNvSpPr txBox="1"/>
          <p:nvPr/>
        </p:nvSpPr>
        <p:spPr>
          <a:xfrm>
            <a:off x="4684402" y="5430875"/>
            <a:ext cx="2243384" cy="290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■海洋・港湾環境プログラム（グリーンアウォード）に基づく</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認証船舶の利用促進</a:t>
            </a:r>
          </a:p>
        </p:txBody>
      </p:sp>
      <p:sp>
        <p:nvSpPr>
          <p:cNvPr id="2" name="テキスト ボックス 1"/>
          <p:cNvSpPr txBox="1"/>
          <p:nvPr/>
        </p:nvSpPr>
        <p:spPr>
          <a:xfrm>
            <a:off x="1958712" y="106531"/>
            <a:ext cx="2904668" cy="3122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2022</a:t>
            </a:r>
            <a:r>
              <a:rPr kumimoji="1" lang="ja-JP" altLang="en-US"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令和</a:t>
            </a:r>
            <a:r>
              <a:rPr kumimoji="1" lang="en-US" altLang="ja-JP"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改訂版</a:t>
            </a:r>
            <a:r>
              <a:rPr kumimoji="1" lang="en-US" altLang="ja-JP"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429"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429"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概要版</a:t>
            </a:r>
            <a:r>
              <a:rPr kumimoji="1" lang="en-US" altLang="ja-JP" sz="1429"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429"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 name="スライド番号プレースホルダー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2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1" lang="ja-JP" altLang="en-US" sz="12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352188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251520" y="785503"/>
          <a:ext cx="8712968" cy="5167496"/>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504056">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2592288">
                <a:tc>
                  <a:txBody>
                    <a:bodyPr/>
                    <a:lstStyle/>
                    <a:p>
                      <a:pPr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2015</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年度以降の府内公立中学校卒業者数の減少（見込）や公私立高校を取り巻く状況、通学区域設定の見直し等を</a:t>
                      </a: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踏ま</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えた府立・市立を含めた公立高校全体のあり方の検討</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u="none" dirty="0">
                          <a:solidFill>
                            <a:schemeClr val="tx1"/>
                          </a:solidFill>
                          <a:latin typeface="Calibri" panose="020F0502020204030204" pitchFamily="34" charset="0"/>
                          <a:ea typeface="+mn-ea"/>
                          <a:cs typeface="Calibri" panose="020F0502020204030204" pitchFamily="34" charset="0"/>
                        </a:rPr>
                        <a:t>○基礎自治体である大阪市は小・中学校に特化し、人材や予算を集中させるとともに、市立高校を大阪府に移管し、府が一体的に運営することで、それぞれが培ってきた特色やノウハウを合わせて、より時代に応じた多様で魅力ある高校教育をめざす</a:t>
                      </a:r>
                    </a:p>
                    <a:p>
                      <a:pPr algn="l"/>
                      <a:endPar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Calibri" panose="020F0502020204030204" pitchFamily="34" charset="0"/>
                          <a:ea typeface="+mn-ea"/>
                          <a:cs typeface="Calibri" panose="020F0502020204030204" pitchFamily="34" charset="0"/>
                        </a:rPr>
                        <a:t>○新たな大都市制度実施時期に合わせて、市立高校を府へ移管することを決定（</a:t>
                      </a:r>
                      <a:r>
                        <a:rPr kumimoji="1" lang="en-US" altLang="ja-JP" sz="1200" b="0" u="none" dirty="0">
                          <a:solidFill>
                            <a:schemeClr val="tx1"/>
                          </a:solidFill>
                          <a:latin typeface="Calibri" panose="020F0502020204030204" pitchFamily="34" charset="0"/>
                          <a:ea typeface="+mn-ea"/>
                          <a:cs typeface="Calibri" panose="020F0502020204030204" pitchFamily="34" charset="0"/>
                        </a:rPr>
                        <a:t>2014</a:t>
                      </a:r>
                      <a:r>
                        <a:rPr kumimoji="1" lang="ja-JP" altLang="en-US" sz="1200" b="0" u="none" dirty="0">
                          <a:solidFill>
                            <a:schemeClr val="tx1"/>
                          </a:solidFill>
                          <a:latin typeface="Calibri" panose="020F0502020204030204" pitchFamily="34" charset="0"/>
                          <a:ea typeface="+mn-ea"/>
                          <a:cs typeface="Calibri" panose="020F0502020204030204" pitchFamily="34" charset="0"/>
                        </a:rPr>
                        <a:t>年府市統合本部会議）</a:t>
                      </a: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Calibri" panose="020F0502020204030204" pitchFamily="34" charset="0"/>
                          <a:ea typeface="+mn-ea"/>
                          <a:cs typeface="Calibri" panose="020F0502020204030204" pitchFamily="34" charset="0"/>
                        </a:rPr>
                        <a:t>○大都市制度にはかかわらず、市立高校を府に移管することに府市が合意。（</a:t>
                      </a:r>
                      <a:r>
                        <a:rPr kumimoji="1" lang="en-US" altLang="ja-JP" sz="1200" b="0" u="none" dirty="0">
                          <a:solidFill>
                            <a:schemeClr val="tx1"/>
                          </a:solidFill>
                          <a:latin typeface="Calibri" panose="020F0502020204030204" pitchFamily="34" charset="0"/>
                          <a:ea typeface="+mn-ea"/>
                          <a:cs typeface="Calibri" panose="020F0502020204030204" pitchFamily="34" charset="0"/>
                        </a:rPr>
                        <a:t>2019</a:t>
                      </a:r>
                      <a:r>
                        <a:rPr kumimoji="1" lang="ja-JP" altLang="en-US" sz="1200" b="0" u="none" dirty="0">
                          <a:solidFill>
                            <a:schemeClr val="tx1"/>
                          </a:solidFill>
                          <a:latin typeface="Calibri" panose="020F0502020204030204" pitchFamily="34" charset="0"/>
                          <a:ea typeface="+mn-ea"/>
                          <a:cs typeface="Calibri" panose="020F0502020204030204" pitchFamily="34" charset="0"/>
                        </a:rPr>
                        <a:t>年</a:t>
                      </a:r>
                      <a:r>
                        <a:rPr kumimoji="1" lang="en-US" altLang="ja-JP" sz="1200" b="0" u="none" dirty="0">
                          <a:solidFill>
                            <a:schemeClr val="tx1"/>
                          </a:solidFill>
                          <a:latin typeface="Calibri" panose="020F0502020204030204" pitchFamily="34" charset="0"/>
                          <a:ea typeface="+mn-ea"/>
                          <a:cs typeface="Calibri" panose="020F0502020204030204" pitchFamily="34" charset="0"/>
                        </a:rPr>
                        <a:t>7</a:t>
                      </a:r>
                      <a:r>
                        <a:rPr kumimoji="1" lang="ja-JP" altLang="en-US" sz="1200" b="0" u="none" dirty="0">
                          <a:solidFill>
                            <a:schemeClr val="tx1"/>
                          </a:solidFill>
                          <a:latin typeface="Calibri" panose="020F0502020204030204" pitchFamily="34" charset="0"/>
                          <a:ea typeface="+mn-ea"/>
                          <a:cs typeface="Calibri" panose="020F0502020204030204" pitchFamily="34" charset="0"/>
                        </a:rPr>
                        <a:t>月）</a:t>
                      </a: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Calibri" panose="020F0502020204030204" pitchFamily="34" charset="0"/>
                          <a:ea typeface="+mn-ea"/>
                          <a:cs typeface="Calibri" panose="020F0502020204030204" pitchFamily="34" charset="0"/>
                        </a:rPr>
                        <a:t>○大阪市立の高等学校等の府への移管時期等を盛り込んだ「大阪市立の高等学校等移管計画（案）」（以下、「移管計画」）を策定（</a:t>
                      </a:r>
                      <a:r>
                        <a:rPr kumimoji="1" lang="en-US" altLang="ja-JP" sz="1200" b="0" u="none" dirty="0">
                          <a:solidFill>
                            <a:schemeClr val="tx1"/>
                          </a:solidFill>
                          <a:latin typeface="Calibri" panose="020F0502020204030204" pitchFamily="34" charset="0"/>
                          <a:ea typeface="+mn-ea"/>
                          <a:cs typeface="Calibri" panose="020F0502020204030204" pitchFamily="34" charset="0"/>
                        </a:rPr>
                        <a:t>2020</a:t>
                      </a:r>
                      <a:r>
                        <a:rPr kumimoji="1" lang="ja-JP" altLang="en-US" sz="1200" b="0" u="none" dirty="0">
                          <a:solidFill>
                            <a:schemeClr val="tx1"/>
                          </a:solidFill>
                          <a:latin typeface="Calibri" panose="020F0502020204030204" pitchFamily="34" charset="0"/>
                          <a:ea typeface="+mn-ea"/>
                          <a:cs typeface="Calibri" panose="020F0502020204030204" pitchFamily="34" charset="0"/>
                        </a:rPr>
                        <a:t>年府・市教育委員会会議、大阪府・市戦略本部会議）</a:t>
                      </a: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Calibri" panose="020F0502020204030204" pitchFamily="34" charset="0"/>
                          <a:ea typeface="+mn-ea"/>
                          <a:cs typeface="Calibri" panose="020F0502020204030204" pitchFamily="34" charset="0"/>
                        </a:rPr>
                        <a:t>○大阪市立学校設置条例改正案が大阪市議会、大阪府立学校条例改正案が大阪府議会で議決（</a:t>
                      </a:r>
                      <a:r>
                        <a:rPr kumimoji="1" lang="en-US" altLang="ja-JP" sz="1200" b="0" u="none" dirty="0">
                          <a:solidFill>
                            <a:schemeClr val="tx1"/>
                          </a:solidFill>
                          <a:latin typeface="Calibri" panose="020F0502020204030204" pitchFamily="34" charset="0"/>
                          <a:ea typeface="+mn-ea"/>
                          <a:cs typeface="Calibri" panose="020F0502020204030204" pitchFamily="34" charset="0"/>
                        </a:rPr>
                        <a:t>2020</a:t>
                      </a:r>
                      <a:r>
                        <a:rPr kumimoji="1" lang="ja-JP" altLang="en-US" sz="1200" b="0" u="none" dirty="0">
                          <a:solidFill>
                            <a:schemeClr val="tx1"/>
                          </a:solidFill>
                          <a:latin typeface="Calibri" panose="020F0502020204030204" pitchFamily="34" charset="0"/>
                          <a:ea typeface="+mn-ea"/>
                          <a:cs typeface="Calibri" panose="020F0502020204030204" pitchFamily="34" charset="0"/>
                        </a:rPr>
                        <a:t>年</a:t>
                      </a:r>
                      <a:r>
                        <a:rPr kumimoji="1" lang="en-US" altLang="ja-JP" sz="1200" b="0" u="none" dirty="0">
                          <a:solidFill>
                            <a:schemeClr val="tx1"/>
                          </a:solidFill>
                          <a:latin typeface="Calibri" panose="020F0502020204030204" pitchFamily="34" charset="0"/>
                          <a:ea typeface="+mn-ea"/>
                          <a:cs typeface="Calibri" panose="020F0502020204030204" pitchFamily="34" charset="0"/>
                        </a:rPr>
                        <a:t>12</a:t>
                      </a:r>
                      <a:r>
                        <a:rPr kumimoji="1" lang="ja-JP" altLang="en-US" sz="1200" b="0" u="none" dirty="0">
                          <a:solidFill>
                            <a:schemeClr val="tx1"/>
                          </a:solidFill>
                          <a:latin typeface="Calibri" panose="020F0502020204030204" pitchFamily="34" charset="0"/>
                          <a:ea typeface="+mn-ea"/>
                          <a:cs typeface="Calibri" panose="020F0502020204030204" pitchFamily="34" charset="0"/>
                        </a:rPr>
                        <a:t>月）</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Calibri" panose="020F0502020204030204" pitchFamily="34" charset="0"/>
                          <a:ea typeface="+mn-ea"/>
                          <a:cs typeface="Calibri" panose="020F0502020204030204" pitchFamily="34" charset="0"/>
                        </a:rPr>
                        <a:t>○移管計画を決定（</a:t>
                      </a:r>
                      <a:r>
                        <a:rPr kumimoji="1" lang="en-US" altLang="ja-JP" sz="1200" b="0" u="none" dirty="0">
                          <a:solidFill>
                            <a:schemeClr val="tx1"/>
                          </a:solidFill>
                          <a:latin typeface="Calibri" panose="020F0502020204030204" pitchFamily="34" charset="0"/>
                          <a:ea typeface="+mn-ea"/>
                          <a:cs typeface="Calibri" panose="020F0502020204030204" pitchFamily="34" charset="0"/>
                        </a:rPr>
                        <a:t>2021</a:t>
                      </a:r>
                      <a:r>
                        <a:rPr kumimoji="1" lang="ja-JP" altLang="en-US" sz="1200" b="0" u="none" dirty="0">
                          <a:solidFill>
                            <a:schemeClr val="tx1"/>
                          </a:solidFill>
                          <a:latin typeface="Calibri" panose="020F0502020204030204" pitchFamily="34" charset="0"/>
                          <a:ea typeface="+mn-ea"/>
                          <a:cs typeface="Calibri" panose="020F0502020204030204" pitchFamily="34" charset="0"/>
                        </a:rPr>
                        <a:t>年府・市の教育委員会会議で議決）</a:t>
                      </a: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l"/>
                      <a:r>
                        <a:rPr kumimoji="1" lang="ja-JP" altLang="en-US" sz="1400" b="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b="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a:t>
                      </a:r>
                      <a:r>
                        <a:rPr kumimoji="1" lang="ja-JP" altLang="en-US" sz="1400" b="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年４月に大阪市立高校</a:t>
                      </a:r>
                      <a:r>
                        <a:rPr kumimoji="1" lang="en-US" altLang="ja-JP" sz="1400" b="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22</a:t>
                      </a:r>
                      <a:r>
                        <a:rPr kumimoji="1" lang="ja-JP" altLang="en-US" sz="1400" b="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校・中学校２校を大阪府へ移管</a:t>
                      </a:r>
                      <a:endParaRPr kumimoji="1" lang="en-US" altLang="ja-JP" sz="1400" b="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正方形/長方形 7"/>
          <p:cNvSpPr/>
          <p:nvPr/>
        </p:nvSpPr>
        <p:spPr>
          <a:xfrm>
            <a:off x="251520" y="373772"/>
            <a:ext cx="2124547"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⑪府立高校／市立高校</a:t>
            </a:r>
          </a:p>
        </p:txBody>
      </p:sp>
      <p:sp>
        <p:nvSpPr>
          <p:cNvPr id="10"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143</a:t>
            </a:fld>
            <a:endParaRPr lang="ja-JP" altLang="en-US" sz="1100" b="0">
              <a:latin typeface="BIZ UDゴシック" panose="020B0400000000000000" pitchFamily="49" charset="-128"/>
              <a:ea typeface="BIZ UDゴシック" panose="020B0400000000000000" pitchFamily="49" charset="-128"/>
            </a:endParaRPr>
          </a:p>
        </p:txBody>
      </p:sp>
      <p:sp>
        <p:nvSpPr>
          <p:cNvPr id="6" name="テキスト ボックス 5"/>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25788164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175171" y="788465"/>
          <a:ext cx="8856984" cy="5794213"/>
        </p:xfrm>
        <a:graphic>
          <a:graphicData uri="http://schemas.openxmlformats.org/drawingml/2006/table">
            <a:tbl>
              <a:tblPr firstRow="1" bandRow="1">
                <a:tableStyleId>{5940675A-B579-460E-94D1-54222C63F5DA}</a:tableStyleId>
              </a:tblPr>
              <a:tblGrid>
                <a:gridCol w="2122748">
                  <a:extLst>
                    <a:ext uri="{9D8B030D-6E8A-4147-A177-3AD203B41FA5}">
                      <a16:colId xmlns:a16="http://schemas.microsoft.com/office/drawing/2014/main" val="20000"/>
                    </a:ext>
                  </a:extLst>
                </a:gridCol>
                <a:gridCol w="2305744">
                  <a:extLst>
                    <a:ext uri="{9D8B030D-6E8A-4147-A177-3AD203B41FA5}">
                      <a16:colId xmlns:a16="http://schemas.microsoft.com/office/drawing/2014/main" val="20001"/>
                    </a:ext>
                  </a:extLst>
                </a:gridCol>
                <a:gridCol w="2214246">
                  <a:extLst>
                    <a:ext uri="{9D8B030D-6E8A-4147-A177-3AD203B41FA5}">
                      <a16:colId xmlns:a16="http://schemas.microsoft.com/office/drawing/2014/main" val="20002"/>
                    </a:ext>
                  </a:extLst>
                </a:gridCol>
                <a:gridCol w="2214246">
                  <a:extLst>
                    <a:ext uri="{9D8B030D-6E8A-4147-A177-3AD203B41FA5}">
                      <a16:colId xmlns:a16="http://schemas.microsoft.com/office/drawing/2014/main" val="20003"/>
                    </a:ext>
                  </a:extLst>
                </a:gridCol>
              </a:tblGrid>
              <a:tr h="328037">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447893">
                <a:tc>
                  <a:txBody>
                    <a:bodyPr/>
                    <a:lstStyle/>
                    <a:p>
                      <a:pPr marL="72000" lvl="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○観光振興策は主に行政主導の企画立案。</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lvl="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○府内の観光拠点は大阪市内が多いが、府・市それぞれが類似の観光施策を展開していた。</a:t>
                      </a:r>
                    </a:p>
                    <a:p>
                      <a:pPr marL="72000" lvl="0" indent="-457200" algn="l"/>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○大阪府市の観光に関する戦略の一本化。</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○オール大阪（大阪府・市・経済界）で観光プロモーション推進体制を構築。民間の経験・ノウハウを活かした施策実施体制を整備。</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spcBef>
                          <a:spcPts val="0"/>
                        </a:spcBef>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○府市共通の戦略として「大阪の観光戦略」を策定。（</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2012</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都市魅力創造戦略に統合（</a:t>
                      </a:r>
                      <a:r>
                        <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○「大阪観光局」を府・市・経済界で設置。（</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年４月）（府市分担金　府</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2.5</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億円、市</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2.5</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億円）</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endPar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年４月、日本版</a:t>
                      </a:r>
                      <a:r>
                        <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DMO</a:t>
                      </a:r>
                      <a:r>
                        <a:rPr kumimoji="1" lang="ja-JP" altLang="en-US"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候補法人として登録。</a:t>
                      </a:r>
                      <a:endPar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en-US" altLang="ja-JP"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11</a:t>
                      </a:r>
                      <a:r>
                        <a:rPr kumimoji="1" lang="ja-JP" altLang="en-US"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月、日本版</a:t>
                      </a:r>
                      <a:r>
                        <a:rPr kumimoji="1" lang="en-US" altLang="ja-JP"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DMO</a:t>
                      </a:r>
                      <a:r>
                        <a:rPr kumimoji="1" lang="ja-JP" altLang="en-US"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法人として登録</a:t>
                      </a:r>
                      <a:endParaRPr kumimoji="1" lang="en-US" altLang="ja-JP"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en-US" altLang="ja-JP" sz="12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日本版</a:t>
                      </a:r>
                      <a:r>
                        <a:rPr kumimoji="1" lang="en-US" altLang="ja-JP" sz="12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DMO</a:t>
                      </a:r>
                      <a:r>
                        <a:rPr kumimoji="1" lang="ja-JP" altLang="en-US" sz="12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：観光地域づくりのかじ取り役。登録により、国交付金をはじめとする支援の対象となる。</a:t>
                      </a:r>
                      <a:endParaRPr kumimoji="1" lang="en-US" altLang="ja-JP" sz="12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endParaRPr kumimoji="1" lang="en-US" altLang="ja-JP" sz="1400" u="none" strike="dbl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○観光局の主な取組み。</a:t>
                      </a:r>
                      <a:endPar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・戦略的マーケティング</a:t>
                      </a:r>
                      <a:endPar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・プロモーション活動の推進</a:t>
                      </a:r>
                      <a:endPar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MICE</a:t>
                      </a: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誘致の強化</a:t>
                      </a:r>
                      <a:endPar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・ブランディングの推進</a:t>
                      </a:r>
                      <a:endPar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○来阪外国人旅行者は順調に伸びていたが、コロナ禍により大幅に減少した。</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➣実績</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①来阪外国人旅行者数：</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1,231</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年実績、以降調査無し）</a:t>
                      </a:r>
                      <a:endParaRPr kumimoji="1" lang="en-US" altLang="ja-JP" sz="1400" u="none" strike="dbl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②外国人延べ宿泊者数：</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32</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年実績）</a:t>
                      </a:r>
                      <a:endParaRPr kumimoji="1" lang="en-US" altLang="ja-JP" sz="1400" u="none" strike="dbl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③延べ宿泊者数：</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1,786</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年実績）</a:t>
                      </a:r>
                      <a:endParaRPr kumimoji="1" lang="en-US" altLang="ja-JP" sz="1400" u="none" strike="dbl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④国際会議開催件数：</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23</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件（</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年実績）</a:t>
                      </a:r>
                      <a:endParaRPr kumimoji="1" lang="en-US" altLang="ja-JP" sz="1400" u="none" strike="dbl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⑤</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MICE</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外国人参加者数：</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632</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人（</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年実績）</a:t>
                      </a:r>
                      <a:endParaRPr kumimoji="1" lang="en-US" altLang="ja-JP" sz="1400" u="none" strike="dbl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1" name="正方形/長方形 10"/>
          <p:cNvSpPr/>
          <p:nvPr/>
        </p:nvSpPr>
        <p:spPr>
          <a:xfrm>
            <a:off x="179929" y="401506"/>
            <a:ext cx="1919363"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⑫大阪観光局の設置</a:t>
            </a:r>
          </a:p>
        </p:txBody>
      </p:sp>
      <p:sp>
        <p:nvSpPr>
          <p:cNvPr id="13" name="スライド番号プレースホルダー 2"/>
          <p:cNvSpPr>
            <a:spLocks noGrp="1"/>
          </p:cNvSpPr>
          <p:nvPr>
            <p:ph type="sldNum" sz="quarter" idx="12"/>
          </p:nvPr>
        </p:nvSpPr>
        <p:spPr>
          <a:xfrm>
            <a:off x="8138492" y="6563444"/>
            <a:ext cx="1049640" cy="332656"/>
          </a:xfrm>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144</a:t>
            </a:fld>
            <a:endParaRPr lang="ja-JP" altLang="en-US" sz="1100" b="0">
              <a:latin typeface="BIZ UDゴシック" panose="020B0400000000000000" pitchFamily="49" charset="-128"/>
              <a:ea typeface="BIZ UDゴシック" panose="020B0400000000000000" pitchFamily="49" charset="-128"/>
            </a:endParaRPr>
          </a:p>
        </p:txBody>
      </p:sp>
      <p:sp>
        <p:nvSpPr>
          <p:cNvPr id="7" name="テキスト ボックス 6"/>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2404460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534C01AA-AAAD-4C40-866B-94EEA936FF10}"/>
              </a:ext>
            </a:extLst>
          </p:cNvPr>
          <p:cNvSpPr/>
          <p:nvPr/>
        </p:nvSpPr>
        <p:spPr>
          <a:xfrm>
            <a:off x="552015" y="1906641"/>
            <a:ext cx="7925542" cy="200746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1006395" y="4425037"/>
            <a:ext cx="2232000" cy="584775"/>
          </a:xfrm>
          <a:prstGeom prst="rect">
            <a:avLst/>
          </a:prstGeom>
          <a:solidFill>
            <a:srgbClr val="FF99FF"/>
          </a:solidFill>
        </p:spPr>
        <p:txBody>
          <a:bodyPr wrap="square" rtlCol="0" anchor="ctr">
            <a:spAutoFit/>
          </a:bodyPr>
          <a:lstStyle/>
          <a:p>
            <a:pPr algn="ctr"/>
            <a:r>
              <a:rPr lang="en-US" altLang="ja-JP" sz="1600" b="1">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時間観光都市</a:t>
            </a:r>
            <a:endParaRPr lang="en-US" altLang="ja-JP" sz="1600" b="1">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600" b="1">
                <a:latin typeface="メイリオ" panose="020B0604030504040204" pitchFamily="50" charset="-128"/>
                <a:ea typeface="メイリオ" panose="020B0604030504040204" pitchFamily="50" charset="-128"/>
                <a:cs typeface="メイリオ" panose="020B0604030504040204" pitchFamily="50" charset="-128"/>
              </a:rPr>
              <a:t>Anytime</a:t>
            </a:r>
          </a:p>
        </p:txBody>
      </p:sp>
      <p:sp>
        <p:nvSpPr>
          <p:cNvPr id="70" name="テキスト ボックス 69"/>
          <p:cNvSpPr txBox="1"/>
          <p:nvPr/>
        </p:nvSpPr>
        <p:spPr>
          <a:xfrm>
            <a:off x="3425850" y="4424542"/>
            <a:ext cx="2232000" cy="584775"/>
          </a:xfrm>
          <a:prstGeom prst="rect">
            <a:avLst/>
          </a:prstGeom>
          <a:solidFill>
            <a:srgbClr val="FFFF00"/>
          </a:solidFill>
        </p:spPr>
        <p:txBody>
          <a:bodyPr wrap="square" rtlCol="0" anchor="ctr">
            <a:spAutoFit/>
          </a:bodyPr>
          <a:lstStyle/>
          <a:p>
            <a:pPr algn="ct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関西・日本観光のハブ</a:t>
            </a:r>
            <a:r>
              <a:rPr lang="en-US" altLang="ja-JP" sz="1600" b="1">
                <a:latin typeface="メイリオ" panose="020B0604030504040204" pitchFamily="50" charset="-128"/>
                <a:ea typeface="メイリオ" panose="020B0604030504040204" pitchFamily="50" charset="-128"/>
                <a:cs typeface="メイリオ" panose="020B0604030504040204" pitchFamily="50" charset="-128"/>
              </a:rPr>
              <a:t>Anywhere</a:t>
            </a:r>
            <a:endParaRPr lang="ja-JP" altLang="en-US" sz="16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テキスト ボックス 70"/>
          <p:cNvSpPr txBox="1"/>
          <p:nvPr/>
        </p:nvSpPr>
        <p:spPr>
          <a:xfrm>
            <a:off x="5845305" y="4412268"/>
            <a:ext cx="2232000" cy="584775"/>
          </a:xfrm>
          <a:prstGeom prst="rect">
            <a:avLst/>
          </a:prstGeom>
          <a:solidFill>
            <a:srgbClr val="92D050"/>
          </a:solidFill>
        </p:spPr>
        <p:txBody>
          <a:bodyPr wrap="square" rtlCol="0" anchor="ctr">
            <a:spAutoFit/>
          </a:bodyPr>
          <a:lstStyle/>
          <a:p>
            <a:pPr algn="ctr">
              <a:lnSpc>
                <a:spcPts val="1920"/>
              </a:lnSpc>
            </a:pP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多様性あふれる街</a:t>
            </a:r>
            <a:endParaRPr lang="en-US" altLang="ja-JP" sz="1600" b="1">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600" b="1">
                <a:latin typeface="メイリオ" panose="020B0604030504040204" pitchFamily="50" charset="-128"/>
                <a:ea typeface="メイリオ" panose="020B0604030504040204" pitchFamily="50" charset="-128"/>
                <a:cs typeface="メイリオ" panose="020B0604030504040204" pitchFamily="50" charset="-128"/>
              </a:rPr>
              <a:t>Anybody</a:t>
            </a:r>
          </a:p>
        </p:txBody>
      </p:sp>
      <p:sp>
        <p:nvSpPr>
          <p:cNvPr id="58" name="テキスト ボックス 57"/>
          <p:cNvSpPr txBox="1"/>
          <p:nvPr/>
        </p:nvSpPr>
        <p:spPr>
          <a:xfrm>
            <a:off x="425191" y="5514972"/>
            <a:ext cx="3154429" cy="338554"/>
          </a:xfrm>
          <a:prstGeom prst="rect">
            <a:avLst/>
          </a:prstGeom>
          <a:noFill/>
          <a:ln>
            <a:noFill/>
          </a:ln>
        </p:spPr>
        <p:txBody>
          <a:bodyPr wrap="square" rtlCol="0" anchor="ctr">
            <a:spAutoFit/>
          </a:bodyPr>
          <a:lstStyle/>
          <a:p>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①</a:t>
            </a:r>
            <a:r>
              <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日本観光の「ショーケース」</a:t>
            </a:r>
            <a:endPar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テキスト ボックス 58"/>
          <p:cNvSpPr txBox="1"/>
          <p:nvPr/>
        </p:nvSpPr>
        <p:spPr>
          <a:xfrm>
            <a:off x="425191" y="5840660"/>
            <a:ext cx="3311628" cy="338554"/>
          </a:xfrm>
          <a:prstGeom prst="rect">
            <a:avLst/>
          </a:prstGeom>
          <a:noFill/>
          <a:ln>
            <a:noFill/>
          </a:ln>
        </p:spPr>
        <p:txBody>
          <a:bodyPr wrap="square" rtlCol="0" anchor="ctr">
            <a:spAutoFit/>
          </a:bodyPr>
          <a:lstStyle/>
          <a:p>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②</a:t>
            </a:r>
            <a:r>
              <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日本観光の「トップランナー」</a:t>
            </a:r>
            <a:endPar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59"/>
          <p:cNvSpPr txBox="1"/>
          <p:nvPr/>
        </p:nvSpPr>
        <p:spPr>
          <a:xfrm>
            <a:off x="425191" y="6166348"/>
            <a:ext cx="2532310" cy="338554"/>
          </a:xfrm>
          <a:prstGeom prst="rect">
            <a:avLst/>
          </a:prstGeom>
          <a:noFill/>
          <a:ln>
            <a:noFill/>
          </a:ln>
        </p:spPr>
        <p:txBody>
          <a:bodyPr wrap="square" rtlCol="0" anchor="ctr">
            <a:spAutoFit/>
          </a:bodyPr>
          <a:lstStyle/>
          <a:p>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③</a:t>
            </a:r>
            <a:r>
              <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成長戦略の「起爆剤」</a:t>
            </a:r>
            <a:endPar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40">
            <a:extLst>
              <a:ext uri="{FF2B5EF4-FFF2-40B4-BE49-F238E27FC236}">
                <a16:creationId xmlns:a16="http://schemas.microsoft.com/office/drawing/2014/main" id="{4AF243D7-0837-4EE9-A42D-7F123FBC8135}"/>
              </a:ext>
            </a:extLst>
          </p:cNvPr>
          <p:cNvSpPr txBox="1"/>
          <p:nvPr/>
        </p:nvSpPr>
        <p:spPr>
          <a:xfrm>
            <a:off x="425191" y="6504902"/>
            <a:ext cx="2440443" cy="338554"/>
          </a:xfrm>
          <a:prstGeom prst="rect">
            <a:avLst/>
          </a:prstGeom>
          <a:noFill/>
          <a:ln>
            <a:noFill/>
          </a:ln>
        </p:spPr>
        <p:txBody>
          <a:bodyPr wrap="square" rtlCol="0">
            <a:spAutoFit/>
          </a:bodyPr>
          <a:lstStyle/>
          <a:p>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④</a:t>
            </a:r>
            <a:r>
              <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高付加価値</a:t>
            </a:r>
            <a:r>
              <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MICE</a:t>
            </a:r>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都市</a:t>
            </a:r>
            <a:endPar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5">
            <a:extLst>
              <a:ext uri="{FF2B5EF4-FFF2-40B4-BE49-F238E27FC236}">
                <a16:creationId xmlns:a16="http://schemas.microsoft.com/office/drawing/2014/main" id="{DA882398-305C-41AB-A37E-989E36544238}"/>
              </a:ext>
            </a:extLst>
          </p:cNvPr>
          <p:cNvSpPr>
            <a:spLocks noGrp="1"/>
          </p:cNvSpPr>
          <p:nvPr>
            <p:ph type="sldNum" sz="quarter" idx="12"/>
          </p:nvPr>
        </p:nvSpPr>
        <p:spPr>
          <a:xfrm>
            <a:off x="8681631" y="6565418"/>
            <a:ext cx="475032" cy="175950"/>
          </a:xfrm>
        </p:spPr>
        <p:txBody>
          <a:bodyPr/>
          <a:lstStyle/>
          <a:p>
            <a:r>
              <a:rPr lang="ja-JP" altLang="en-US" dirty="0"/>
              <a:t>　</a:t>
            </a:r>
            <a:fld id="{BF6E3308-2CAC-4E30-9365-197D0B1E8E30}" type="slidenum">
              <a:rPr lang="ja-JP" altLang="en-US" smtClean="0"/>
              <a:pPr/>
              <a:t>145</a:t>
            </a:fld>
            <a:endParaRPr lang="ja-JP" altLang="en-US" dirty="0"/>
          </a:p>
        </p:txBody>
      </p:sp>
      <p:sp>
        <p:nvSpPr>
          <p:cNvPr id="65" name="テキスト ボックス 64">
            <a:extLst>
              <a:ext uri="{FF2B5EF4-FFF2-40B4-BE49-F238E27FC236}">
                <a16:creationId xmlns:a16="http://schemas.microsoft.com/office/drawing/2014/main" id="{DD48412C-B409-2247-BA0D-4BDDA8D1B96A}"/>
              </a:ext>
            </a:extLst>
          </p:cNvPr>
          <p:cNvSpPr txBox="1"/>
          <p:nvPr/>
        </p:nvSpPr>
        <p:spPr>
          <a:xfrm>
            <a:off x="159574" y="4020173"/>
            <a:ext cx="5225143" cy="400110"/>
          </a:xfrm>
          <a:prstGeom prst="rect">
            <a:avLst/>
          </a:prstGeom>
          <a:noFill/>
        </p:spPr>
        <p:txBody>
          <a:bodyPr wrap="square" rtlCol="0">
            <a:spAutoFit/>
          </a:bodyPr>
          <a:lstStyle/>
          <a:p>
            <a:pPr marL="342900" indent="-342900">
              <a:buFont typeface="+mj-lt"/>
              <a:buAutoNum type="arabicPeriod" startAt="2"/>
            </a:pPr>
            <a:r>
              <a:rPr kumimoji="1" lang="ja-JP" altLang="en-US" sz="2000" b="1">
                <a:solidFill>
                  <a:srgbClr val="C00000"/>
                </a:solidFill>
                <a:latin typeface="Meiryo" panose="020B0604030504040204" pitchFamily="34" charset="-128"/>
                <a:ea typeface="Meiryo" panose="020B0604030504040204" pitchFamily="34" charset="-128"/>
              </a:rPr>
              <a:t>事業展開における３つのコンセプト</a:t>
            </a:r>
          </a:p>
        </p:txBody>
      </p:sp>
      <p:sp>
        <p:nvSpPr>
          <p:cNvPr id="72" name="テキスト ボックス 71">
            <a:extLst>
              <a:ext uri="{FF2B5EF4-FFF2-40B4-BE49-F238E27FC236}">
                <a16:creationId xmlns:a16="http://schemas.microsoft.com/office/drawing/2014/main" id="{B83FD12B-6C96-B140-8060-4E7A0A2777F2}"/>
              </a:ext>
            </a:extLst>
          </p:cNvPr>
          <p:cNvSpPr txBox="1"/>
          <p:nvPr/>
        </p:nvSpPr>
        <p:spPr>
          <a:xfrm>
            <a:off x="173053" y="5114862"/>
            <a:ext cx="5225143" cy="400110"/>
          </a:xfrm>
          <a:prstGeom prst="rect">
            <a:avLst/>
          </a:prstGeom>
          <a:noFill/>
        </p:spPr>
        <p:txBody>
          <a:bodyPr wrap="square" rtlCol="0">
            <a:spAutoFit/>
          </a:bodyPr>
          <a:lstStyle/>
          <a:p>
            <a:pPr marL="342900" indent="-342900">
              <a:buFont typeface="+mj-lt"/>
              <a:buAutoNum type="arabicPeriod" startAt="3"/>
            </a:pPr>
            <a:r>
              <a:rPr kumimoji="1" lang="ja-JP" altLang="en-US" sz="2000" b="1">
                <a:solidFill>
                  <a:srgbClr val="C00000"/>
                </a:solidFill>
                <a:latin typeface="Meiryo" panose="020B0604030504040204" pitchFamily="34" charset="-128"/>
                <a:ea typeface="Meiryo" panose="020B0604030504040204" pitchFamily="34" charset="-128"/>
              </a:rPr>
              <a:t>万博・</a:t>
            </a:r>
            <a:r>
              <a:rPr kumimoji="1" lang="en-US" altLang="ja-JP" sz="2000" b="1">
                <a:solidFill>
                  <a:srgbClr val="C00000"/>
                </a:solidFill>
                <a:latin typeface="Meiryo" panose="020B0604030504040204" pitchFamily="34" charset="-128"/>
                <a:ea typeface="Meiryo" panose="020B0604030504040204" pitchFamily="34" charset="-128"/>
              </a:rPr>
              <a:t>IR</a:t>
            </a:r>
            <a:r>
              <a:rPr kumimoji="1" lang="ja-JP" altLang="en-US" sz="2000" b="1">
                <a:solidFill>
                  <a:srgbClr val="C00000"/>
                </a:solidFill>
                <a:latin typeface="Meiryo" panose="020B0604030504040204" pitchFamily="34" charset="-128"/>
                <a:ea typeface="Meiryo" panose="020B0604030504040204" pitchFamily="34" charset="-128"/>
              </a:rPr>
              <a:t>を見据えた活動目標</a:t>
            </a:r>
          </a:p>
        </p:txBody>
      </p:sp>
      <p:sp>
        <p:nvSpPr>
          <p:cNvPr id="18" name="テキスト ボックス 17">
            <a:extLst>
              <a:ext uri="{FF2B5EF4-FFF2-40B4-BE49-F238E27FC236}">
                <a16:creationId xmlns:a16="http://schemas.microsoft.com/office/drawing/2014/main" id="{E60EF0F1-D789-F74E-8CD5-0391E75ADCCA}"/>
              </a:ext>
            </a:extLst>
          </p:cNvPr>
          <p:cNvSpPr txBox="1"/>
          <p:nvPr/>
        </p:nvSpPr>
        <p:spPr>
          <a:xfrm>
            <a:off x="3480695" y="5513274"/>
            <a:ext cx="5351800" cy="307777"/>
          </a:xfrm>
          <a:prstGeom prst="rect">
            <a:avLst/>
          </a:prstGeom>
          <a:noFill/>
        </p:spPr>
        <p:txBody>
          <a:bodyPr wrap="square" rtlCol="0">
            <a:spAutoFit/>
          </a:bodyPr>
          <a:lstStyle/>
          <a:p>
            <a:r>
              <a:rPr lang="ja-JP" altLang="en-US" sz="1400">
                <a:latin typeface="Meiryo" panose="020B0604030504040204" pitchFamily="34" charset="-128"/>
                <a:ea typeface="Meiryo" panose="020B0604030504040204" pitchFamily="34" charset="-128"/>
              </a:rPr>
              <a:t>日本の「玄関」大阪から</a:t>
            </a:r>
            <a:r>
              <a:rPr kumimoji="1" lang="ja-JP" altLang="en-US" sz="1400">
                <a:latin typeface="Meiryo" panose="020B0604030504040204" pitchFamily="34" charset="-128"/>
                <a:ea typeface="Meiryo" panose="020B0604030504040204" pitchFamily="34" charset="-128"/>
              </a:rPr>
              <a:t>日本各地の魅力を発信し、ハブとなる</a:t>
            </a:r>
          </a:p>
        </p:txBody>
      </p:sp>
      <p:sp>
        <p:nvSpPr>
          <p:cNvPr id="75" name="テキスト ボックス 74">
            <a:extLst>
              <a:ext uri="{FF2B5EF4-FFF2-40B4-BE49-F238E27FC236}">
                <a16:creationId xmlns:a16="http://schemas.microsoft.com/office/drawing/2014/main" id="{6DE35AFE-8578-5E4A-A848-CB88326500BF}"/>
              </a:ext>
            </a:extLst>
          </p:cNvPr>
          <p:cNvSpPr txBox="1"/>
          <p:nvPr/>
        </p:nvSpPr>
        <p:spPr>
          <a:xfrm>
            <a:off x="3695617" y="5848352"/>
            <a:ext cx="4395168" cy="307777"/>
          </a:xfrm>
          <a:prstGeom prst="rect">
            <a:avLst/>
          </a:prstGeom>
          <a:noFill/>
        </p:spPr>
        <p:txBody>
          <a:bodyPr wrap="square" rtlCol="0">
            <a:spAutoFit/>
          </a:bodyPr>
          <a:lstStyle/>
          <a:p>
            <a:r>
              <a:rPr lang="ja-JP" altLang="en-US" sz="1400">
                <a:latin typeface="Meiryo" panose="020B0604030504040204" pitchFamily="34" charset="-128"/>
                <a:ea typeface="Meiryo" panose="020B0604030504040204" pitchFamily="34" charset="-128"/>
              </a:rPr>
              <a:t>各分野の</a:t>
            </a:r>
            <a:r>
              <a:rPr kumimoji="1" lang="ja-JP" altLang="en-US" sz="1400">
                <a:latin typeface="Meiryo" panose="020B0604030504040204" pitchFamily="34" charset="-128"/>
                <a:ea typeface="Meiryo" panose="020B0604030504040204" pitchFamily="34" charset="-128"/>
              </a:rPr>
              <a:t>プロ集団となり、全国の関係者の</a:t>
            </a:r>
            <a:r>
              <a:rPr lang="ja-JP" altLang="en-US" sz="1400">
                <a:latin typeface="Meiryo" panose="020B0604030504040204" pitchFamily="34" charset="-128"/>
                <a:ea typeface="Meiryo" panose="020B0604030504040204" pitchFamily="34" charset="-128"/>
              </a:rPr>
              <a:t>モデルに</a:t>
            </a:r>
            <a:endParaRPr kumimoji="1" lang="ja-JP" altLang="en-US" sz="1400">
              <a:latin typeface="Meiryo" panose="020B0604030504040204" pitchFamily="34" charset="-128"/>
              <a:ea typeface="Meiryo" panose="020B0604030504040204" pitchFamily="34" charset="-128"/>
            </a:endParaRPr>
          </a:p>
        </p:txBody>
      </p:sp>
      <p:sp>
        <p:nvSpPr>
          <p:cNvPr id="76" name="テキスト ボックス 75">
            <a:extLst>
              <a:ext uri="{FF2B5EF4-FFF2-40B4-BE49-F238E27FC236}">
                <a16:creationId xmlns:a16="http://schemas.microsoft.com/office/drawing/2014/main" id="{0EDB04E7-1B63-964F-A9A0-927780D59FDB}"/>
              </a:ext>
            </a:extLst>
          </p:cNvPr>
          <p:cNvSpPr txBox="1"/>
          <p:nvPr/>
        </p:nvSpPr>
        <p:spPr>
          <a:xfrm>
            <a:off x="2861024" y="6188109"/>
            <a:ext cx="5991118" cy="307777"/>
          </a:xfrm>
          <a:prstGeom prst="rect">
            <a:avLst/>
          </a:prstGeom>
          <a:noFill/>
        </p:spPr>
        <p:txBody>
          <a:bodyPr wrap="square" rtlCol="0">
            <a:spAutoFit/>
          </a:bodyPr>
          <a:lstStyle/>
          <a:p>
            <a:r>
              <a:rPr lang="ja-JP" altLang="en-US" sz="1400">
                <a:latin typeface="Meiryo" panose="020B0604030504040204" pitchFamily="34" charset="-128"/>
                <a:ea typeface="Meiryo" panose="020B0604030504040204" pitchFamily="34" charset="-128"/>
              </a:rPr>
              <a:t>新しいビジネスや価値を生み出し、持続的な経済発展に貢献</a:t>
            </a:r>
            <a:endParaRPr kumimoji="1" lang="ja-JP" altLang="en-US" sz="1400">
              <a:latin typeface="Meiryo" panose="020B0604030504040204" pitchFamily="34" charset="-128"/>
              <a:ea typeface="Meiryo" panose="020B0604030504040204" pitchFamily="34" charset="-128"/>
            </a:endParaRPr>
          </a:p>
        </p:txBody>
      </p:sp>
      <p:sp>
        <p:nvSpPr>
          <p:cNvPr id="77" name="テキスト ボックス 76">
            <a:extLst>
              <a:ext uri="{FF2B5EF4-FFF2-40B4-BE49-F238E27FC236}">
                <a16:creationId xmlns:a16="http://schemas.microsoft.com/office/drawing/2014/main" id="{0DD53AD2-24C7-D34B-851D-822480CF010F}"/>
              </a:ext>
            </a:extLst>
          </p:cNvPr>
          <p:cNvSpPr txBox="1"/>
          <p:nvPr/>
        </p:nvSpPr>
        <p:spPr>
          <a:xfrm>
            <a:off x="2840583" y="6528161"/>
            <a:ext cx="6031999" cy="307777"/>
          </a:xfrm>
          <a:prstGeom prst="rect">
            <a:avLst/>
          </a:prstGeom>
          <a:noFill/>
        </p:spPr>
        <p:txBody>
          <a:bodyPr wrap="square" rtlCol="0">
            <a:spAutoFit/>
          </a:bodyPr>
          <a:lstStyle/>
          <a:p>
            <a:r>
              <a:rPr lang="ja-JP" altLang="en-US" sz="1400">
                <a:latin typeface="Meiryo" panose="020B0604030504040204" pitchFamily="34" charset="-128"/>
                <a:ea typeface="Meiryo" panose="020B0604030504040204" pitchFamily="34" charset="-128"/>
              </a:rPr>
              <a:t>参加者に高い満足度、経済効果を広く長く波及させる</a:t>
            </a:r>
            <a:r>
              <a:rPr lang="en-US" altLang="ja-JP" sz="1400">
                <a:latin typeface="Meiryo" panose="020B0604030504040204" pitchFamily="34" charset="-128"/>
                <a:ea typeface="Meiryo" panose="020B0604030504040204" pitchFamily="34" charset="-128"/>
              </a:rPr>
              <a:t>MICE</a:t>
            </a:r>
            <a:r>
              <a:rPr lang="ja-JP" altLang="en-US" sz="1400">
                <a:latin typeface="Meiryo" panose="020B0604030504040204" pitchFamily="34" charset="-128"/>
                <a:ea typeface="Meiryo" panose="020B0604030504040204" pitchFamily="34" charset="-128"/>
              </a:rPr>
              <a:t>都市となる</a:t>
            </a:r>
            <a:endParaRPr kumimoji="1" lang="ja-JP" altLang="en-US" sz="140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652DA6CC-90FF-7641-BF2C-FAB590471036}"/>
              </a:ext>
            </a:extLst>
          </p:cNvPr>
          <p:cNvSpPr txBox="1"/>
          <p:nvPr/>
        </p:nvSpPr>
        <p:spPr>
          <a:xfrm>
            <a:off x="-2" y="1022035"/>
            <a:ext cx="8752114" cy="877163"/>
          </a:xfrm>
          <a:prstGeom prst="rect">
            <a:avLst/>
          </a:prstGeom>
          <a:noFill/>
        </p:spPr>
        <p:txBody>
          <a:bodyPr wrap="square" rtlCol="0">
            <a:spAutoFit/>
          </a:bodyPr>
          <a:lstStyle/>
          <a:p>
            <a:pPr algn="ctr"/>
            <a:r>
              <a:rPr lang="ja-JP" altLang="en-US" b="1">
                <a:latin typeface="メイリオ" panose="020B0604030504040204" pitchFamily="50" charset="-128"/>
                <a:ea typeface="メイリオ" panose="020B0604030504040204" pitchFamily="50" charset="-128"/>
                <a:cs typeface="メイリオ" panose="020B0604030504040204" pitchFamily="50" charset="-128"/>
              </a:rPr>
              <a:t>世界が憧れる</a:t>
            </a:r>
            <a:r>
              <a:rPr kumimoji="1" lang="ja-JP" altLang="en-US">
                <a:latin typeface="メイリオ" panose="020B0604030504040204" pitchFamily="50" charset="-128"/>
                <a:ea typeface="メイリオ" panose="020B0604030504040204" pitchFamily="50" charset="-128"/>
                <a:cs typeface="メイリオ" panose="020B0604030504040204" pitchFamily="50" charset="-128"/>
              </a:rPr>
              <a:t>「住んで良し</a:t>
            </a:r>
            <a:r>
              <a:rPr lang="ja-JP" altLang="en-US">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cs typeface="メイリオ" panose="020B0604030504040204" pitchFamily="50" charset="-128"/>
              </a:rPr>
              <a:t>働いて良し</a:t>
            </a:r>
            <a:r>
              <a:rPr lang="ja-JP" altLang="en-US">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cs typeface="メイリオ" panose="020B0604030504040204" pitchFamily="50" charset="-128"/>
              </a:rPr>
              <a:t>学んで良し</a:t>
            </a:r>
            <a:r>
              <a:rPr lang="ja-JP" altLang="en-US">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cs typeface="メイリオ" panose="020B0604030504040204" pitchFamily="50" charset="-128"/>
              </a:rPr>
              <a:t>訪れて良し」</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の</a:t>
            </a:r>
            <a:endParaRPr kumimoji="1"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algn="ctr">
              <a:spcBef>
                <a:spcPts val="600"/>
              </a:spcBef>
            </a:pPr>
            <a:r>
              <a:rPr lang="en-US" altLang="ja-JP" sz="2800"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世界最高水準、アジア</a:t>
            </a:r>
            <a:r>
              <a:rPr lang="en-US" altLang="ja-JP" sz="2800"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No.1</a:t>
            </a:r>
            <a:r>
              <a:rPr lang="ja-JP" altLang="en-US" sz="2400"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800"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国際観光文化都市</a:t>
            </a:r>
            <a:r>
              <a:rPr lang="ja-JP" altLang="en-US" sz="2400"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へ</a:t>
            </a:r>
            <a:endParaRPr kumimoji="1" lang="en-US" altLang="ja-JP" sz="2400"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5EEF8EFD-B478-F045-BE99-64A0C448C047}"/>
              </a:ext>
            </a:extLst>
          </p:cNvPr>
          <p:cNvSpPr txBox="1"/>
          <p:nvPr/>
        </p:nvSpPr>
        <p:spPr>
          <a:xfrm>
            <a:off x="172995" y="668972"/>
            <a:ext cx="5225143" cy="400110"/>
          </a:xfrm>
          <a:prstGeom prst="rect">
            <a:avLst/>
          </a:prstGeom>
          <a:noFill/>
        </p:spPr>
        <p:txBody>
          <a:bodyPr wrap="square" rtlCol="0">
            <a:spAutoFit/>
          </a:bodyPr>
          <a:lstStyle/>
          <a:p>
            <a:pPr marL="360363" indent="-360363">
              <a:buFont typeface="+mj-lt"/>
              <a:buAutoNum type="arabicPeriod"/>
            </a:pPr>
            <a:r>
              <a:rPr kumimoji="1" lang="en-US" altLang="ja-JP" sz="2000" b="1">
                <a:solidFill>
                  <a:srgbClr val="C00000"/>
                </a:solidFill>
                <a:latin typeface="Meiryo" panose="020B0604030504040204" pitchFamily="34" charset="-128"/>
                <a:ea typeface="Meiryo" panose="020B0604030504040204" pitchFamily="34" charset="-128"/>
              </a:rPr>
              <a:t>2030</a:t>
            </a:r>
            <a:r>
              <a:rPr kumimoji="1" lang="ja-JP" altLang="en-US" sz="2000" b="1">
                <a:solidFill>
                  <a:srgbClr val="C00000"/>
                </a:solidFill>
                <a:latin typeface="Meiryo" panose="020B0604030504040204" pitchFamily="34" charset="-128"/>
                <a:ea typeface="Meiryo" panose="020B0604030504040204" pitchFamily="34" charset="-128"/>
              </a:rPr>
              <a:t>年までの到達目標</a:t>
            </a:r>
          </a:p>
        </p:txBody>
      </p:sp>
      <p:sp>
        <p:nvSpPr>
          <p:cNvPr id="21" name="テキスト ボックス 20">
            <a:extLst>
              <a:ext uri="{FF2B5EF4-FFF2-40B4-BE49-F238E27FC236}">
                <a16:creationId xmlns:a16="http://schemas.microsoft.com/office/drawing/2014/main" id="{E88C4919-030F-834D-A05F-28B551EB4AC9}"/>
              </a:ext>
            </a:extLst>
          </p:cNvPr>
          <p:cNvSpPr txBox="1"/>
          <p:nvPr/>
        </p:nvSpPr>
        <p:spPr>
          <a:xfrm>
            <a:off x="655924" y="2290842"/>
            <a:ext cx="3943843" cy="523220"/>
          </a:xfrm>
          <a:prstGeom prst="rect">
            <a:avLst/>
          </a:prstGeom>
          <a:noFill/>
        </p:spPr>
        <p:txBody>
          <a:bodyPr wrap="square" rtlCol="0">
            <a:spAutoFit/>
          </a:bodyPr>
          <a:lstStyle/>
          <a:p>
            <a:pPr marL="171450" indent="-171450">
              <a:buFont typeface="Wingdings" pitchFamily="2" charset="2"/>
              <a:buChar char="l"/>
            </a:pPr>
            <a:r>
              <a:rPr kumimoji="1" lang="ja-JP" altLang="en-US" sz="1400">
                <a:latin typeface="メイリオ" panose="020B0604030504040204" pitchFamily="50" charset="-128"/>
                <a:ea typeface="メイリオ" panose="020B0604030504040204" pitchFamily="50" charset="-128"/>
              </a:rPr>
              <a:t>多様で洗練された食事、文化芸術、スポーツ、レジャー、イベント等が楽しめる都市</a:t>
            </a:r>
            <a:endParaRPr kumimoji="1" lang="en-US" altLang="ja-JP" sz="140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524519CE-EA38-CC4C-A220-115344361F14}"/>
              </a:ext>
            </a:extLst>
          </p:cNvPr>
          <p:cNvSpPr txBox="1"/>
          <p:nvPr/>
        </p:nvSpPr>
        <p:spPr>
          <a:xfrm>
            <a:off x="651637" y="3470491"/>
            <a:ext cx="3635260" cy="307777"/>
          </a:xfrm>
          <a:prstGeom prst="rect">
            <a:avLst/>
          </a:prstGeom>
          <a:noFill/>
        </p:spPr>
        <p:txBody>
          <a:bodyPr wrap="square" rtlCol="0">
            <a:spAutoFit/>
          </a:bodyPr>
          <a:lstStyle/>
          <a:p>
            <a:pPr marL="171450" indent="-171450">
              <a:buFont typeface="Wingdings" pitchFamily="2" charset="2"/>
              <a:buChar char="l"/>
            </a:pPr>
            <a:r>
              <a:rPr kumimoji="1" lang="ja-JP" altLang="en-US" sz="1400">
                <a:latin typeface="メイリオ" panose="020B0604030504040204" pitchFamily="50" charset="-128"/>
                <a:ea typeface="メイリオ" panose="020B0604030504040204" pitchFamily="50" charset="-128"/>
              </a:rPr>
              <a:t>どんな人も受け入れ、共存共栄する都市</a:t>
            </a:r>
            <a:endParaRPr lang="en-US" altLang="ja-JP" sz="140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C715BA5F-3199-8C42-825E-B64ADF334765}"/>
              </a:ext>
            </a:extLst>
          </p:cNvPr>
          <p:cNvSpPr txBox="1"/>
          <p:nvPr/>
        </p:nvSpPr>
        <p:spPr>
          <a:xfrm>
            <a:off x="4634190" y="2605748"/>
            <a:ext cx="3703904" cy="523220"/>
          </a:xfrm>
          <a:prstGeom prst="rect">
            <a:avLst/>
          </a:prstGeom>
          <a:noFill/>
        </p:spPr>
        <p:txBody>
          <a:bodyPr wrap="square" rtlCol="0">
            <a:spAutoFit/>
          </a:bodyPr>
          <a:lstStyle/>
          <a:p>
            <a:pPr marL="171450" indent="-171450">
              <a:buFont typeface="Wingdings" pitchFamily="2" charset="2"/>
              <a:buChar char="l"/>
            </a:pPr>
            <a:r>
              <a:rPr lang="ja-JP" altLang="en-US" sz="1400">
                <a:latin typeface="Meiryo" panose="020B0604030504040204" pitchFamily="34" charset="-128"/>
                <a:ea typeface="Meiryo" panose="020B0604030504040204" pitchFamily="34" charset="-128"/>
              </a:rPr>
              <a:t>身の危険や感染症リスクが低く、安心・安全な都市</a:t>
            </a:r>
            <a:endParaRPr kumimoji="1" lang="ja-JP" altLang="en-US" sz="1400">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47E5A6C8-0190-E244-92D4-F7C46E0A1122}"/>
              </a:ext>
            </a:extLst>
          </p:cNvPr>
          <p:cNvSpPr txBox="1"/>
          <p:nvPr/>
        </p:nvSpPr>
        <p:spPr>
          <a:xfrm>
            <a:off x="4634189" y="2299630"/>
            <a:ext cx="3669482" cy="307777"/>
          </a:xfrm>
          <a:prstGeom prst="rect">
            <a:avLst/>
          </a:prstGeom>
          <a:noFill/>
        </p:spPr>
        <p:txBody>
          <a:bodyPr wrap="square" rtlCol="0">
            <a:spAutoFit/>
          </a:bodyPr>
          <a:lstStyle/>
          <a:p>
            <a:pPr marL="171450" indent="-171450">
              <a:buFont typeface="Wingdings" pitchFamily="2" charset="2"/>
              <a:buChar char="l"/>
            </a:pPr>
            <a:r>
              <a:rPr lang="ja-JP" altLang="en-US" sz="1400">
                <a:latin typeface="Meiryo" panose="020B0604030504040204" pitchFamily="34" charset="-128"/>
                <a:ea typeface="Meiryo" panose="020B0604030504040204" pitchFamily="34" charset="-128"/>
              </a:rPr>
              <a:t>災害に強く、復活力と対応力のある都市</a:t>
            </a:r>
            <a:endParaRPr kumimoji="1" lang="ja-JP" altLang="en-US" sz="1400">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05863EFD-CC7A-8545-9D2D-2419145CD3E4}"/>
              </a:ext>
            </a:extLst>
          </p:cNvPr>
          <p:cNvSpPr txBox="1"/>
          <p:nvPr/>
        </p:nvSpPr>
        <p:spPr>
          <a:xfrm>
            <a:off x="655924" y="2846317"/>
            <a:ext cx="4091336" cy="523220"/>
          </a:xfrm>
          <a:prstGeom prst="rect">
            <a:avLst/>
          </a:prstGeom>
          <a:noFill/>
        </p:spPr>
        <p:txBody>
          <a:bodyPr wrap="square" rtlCol="0">
            <a:spAutoFit/>
          </a:bodyPr>
          <a:lstStyle/>
          <a:p>
            <a:pPr marL="171450" indent="-171450">
              <a:spcAft>
                <a:spcPts val="600"/>
              </a:spcAft>
              <a:buFont typeface="Wingdings" pitchFamily="2" charset="2"/>
              <a:buChar char="l"/>
            </a:pPr>
            <a:r>
              <a:rPr kumimoji="1" lang="en-US" altLang="ja-JP" sz="1400">
                <a:latin typeface="メイリオ" panose="020B0604030504040204" pitchFamily="50" charset="-128"/>
                <a:ea typeface="メイリオ" panose="020B0604030504040204" pitchFamily="50" charset="-128"/>
              </a:rPr>
              <a:t>MICE</a:t>
            </a:r>
            <a:r>
              <a:rPr kumimoji="1" lang="ja-JP" altLang="en-US" sz="1400">
                <a:latin typeface="メイリオ" panose="020B0604030504040204" pitchFamily="50" charset="-128"/>
                <a:ea typeface="メイリオ" panose="020B0604030504040204" pitchFamily="50" charset="-128"/>
              </a:rPr>
              <a:t>が多数開催され、人・</a:t>
            </a:r>
            <a:r>
              <a:rPr lang="ja-JP" altLang="en-US" sz="1400">
                <a:latin typeface="メイリオ" panose="020B0604030504040204" pitchFamily="50" charset="-128"/>
                <a:ea typeface="メイリオ" panose="020B0604030504040204" pitchFamily="50" charset="-128"/>
              </a:rPr>
              <a:t>物</a:t>
            </a:r>
            <a:r>
              <a:rPr kumimoji="1" lang="ja-JP" altLang="en-US" sz="1400">
                <a:latin typeface="メイリオ" panose="020B0604030504040204" pitchFamily="50" charset="-128"/>
                <a:ea typeface="メイリオ" panose="020B0604030504040204" pitchFamily="50" charset="-128"/>
              </a:rPr>
              <a:t>・情報が集まり、</a:t>
            </a:r>
            <a:r>
              <a:rPr lang="ja-JP" altLang="en-US" sz="1400">
                <a:latin typeface="メイリオ" panose="020B0604030504040204" pitchFamily="50" charset="-128"/>
                <a:ea typeface="メイリオ" panose="020B0604030504040204" pitchFamily="50" charset="-128"/>
              </a:rPr>
              <a:t>イノベーションとビジネスが生まれる都市</a:t>
            </a:r>
            <a:endParaRPr lang="en-US" altLang="ja-JP" sz="14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4C2C00A-5039-3644-8622-FB498F7DC859}"/>
              </a:ext>
            </a:extLst>
          </p:cNvPr>
          <p:cNvSpPr txBox="1"/>
          <p:nvPr/>
        </p:nvSpPr>
        <p:spPr>
          <a:xfrm>
            <a:off x="2404707" y="1895166"/>
            <a:ext cx="3863048" cy="369332"/>
          </a:xfrm>
          <a:prstGeom prst="rect">
            <a:avLst/>
          </a:prstGeom>
          <a:noFill/>
        </p:spPr>
        <p:txBody>
          <a:bodyPr wrap="square" rtlCol="0">
            <a:spAutoFit/>
          </a:bodyPr>
          <a:lstStyle/>
          <a:p>
            <a:pPr algn="ctr"/>
            <a:r>
              <a:rPr lang="ja-JP" altLang="en-US">
                <a:latin typeface="Meiryo" panose="020B0604030504040204" pitchFamily="34" charset="-128"/>
                <a:ea typeface="Meiryo" panose="020B0604030504040204" pitchFamily="34" charset="-128"/>
              </a:rPr>
              <a:t>「国際観光文化都市」のイメージ</a:t>
            </a:r>
            <a:endParaRPr kumimoji="1" lang="ja-JP" altLang="en-US">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1B4317F6-6901-C943-BC47-F777C8AE60CE}"/>
              </a:ext>
            </a:extLst>
          </p:cNvPr>
          <p:cNvSpPr txBox="1"/>
          <p:nvPr/>
        </p:nvSpPr>
        <p:spPr>
          <a:xfrm>
            <a:off x="4634190" y="3073135"/>
            <a:ext cx="3669482" cy="777136"/>
          </a:xfrm>
          <a:prstGeom prst="rect">
            <a:avLst/>
          </a:prstGeom>
          <a:noFill/>
        </p:spPr>
        <p:txBody>
          <a:bodyPr wrap="square" rtlCol="0">
            <a:spAutoFit/>
          </a:bodyPr>
          <a:lstStyle/>
          <a:p>
            <a:pPr marL="171450" indent="-171450">
              <a:spcAft>
                <a:spcPts val="300"/>
              </a:spcAft>
              <a:buFont typeface="Wingdings" pitchFamily="2" charset="2"/>
              <a:buChar char="l"/>
            </a:pPr>
            <a:r>
              <a:rPr lang="ja-JP" altLang="en-US" sz="1400">
                <a:latin typeface="メイリオ" panose="020B0604030504040204" pitchFamily="50" charset="-128"/>
                <a:ea typeface="メイリオ" panose="020B0604030504040204" pitchFamily="50" charset="-128"/>
              </a:rPr>
              <a:t>緑・花・水辺など美しい景観に囲まれ、快適で癒しのある都市</a:t>
            </a:r>
            <a:endParaRPr lang="en-US" altLang="ja-JP" sz="1400">
              <a:latin typeface="メイリオ" panose="020B0604030504040204" pitchFamily="50" charset="-128"/>
              <a:ea typeface="メイリオ" panose="020B0604030504040204" pitchFamily="50" charset="-128"/>
            </a:endParaRPr>
          </a:p>
          <a:p>
            <a:pPr marL="171450" indent="-171450">
              <a:spcAft>
                <a:spcPts val="300"/>
              </a:spcAft>
              <a:buFont typeface="Wingdings" pitchFamily="2" charset="2"/>
              <a:buChar char="l"/>
            </a:pPr>
            <a:r>
              <a:rPr lang="ja-JP" altLang="en-US" sz="1400">
                <a:latin typeface="Meiryo" panose="020B0604030504040204" pitchFamily="34" charset="-128"/>
                <a:ea typeface="Meiryo" panose="020B0604030504040204" pitchFamily="34" charset="-128"/>
              </a:rPr>
              <a:t>ゼロカーボンなど、環境意識の高い都市</a:t>
            </a:r>
            <a:endParaRPr kumimoji="1" lang="en-US" altLang="ja-JP" sz="1400">
              <a:latin typeface="Meiryo" panose="020B0604030504040204" pitchFamily="34" charset="-128"/>
              <a:ea typeface="Meiryo" panose="020B0604030504040204" pitchFamily="34" charset="-128"/>
            </a:endParaRPr>
          </a:p>
        </p:txBody>
      </p:sp>
      <p:grpSp>
        <p:nvGrpSpPr>
          <p:cNvPr id="31" name="グループ化 30">
            <a:extLst>
              <a:ext uri="{FF2B5EF4-FFF2-40B4-BE49-F238E27FC236}">
                <a16:creationId xmlns:a16="http://schemas.microsoft.com/office/drawing/2014/main" id="{AD42471B-D417-4AB8-B2F9-4E620B906716}"/>
              </a:ext>
            </a:extLst>
          </p:cNvPr>
          <p:cNvGrpSpPr/>
          <p:nvPr/>
        </p:nvGrpSpPr>
        <p:grpSpPr>
          <a:xfrm>
            <a:off x="-2" y="0"/>
            <a:ext cx="9143999" cy="580144"/>
            <a:chOff x="-2" y="9304"/>
            <a:chExt cx="9143999" cy="570839"/>
          </a:xfrm>
        </p:grpSpPr>
        <p:sp>
          <p:nvSpPr>
            <p:cNvPr id="32" name="正方形/長方形 31">
              <a:extLst>
                <a:ext uri="{FF2B5EF4-FFF2-40B4-BE49-F238E27FC236}">
                  <a16:creationId xmlns:a16="http://schemas.microsoft.com/office/drawing/2014/main" id="{F3D827A8-5A74-4B83-BB2C-9CAA3CFA29C0}"/>
                </a:ext>
              </a:extLst>
            </p:cNvPr>
            <p:cNvSpPr/>
            <p:nvPr/>
          </p:nvSpPr>
          <p:spPr>
            <a:xfrm>
              <a:off x="-2" y="9304"/>
              <a:ext cx="9143999" cy="570839"/>
            </a:xfrm>
            <a:prstGeom prst="rect">
              <a:avLst/>
            </a:prstGeom>
            <a:solidFill>
              <a:srgbClr val="2F5597"/>
            </a:solidFill>
            <a:ln>
              <a:solidFill>
                <a:srgbClr val="2F5597"/>
              </a:solidFill>
            </a:ln>
          </p:spPr>
          <p:txBody>
            <a:bodyPr wrap="square" rtlCol="0" anchor="ctr" anchorCtr="0">
              <a:noAutofit/>
            </a:bodyPr>
            <a:lstStyle/>
            <a:p>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大阪観光局・取組みの方向性</a:t>
              </a:r>
            </a:p>
          </p:txBody>
        </p:sp>
        <p:pic>
          <p:nvPicPr>
            <p:cNvPr id="33" name="図 32">
              <a:extLst>
                <a:ext uri="{FF2B5EF4-FFF2-40B4-BE49-F238E27FC236}">
                  <a16:creationId xmlns:a16="http://schemas.microsoft.com/office/drawing/2014/main" id="{43D4BDAA-DAA4-48CE-8C9D-0C3202E661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8215" y="32615"/>
              <a:ext cx="549110" cy="538923"/>
            </a:xfrm>
            <a:prstGeom prst="rect">
              <a:avLst/>
            </a:prstGeom>
          </p:spPr>
        </p:pic>
      </p:grpSp>
    </p:spTree>
    <p:extLst>
      <p:ext uri="{BB962C8B-B14F-4D97-AF65-F5344CB8AC3E}">
        <p14:creationId xmlns:p14="http://schemas.microsoft.com/office/powerpoint/2010/main" val="23350088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2">
            <a:extLst>
              <a:ext uri="{FF2B5EF4-FFF2-40B4-BE49-F238E27FC236}">
                <a16:creationId xmlns:a16="http://schemas.microsoft.com/office/drawing/2014/main" id="{D264BDEC-7B6F-4551-B012-67C14AD457AA}"/>
              </a:ext>
            </a:extLst>
          </p:cNvPr>
          <p:cNvSpPr>
            <a:spLocks noGrp="1"/>
          </p:cNvSpPr>
          <p:nvPr>
            <p:ph type="sldNum" sz="quarter" idx="12"/>
          </p:nvPr>
        </p:nvSpPr>
        <p:spPr>
          <a:xfrm>
            <a:off x="7092280" y="6597352"/>
            <a:ext cx="2057400" cy="263327"/>
          </a:xfrm>
        </p:spPr>
        <p:txBody>
          <a:bodyPr/>
          <a:lstStyle/>
          <a:p>
            <a:fld id="{BF6E3308-2CAC-4E30-9365-197D0B1E8E30}" type="slidenum">
              <a:rPr kumimoji="1" lang="ja-JP" altLang="en-US" sz="1100" smtClean="0">
                <a:latin typeface="BIZ UDゴシック" panose="020B0400000000000000" pitchFamily="49" charset="-128"/>
                <a:ea typeface="BIZ UDゴシック" panose="020B0400000000000000" pitchFamily="49" charset="-128"/>
              </a:rPr>
              <a:t>146</a:t>
            </a:fld>
            <a:endParaRPr kumimoji="1" lang="ja-JP" altLang="en-US" dirty="0">
              <a:latin typeface="BIZ UDゴシック" panose="020B0400000000000000" pitchFamily="49" charset="-128"/>
              <a:ea typeface="BIZ UDゴシック" panose="020B0400000000000000" pitchFamily="49" charset="-128"/>
            </a:endParaRPr>
          </a:p>
        </p:txBody>
      </p:sp>
      <p:sp>
        <p:nvSpPr>
          <p:cNvPr id="18" name="矢印: 下 17">
            <a:extLst>
              <a:ext uri="{FF2B5EF4-FFF2-40B4-BE49-F238E27FC236}">
                <a16:creationId xmlns:a16="http://schemas.microsoft.com/office/drawing/2014/main" id="{ABE4C266-3522-4E02-93A8-C15CEB42980C}"/>
              </a:ext>
            </a:extLst>
          </p:cNvPr>
          <p:cNvSpPr/>
          <p:nvPr/>
        </p:nvSpPr>
        <p:spPr>
          <a:xfrm>
            <a:off x="4132443" y="2059767"/>
            <a:ext cx="953006" cy="3891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ja-JP" altLang="en-US" b="1"/>
              <a:t>例</a:t>
            </a:r>
          </a:p>
        </p:txBody>
      </p:sp>
      <p:sp>
        <p:nvSpPr>
          <p:cNvPr id="4" name="正方形/長方形 3">
            <a:extLst>
              <a:ext uri="{FF2B5EF4-FFF2-40B4-BE49-F238E27FC236}">
                <a16:creationId xmlns:a16="http://schemas.microsoft.com/office/drawing/2014/main" id="{2F8ADD8E-6C00-4DC2-8D07-0B6FD45DE70F}"/>
              </a:ext>
            </a:extLst>
          </p:cNvPr>
          <p:cNvSpPr/>
          <p:nvPr/>
        </p:nvSpPr>
        <p:spPr>
          <a:xfrm>
            <a:off x="427033" y="1018906"/>
            <a:ext cx="8363826" cy="538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00"/>
              </a:lnSpc>
            </a:pPr>
            <a:r>
              <a:rPr lang="en-US" altLang="ja-JP" sz="2500" b="1">
                <a:solidFill>
                  <a:srgbClr val="0000FF"/>
                </a:solidFill>
                <a:latin typeface="メイリオ" panose="020B0604030504040204" pitchFamily="50" charset="-128"/>
                <a:ea typeface="メイリオ" panose="020B0604030504040204" pitchFamily="50" charset="-128"/>
              </a:rPr>
              <a:t>SDGs</a:t>
            </a:r>
            <a:r>
              <a:rPr lang="ja-JP" altLang="en-US" sz="2000" b="1">
                <a:solidFill>
                  <a:srgbClr val="0000FF"/>
                </a:solidFill>
                <a:latin typeface="メイリオ" panose="020B0604030504040204" pitchFamily="50" charset="-128"/>
                <a:ea typeface="メイリオ" panose="020B0604030504040204" pitchFamily="50" charset="-128"/>
              </a:rPr>
              <a:t>（次世代につなぐ、持続可能な観光の追求）</a:t>
            </a:r>
            <a:r>
              <a:rPr lang="ja-JP" altLang="en-US" sz="2500" b="1">
                <a:solidFill>
                  <a:srgbClr val="0000FF"/>
                </a:solidFill>
                <a:latin typeface="メイリオ" panose="020B0604030504040204" pitchFamily="50" charset="-128"/>
                <a:ea typeface="メイリオ" panose="020B0604030504040204" pitchFamily="50" charset="-128"/>
              </a:rPr>
              <a:t>　</a:t>
            </a:r>
            <a:endParaRPr lang="en-US" altLang="ja-JP" sz="2500" b="1">
              <a:solidFill>
                <a:srgbClr val="0000FF"/>
              </a:solidFill>
              <a:latin typeface="メイリオ" panose="020B0604030504040204" pitchFamily="50" charset="-128"/>
              <a:ea typeface="メイリオ" panose="020B0604030504040204" pitchFamily="50" charset="-128"/>
            </a:endParaRPr>
          </a:p>
        </p:txBody>
      </p:sp>
      <p:sp>
        <p:nvSpPr>
          <p:cNvPr id="16" name="コンテンツ プレースホルダー 3">
            <a:extLst>
              <a:ext uri="{FF2B5EF4-FFF2-40B4-BE49-F238E27FC236}">
                <a16:creationId xmlns:a16="http://schemas.microsoft.com/office/drawing/2014/main" id="{2E84C1BB-CF21-924E-ACD5-EB52CB711456}"/>
              </a:ext>
            </a:extLst>
          </p:cNvPr>
          <p:cNvSpPr txBox="1">
            <a:spLocks/>
          </p:cNvSpPr>
          <p:nvPr/>
        </p:nvSpPr>
        <p:spPr>
          <a:xfrm>
            <a:off x="435654" y="2887462"/>
            <a:ext cx="3984772" cy="1691706"/>
          </a:xfrm>
          <a:prstGeom prst="rect">
            <a:avLst/>
          </a:prstGeom>
          <a:solidFill>
            <a:sysClr val="window" lastClr="FFFFFF"/>
          </a:solidFill>
          <a:ln w="19050" cap="rnd" cmpd="sng" algn="ctr">
            <a:solidFill>
              <a:sysClr val="windowText" lastClr="000000"/>
            </a:solidFill>
            <a:prstDash val="solid"/>
          </a:ln>
          <a:effectLst/>
        </p:spPr>
        <p:txBody>
          <a:bodyPr anchor="t"/>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0" indent="0">
              <a:lnSpc>
                <a:spcPts val="1400"/>
              </a:lnSpc>
              <a:spcAft>
                <a:spcPts val="800"/>
              </a:spcAft>
              <a:buClr>
                <a:prstClr val="white"/>
              </a:buClr>
              <a:buNone/>
              <a:defRPr/>
            </a:pPr>
            <a:r>
              <a:rPr kumimoji="1" lang="ja-JP" altLang="en-US" sz="110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a:t>
            </a:r>
            <a:r>
              <a:rPr kumimoji="1" lang="ja-JP" altLang="en-US" sz="1100" b="0" i="0" u="sng"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日本人の国内旅行消費額は外国人旅行者消費額の約</a:t>
            </a:r>
            <a:r>
              <a:rPr kumimoji="1" lang="en-US" altLang="ja-JP" sz="1100" b="0" i="0" u="sng"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4.5</a:t>
            </a:r>
            <a:r>
              <a:rPr kumimoji="1" lang="ja-JP" altLang="en-US" sz="1100" b="0" i="0" u="sng"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倍</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　　</a:t>
            </a:r>
            <a:b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b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　　日本人消費額　：</a:t>
            </a:r>
            <a: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t>21</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兆</a:t>
            </a:r>
            <a: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t>9,312</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億円 </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※2019</a:t>
            </a: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年</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a:t>
            </a: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観光庁統計</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a:t>
            </a:r>
            <a:endParaRPr lang="en-US" altLang="ja-JP" sz="110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　　訪日外国人消費額：</a:t>
            </a:r>
            <a: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t>4</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兆</a:t>
            </a:r>
            <a: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t>8,135</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億円</a:t>
            </a:r>
            <a: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t> </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※2019</a:t>
            </a: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年</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a:t>
            </a: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観光庁統計</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a:t>
            </a:r>
          </a:p>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kumimoji="1" lang="ja-JP" altLang="en-US" sz="110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●マイクロツーリズム（</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府域内に眠る観光資源の磨き上げ）</a:t>
            </a:r>
            <a:endParaRPr lang="en-US" altLang="ja-JP" sz="110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●大阪楽遊パス（大阪観光新商品）の販売</a:t>
            </a:r>
            <a:endParaRPr lang="en-US" altLang="ja-JP" sz="110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●民間事業者と連携した施策の強化（観光施設・飲食店等）</a:t>
            </a:r>
            <a:endParaRPr lang="en-US" altLang="ja-JP" sz="110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●他都道府県・観光団体との連携強化</a:t>
            </a:r>
            <a:endParaRPr lang="en-US" altLang="ja-JP" sz="1100">
              <a:solidFill>
                <a:schemeClr val="tx1">
                  <a:lumMod val="95000"/>
                  <a:lumOff val="5000"/>
                </a:schemeClr>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038EB44E-697B-2044-BA27-130EA39CC706}"/>
              </a:ext>
            </a:extLst>
          </p:cNvPr>
          <p:cNvSpPr/>
          <p:nvPr/>
        </p:nvSpPr>
        <p:spPr>
          <a:xfrm>
            <a:off x="435654" y="2492699"/>
            <a:ext cx="3984772" cy="389171"/>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a:latin typeface="メイリオ" panose="020B0604030504040204" pitchFamily="50" charset="-128"/>
                <a:ea typeface="メイリオ" panose="020B0604030504040204" pitchFamily="50" charset="-128"/>
              </a:rPr>
              <a:t>国内旅行客の誘致強化</a:t>
            </a:r>
          </a:p>
        </p:txBody>
      </p:sp>
      <p:sp>
        <p:nvSpPr>
          <p:cNvPr id="20" name="正方形/長方形 19">
            <a:extLst>
              <a:ext uri="{FF2B5EF4-FFF2-40B4-BE49-F238E27FC236}">
                <a16:creationId xmlns:a16="http://schemas.microsoft.com/office/drawing/2014/main" id="{52BD23D6-8BDF-774E-9252-D3D4C36F69B4}"/>
              </a:ext>
            </a:extLst>
          </p:cNvPr>
          <p:cNvSpPr/>
          <p:nvPr/>
        </p:nvSpPr>
        <p:spPr>
          <a:xfrm>
            <a:off x="4740255" y="4681234"/>
            <a:ext cx="3984772" cy="389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a:latin typeface="メイリオ" panose="020B0604030504040204" pitchFamily="50" charset="-128"/>
                <a:ea typeface="メイリオ" panose="020B0604030504040204" pitchFamily="50" charset="-128"/>
              </a:rPr>
              <a:t>受入環境整備の強化</a:t>
            </a:r>
          </a:p>
        </p:txBody>
      </p:sp>
      <p:sp>
        <p:nvSpPr>
          <p:cNvPr id="21" name="正方形/長方形 20">
            <a:extLst>
              <a:ext uri="{FF2B5EF4-FFF2-40B4-BE49-F238E27FC236}">
                <a16:creationId xmlns:a16="http://schemas.microsoft.com/office/drawing/2014/main" id="{00591C63-5856-984B-81AC-5AFE72FDAA8E}"/>
              </a:ext>
            </a:extLst>
          </p:cNvPr>
          <p:cNvSpPr/>
          <p:nvPr/>
        </p:nvSpPr>
        <p:spPr>
          <a:xfrm>
            <a:off x="431459" y="4681234"/>
            <a:ext cx="3984772" cy="389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a:latin typeface="メイリオ" panose="020B0604030504040204" pitchFamily="50" charset="-128"/>
                <a:ea typeface="メイリオ" panose="020B0604030504040204" pitchFamily="50" charset="-128"/>
              </a:rPr>
              <a:t>インバウンド回復に向けた準備</a:t>
            </a:r>
          </a:p>
        </p:txBody>
      </p:sp>
      <p:sp>
        <p:nvSpPr>
          <p:cNvPr id="22" name="正方形/長方形 21">
            <a:extLst>
              <a:ext uri="{FF2B5EF4-FFF2-40B4-BE49-F238E27FC236}">
                <a16:creationId xmlns:a16="http://schemas.microsoft.com/office/drawing/2014/main" id="{E52484C7-6037-B74A-8761-F155A5BB2911}"/>
              </a:ext>
            </a:extLst>
          </p:cNvPr>
          <p:cNvSpPr/>
          <p:nvPr/>
        </p:nvSpPr>
        <p:spPr>
          <a:xfrm>
            <a:off x="4740255" y="2492699"/>
            <a:ext cx="3984772" cy="389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a:latin typeface="メイリオ" panose="020B0604030504040204" pitchFamily="50" charset="-128"/>
                <a:ea typeface="メイリオ" panose="020B0604030504040204" pitchFamily="50" charset="-128"/>
              </a:rPr>
              <a:t>密を回避した観光スタイルの構築</a:t>
            </a:r>
          </a:p>
        </p:txBody>
      </p:sp>
      <p:sp>
        <p:nvSpPr>
          <p:cNvPr id="23" name="コンテンツ プレースホルダー 3">
            <a:extLst>
              <a:ext uri="{FF2B5EF4-FFF2-40B4-BE49-F238E27FC236}">
                <a16:creationId xmlns:a16="http://schemas.microsoft.com/office/drawing/2014/main" id="{6C9F16C1-61A9-FD4D-A2EE-06CC4BD05ACE}"/>
              </a:ext>
            </a:extLst>
          </p:cNvPr>
          <p:cNvSpPr txBox="1">
            <a:spLocks/>
          </p:cNvSpPr>
          <p:nvPr/>
        </p:nvSpPr>
        <p:spPr>
          <a:xfrm>
            <a:off x="4740255" y="2887459"/>
            <a:ext cx="3984772" cy="1691707"/>
          </a:xfrm>
          <a:prstGeom prst="rect">
            <a:avLst/>
          </a:prstGeom>
          <a:solidFill>
            <a:sysClr val="window" lastClr="FFFFFF"/>
          </a:solidFill>
          <a:ln w="19050" cap="rnd" cmpd="sng" algn="ctr">
            <a:solidFill>
              <a:sysClr val="windowText" lastClr="000000"/>
            </a:solidFill>
            <a:prstDash val="solid"/>
          </a:ln>
          <a:effectLst/>
        </p:spPr>
        <p:txBody>
          <a:bodyPr anchor="t"/>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●旅行需要の平準化、休暇取得分散化の推進</a:t>
            </a:r>
            <a:br>
              <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br>
            <a:r>
              <a:rPr lang="ja-JP" altLang="en-US" sz="1100">
                <a:solidFill>
                  <a:prstClr val="black"/>
                </a:solidFill>
                <a:latin typeface="メイリオ" panose="020B0604030504040204" pitchFamily="50" charset="-128"/>
                <a:ea typeface="メイリオ" panose="020B0604030504040204" pitchFamily="50" charset="-128"/>
              </a:rPr>
              <a:t>（平日旅行の需要喚起）</a:t>
            </a:r>
            <a:endPar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lang="ja-JP" altLang="en-US" sz="1100">
                <a:solidFill>
                  <a:prstClr val="black"/>
                </a:solidFill>
                <a:latin typeface="メイリオ" panose="020B0604030504040204" pitchFamily="50" charset="-128"/>
                <a:ea typeface="メイリオ" panose="020B0604030504040204" pitchFamily="50" charset="-128"/>
              </a:rPr>
              <a:t>●ワーケーションの推進（自然施設、温泉等）</a:t>
            </a:r>
            <a:endParaRPr lang="en-US" altLang="ja-JP" sz="1100">
              <a:solidFill>
                <a:prstClr val="black"/>
              </a:solidFill>
              <a:latin typeface="メイリオ" panose="020B0604030504040204" pitchFamily="50" charset="-128"/>
              <a:ea typeface="メイリオ" panose="020B0604030504040204" pitchFamily="50" charset="-128"/>
            </a:endParaRPr>
          </a:p>
          <a:p>
            <a:pPr marL="0" indent="0">
              <a:lnSpc>
                <a:spcPts val="1200"/>
              </a:lnSpc>
              <a:spcAft>
                <a:spcPts val="800"/>
              </a:spcAft>
              <a:buClr>
                <a:prstClr val="white"/>
              </a:buClr>
              <a:buNone/>
              <a:defRPr/>
            </a:pP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●密にならない観光の促進</a:t>
            </a:r>
            <a:br>
              <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br>
            <a:r>
              <a:rPr kumimoji="1" lang="ja-JP" altLang="en-US" sz="110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（サイクリング、グランピング、キャンプ、ゴルフなど）</a:t>
            </a:r>
            <a:endParaRPr kumimoji="1" lang="en-US" altLang="ja-JP" sz="110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lang="ja-JP" altLang="en-US" sz="1100">
                <a:solidFill>
                  <a:prstClr val="black"/>
                </a:solidFill>
                <a:latin typeface="メイリオ" panose="020B0604030504040204" pitchFamily="50" charset="-128"/>
                <a:ea typeface="メイリオ" panose="020B0604030504040204" pitchFamily="50" charset="-128"/>
              </a:rPr>
              <a:t>●緑や花・自然保護を目的とした観光の推進</a:t>
            </a:r>
            <a:endParaRPr lang="en-US" altLang="ja-JP" sz="1100">
              <a:solidFill>
                <a:prstClr val="black"/>
              </a:solidFill>
              <a:latin typeface="メイリオ" panose="020B0604030504040204" pitchFamily="50" charset="-128"/>
              <a:ea typeface="メイリオ" panose="020B0604030504040204" pitchFamily="50" charset="-128"/>
            </a:endParaRPr>
          </a:p>
          <a:p>
            <a:pPr marL="0" indent="0">
              <a:lnSpc>
                <a:spcPts val="1200"/>
              </a:lnSpc>
              <a:spcAft>
                <a:spcPts val="800"/>
              </a:spcAft>
              <a:buClr>
                <a:prstClr val="white"/>
              </a:buClr>
              <a:buNone/>
              <a:defRPr/>
            </a:pPr>
            <a:r>
              <a:rPr lang="ja-JP" altLang="en-US" sz="1100">
                <a:solidFill>
                  <a:prstClr val="black"/>
                </a:solidFill>
                <a:latin typeface="メイリオ" panose="020B0604030504040204" pitchFamily="50" charset="-128"/>
                <a:ea typeface="メイリオ" panose="020B0604030504040204" pitchFamily="50" charset="-128"/>
              </a:rPr>
              <a:t>●</a:t>
            </a:r>
            <a:r>
              <a:rPr lang="en-US" altLang="ja-JP" sz="1100" err="1">
                <a:solidFill>
                  <a:prstClr val="black"/>
                </a:solidFill>
                <a:latin typeface="メイリオ" panose="020B0604030504040204" pitchFamily="50" charset="-128"/>
                <a:ea typeface="メイリオ" panose="020B0604030504040204" pitchFamily="50" charset="-128"/>
              </a:rPr>
              <a:t>MaaS</a:t>
            </a:r>
            <a:r>
              <a:rPr lang="en-US" altLang="ja-JP" sz="1100">
                <a:solidFill>
                  <a:prstClr val="black"/>
                </a:solidFill>
                <a:latin typeface="メイリオ" panose="020B0604030504040204" pitchFamily="50" charset="-128"/>
                <a:ea typeface="メイリオ" panose="020B0604030504040204" pitchFamily="50" charset="-128"/>
              </a:rPr>
              <a:t>(Mobility As A Service)</a:t>
            </a:r>
            <a:r>
              <a:rPr lang="ja-JP" altLang="en-US" sz="1100">
                <a:solidFill>
                  <a:prstClr val="black"/>
                </a:solidFill>
                <a:latin typeface="メイリオ" panose="020B0604030504040204" pitchFamily="50" charset="-128"/>
                <a:ea typeface="メイリオ" panose="020B0604030504040204" pitchFamily="50" charset="-128"/>
              </a:rPr>
              <a:t>の推進</a:t>
            </a:r>
            <a:endParaRPr lang="en-US" altLang="ja-JP" sz="1100">
              <a:solidFill>
                <a:prstClr val="black"/>
              </a:solidFill>
              <a:latin typeface="メイリオ" panose="020B0604030504040204" pitchFamily="50" charset="-128"/>
              <a:ea typeface="メイリオ" panose="020B0604030504040204" pitchFamily="50" charset="-128"/>
            </a:endParaRPr>
          </a:p>
        </p:txBody>
      </p:sp>
      <p:sp>
        <p:nvSpPr>
          <p:cNvPr id="24" name="コンテンツ プレースホルダー 3">
            <a:extLst>
              <a:ext uri="{FF2B5EF4-FFF2-40B4-BE49-F238E27FC236}">
                <a16:creationId xmlns:a16="http://schemas.microsoft.com/office/drawing/2014/main" id="{682D8DC9-3EF0-374C-A58F-0A7E218E3F23}"/>
              </a:ext>
            </a:extLst>
          </p:cNvPr>
          <p:cNvSpPr txBox="1">
            <a:spLocks/>
          </p:cNvSpPr>
          <p:nvPr/>
        </p:nvSpPr>
        <p:spPr>
          <a:xfrm>
            <a:off x="431459" y="5075879"/>
            <a:ext cx="3984772" cy="1691706"/>
          </a:xfrm>
          <a:prstGeom prst="rect">
            <a:avLst/>
          </a:prstGeom>
          <a:solidFill>
            <a:sysClr val="window" lastClr="FFFFFF"/>
          </a:solidFill>
          <a:ln w="19050" cap="rnd" cmpd="sng" algn="ctr">
            <a:solidFill>
              <a:sysClr val="windowText" lastClr="000000"/>
            </a:solidFill>
            <a:prstDash val="solid"/>
          </a:ln>
          <a:effectLst/>
        </p:spPr>
        <p:txBody>
          <a:bodyPr anchor="t"/>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■コロナ収束後に旅行したい国のランキングで日本は、</a:t>
            </a:r>
            <a:b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b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　</a:t>
            </a:r>
            <a:r>
              <a:rPr lang="ja-JP" altLang="en-US" sz="1100" u="sng">
                <a:solidFill>
                  <a:schemeClr val="tx1">
                    <a:lumMod val="95000"/>
                    <a:lumOff val="5000"/>
                  </a:schemeClr>
                </a:solidFill>
                <a:latin typeface="メイリオ" panose="020B0604030504040204" pitchFamily="50" charset="-128"/>
                <a:ea typeface="メイリオ" panose="020B0604030504040204" pitchFamily="50" charset="-128"/>
              </a:rPr>
              <a:t>アジア、欧米豪ともに</a:t>
            </a:r>
            <a:r>
              <a:rPr lang="en-US" altLang="ja-JP" sz="1100" u="sng">
                <a:solidFill>
                  <a:schemeClr val="tx1">
                    <a:lumMod val="95000"/>
                    <a:lumOff val="5000"/>
                  </a:schemeClr>
                </a:solidFill>
                <a:latin typeface="メイリオ" panose="020B0604030504040204" pitchFamily="50" charset="-128"/>
                <a:ea typeface="メイリオ" panose="020B0604030504040204" pitchFamily="50" charset="-128"/>
              </a:rPr>
              <a:t>1</a:t>
            </a:r>
            <a:r>
              <a:rPr lang="ja-JP" altLang="en-US" sz="1100" u="sng">
                <a:solidFill>
                  <a:schemeClr val="tx1">
                    <a:lumMod val="95000"/>
                    <a:lumOff val="5000"/>
                  </a:schemeClr>
                </a:solidFill>
                <a:latin typeface="メイリオ" panose="020B0604030504040204" pitchFamily="50" charset="-128"/>
                <a:ea typeface="メイリオ" panose="020B0604030504040204" pitchFamily="50" charset="-128"/>
              </a:rPr>
              <a:t>位</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と高い人気を誇る</a:t>
            </a:r>
            <a:b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b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　</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a:t>
            </a: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日本政策投資銀行「アジア・欧米豪 訪日外国人旅行者の意向調査」　　　　</a:t>
            </a:r>
            <a:b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b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　　　　　　　　　　　　　　　　　　　　　　　　　　（</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2022</a:t>
            </a: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年</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2</a:t>
            </a: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月）</a:t>
            </a:r>
            <a:b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br>
            <a:r>
              <a:rPr kumimoji="1" lang="ja-JP" altLang="en-US" sz="110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●量から質への転換</a:t>
            </a:r>
            <a:r>
              <a:rPr kumimoji="1" lang="ja-JP" altLang="en-US" sz="105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（富裕層強化</a:t>
            </a:r>
            <a:r>
              <a:rPr lang="ja-JP" altLang="en-US" sz="1050">
                <a:solidFill>
                  <a:schemeClr val="tx1">
                    <a:lumMod val="95000"/>
                    <a:lumOff val="5000"/>
                  </a:schemeClr>
                </a:solidFill>
                <a:latin typeface="メイリオ" panose="020B0604030504040204" pitchFamily="50" charset="-128"/>
                <a:ea typeface="メイリオ" panose="020B0604030504040204" pitchFamily="50" charset="-128"/>
              </a:rPr>
              <a:t>と</a:t>
            </a:r>
            <a:r>
              <a:rPr kumimoji="1" lang="en-US" altLang="ja-JP" sz="105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MICE</a:t>
            </a:r>
            <a:r>
              <a:rPr kumimoji="1" lang="ja-JP" altLang="en-US" sz="105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推進による消費増）</a:t>
            </a:r>
            <a:endParaRPr kumimoji="1" lang="en-US" altLang="ja-JP" sz="105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●テーマ型回遊ルート、広域周遊ルートの構築</a:t>
            </a:r>
            <a:endParaRPr kumimoji="1" lang="en-US" altLang="ja-JP" sz="110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●多言語対応、無料</a:t>
            </a:r>
            <a: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t>Wi-Fi</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等のさらなる整備</a:t>
            </a:r>
            <a:endParaRPr lang="en-US" altLang="ja-JP" sz="110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r>
              <a:rPr kumimoji="1" lang="ja-JP" altLang="en-US" sz="110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●安心・安全への取組の情報発信強化</a:t>
            </a:r>
            <a:endParaRPr kumimoji="1" lang="en-US" altLang="ja-JP" sz="110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endParaRPr>
          </a:p>
        </p:txBody>
      </p:sp>
      <p:sp>
        <p:nvSpPr>
          <p:cNvPr id="25" name="コンテンツ プレースホルダー 3">
            <a:extLst>
              <a:ext uri="{FF2B5EF4-FFF2-40B4-BE49-F238E27FC236}">
                <a16:creationId xmlns:a16="http://schemas.microsoft.com/office/drawing/2014/main" id="{901A6362-1881-D94C-8C51-24D33F65DBA6}"/>
              </a:ext>
            </a:extLst>
          </p:cNvPr>
          <p:cNvSpPr txBox="1">
            <a:spLocks/>
          </p:cNvSpPr>
          <p:nvPr/>
        </p:nvSpPr>
        <p:spPr>
          <a:xfrm>
            <a:off x="4740255" y="5075879"/>
            <a:ext cx="3984772" cy="1691706"/>
          </a:xfrm>
          <a:prstGeom prst="rect">
            <a:avLst/>
          </a:prstGeom>
          <a:solidFill>
            <a:sysClr val="window" lastClr="FFFFFF"/>
          </a:solidFill>
          <a:ln w="19050" cap="rnd" cmpd="sng" algn="ctr">
            <a:solidFill>
              <a:sysClr val="windowText" lastClr="000000"/>
            </a:solidFill>
            <a:prstDash val="solid"/>
          </a:ln>
          <a:effectLst/>
        </p:spPr>
        <p:txBody>
          <a:bodyPr anchor="t"/>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●事業者と旅行者双方の感染拡大防止策の徹底</a:t>
            </a:r>
            <a:br>
              <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b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（業種別ガイドライン、新たな旅のエチケット等の遵守）</a:t>
            </a:r>
            <a:endPar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a:p>
            <a:pPr marL="0" indent="0">
              <a:spcAft>
                <a:spcPts val="800"/>
              </a:spcAft>
              <a:buClr>
                <a:prstClr val="white"/>
              </a:buClr>
              <a:buNone/>
              <a:defRPr/>
            </a:pP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●バリアフリー、</a:t>
            </a:r>
            <a:r>
              <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LGBTQ</a:t>
            </a: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、留学生などがストレスなく過ご</a:t>
            </a:r>
            <a:br>
              <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b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　せる環境整備と啓発活動</a:t>
            </a:r>
            <a:endPar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a:p>
            <a:pPr marL="0" indent="0">
              <a:spcAft>
                <a:spcPts val="800"/>
              </a:spcAft>
              <a:buClr>
                <a:prstClr val="white"/>
              </a:buClr>
              <a:buNone/>
              <a:defRPr/>
            </a:pP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●デジタル化推進（アプリや</a:t>
            </a:r>
            <a:r>
              <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QR</a:t>
            </a: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コード）追跡システムなど</a:t>
            </a:r>
            <a:endPar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r>
              <a:rPr lang="ja-JP" altLang="en-US" sz="1100">
                <a:solidFill>
                  <a:prstClr val="black"/>
                </a:solidFill>
                <a:latin typeface="メイリオ" panose="020B0604030504040204" pitchFamily="50" charset="-128"/>
                <a:ea typeface="メイリオ" panose="020B0604030504040204" pitchFamily="50" charset="-128"/>
              </a:rPr>
              <a:t>●非接触での観光案内推進（</a:t>
            </a:r>
            <a:r>
              <a:rPr lang="en-US" altLang="ja-JP" sz="1100">
                <a:solidFill>
                  <a:prstClr val="black"/>
                </a:solidFill>
                <a:latin typeface="メイリオ" panose="020B0604030504040204" pitchFamily="50" charset="-128"/>
                <a:ea typeface="メイリオ" panose="020B0604030504040204" pitchFamily="50" charset="-128"/>
              </a:rPr>
              <a:t>AI</a:t>
            </a:r>
            <a:r>
              <a:rPr lang="ja-JP" altLang="en-US" sz="1100">
                <a:solidFill>
                  <a:prstClr val="black"/>
                </a:solidFill>
                <a:latin typeface="メイリオ" panose="020B0604030504040204" pitchFamily="50" charset="-128"/>
                <a:ea typeface="メイリオ" panose="020B0604030504040204" pitchFamily="50" charset="-128"/>
              </a:rPr>
              <a:t>チャットボットの精度向上）</a:t>
            </a:r>
            <a:endParaRPr lang="en-US" altLang="ja-JP" sz="110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r>
              <a:rPr lang="ja-JP" altLang="en-US" sz="1100">
                <a:solidFill>
                  <a:prstClr val="black"/>
                </a:solidFill>
                <a:latin typeface="メイリオ" panose="020B0604030504040204" pitchFamily="50" charset="-128"/>
                <a:ea typeface="メイリオ" panose="020B0604030504040204" pitchFamily="50" charset="-128"/>
              </a:rPr>
              <a:t>●キャッシュレス決済の普及促進</a:t>
            </a:r>
            <a:endParaRPr lang="en-US" altLang="ja-JP" sz="110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endPar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567D3F35-6F80-B345-99E6-FB32EF004C9C}"/>
              </a:ext>
            </a:extLst>
          </p:cNvPr>
          <p:cNvSpPr txBox="1"/>
          <p:nvPr/>
        </p:nvSpPr>
        <p:spPr>
          <a:xfrm>
            <a:off x="170505" y="694427"/>
            <a:ext cx="5225143" cy="400110"/>
          </a:xfrm>
          <a:prstGeom prst="rect">
            <a:avLst/>
          </a:prstGeom>
          <a:noFill/>
        </p:spPr>
        <p:txBody>
          <a:bodyPr wrap="square" rtlCol="0">
            <a:spAutoFit/>
          </a:bodyPr>
          <a:lstStyle/>
          <a:p>
            <a:r>
              <a:rPr lang="ja-JP" altLang="en-US" sz="2000" b="1">
                <a:solidFill>
                  <a:srgbClr val="C00000"/>
                </a:solidFill>
                <a:latin typeface="Meiryo" panose="020B0604030504040204" pitchFamily="34" charset="-128"/>
                <a:ea typeface="Meiryo" panose="020B0604030504040204" pitchFamily="34" charset="-128"/>
              </a:rPr>
              <a:t>４．</a:t>
            </a:r>
            <a:r>
              <a:rPr lang="en-US" altLang="ja-JP" sz="2000" b="1">
                <a:solidFill>
                  <a:srgbClr val="C00000"/>
                </a:solidFill>
                <a:latin typeface="Meiryo" panose="020B0604030504040204" pitchFamily="34" charset="-128"/>
                <a:ea typeface="Meiryo" panose="020B0604030504040204" pitchFamily="34" charset="-128"/>
              </a:rPr>
              <a:t>With / After </a:t>
            </a:r>
            <a:r>
              <a:rPr lang="ja-JP" altLang="en-US" sz="2000" b="1">
                <a:solidFill>
                  <a:srgbClr val="C00000"/>
                </a:solidFill>
                <a:latin typeface="Meiryo" panose="020B0604030504040204" pitchFamily="34" charset="-128"/>
                <a:ea typeface="Meiryo" panose="020B0604030504040204" pitchFamily="34" charset="-128"/>
              </a:rPr>
              <a:t>コロナにおける重点</a:t>
            </a:r>
            <a:r>
              <a:rPr kumimoji="1" lang="ja-JP" altLang="en-US" sz="2000" b="1">
                <a:solidFill>
                  <a:srgbClr val="C00000"/>
                </a:solidFill>
                <a:latin typeface="Meiryo" panose="020B0604030504040204" pitchFamily="34" charset="-128"/>
                <a:ea typeface="Meiryo" panose="020B0604030504040204" pitchFamily="34" charset="-128"/>
              </a:rPr>
              <a:t>活動</a:t>
            </a:r>
          </a:p>
        </p:txBody>
      </p:sp>
      <p:sp>
        <p:nvSpPr>
          <p:cNvPr id="26" name="正方形/長方形 25">
            <a:extLst>
              <a:ext uri="{FF2B5EF4-FFF2-40B4-BE49-F238E27FC236}">
                <a16:creationId xmlns:a16="http://schemas.microsoft.com/office/drawing/2014/main" id="{FF49CA41-9B59-F04B-BF16-9467627769FB}"/>
              </a:ext>
            </a:extLst>
          </p:cNvPr>
          <p:cNvSpPr/>
          <p:nvPr/>
        </p:nvSpPr>
        <p:spPr>
          <a:xfrm>
            <a:off x="997963" y="1584308"/>
            <a:ext cx="1406368" cy="40583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ja-JP" altLang="en-US" sz="2000" b="1">
                <a:solidFill>
                  <a:srgbClr val="00B050"/>
                </a:solidFill>
                <a:latin typeface="メイリオ" panose="020B0604030504040204" pitchFamily="50" charset="-128"/>
                <a:ea typeface="メイリオ" panose="020B0604030504040204" pitchFamily="50" charset="-128"/>
              </a:rPr>
              <a:t>緑化･環境</a:t>
            </a:r>
            <a:endParaRPr kumimoji="1" lang="ja-JP" altLang="en-US" sz="2000">
              <a:solidFill>
                <a:srgbClr val="00B050"/>
              </a:solidFill>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204ECCA2-5008-794A-B539-DE7C54AB48EE}"/>
              </a:ext>
            </a:extLst>
          </p:cNvPr>
          <p:cNvSpPr/>
          <p:nvPr/>
        </p:nvSpPr>
        <p:spPr>
          <a:xfrm>
            <a:off x="2462409" y="1584923"/>
            <a:ext cx="1406368" cy="40583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ja-JP" altLang="en-US" sz="2000" b="1">
                <a:solidFill>
                  <a:srgbClr val="00B050"/>
                </a:solidFill>
                <a:latin typeface="メイリオ" panose="020B0604030504040204" pitchFamily="50" charset="-128"/>
                <a:ea typeface="メイリオ" panose="020B0604030504040204" pitchFamily="50" charset="-128"/>
              </a:rPr>
              <a:t>留学生</a:t>
            </a:r>
            <a:endParaRPr kumimoji="1" lang="ja-JP" altLang="en-US" sz="2000">
              <a:solidFill>
                <a:srgbClr val="00B050"/>
              </a:solidFill>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4E141073-0AE5-B346-B2CC-6E9D0071D5A9}"/>
              </a:ext>
            </a:extLst>
          </p:cNvPr>
          <p:cNvSpPr/>
          <p:nvPr/>
        </p:nvSpPr>
        <p:spPr>
          <a:xfrm>
            <a:off x="3910149" y="1584185"/>
            <a:ext cx="1406368" cy="40583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en-US" altLang="ja-JP" sz="2000" b="1">
                <a:solidFill>
                  <a:srgbClr val="00B050"/>
                </a:solidFill>
                <a:latin typeface="メイリオ" panose="020B0604030504040204" pitchFamily="50" charset="-128"/>
                <a:ea typeface="メイリオ" panose="020B0604030504040204" pitchFamily="50" charset="-128"/>
              </a:rPr>
              <a:t>LGBTQ</a:t>
            </a:r>
            <a:endParaRPr kumimoji="1" lang="ja-JP" altLang="en-US" sz="2000">
              <a:solidFill>
                <a:srgbClr val="00B050"/>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D64C6204-7AD4-774C-84CE-75EAA2D34910}"/>
              </a:ext>
            </a:extLst>
          </p:cNvPr>
          <p:cNvSpPr/>
          <p:nvPr/>
        </p:nvSpPr>
        <p:spPr>
          <a:xfrm>
            <a:off x="5360423" y="1580831"/>
            <a:ext cx="1406368" cy="40583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ja-JP" altLang="en-US" sz="2000" b="1">
                <a:solidFill>
                  <a:srgbClr val="00B050"/>
                </a:solidFill>
                <a:latin typeface="メイリオ" panose="020B0604030504040204" pitchFamily="50" charset="-128"/>
                <a:ea typeface="メイリオ" panose="020B0604030504040204" pitchFamily="50" charset="-128"/>
              </a:rPr>
              <a:t>富裕層</a:t>
            </a:r>
            <a:endParaRPr kumimoji="1" lang="ja-JP" altLang="en-US" sz="2000">
              <a:solidFill>
                <a:srgbClr val="00B050"/>
              </a:solidFill>
              <a:latin typeface="メイリオ" panose="020B0604030504040204" pitchFamily="50" charset="-128"/>
              <a:ea typeface="メイリオ" panose="020B0604030504040204" pitchFamily="50" charset="-128"/>
            </a:endParaRPr>
          </a:p>
        </p:txBody>
      </p:sp>
      <p:sp>
        <p:nvSpPr>
          <p:cNvPr id="30" name="正方形/長方形 29">
            <a:extLst>
              <a:ext uri="{FF2B5EF4-FFF2-40B4-BE49-F238E27FC236}">
                <a16:creationId xmlns:a16="http://schemas.microsoft.com/office/drawing/2014/main" id="{3C5B9748-0306-C24F-A0FB-25CCA36EA034}"/>
              </a:ext>
            </a:extLst>
          </p:cNvPr>
          <p:cNvSpPr/>
          <p:nvPr/>
        </p:nvSpPr>
        <p:spPr>
          <a:xfrm>
            <a:off x="6813561" y="1577477"/>
            <a:ext cx="1406368" cy="40583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en-US" altLang="ja-JP" sz="2000" b="1">
                <a:solidFill>
                  <a:srgbClr val="00B050"/>
                </a:solidFill>
                <a:latin typeface="メイリオ" panose="020B0604030504040204" pitchFamily="50" charset="-128"/>
                <a:ea typeface="メイリオ" panose="020B0604030504040204" pitchFamily="50" charset="-128"/>
              </a:rPr>
              <a:t>MICE</a:t>
            </a:r>
            <a:endParaRPr kumimoji="1" lang="ja-JP" altLang="en-US" sz="2000">
              <a:solidFill>
                <a:srgbClr val="00B050"/>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548DC5D-D147-A041-B7F4-DD8F39E64721}"/>
              </a:ext>
            </a:extLst>
          </p:cNvPr>
          <p:cNvSpPr txBox="1"/>
          <p:nvPr/>
        </p:nvSpPr>
        <p:spPr>
          <a:xfrm>
            <a:off x="8238346" y="1561283"/>
            <a:ext cx="550718" cy="523220"/>
          </a:xfrm>
          <a:prstGeom prst="rect">
            <a:avLst/>
          </a:prstGeom>
          <a:noFill/>
        </p:spPr>
        <p:txBody>
          <a:bodyPr wrap="square" rtlCol="0">
            <a:spAutoFit/>
          </a:bodyPr>
          <a:lstStyle/>
          <a:p>
            <a:r>
              <a:rPr lang="en-US" altLang="ja-JP" sz="2800" b="1">
                <a:solidFill>
                  <a:srgbClr val="00B050"/>
                </a:solidFill>
                <a:latin typeface="Meiryo" panose="020B0604030504040204" pitchFamily="34" charset="-128"/>
                <a:ea typeface="Meiryo" panose="020B0604030504040204" pitchFamily="34" charset="-128"/>
              </a:rPr>
              <a:t>…</a:t>
            </a:r>
            <a:endParaRPr kumimoji="1" lang="ja-JP" altLang="en-US" sz="2800" b="1">
              <a:solidFill>
                <a:srgbClr val="00B050"/>
              </a:solidFill>
              <a:latin typeface="Meiryo" panose="020B0604030504040204" pitchFamily="34" charset="-128"/>
              <a:ea typeface="Meiryo" panose="020B0604030504040204" pitchFamily="34" charset="-128"/>
            </a:endParaRPr>
          </a:p>
        </p:txBody>
      </p:sp>
      <p:pic>
        <p:nvPicPr>
          <p:cNvPr id="1026" name="Picture 2">
            <a:extLst>
              <a:ext uri="{FF2B5EF4-FFF2-40B4-BE49-F238E27FC236}">
                <a16:creationId xmlns:a16="http://schemas.microsoft.com/office/drawing/2014/main" id="{AD989F2D-B5DB-46AB-B298-81C755F4DA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30624" y="359733"/>
            <a:ext cx="1370364" cy="137036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グループ化 30">
            <a:extLst>
              <a:ext uri="{FF2B5EF4-FFF2-40B4-BE49-F238E27FC236}">
                <a16:creationId xmlns:a16="http://schemas.microsoft.com/office/drawing/2014/main" id="{FE47ADDD-67DF-48CF-9449-6233E4B384FC}"/>
              </a:ext>
            </a:extLst>
          </p:cNvPr>
          <p:cNvGrpSpPr/>
          <p:nvPr/>
        </p:nvGrpSpPr>
        <p:grpSpPr>
          <a:xfrm>
            <a:off x="-2" y="0"/>
            <a:ext cx="9143999" cy="580144"/>
            <a:chOff x="-2" y="9304"/>
            <a:chExt cx="9143999" cy="570839"/>
          </a:xfrm>
        </p:grpSpPr>
        <p:sp>
          <p:nvSpPr>
            <p:cNvPr id="32" name="正方形/長方形 31">
              <a:extLst>
                <a:ext uri="{FF2B5EF4-FFF2-40B4-BE49-F238E27FC236}">
                  <a16:creationId xmlns:a16="http://schemas.microsoft.com/office/drawing/2014/main" id="{DD5131FE-DBCB-4EAD-ACBB-28C664454955}"/>
                </a:ext>
              </a:extLst>
            </p:cNvPr>
            <p:cNvSpPr/>
            <p:nvPr/>
          </p:nvSpPr>
          <p:spPr>
            <a:xfrm>
              <a:off x="-2" y="9304"/>
              <a:ext cx="9143999" cy="570839"/>
            </a:xfrm>
            <a:prstGeom prst="rect">
              <a:avLst/>
            </a:prstGeom>
            <a:solidFill>
              <a:srgbClr val="2F5597"/>
            </a:solidFill>
            <a:ln>
              <a:solidFill>
                <a:srgbClr val="2F5597"/>
              </a:solidFill>
            </a:ln>
          </p:spPr>
          <p:txBody>
            <a:bodyPr wrap="square" rtlCol="0" anchor="ctr" anchorCtr="0">
              <a:noAutofit/>
            </a:bodyPr>
            <a:lstStyle/>
            <a:p>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大阪観光局・取組みの方向性</a:t>
              </a:r>
            </a:p>
          </p:txBody>
        </p:sp>
        <p:pic>
          <p:nvPicPr>
            <p:cNvPr id="33" name="図 32">
              <a:extLst>
                <a:ext uri="{FF2B5EF4-FFF2-40B4-BE49-F238E27FC236}">
                  <a16:creationId xmlns:a16="http://schemas.microsoft.com/office/drawing/2014/main" id="{C8CAA2C0-C625-40C4-8F8F-C8D36D6836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28215" y="32615"/>
              <a:ext cx="549110" cy="538923"/>
            </a:xfrm>
            <a:prstGeom prst="rect">
              <a:avLst/>
            </a:prstGeom>
          </p:spPr>
        </p:pic>
      </p:grpSp>
    </p:spTree>
    <p:extLst>
      <p:ext uri="{BB962C8B-B14F-4D97-AF65-F5344CB8AC3E}">
        <p14:creationId xmlns:p14="http://schemas.microsoft.com/office/powerpoint/2010/main" val="4474525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nvGraphicFramePr>
        <p:xfrm>
          <a:off x="162068" y="2587199"/>
          <a:ext cx="8781937" cy="4206240"/>
        </p:xfrm>
        <a:graphic>
          <a:graphicData uri="http://schemas.openxmlformats.org/drawingml/2006/table">
            <a:tbl>
              <a:tblPr firstRow="1" bandRow="1">
                <a:tableStyleId>{5940675A-B579-460E-94D1-54222C63F5DA}</a:tableStyleId>
              </a:tblPr>
              <a:tblGrid>
                <a:gridCol w="2677831">
                  <a:extLst>
                    <a:ext uri="{9D8B030D-6E8A-4147-A177-3AD203B41FA5}">
                      <a16:colId xmlns:a16="http://schemas.microsoft.com/office/drawing/2014/main" val="20000"/>
                    </a:ext>
                  </a:extLst>
                </a:gridCol>
                <a:gridCol w="706545">
                  <a:extLst>
                    <a:ext uri="{9D8B030D-6E8A-4147-A177-3AD203B41FA5}">
                      <a16:colId xmlns:a16="http://schemas.microsoft.com/office/drawing/2014/main" val="20001"/>
                    </a:ext>
                  </a:extLst>
                </a:gridCol>
                <a:gridCol w="3312368">
                  <a:extLst>
                    <a:ext uri="{9D8B030D-6E8A-4147-A177-3AD203B41FA5}">
                      <a16:colId xmlns:a16="http://schemas.microsoft.com/office/drawing/2014/main" val="20002"/>
                    </a:ext>
                  </a:extLst>
                </a:gridCol>
                <a:gridCol w="2085193">
                  <a:extLst>
                    <a:ext uri="{9D8B030D-6E8A-4147-A177-3AD203B41FA5}">
                      <a16:colId xmlns:a16="http://schemas.microsoft.com/office/drawing/2014/main" val="20003"/>
                    </a:ext>
                  </a:extLst>
                </a:gridCol>
              </a:tblGrid>
              <a:tr h="436310">
                <a:tc>
                  <a:txBody>
                    <a:bodyPr/>
                    <a:lstStyle/>
                    <a:p>
                      <a:pPr algn="ctr"/>
                      <a:r>
                        <a:rPr kumimoji="1" lang="ja-JP" altLang="en-US" sz="1300" b="1" dirty="0">
                          <a:solidFill>
                            <a:schemeClr val="tx1"/>
                          </a:solidFill>
                          <a:latin typeface="+mn-lt"/>
                          <a:ea typeface="+mn-ea"/>
                          <a:cs typeface="メイリオ" panose="020B0604030504040204" pitchFamily="50" charset="-128"/>
                        </a:rPr>
                        <a:t>会議名</a:t>
                      </a:r>
                    </a:p>
                  </a:txBody>
                  <a:tcPr anchor="ctr">
                    <a:noFill/>
                  </a:tcPr>
                </a:tc>
                <a:tc>
                  <a:txBody>
                    <a:bodyPr/>
                    <a:lstStyle/>
                    <a:p>
                      <a:pPr algn="ctr"/>
                      <a:r>
                        <a:rPr kumimoji="1" lang="ja-JP" altLang="en-US" sz="1300" b="1" dirty="0">
                          <a:solidFill>
                            <a:schemeClr val="tx1"/>
                          </a:solidFill>
                          <a:latin typeface="+mn-lt"/>
                          <a:ea typeface="+mn-ea"/>
                          <a:cs typeface="メイリオ" panose="020B0604030504040204" pitchFamily="50" charset="-128"/>
                        </a:rPr>
                        <a:t>委員数</a:t>
                      </a:r>
                    </a:p>
                  </a:txBody>
                  <a:tcPr anchor="ctr">
                    <a:noFill/>
                  </a:tcPr>
                </a:tc>
                <a:tc>
                  <a:txBody>
                    <a:bodyPr/>
                    <a:lstStyle/>
                    <a:p>
                      <a:pPr algn="ctr"/>
                      <a:r>
                        <a:rPr kumimoji="1" lang="ja-JP" altLang="en-US" sz="1300" b="1" dirty="0">
                          <a:solidFill>
                            <a:schemeClr val="tx1"/>
                          </a:solidFill>
                          <a:latin typeface="+mn-lt"/>
                          <a:ea typeface="+mn-ea"/>
                          <a:cs typeface="メイリオ" panose="020B0604030504040204" pitchFamily="50" charset="-128"/>
                        </a:rPr>
                        <a:t>議論・検討の内容</a:t>
                      </a:r>
                    </a:p>
                  </a:txBody>
                  <a:tcPr anchor="ctr">
                    <a:noFill/>
                  </a:tcPr>
                </a:tc>
                <a:tc>
                  <a:txBody>
                    <a:bodyPr/>
                    <a:lstStyle/>
                    <a:p>
                      <a:pPr algn="ctr"/>
                      <a:r>
                        <a:rPr kumimoji="1" lang="ja-JP" altLang="en-US" sz="1300" b="1" dirty="0">
                          <a:solidFill>
                            <a:schemeClr val="tx1"/>
                          </a:solidFill>
                          <a:latin typeface="+mn-lt"/>
                          <a:ea typeface="+mn-ea"/>
                          <a:cs typeface="メイリオ" panose="020B0604030504040204" pitchFamily="50" charset="-128"/>
                        </a:rPr>
                        <a:t>設置期間　</a:t>
                      </a:r>
                      <a:endParaRPr kumimoji="1" lang="en-US" altLang="ja-JP" sz="1300" b="1" dirty="0">
                        <a:solidFill>
                          <a:schemeClr val="tx1"/>
                        </a:solidFill>
                        <a:latin typeface="+mn-lt"/>
                        <a:ea typeface="+mn-ea"/>
                        <a:cs typeface="メイリオ" panose="020B0604030504040204" pitchFamily="50" charset="-128"/>
                      </a:endParaRPr>
                    </a:p>
                    <a:p>
                      <a:pPr algn="ctr"/>
                      <a:r>
                        <a:rPr kumimoji="1" lang="ja-JP" altLang="en-US" sz="1300" b="1" dirty="0">
                          <a:solidFill>
                            <a:schemeClr val="tx1"/>
                          </a:solidFill>
                          <a:latin typeface="+mn-lt"/>
                          <a:ea typeface="+mn-ea"/>
                          <a:cs typeface="メイリオ" panose="020B0604030504040204" pitchFamily="50" charset="-128"/>
                        </a:rPr>
                        <a:t>（会議開催回数）</a:t>
                      </a:r>
                    </a:p>
                  </a:txBody>
                  <a:tcPr anchor="ctr">
                    <a:noFill/>
                  </a:tcPr>
                </a:tc>
                <a:extLst>
                  <a:ext uri="{0D108BD9-81ED-4DB2-BD59-A6C34878D82A}">
                    <a16:rowId xmlns:a16="http://schemas.microsoft.com/office/drawing/2014/main" val="10000"/>
                  </a:ext>
                </a:extLst>
              </a:tr>
              <a:tr h="436310">
                <a:tc>
                  <a:txBody>
                    <a:bodyPr/>
                    <a:lstStyle/>
                    <a:p>
                      <a:r>
                        <a:rPr kumimoji="1" lang="ja-JP" altLang="en-US" sz="1300" b="1" dirty="0">
                          <a:solidFill>
                            <a:schemeClr val="tx1"/>
                          </a:solidFill>
                          <a:latin typeface="+mn-lt"/>
                          <a:ea typeface="+mn-ea"/>
                          <a:cs typeface="メイリオ" panose="020B0604030504040204" pitchFamily="50" charset="-128"/>
                        </a:rPr>
                        <a:t>①大阪府市都市魅力戦略推進会議</a:t>
                      </a:r>
                    </a:p>
                  </a:txBody>
                  <a:tcPr anchor="ctr">
                    <a:lnB w="9525"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ja-JP" altLang="en-US" sz="1300" dirty="0">
                          <a:solidFill>
                            <a:schemeClr val="tx1"/>
                          </a:solidFill>
                          <a:latin typeface="+mn-lt"/>
                          <a:ea typeface="+mn-ea"/>
                          <a:cs typeface="メイリオ" panose="020B0604030504040204" pitchFamily="50" charset="-128"/>
                        </a:rPr>
                        <a:t>７名</a:t>
                      </a:r>
                    </a:p>
                  </a:txBody>
                  <a:tcPr anchor="ctr">
                    <a:lnB w="9525"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300" dirty="0">
                          <a:solidFill>
                            <a:schemeClr val="tx1"/>
                          </a:solidFill>
                          <a:latin typeface="+mn-lt"/>
                          <a:ea typeface="+mn-ea"/>
                          <a:cs typeface="メイリオ" panose="020B0604030504040204" pitchFamily="50" charset="-128"/>
                        </a:rPr>
                        <a:t>大阪府市の都市魅力の推進に関する施策についての調査審議に関すること</a:t>
                      </a:r>
                    </a:p>
                  </a:txBody>
                  <a:tcPr anchor="ctr">
                    <a:lnB w="9525" cap="flat" cmpd="sng" algn="ctr">
                      <a:solidFill>
                        <a:schemeClr val="tx1"/>
                      </a:solidFill>
                      <a:prstDash val="solid"/>
                      <a:round/>
                      <a:headEnd type="none" w="med" len="med"/>
                      <a:tailEnd type="none" w="med" len="med"/>
                    </a:lnB>
                  </a:tcPr>
                </a:tc>
                <a:tc>
                  <a:txBody>
                    <a:bodyPr/>
                    <a:lstStyle/>
                    <a:p>
                      <a:pPr algn="l"/>
                      <a:r>
                        <a:rPr kumimoji="1" lang="ja-JP" altLang="en-US" sz="1300" dirty="0">
                          <a:solidFill>
                            <a:schemeClr val="tx1"/>
                          </a:solidFill>
                          <a:latin typeface="+mn-lt"/>
                          <a:ea typeface="+mn-ea"/>
                          <a:cs typeface="メイリオ" panose="020B0604030504040204" pitchFamily="50" charset="-128"/>
                        </a:rPr>
                        <a:t>　</a:t>
                      </a:r>
                      <a:r>
                        <a:rPr kumimoji="1" lang="en-US" altLang="ja-JP" sz="1300" dirty="0">
                          <a:solidFill>
                            <a:schemeClr val="tx1"/>
                          </a:solidFill>
                          <a:latin typeface="+mn-lt"/>
                          <a:ea typeface="+mn-ea"/>
                          <a:cs typeface="メイリオ" panose="020B0604030504040204" pitchFamily="50" charset="-128"/>
                        </a:rPr>
                        <a:t>2012</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2</a:t>
                      </a:r>
                      <a:r>
                        <a:rPr kumimoji="1" lang="ja-JP" altLang="en-US" sz="1300" dirty="0">
                          <a:solidFill>
                            <a:schemeClr val="tx1"/>
                          </a:solidFill>
                          <a:latin typeface="+mn-lt"/>
                          <a:ea typeface="+mn-ea"/>
                          <a:cs typeface="メイリオ" panose="020B0604030504040204" pitchFamily="50" charset="-128"/>
                        </a:rPr>
                        <a:t>月～</a:t>
                      </a:r>
                      <a:endParaRPr kumimoji="1" lang="en-US" altLang="ja-JP" sz="1300" dirty="0">
                        <a:solidFill>
                          <a:schemeClr val="tx1"/>
                        </a:solidFill>
                        <a:latin typeface="+mn-lt"/>
                        <a:ea typeface="+mn-ea"/>
                        <a:cs typeface="メイリオ" panose="020B0604030504040204" pitchFamily="50" charset="-128"/>
                      </a:endParaRPr>
                    </a:p>
                    <a:p>
                      <a:pPr algn="ctr"/>
                      <a:r>
                        <a:rPr kumimoji="1" lang="ja-JP" altLang="en-US" sz="1300" dirty="0">
                          <a:solidFill>
                            <a:schemeClr val="tx1"/>
                          </a:solidFill>
                          <a:latin typeface="+mn-lt"/>
                          <a:ea typeface="+mn-ea"/>
                          <a:cs typeface="メイリオ" panose="020B0604030504040204" pitchFamily="50" charset="-128"/>
                        </a:rPr>
                        <a:t>（</a:t>
                      </a:r>
                      <a:r>
                        <a:rPr kumimoji="1" lang="en-US" altLang="ja-JP" sz="1300" dirty="0">
                          <a:solidFill>
                            <a:schemeClr val="tx1"/>
                          </a:solidFill>
                          <a:latin typeface="+mn-lt"/>
                          <a:ea typeface="+mn-ea"/>
                          <a:cs typeface="メイリオ" panose="020B0604030504040204" pitchFamily="50" charset="-128"/>
                        </a:rPr>
                        <a:t>27</a:t>
                      </a:r>
                      <a:r>
                        <a:rPr kumimoji="1" lang="ja-JP" altLang="en-US" sz="1300" dirty="0">
                          <a:solidFill>
                            <a:schemeClr val="tx1"/>
                          </a:solidFill>
                          <a:latin typeface="+mn-lt"/>
                          <a:ea typeface="+mn-ea"/>
                          <a:cs typeface="メイリオ" panose="020B0604030504040204" pitchFamily="50" charset="-128"/>
                        </a:rPr>
                        <a:t>回）</a:t>
                      </a:r>
                      <a:endParaRPr kumimoji="1" lang="en-US" altLang="ja-JP" sz="1300" dirty="0">
                        <a:solidFill>
                          <a:schemeClr val="tx1"/>
                        </a:solidFill>
                        <a:latin typeface="+mn-lt"/>
                        <a:ea typeface="+mn-ea"/>
                        <a:cs typeface="メイリオ" panose="020B0604030504040204" pitchFamily="50" charset="-128"/>
                      </a:endParaRPr>
                    </a:p>
                  </a:txBody>
                  <a:tcPr anchor="ct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13561">
                <a:tc>
                  <a:txBody>
                    <a:bodyPr/>
                    <a:lstStyle/>
                    <a:p>
                      <a:r>
                        <a:rPr kumimoji="1" lang="ja-JP" altLang="en-US" sz="1300" b="1" dirty="0">
                          <a:solidFill>
                            <a:schemeClr val="tx1"/>
                          </a:solidFill>
                          <a:latin typeface="+mn-lt"/>
                          <a:ea typeface="+mn-ea"/>
                          <a:cs typeface="メイリオ" panose="020B0604030504040204" pitchFamily="50" charset="-128"/>
                        </a:rPr>
                        <a:t>②新大学構想会議</a:t>
                      </a:r>
                    </a:p>
                  </a:txBody>
                  <a:tcPr anchor="ctr">
                    <a:lnT w="9525" cap="flat" cmpd="sng" algn="ctr">
                      <a:solidFill>
                        <a:schemeClr val="tx1"/>
                      </a:solidFill>
                      <a:prstDash val="solid"/>
                      <a:round/>
                      <a:headEnd type="none" w="med" len="med"/>
                      <a:tailEnd type="none" w="med" len="med"/>
                    </a:lnT>
                  </a:tcPr>
                </a:tc>
                <a:tc>
                  <a:txBody>
                    <a:bodyPr/>
                    <a:lstStyle/>
                    <a:p>
                      <a:pPr marL="0" indent="0" algn="r">
                        <a:buFont typeface="Arial" panose="020B0604020202020204" pitchFamily="34" charset="0"/>
                        <a:buNone/>
                      </a:pPr>
                      <a:r>
                        <a:rPr kumimoji="1" lang="ja-JP" altLang="en-US" sz="1300" dirty="0">
                          <a:solidFill>
                            <a:schemeClr val="tx1"/>
                          </a:solidFill>
                          <a:latin typeface="+mn-lt"/>
                          <a:ea typeface="+mn-ea"/>
                          <a:cs typeface="メイリオ" panose="020B0604030504040204" pitchFamily="50" charset="-128"/>
                        </a:rPr>
                        <a:t>６名</a:t>
                      </a:r>
                    </a:p>
                  </a:txBody>
                  <a:tcPr anchor="ctr">
                    <a:lnT w="9525"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kumimoji="1" lang="ja-JP" altLang="en-US" sz="1300" dirty="0">
                          <a:solidFill>
                            <a:schemeClr val="tx1"/>
                          </a:solidFill>
                          <a:latin typeface="+mn-lt"/>
                          <a:ea typeface="+mn-ea"/>
                          <a:cs typeface="メイリオ" panose="020B0604030504040204" pitchFamily="50" charset="-128"/>
                        </a:rPr>
                        <a:t>大阪における公立大学の将来ビジョンの取りまとめに関すること</a:t>
                      </a:r>
                    </a:p>
                  </a:txBody>
                  <a:tcPr anchor="ctr">
                    <a:lnT w="9525" cap="flat" cmpd="sng" algn="ctr">
                      <a:solidFill>
                        <a:schemeClr val="tx1"/>
                      </a:solidFill>
                      <a:prstDash val="solid"/>
                      <a:round/>
                      <a:headEnd type="none" w="med" len="med"/>
                      <a:tailEnd type="none" w="med" len="med"/>
                    </a:lnT>
                  </a:tcPr>
                </a:tc>
                <a:tc>
                  <a:txBody>
                    <a:bodyPr/>
                    <a:lstStyle/>
                    <a:p>
                      <a:pPr algn="l"/>
                      <a:r>
                        <a:rPr kumimoji="1" lang="ja-JP" altLang="en-US" sz="1300" dirty="0">
                          <a:solidFill>
                            <a:schemeClr val="tx1"/>
                          </a:solidFill>
                          <a:latin typeface="+mn-lt"/>
                          <a:ea typeface="+mn-ea"/>
                          <a:cs typeface="メイリオ" panose="020B0604030504040204" pitchFamily="50" charset="-128"/>
                        </a:rPr>
                        <a:t>　</a:t>
                      </a:r>
                      <a:r>
                        <a:rPr kumimoji="1" lang="en-US" altLang="ja-JP" sz="1300" dirty="0">
                          <a:solidFill>
                            <a:schemeClr val="tx1"/>
                          </a:solidFill>
                          <a:latin typeface="+mn-lt"/>
                          <a:ea typeface="+mn-ea"/>
                          <a:cs typeface="メイリオ" panose="020B0604030504040204" pitchFamily="50" charset="-128"/>
                        </a:rPr>
                        <a:t>2012</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6</a:t>
                      </a:r>
                      <a:r>
                        <a:rPr kumimoji="1" lang="ja-JP" altLang="en-US" sz="1300" dirty="0">
                          <a:solidFill>
                            <a:schemeClr val="tx1"/>
                          </a:solidFill>
                          <a:latin typeface="+mn-lt"/>
                          <a:ea typeface="+mn-ea"/>
                          <a:cs typeface="メイリオ" panose="020B0604030504040204" pitchFamily="50" charset="-128"/>
                        </a:rPr>
                        <a:t>月～</a:t>
                      </a:r>
                      <a:r>
                        <a:rPr kumimoji="1" lang="en-US" altLang="ja-JP" sz="1300" dirty="0">
                          <a:solidFill>
                            <a:schemeClr val="tx1"/>
                          </a:solidFill>
                          <a:latin typeface="+mn-lt"/>
                          <a:ea typeface="+mn-ea"/>
                          <a:cs typeface="メイリオ" panose="020B0604030504040204" pitchFamily="50" charset="-128"/>
                        </a:rPr>
                        <a:t>2013</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8</a:t>
                      </a:r>
                      <a:r>
                        <a:rPr kumimoji="1" lang="ja-JP" altLang="en-US" sz="1300" dirty="0">
                          <a:solidFill>
                            <a:schemeClr val="tx1"/>
                          </a:solidFill>
                          <a:latin typeface="+mn-lt"/>
                          <a:ea typeface="+mn-ea"/>
                          <a:cs typeface="メイリオ" panose="020B0604030504040204" pitchFamily="50" charset="-128"/>
                        </a:rPr>
                        <a:t>月</a:t>
                      </a:r>
                      <a:endParaRPr kumimoji="1" lang="en-US" altLang="ja-JP" sz="1300" dirty="0">
                        <a:solidFill>
                          <a:schemeClr val="tx1"/>
                        </a:solidFill>
                        <a:latin typeface="+mn-lt"/>
                        <a:ea typeface="+mn-ea"/>
                        <a:cs typeface="メイリオ" panose="020B0604030504040204" pitchFamily="50" charset="-128"/>
                      </a:endParaRPr>
                    </a:p>
                    <a:p>
                      <a:pPr algn="ctr"/>
                      <a:r>
                        <a:rPr kumimoji="1" lang="ja-JP" altLang="en-US" sz="1300" dirty="0">
                          <a:solidFill>
                            <a:schemeClr val="tx1"/>
                          </a:solidFill>
                          <a:latin typeface="+mn-lt"/>
                          <a:ea typeface="+mn-ea"/>
                          <a:cs typeface="メイリオ" panose="020B0604030504040204" pitchFamily="50" charset="-128"/>
                        </a:rPr>
                        <a:t>（</a:t>
                      </a:r>
                      <a:r>
                        <a:rPr kumimoji="1" lang="en-US" altLang="ja-JP" sz="1300" dirty="0">
                          <a:solidFill>
                            <a:schemeClr val="tx1"/>
                          </a:solidFill>
                          <a:latin typeface="+mn-lt"/>
                          <a:ea typeface="+mn-ea"/>
                          <a:cs typeface="メイリオ" panose="020B0604030504040204" pitchFamily="50" charset="-128"/>
                        </a:rPr>
                        <a:t>10</a:t>
                      </a:r>
                      <a:r>
                        <a:rPr kumimoji="1" lang="ja-JP" altLang="en-US" sz="1300" dirty="0">
                          <a:solidFill>
                            <a:schemeClr val="tx1"/>
                          </a:solidFill>
                          <a:latin typeface="+mn-lt"/>
                          <a:ea typeface="+mn-ea"/>
                          <a:cs typeface="メイリオ" panose="020B0604030504040204" pitchFamily="50" charset="-128"/>
                        </a:rPr>
                        <a:t>回）</a:t>
                      </a:r>
                      <a:endParaRPr kumimoji="1" lang="en-US" altLang="ja-JP" sz="1300" dirty="0">
                        <a:solidFill>
                          <a:schemeClr val="tx1"/>
                        </a:solidFill>
                        <a:latin typeface="+mn-lt"/>
                        <a:ea typeface="+mn-ea"/>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00" dirty="0">
                          <a:solidFill>
                            <a:schemeClr val="tx1"/>
                          </a:solidFill>
                          <a:latin typeface="+mn-lt"/>
                          <a:ea typeface="+mn-ea"/>
                          <a:cs typeface="メイリオ" panose="020B0604030504040204" pitchFamily="50" charset="-128"/>
                        </a:rPr>
                        <a:t>2021</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10</a:t>
                      </a:r>
                      <a:r>
                        <a:rPr kumimoji="1" lang="ja-JP" altLang="en-US" sz="1300" dirty="0">
                          <a:solidFill>
                            <a:schemeClr val="tx1"/>
                          </a:solidFill>
                          <a:latin typeface="+mn-lt"/>
                          <a:ea typeface="+mn-ea"/>
                          <a:cs typeface="メイリオ" panose="020B0604030504040204" pitchFamily="50" charset="-128"/>
                        </a:rPr>
                        <a:t>月廃止</a:t>
                      </a:r>
                      <a:endParaRPr kumimoji="1" lang="en-US" altLang="ja-JP" sz="1300" dirty="0">
                        <a:solidFill>
                          <a:schemeClr val="tx1"/>
                        </a:solidFill>
                        <a:latin typeface="+mn-lt"/>
                        <a:ea typeface="+mn-ea"/>
                        <a:cs typeface="メイリオ" panose="020B0604030504040204" pitchFamily="50" charset="-128"/>
                      </a:endParaRPr>
                    </a:p>
                  </a:txBody>
                  <a:tcPr anchor="ct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790812">
                <a:tc>
                  <a:txBody>
                    <a:bodyPr/>
                    <a:lstStyle/>
                    <a:p>
                      <a:r>
                        <a:rPr kumimoji="1" lang="ja-JP" altLang="en-US" sz="1300" b="1" dirty="0">
                          <a:solidFill>
                            <a:schemeClr val="tx1"/>
                          </a:solidFill>
                          <a:latin typeface="+mn-lt"/>
                          <a:ea typeface="+mn-ea"/>
                          <a:cs typeface="メイリオ" panose="020B0604030504040204" pitchFamily="50" charset="-128"/>
                        </a:rPr>
                        <a:t>③エネルギー戦略会議</a:t>
                      </a:r>
                    </a:p>
                  </a:txBody>
                  <a:tcPr anchor="ctr"/>
                </a:tc>
                <a:tc>
                  <a:txBody>
                    <a:bodyPr/>
                    <a:lstStyle/>
                    <a:p>
                      <a:pPr marL="0" indent="0" algn="r">
                        <a:buFont typeface="Arial" panose="020B0604020202020204" pitchFamily="34" charset="0"/>
                        <a:buNone/>
                      </a:pPr>
                      <a:r>
                        <a:rPr kumimoji="1" lang="en-US" altLang="ja-JP" sz="1300" dirty="0">
                          <a:solidFill>
                            <a:schemeClr val="tx1"/>
                          </a:solidFill>
                          <a:latin typeface="+mn-lt"/>
                          <a:ea typeface="+mn-ea"/>
                          <a:cs typeface="メイリオ" panose="020B0604030504040204" pitchFamily="50" charset="-128"/>
                        </a:rPr>
                        <a:t>10</a:t>
                      </a:r>
                      <a:r>
                        <a:rPr kumimoji="1" lang="ja-JP" altLang="en-US" sz="1300" dirty="0">
                          <a:solidFill>
                            <a:schemeClr val="tx1"/>
                          </a:solidFill>
                          <a:latin typeface="+mn-lt"/>
                          <a:ea typeface="+mn-ea"/>
                          <a:cs typeface="メイリオ" panose="020B0604030504040204" pitchFamily="50" charset="-128"/>
                        </a:rPr>
                        <a:t>名</a:t>
                      </a:r>
                    </a:p>
                  </a:txBody>
                  <a:tcPr anchor="ctr"/>
                </a:tc>
                <a:tc>
                  <a:txBody>
                    <a:bodyPr/>
                    <a:lstStyle/>
                    <a:p>
                      <a:pPr marL="285750" indent="-285750">
                        <a:buFont typeface="Arial" panose="020B0604020202020204" pitchFamily="34" charset="0"/>
                        <a:buChar char="•"/>
                      </a:pPr>
                      <a:r>
                        <a:rPr kumimoji="1" lang="ja-JP" altLang="en-US" sz="1300" dirty="0">
                          <a:solidFill>
                            <a:schemeClr val="tx1"/>
                          </a:solidFill>
                          <a:latin typeface="+mn-lt"/>
                          <a:ea typeface="+mn-ea"/>
                          <a:cs typeface="メイリオ" panose="020B0604030504040204" pitchFamily="50" charset="-128"/>
                        </a:rPr>
                        <a:t>エネルギー需給構造の転換にかかる研究及び提案に関すること。</a:t>
                      </a:r>
                      <a:endParaRPr kumimoji="1" lang="en-US" altLang="ja-JP" sz="1300" dirty="0">
                        <a:solidFill>
                          <a:schemeClr val="tx1"/>
                        </a:solidFill>
                        <a:latin typeface="+mn-lt"/>
                        <a:ea typeface="+mn-ea"/>
                        <a:cs typeface="メイリオ" panose="020B0604030504040204" pitchFamily="50" charset="-128"/>
                      </a:endParaRPr>
                    </a:p>
                    <a:p>
                      <a:pPr marL="285750" indent="-285750">
                        <a:buFont typeface="Arial" panose="020B0604020202020204" pitchFamily="34" charset="0"/>
                        <a:buChar char="•"/>
                      </a:pPr>
                      <a:r>
                        <a:rPr kumimoji="1" lang="ja-JP" altLang="en-US" sz="1300" dirty="0">
                          <a:solidFill>
                            <a:schemeClr val="tx1"/>
                          </a:solidFill>
                          <a:latin typeface="+mn-lt"/>
                          <a:ea typeface="+mn-ea"/>
                          <a:cs typeface="メイリオ" panose="020B0604030504040204" pitchFamily="50" charset="-128"/>
                        </a:rPr>
                        <a:t>府市エネルギー戦略の取りまとめに関すること。</a:t>
                      </a:r>
                    </a:p>
                  </a:txBody>
                  <a:tcPr anchor="ctr"/>
                </a:tc>
                <a:tc>
                  <a:txBody>
                    <a:bodyPr/>
                    <a:lstStyle/>
                    <a:p>
                      <a:pPr algn="ctr"/>
                      <a:r>
                        <a:rPr kumimoji="1" lang="en-US" altLang="ja-JP" sz="1300" dirty="0">
                          <a:solidFill>
                            <a:schemeClr val="tx1"/>
                          </a:solidFill>
                          <a:latin typeface="+mn-lt"/>
                          <a:ea typeface="+mn-ea"/>
                          <a:cs typeface="メイリオ" panose="020B0604030504040204" pitchFamily="50" charset="-128"/>
                        </a:rPr>
                        <a:t>2012</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2</a:t>
                      </a:r>
                      <a:r>
                        <a:rPr kumimoji="1" lang="ja-JP" altLang="en-US" sz="1300" dirty="0">
                          <a:solidFill>
                            <a:schemeClr val="tx1"/>
                          </a:solidFill>
                          <a:latin typeface="+mn-lt"/>
                          <a:ea typeface="+mn-ea"/>
                          <a:cs typeface="メイリオ" panose="020B0604030504040204" pitchFamily="50" charset="-128"/>
                        </a:rPr>
                        <a:t>月～</a:t>
                      </a:r>
                      <a:r>
                        <a:rPr kumimoji="1" lang="en-US" altLang="ja-JP" sz="1300" dirty="0">
                          <a:solidFill>
                            <a:schemeClr val="tx1"/>
                          </a:solidFill>
                          <a:latin typeface="+mn-lt"/>
                          <a:ea typeface="+mn-ea"/>
                          <a:cs typeface="メイリオ" panose="020B0604030504040204" pitchFamily="50" charset="-128"/>
                        </a:rPr>
                        <a:t>2013</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5</a:t>
                      </a:r>
                      <a:r>
                        <a:rPr kumimoji="1" lang="ja-JP" altLang="en-US" sz="1300" dirty="0">
                          <a:solidFill>
                            <a:schemeClr val="tx1"/>
                          </a:solidFill>
                          <a:latin typeface="+mn-lt"/>
                          <a:ea typeface="+mn-ea"/>
                          <a:cs typeface="メイリオ" panose="020B0604030504040204" pitchFamily="50" charset="-128"/>
                        </a:rPr>
                        <a:t>月</a:t>
                      </a:r>
                      <a:endParaRPr kumimoji="1" lang="en-US" altLang="ja-JP" sz="1300" dirty="0">
                        <a:solidFill>
                          <a:schemeClr val="tx1"/>
                        </a:solidFill>
                        <a:latin typeface="+mn-lt"/>
                        <a:ea typeface="+mn-ea"/>
                        <a:cs typeface="メイリオ" panose="020B0604030504040204" pitchFamily="50" charset="-128"/>
                      </a:endParaRPr>
                    </a:p>
                    <a:p>
                      <a:pPr algn="ctr"/>
                      <a:r>
                        <a:rPr kumimoji="1" lang="ja-JP" altLang="en-US" sz="1300" dirty="0">
                          <a:solidFill>
                            <a:schemeClr val="tx1"/>
                          </a:solidFill>
                          <a:latin typeface="+mn-lt"/>
                          <a:ea typeface="+mn-ea"/>
                          <a:cs typeface="メイリオ" panose="020B0604030504040204" pitchFamily="50" charset="-128"/>
                        </a:rPr>
                        <a:t>（</a:t>
                      </a:r>
                      <a:r>
                        <a:rPr kumimoji="1" lang="en-US" altLang="ja-JP" sz="1300" dirty="0">
                          <a:solidFill>
                            <a:schemeClr val="tx1"/>
                          </a:solidFill>
                          <a:latin typeface="+mn-lt"/>
                          <a:ea typeface="+mn-ea"/>
                          <a:cs typeface="メイリオ" panose="020B0604030504040204" pitchFamily="50" charset="-128"/>
                        </a:rPr>
                        <a:t>28</a:t>
                      </a:r>
                      <a:r>
                        <a:rPr kumimoji="1" lang="ja-JP" altLang="en-US" sz="1300" dirty="0">
                          <a:solidFill>
                            <a:schemeClr val="tx1"/>
                          </a:solidFill>
                          <a:latin typeface="+mn-lt"/>
                          <a:ea typeface="+mn-ea"/>
                          <a:cs typeface="メイリオ" panose="020B0604030504040204" pitchFamily="50" charset="-128"/>
                        </a:rPr>
                        <a:t>回）</a:t>
                      </a:r>
                      <a:endParaRPr kumimoji="1" lang="en-US" altLang="ja-JP" sz="1300" dirty="0">
                        <a:solidFill>
                          <a:schemeClr val="tx1"/>
                        </a:solidFill>
                        <a:latin typeface="+mn-lt"/>
                        <a:ea typeface="+mn-ea"/>
                        <a:cs typeface="メイリオ" panose="020B0604030504040204" pitchFamily="50" charset="-128"/>
                      </a:endParaRPr>
                    </a:p>
                    <a:p>
                      <a:pPr algn="ctr"/>
                      <a:r>
                        <a:rPr kumimoji="1" lang="en-US" altLang="ja-JP" sz="1300" dirty="0">
                          <a:solidFill>
                            <a:schemeClr val="tx1"/>
                          </a:solidFill>
                          <a:latin typeface="+mn-lt"/>
                          <a:ea typeface="+mn-ea"/>
                          <a:cs typeface="メイリオ" panose="020B0604030504040204" pitchFamily="50" charset="-128"/>
                        </a:rPr>
                        <a:t>2013</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10</a:t>
                      </a:r>
                      <a:r>
                        <a:rPr kumimoji="1" lang="ja-JP" altLang="en-US" sz="1300" dirty="0">
                          <a:solidFill>
                            <a:schemeClr val="tx1"/>
                          </a:solidFill>
                          <a:latin typeface="+mn-lt"/>
                          <a:ea typeface="+mn-ea"/>
                          <a:cs typeface="メイリオ" panose="020B0604030504040204" pitchFamily="50" charset="-128"/>
                        </a:rPr>
                        <a:t>月廃止</a:t>
                      </a:r>
                    </a:p>
                  </a:txBody>
                  <a:tcPr anchor="ctr"/>
                </a:tc>
                <a:extLst>
                  <a:ext uri="{0D108BD9-81ED-4DB2-BD59-A6C34878D82A}">
                    <a16:rowId xmlns:a16="http://schemas.microsoft.com/office/drawing/2014/main" val="10004"/>
                  </a:ext>
                </a:extLst>
              </a:tr>
              <a:tr h="613561">
                <a:tc>
                  <a:txBody>
                    <a:bodyPr/>
                    <a:lstStyle/>
                    <a:p>
                      <a:r>
                        <a:rPr kumimoji="1" lang="ja-JP" altLang="en-US" sz="1300" b="1" dirty="0">
                          <a:solidFill>
                            <a:schemeClr val="tx1"/>
                          </a:solidFill>
                          <a:latin typeface="+mn-lt"/>
                          <a:ea typeface="+mn-ea"/>
                          <a:cs typeface="メイリオ" panose="020B0604030504040204" pitchFamily="50" charset="-128"/>
                        </a:rPr>
                        <a:t>④医療戦略会議</a:t>
                      </a:r>
                    </a:p>
                  </a:txBody>
                  <a:tcPr anchor="ctr">
                    <a:lnB w="12700"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ja-JP" altLang="en-US" sz="1300" dirty="0">
                          <a:solidFill>
                            <a:schemeClr val="tx1"/>
                          </a:solidFill>
                          <a:latin typeface="+mn-lt"/>
                          <a:ea typeface="+mn-ea"/>
                          <a:cs typeface="メイリオ" panose="020B0604030504040204" pitchFamily="50" charset="-128"/>
                        </a:rPr>
                        <a:t>５名</a:t>
                      </a:r>
                    </a:p>
                  </a:txBody>
                  <a:tcPr anchor="ctr">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300" dirty="0">
                          <a:solidFill>
                            <a:schemeClr val="tx1"/>
                          </a:solidFill>
                          <a:latin typeface="+mn-lt"/>
                          <a:ea typeface="+mn-ea"/>
                          <a:cs typeface="メイリオ" panose="020B0604030504040204" pitchFamily="50" charset="-128"/>
                        </a:rPr>
                        <a:t>医療及び保健に関する施策の在り方並びにこれらに関連する産業の振興の方向性等についての調査審議に関すること。</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300" dirty="0">
                          <a:solidFill>
                            <a:schemeClr val="tx1"/>
                          </a:solidFill>
                          <a:latin typeface="+mn-lt"/>
                          <a:ea typeface="+mn-ea"/>
                          <a:cs typeface="メイリオ" panose="020B0604030504040204" pitchFamily="50" charset="-128"/>
                        </a:rPr>
                        <a:t>2013</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4</a:t>
                      </a:r>
                      <a:r>
                        <a:rPr kumimoji="1" lang="ja-JP" altLang="en-US" sz="1300" dirty="0">
                          <a:solidFill>
                            <a:schemeClr val="tx1"/>
                          </a:solidFill>
                          <a:latin typeface="+mn-lt"/>
                          <a:ea typeface="+mn-ea"/>
                          <a:cs typeface="メイリオ" panose="020B0604030504040204" pitchFamily="50" charset="-128"/>
                        </a:rPr>
                        <a:t>月～</a:t>
                      </a:r>
                      <a:r>
                        <a:rPr kumimoji="1" lang="en-US" altLang="ja-JP" sz="1300" dirty="0">
                          <a:solidFill>
                            <a:schemeClr val="tx1"/>
                          </a:solidFill>
                          <a:latin typeface="+mn-lt"/>
                          <a:ea typeface="+mn-ea"/>
                          <a:cs typeface="メイリオ" panose="020B0604030504040204" pitchFamily="50" charset="-128"/>
                        </a:rPr>
                        <a:t>2014</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1</a:t>
                      </a:r>
                      <a:r>
                        <a:rPr kumimoji="1" lang="ja-JP" altLang="en-US" sz="1300" dirty="0">
                          <a:solidFill>
                            <a:schemeClr val="tx1"/>
                          </a:solidFill>
                          <a:latin typeface="+mn-lt"/>
                          <a:ea typeface="+mn-ea"/>
                          <a:cs typeface="メイリオ" panose="020B0604030504040204" pitchFamily="50" charset="-128"/>
                        </a:rPr>
                        <a:t>月</a:t>
                      </a:r>
                      <a:endParaRPr kumimoji="1" lang="en-US" altLang="ja-JP" sz="1300" dirty="0">
                        <a:solidFill>
                          <a:schemeClr val="tx1"/>
                        </a:solidFill>
                        <a:latin typeface="+mn-lt"/>
                        <a:ea typeface="+mn-ea"/>
                        <a:cs typeface="メイリオ" panose="020B0604030504040204" pitchFamily="50" charset="-128"/>
                      </a:endParaRPr>
                    </a:p>
                    <a:p>
                      <a:pPr algn="ctr"/>
                      <a:r>
                        <a:rPr kumimoji="1" lang="ja-JP" altLang="en-US" sz="1300" dirty="0">
                          <a:solidFill>
                            <a:schemeClr val="tx1"/>
                          </a:solidFill>
                          <a:latin typeface="+mn-lt"/>
                          <a:ea typeface="+mn-ea"/>
                          <a:cs typeface="メイリオ" panose="020B0604030504040204" pitchFamily="50" charset="-128"/>
                        </a:rPr>
                        <a:t>（９回）</a:t>
                      </a:r>
                      <a:endParaRPr kumimoji="1" lang="en-US" altLang="ja-JP" sz="1300" dirty="0">
                        <a:solidFill>
                          <a:schemeClr val="tx1"/>
                        </a:solidFill>
                        <a:latin typeface="+mn-lt"/>
                        <a:ea typeface="+mn-ea"/>
                        <a:cs typeface="メイリオ" panose="020B0604030504040204" pitchFamily="50" charset="-128"/>
                      </a:endParaRPr>
                    </a:p>
                    <a:p>
                      <a:pPr algn="ctr"/>
                      <a:r>
                        <a:rPr kumimoji="1" lang="en-US" altLang="ja-JP" sz="1300" dirty="0">
                          <a:solidFill>
                            <a:schemeClr val="tx1"/>
                          </a:solidFill>
                          <a:latin typeface="+mn-lt"/>
                          <a:ea typeface="+mn-ea"/>
                          <a:cs typeface="メイリオ" panose="020B0604030504040204" pitchFamily="50" charset="-128"/>
                        </a:rPr>
                        <a:t>2014</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4</a:t>
                      </a:r>
                      <a:r>
                        <a:rPr kumimoji="1" lang="ja-JP" altLang="en-US" sz="1300" dirty="0">
                          <a:solidFill>
                            <a:schemeClr val="tx1"/>
                          </a:solidFill>
                          <a:latin typeface="+mn-lt"/>
                          <a:ea typeface="+mn-ea"/>
                          <a:cs typeface="メイリオ" panose="020B0604030504040204" pitchFamily="50" charset="-128"/>
                        </a:rPr>
                        <a:t>月廃止</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13561">
                <a:tc>
                  <a:txBody>
                    <a:bodyPr/>
                    <a:lstStyle/>
                    <a:p>
                      <a:r>
                        <a:rPr kumimoji="1" lang="ja-JP" altLang="en-US" sz="1300" b="1" dirty="0">
                          <a:solidFill>
                            <a:schemeClr val="tx1"/>
                          </a:solidFill>
                          <a:latin typeface="+mn-lt"/>
                          <a:ea typeface="+mn-ea"/>
                          <a:cs typeface="メイリオ" panose="020B0604030504040204" pitchFamily="50" charset="-128"/>
                        </a:rPr>
                        <a:t>⑤規制改革会議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ja-JP" altLang="en-US" sz="1300" dirty="0">
                          <a:solidFill>
                            <a:schemeClr val="tx1"/>
                          </a:solidFill>
                          <a:latin typeface="+mn-lt"/>
                          <a:ea typeface="+mn-ea"/>
                          <a:cs typeface="メイリオ" panose="020B0604030504040204" pitchFamily="50" charset="-128"/>
                        </a:rPr>
                        <a:t>８名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300" dirty="0">
                          <a:solidFill>
                            <a:schemeClr val="tx1"/>
                          </a:solidFill>
                          <a:latin typeface="+mn-lt"/>
                          <a:ea typeface="+mn-ea"/>
                          <a:cs typeface="メイリオ" panose="020B0604030504040204" pitchFamily="50" charset="-128"/>
                        </a:rPr>
                        <a:t>成長戦略の推進及び大阪の産業の活性化等に資するための規制緩和及び制度の改善についての調査審議に関すること。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300" dirty="0">
                          <a:solidFill>
                            <a:schemeClr val="tx1"/>
                          </a:solidFill>
                          <a:latin typeface="+mn-lt"/>
                          <a:ea typeface="+mn-ea"/>
                          <a:cs typeface="メイリオ" panose="020B0604030504040204" pitchFamily="50" charset="-128"/>
                        </a:rPr>
                        <a:t>2013</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7</a:t>
                      </a:r>
                      <a:r>
                        <a:rPr kumimoji="1" lang="ja-JP" altLang="en-US" sz="1300" dirty="0">
                          <a:solidFill>
                            <a:schemeClr val="tx1"/>
                          </a:solidFill>
                          <a:latin typeface="+mn-lt"/>
                          <a:ea typeface="+mn-ea"/>
                          <a:cs typeface="メイリオ" panose="020B0604030504040204" pitchFamily="50" charset="-128"/>
                        </a:rPr>
                        <a:t>月～</a:t>
                      </a:r>
                      <a:r>
                        <a:rPr kumimoji="1" lang="en-US" altLang="ja-JP" sz="1300" dirty="0">
                          <a:solidFill>
                            <a:schemeClr val="tx1"/>
                          </a:solidFill>
                          <a:latin typeface="+mn-lt"/>
                          <a:ea typeface="+mn-ea"/>
                          <a:cs typeface="メイリオ" panose="020B0604030504040204" pitchFamily="50" charset="-128"/>
                        </a:rPr>
                        <a:t>2014</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3</a:t>
                      </a:r>
                      <a:r>
                        <a:rPr kumimoji="1" lang="ja-JP" altLang="en-US" sz="1300" dirty="0">
                          <a:solidFill>
                            <a:schemeClr val="tx1"/>
                          </a:solidFill>
                          <a:latin typeface="+mn-lt"/>
                          <a:ea typeface="+mn-ea"/>
                          <a:cs typeface="メイリオ" panose="020B0604030504040204" pitchFamily="50" charset="-128"/>
                        </a:rPr>
                        <a:t>月</a:t>
                      </a:r>
                      <a:endParaRPr kumimoji="1" lang="en-US" altLang="ja-JP" sz="1300" dirty="0">
                        <a:solidFill>
                          <a:schemeClr val="tx1"/>
                        </a:solidFill>
                        <a:latin typeface="+mn-lt"/>
                        <a:ea typeface="+mn-ea"/>
                        <a:cs typeface="メイリオ" panose="020B0604030504040204" pitchFamily="50" charset="-128"/>
                      </a:endParaRPr>
                    </a:p>
                    <a:p>
                      <a:pPr algn="ctr"/>
                      <a:r>
                        <a:rPr kumimoji="1" lang="ja-JP" altLang="en-US" sz="1300" dirty="0">
                          <a:solidFill>
                            <a:schemeClr val="tx1"/>
                          </a:solidFill>
                          <a:latin typeface="+mn-lt"/>
                          <a:ea typeface="+mn-ea"/>
                          <a:cs typeface="メイリオ" panose="020B0604030504040204" pitchFamily="50" charset="-128"/>
                        </a:rPr>
                        <a:t>（７回）</a:t>
                      </a:r>
                      <a:endParaRPr kumimoji="1" lang="en-US" altLang="ja-JP" sz="1300" dirty="0">
                        <a:solidFill>
                          <a:schemeClr val="tx1"/>
                        </a:solidFill>
                        <a:latin typeface="+mn-lt"/>
                        <a:ea typeface="+mn-ea"/>
                        <a:cs typeface="メイリオ" panose="020B0604030504040204" pitchFamily="50" charset="-128"/>
                      </a:endParaRPr>
                    </a:p>
                    <a:p>
                      <a:pPr algn="ctr"/>
                      <a:r>
                        <a:rPr kumimoji="1" lang="en-US" altLang="ja-JP" sz="1300" dirty="0">
                          <a:solidFill>
                            <a:schemeClr val="tx1"/>
                          </a:solidFill>
                          <a:latin typeface="+mn-lt"/>
                          <a:ea typeface="+mn-ea"/>
                          <a:cs typeface="メイリオ" panose="020B0604030504040204" pitchFamily="50" charset="-128"/>
                        </a:rPr>
                        <a:t>2014</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3</a:t>
                      </a:r>
                      <a:r>
                        <a:rPr kumimoji="1" lang="ja-JP" altLang="en-US" sz="1300" dirty="0">
                          <a:solidFill>
                            <a:schemeClr val="tx1"/>
                          </a:solidFill>
                          <a:latin typeface="+mn-lt"/>
                          <a:ea typeface="+mn-ea"/>
                          <a:cs typeface="メイリオ" panose="020B0604030504040204" pitchFamily="50" charset="-128"/>
                        </a:rPr>
                        <a:t>月廃止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59059">
                <a:tc>
                  <a:txBody>
                    <a:bodyPr/>
                    <a:lstStyle/>
                    <a:p>
                      <a:endParaRPr kumimoji="1" lang="ja-JP" altLang="en-US" sz="1300" dirty="0">
                        <a:solidFill>
                          <a:schemeClr val="tx1"/>
                        </a:solidFill>
                        <a:latin typeface="+mn-lt"/>
                        <a:ea typeface="+mn-ea"/>
                        <a:cs typeface="メイリオ" panose="020B0604030504040204" pitchFamily="50" charset="-128"/>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r">
                        <a:buFont typeface="Arial" panose="020B0604020202020204" pitchFamily="34" charset="0"/>
                        <a:buNone/>
                      </a:pPr>
                      <a:endParaRPr kumimoji="1" lang="ja-JP" altLang="en-US" sz="1300" dirty="0">
                        <a:solidFill>
                          <a:schemeClr val="tx1"/>
                        </a:solidFill>
                        <a:latin typeface="+mn-lt"/>
                        <a:ea typeface="+mn-ea"/>
                        <a:cs typeface="メイリオ" panose="020B0604030504040204" pitchFamily="50" charset="-128"/>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endParaRPr kumimoji="1" lang="ja-JP" altLang="en-US" sz="1300" dirty="0">
                        <a:solidFill>
                          <a:schemeClr val="tx1"/>
                        </a:solidFill>
                        <a:latin typeface="+mn-lt"/>
                        <a:ea typeface="+mn-ea"/>
                        <a:cs typeface="メイリオ" panose="020B0604030504040204" pitchFamily="50" charset="-128"/>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300" dirty="0">
                        <a:solidFill>
                          <a:schemeClr val="tx1"/>
                        </a:solidFill>
                        <a:latin typeface="+mn-lt"/>
                        <a:ea typeface="+mn-ea"/>
                        <a:cs typeface="メイリオ" panose="020B0604030504040204" pitchFamily="50" charset="-128"/>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21" name="正方形/長方形 20"/>
          <p:cNvSpPr/>
          <p:nvPr/>
        </p:nvSpPr>
        <p:spPr>
          <a:xfrm>
            <a:off x="382408" y="6549124"/>
            <a:ext cx="8496944" cy="261610"/>
          </a:xfrm>
          <a:prstGeom prst="rect">
            <a:avLst/>
          </a:prstGeom>
        </p:spPr>
        <p:txBody>
          <a:bodyPr wrap="square">
            <a:spAutoFit/>
          </a:bodyPr>
          <a:lstStyle/>
          <a:p>
            <a:r>
              <a:rPr lang="ja-JP" altLang="en-US" sz="1100" dirty="0">
                <a:latin typeface="BIZ UDゴシック" panose="020B0400000000000000" pitchFamily="49" charset="-128"/>
                <a:ea typeface="BIZ UDゴシック" panose="020B0400000000000000" pitchFamily="49" charset="-128"/>
                <a:cs typeface="メイリオ" panose="020B0604030504040204" pitchFamily="50" charset="-128"/>
              </a:rPr>
              <a:t>注）都市魅力戦略推進会議は、</a:t>
            </a:r>
            <a:r>
              <a:rPr lang="en-US" altLang="ja-JP" sz="1100" dirty="0">
                <a:latin typeface="BIZ UDゴシック" panose="020B0400000000000000" pitchFamily="49" charset="-128"/>
                <a:ea typeface="BIZ UDゴシック" panose="020B0400000000000000" pitchFamily="49" charset="-128"/>
                <a:cs typeface="メイリオ" panose="020B0604030504040204" pitchFamily="50" charset="-128"/>
              </a:rPr>
              <a:t>2012.</a:t>
            </a:r>
            <a:r>
              <a:rPr lang="ja-JP" altLang="en-US" sz="1100" dirty="0">
                <a:latin typeface="BIZ UDゴシック" panose="020B0400000000000000" pitchFamily="49" charset="-128"/>
                <a:ea typeface="BIZ UDゴシック" panose="020B0400000000000000" pitchFamily="49" charset="-128"/>
                <a:cs typeface="メイリオ" panose="020B0604030504040204" pitchFamily="50" charset="-128"/>
              </a:rPr>
              <a:t>６</a:t>
            </a:r>
            <a:r>
              <a:rPr lang="en-US" altLang="ja-JP" sz="1100" dirty="0">
                <a:latin typeface="BIZ UDゴシック" panose="020B0400000000000000" pitchFamily="49" charset="-128"/>
                <a:ea typeface="BIZ UDゴシック" panose="020B0400000000000000" pitchFamily="49" charset="-128"/>
                <a:cs typeface="メイリオ" panose="020B0604030504040204" pitchFamily="50" charset="-128"/>
              </a:rPr>
              <a:t>.13</a:t>
            </a:r>
            <a:r>
              <a:rPr lang="ja-JP" altLang="en-US" sz="1100" dirty="0">
                <a:latin typeface="BIZ UDゴシック" panose="020B0400000000000000" pitchFamily="49" charset="-128"/>
                <a:ea typeface="BIZ UDゴシック" panose="020B0400000000000000" pitchFamily="49" charset="-128"/>
                <a:cs typeface="メイリオ" panose="020B0604030504040204" pitchFamily="50" charset="-128"/>
              </a:rPr>
              <a:t>までは都市魅力戦略会議として開催</a:t>
            </a:r>
            <a:endParaRPr lang="en-US" altLang="ja-JP" sz="1100" strike="sngStrike" dirty="0">
              <a:latin typeface="BIZ UDゴシック" panose="020B0400000000000000" pitchFamily="49" charset="-128"/>
              <a:ea typeface="BIZ UDゴシック" panose="020B0400000000000000" pitchFamily="49" charset="-128"/>
              <a:cs typeface="メイリオ" panose="020B0604030504040204" pitchFamily="50" charset="-128"/>
            </a:endParaRPr>
          </a:p>
        </p:txBody>
      </p:sp>
      <p:sp>
        <p:nvSpPr>
          <p:cNvPr id="22" name="正方形/長方形 21"/>
          <p:cNvSpPr/>
          <p:nvPr/>
        </p:nvSpPr>
        <p:spPr>
          <a:xfrm>
            <a:off x="382408" y="2218305"/>
            <a:ext cx="8460000" cy="30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有識者による府市合同の戦略会議</a:t>
            </a:r>
          </a:p>
        </p:txBody>
      </p:sp>
      <p:sp>
        <p:nvSpPr>
          <p:cNvPr id="23" name="テキスト ボックス 22"/>
          <p:cNvSpPr txBox="1"/>
          <p:nvPr/>
        </p:nvSpPr>
        <p:spPr>
          <a:xfrm>
            <a:off x="77559" y="535227"/>
            <a:ext cx="8950953" cy="1477328"/>
          </a:xfrm>
          <a:prstGeom prst="rect">
            <a:avLst/>
          </a:prstGeom>
          <a:noFill/>
        </p:spPr>
        <p:txBody>
          <a:bodyPr wrap="square" rtlCol="0">
            <a:spAutoFit/>
          </a:bodyPr>
          <a:lstStyle/>
          <a:p>
            <a:r>
              <a:rPr lang="ja-JP" altLang="en-US" sz="1500" dirty="0">
                <a:latin typeface="BIZ UDゴシック" panose="020B0400000000000000" pitchFamily="49" charset="-128"/>
                <a:ea typeface="BIZ UDゴシック" panose="020B0400000000000000" pitchFamily="49" charset="-128"/>
              </a:rPr>
              <a:t>　現行の法制度に捉われない、例えば国を動かさないと実現できないような重要かつ困難な案件について議論するため、府市統合本部の下、府と市が共同で戦略会議を設置。</a:t>
            </a:r>
            <a:endParaRPr lang="en-US" altLang="ja-JP" sz="1500" dirty="0">
              <a:latin typeface="BIZ UDゴシック" panose="020B0400000000000000" pitchFamily="49" charset="-128"/>
              <a:ea typeface="BIZ UDゴシック" panose="020B0400000000000000" pitchFamily="49" charset="-128"/>
            </a:endParaRPr>
          </a:p>
          <a:p>
            <a:r>
              <a:rPr lang="ja-JP" altLang="en-US" sz="1500" dirty="0">
                <a:latin typeface="BIZ UDゴシック" panose="020B0400000000000000" pitchFamily="49" charset="-128"/>
                <a:ea typeface="BIZ UDゴシック" panose="020B0400000000000000" pitchFamily="49" charset="-128"/>
              </a:rPr>
              <a:t>　会議委員は外部有識者で構成し、府・市という自治体の枠を超え、また、行政分野の枠組みを超えた視点から、短期的・集中的に議論と検討を行い、提言をとりまとめた。</a:t>
            </a:r>
            <a:endParaRPr lang="en-US" altLang="ja-JP" sz="1500" dirty="0">
              <a:latin typeface="BIZ UDゴシック" panose="020B0400000000000000" pitchFamily="49" charset="-128"/>
              <a:ea typeface="BIZ UDゴシック" panose="020B0400000000000000" pitchFamily="49" charset="-128"/>
            </a:endParaRPr>
          </a:p>
          <a:p>
            <a:r>
              <a:rPr kumimoji="1" lang="ja-JP" altLang="en-US" sz="1500" dirty="0">
                <a:latin typeface="BIZ UDゴシック" panose="020B0400000000000000" pitchFamily="49" charset="-128"/>
                <a:ea typeface="BIZ UDゴシック" panose="020B0400000000000000" pitchFamily="49" charset="-128"/>
              </a:rPr>
              <a:t>　各会議における議論や提言を契機として、府・市から国等に対し、制度改革の提案を働きかけたり、民間の手法を取り入れた新規事業を企画・実施するなどの新たな取組みを実施している。</a:t>
            </a:r>
            <a:endParaRPr kumimoji="1" lang="en-US" altLang="ja-JP" sz="1500" dirty="0">
              <a:latin typeface="BIZ UDゴシック" panose="020B0400000000000000" pitchFamily="49" charset="-128"/>
              <a:ea typeface="BIZ UDゴシック" panose="020B0400000000000000" pitchFamily="49" charset="-128"/>
            </a:endParaRPr>
          </a:p>
        </p:txBody>
      </p:sp>
      <p:sp>
        <p:nvSpPr>
          <p:cNvPr id="9" name="テキスト ボックス 8"/>
          <p:cNvSpPr txBox="1"/>
          <p:nvPr/>
        </p:nvSpPr>
        <p:spPr>
          <a:xfrm>
            <a:off x="-14684" y="-9077"/>
            <a:ext cx="5040000" cy="338554"/>
          </a:xfrm>
          <a:prstGeom prst="rect">
            <a:avLst/>
          </a:prstGeom>
          <a:solidFill>
            <a:srgbClr val="002060"/>
          </a:solidFill>
        </p:spPr>
        <p:txBody>
          <a:bodyPr wrap="square" rtlCol="0" anchor="ctr">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12</a:t>
            </a:r>
            <a:r>
              <a:rPr lang="ja-JP" altLang="en-US" sz="1600" b="1" u="sng" dirty="0">
                <a:solidFill>
                  <a:schemeClr val="bg1"/>
                </a:solidFill>
                <a:latin typeface="BIZ UDゴシック" panose="020B0400000000000000" pitchFamily="49" charset="-128"/>
                <a:ea typeface="BIZ UDゴシック" panose="020B0400000000000000" pitchFamily="49" charset="-128"/>
              </a:rPr>
              <a:t>）有識者を交えた府市合同の戦略会議</a:t>
            </a:r>
            <a:endParaRPr kumimoji="1" lang="en-US" altLang="ja-JP" sz="1600" b="1" u="sng" dirty="0">
              <a:solidFill>
                <a:schemeClr val="bg1"/>
              </a:solidFill>
              <a:latin typeface="BIZ UDゴシック" panose="020B0400000000000000" pitchFamily="49" charset="-128"/>
              <a:ea typeface="BIZ UDゴシック" panose="020B0400000000000000" pitchFamily="49" charset="-128"/>
            </a:endParaRPr>
          </a:p>
        </p:txBody>
      </p:sp>
      <p:sp>
        <p:nvSpPr>
          <p:cNvPr id="8"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147</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67598300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44016" y="210126"/>
            <a:ext cx="6156176" cy="584775"/>
          </a:xfrm>
          <a:prstGeom prst="rect">
            <a:avLst/>
          </a:prstGeom>
          <a:noFill/>
        </p:spPr>
        <p:txBody>
          <a:bodyPr wrap="square" rtlCol="0">
            <a:spAutoFit/>
          </a:bodyPr>
          <a:lstStyle/>
          <a:p>
            <a:r>
              <a:rPr lang="ja-JP" altLang="en-US" sz="1600" b="1" dirty="0"/>
              <a:t>①大阪府市都市魅力戦略推進会議</a:t>
            </a:r>
            <a:endParaRPr lang="en-US" altLang="ja-JP" sz="1600" b="1" dirty="0"/>
          </a:p>
          <a:p>
            <a:r>
              <a:rPr lang="ja-JP" altLang="en-US" sz="1600" b="1" dirty="0"/>
              <a:t>　　「大阪都市魅力創造戦略２０２５」（</a:t>
            </a:r>
            <a:r>
              <a:rPr lang="en-US" altLang="ja-JP" sz="1600" b="1" dirty="0"/>
              <a:t>2021</a:t>
            </a:r>
            <a:r>
              <a:rPr lang="ja-JP" altLang="en-US" sz="1600" b="1" dirty="0"/>
              <a:t>年</a:t>
            </a:r>
            <a:r>
              <a:rPr lang="en-US" altLang="ja-JP" sz="1600" b="1" dirty="0"/>
              <a:t>3</a:t>
            </a:r>
            <a:r>
              <a:rPr lang="ja-JP" altLang="en-US" sz="1600" b="1" dirty="0"/>
              <a:t>月策定）</a:t>
            </a:r>
            <a:endParaRPr lang="en-US" altLang="ja-JP" sz="1600" b="1" dirty="0"/>
          </a:p>
        </p:txBody>
      </p:sp>
      <p:graphicFrame>
        <p:nvGraphicFramePr>
          <p:cNvPr id="2" name="表 1"/>
          <p:cNvGraphicFramePr>
            <a:graphicFrameLocks noGrp="1"/>
          </p:cNvGraphicFramePr>
          <p:nvPr/>
        </p:nvGraphicFramePr>
        <p:xfrm>
          <a:off x="179512" y="889134"/>
          <a:ext cx="8784975" cy="5698346"/>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2035810">
                <a:tc>
                  <a:txBody>
                    <a:bodyPr/>
                    <a:lstStyle/>
                    <a:p>
                      <a:r>
                        <a:rPr kumimoji="1" lang="ja-JP" altLang="en-US" sz="1400" b="1" dirty="0">
                          <a:solidFill>
                            <a:schemeClr val="tx1"/>
                          </a:solidFill>
                          <a:latin typeface="+mn-ea"/>
                          <a:ea typeface="+mn-ea"/>
                        </a:rPr>
                        <a:t>戦略策定の背景にあった</a:t>
                      </a:r>
                      <a:br>
                        <a:rPr kumimoji="1" lang="en-US" altLang="ja-JP" sz="1400" b="1" dirty="0">
                          <a:solidFill>
                            <a:schemeClr val="tx1"/>
                          </a:solidFill>
                          <a:latin typeface="+mn-ea"/>
                          <a:ea typeface="+mn-ea"/>
                        </a:rPr>
                      </a:br>
                      <a:r>
                        <a:rPr kumimoji="1" lang="ja-JP" altLang="en-US" sz="1400" b="1" dirty="0">
                          <a:solidFill>
                            <a:schemeClr val="tx1"/>
                          </a:solidFill>
                          <a:latin typeface="+mn-ea"/>
                          <a:ea typeface="+mn-ea"/>
                        </a:rPr>
                        <a:t>問題意識・課題</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285750" indent="-285750">
                        <a:buFont typeface="Arial" panose="020B0604020202020204" pitchFamily="34" charset="0"/>
                        <a:buChar char="•"/>
                      </a:pPr>
                      <a:r>
                        <a:rPr kumimoji="1" lang="ja-JP" altLang="en-US" sz="1400" b="0" strike="noStrike" dirty="0">
                          <a:solidFill>
                            <a:schemeClr val="tx1"/>
                          </a:solidFill>
                          <a:latin typeface="+mn-ea"/>
                          <a:ea typeface="+mn-ea"/>
                        </a:rPr>
                        <a:t>大阪府・市では、</a:t>
                      </a:r>
                      <a:r>
                        <a:rPr kumimoji="1" lang="en-US" altLang="ja-JP" sz="1400" b="0" strike="noStrike" dirty="0">
                          <a:solidFill>
                            <a:schemeClr val="tx1"/>
                          </a:solidFill>
                          <a:latin typeface="+mn-ea"/>
                          <a:ea typeface="+mn-ea"/>
                        </a:rPr>
                        <a:t>2012</a:t>
                      </a:r>
                      <a:r>
                        <a:rPr kumimoji="1" lang="ja-JP" altLang="en-US" sz="1400" b="0" strike="noStrike" dirty="0">
                          <a:solidFill>
                            <a:schemeClr val="tx1"/>
                          </a:solidFill>
                          <a:latin typeface="+mn-ea"/>
                          <a:ea typeface="+mn-ea"/>
                        </a:rPr>
                        <a:t>年より、世界的な創造都市の実現に向けた観光・国際交流・文化・スポーツ分野の共通の戦略として「大阪都市魅力創造戦略」を策定し、一体となって各種プロジェクトを着実に推進することにより、好調なインバウンド需要を取り込み、大阪の賑わいを創出してきた。</a:t>
                      </a:r>
                      <a:endParaRPr kumimoji="1" lang="en-US" altLang="ja-JP" sz="1400" b="0" strike="noStrike" dirty="0">
                        <a:solidFill>
                          <a:schemeClr val="tx1"/>
                        </a:solidFill>
                        <a:latin typeface="+mn-ea"/>
                        <a:ea typeface="+mn-ea"/>
                      </a:endParaRPr>
                    </a:p>
                    <a:p>
                      <a:pPr marL="285750" indent="-285750">
                        <a:buFont typeface="Arial" panose="020B0604020202020204" pitchFamily="34" charset="0"/>
                        <a:buChar char="•"/>
                      </a:pPr>
                      <a:r>
                        <a:rPr kumimoji="1" lang="en-US" altLang="ja-JP" sz="1400" b="0" strike="noStrike" dirty="0">
                          <a:solidFill>
                            <a:schemeClr val="tx1"/>
                          </a:solidFill>
                          <a:latin typeface="+mn-ea"/>
                          <a:ea typeface="+mn-ea"/>
                        </a:rPr>
                        <a:t>2025</a:t>
                      </a:r>
                      <a:r>
                        <a:rPr kumimoji="1" lang="ja-JP" altLang="en-US" sz="1400" b="0" strike="noStrike" dirty="0">
                          <a:solidFill>
                            <a:schemeClr val="tx1"/>
                          </a:solidFill>
                          <a:latin typeface="+mn-ea"/>
                          <a:ea typeface="+mn-ea"/>
                        </a:rPr>
                        <a:t>年の大阪・関西万博に向けて高まる発信力やインパクトを生かして、都市魅力のさらなる向上や世界への発信をオール大阪で進めていく必要がある。</a:t>
                      </a:r>
                      <a:endParaRPr kumimoji="1" lang="en-US" altLang="ja-JP" sz="1400" b="0" strike="noStrike" dirty="0">
                        <a:solidFill>
                          <a:schemeClr val="tx1"/>
                        </a:solidFill>
                        <a:latin typeface="+mn-ea"/>
                        <a:ea typeface="+mn-ea"/>
                      </a:endParaRPr>
                    </a:p>
                    <a:p>
                      <a:pPr marL="285750" indent="-285750">
                        <a:buFont typeface="Arial" panose="020B0604020202020204" pitchFamily="34" charset="0"/>
                        <a:buChar char="•"/>
                      </a:pPr>
                      <a:r>
                        <a:rPr kumimoji="1" lang="ja-JP" altLang="en-US" sz="1400" b="0" strike="noStrike" dirty="0">
                          <a:solidFill>
                            <a:schemeClr val="tx1"/>
                          </a:solidFill>
                          <a:latin typeface="+mn-ea"/>
                          <a:ea typeface="+mn-ea"/>
                        </a:rPr>
                        <a:t>新型コロナウイルス感染症の拡大に伴い、新たな生活様式の浸透や消費行動、働き方が変化している中、観光分野においても旅行者のニーズが変容しており、こうした潮流をとらえた施策が求められている。</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1224136">
                <a:tc>
                  <a:txBody>
                    <a:bodyPr/>
                    <a:lstStyle/>
                    <a:p>
                      <a:r>
                        <a:rPr kumimoji="1" lang="ja-JP" altLang="en-US" sz="1400" b="1" dirty="0">
                          <a:solidFill>
                            <a:schemeClr val="tx1"/>
                          </a:solidFill>
                          <a:latin typeface="+mn-ea"/>
                          <a:ea typeface="+mn-ea"/>
                        </a:rPr>
                        <a:t>提言内容</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提言の概要</a:t>
                      </a:r>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a:t>
                      </a:r>
                      <a:r>
                        <a:rPr kumimoji="1" lang="zh-TW" altLang="en-US" sz="1400" b="0" dirty="0">
                          <a:solidFill>
                            <a:schemeClr val="tx1"/>
                          </a:solidFill>
                          <a:latin typeface="ＭＳ Ｐゴシック" panose="020B0600070205080204" pitchFamily="50" charset="-128"/>
                          <a:ea typeface="ＭＳ Ｐゴシック" panose="020B0600070205080204" pitchFamily="50" charset="-128"/>
                        </a:rPr>
                        <a:t>大阪都市魅力創造戦略</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２０２５</a:t>
                      </a:r>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a:t>
                      </a:r>
                      <a:endParaRPr kumimoji="1" lang="zh-TW" altLang="en-US" sz="1400" b="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・基本的な考え方を提示</a:t>
                      </a:r>
                      <a:endParaRPr kumimoji="1" lang="en-US" altLang="ja-JP" sz="1400" b="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b="0" strike="noStrike" dirty="0">
                          <a:solidFill>
                            <a:schemeClr val="tx1"/>
                          </a:solidFill>
                          <a:latin typeface="ＭＳ Ｐゴシック" panose="020B0600070205080204" pitchFamily="50" charset="-128"/>
                          <a:ea typeface="+mn-ea"/>
                        </a:rPr>
                        <a:t>-</a:t>
                      </a:r>
                      <a:r>
                        <a:rPr kumimoji="1" lang="ja-JP" altLang="en-US" sz="1400" b="0" strike="noStrike" dirty="0">
                          <a:solidFill>
                            <a:schemeClr val="tx1"/>
                          </a:solidFill>
                          <a:latin typeface="ＭＳ Ｐゴシック" panose="020B0600070205080204" pitchFamily="50" charset="-128"/>
                          <a:ea typeface="+mn-ea"/>
                        </a:rPr>
                        <a:t>大阪・関西万博のインパクトを生かした都市魅力の創造・発信</a:t>
                      </a:r>
                      <a:endParaRPr kumimoji="1" lang="en-US" altLang="ja-JP" sz="1400" b="0" strike="noStrike" dirty="0">
                        <a:solidFill>
                          <a:schemeClr val="tx1"/>
                        </a:solidFill>
                        <a:latin typeface="ＭＳ Ｐゴシック" panose="020B0600070205080204"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strike="noStrike" dirty="0">
                          <a:solidFill>
                            <a:schemeClr val="tx1"/>
                          </a:solidFill>
                          <a:latin typeface="ＭＳ Ｐゴシック" panose="020B0600070205080204" pitchFamily="50" charset="-128"/>
                          <a:ea typeface="+mn-ea"/>
                        </a:rPr>
                        <a:t>　</a:t>
                      </a:r>
                      <a:r>
                        <a:rPr kumimoji="1" lang="en-US" altLang="ja-JP" sz="1400" b="0" strike="noStrike" dirty="0">
                          <a:solidFill>
                            <a:schemeClr val="tx1"/>
                          </a:solidFill>
                          <a:latin typeface="ＭＳ Ｐゴシック" panose="020B0600070205080204" pitchFamily="50" charset="-128"/>
                          <a:ea typeface="+mn-ea"/>
                        </a:rPr>
                        <a:t>-</a:t>
                      </a:r>
                      <a:r>
                        <a:rPr kumimoji="1" lang="ja-JP" altLang="en-US" sz="1400" b="0" strike="noStrike" dirty="0">
                          <a:solidFill>
                            <a:schemeClr val="tx1"/>
                          </a:solidFill>
                          <a:latin typeface="ＭＳ Ｐゴシック" panose="020B0600070205080204" pitchFamily="50" charset="-128"/>
                          <a:ea typeface="+mn-ea"/>
                        </a:rPr>
                        <a:t>安全・安心で持続可能な魅力のある都市の実現</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strike="noStrike" dirty="0">
                          <a:solidFill>
                            <a:schemeClr val="tx1"/>
                          </a:solidFill>
                          <a:latin typeface="ＭＳ Ｐゴシック" panose="020B0600070205080204" pitchFamily="50" charset="-128"/>
                          <a:ea typeface="+mn-ea"/>
                        </a:rPr>
                        <a:t>　</a:t>
                      </a:r>
                      <a:r>
                        <a:rPr kumimoji="1" lang="en-US" altLang="ja-JP" sz="1400" b="0" strike="noStrike" dirty="0">
                          <a:solidFill>
                            <a:schemeClr val="tx1"/>
                          </a:solidFill>
                          <a:latin typeface="ＭＳ Ｐゴシック" panose="020B0600070205080204" pitchFamily="50" charset="-128"/>
                          <a:ea typeface="+mn-ea"/>
                        </a:rPr>
                        <a:t>-</a:t>
                      </a:r>
                      <a:r>
                        <a:rPr kumimoji="1" lang="ja-JP" altLang="en-US" sz="1400" b="0" strike="noStrike" dirty="0">
                          <a:solidFill>
                            <a:schemeClr val="tx1"/>
                          </a:solidFill>
                          <a:latin typeface="ＭＳ Ｐゴシック" panose="020B0600070205080204" pitchFamily="50" charset="-128"/>
                          <a:ea typeface="+mn-ea"/>
                        </a:rPr>
                        <a:t>多様な主体が連携し、大阪全体を活性化</a:t>
                      </a:r>
                      <a:endPar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1979874">
                <a:tc>
                  <a:txBody>
                    <a:bodyPr/>
                    <a:lstStyle/>
                    <a:p>
                      <a:r>
                        <a:rPr kumimoji="1" lang="ja-JP" altLang="en-US" sz="1400" b="1" dirty="0">
                          <a:solidFill>
                            <a:schemeClr val="tx1"/>
                          </a:solidFill>
                          <a:latin typeface="+mn-ea"/>
                          <a:ea typeface="+mn-ea"/>
                        </a:rPr>
                        <a:t>会議・提言を契機とする</a:t>
                      </a:r>
                      <a:endParaRPr kumimoji="1" lang="en-US" altLang="ja-JP" sz="1400" b="1" dirty="0">
                        <a:solidFill>
                          <a:schemeClr val="tx1"/>
                        </a:solidFill>
                        <a:latin typeface="+mn-ea"/>
                        <a:ea typeface="+mn-ea"/>
                      </a:endParaRPr>
                    </a:p>
                    <a:p>
                      <a:r>
                        <a:rPr kumimoji="1" lang="ja-JP" altLang="en-US" sz="1400" b="1" dirty="0">
                          <a:solidFill>
                            <a:schemeClr val="tx1"/>
                          </a:solidFill>
                          <a:latin typeface="+mn-ea"/>
                          <a:ea typeface="+mn-ea"/>
                        </a:rPr>
                        <a:t>新たな取組み</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都市の賑わいや活力を創出し、高めていくため１０のめざすべき都市像を設定。また、大阪・関西万博を見据えた魅力づくり、新型コロナウイルス感染症による影響、都市魅力創造に向けたこれまでの取組みにより明らかになった課題への対応などの観点から、重点取組７項目を設定。</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世界第一級の文化・観光拠点の進化・発信</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大阪の強みを生かした魅力創出・発信</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さらなる観光誘客に向けた取組み</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戦略的な</a:t>
                      </a:r>
                      <a:r>
                        <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rPr>
                        <a:t>М</a:t>
                      </a: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ＩＣＥ誘致の推進</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文化・芸術を通じた都市ブランドの形成</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スポーツツーリズムの推進</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大阪の成長・発展につながる国内外の高度人材の活躍推進</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148</a:t>
            </a:fld>
            <a:endParaRPr lang="ja-JP" altLang="en-US"/>
          </a:p>
        </p:txBody>
      </p:sp>
    </p:spTree>
    <p:extLst>
      <p:ext uri="{BB962C8B-B14F-4D97-AF65-F5344CB8AC3E}">
        <p14:creationId xmlns:p14="http://schemas.microsoft.com/office/powerpoint/2010/main" val="1321858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0" y="16412"/>
            <a:ext cx="9144000" cy="331926"/>
          </a:xfrm>
          <a:prstGeom prst="rect">
            <a:avLst/>
          </a:prstGeom>
          <a:solidFill>
            <a:schemeClr val="accent4">
              <a:lumMod val="20000"/>
              <a:lumOff val="80000"/>
            </a:schemeClr>
          </a:solidFill>
          <a:ln>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None/>
            </a:pPr>
            <a:r>
              <a:rPr lang="ja-JP" altLang="en-US" sz="1600" b="1" dirty="0">
                <a:latin typeface="BIZ UDゴシック" panose="020B0400000000000000" pitchFamily="49" charset="-128"/>
                <a:ea typeface="BIZ UDゴシック" panose="020B0400000000000000" pitchFamily="49" charset="-128"/>
              </a:rPr>
              <a:t>経営形態の見直し（Ａ項目）（</a:t>
            </a:r>
            <a:r>
              <a:rPr lang="en-US" altLang="ja-JP" sz="1600" b="1" dirty="0">
                <a:latin typeface="BIZ UDゴシック" panose="020B0400000000000000" pitchFamily="49" charset="-128"/>
                <a:ea typeface="BIZ UDゴシック" panose="020B0400000000000000" pitchFamily="49" charset="-128"/>
              </a:rPr>
              <a:t>24</a:t>
            </a:r>
            <a:r>
              <a:rPr lang="ja-JP" altLang="en-US" sz="1600" b="1" dirty="0">
                <a:latin typeface="BIZ UDゴシック" panose="020B0400000000000000" pitchFamily="49" charset="-128"/>
                <a:ea typeface="BIZ UDゴシック" panose="020B0400000000000000" pitchFamily="49" charset="-128"/>
              </a:rPr>
              <a:t>取組）の取組状況（改革手法別）</a:t>
            </a:r>
            <a:endParaRPr lang="en-US" altLang="ja-JP" sz="1600" b="1" dirty="0">
              <a:latin typeface="BIZ UDゴシック" panose="020B0400000000000000" pitchFamily="49" charset="-128"/>
              <a:ea typeface="BIZ UDゴシック" panose="020B0400000000000000" pitchFamily="49" charset="-128"/>
            </a:endParaRPr>
          </a:p>
        </p:txBody>
      </p:sp>
      <p:sp>
        <p:nvSpPr>
          <p:cNvPr id="24" name="コンテンツ プレースホルダー 2"/>
          <p:cNvSpPr txBox="1">
            <a:spLocks/>
          </p:cNvSpPr>
          <p:nvPr/>
        </p:nvSpPr>
        <p:spPr>
          <a:xfrm>
            <a:off x="0" y="4504756"/>
            <a:ext cx="9144000" cy="331926"/>
          </a:xfrm>
          <a:prstGeom prst="rect">
            <a:avLst/>
          </a:prstGeom>
          <a:solidFill>
            <a:schemeClr val="accent4">
              <a:lumMod val="20000"/>
              <a:lumOff val="80000"/>
            </a:schemeClr>
          </a:solidFill>
          <a:ln>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None/>
            </a:pPr>
            <a:r>
              <a:rPr lang="ja-JP" altLang="en-US" sz="1600" b="1" dirty="0">
                <a:latin typeface="BIZ UDゴシック" panose="020B0400000000000000" pitchFamily="49" charset="-128"/>
                <a:ea typeface="BIZ UDゴシック" panose="020B0400000000000000" pitchFamily="49" charset="-128"/>
              </a:rPr>
              <a:t>類似・重複している行政サービス（Ｂ項目）（</a:t>
            </a:r>
            <a:r>
              <a:rPr lang="en-US" altLang="ja-JP" sz="1600" b="1" dirty="0">
                <a:latin typeface="BIZ UDゴシック" panose="020B0400000000000000" pitchFamily="49" charset="-128"/>
                <a:ea typeface="BIZ UDゴシック" panose="020B0400000000000000" pitchFamily="49" charset="-128"/>
              </a:rPr>
              <a:t>22</a:t>
            </a:r>
            <a:r>
              <a:rPr lang="ja-JP" altLang="en-US" sz="1600" b="1" dirty="0">
                <a:latin typeface="BIZ UDゴシック" panose="020B0400000000000000" pitchFamily="49" charset="-128"/>
                <a:ea typeface="BIZ UDゴシック" panose="020B0400000000000000" pitchFamily="49" charset="-128"/>
              </a:rPr>
              <a:t>取組）の取組状況</a:t>
            </a:r>
            <a:r>
              <a:rPr lang="zh-TW" altLang="en-US" sz="1600" b="1" dirty="0">
                <a:latin typeface="BIZ UDゴシック" panose="020B0400000000000000" pitchFamily="49" charset="-128"/>
                <a:ea typeface="BIZ UDゴシック" panose="020B0400000000000000" pitchFamily="49" charset="-128"/>
              </a:rPr>
              <a:t>（改革手法別）</a:t>
            </a:r>
          </a:p>
        </p:txBody>
      </p:sp>
      <p:graphicFrame>
        <p:nvGraphicFramePr>
          <p:cNvPr id="25" name="表 24"/>
          <p:cNvGraphicFramePr>
            <a:graphicFrameLocks noGrp="1"/>
          </p:cNvGraphicFramePr>
          <p:nvPr/>
        </p:nvGraphicFramePr>
        <p:xfrm>
          <a:off x="444500" y="4939884"/>
          <a:ext cx="8494568" cy="1657348"/>
        </p:xfrm>
        <a:graphic>
          <a:graphicData uri="http://schemas.openxmlformats.org/drawingml/2006/table">
            <a:tbl>
              <a:tblPr/>
              <a:tblGrid>
                <a:gridCol w="1942226">
                  <a:extLst>
                    <a:ext uri="{9D8B030D-6E8A-4147-A177-3AD203B41FA5}">
                      <a16:colId xmlns:a16="http://schemas.microsoft.com/office/drawing/2014/main" val="3715737945"/>
                    </a:ext>
                  </a:extLst>
                </a:gridCol>
                <a:gridCol w="1942226">
                  <a:extLst>
                    <a:ext uri="{9D8B030D-6E8A-4147-A177-3AD203B41FA5}">
                      <a16:colId xmlns:a16="http://schemas.microsoft.com/office/drawing/2014/main" val="1255747048"/>
                    </a:ext>
                  </a:extLst>
                </a:gridCol>
                <a:gridCol w="1152529">
                  <a:extLst>
                    <a:ext uri="{9D8B030D-6E8A-4147-A177-3AD203B41FA5}">
                      <a16:colId xmlns:a16="http://schemas.microsoft.com/office/drawing/2014/main" val="4056689827"/>
                    </a:ext>
                  </a:extLst>
                </a:gridCol>
                <a:gridCol w="1152529">
                  <a:extLst>
                    <a:ext uri="{9D8B030D-6E8A-4147-A177-3AD203B41FA5}">
                      <a16:colId xmlns:a16="http://schemas.microsoft.com/office/drawing/2014/main" val="971867330"/>
                    </a:ext>
                  </a:extLst>
                </a:gridCol>
                <a:gridCol w="1152529">
                  <a:extLst>
                    <a:ext uri="{9D8B030D-6E8A-4147-A177-3AD203B41FA5}">
                      <a16:colId xmlns:a16="http://schemas.microsoft.com/office/drawing/2014/main" val="3035780391"/>
                    </a:ext>
                  </a:extLst>
                </a:gridCol>
                <a:gridCol w="1152529">
                  <a:extLst>
                    <a:ext uri="{9D8B030D-6E8A-4147-A177-3AD203B41FA5}">
                      <a16:colId xmlns:a16="http://schemas.microsoft.com/office/drawing/2014/main" val="2890371130"/>
                    </a:ext>
                  </a:extLst>
                </a:gridCol>
              </a:tblGrid>
              <a:tr h="285356">
                <a:tc gridSpan="2">
                  <a:txBody>
                    <a:bodyPr/>
                    <a:lstStyle/>
                    <a:p>
                      <a:pPr algn="ct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a:txBody>
                    <a:bodyPr/>
                    <a:lstStyle/>
                    <a:p>
                      <a:pPr algn="ctr"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実施済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検討終了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取組中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（合計）</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379047097"/>
                  </a:ext>
                </a:extLst>
              </a:tr>
              <a:tr h="285356">
                <a:tc rowSpan="4">
                  <a:txBody>
                    <a:bodyPr/>
                    <a:lstStyle/>
                    <a:p>
                      <a:pPr algn="l"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府市連携</a:t>
                      </a:r>
                      <a:b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b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a:t>
                      </a:r>
                      <a:r>
                        <a:rPr lang="en-US" altLang="ja-JP" sz="1500" b="1" i="0" u="none" strike="noStrike" dirty="0">
                          <a:solidFill>
                            <a:srgbClr val="000000"/>
                          </a:solidFill>
                          <a:effectLst/>
                          <a:latin typeface="BIZ UDゴシック" panose="020B0400000000000000" pitchFamily="49" charset="-128"/>
                          <a:ea typeface="BIZ UDゴシック" panose="020B0400000000000000" pitchFamily="49" charset="-128"/>
                        </a:rPr>
                        <a:t>22</a:t>
                      </a: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500" b="0" i="0" u="none" strike="noStrike">
                          <a:solidFill>
                            <a:srgbClr val="000000"/>
                          </a:solidFill>
                          <a:effectLst/>
                          <a:latin typeface="BIZ UDゴシック" panose="020B0400000000000000" pitchFamily="49" charset="-128"/>
                          <a:ea typeface="BIZ UDゴシック" panose="020B0400000000000000" pitchFamily="49" charset="-128"/>
                        </a:rPr>
                        <a:t>統合・一元化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４</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７</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860529890"/>
                  </a:ext>
                </a:extLst>
              </a:tr>
              <a:tr h="285356">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移管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２</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21347371"/>
                  </a:ext>
                </a:extLst>
              </a:tr>
              <a:tr h="285356">
                <a:tc vMerge="1">
                  <a:txBody>
                    <a:bodyPr/>
                    <a:lstStyle/>
                    <a:p>
                      <a:endParaRPr kumimoji="1" lang="ja-JP" altLang="en-US"/>
                    </a:p>
                  </a:txBody>
                  <a:tcPr/>
                </a:tc>
                <a:tc>
                  <a:txBody>
                    <a:bodyPr/>
                    <a:lstStyle/>
                    <a:p>
                      <a:pPr algn="l" fontAlgn="ctr"/>
                      <a:r>
                        <a:rPr lang="ja-JP" altLang="en-US" sz="1500" b="0" i="0" u="none" strike="noStrike">
                          <a:solidFill>
                            <a:srgbClr val="000000"/>
                          </a:solidFill>
                          <a:effectLst/>
                          <a:latin typeface="BIZ UDゴシック" panose="020B0400000000000000" pitchFamily="49" charset="-128"/>
                          <a:ea typeface="BIZ UDゴシック" panose="020B0400000000000000" pitchFamily="49" charset="-128"/>
                        </a:rPr>
                        <a:t>事業見直し・自立化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３</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４</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405765925"/>
                  </a:ext>
                </a:extLst>
              </a:tr>
              <a:tr h="285356">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役割見直し・機能再編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８</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９</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997994996"/>
                  </a:ext>
                </a:extLst>
              </a:tr>
              <a:tr h="230568">
                <a:tc gridSpan="2">
                  <a:txBody>
                    <a:bodyPr/>
                    <a:lstStyle/>
                    <a:p>
                      <a:pPr algn="ct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rPr>
                        <a:t>（合計）</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a:txBody>
                    <a:bodyPr/>
                    <a:lstStyle/>
                    <a:p>
                      <a:pPr algn="r" fontAlgn="ctr"/>
                      <a:r>
                        <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rPr>
                        <a:t>17</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rPr>
                        <a:t>３</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22</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713558480"/>
                  </a:ext>
                </a:extLst>
              </a:tr>
            </a:tbl>
          </a:graphicData>
        </a:graphic>
      </p:graphicFrame>
      <p:graphicFrame>
        <p:nvGraphicFramePr>
          <p:cNvPr id="7" name="表 6"/>
          <p:cNvGraphicFramePr>
            <a:graphicFrameLocks noGrp="1"/>
          </p:cNvGraphicFramePr>
          <p:nvPr/>
        </p:nvGraphicFramePr>
        <p:xfrm>
          <a:off x="444500" y="544343"/>
          <a:ext cx="7230918" cy="3726795"/>
        </p:xfrm>
        <a:graphic>
          <a:graphicData uri="http://schemas.openxmlformats.org/drawingml/2006/table">
            <a:tbl>
              <a:tblPr/>
              <a:tblGrid>
                <a:gridCol w="1980045">
                  <a:extLst>
                    <a:ext uri="{9D8B030D-6E8A-4147-A177-3AD203B41FA5}">
                      <a16:colId xmlns:a16="http://schemas.microsoft.com/office/drawing/2014/main" val="3028694077"/>
                    </a:ext>
                  </a:extLst>
                </a:gridCol>
                <a:gridCol w="1967346">
                  <a:extLst>
                    <a:ext uri="{9D8B030D-6E8A-4147-A177-3AD203B41FA5}">
                      <a16:colId xmlns:a16="http://schemas.microsoft.com/office/drawing/2014/main" val="1987924502"/>
                    </a:ext>
                  </a:extLst>
                </a:gridCol>
                <a:gridCol w="1108364">
                  <a:extLst>
                    <a:ext uri="{9D8B030D-6E8A-4147-A177-3AD203B41FA5}">
                      <a16:colId xmlns:a16="http://schemas.microsoft.com/office/drawing/2014/main" val="1718088020"/>
                    </a:ext>
                  </a:extLst>
                </a:gridCol>
                <a:gridCol w="1122218">
                  <a:extLst>
                    <a:ext uri="{9D8B030D-6E8A-4147-A177-3AD203B41FA5}">
                      <a16:colId xmlns:a16="http://schemas.microsoft.com/office/drawing/2014/main" val="3297780918"/>
                    </a:ext>
                  </a:extLst>
                </a:gridCol>
                <a:gridCol w="1052945">
                  <a:extLst>
                    <a:ext uri="{9D8B030D-6E8A-4147-A177-3AD203B41FA5}">
                      <a16:colId xmlns:a16="http://schemas.microsoft.com/office/drawing/2014/main" val="1208486771"/>
                    </a:ext>
                  </a:extLst>
                </a:gridCol>
              </a:tblGrid>
              <a:tr h="210165">
                <a:tc gridSpan="2">
                  <a:txBody>
                    <a:bodyPr/>
                    <a:lstStyle/>
                    <a:p>
                      <a:pPr algn="ct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a:txBody>
                    <a:bodyPr/>
                    <a:lstStyle/>
                    <a:p>
                      <a:pPr algn="ctr"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実施済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取組中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（合計）</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72040989"/>
                  </a:ext>
                </a:extLst>
              </a:tr>
              <a:tr h="210165">
                <a:tc rowSpan="7">
                  <a:txBody>
                    <a:bodyPr/>
                    <a:lstStyle/>
                    <a:p>
                      <a:pPr algn="l"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民間活力の有効活用</a:t>
                      </a:r>
                      <a:b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b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a:t>
                      </a:r>
                      <a:r>
                        <a:rPr lang="en-US" altLang="ja-JP" sz="1500" b="1" i="0" u="none" strike="noStrike" dirty="0">
                          <a:solidFill>
                            <a:srgbClr val="000000"/>
                          </a:solidFill>
                          <a:effectLst/>
                          <a:latin typeface="BIZ UDゴシック" panose="020B0400000000000000" pitchFamily="49" charset="-128"/>
                          <a:ea typeface="BIZ UDゴシック" panose="020B0400000000000000" pitchFamily="49" charset="-128"/>
                        </a:rPr>
                        <a:t>13</a:t>
                      </a: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民営化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２</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597408263"/>
                  </a:ext>
                </a:extLst>
              </a:tr>
              <a:tr h="215265">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地独法人化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２</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99870929"/>
                  </a:ext>
                </a:extLst>
              </a:tr>
              <a:tr h="306705">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直営廃止</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p>
                      <a:pPr algn="l" fontAlgn="ctr"/>
                      <a:r>
                        <a:rPr lang="ja-JP" altLang="en-US" sz="1200" b="0" i="0" u="none" strike="noStrike" spc="0" dirty="0">
                          <a:solidFill>
                            <a:srgbClr val="000000"/>
                          </a:solidFill>
                          <a:effectLst/>
                          <a:latin typeface="BIZ UDゴシック" panose="020B0400000000000000" pitchFamily="49" charset="-128"/>
                          <a:ea typeface="BIZ UDゴシック" panose="020B0400000000000000" pitchFamily="49" charset="-128"/>
                        </a:rPr>
                        <a:t>（民間への機能継承含む）</a:t>
                      </a:r>
                      <a:endParaRPr lang="ja-JP" altLang="en-US" sz="1500" b="0" i="0" u="none" strike="noStrike" spc="0"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３</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856831247"/>
                  </a:ext>
                </a:extLst>
              </a:tr>
              <a:tr h="146685">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民間移管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１</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164519569"/>
                  </a:ext>
                </a:extLst>
              </a:tr>
              <a:tr h="169545">
                <a:tc vMerge="1">
                  <a:txBody>
                    <a:bodyPr/>
                    <a:lstStyle/>
                    <a:p>
                      <a:endParaRPr kumimoji="1" lang="ja-JP" altLang="en-US"/>
                    </a:p>
                  </a:txBody>
                  <a:tcPr/>
                </a:tc>
                <a:tc>
                  <a:txBody>
                    <a:bodyPr/>
                    <a:lstStyle/>
                    <a:p>
                      <a:pPr algn="l" fontAlgn="ctr"/>
                      <a:r>
                        <a:rPr lang="ja-JP" altLang="en-US" sz="1500" b="0" i="0" u="none" strike="noStrike">
                          <a:solidFill>
                            <a:srgbClr val="000000"/>
                          </a:solidFill>
                          <a:effectLst/>
                          <a:latin typeface="BIZ UDゴシック" panose="020B0400000000000000" pitchFamily="49" charset="-128"/>
                          <a:ea typeface="BIZ UDゴシック" panose="020B0400000000000000" pitchFamily="49" charset="-128"/>
                        </a:rPr>
                        <a:t>民間委託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２</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559436053"/>
                  </a:ext>
                </a:extLst>
              </a:tr>
              <a:tr h="192405">
                <a:tc vMerge="1">
                  <a:txBody>
                    <a:bodyPr/>
                    <a:lstStyle/>
                    <a:p>
                      <a:endParaRPr kumimoji="1" lang="ja-JP" altLang="en-US"/>
                    </a:p>
                  </a:txBody>
                  <a:tcPr/>
                </a:tc>
                <a:tc>
                  <a:txBody>
                    <a:bodyPr/>
                    <a:lstStyle/>
                    <a:p>
                      <a:pPr algn="l" fontAlgn="ctr"/>
                      <a:r>
                        <a:rPr lang="en-US" sz="1500" b="0" i="0" u="none" strike="noStrike" dirty="0">
                          <a:solidFill>
                            <a:srgbClr val="000000"/>
                          </a:solidFill>
                          <a:effectLst/>
                          <a:latin typeface="BIZ UDゴシック" panose="020B0400000000000000" pitchFamily="49" charset="-128"/>
                          <a:ea typeface="BIZ UDゴシック" panose="020B0400000000000000" pitchFamily="49" charset="-128"/>
                        </a:rPr>
                        <a:t>PFI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２</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86995411"/>
                  </a:ext>
                </a:extLst>
              </a:tr>
              <a:tr h="215265">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指定管理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１</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447827571"/>
                  </a:ext>
                </a:extLst>
              </a:tr>
              <a:tr h="210165">
                <a:tc rowSpan="3">
                  <a:txBody>
                    <a:bodyPr/>
                    <a:lstStyle/>
                    <a:p>
                      <a:pPr algn="l"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府市連携</a:t>
                      </a:r>
                      <a:endParaRPr lang="en-US" altLang="ja-JP" sz="1500" b="1" i="0" u="none" strike="noStrike" dirty="0">
                        <a:solidFill>
                          <a:srgbClr val="000000"/>
                        </a:solidFill>
                        <a:effectLst/>
                        <a:latin typeface="BIZ UDゴシック" panose="020B0400000000000000" pitchFamily="49" charset="-128"/>
                        <a:ea typeface="BIZ UDゴシック" panose="020B0400000000000000" pitchFamily="49" charset="-128"/>
                      </a:endParaRPr>
                    </a:p>
                    <a:p>
                      <a:pPr algn="l"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統合・一元化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３</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５</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794409828"/>
                  </a:ext>
                </a:extLst>
              </a:tr>
              <a:tr h="226695">
                <a:tc vMerge="1">
                  <a:txBody>
                    <a:bodyPr/>
                    <a:lstStyle/>
                    <a:p>
                      <a:endParaRPr kumimoji="1" lang="ja-JP" alt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移管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１</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153420799"/>
                  </a:ext>
                </a:extLst>
              </a:tr>
              <a:tr h="210165">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事業連携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１</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584555998"/>
                  </a:ext>
                </a:extLst>
              </a:tr>
              <a:tr h="210165">
                <a:tc rowSpan="3">
                  <a:txBody>
                    <a:bodyPr/>
                    <a:lstStyle/>
                    <a:p>
                      <a:pPr algn="l" fontAlgn="ctr"/>
                      <a:r>
                        <a:rPr lang="zh-TW"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市町村連携</a:t>
                      </a:r>
                      <a:b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b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（４）</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zh-TW"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一部事務組合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１</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431932946"/>
                  </a:ext>
                </a:extLst>
              </a:tr>
              <a:tr h="119063">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事業最適化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chemeClr val="tx1"/>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chemeClr val="tx1"/>
                          </a:solidFill>
                          <a:effectLst/>
                          <a:latin typeface="BIZ UDゴシック" panose="020B0400000000000000" pitchFamily="49" charset="-128"/>
                          <a:ea typeface="BIZ UDゴシック" panose="020B0400000000000000" pitchFamily="49" charset="-128"/>
                          <a:cs typeface="Calibri" panose="020F0502020204030204" pitchFamily="34" charset="0"/>
                        </a:rPr>
                        <a:t>２</a:t>
                      </a:r>
                      <a:endParaRPr lang="en-US" altLang="ja-JP" sz="1200" b="0" i="0" u="none" strike="noStrike" dirty="0">
                        <a:solidFill>
                          <a:schemeClr val="tx1"/>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15432127"/>
                  </a:ext>
                </a:extLst>
              </a:tr>
              <a:tr h="119063">
                <a:tc vMerge="1">
                  <a:txBody>
                    <a:bodyPr/>
                    <a:lstStyle/>
                    <a:p>
                      <a:endParaRPr kumimoji="1" lang="ja-JP" altLang="en-US"/>
                    </a:p>
                  </a:txBody>
                  <a:tcPr/>
                </a:tc>
                <a:tc>
                  <a:txBody>
                    <a:bodyPr/>
                    <a:lstStyle/>
                    <a:p>
                      <a:pPr algn="l" fontAlgn="ctr"/>
                      <a:r>
                        <a:rPr lang="ja-JP" altLang="en-US" sz="1500" b="0" i="0" u="none" strike="noStrike" dirty="0">
                          <a:solidFill>
                            <a:schemeClr val="tx1"/>
                          </a:solidFill>
                          <a:effectLst/>
                          <a:latin typeface="BIZ UDゴシック" panose="020B0400000000000000" pitchFamily="49" charset="-128"/>
                          <a:ea typeface="BIZ UDゴシック" panose="020B0400000000000000" pitchFamily="49" charset="-128"/>
                        </a:rPr>
                        <a:t>市町村支援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chemeClr val="tx1"/>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chemeClr val="tx1"/>
                          </a:solidFill>
                          <a:effectLst/>
                          <a:latin typeface="BIZ UDゴシック" panose="020B0400000000000000" pitchFamily="49" charset="-128"/>
                          <a:ea typeface="BIZ UDゴシック" panose="020B0400000000000000" pitchFamily="49" charset="-128"/>
                          <a:cs typeface="Calibri" panose="020F0502020204030204" pitchFamily="34" charset="0"/>
                        </a:rPr>
                        <a:t>１</a:t>
                      </a:r>
                      <a:endParaRPr lang="en-US" altLang="ja-JP" sz="1200" b="0" i="0" u="none" strike="noStrike" dirty="0">
                        <a:solidFill>
                          <a:schemeClr val="tx1"/>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324264497"/>
                  </a:ext>
                </a:extLst>
              </a:tr>
              <a:tr h="210165">
                <a:tc gridSpan="2">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rPr>
                        <a:t>（合計）</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a:txBody>
                    <a:bodyPr/>
                    <a:lstStyle/>
                    <a:p>
                      <a:pPr algn="r" fontAlgn="b"/>
                      <a:r>
                        <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rPr>
                        <a:t>11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rPr>
                        <a:t>13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24</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073723912"/>
                  </a:ext>
                </a:extLst>
              </a:tr>
            </a:tbl>
          </a:graphicData>
        </a:graphic>
      </p:graphicFrame>
      <p:sp>
        <p:nvSpPr>
          <p:cNvPr id="8"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14</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274034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179512" y="574192"/>
          <a:ext cx="8784975" cy="5394960"/>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1342640">
                <a:tc>
                  <a:txBody>
                    <a:bodyPr/>
                    <a:lstStyle/>
                    <a:p>
                      <a:r>
                        <a:rPr kumimoji="1" lang="ja-JP" altLang="en-US" sz="1400" b="1" dirty="0">
                          <a:solidFill>
                            <a:schemeClr val="tx1"/>
                          </a:solidFill>
                          <a:latin typeface="+mn-ea"/>
                          <a:ea typeface="+mn-ea"/>
                        </a:rPr>
                        <a:t>戦略策定の背景にあった</a:t>
                      </a:r>
                      <a:br>
                        <a:rPr kumimoji="1" lang="en-US" altLang="ja-JP" sz="1400" b="1" dirty="0">
                          <a:solidFill>
                            <a:schemeClr val="tx1"/>
                          </a:solidFill>
                          <a:latin typeface="+mn-ea"/>
                          <a:ea typeface="+mn-ea"/>
                        </a:rPr>
                      </a:br>
                      <a:r>
                        <a:rPr kumimoji="1" lang="ja-JP" altLang="en-US" sz="1400" b="1" dirty="0">
                          <a:solidFill>
                            <a:schemeClr val="tx1"/>
                          </a:solidFill>
                          <a:latin typeface="+mn-ea"/>
                          <a:ea typeface="+mn-ea"/>
                        </a:rPr>
                        <a:t>問題意識・課題</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92075" indent="-92075"/>
                      <a:r>
                        <a:rPr kumimoji="1" lang="ja-JP" altLang="en-US" sz="1400" dirty="0">
                          <a:solidFill>
                            <a:schemeClr val="tx1"/>
                          </a:solidFill>
                          <a:latin typeface="+mn-ea"/>
                          <a:ea typeface="+mn-ea"/>
                        </a:rPr>
                        <a:t>・社会のグローバル化、少子化が進み、大学淘汰、大学評価時代を迎えるという厳しい環境の中、世界的な大学間競争を勝ち抜くためには、ブランド力等の更なる向上が必要</a:t>
                      </a:r>
                    </a:p>
                    <a:p>
                      <a:pPr marL="92075" indent="-92075"/>
                      <a:r>
                        <a:rPr kumimoji="1" lang="ja-JP" altLang="en-US" sz="1400" dirty="0">
                          <a:solidFill>
                            <a:schemeClr val="tx1"/>
                          </a:solidFill>
                          <a:latin typeface="+mn-ea"/>
                          <a:ea typeface="+mn-ea"/>
                        </a:rPr>
                        <a:t>・ また、国も国立大学の機能の再構築を進め、有力国公私立大学間の競争も激化。</a:t>
                      </a:r>
                    </a:p>
                    <a:p>
                      <a:pPr marL="92075" indent="-92075"/>
                      <a:r>
                        <a:rPr kumimoji="1" lang="ja-JP" altLang="en-US" sz="1400" dirty="0">
                          <a:solidFill>
                            <a:schemeClr val="tx1"/>
                          </a:solidFill>
                          <a:latin typeface="+mn-ea"/>
                          <a:ea typeface="+mn-ea"/>
                        </a:rPr>
                        <a:t>・ 強い大阪を実現する</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知的インフラ</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拠点としての役割を十分果たすため、両大学それぞれの強み・特徴をトータルで活用することが必要。</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2160240">
                <a:tc>
                  <a:txBody>
                    <a:bodyPr/>
                    <a:lstStyle/>
                    <a:p>
                      <a:r>
                        <a:rPr kumimoji="1" lang="ja-JP" altLang="en-US" sz="1400" b="1" dirty="0">
                          <a:solidFill>
                            <a:schemeClr val="tx1"/>
                          </a:solidFill>
                          <a:latin typeface="+mn-ea"/>
                          <a:ea typeface="+mn-ea"/>
                        </a:rPr>
                        <a:t>提言内容</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提言の概要</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大阪府市新大学構想</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１．新たな教学体制の導入</a:t>
                      </a:r>
                    </a:p>
                    <a:p>
                      <a:pPr marL="182563" indent="-182563"/>
                      <a:r>
                        <a:rPr kumimoji="1" lang="ja-JP" altLang="en-US" sz="1400" dirty="0">
                          <a:solidFill>
                            <a:schemeClr val="tx1"/>
                          </a:solidFill>
                          <a:latin typeface="ＭＳ Ｐゴシック" panose="020B0600070205080204" pitchFamily="50" charset="-128"/>
                          <a:ea typeface="ＭＳ Ｐゴシック" panose="020B0600070205080204" pitchFamily="50" charset="-128"/>
                        </a:rPr>
                        <a:t>　・研究組織と教育組織を分離し、効率的な組織運営と教育ニーズへの柔軟な対応を図る</a:t>
                      </a:r>
                    </a:p>
                    <a:p>
                      <a:pPr marL="182563" indent="-182563"/>
                      <a:r>
                        <a:rPr kumimoji="1" lang="ja-JP" altLang="en-US" sz="1400" dirty="0">
                          <a:solidFill>
                            <a:schemeClr val="tx1"/>
                          </a:solidFill>
                          <a:latin typeface="ＭＳ Ｐゴシック" panose="020B0600070205080204" pitchFamily="50" charset="-128"/>
                          <a:ea typeface="ＭＳ Ｐゴシック" panose="020B0600070205080204" pitchFamily="50" charset="-128"/>
                        </a:rPr>
                        <a:t>２．選択と集中による教育組織の再編</a:t>
                      </a:r>
                    </a:p>
                    <a:p>
                      <a:pPr marL="182563" indent="-182563"/>
                      <a:r>
                        <a:rPr kumimoji="1" lang="ja-JP" altLang="en-US" sz="1400" dirty="0">
                          <a:solidFill>
                            <a:schemeClr val="tx1"/>
                          </a:solidFill>
                          <a:latin typeface="ＭＳ Ｐゴシック" panose="020B0600070205080204" pitchFamily="50" charset="-128"/>
                          <a:ea typeface="ＭＳ Ｐゴシック" panose="020B0600070205080204" pitchFamily="50" charset="-128"/>
                        </a:rPr>
                        <a:t>　・両大学の重複分野を統合・再編し、そこから生み出された資源を戦略分野等に集中投入</a:t>
                      </a:r>
                    </a:p>
                    <a:p>
                      <a:pPr marL="182563" indent="-182563"/>
                      <a:r>
                        <a:rPr kumimoji="1" lang="ja-JP" altLang="en-US" sz="1400" dirty="0">
                          <a:solidFill>
                            <a:schemeClr val="tx1"/>
                          </a:solidFill>
                          <a:latin typeface="ＭＳ Ｐゴシック" panose="020B0600070205080204" pitchFamily="50" charset="-128"/>
                          <a:ea typeface="ＭＳ Ｐゴシック" panose="020B0600070205080204" pitchFamily="50" charset="-128"/>
                        </a:rPr>
                        <a:t>３．大学運営システムの抜本的改革</a:t>
                      </a:r>
                    </a:p>
                    <a:p>
                      <a:pPr marL="182563" indent="-182563"/>
                      <a:r>
                        <a:rPr kumimoji="1" lang="ja-JP" altLang="en-US" sz="1400" dirty="0">
                          <a:solidFill>
                            <a:schemeClr val="tx1"/>
                          </a:solidFill>
                          <a:latin typeface="ＭＳ Ｐゴシック" panose="020B0600070205080204" pitchFamily="50" charset="-128"/>
                          <a:ea typeface="ＭＳ Ｐゴシック" panose="020B0600070205080204" pitchFamily="50" charset="-128"/>
                        </a:rPr>
                        <a:t>　・理事長・学長のガバナンス強化などにより「柔軟で持続的に改革できる大学」をめざす</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1728192">
                <a:tc>
                  <a:txBody>
                    <a:bodyPr/>
                    <a:lstStyle/>
                    <a:p>
                      <a:r>
                        <a:rPr kumimoji="1" lang="ja-JP" altLang="en-US" sz="1400" b="1" dirty="0">
                          <a:solidFill>
                            <a:schemeClr val="tx1"/>
                          </a:solidFill>
                          <a:latin typeface="+mn-ea"/>
                          <a:ea typeface="+mn-ea"/>
                        </a:rPr>
                        <a:t>会議・提言を契機とする</a:t>
                      </a:r>
                      <a:endParaRPr kumimoji="1" lang="en-US" altLang="ja-JP" sz="1400" b="1" dirty="0">
                        <a:solidFill>
                          <a:schemeClr val="tx1"/>
                        </a:solidFill>
                        <a:latin typeface="+mn-ea"/>
                        <a:ea typeface="+mn-ea"/>
                      </a:endParaRPr>
                    </a:p>
                    <a:p>
                      <a:r>
                        <a:rPr kumimoji="1" lang="ja-JP" altLang="en-US" sz="1400" b="1" dirty="0">
                          <a:solidFill>
                            <a:schemeClr val="tx1"/>
                          </a:solidFill>
                          <a:latin typeface="+mn-ea"/>
                          <a:ea typeface="+mn-ea"/>
                        </a:rPr>
                        <a:t>新たな取組み</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・府市で「新大学ビジョン」を取りまとめた（</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年９月）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・府市及び両大学で「新大学案」、府市で「新法人基本方針」を作成（</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10</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・「ガバナンス改革」に関する提言を先取りした大学改革を実施</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戦略的研究費公募選考（</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2011</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年度～）</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人事委員会制度創設（</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2012</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年度～）</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理事長・学長、研究科長選考方法見直し（</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年度～）</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（いずれも市立大。府立大は</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2005</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年以降独法化に伴いｶﾞﾊﾞﾅﾝｽ改革を実施済）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・両大学が「</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新・公立大学</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大阪モデル（基本構想）」を公表（</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2015</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年２月）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3" name="テキスト ボックス 12"/>
          <p:cNvSpPr txBox="1"/>
          <p:nvPr/>
        </p:nvSpPr>
        <p:spPr>
          <a:xfrm>
            <a:off x="72008" y="215240"/>
            <a:ext cx="6156176" cy="338554"/>
          </a:xfrm>
          <a:prstGeom prst="rect">
            <a:avLst/>
          </a:prstGeom>
          <a:noFill/>
        </p:spPr>
        <p:txBody>
          <a:bodyPr wrap="square" rtlCol="0">
            <a:spAutoFit/>
          </a:bodyPr>
          <a:lstStyle/>
          <a:p>
            <a:r>
              <a:rPr lang="ja-JP" altLang="en-US" sz="1600" b="1" dirty="0">
                <a:solidFill>
                  <a:prstClr val="black"/>
                </a:solidFill>
              </a:rPr>
              <a:t>②大阪府市新大学構想会議（その１）</a:t>
            </a:r>
            <a:endParaRPr lang="en-US" altLang="ja-JP" sz="1600" b="1" dirty="0">
              <a:solidFill>
                <a:prstClr val="black"/>
              </a:solidFill>
            </a:endParaRPr>
          </a:p>
        </p:txBody>
      </p:sp>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149</a:t>
            </a:fld>
            <a:endParaRPr lang="ja-JP" altLang="en-US"/>
          </a:p>
        </p:txBody>
      </p:sp>
    </p:spTree>
    <p:extLst>
      <p:ext uri="{BB962C8B-B14F-4D97-AF65-F5344CB8AC3E}">
        <p14:creationId xmlns:p14="http://schemas.microsoft.com/office/powerpoint/2010/main" val="184538306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179512" y="574192"/>
          <a:ext cx="8784975" cy="5852160"/>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5735128">
                <a:tc>
                  <a:txBody>
                    <a:bodyPr/>
                    <a:lstStyle/>
                    <a:p>
                      <a:r>
                        <a:rPr kumimoji="1" lang="ja-JP" altLang="en-US" sz="1400" b="1" dirty="0">
                          <a:solidFill>
                            <a:schemeClr val="tx1"/>
                          </a:solidFill>
                          <a:latin typeface="+mn-ea"/>
                          <a:ea typeface="+mn-ea"/>
                        </a:rPr>
                        <a:t>会議・提言を契機とする</a:t>
                      </a:r>
                      <a:endParaRPr kumimoji="1" lang="en-US" altLang="ja-JP" sz="1400" b="1" dirty="0">
                        <a:solidFill>
                          <a:schemeClr val="tx1"/>
                        </a:solidFill>
                        <a:latin typeface="+mn-ea"/>
                        <a:ea typeface="+mn-ea"/>
                      </a:endParaRPr>
                    </a:p>
                    <a:p>
                      <a:r>
                        <a:rPr kumimoji="1" lang="ja-JP" altLang="en-US" sz="1400" b="1" dirty="0">
                          <a:solidFill>
                            <a:schemeClr val="tx1"/>
                          </a:solidFill>
                          <a:latin typeface="+mn-ea"/>
                          <a:ea typeface="+mn-ea"/>
                        </a:rPr>
                        <a:t>新たな取組み</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85725" indent="-85725"/>
                      <a:r>
                        <a:rPr kumimoji="1" lang="ja-JP" altLang="en-US" sz="1400" dirty="0">
                          <a:solidFill>
                            <a:schemeClr val="tx1"/>
                          </a:solidFill>
                          <a:latin typeface="ＭＳ Ｐゴシック" panose="020B0600070205080204" pitchFamily="50" charset="-128"/>
                          <a:ea typeface="ＭＳ Ｐゴシック" panose="020B0600070205080204" pitchFamily="50" charset="-128"/>
                        </a:rPr>
                        <a:t>・新大学に求められる機能について検討を進めるため、副首都推進本部のもと、「新大学設計４者タスクフォース」を設置（</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2016</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4</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85725" indent="-85725"/>
                      <a:r>
                        <a:rPr kumimoji="1" lang="ja-JP" altLang="en-US" sz="1400" dirty="0">
                          <a:solidFill>
                            <a:schemeClr val="tx1"/>
                          </a:solidFill>
                          <a:latin typeface="ＭＳ Ｐゴシック" panose="020B0600070205080204" pitchFamily="50" charset="-128"/>
                          <a:ea typeface="ＭＳ Ｐゴシック" panose="020B0600070205080204" pitchFamily="50" charset="-128"/>
                        </a:rPr>
                        <a:t>・「新大学設計４者タスクフォース」において、「新大学について　－検討経過の報告－」をとりまとめ（</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2016</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8</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85725" indent="-85725"/>
                      <a:r>
                        <a:rPr kumimoji="1" lang="ja-JP" altLang="en-US" sz="1400" dirty="0">
                          <a:solidFill>
                            <a:schemeClr val="tx1"/>
                          </a:solidFill>
                          <a:latin typeface="ＭＳ Ｐゴシック" panose="020B0600070205080204" pitchFamily="50" charset="-128"/>
                          <a:ea typeface="ＭＳ Ｐゴシック" panose="020B0600070205080204" pitchFamily="50" charset="-128"/>
                        </a:rPr>
                        <a:t>・新大学の戦略領域について議論を深めるため、「新大学設計４者タスクフォース」のもと、「戦略領域別ワークショップ」を設置（</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2016</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10</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85725" indent="-85725"/>
                      <a:r>
                        <a:rPr kumimoji="1" lang="ja-JP" altLang="en-US" sz="1400" dirty="0">
                          <a:solidFill>
                            <a:schemeClr val="tx1"/>
                          </a:solidFill>
                          <a:latin typeface="ＭＳ Ｐゴシック" panose="020B0600070205080204" pitchFamily="50" charset="-128"/>
                          <a:ea typeface="ＭＳ Ｐゴシック" panose="020B0600070205080204" pitchFamily="50" charset="-128"/>
                        </a:rPr>
                        <a:t>・「新大学設計４者タスクフォース」において、「新たな公立大学としての２つの機能・戦略領域」をとりまとめ。府市において、「新法人について</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公立大学法人大阪府立大学と公立大学法人大阪市立大学の統合に関する計画</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（案）」をとりまとめ（</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2017</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8</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85725" indent="-85725"/>
                      <a:r>
                        <a:rPr kumimoji="1" lang="ja-JP" altLang="en-US" sz="1400" dirty="0">
                          <a:solidFill>
                            <a:schemeClr val="tx1"/>
                          </a:solidFill>
                          <a:latin typeface="ＭＳ Ｐゴシック" panose="020B0600070205080204" pitchFamily="50" charset="-128"/>
                          <a:ea typeface="ＭＳ Ｐゴシック" panose="020B0600070205080204" pitchFamily="50" charset="-128"/>
                        </a:rPr>
                        <a:t>・新設合併に係る協議事項等の法人統合関連議案が可決（府議会</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2017</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11</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月、市会</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2018</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85725" indent="-85725"/>
                      <a:r>
                        <a:rPr kumimoji="1" lang="ja-JP" altLang="en-US" sz="1400" dirty="0">
                          <a:solidFill>
                            <a:schemeClr val="tx1"/>
                          </a:solidFill>
                          <a:latin typeface="ＭＳ Ｐゴシック" panose="020B0600070205080204" pitchFamily="50" charset="-128"/>
                          <a:ea typeface="+mn-ea"/>
                        </a:rPr>
                        <a:t>・大阪府議会・大阪市会において公立大学法人大阪第１期中期目標議案の可決（府市：</a:t>
                      </a:r>
                      <a:r>
                        <a:rPr kumimoji="1" lang="en-US" altLang="ja-JP" sz="1400" dirty="0">
                          <a:solidFill>
                            <a:schemeClr val="tx1"/>
                          </a:solidFill>
                          <a:latin typeface="ＭＳ Ｐゴシック" panose="020B0600070205080204" pitchFamily="50" charset="-128"/>
                          <a:ea typeface="+mn-ea"/>
                        </a:rPr>
                        <a:t>2018</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12</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・府立大学・市立大学の法人統合により「公立大学法人大阪」が発足（</a:t>
                      </a:r>
                      <a:r>
                        <a:rPr kumimoji="1" lang="en-US" altLang="ja-JP" sz="1400" dirty="0">
                          <a:solidFill>
                            <a:schemeClr val="tx1"/>
                          </a:solidFill>
                          <a:latin typeface="ＭＳ Ｐゴシック" panose="020B0600070205080204" pitchFamily="50" charset="-128"/>
                          <a:ea typeface="+mn-ea"/>
                        </a:rPr>
                        <a:t>2019</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4</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　令和</a:t>
                      </a:r>
                      <a:r>
                        <a:rPr kumimoji="1" lang="en-US" altLang="ja-JP" sz="1400" dirty="0">
                          <a:solidFill>
                            <a:schemeClr val="tx1"/>
                          </a:solidFill>
                          <a:latin typeface="ＭＳ Ｐゴシック" panose="020B0600070205080204" pitchFamily="50" charset="-128"/>
                          <a:ea typeface="+mn-ea"/>
                        </a:rPr>
                        <a:t>4</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4</a:t>
                      </a:r>
                      <a:r>
                        <a:rPr kumimoji="1" lang="ja-JP" altLang="en-US" sz="1400" dirty="0">
                          <a:solidFill>
                            <a:schemeClr val="tx1"/>
                          </a:solidFill>
                          <a:latin typeface="ＭＳ Ｐゴシック" panose="020B0600070205080204" pitchFamily="50" charset="-128"/>
                          <a:ea typeface="+mn-ea"/>
                        </a:rPr>
                        <a:t>月の大学統合に向けた準備を開始（</a:t>
                      </a:r>
                      <a:r>
                        <a:rPr kumimoji="1" lang="en-US" altLang="ja-JP" sz="1400" dirty="0">
                          <a:solidFill>
                            <a:schemeClr val="tx1"/>
                          </a:solidFill>
                          <a:latin typeface="ＭＳ Ｐゴシック" panose="020B0600070205080204" pitchFamily="50" charset="-128"/>
                          <a:ea typeface="+mn-ea"/>
                        </a:rPr>
                        <a:t>2019</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4</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・府市及び法人の３者による「新大学基本構想」を策定（</a:t>
                      </a:r>
                      <a:r>
                        <a:rPr kumimoji="1" lang="en-US" altLang="ja-JP" sz="1400" dirty="0">
                          <a:solidFill>
                            <a:schemeClr val="tx1"/>
                          </a:solidFill>
                          <a:latin typeface="ＭＳ Ｐゴシック" panose="020B0600070205080204" pitchFamily="50" charset="-128"/>
                          <a:ea typeface="+mn-ea"/>
                        </a:rPr>
                        <a:t>2020</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1</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・大阪府議会・大阪市会において新大学を令和</a:t>
                      </a:r>
                      <a:r>
                        <a:rPr kumimoji="1" lang="en-US" altLang="ja-JP" sz="1400" dirty="0">
                          <a:solidFill>
                            <a:schemeClr val="tx1"/>
                          </a:solidFill>
                          <a:latin typeface="ＭＳ Ｐゴシック" panose="020B0600070205080204" pitchFamily="50" charset="-128"/>
                          <a:ea typeface="+mn-ea"/>
                        </a:rPr>
                        <a:t>4</a:t>
                      </a:r>
                      <a:r>
                        <a:rPr kumimoji="1" lang="ja-JP" altLang="en-US" sz="1400" dirty="0">
                          <a:solidFill>
                            <a:schemeClr val="tx1"/>
                          </a:solidFill>
                          <a:latin typeface="ＭＳ Ｐゴシック" panose="020B0600070205080204" pitchFamily="50" charset="-128"/>
                          <a:ea typeface="+mn-ea"/>
                        </a:rPr>
                        <a:t>年度に設置する旨を記載した公立大学法人大阪第１期中期目標変更議案の可決（府：</a:t>
                      </a:r>
                      <a:r>
                        <a:rPr kumimoji="1" lang="en-US" altLang="ja-JP" sz="1400" dirty="0">
                          <a:solidFill>
                            <a:schemeClr val="tx1"/>
                          </a:solidFill>
                          <a:latin typeface="ＭＳ Ｐゴシック" panose="020B0600070205080204" pitchFamily="50" charset="-128"/>
                          <a:ea typeface="+mn-ea"/>
                        </a:rPr>
                        <a:t>2020</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3</a:t>
                      </a:r>
                      <a:r>
                        <a:rPr kumimoji="1" lang="ja-JP" altLang="en-US" sz="1400" dirty="0">
                          <a:solidFill>
                            <a:schemeClr val="tx1"/>
                          </a:solidFill>
                          <a:latin typeface="ＭＳ Ｐゴシック" panose="020B0600070205080204" pitchFamily="50" charset="-128"/>
                          <a:ea typeface="+mn-ea"/>
                        </a:rPr>
                        <a:t>月、市：</a:t>
                      </a:r>
                      <a:r>
                        <a:rPr kumimoji="1" lang="en-US" altLang="ja-JP" sz="1400" dirty="0">
                          <a:solidFill>
                            <a:schemeClr val="tx1"/>
                          </a:solidFill>
                          <a:latin typeface="ＭＳ Ｐゴシック" panose="020B0600070205080204" pitchFamily="50" charset="-128"/>
                          <a:ea typeface="+mn-ea"/>
                        </a:rPr>
                        <a:t>2020</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2</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・新大学の名称を「大阪公立大学」に決定（</a:t>
                      </a:r>
                      <a:r>
                        <a:rPr kumimoji="1" lang="en-US" altLang="ja-JP" sz="1400" dirty="0">
                          <a:solidFill>
                            <a:schemeClr val="tx1"/>
                          </a:solidFill>
                          <a:latin typeface="ＭＳ Ｐゴシック" panose="020B0600070205080204" pitchFamily="50" charset="-128"/>
                          <a:ea typeface="+mn-ea"/>
                        </a:rPr>
                        <a:t>2020</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6</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・府市及び法人の３者による「新大学基本構想」の一部変更を決定（</a:t>
                      </a:r>
                      <a:r>
                        <a:rPr kumimoji="1" lang="en-US" altLang="ja-JP" sz="1400" dirty="0">
                          <a:solidFill>
                            <a:schemeClr val="tx1"/>
                          </a:solidFill>
                          <a:latin typeface="ＭＳ Ｐゴシック" panose="020B0600070205080204" pitchFamily="50" charset="-128"/>
                          <a:ea typeface="+mn-ea"/>
                        </a:rPr>
                        <a:t>2020</a:t>
                      </a:r>
                      <a:r>
                        <a:rPr kumimoji="1" lang="ja-JP" altLang="en-US" sz="1400" dirty="0">
                          <a:solidFill>
                            <a:schemeClr val="tx1"/>
                          </a:solidFill>
                          <a:latin typeface="ＭＳ Ｐゴシック" panose="020B0600070205080204" pitchFamily="50" charset="-128"/>
                          <a:ea typeface="+mn-ea"/>
                        </a:rPr>
                        <a:t>年７月）</a:t>
                      </a:r>
                    </a:p>
                    <a:p>
                      <a:pPr marL="85725" indent="-85725"/>
                      <a:r>
                        <a:rPr kumimoji="1" lang="ja-JP" altLang="en-US" sz="1400" dirty="0">
                          <a:solidFill>
                            <a:schemeClr val="tx1"/>
                          </a:solidFill>
                          <a:latin typeface="ＭＳ Ｐゴシック" panose="020B0600070205080204" pitchFamily="50" charset="-128"/>
                          <a:ea typeface="+mn-ea"/>
                        </a:rPr>
                        <a:t>・法人から文部科学省に新大学設置認可申請（</a:t>
                      </a:r>
                      <a:r>
                        <a:rPr kumimoji="1" lang="en-US" altLang="ja-JP" sz="1400" dirty="0">
                          <a:solidFill>
                            <a:schemeClr val="tx1"/>
                          </a:solidFill>
                          <a:latin typeface="ＭＳ Ｐゴシック" panose="020B0600070205080204" pitchFamily="50" charset="-128"/>
                          <a:ea typeface="+mn-ea"/>
                        </a:rPr>
                        <a:t>2020</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10</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・文部科学省より「大阪公立大学」設置認可（</a:t>
                      </a:r>
                      <a:r>
                        <a:rPr kumimoji="1" lang="en-US" altLang="ja-JP" sz="1400" dirty="0">
                          <a:solidFill>
                            <a:schemeClr val="tx1"/>
                          </a:solidFill>
                          <a:latin typeface="ＭＳ Ｐゴシック" panose="020B0600070205080204" pitchFamily="50" charset="-128"/>
                          <a:ea typeface="+mn-ea"/>
                        </a:rPr>
                        <a:t>2021</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8</a:t>
                      </a:r>
                      <a:r>
                        <a:rPr kumimoji="1" lang="ja-JP" altLang="en-US" sz="1400" dirty="0">
                          <a:solidFill>
                            <a:schemeClr val="tx1"/>
                          </a:solidFill>
                          <a:latin typeface="ＭＳ Ｐゴシック" panose="020B0600070205080204" pitchFamily="50" charset="-128"/>
                          <a:ea typeface="+mn-ea"/>
                        </a:rPr>
                        <a:t>月）</a:t>
                      </a:r>
                      <a:endParaRPr kumimoji="1" lang="en-US" altLang="ja-JP" sz="1400" dirty="0">
                        <a:solidFill>
                          <a:schemeClr val="tx1"/>
                        </a:solidFill>
                        <a:latin typeface="ＭＳ Ｐゴシック" panose="020B0600070205080204" pitchFamily="50" charset="-128"/>
                        <a:ea typeface="+mn-ea"/>
                      </a:endParaRPr>
                    </a:p>
                    <a:p>
                      <a:pPr marL="85725" indent="-85725"/>
                      <a:r>
                        <a:rPr kumimoji="1" lang="ja-JP" altLang="en-US" sz="1400" dirty="0">
                          <a:solidFill>
                            <a:schemeClr val="tx1"/>
                          </a:solidFill>
                          <a:latin typeface="ＭＳ Ｐゴシック" panose="020B0600070205080204" pitchFamily="50" charset="-128"/>
                          <a:ea typeface="+mn-ea"/>
                        </a:rPr>
                        <a:t>・大阪府議会・大阪市会において大学統合関連議案（定款変更、中期目標変更及び料金上限変更）の可決（府：</a:t>
                      </a:r>
                      <a:r>
                        <a:rPr kumimoji="1" lang="en-US" altLang="ja-JP" sz="1400" dirty="0">
                          <a:solidFill>
                            <a:schemeClr val="tx1"/>
                          </a:solidFill>
                          <a:latin typeface="ＭＳ Ｐゴシック" panose="020B0600070205080204" pitchFamily="50" charset="-128"/>
                          <a:ea typeface="+mn-ea"/>
                        </a:rPr>
                        <a:t>2021</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10</a:t>
                      </a:r>
                      <a:r>
                        <a:rPr kumimoji="1" lang="ja-JP" altLang="en-US" sz="1400" dirty="0">
                          <a:solidFill>
                            <a:schemeClr val="tx1"/>
                          </a:solidFill>
                          <a:latin typeface="ＭＳ Ｐゴシック" panose="020B0600070205080204" pitchFamily="50" charset="-128"/>
                          <a:ea typeface="+mn-ea"/>
                        </a:rPr>
                        <a:t>月、市：</a:t>
                      </a:r>
                      <a:r>
                        <a:rPr kumimoji="1" lang="en-US" altLang="ja-JP" sz="1400" dirty="0">
                          <a:solidFill>
                            <a:schemeClr val="tx1"/>
                          </a:solidFill>
                          <a:latin typeface="ＭＳ Ｐゴシック" panose="020B0600070205080204" pitchFamily="50" charset="-128"/>
                          <a:ea typeface="+mn-ea"/>
                        </a:rPr>
                        <a:t>2021</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9</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・大阪公立大学開学（</a:t>
                      </a:r>
                      <a:r>
                        <a:rPr kumimoji="1" lang="en-US" altLang="ja-JP" sz="1400" dirty="0">
                          <a:solidFill>
                            <a:schemeClr val="tx1"/>
                          </a:solidFill>
                          <a:latin typeface="ＭＳ Ｐゴシック" panose="020B0600070205080204" pitchFamily="50" charset="-128"/>
                          <a:ea typeface="+mn-ea"/>
                        </a:rPr>
                        <a:t>2022</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4</a:t>
                      </a:r>
                      <a:r>
                        <a:rPr kumimoji="1" lang="ja-JP" altLang="en-US" sz="1400" dirty="0">
                          <a:solidFill>
                            <a:schemeClr val="tx1"/>
                          </a:solidFill>
                          <a:latin typeface="ＭＳ Ｐゴシック" panose="020B0600070205080204" pitchFamily="50" charset="-128"/>
                          <a:ea typeface="+mn-ea"/>
                        </a:rPr>
                        <a:t>月）</a:t>
                      </a:r>
                    </a:p>
                    <a:p>
                      <a:pPr marL="85725" indent="-85725"/>
                      <a:endParaRPr kumimoji="1" lang="ja-JP" altLang="en-US" sz="1400" dirty="0">
                        <a:solidFill>
                          <a:srgbClr val="FF0000"/>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3" name="テキスト ボックス 12"/>
          <p:cNvSpPr txBox="1"/>
          <p:nvPr/>
        </p:nvSpPr>
        <p:spPr>
          <a:xfrm>
            <a:off x="72008" y="215240"/>
            <a:ext cx="6156176" cy="338554"/>
          </a:xfrm>
          <a:prstGeom prst="rect">
            <a:avLst/>
          </a:prstGeom>
          <a:noFill/>
        </p:spPr>
        <p:txBody>
          <a:bodyPr wrap="square" rtlCol="0">
            <a:spAutoFit/>
          </a:bodyPr>
          <a:lstStyle/>
          <a:p>
            <a:r>
              <a:rPr lang="ja-JP" altLang="en-US" sz="1600" b="1" dirty="0"/>
              <a:t>②大阪府市新大学構想会議</a:t>
            </a:r>
            <a:r>
              <a:rPr lang="ja-JP" altLang="en-US" sz="1600" b="1" dirty="0">
                <a:solidFill>
                  <a:prstClr val="black"/>
                </a:solidFill>
              </a:rPr>
              <a:t>（その２）</a:t>
            </a:r>
            <a:endParaRPr lang="en-US" altLang="ja-JP" sz="1600" b="1" dirty="0"/>
          </a:p>
        </p:txBody>
      </p:sp>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150</a:t>
            </a:fld>
            <a:endParaRPr lang="ja-JP" altLang="en-US"/>
          </a:p>
        </p:txBody>
      </p:sp>
    </p:spTree>
    <p:extLst>
      <p:ext uri="{BB962C8B-B14F-4D97-AF65-F5344CB8AC3E}">
        <p14:creationId xmlns:p14="http://schemas.microsoft.com/office/powerpoint/2010/main" val="23888639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179512" y="305411"/>
          <a:ext cx="8784975" cy="6544949"/>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1395397">
                <a:tc>
                  <a:txBody>
                    <a:bodyPr/>
                    <a:lstStyle/>
                    <a:p>
                      <a:r>
                        <a:rPr kumimoji="1" lang="ja-JP" altLang="en-US" sz="1400" dirty="0">
                          <a:solidFill>
                            <a:schemeClr val="tx1"/>
                          </a:solidFill>
                          <a:latin typeface="+mn-ea"/>
                          <a:ea typeface="+mn-ea"/>
                        </a:rPr>
                        <a:t>戦略策定の背景にあった</a:t>
                      </a:r>
                      <a:br>
                        <a:rPr kumimoji="1" lang="en-US" altLang="ja-JP" sz="1400" dirty="0">
                          <a:solidFill>
                            <a:schemeClr val="tx1"/>
                          </a:solidFill>
                          <a:latin typeface="+mn-ea"/>
                          <a:ea typeface="+mn-ea"/>
                        </a:rPr>
                      </a:br>
                      <a:r>
                        <a:rPr kumimoji="1" lang="ja-JP" altLang="en-US" sz="1400" dirty="0">
                          <a:solidFill>
                            <a:schemeClr val="tx1"/>
                          </a:solidFill>
                          <a:latin typeface="+mn-ea"/>
                          <a:ea typeface="+mn-ea"/>
                        </a:rPr>
                        <a:t>問題意識・課題</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92075" indent="-92075">
                        <a:tabLst/>
                      </a:pPr>
                      <a:r>
                        <a:rPr kumimoji="1" lang="ja-JP" altLang="en-US" sz="1400" dirty="0">
                          <a:solidFill>
                            <a:schemeClr val="tx1"/>
                          </a:solidFill>
                          <a:latin typeface="+mn-ea"/>
                          <a:ea typeface="+mn-ea"/>
                        </a:rPr>
                        <a:t>・大阪・関西は、原発依存度が高く、東日本大震災以降、全国で最も電力需給がひっ迫。</a:t>
                      </a:r>
                    </a:p>
                    <a:p>
                      <a:pPr marL="92075" indent="260350">
                        <a:tabLst>
                          <a:tab pos="182563" algn="l"/>
                        </a:tabLst>
                      </a:pP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関西の原発依存　　</a:t>
                      </a:r>
                      <a:r>
                        <a:rPr kumimoji="1" lang="en-US" altLang="ja-JP" sz="1400" dirty="0">
                          <a:solidFill>
                            <a:schemeClr val="tx1"/>
                          </a:solidFill>
                          <a:latin typeface="+mn-ea"/>
                          <a:ea typeface="+mn-ea"/>
                        </a:rPr>
                        <a:t>2010</a:t>
                      </a:r>
                      <a:r>
                        <a:rPr kumimoji="1" lang="ja-JP" altLang="en-US" sz="1400" dirty="0">
                          <a:solidFill>
                            <a:schemeClr val="tx1"/>
                          </a:solidFill>
                          <a:latin typeface="+mn-ea"/>
                          <a:ea typeface="+mn-ea"/>
                        </a:rPr>
                        <a:t>年度（震災前）　</a:t>
                      </a:r>
                      <a:r>
                        <a:rPr kumimoji="1" lang="en-US" altLang="ja-JP" sz="1400" dirty="0">
                          <a:solidFill>
                            <a:schemeClr val="tx1"/>
                          </a:solidFill>
                          <a:latin typeface="+mn-ea"/>
                          <a:ea typeface="+mn-ea"/>
                        </a:rPr>
                        <a:t>44</a:t>
                      </a:r>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2012</a:t>
                      </a:r>
                      <a:r>
                        <a:rPr kumimoji="1" lang="ja-JP" altLang="en-US" sz="1400" dirty="0">
                          <a:solidFill>
                            <a:schemeClr val="tx1"/>
                          </a:solidFill>
                          <a:latin typeface="+mn-ea"/>
                          <a:ea typeface="+mn-ea"/>
                        </a:rPr>
                        <a:t>年度（震災後）　</a:t>
                      </a:r>
                      <a:r>
                        <a:rPr kumimoji="1" lang="en-US" altLang="ja-JP" sz="1400" dirty="0">
                          <a:solidFill>
                            <a:schemeClr val="tx1"/>
                          </a:solidFill>
                          <a:latin typeface="+mn-ea"/>
                          <a:ea typeface="+mn-ea"/>
                        </a:rPr>
                        <a:t>10</a:t>
                      </a:r>
                      <a:r>
                        <a:rPr kumimoji="1" lang="ja-JP" altLang="en-US" sz="1400" dirty="0">
                          <a:solidFill>
                            <a:schemeClr val="tx1"/>
                          </a:solidFill>
                          <a:latin typeface="+mn-ea"/>
                          <a:ea typeface="+mn-ea"/>
                        </a:rPr>
                        <a:t>％</a:t>
                      </a:r>
                    </a:p>
                    <a:p>
                      <a:pPr marL="92075" indent="-92075"/>
                      <a:r>
                        <a:rPr kumimoji="1" lang="ja-JP" altLang="en-US" sz="1400" dirty="0">
                          <a:solidFill>
                            <a:schemeClr val="tx1"/>
                          </a:solidFill>
                          <a:latin typeface="+mn-ea"/>
                          <a:ea typeface="+mn-ea"/>
                        </a:rPr>
                        <a:t>・関西では、継続的な節電対策を余儀なくされ、今後、持続的な経済成長を図るためには、大規模集中型から地域分散型の電力供給システムへの転換が必要。</a:t>
                      </a:r>
                    </a:p>
                    <a:p>
                      <a:pPr marL="92075" indent="-92075"/>
                      <a:r>
                        <a:rPr kumimoji="1" lang="ja-JP" altLang="en-US" sz="1400" dirty="0">
                          <a:solidFill>
                            <a:schemeClr val="tx1"/>
                          </a:solidFill>
                          <a:latin typeface="+mn-ea"/>
                          <a:ea typeface="+mn-ea"/>
                        </a:rPr>
                        <a:t>・エネルギー政策は、国や電力会社任せで推進。</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168352">
                <a:tc>
                  <a:txBody>
                    <a:bodyPr/>
                    <a:lstStyle/>
                    <a:p>
                      <a:r>
                        <a:rPr kumimoji="1" lang="ja-JP" altLang="en-US" sz="1400" dirty="0">
                          <a:solidFill>
                            <a:schemeClr val="tx1"/>
                          </a:solidFill>
                          <a:latin typeface="+mn-ea"/>
                          <a:ea typeface="+mn-ea"/>
                        </a:rPr>
                        <a:t>提言内容</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提言の概要</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・大阪府市がなぜエネルギー戦略を掲げるのか</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・大阪府市エネルギー戦略策定の前提</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関西における電力需給問題と原発再稼働問題　等</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・日本のエネルギー政策と大阪府市エネルギー戦略</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原発依存からの脱却</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再生可能エネルギー普及の方策</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省エネルギーの推進</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電力システムの改革　　　　　　　　　等</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・新しいエネルギー社会の実現に向けて</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エネルギー戦略の実行に当たっての課題</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経済・社会への影響</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大阪府市の役割</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・エネルギー戦略の工程表　</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1224136">
                <a:tc>
                  <a:txBody>
                    <a:bodyPr/>
                    <a:lstStyle/>
                    <a:p>
                      <a:r>
                        <a:rPr kumimoji="1" lang="ja-JP" altLang="en-US" sz="1400" dirty="0">
                          <a:solidFill>
                            <a:schemeClr val="tx1"/>
                          </a:solidFill>
                          <a:latin typeface="+mn-ea"/>
                          <a:ea typeface="+mn-ea"/>
                        </a:rPr>
                        <a:t>会議・提言を契機とする</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新たな取組み</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88900" indent="-88900"/>
                      <a:r>
                        <a:rPr kumimoji="1" lang="ja-JP" altLang="en-US" sz="1400" dirty="0">
                          <a:solidFill>
                            <a:schemeClr val="tx1"/>
                          </a:solidFill>
                          <a:latin typeface="ＭＳ Ｐゴシック" panose="020B0600070205080204" pitchFamily="50" charset="-128"/>
                          <a:ea typeface="ＭＳ Ｐゴシック" panose="020B0600070205080204" pitchFamily="50" charset="-128"/>
                        </a:rPr>
                        <a:t>・政府に対し、知事・市長から原子力発電所の安全性に関する８つの項目を提案（</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2012</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4</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p>
                    <a:p>
                      <a:pPr marL="88900" indent="-88900"/>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・大阪市から関西電力㈱に株主提案（脱原発と安全性の確保、事業形態の革新、経営体質の強化、経営の透明性の確保）（</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2012</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6</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・「おおさかスマートエネルギーセンター」を設立・運営（</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4</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2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2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200" strike="noStrike" dirty="0">
                          <a:solidFill>
                            <a:schemeClr val="tx1"/>
                          </a:solidFill>
                          <a:latin typeface="ＭＳ Ｐゴシック" panose="020B0600070205080204" pitchFamily="50" charset="-128"/>
                          <a:ea typeface="+mn-ea"/>
                        </a:rPr>
                        <a:t>-</a:t>
                      </a:r>
                      <a:r>
                        <a:rPr kumimoji="1" lang="ja-JP" altLang="en-US" sz="1200" strike="noStrike" dirty="0">
                          <a:solidFill>
                            <a:schemeClr val="tx1"/>
                          </a:solidFill>
                          <a:latin typeface="ＭＳ Ｐゴシック" panose="020B0600070205080204" pitchFamily="50" charset="-128"/>
                          <a:ea typeface="+mn-ea"/>
                        </a:rPr>
                        <a:t>ワンストップ相談窓口・マッチング事業などを展開－</a:t>
                      </a:r>
                      <a:endParaRPr kumimoji="1" lang="en-US" altLang="ja-JP" sz="1200" strike="noStrike" dirty="0">
                        <a:solidFill>
                          <a:schemeClr val="tx1"/>
                        </a:solidFill>
                        <a:latin typeface="ＭＳ Ｐゴシック" panose="020B0600070205080204" pitchFamily="50" charset="-128"/>
                        <a:ea typeface="+mn-ea"/>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b="0" strike="noStrike" baseline="0" dirty="0">
                          <a:solidFill>
                            <a:schemeClr val="tx1"/>
                          </a:solidFill>
                          <a:latin typeface="ＭＳ Ｐゴシック" panose="020B0600070205080204" pitchFamily="50" charset="-128"/>
                          <a:ea typeface="ＭＳ Ｐゴシック" panose="020B0600070205080204" pitchFamily="50" charset="-128"/>
                        </a:rPr>
                        <a:t>おおさか</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スマートエネルギー協議会の開催（</a:t>
                      </a:r>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年度～）</a:t>
                      </a:r>
                      <a:endParaRPr kumimoji="1" lang="en-US" altLang="ja-JP" sz="1400" b="0" dirty="0">
                        <a:solidFill>
                          <a:schemeClr val="tx1"/>
                        </a:solidFill>
                        <a:latin typeface="ＭＳ Ｐゴシック" panose="020B0600070205080204" pitchFamily="50" charset="-128"/>
                        <a:ea typeface="ＭＳ Ｐゴシック" panose="020B0600070205080204" pitchFamily="50" charset="-128"/>
                      </a:endParaRPr>
                    </a:p>
                    <a:p>
                      <a:pPr marL="88900" indent="-88900"/>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・府環境審議会答申や本会議の提言を踏まえ、「おおさかエネルギー地産地消推進プラン」の策定（</a:t>
                      </a:r>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2014</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3</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b="0" dirty="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テキスト ボックス 6"/>
          <p:cNvSpPr txBox="1"/>
          <p:nvPr/>
        </p:nvSpPr>
        <p:spPr>
          <a:xfrm>
            <a:off x="0" y="0"/>
            <a:ext cx="84604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③大阪府市エネルギー戦略会議</a:t>
            </a:r>
            <a:endPar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642008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85656" y="-26335"/>
            <a:ext cx="6156176" cy="338554"/>
          </a:xfrm>
          <a:prstGeom prst="rect">
            <a:avLst/>
          </a:prstGeom>
          <a:noFill/>
        </p:spPr>
        <p:txBody>
          <a:bodyPr wrap="square" rtlCol="0">
            <a:spAutoFit/>
          </a:bodyPr>
          <a:lstStyle/>
          <a:p>
            <a:r>
              <a:rPr lang="ja-JP" altLang="en-US" sz="1600" b="1" dirty="0"/>
              <a:t>④大阪府</a:t>
            </a:r>
            <a:r>
              <a:rPr kumimoji="1" lang="ja-JP" altLang="en-US" sz="1600" b="1" dirty="0"/>
              <a:t>市医療戦略会議</a:t>
            </a:r>
            <a:endParaRPr kumimoji="1" lang="en-US" altLang="ja-JP" sz="1600" b="1" dirty="0"/>
          </a:p>
        </p:txBody>
      </p:sp>
      <p:graphicFrame>
        <p:nvGraphicFramePr>
          <p:cNvPr id="9" name="表 8"/>
          <p:cNvGraphicFramePr>
            <a:graphicFrameLocks noGrp="1"/>
          </p:cNvGraphicFramePr>
          <p:nvPr/>
        </p:nvGraphicFramePr>
        <p:xfrm>
          <a:off x="85688" y="256301"/>
          <a:ext cx="8820000" cy="6413060"/>
        </p:xfrm>
        <a:graphic>
          <a:graphicData uri="http://schemas.openxmlformats.org/drawingml/2006/table">
            <a:tbl>
              <a:tblPr firstCol="1">
                <a:tableStyleId>{793D81CF-94F2-401A-BA57-92F5A7B2D0C5}</a:tableStyleId>
              </a:tblPr>
              <a:tblGrid>
                <a:gridCol w="2160000">
                  <a:extLst>
                    <a:ext uri="{9D8B030D-6E8A-4147-A177-3AD203B41FA5}">
                      <a16:colId xmlns:a16="http://schemas.microsoft.com/office/drawing/2014/main" val="20000"/>
                    </a:ext>
                  </a:extLst>
                </a:gridCol>
                <a:gridCol w="6660000">
                  <a:extLst>
                    <a:ext uri="{9D8B030D-6E8A-4147-A177-3AD203B41FA5}">
                      <a16:colId xmlns:a16="http://schemas.microsoft.com/office/drawing/2014/main" val="20001"/>
                    </a:ext>
                  </a:extLst>
                </a:gridCol>
              </a:tblGrid>
              <a:tr h="2788359">
                <a:tc>
                  <a:txBody>
                    <a:bodyPr/>
                    <a:lstStyle/>
                    <a:p>
                      <a:r>
                        <a:rPr kumimoji="1" lang="ja-JP" altLang="en-US" sz="1400" dirty="0">
                          <a:solidFill>
                            <a:schemeClr val="tx1"/>
                          </a:solidFill>
                          <a:latin typeface="+mn-ea"/>
                          <a:ea typeface="+mn-ea"/>
                        </a:rPr>
                        <a:t>戦略策定の背景にあった</a:t>
                      </a:r>
                      <a:br>
                        <a:rPr kumimoji="1" lang="en-US" altLang="ja-JP" sz="1400" dirty="0">
                          <a:solidFill>
                            <a:schemeClr val="tx1"/>
                          </a:solidFill>
                          <a:latin typeface="+mn-ea"/>
                          <a:ea typeface="+mn-ea"/>
                        </a:rPr>
                      </a:br>
                      <a:r>
                        <a:rPr kumimoji="1" lang="ja-JP" altLang="en-US" sz="1400" dirty="0">
                          <a:solidFill>
                            <a:schemeClr val="tx1"/>
                          </a:solidFill>
                          <a:latin typeface="+mn-ea"/>
                          <a:ea typeface="+mn-ea"/>
                        </a:rPr>
                        <a:t>問題意識・課題</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92075" indent="-92075"/>
                      <a:r>
                        <a:rPr kumimoji="1" lang="ja-JP" altLang="en-US" sz="1400" dirty="0">
                          <a:solidFill>
                            <a:schemeClr val="tx1"/>
                          </a:solidFill>
                          <a:latin typeface="+mn-ea"/>
                          <a:ea typeface="+mn-ea"/>
                        </a:rPr>
                        <a:t>・府民の健康指標は、他府県に比べて悪い</a:t>
                      </a:r>
                    </a:p>
                    <a:p>
                      <a:pPr marL="534988" indent="-92075"/>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平均寿命　　　男性</a:t>
                      </a:r>
                      <a:r>
                        <a:rPr kumimoji="1" lang="en-US" altLang="ja-JP" sz="1400" dirty="0">
                          <a:solidFill>
                            <a:schemeClr val="tx1"/>
                          </a:solidFill>
                          <a:latin typeface="+mn-ea"/>
                          <a:ea typeface="+mn-ea"/>
                        </a:rPr>
                        <a:t>78.99</a:t>
                      </a:r>
                      <a:r>
                        <a:rPr kumimoji="1" lang="ja-JP" altLang="en-US" sz="1400" dirty="0">
                          <a:solidFill>
                            <a:schemeClr val="tx1"/>
                          </a:solidFill>
                          <a:latin typeface="+mn-ea"/>
                          <a:ea typeface="+mn-ea"/>
                        </a:rPr>
                        <a:t>歳（</a:t>
                      </a:r>
                      <a:r>
                        <a:rPr kumimoji="1" lang="en-US" altLang="ja-JP" sz="1400" dirty="0">
                          <a:solidFill>
                            <a:schemeClr val="tx1"/>
                          </a:solidFill>
                          <a:latin typeface="+mn-ea"/>
                          <a:ea typeface="+mn-ea"/>
                        </a:rPr>
                        <a:t>41</a:t>
                      </a:r>
                      <a:r>
                        <a:rPr kumimoji="1" lang="ja-JP" altLang="en-US" sz="1400" dirty="0">
                          <a:solidFill>
                            <a:schemeClr val="tx1"/>
                          </a:solidFill>
                          <a:latin typeface="+mn-ea"/>
                          <a:ea typeface="+mn-ea"/>
                        </a:rPr>
                        <a:t>位）、　女性</a:t>
                      </a:r>
                      <a:r>
                        <a:rPr kumimoji="1" lang="en-US" altLang="ja-JP" sz="1400" dirty="0">
                          <a:solidFill>
                            <a:schemeClr val="tx1"/>
                          </a:solidFill>
                          <a:latin typeface="+mn-ea"/>
                          <a:ea typeface="+mn-ea"/>
                        </a:rPr>
                        <a:t>85.93</a:t>
                      </a:r>
                      <a:r>
                        <a:rPr kumimoji="1" lang="ja-JP" altLang="en-US" sz="1400" dirty="0">
                          <a:solidFill>
                            <a:schemeClr val="tx1"/>
                          </a:solidFill>
                          <a:latin typeface="+mn-ea"/>
                          <a:ea typeface="+mn-ea"/>
                        </a:rPr>
                        <a:t>歳（</a:t>
                      </a:r>
                      <a:r>
                        <a:rPr kumimoji="1" lang="en-US" altLang="ja-JP" sz="1400" dirty="0">
                          <a:solidFill>
                            <a:schemeClr val="tx1"/>
                          </a:solidFill>
                          <a:latin typeface="+mn-ea"/>
                          <a:ea typeface="+mn-ea"/>
                        </a:rPr>
                        <a:t>40</a:t>
                      </a:r>
                      <a:r>
                        <a:rPr kumimoji="1" lang="ja-JP" altLang="en-US" sz="1400" dirty="0">
                          <a:solidFill>
                            <a:schemeClr val="tx1"/>
                          </a:solidFill>
                          <a:latin typeface="+mn-ea"/>
                          <a:ea typeface="+mn-ea"/>
                        </a:rPr>
                        <a:t>位）</a:t>
                      </a:r>
                    </a:p>
                    <a:p>
                      <a:pPr marL="534988" indent="-92075"/>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健康寿命　　　男性</a:t>
                      </a:r>
                      <a:r>
                        <a:rPr kumimoji="1" lang="en-US" altLang="ja-JP" sz="1400" dirty="0">
                          <a:solidFill>
                            <a:schemeClr val="tx1"/>
                          </a:solidFill>
                          <a:latin typeface="+mn-ea"/>
                          <a:ea typeface="+mn-ea"/>
                        </a:rPr>
                        <a:t>69.39</a:t>
                      </a:r>
                      <a:r>
                        <a:rPr kumimoji="1" lang="ja-JP" altLang="en-US" sz="1400" dirty="0">
                          <a:solidFill>
                            <a:schemeClr val="tx1"/>
                          </a:solidFill>
                          <a:latin typeface="+mn-ea"/>
                          <a:ea typeface="+mn-ea"/>
                        </a:rPr>
                        <a:t>歳（</a:t>
                      </a:r>
                      <a:r>
                        <a:rPr kumimoji="1" lang="en-US" altLang="ja-JP" sz="1400" dirty="0">
                          <a:solidFill>
                            <a:schemeClr val="tx1"/>
                          </a:solidFill>
                          <a:latin typeface="+mn-ea"/>
                          <a:ea typeface="+mn-ea"/>
                        </a:rPr>
                        <a:t>44</a:t>
                      </a:r>
                      <a:r>
                        <a:rPr kumimoji="1" lang="ja-JP" altLang="en-US" sz="1400" dirty="0">
                          <a:solidFill>
                            <a:schemeClr val="tx1"/>
                          </a:solidFill>
                          <a:latin typeface="+mn-ea"/>
                          <a:ea typeface="+mn-ea"/>
                        </a:rPr>
                        <a:t>位）、　女性</a:t>
                      </a:r>
                      <a:r>
                        <a:rPr kumimoji="1" lang="en-US" altLang="ja-JP" sz="1400" dirty="0">
                          <a:solidFill>
                            <a:schemeClr val="tx1"/>
                          </a:solidFill>
                          <a:latin typeface="+mn-ea"/>
                          <a:ea typeface="+mn-ea"/>
                        </a:rPr>
                        <a:t>72.55</a:t>
                      </a:r>
                      <a:r>
                        <a:rPr kumimoji="1" lang="ja-JP" altLang="en-US" sz="1400" dirty="0">
                          <a:solidFill>
                            <a:schemeClr val="tx1"/>
                          </a:solidFill>
                          <a:latin typeface="+mn-ea"/>
                          <a:ea typeface="+mn-ea"/>
                        </a:rPr>
                        <a:t>歳（</a:t>
                      </a:r>
                      <a:r>
                        <a:rPr kumimoji="1" lang="en-US" altLang="ja-JP" sz="1400" dirty="0">
                          <a:solidFill>
                            <a:schemeClr val="tx1"/>
                          </a:solidFill>
                          <a:latin typeface="+mn-ea"/>
                          <a:ea typeface="+mn-ea"/>
                        </a:rPr>
                        <a:t>45</a:t>
                      </a:r>
                      <a:r>
                        <a:rPr kumimoji="1" lang="ja-JP" altLang="en-US" sz="1400" dirty="0">
                          <a:solidFill>
                            <a:schemeClr val="tx1"/>
                          </a:solidFill>
                          <a:latin typeface="+mn-ea"/>
                          <a:ea typeface="+mn-ea"/>
                        </a:rPr>
                        <a:t>位）</a:t>
                      </a:r>
                      <a:endParaRPr kumimoji="1" lang="en-US" altLang="ja-JP" sz="1000" b="0" i="0" u="none" strike="noStrike" kern="1200" cap="none" spc="0" normalizeH="0" baseline="0" noProof="0" dirty="0">
                        <a:ln>
                          <a:noFill/>
                        </a:ln>
                        <a:solidFill>
                          <a:schemeClr val="tx1"/>
                        </a:solidFill>
                        <a:effectLst/>
                        <a:uLnTx/>
                        <a:uFillTx/>
                        <a:latin typeface="ＭＳ Ｐゴシック"/>
                        <a:ea typeface="+mn-ea"/>
                        <a:cs typeface="+mn-cs"/>
                      </a:endParaRPr>
                    </a:p>
                    <a:p>
                      <a:pPr marL="92075" indent="-92075"/>
                      <a:r>
                        <a:rPr kumimoji="1" lang="en-US" altLang="ja-JP" sz="800" dirty="0">
                          <a:solidFill>
                            <a:schemeClr val="tx1"/>
                          </a:solidFill>
                          <a:latin typeface="+mn-ea"/>
                          <a:ea typeface="+mn-ea"/>
                        </a:rPr>
                        <a:t>※</a:t>
                      </a:r>
                      <a:r>
                        <a:rPr kumimoji="1" lang="ja-JP" altLang="en-US" sz="800" dirty="0">
                          <a:solidFill>
                            <a:schemeClr val="tx1"/>
                          </a:solidFill>
                          <a:latin typeface="+mn-ea"/>
                          <a:ea typeface="+mn-ea"/>
                        </a:rPr>
                        <a:t>平均寿命：「平成</a:t>
                      </a:r>
                      <a:r>
                        <a:rPr kumimoji="1" lang="en-US" altLang="ja-JP" sz="800" dirty="0">
                          <a:solidFill>
                            <a:schemeClr val="tx1"/>
                          </a:solidFill>
                          <a:latin typeface="+mn-ea"/>
                          <a:ea typeface="+mn-ea"/>
                        </a:rPr>
                        <a:t>22</a:t>
                      </a:r>
                      <a:r>
                        <a:rPr kumimoji="1" lang="ja-JP" altLang="en-US" sz="800" dirty="0">
                          <a:solidFill>
                            <a:schemeClr val="tx1"/>
                          </a:solidFill>
                          <a:latin typeface="+mn-ea"/>
                          <a:ea typeface="+mn-ea"/>
                        </a:rPr>
                        <a:t>年度都道府県別生命表」より作成</a:t>
                      </a:r>
                      <a:endParaRPr kumimoji="1" lang="en-US" altLang="ja-JP" sz="800" dirty="0">
                        <a:solidFill>
                          <a:schemeClr val="tx1"/>
                        </a:solidFill>
                        <a:latin typeface="+mn-ea"/>
                        <a:ea typeface="+mn-ea"/>
                      </a:endParaRPr>
                    </a:p>
                    <a:p>
                      <a:pPr marL="92075" indent="-92075"/>
                      <a:r>
                        <a:rPr kumimoji="1" lang="en-US" altLang="ja-JP" sz="800" baseline="0" dirty="0">
                          <a:solidFill>
                            <a:schemeClr val="tx1"/>
                          </a:solidFill>
                          <a:latin typeface="+mn-ea"/>
                          <a:ea typeface="+mn-ea"/>
                        </a:rPr>
                        <a:t>   </a:t>
                      </a:r>
                      <a:r>
                        <a:rPr kumimoji="1" lang="ja-JP" altLang="en-US" sz="800" baseline="0" dirty="0">
                          <a:solidFill>
                            <a:schemeClr val="tx1"/>
                          </a:solidFill>
                          <a:latin typeface="+mn-ea"/>
                          <a:ea typeface="+mn-ea"/>
                        </a:rPr>
                        <a:t>健康寿命：平成</a:t>
                      </a:r>
                      <a:r>
                        <a:rPr kumimoji="1" lang="en-US" altLang="ja-JP" sz="800" baseline="0" dirty="0">
                          <a:solidFill>
                            <a:schemeClr val="tx1"/>
                          </a:solidFill>
                          <a:latin typeface="+mn-ea"/>
                          <a:ea typeface="+mn-ea"/>
                        </a:rPr>
                        <a:t>24</a:t>
                      </a:r>
                      <a:r>
                        <a:rPr kumimoji="1" lang="ja-JP" altLang="en-US" sz="800" baseline="0" dirty="0">
                          <a:solidFill>
                            <a:schemeClr val="tx1"/>
                          </a:solidFill>
                          <a:latin typeface="+mn-ea"/>
                          <a:ea typeface="+mn-ea"/>
                        </a:rPr>
                        <a:t>年度厚生労働科学研究費補助金「健康寿命における将来予測と生活習慣病対策の費用対効果に関する研究班」より作成</a:t>
                      </a:r>
                      <a:endParaRPr kumimoji="1" lang="en-US" altLang="ja-JP" sz="800" dirty="0">
                        <a:solidFill>
                          <a:schemeClr val="tx1"/>
                        </a:solidFill>
                        <a:latin typeface="+mn-ea"/>
                        <a:ea typeface="+mn-ea"/>
                      </a:endParaRPr>
                    </a:p>
                    <a:p>
                      <a:pPr marL="92075" indent="-92075"/>
                      <a:r>
                        <a:rPr kumimoji="1" lang="ja-JP" altLang="en-US" sz="1400" dirty="0">
                          <a:solidFill>
                            <a:schemeClr val="tx1"/>
                          </a:solidFill>
                          <a:latin typeface="+mn-ea"/>
                          <a:ea typeface="+mn-ea"/>
                        </a:rPr>
                        <a:t>・大阪は、三大都市（東京・愛知・大阪）で最も早く超高齢社会に突入</a:t>
                      </a: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n-ea"/>
                          <a:ea typeface="+mn-ea"/>
                        </a:rPr>
                        <a:t>・医療、介護ニーズの増大や財政負担の増嵩など、様々な課題に直面する。</a:t>
                      </a:r>
                      <a:endParaRPr kumimoji="1" lang="en-US" altLang="ja-JP" sz="1400" dirty="0">
                        <a:solidFill>
                          <a:schemeClr val="tx1"/>
                        </a:solidFill>
                        <a:latin typeface="+mn-ea"/>
                        <a:ea typeface="+mn-ea"/>
                      </a:endParaRPr>
                    </a:p>
                    <a:p>
                      <a:pPr marL="92075" indent="-92075"/>
                      <a:r>
                        <a:rPr kumimoji="1" lang="ja-JP" altLang="en-US" sz="1400" dirty="0">
                          <a:solidFill>
                            <a:schemeClr val="tx1"/>
                          </a:solidFill>
                          <a:latin typeface="+mn-ea"/>
                          <a:ea typeface="+mn-ea"/>
                        </a:rPr>
                        <a:t>・一方、病院数・病床数などは全国に比べ遜色ないかそれ以上。高度医療機関も多数あり、医療へのアクセスは比較的恵まれている</a:t>
                      </a:r>
                      <a:endParaRPr kumimoji="1" lang="en-US" altLang="ja-JP" sz="1400" dirty="0">
                        <a:solidFill>
                          <a:schemeClr val="tx1"/>
                        </a:solidFill>
                        <a:latin typeface="+mn-ea"/>
                        <a:ea typeface="+mn-ea"/>
                      </a:endParaRPr>
                    </a:p>
                    <a:p>
                      <a:pPr marL="92075" indent="-92075"/>
                      <a:r>
                        <a:rPr kumimoji="1" lang="en-US" altLang="ja-JP" sz="800" dirty="0">
                          <a:solidFill>
                            <a:schemeClr val="tx1"/>
                          </a:solidFill>
                          <a:latin typeface="+mn-ea"/>
                          <a:ea typeface="+mn-ea"/>
                        </a:rPr>
                        <a:t>※</a:t>
                      </a:r>
                      <a:r>
                        <a:rPr kumimoji="1" lang="ja-JP" altLang="en-US" sz="800" dirty="0">
                          <a:solidFill>
                            <a:schemeClr val="tx1"/>
                          </a:solidFill>
                          <a:latin typeface="+mn-ea"/>
                          <a:ea typeface="+mn-ea"/>
                        </a:rPr>
                        <a:t>高度医療機関：高度な急性期医療を提供する医療機関</a:t>
                      </a:r>
                    </a:p>
                    <a:p>
                      <a:pPr marL="92075" indent="-92075"/>
                      <a:r>
                        <a:rPr kumimoji="1" lang="ja-JP" altLang="en-US" sz="1400" dirty="0">
                          <a:solidFill>
                            <a:schemeClr val="tx1"/>
                          </a:solidFill>
                          <a:latin typeface="+mn-ea"/>
                          <a:ea typeface="+mn-ea"/>
                        </a:rPr>
                        <a:t>・医薬品・医療機器などの関連産業の集積、大学・研究機関の集積など、産業につながるポテンシャルはある</a:t>
                      </a:r>
                    </a:p>
                    <a:p>
                      <a:pPr marL="92075" indent="-92075"/>
                      <a:r>
                        <a:rPr kumimoji="1" lang="ja-JP" altLang="en-US" sz="1400" dirty="0">
                          <a:solidFill>
                            <a:schemeClr val="tx1"/>
                          </a:solidFill>
                          <a:latin typeface="+mn-ea"/>
                          <a:ea typeface="+mn-ea"/>
                        </a:rPr>
                        <a:t>・医療、介護、産業部門それぞれでの施策は行っているが、既存の行政分野の枠の中に留まり、抜本的な解決策の検討には着手できていなかった</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2023940">
                <a:tc>
                  <a:txBody>
                    <a:bodyPr/>
                    <a:lstStyle/>
                    <a:p>
                      <a:r>
                        <a:rPr kumimoji="1" lang="ja-JP" altLang="en-US" sz="1400" dirty="0">
                          <a:solidFill>
                            <a:schemeClr val="tx1"/>
                          </a:solidFill>
                          <a:latin typeface="+mn-ea"/>
                          <a:ea typeface="+mn-ea"/>
                        </a:rPr>
                        <a:t>提言内容</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提言の概要</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（７つの具体的戦略）</a:t>
                      </a:r>
                    </a:p>
                    <a:p>
                      <a:pPr marL="266700" indent="0"/>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①予防・疾病管理、府民行動変革</a:t>
                      </a:r>
                    </a:p>
                    <a:p>
                      <a:pPr marL="266700" indent="0"/>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②レセプトデータの戦略的活用</a:t>
                      </a:r>
                    </a:p>
                    <a:p>
                      <a:pPr marL="266700" indent="0"/>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③医療情報の電子化とビッグデータの戦略的活用</a:t>
                      </a:r>
                    </a:p>
                    <a:p>
                      <a:pPr marL="266700" indent="0"/>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④地域密着型医療・介護連携最適モデル実現</a:t>
                      </a:r>
                    </a:p>
                    <a:p>
                      <a:pPr marL="266700" indent="0"/>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⑤増益モデル型民間病院の高度化・経営基盤強化</a:t>
                      </a:r>
                    </a:p>
                    <a:p>
                      <a:pPr marL="266700" indent="0"/>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⑥スマートエイジング・シティ</a:t>
                      </a:r>
                    </a:p>
                    <a:p>
                      <a:pPr marL="266700" indent="0"/>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⑦スマートエイジング・バレー構想</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1544842">
                <a:tc>
                  <a:txBody>
                    <a:bodyPr/>
                    <a:lstStyle/>
                    <a:p>
                      <a:r>
                        <a:rPr kumimoji="1" lang="ja-JP" altLang="en-US" sz="1400" dirty="0">
                          <a:solidFill>
                            <a:schemeClr val="tx1"/>
                          </a:solidFill>
                          <a:latin typeface="+mn-ea"/>
                          <a:ea typeface="+mn-ea"/>
                        </a:rPr>
                        <a:t>会議・提言を契機とする</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新たな取組み</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ＭＳ Ｐゴシック" panose="020B0600070205080204" pitchFamily="50" charset="-128"/>
                          <a:ea typeface="+mn-ea"/>
                        </a:rPr>
                        <a:t>・健康寿命延伸プロジェクト（市町村健康づくり推進事業（マイレージ事業）、中小企業の健康づくり推進事業等）の実施</a:t>
                      </a:r>
                      <a:endParaRPr kumimoji="1" lang="en-US" altLang="ja-JP" sz="1400" dirty="0">
                        <a:solidFill>
                          <a:schemeClr val="tx1"/>
                        </a:solidFill>
                        <a:latin typeface="ＭＳ Ｐゴシック" panose="020B0600070205080204" pitchFamily="50" charset="-128"/>
                        <a:ea typeface="+mn-ea"/>
                      </a:endParaRPr>
                    </a:p>
                    <a:p>
                      <a:pPr marL="88900" indent="-88900"/>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・大阪市において、レセプト点検の効率化やレセプトデータのさらなる活用に向けた分析を実施</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88900" indent="-88900"/>
                      <a:r>
                        <a:rPr kumimoji="1" lang="ja-JP" altLang="en-US" sz="1400" dirty="0">
                          <a:solidFill>
                            <a:schemeClr val="tx1"/>
                          </a:solidFill>
                          <a:latin typeface="ＭＳ Ｐゴシック" panose="020B0600070205080204" pitchFamily="50" charset="-128"/>
                          <a:ea typeface="+mn-ea"/>
                        </a:rPr>
                        <a:t>・スマートエイジング・シティ先行モデル３地域における自立化に向けた取組みに対する支援を実施</a:t>
                      </a:r>
                      <a:endParaRPr kumimoji="1" lang="en-US" altLang="ja-JP" sz="1400" dirty="0">
                        <a:solidFill>
                          <a:schemeClr val="tx1"/>
                        </a:solidFill>
                        <a:latin typeface="ＭＳ Ｐゴシック" panose="020B0600070205080204" pitchFamily="50" charset="-128"/>
                        <a:ea typeface="+mn-ea"/>
                      </a:endParaRPr>
                    </a:p>
                    <a:p>
                      <a:pPr marL="88900" indent="-88900"/>
                      <a:r>
                        <a:rPr kumimoji="1" lang="ja-JP" altLang="en-US" sz="1400" dirty="0">
                          <a:solidFill>
                            <a:schemeClr val="tx1"/>
                          </a:solidFill>
                          <a:latin typeface="ＭＳ Ｐゴシック" panose="020B0600070205080204" pitchFamily="50" charset="-128"/>
                          <a:ea typeface="+mn-ea"/>
                        </a:rPr>
                        <a:t>・大阪健康寿命延伸産業創出プラットフォームによる健康寿命延伸産業の創出・振興</a:t>
                      </a:r>
                      <a:endParaRPr kumimoji="1" lang="en-US" altLang="ja-JP" sz="1400" dirty="0">
                        <a:solidFill>
                          <a:schemeClr val="tx1"/>
                        </a:solidFill>
                        <a:latin typeface="ＭＳ Ｐゴシック" panose="020B0600070205080204" pitchFamily="50" charset="-128"/>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152</a:t>
            </a:fld>
            <a:endParaRPr lang="ja-JP" altLang="en-US"/>
          </a:p>
        </p:txBody>
      </p:sp>
    </p:spTree>
    <p:extLst>
      <p:ext uri="{BB962C8B-B14F-4D97-AF65-F5344CB8AC3E}">
        <p14:creationId xmlns:p14="http://schemas.microsoft.com/office/powerpoint/2010/main" val="169814195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72008" y="-5898"/>
            <a:ext cx="6156176" cy="338554"/>
          </a:xfrm>
          <a:prstGeom prst="rect">
            <a:avLst/>
          </a:prstGeom>
          <a:noFill/>
        </p:spPr>
        <p:txBody>
          <a:bodyPr wrap="square" rtlCol="0">
            <a:spAutoFit/>
          </a:bodyPr>
          <a:lstStyle/>
          <a:p>
            <a:r>
              <a:rPr lang="ja-JP" altLang="en-US" sz="1600" b="1" dirty="0"/>
              <a:t>⑤大阪府</a:t>
            </a:r>
            <a:r>
              <a:rPr kumimoji="1" lang="ja-JP" altLang="en-US" sz="1600" b="1" dirty="0"/>
              <a:t>市規制改革会議</a:t>
            </a:r>
            <a:endParaRPr kumimoji="1" lang="en-US" altLang="ja-JP" sz="1600" b="1" dirty="0"/>
          </a:p>
        </p:txBody>
      </p:sp>
      <p:graphicFrame>
        <p:nvGraphicFramePr>
          <p:cNvPr id="10" name="表 9"/>
          <p:cNvGraphicFramePr>
            <a:graphicFrameLocks noGrp="1"/>
          </p:cNvGraphicFramePr>
          <p:nvPr>
            <p:extLst>
              <p:ext uri="{D42A27DB-BD31-4B8C-83A1-F6EECF244321}">
                <p14:modId xmlns:p14="http://schemas.microsoft.com/office/powerpoint/2010/main" val="2588706382"/>
              </p:ext>
            </p:extLst>
          </p:nvPr>
        </p:nvGraphicFramePr>
        <p:xfrm>
          <a:off x="179512" y="404664"/>
          <a:ext cx="8784975" cy="5616624"/>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1296144">
                <a:tc>
                  <a:txBody>
                    <a:bodyPr/>
                    <a:lstStyle/>
                    <a:p>
                      <a:r>
                        <a:rPr kumimoji="1" lang="ja-JP" altLang="en-US" sz="1400" dirty="0">
                          <a:solidFill>
                            <a:schemeClr val="tx1"/>
                          </a:solidFill>
                          <a:latin typeface="+mn-ea"/>
                          <a:ea typeface="+mn-ea"/>
                        </a:rPr>
                        <a:t>戦略策定の背景にあった</a:t>
                      </a:r>
                      <a:br>
                        <a:rPr kumimoji="1" lang="en-US" altLang="ja-JP" sz="1400" dirty="0">
                          <a:solidFill>
                            <a:schemeClr val="tx1"/>
                          </a:solidFill>
                          <a:latin typeface="+mn-ea"/>
                          <a:ea typeface="+mn-ea"/>
                        </a:rPr>
                      </a:br>
                      <a:r>
                        <a:rPr kumimoji="1" lang="ja-JP" altLang="en-US" sz="1400" dirty="0">
                          <a:solidFill>
                            <a:schemeClr val="tx1"/>
                          </a:solidFill>
                          <a:latin typeface="+mn-ea"/>
                          <a:ea typeface="+mn-ea"/>
                        </a:rPr>
                        <a:t>問題意識・課題</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92075" indent="-92075"/>
                      <a:r>
                        <a:rPr kumimoji="1" lang="ja-JP" altLang="en-US" sz="1400" dirty="0">
                          <a:solidFill>
                            <a:schemeClr val="tx1"/>
                          </a:solidFill>
                          <a:latin typeface="+mn-ea"/>
                          <a:ea typeface="+mn-ea"/>
                        </a:rPr>
                        <a:t>・日本は、規制が最も厳しい国であり、日本の創業率の低さ、経済の長期低迷、生活における楽しさの欠如の原因となっている。</a:t>
                      </a:r>
                    </a:p>
                    <a:p>
                      <a:pPr marL="92075" indent="-92075"/>
                      <a:r>
                        <a:rPr kumimoji="1" lang="ja-JP" altLang="en-US" sz="1400" dirty="0">
                          <a:solidFill>
                            <a:schemeClr val="tx1"/>
                          </a:solidFill>
                          <a:latin typeface="+mn-ea"/>
                          <a:ea typeface="+mn-ea"/>
                        </a:rPr>
                        <a:t>・大阪が再び力強く成長するためには、これまでの仕組みを大きく転換し、不必要な規制等があれば緩和・撤廃するなど、民間の活動を促進する環境整備が必要。</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528392">
                <a:tc>
                  <a:txBody>
                    <a:bodyPr/>
                    <a:lstStyle/>
                    <a:p>
                      <a:r>
                        <a:rPr kumimoji="1" lang="ja-JP" altLang="en-US" sz="1400" dirty="0">
                          <a:solidFill>
                            <a:schemeClr val="tx1"/>
                          </a:solidFill>
                          <a:latin typeface="+mn-ea"/>
                          <a:ea typeface="+mn-ea"/>
                        </a:rPr>
                        <a:t>提言内容</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提言の概要</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（１）規制改革の新たな戦略（手法）</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戦略１：プロジェクト方式による規制改革</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戦略２：東京と大阪の規制の差を常に意識した規制改革</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戦略３：官官規制改革　（国の自治体に対する規制の緩和）</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戦略４：特区制度を活用した規制改革</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戦略５：府市連携して継続的に取り組む規制改革</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（２）分野別の個別提言</a:t>
                      </a:r>
                    </a:p>
                    <a:p>
                      <a:pPr marL="444500" indent="-444500"/>
                      <a:r>
                        <a:rPr kumimoji="1" lang="ja-JP" altLang="en-US" sz="1400" dirty="0">
                          <a:solidFill>
                            <a:schemeClr val="tx1"/>
                          </a:solidFill>
                          <a:latin typeface="ＭＳ Ｐゴシック" panose="020B0600070205080204" pitchFamily="50" charset="-128"/>
                          <a:ea typeface="ＭＳ Ｐゴシック" panose="020B0600070205080204" pitchFamily="50" charset="-128"/>
                        </a:rPr>
                        <a:t>　　　　４つの分野</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毎に、法／条例改正、国・府市の運用改善などの規制緩和策を提言</a:t>
                      </a:r>
                    </a:p>
                    <a:p>
                      <a:pPr marL="534988" indent="-90488"/>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①楽しいまちづくり（道路・河川使用等のイベント規制の緩和など）</a:t>
                      </a:r>
                    </a:p>
                    <a:p>
                      <a:pPr marL="534988" indent="-90488"/>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②環境エネルギー・経済産業（河川法等の規制緩和による再生可能エネルギー普及促進など）</a:t>
                      </a:r>
                    </a:p>
                    <a:p>
                      <a:pPr marL="534988" indent="-90488"/>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③官官規制（地方自治法改正、公の施設、民営化手法など）</a:t>
                      </a:r>
                    </a:p>
                    <a:p>
                      <a:pPr marL="534988" indent="-90488"/>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④建築土地利用・雇用等（建築物の用途規制緩和、労働基準等に関する規制緩和など）</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792088">
                <a:tc>
                  <a:txBody>
                    <a:bodyPr/>
                    <a:lstStyle/>
                    <a:p>
                      <a:r>
                        <a:rPr kumimoji="1" lang="ja-JP" altLang="en-US" sz="1400" dirty="0">
                          <a:solidFill>
                            <a:schemeClr val="tx1"/>
                          </a:solidFill>
                          <a:latin typeface="+mn-ea"/>
                          <a:ea typeface="+mn-ea"/>
                        </a:rPr>
                        <a:t>会議・提言を契機とする</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新たな取組み</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37</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の提案が実現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2022</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3</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153</a:t>
            </a:fld>
            <a:endParaRPr lang="ja-JP" altLang="en-US"/>
          </a:p>
        </p:txBody>
      </p:sp>
    </p:spTree>
    <p:extLst>
      <p:ext uri="{BB962C8B-B14F-4D97-AF65-F5344CB8AC3E}">
        <p14:creationId xmlns:p14="http://schemas.microsoft.com/office/powerpoint/2010/main" val="14144238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1429870200"/>
              </p:ext>
            </p:extLst>
          </p:nvPr>
        </p:nvGraphicFramePr>
        <p:xfrm>
          <a:off x="235663" y="655884"/>
          <a:ext cx="8676000" cy="6013476"/>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20000"/>
                    </a:ext>
                  </a:extLst>
                </a:gridCol>
                <a:gridCol w="1620000">
                  <a:extLst>
                    <a:ext uri="{9D8B030D-6E8A-4147-A177-3AD203B41FA5}">
                      <a16:colId xmlns:a16="http://schemas.microsoft.com/office/drawing/2014/main" val="20001"/>
                    </a:ext>
                  </a:extLst>
                </a:gridCol>
                <a:gridCol w="2736000">
                  <a:extLst>
                    <a:ext uri="{9D8B030D-6E8A-4147-A177-3AD203B41FA5}">
                      <a16:colId xmlns:a16="http://schemas.microsoft.com/office/drawing/2014/main" val="20002"/>
                    </a:ext>
                  </a:extLst>
                </a:gridCol>
                <a:gridCol w="2700000">
                  <a:extLst>
                    <a:ext uri="{9D8B030D-6E8A-4147-A177-3AD203B41FA5}">
                      <a16:colId xmlns:a16="http://schemas.microsoft.com/office/drawing/2014/main" val="20003"/>
                    </a:ext>
                  </a:extLst>
                </a:gridCol>
              </a:tblGrid>
              <a:tr h="343064">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667156">
                <a:tc>
                  <a:txBody>
                    <a:bodyPr/>
                    <a:lstStyle/>
                    <a:p>
                      <a:pPr marL="72000" lvl="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・世界都市ランキングで主要</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40</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都市中大阪は下位（</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2012</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28</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位）。</a:t>
                      </a:r>
                    </a:p>
                    <a:p>
                      <a:pPr marL="72000" lvl="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都市としての魅力の創出、発信力の強化が急務。</a:t>
                      </a:r>
                    </a:p>
                    <a:p>
                      <a:pPr marL="72000" lvl="0" indent="-457200" algn="l">
                        <a:lnSpc>
                          <a:spcPts val="1500"/>
                        </a:lnSpc>
                      </a:pPr>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lvl="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・府市それぞれが類似のイベントを企画・運営することで、集客力・発信力が分散。コスト面でも非効率。</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・大阪府市での戦略一本化、都市魅力創造のための基盤・体制づくり。</a:t>
                      </a:r>
                    </a:p>
                    <a:p>
                      <a:pPr marL="72000" indent="-457200" algn="l">
                        <a:lnSpc>
                          <a:spcPts val="1500"/>
                        </a:lnSpc>
                      </a:pPr>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・大阪市内で実施するイベントの府市連携・共催。</a:t>
                      </a:r>
                    </a:p>
                    <a:p>
                      <a:pPr marL="72000" indent="-457200" algn="l">
                        <a:lnSpc>
                          <a:spcPts val="1500"/>
                        </a:lnSpc>
                      </a:pPr>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・イベント実施手法の抜本的な改革。</a:t>
                      </a:r>
                    </a:p>
                    <a:p>
                      <a:pPr marL="7200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（民間の資金・運営ノウハウ、府民参加の情報発信など、民間活力を有効活用）</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500"/>
                        </a:lnSpc>
                        <a:spcBef>
                          <a:spcPts val="0"/>
                        </a:spcBef>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・「大阪都市魅力創造戦略」を策定。（</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2012</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・重点事業を効果的に進めるための推進体制を整備。</a:t>
                      </a: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－水と光のまちづくり＝水都大阪パートナーズ・オーソリティ</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－文化振興＝大阪アーツカウンシル</a:t>
                      </a: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－戦略的な観光集客＝大阪観光局</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endPar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・府市連携イベント</a:t>
                      </a: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－大阪マラソン</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共催</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－御堂筋</a:t>
                      </a:r>
                      <a:r>
                        <a:rPr kumimoji="1" lang="en-US" altLang="ja-JP" sz="1200" dirty="0" err="1">
                          <a:solidFill>
                            <a:schemeClr val="tx1"/>
                          </a:solidFill>
                          <a:latin typeface="Calibri" panose="020F0502020204030204" pitchFamily="34" charset="0"/>
                          <a:ea typeface="ＭＳ Ｐゴシック" panose="020B0600070205080204" pitchFamily="50" charset="-128"/>
                          <a:cs typeface="Calibri" panose="020F0502020204030204" pitchFamily="34" charset="0"/>
                        </a:rPr>
                        <a:t>Kappo</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（府）・御堂筋フェスタ（市）</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同時日程開催。</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年は御堂筋ジョイ　　</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ふるとして一体化</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－大阪・光の饗宴（御堂筋イルミネー</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ション</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OSAKA</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光のルネサンス（市）・民間　</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主催のｲﾙﾐ）</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ｴﾘｱ・日程等で府市・民</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間連携</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p>
                      <a:pPr marL="72000" indent="-457200" algn="l">
                        <a:lnSpc>
                          <a:spcPts val="1500"/>
                        </a:lnSpc>
                        <a:spcBef>
                          <a:spcPts val="0"/>
                        </a:spcBef>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これまでの取組等を踏まえ、「大阪都市魅力創造戦略</a:t>
                      </a:r>
                      <a:r>
                        <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」を策定。（</a:t>
                      </a:r>
                      <a:r>
                        <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11</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集客力・発信力の高いインパクトあるイベントを民間のﾉｳﾊｳ・資金を投入しながら実施する手法が定着しつつある。</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endParaRPr kumimoji="1" lang="en-US" altLang="ja-JP" sz="105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大阪マラソン</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集客数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136.6</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大阪マラソン</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集客数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142.5</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大阪マラソン</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集客数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138.0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ts val="1500"/>
                        </a:lnSpc>
                        <a:spcBef>
                          <a:spcPts val="0"/>
                        </a:spcBef>
                        <a:spcAft>
                          <a:spcPts val="0"/>
                        </a:spcAft>
                        <a:buClrTx/>
                        <a:buSzTx/>
                        <a:buFontTx/>
                        <a:buNone/>
                        <a:tabLst/>
                        <a:defRPr/>
                      </a:pPr>
                      <a:r>
                        <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は新型コロナウイルス感染症の状況等を踏まえ開催中止</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ts val="1500"/>
                        </a:lnSpc>
                        <a:spcBef>
                          <a:spcPts val="0"/>
                        </a:spcBef>
                        <a:spcAft>
                          <a:spcPts val="0"/>
                        </a:spcAft>
                        <a:buClrTx/>
                        <a:buSzTx/>
                        <a:buFontTx/>
                        <a:buNone/>
                        <a:tabLst/>
                        <a:defRPr/>
                      </a:pPr>
                      <a:r>
                        <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a:t>
                      </a:r>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は新型コロナウイルス感染症の拡大に伴う医療のひっ迫状況を踏まえ、一般部門の開催を中止し、エリート部門のみ開催（沿道等での応援・観戦は控えるよう要請）</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endParaRPr kumimoji="1" lang="en-US" altLang="ja-JP" sz="105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大阪・光の饗宴</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集客数　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517</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大阪・光の饗宴</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集客数　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1,367</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大阪・光の饗宴</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集客数　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2,060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テキスト ボックス 7"/>
          <p:cNvSpPr txBox="1"/>
          <p:nvPr/>
        </p:nvSpPr>
        <p:spPr>
          <a:xfrm>
            <a:off x="-14684" y="0"/>
            <a:ext cx="5040000" cy="32040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13</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）その他事業連携等 </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正方形/長方形 10"/>
          <p:cNvSpPr/>
          <p:nvPr/>
        </p:nvSpPr>
        <p:spPr>
          <a:xfrm>
            <a:off x="192088" y="315619"/>
            <a:ext cx="4381575" cy="318924"/>
          </a:xfrm>
          <a:prstGeom prst="rect">
            <a:avLst/>
          </a:prstGeom>
        </p:spPr>
        <p:txBody>
          <a:bodyPr wrap="non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①都市魅力に関するイベントの開催（その１）</a:t>
            </a:r>
          </a:p>
        </p:txBody>
      </p:sp>
      <p:sp>
        <p:nvSpPr>
          <p:cNvPr id="15" name="スライド番号プレースホルダー 2"/>
          <p:cNvSpPr>
            <a:spLocks noGrp="1"/>
          </p:cNvSpPr>
          <p:nvPr>
            <p:ph type="sldNum" sz="quarter" idx="12"/>
          </p:nvPr>
        </p:nvSpPr>
        <p:spPr>
          <a:xfrm>
            <a:off x="8138492" y="6563444"/>
            <a:ext cx="1049640" cy="3326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1" lang="ja-JP" altLang="en-US" sz="11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2666431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1163886866"/>
              </p:ext>
            </p:extLst>
          </p:nvPr>
        </p:nvGraphicFramePr>
        <p:xfrm>
          <a:off x="223087" y="836712"/>
          <a:ext cx="8676000" cy="5901647"/>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20000"/>
                    </a:ext>
                  </a:extLst>
                </a:gridCol>
                <a:gridCol w="1620000">
                  <a:extLst>
                    <a:ext uri="{9D8B030D-6E8A-4147-A177-3AD203B41FA5}">
                      <a16:colId xmlns:a16="http://schemas.microsoft.com/office/drawing/2014/main" val="20001"/>
                    </a:ext>
                  </a:extLst>
                </a:gridCol>
                <a:gridCol w="2736000">
                  <a:extLst>
                    <a:ext uri="{9D8B030D-6E8A-4147-A177-3AD203B41FA5}">
                      <a16:colId xmlns:a16="http://schemas.microsoft.com/office/drawing/2014/main" val="20002"/>
                    </a:ext>
                  </a:extLst>
                </a:gridCol>
                <a:gridCol w="2700000">
                  <a:extLst>
                    <a:ext uri="{9D8B030D-6E8A-4147-A177-3AD203B41FA5}">
                      <a16:colId xmlns:a16="http://schemas.microsoft.com/office/drawing/2014/main" val="20003"/>
                    </a:ext>
                  </a:extLst>
                </a:gridCol>
              </a:tblGrid>
              <a:tr h="427067">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4757509">
                <a:tc>
                  <a:txBody>
                    <a:bodyPr/>
                    <a:lstStyle/>
                    <a:p>
                      <a:pPr marL="72000" lvl="0" indent="-457200" algn="l"/>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・観光、文化、スポーツなど施策分野ごとに、「</a:t>
                      </a:r>
                      <a:r>
                        <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10</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のめざす都市像」と「施策の方向性」を設定し、特に３つ視点から重点取組を設定。</a:t>
                      </a: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－大阪全体の都市魅力の発展・進化・ 発　</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信</a:t>
                      </a: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2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rPr>
                        <a:t>水と光のまちづくりの推進、国内外の人々を惹きつけるキラーコンテンツの創出など</a:t>
                      </a: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－文化・スポーツを活かした都市魅力の</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創出</a:t>
                      </a: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（ラグビーワールドカップ</a:t>
                      </a:r>
                      <a:r>
                        <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の大阪開催、世界に発信する「大阪文化の祭典」など）</a:t>
                      </a: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－世界有数の国際都市を目指した受入　</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環境の整備</a:t>
                      </a: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（トラベルセンター大阪の運営、観光案内板等の整備促進、多言語対応の強化など）</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ts val="1500"/>
                        </a:lnSpc>
                        <a:spcBef>
                          <a:spcPts val="0"/>
                        </a:spcBef>
                        <a:spcAft>
                          <a:spcPts val="0"/>
                        </a:spcAft>
                        <a:buClrTx/>
                        <a:buSzTx/>
                        <a:buFontTx/>
                        <a:buNone/>
                        <a:tabLst/>
                        <a:defRPr/>
                      </a:pPr>
                      <a:r>
                        <a:rPr kumimoji="1" lang="ja-JP" altLang="en-US" sz="1100" strike="noStrike" dirty="0">
                          <a:solidFill>
                            <a:schemeClr val="tx1"/>
                          </a:solidFill>
                          <a:latin typeface="Calibri" panose="020F0502020204030204" pitchFamily="34" charset="0"/>
                          <a:ea typeface="+mn-ea"/>
                          <a:cs typeface="Calibri" panose="020F0502020204030204" pitchFamily="34" charset="0"/>
                        </a:rPr>
                        <a:t>－水都大阪コンソーシアム（</a:t>
                      </a:r>
                      <a:r>
                        <a:rPr kumimoji="1" lang="en-US" altLang="ja-JP" sz="1100" strike="noStrike" dirty="0">
                          <a:solidFill>
                            <a:schemeClr val="tx1"/>
                          </a:solidFill>
                          <a:latin typeface="Calibri" panose="020F0502020204030204" pitchFamily="34" charset="0"/>
                          <a:ea typeface="+mn-ea"/>
                          <a:cs typeface="Calibri" panose="020F0502020204030204" pitchFamily="34" charset="0"/>
                        </a:rPr>
                        <a:t>2017</a:t>
                      </a:r>
                      <a:r>
                        <a:rPr kumimoji="1" lang="ja-JP" altLang="en-US" sz="1100" strike="noStrike" dirty="0">
                          <a:solidFill>
                            <a:schemeClr val="tx1"/>
                          </a:solidFill>
                          <a:latin typeface="Calibri" panose="020F0502020204030204" pitchFamily="34" charset="0"/>
                          <a:ea typeface="+mn-ea"/>
                          <a:cs typeface="Calibri" panose="020F0502020204030204" pitchFamily="34" charset="0"/>
                        </a:rPr>
                        <a:t>～）</a:t>
                      </a:r>
                      <a:endParaRPr kumimoji="1" lang="en-US" altLang="ja-JP" sz="1100" b="0" dirty="0">
                        <a:solidFill>
                          <a:schemeClr val="tx1"/>
                        </a:solidFill>
                        <a:latin typeface="Calibri" panose="020F0502020204030204" pitchFamily="34" charset="0"/>
                        <a:ea typeface="+mn-ea"/>
                        <a:cs typeface="Calibri" panose="020F0502020204030204" pitchFamily="34" charset="0"/>
                      </a:endParaRPr>
                    </a:p>
                    <a:p>
                      <a:pPr marL="72000" indent="-457200" algn="l">
                        <a:lnSpc>
                          <a:spcPts val="1500"/>
                        </a:lnSpc>
                        <a:spcBef>
                          <a:spcPts val="0"/>
                        </a:spcBef>
                      </a:pPr>
                      <a:endParaRPr kumimoji="1" lang="ja-JP" altLang="en-US" sz="1100" dirty="0">
                        <a:solidFill>
                          <a:schemeClr val="tx1"/>
                        </a:solidFill>
                        <a:latin typeface="Calibri" panose="020F0502020204030204" pitchFamily="34" charset="0"/>
                        <a:ea typeface="+mn-ea"/>
                        <a:cs typeface="Calibri" panose="020F0502020204030204" pitchFamily="34" charset="0"/>
                      </a:endParaRPr>
                    </a:p>
                    <a:p>
                      <a:pPr marL="72000" indent="-457200" algn="l">
                        <a:lnSpc>
                          <a:spcPts val="1500"/>
                        </a:lnSpc>
                        <a:spcBef>
                          <a:spcPts val="0"/>
                        </a:spcBef>
                      </a:pPr>
                      <a:r>
                        <a:rPr kumimoji="1" lang="ja-JP" altLang="en-US" sz="1400" dirty="0">
                          <a:solidFill>
                            <a:schemeClr val="tx1"/>
                          </a:solidFill>
                          <a:latin typeface="Calibri" panose="020F0502020204030204" pitchFamily="34" charset="0"/>
                          <a:ea typeface="+mn-ea"/>
                          <a:cs typeface="Calibri" panose="020F0502020204030204" pitchFamily="34" charset="0"/>
                        </a:rPr>
                        <a:t>・府市連携イベント</a:t>
                      </a:r>
                    </a:p>
                    <a:p>
                      <a:pPr marL="72000" indent="-457200" algn="l">
                        <a:lnSpc>
                          <a:spcPts val="1500"/>
                        </a:lnSpc>
                        <a:spcBef>
                          <a:spcPts val="0"/>
                        </a:spcBef>
                      </a:pPr>
                      <a:r>
                        <a:rPr kumimoji="1" lang="ja-JP" altLang="en-US" sz="1200" strike="noStrike" dirty="0">
                          <a:solidFill>
                            <a:schemeClr val="tx1"/>
                          </a:solidFill>
                          <a:latin typeface="Calibri" panose="020F0502020204030204" pitchFamily="34" charset="0"/>
                          <a:ea typeface="+mn-ea"/>
                          <a:cs typeface="Calibri" panose="020F0502020204030204" pitchFamily="34" charset="0"/>
                        </a:rPr>
                        <a:t>－水都大阪フェス</a:t>
                      </a:r>
                      <a:endParaRPr kumimoji="1" lang="en-US" altLang="ja-JP" sz="1200" strike="noStrike" dirty="0">
                        <a:solidFill>
                          <a:schemeClr val="tx1"/>
                        </a:solidFill>
                        <a:latin typeface="Calibri" panose="020F0502020204030204" pitchFamily="34" charset="0"/>
                        <a:ea typeface="+mn-ea"/>
                        <a:cs typeface="Calibri" panose="020F0502020204030204" pitchFamily="34" charset="0"/>
                      </a:endParaRPr>
                    </a:p>
                    <a:p>
                      <a:pPr marL="72000" indent="-457200" algn="l">
                        <a:lnSpc>
                          <a:spcPts val="1500"/>
                        </a:lnSpc>
                        <a:spcBef>
                          <a:spcPts val="0"/>
                        </a:spcBef>
                      </a:pPr>
                      <a:r>
                        <a:rPr kumimoji="1" lang="en-US" altLang="ja-JP" sz="1200" strike="noStrike" dirty="0">
                          <a:solidFill>
                            <a:schemeClr val="tx1"/>
                          </a:solidFill>
                          <a:latin typeface="Calibri" panose="020F0502020204030204" pitchFamily="34" charset="0"/>
                          <a:ea typeface="+mn-ea"/>
                          <a:cs typeface="Calibri" panose="020F0502020204030204" pitchFamily="34" charset="0"/>
                        </a:rPr>
                        <a:t>  【</a:t>
                      </a:r>
                      <a:r>
                        <a:rPr kumimoji="1" lang="ja-JP" altLang="en-US" sz="1200" strike="noStrike" dirty="0">
                          <a:solidFill>
                            <a:schemeClr val="tx1"/>
                          </a:solidFill>
                          <a:latin typeface="Calibri" panose="020F0502020204030204" pitchFamily="34" charset="0"/>
                          <a:ea typeface="+mn-ea"/>
                          <a:cs typeface="Calibri" panose="020F0502020204030204" pitchFamily="34" charset="0"/>
                        </a:rPr>
                        <a:t>民間とも連携での開催</a:t>
                      </a:r>
                      <a:r>
                        <a:rPr kumimoji="1" lang="en-US" altLang="ja-JP" sz="1200" strike="noStrike" dirty="0">
                          <a:solidFill>
                            <a:schemeClr val="tx1"/>
                          </a:solidFill>
                          <a:latin typeface="Calibri" panose="020F0502020204030204" pitchFamily="34" charset="0"/>
                          <a:ea typeface="+mn-ea"/>
                          <a:cs typeface="Calibri" panose="020F0502020204030204" pitchFamily="34" charset="0"/>
                        </a:rPr>
                        <a:t>】</a:t>
                      </a:r>
                    </a:p>
                    <a:p>
                      <a:pPr marL="72000" indent="-457200" algn="l">
                        <a:spcBef>
                          <a:spcPts val="0"/>
                        </a:spcBef>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これまでの取組等を踏まえ、「大阪都市魅力創造戦略</a:t>
                      </a:r>
                      <a:r>
                        <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2025</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」を策定。（</a:t>
                      </a:r>
                      <a:r>
                        <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年３月）</a:t>
                      </a:r>
                      <a:endPar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・大阪の観光資源を活かした民間大規模イベントの開催</a:t>
                      </a:r>
                      <a:endPar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観光・都市魅力、文化、スポーツなど、様々な過度から都市としての魅力向上</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舟運利用者数</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86</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2017  </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2021  </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9</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御堂筋オータムパーティｰ</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25</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40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30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正方形/長方形 6"/>
          <p:cNvSpPr/>
          <p:nvPr/>
        </p:nvSpPr>
        <p:spPr>
          <a:xfrm>
            <a:off x="179512" y="367826"/>
            <a:ext cx="4381575" cy="318924"/>
          </a:xfrm>
          <a:prstGeom prst="rect">
            <a:avLst/>
          </a:prstGeom>
        </p:spPr>
        <p:txBody>
          <a:bodyPr wrap="non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①都市魅力に関するイベントの開催（その２）</a:t>
            </a:r>
          </a:p>
        </p:txBody>
      </p:sp>
      <p:sp>
        <p:nvSpPr>
          <p:cNvPr id="18" name="スライド番号プレースホルダー 2"/>
          <p:cNvSpPr>
            <a:spLocks noGrp="1"/>
          </p:cNvSpPr>
          <p:nvPr>
            <p:ph type="sldNum" sz="quarter" idx="12"/>
          </p:nvPr>
        </p:nvSpPr>
        <p:spPr>
          <a:xfrm>
            <a:off x="8138492" y="6563444"/>
            <a:ext cx="1049640" cy="3326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1" lang="ja-JP" altLang="en-US" sz="11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テキスト ボックス 7"/>
          <p:cNvSpPr txBox="1"/>
          <p:nvPr/>
        </p:nvSpPr>
        <p:spPr>
          <a:xfrm>
            <a:off x="-14684" y="0"/>
            <a:ext cx="5040000" cy="32040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13</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）その他事業連携等 </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8402320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3965103741"/>
              </p:ext>
            </p:extLst>
          </p:nvPr>
        </p:nvGraphicFramePr>
        <p:xfrm>
          <a:off x="202285" y="836712"/>
          <a:ext cx="8676000" cy="502046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20000"/>
                    </a:ext>
                  </a:extLst>
                </a:gridCol>
                <a:gridCol w="1620000">
                  <a:extLst>
                    <a:ext uri="{9D8B030D-6E8A-4147-A177-3AD203B41FA5}">
                      <a16:colId xmlns:a16="http://schemas.microsoft.com/office/drawing/2014/main" val="20001"/>
                    </a:ext>
                  </a:extLst>
                </a:gridCol>
                <a:gridCol w="2736000">
                  <a:extLst>
                    <a:ext uri="{9D8B030D-6E8A-4147-A177-3AD203B41FA5}">
                      <a16:colId xmlns:a16="http://schemas.microsoft.com/office/drawing/2014/main" val="20002"/>
                    </a:ext>
                  </a:extLst>
                </a:gridCol>
                <a:gridCol w="2700000">
                  <a:extLst>
                    <a:ext uri="{9D8B030D-6E8A-4147-A177-3AD203B41FA5}">
                      <a16:colId xmlns:a16="http://schemas.microsoft.com/office/drawing/2014/main" val="20003"/>
                    </a:ext>
                  </a:extLst>
                </a:gridCol>
              </a:tblGrid>
              <a:tr h="414560">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4289028">
                <a:tc>
                  <a:txBody>
                    <a:bodyPr/>
                    <a:lstStyle/>
                    <a:p>
                      <a:pPr marL="72000" lvl="0" indent="-457200" algn="l"/>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都市の賑わいや活力を創出し、高めていくため１０のめざすべき都市像を設定。また、大阪・関西万博を見据えた魅力づくり、新型コロナウイルス感染症による影響、都市魅力創造に向けたこれまでの取組みにより明らかになった課題への対応などの観点から、重点取組７項目を設定。</a:t>
                      </a: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－世界第一級の文化・観光拠点の進化・発信</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－大阪の強みを生かした魅力創出・発信</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－さらなる観光誘客に向けた取組み</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－戦略的な</a:t>
                      </a:r>
                      <a:r>
                        <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МICE</a:t>
                      </a: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誘致の推進</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－文化・芸術を通じた都市ブランドの形成</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－スポーツツーリズムの推進</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－大阪の成長・発展につながる国内外の高度人材の活躍推進</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400" dirty="0">
                          <a:solidFill>
                            <a:schemeClr val="tx1"/>
                          </a:solidFill>
                          <a:latin typeface="Calibri" panose="020F0502020204030204" pitchFamily="34" charset="0"/>
                          <a:ea typeface="+mn-ea"/>
                          <a:cs typeface="Calibri" panose="020F0502020204030204" pitchFamily="34" charset="0"/>
                        </a:rPr>
                        <a:t>・府市連携イベント</a:t>
                      </a: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mn-ea"/>
                          <a:cs typeface="Calibri" panose="020F0502020204030204" pitchFamily="34" charset="0"/>
                        </a:rPr>
                        <a:t>　－大阪来てな！キャンペーンの各種イベント</a:t>
                      </a:r>
                      <a:endParaRPr kumimoji="1" lang="en-US" altLang="ja-JP" sz="1200" dirty="0">
                        <a:solidFill>
                          <a:schemeClr val="tx1"/>
                        </a:solidFill>
                        <a:latin typeface="Calibri" panose="020F0502020204030204" pitchFamily="34" charset="0"/>
                        <a:ea typeface="+mn-ea"/>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正方形/長方形 6"/>
          <p:cNvSpPr/>
          <p:nvPr/>
        </p:nvSpPr>
        <p:spPr>
          <a:xfrm>
            <a:off x="179512" y="367826"/>
            <a:ext cx="4381575" cy="318924"/>
          </a:xfrm>
          <a:prstGeom prst="rect">
            <a:avLst/>
          </a:prstGeom>
        </p:spPr>
        <p:txBody>
          <a:bodyPr wrap="non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①都市魅力に関するイベントの開催（その３）</a:t>
            </a:r>
          </a:p>
        </p:txBody>
      </p:sp>
      <p:sp>
        <p:nvSpPr>
          <p:cNvPr id="13" name="スライド番号プレースホルダー 2"/>
          <p:cNvSpPr>
            <a:spLocks noGrp="1"/>
          </p:cNvSpPr>
          <p:nvPr>
            <p:ph type="sldNum" sz="quarter" idx="12"/>
          </p:nvPr>
        </p:nvSpPr>
        <p:spPr>
          <a:xfrm>
            <a:off x="8138492" y="6563444"/>
            <a:ext cx="1049640" cy="3326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1" lang="ja-JP" altLang="en-US" sz="11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テキスト ボックス 7"/>
          <p:cNvSpPr txBox="1"/>
          <p:nvPr/>
        </p:nvSpPr>
        <p:spPr>
          <a:xfrm>
            <a:off x="-14684" y="0"/>
            <a:ext cx="5040000" cy="32040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13</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）その他事業連携等 </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05188919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251520" y="706551"/>
          <a:ext cx="8712968" cy="5720960"/>
        </p:xfrm>
        <a:graphic>
          <a:graphicData uri="http://schemas.openxmlformats.org/drawingml/2006/table">
            <a:tbl>
              <a:tblPr firstRow="1" bandRow="1">
                <a:tableStyleId>{5940675A-B579-460E-94D1-54222C63F5DA}</a:tableStyleId>
              </a:tblPr>
              <a:tblGrid>
                <a:gridCol w="1728192">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376264">
                  <a:extLst>
                    <a:ext uri="{9D8B030D-6E8A-4147-A177-3AD203B41FA5}">
                      <a16:colId xmlns:a16="http://schemas.microsoft.com/office/drawing/2014/main" val="20003"/>
                    </a:ext>
                  </a:extLst>
                </a:gridCol>
              </a:tblGrid>
              <a:tr h="143992">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00181">
                <a:tc>
                  <a:txBody>
                    <a:bodyPr/>
                    <a:lstStyle/>
                    <a:p>
                      <a:pPr marL="72000" indent="-457200" algn="l">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○府市の</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文化戦略の一本化と事業執行体制の一元化。</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600"/>
                        </a:lnSpc>
                      </a:pPr>
                      <a:r>
                        <a:rPr kumimoji="1" lang="ja-JP" altLang="en-US"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１．府市文化振興会議</a:t>
                      </a:r>
                      <a:endParaRPr kumimoji="1" lang="en-US" altLang="ja-JP"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・府市の文化振興計画の策定等、府市の文化振興に関する重要施策について、調査審議する、「大阪府市文化振興会議」を共同で設置する。</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２．アーツカウンシル部会</a:t>
                      </a:r>
                      <a:endParaRPr kumimoji="1" lang="en-US" altLang="ja-JP"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b="1"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府市が実施する文化事業の検証、評価、改善提案、新たな事業の企画・立案などを行うアーツカウンシル部会を府市共同で設置。</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＜対象事業予算＞</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大阪府：</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16</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事業</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4.4</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億円</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大阪市：</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27</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事業</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9.9</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億円</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年度予算</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600"/>
                        </a:lnSpc>
                      </a:pPr>
                      <a:r>
                        <a:rPr kumimoji="1" lang="ja-JP" altLang="en-US"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１．府市文化振興会議</a:t>
                      </a:r>
                      <a:endParaRPr kumimoji="1" lang="en-US" altLang="ja-JP"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年４月１日、府市の附属機関として、共同設置規約に基づく「大阪府市文化振興会議」を設置。</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２．アーツカウンシル部会</a:t>
                      </a:r>
                      <a:endParaRPr kumimoji="1" lang="en-US" altLang="ja-JP"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・上記府市文化振興会議の常設部会として、「アーツカウンシル部会」を府市共同で設置。</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年７月より、文化事業の評価・審査等に取り組む。</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年度実績＞</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2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１．府市文化振興会議</a:t>
                      </a:r>
                      <a:endParaRPr kumimoji="1" lang="en-US" altLang="ja-JP" sz="12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・全</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41</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回の会議を開催し、文化振興計画や、アーツカウンシル部会の体制づくり、同部会からの報告等について調査審議。</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2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２．アーツカウンシル部会</a:t>
                      </a:r>
                      <a:endParaRPr kumimoji="1" lang="en-US" altLang="ja-JP" sz="12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・府市文化事業の検証・評価や、府市の補助金、助成金事業の採択審査・現地調査等を実施。</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endParaRPr kumimoji="1" lang="en-US" altLang="ja-JP" sz="12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（評価・審査）</a:t>
                      </a:r>
                      <a:endParaRPr kumimoji="1" lang="en-US" altLang="ja-JP"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lang="ja-JP" altLang="en-US" sz="1100" b="0" i="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・府市文化事業の評価、補助金、助成金事業の採択審査・現地調査</a:t>
                      </a:r>
                      <a:endParaRPr lang="en-US" altLang="ja-JP" sz="1100" b="0" i="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ts val="1600"/>
                        </a:lnSpc>
                        <a:spcBef>
                          <a:spcPts val="0"/>
                        </a:spcBef>
                        <a:spcAft>
                          <a:spcPts val="0"/>
                        </a:spcAft>
                        <a:buClrTx/>
                        <a:buSzTx/>
                        <a:buFontTx/>
                        <a:buNone/>
                        <a:tabLst/>
                        <a:defRPr/>
                      </a:pPr>
                      <a:r>
                        <a:rPr lang="ja-JP" altLang="en-US" sz="1100" b="0" i="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審査実績：府</a:t>
                      </a:r>
                      <a:r>
                        <a:rPr lang="en-US" altLang="ja-JP" sz="1100" b="0" i="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613</a:t>
                      </a:r>
                      <a:r>
                        <a:rPr lang="ja-JP" altLang="en-US" sz="1100" b="0" i="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件、市</a:t>
                      </a:r>
                      <a:r>
                        <a:rPr lang="en-US" altLang="ja-JP" sz="1100" b="0" i="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1,807</a:t>
                      </a:r>
                      <a:r>
                        <a:rPr lang="ja-JP" altLang="en-US" sz="1100" b="0" i="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件</a:t>
                      </a:r>
                      <a:endParaRPr kumimoji="1" lang="en-US" altLang="ja-JP"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endParaRPr kumimoji="1" lang="en-US" altLang="ja-JP"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（調査）</a:t>
                      </a:r>
                      <a:endParaRPr kumimoji="1" lang="en-US" altLang="ja-JP"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・大阪府内における公共文化施設等の調査、大阪の文化芸術に関する調査　等</a:t>
                      </a:r>
                      <a:endParaRPr kumimoji="1" lang="en-US" altLang="ja-JP"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endParaRPr kumimoji="1" lang="en-US" altLang="ja-JP"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（企画）</a:t>
                      </a:r>
                      <a:endParaRPr kumimoji="1" lang="en-US" altLang="ja-JP"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・他機関との連携によるシンポジウム開催や伝統芸能コーディネーター育成プログラムのサポート　等</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正方形/長方形 7"/>
          <p:cNvSpPr/>
          <p:nvPr/>
        </p:nvSpPr>
        <p:spPr>
          <a:xfrm>
            <a:off x="251520" y="373772"/>
            <a:ext cx="5202313"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②大阪府市文化振興会議・アーツカウンシル部会の設置</a:t>
            </a:r>
          </a:p>
        </p:txBody>
      </p:sp>
      <p:sp>
        <p:nvSpPr>
          <p:cNvPr id="18"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157</a:t>
            </a:fld>
            <a:endParaRPr lang="ja-JP" altLang="en-US" sz="1100" b="0">
              <a:latin typeface="BIZ UDゴシック" panose="020B0400000000000000" pitchFamily="49" charset="-128"/>
              <a:ea typeface="BIZ UDゴシック" panose="020B0400000000000000" pitchFamily="49" charset="-128"/>
            </a:endParaRPr>
          </a:p>
        </p:txBody>
      </p:sp>
      <p:sp>
        <p:nvSpPr>
          <p:cNvPr id="6" name="テキスト ボックス 5"/>
          <p:cNvSpPr txBox="1"/>
          <p:nvPr/>
        </p:nvSpPr>
        <p:spPr>
          <a:xfrm>
            <a:off x="-14684" y="0"/>
            <a:ext cx="5040000" cy="320400"/>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13</a:t>
            </a:r>
            <a:r>
              <a:rPr lang="ja-JP" altLang="en-US" sz="1600" b="1" u="sng" dirty="0">
                <a:solidFill>
                  <a:schemeClr val="bg1"/>
                </a:solidFill>
                <a:latin typeface="BIZ UDゴシック" panose="020B0400000000000000" pitchFamily="49" charset="-128"/>
                <a:ea typeface="BIZ UDゴシック" panose="020B0400000000000000" pitchFamily="49" charset="-128"/>
              </a:rPr>
              <a:t>）その他事業連携等 </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80514224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285346" y="775289"/>
          <a:ext cx="8712968" cy="5804535"/>
        </p:xfrm>
        <a:graphic>
          <a:graphicData uri="http://schemas.openxmlformats.org/drawingml/2006/table">
            <a:tbl>
              <a:tblPr firstRow="1" bandRow="1">
                <a:tableStyleId>{5940675A-B579-460E-94D1-54222C63F5DA}</a:tableStyleId>
              </a:tblPr>
              <a:tblGrid>
                <a:gridCol w="1980220">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1872208">
                  <a:extLst>
                    <a:ext uri="{9D8B030D-6E8A-4147-A177-3AD203B41FA5}">
                      <a16:colId xmlns:a16="http://schemas.microsoft.com/office/drawing/2014/main" val="20002"/>
                    </a:ext>
                  </a:extLst>
                </a:gridCol>
                <a:gridCol w="2916324">
                  <a:extLst>
                    <a:ext uri="{9D8B030D-6E8A-4147-A177-3AD203B41FA5}">
                      <a16:colId xmlns:a16="http://schemas.microsoft.com/office/drawing/2014/main" val="20003"/>
                    </a:ext>
                  </a:extLst>
                </a:gridCol>
              </a:tblGrid>
              <a:tr h="280973">
                <a:tc>
                  <a:txBody>
                    <a:bodyPr/>
                    <a:lstStyle/>
                    <a:p>
                      <a:pPr algn="ct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438775">
                <a:tc>
                  <a:txBody>
                    <a:bodyPr/>
                    <a:lstStyle/>
                    <a:p>
                      <a:pPr marL="72000" indent="-457200">
                        <a:lnSpc>
                          <a:spcPts val="1600"/>
                        </a:lnSpc>
                      </a:pPr>
                      <a:r>
                        <a:rPr kumimoji="1" lang="ja-JP" altLang="en-US" sz="1400" b="1" dirty="0">
                          <a:latin typeface="Calibri" panose="020F0502020204030204" pitchFamily="34" charset="0"/>
                          <a:ea typeface="ＭＳ Ｐゴシック" panose="020B0600070205080204" pitchFamily="50" charset="-128"/>
                          <a:cs typeface="Calibri" panose="020F0502020204030204" pitchFamily="34" charset="0"/>
                        </a:rPr>
                        <a:t>１．府立中之島図書館</a:t>
                      </a:r>
                      <a:endParaRPr kumimoji="1" lang="en-US" altLang="ja-JP" sz="1400" b="1" dirty="0">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ts val="1600"/>
                        </a:lnSpc>
                        <a:spcBef>
                          <a:spcPts val="0"/>
                        </a:spcBef>
                        <a:spcAft>
                          <a:spcPts val="0"/>
                        </a:spcAft>
                        <a:buClrTx/>
                        <a:buSzTx/>
                        <a:buFontTx/>
                        <a:buNone/>
                        <a:tabLst/>
                        <a:defRPr/>
                      </a:pPr>
                      <a:r>
                        <a:rPr kumimoji="1" lang="ja-JP" altLang="en-US" sz="1400" dirty="0">
                          <a:latin typeface="Calibri" panose="020F0502020204030204" pitchFamily="34" charset="0"/>
                          <a:ea typeface="ＭＳ Ｐゴシック" panose="020B0600070205080204" pitchFamily="50" charset="-128"/>
                          <a:cs typeface="Calibri" panose="020F0502020204030204" pitchFamily="34" charset="0"/>
                        </a:rPr>
                        <a:t>・正面玄関からの出入りが利用できない、旧態依然とした入退館システムなど、施設の老朽化などから、サービス面に課題</a:t>
                      </a:r>
                      <a:endParaRPr kumimoji="1" lang="en-US" altLang="ja-JP" sz="1400" dirty="0">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latin typeface="Calibri" panose="020F0502020204030204" pitchFamily="34" charset="0"/>
                          <a:ea typeface="ＭＳ Ｐゴシック" panose="020B0600070205080204" pitchFamily="50" charset="-128"/>
                          <a:cs typeface="Calibri" panose="020F0502020204030204" pitchFamily="34" charset="0"/>
                        </a:rPr>
                        <a:t>・全蔵書の</a:t>
                      </a:r>
                      <a:r>
                        <a:rPr kumimoji="1" lang="en-US" altLang="ja-JP" sz="1400" dirty="0">
                          <a:latin typeface="Calibri" panose="020F0502020204030204" pitchFamily="34" charset="0"/>
                          <a:ea typeface="ＭＳ Ｐゴシック" panose="020B0600070205080204" pitchFamily="50" charset="-128"/>
                          <a:cs typeface="Calibri" panose="020F0502020204030204" pitchFamily="34" charset="0"/>
                        </a:rPr>
                        <a:t>36</a:t>
                      </a:r>
                      <a:r>
                        <a:rPr kumimoji="1" lang="ja-JP" altLang="en-US" sz="14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a:t>
                      </a:r>
                      <a:r>
                        <a:rPr kumimoji="1" lang="ja-JP" altLang="en-US" sz="1400" dirty="0">
                          <a:latin typeface="Calibri" panose="020F0502020204030204" pitchFamily="34" charset="0"/>
                          <a:ea typeface="ＭＳ Ｐゴシック" panose="020B0600070205080204" pitchFamily="50" charset="-128"/>
                          <a:cs typeface="Calibri" panose="020F0502020204030204" pitchFamily="34" charset="0"/>
                        </a:rPr>
                        <a:t>万冊の圧倒的な古典籍を所蔵しているが、デジタル化が遅れているなど十分活かされていない</a:t>
                      </a:r>
                      <a:endParaRPr kumimoji="1" lang="en-US" altLang="ja-JP" sz="1400" dirty="0">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endParaRPr kumimoji="1" lang="en-US" altLang="ja-JP" sz="1400" dirty="0">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b="1" dirty="0">
                          <a:latin typeface="Calibri" panose="020F0502020204030204" pitchFamily="34" charset="0"/>
                          <a:ea typeface="ＭＳ Ｐゴシック" panose="020B0600070205080204" pitchFamily="50" charset="-128"/>
                          <a:cs typeface="Calibri" panose="020F0502020204030204" pitchFamily="34" charset="0"/>
                        </a:rPr>
                        <a:t>２．大阪市中央公会堂</a:t>
                      </a:r>
                      <a:endParaRPr kumimoji="1" lang="en-US" altLang="ja-JP" sz="1400" b="1" dirty="0">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latin typeface="Calibri" panose="020F0502020204030204" pitchFamily="34" charset="0"/>
                          <a:ea typeface="ＭＳ Ｐゴシック" panose="020B0600070205080204" pitchFamily="50" charset="-128"/>
                          <a:cs typeface="Calibri" panose="020F0502020204030204" pitchFamily="34" charset="0"/>
                        </a:rPr>
                        <a:t>・保存・再生工事を行い、優れた近代建築として重要文化財に指定されているにもかかわらず、十分な活用ができていない</a:t>
                      </a:r>
                      <a:endParaRPr kumimoji="1" lang="en-US" altLang="ja-JP" sz="1400" dirty="0">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latin typeface="Calibri" panose="020F0502020204030204" pitchFamily="34" charset="0"/>
                          <a:ea typeface="ＭＳ Ｐゴシック" panose="020B0600070205080204" pitchFamily="50" charset="-128"/>
                          <a:cs typeface="Calibri" panose="020F0502020204030204" pitchFamily="34" charset="0"/>
                        </a:rPr>
                        <a:t>・レストラン営業時間が比較的短いなど、集客部門の活用が十分でない</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nSpc>
                          <a:spcPts val="1600"/>
                        </a:lnSpc>
                      </a:pPr>
                      <a:r>
                        <a:rPr kumimoji="1" lang="ja-JP" altLang="en-US" sz="1400" dirty="0">
                          <a:latin typeface="Calibri" panose="020F0502020204030204" pitchFamily="34" charset="0"/>
                          <a:ea typeface="ＭＳ Ｐゴシック" panose="020B0600070205080204" pitchFamily="50" charset="-128"/>
                          <a:cs typeface="Calibri" panose="020F0502020204030204" pitchFamily="34" charset="0"/>
                        </a:rPr>
                        <a:t>○　中之島を代表する府と市の歴史的な２施設の魅力を高めるとともに、共通したコンセプト（「大阪の知と文化と歴史のシンボル」）のもとで、連携した施策を展開し、中之島エリアの活性化を図る</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府市合同検討チームをつくり、外部有識者の助言を得ながら、同一コンセプトのもと、両施設の活性策・連携事業を具体的に策定、公表</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＜共同事業＞</a:t>
                      </a:r>
                      <a:endParaRPr kumimoji="1" lang="en-US" altLang="ja-JP"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①共同イベントの実施</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・両館を巡る合同ツアー</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・合同講演会の開催</a:t>
                      </a:r>
                    </a:p>
                    <a:p>
                      <a:pPr marL="72000" indent="-457200">
                        <a:lnSpc>
                          <a:spcPts val="1600"/>
                        </a:lnSpc>
                      </a:pPr>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②日常業務の連携強化</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・合同ミーティングの実施</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・共同イベントの開発</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講座、展示等のチラシの相互配架（</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年６月から随時）</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府市共通コンセプトのもと、各施設の次の活性化策等が相乗効果を及ぼすよう連携を図って行く。</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１．府立中之島図書館</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・リニューアル工事の実施</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ts val="16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2015</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年４月より正面玄関を改装し開放。</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・指定管理制度の導入。</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第１期</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４～</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３</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第２期</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４～</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2026.</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３</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・文化事業の充実</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年１月より、「おおさかｅコレクション」として、デジタル化資料をホームページ上で公開。</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大阪ポータルの提供開始。（</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年１月～）</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ts val="16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年４月より月１回両館のコラボガイドツアーを実施。</a:t>
                      </a:r>
                    </a:p>
                    <a:p>
                      <a:pPr marL="72000" indent="-457200">
                        <a:lnSpc>
                          <a:spcPts val="1600"/>
                        </a:lnSpc>
                      </a:pPr>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２．大阪市中央公会堂</a:t>
                      </a:r>
                    </a:p>
                    <a:p>
                      <a:pPr marL="72000" marR="0" lvl="0" indent="-457200" algn="l" defTabSz="914400" rtl="0" eaLnBrk="1" fontAlgn="auto" latinLnBrk="0" hangingPunct="1">
                        <a:lnSpc>
                          <a:spcPts val="16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・レストランの営業時間拡充やショップの設置等サービス面の充実を行った。</a:t>
                      </a:r>
                    </a:p>
                    <a:p>
                      <a:pPr marL="72000" marR="0" lvl="0" indent="-457200" algn="l" defTabSz="914400" rtl="0" eaLnBrk="1" fontAlgn="auto" latinLnBrk="0" hangingPunct="1">
                        <a:lnSpc>
                          <a:spcPts val="16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・料金改定の検討及び優先予約システムの見直し</a:t>
                      </a:r>
                      <a:r>
                        <a:rPr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を行った。</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正方形/長方形 8"/>
          <p:cNvSpPr/>
          <p:nvPr/>
        </p:nvSpPr>
        <p:spPr>
          <a:xfrm>
            <a:off x="285346" y="423711"/>
            <a:ext cx="4791944"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③大阪府立中之島図書館・大阪市中央公会堂の連携</a:t>
            </a:r>
          </a:p>
        </p:txBody>
      </p:sp>
      <p:sp>
        <p:nvSpPr>
          <p:cNvPr id="13"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158</a:t>
            </a:fld>
            <a:endParaRPr lang="ja-JP" altLang="en-US" sz="1100" b="0">
              <a:latin typeface="BIZ UDゴシック" panose="020B0400000000000000" pitchFamily="49" charset="-128"/>
              <a:ea typeface="BIZ UDゴシック" panose="020B0400000000000000" pitchFamily="49" charset="-128"/>
            </a:endParaRPr>
          </a:p>
        </p:txBody>
      </p:sp>
      <p:sp>
        <p:nvSpPr>
          <p:cNvPr id="6" name="テキスト ボックス 5"/>
          <p:cNvSpPr txBox="1"/>
          <p:nvPr/>
        </p:nvSpPr>
        <p:spPr>
          <a:xfrm>
            <a:off x="-14684" y="0"/>
            <a:ext cx="5040000" cy="320400"/>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13</a:t>
            </a:r>
            <a:r>
              <a:rPr lang="ja-JP" altLang="en-US" sz="1600" b="1" u="sng" dirty="0">
                <a:solidFill>
                  <a:schemeClr val="bg1"/>
                </a:solidFill>
                <a:latin typeface="BIZ UDゴシック" panose="020B0400000000000000" pitchFamily="49" charset="-128"/>
                <a:ea typeface="BIZ UDゴシック" panose="020B0400000000000000" pitchFamily="49" charset="-128"/>
              </a:rPr>
              <a:t>）その他事業連携等 </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881647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266700" y="3822003"/>
            <a:ext cx="8737600" cy="1473897"/>
          </a:xfrm>
          <a:prstGeom prst="roundRect">
            <a:avLst>
              <a:gd name="adj" fmla="val 9590"/>
            </a:avLst>
          </a:prstGeom>
          <a:solidFill>
            <a:schemeClr val="accent4">
              <a:lumMod val="20000"/>
              <a:lumOff val="8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コンテンツ プレースホルダー 2"/>
          <p:cNvSpPr txBox="1">
            <a:spLocks/>
          </p:cNvSpPr>
          <p:nvPr/>
        </p:nvSpPr>
        <p:spPr>
          <a:xfrm>
            <a:off x="63500" y="277585"/>
            <a:ext cx="9029700" cy="609781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500"/>
              </a:lnSpc>
              <a:spcBef>
                <a:spcPts val="0"/>
              </a:spcBef>
              <a:buFont typeface="Arial" panose="020B0604020202020204" pitchFamily="34" charset="0"/>
              <a:buNone/>
            </a:pPr>
            <a:r>
              <a:rPr lang="ja-JP" altLang="en-US" sz="1600" b="1" dirty="0">
                <a:latin typeface="BIZ UDゴシック" panose="020B0400000000000000" pitchFamily="49" charset="-128"/>
                <a:ea typeface="BIZ UDゴシック" panose="020B0400000000000000" pitchFamily="49" charset="-128"/>
              </a:rPr>
              <a:t>■　大阪府市統合本部会議における議論経過</a:t>
            </a:r>
            <a:endParaRPr lang="en-US" altLang="ja-JP" sz="1600" b="1"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r>
              <a:rPr lang="en-US" altLang="ja-JP" sz="1400" b="1" dirty="0">
                <a:latin typeface="BIZ UDゴシック" panose="020B0400000000000000" pitchFamily="49" charset="-128"/>
                <a:ea typeface="BIZ UDゴシック" panose="020B0400000000000000" pitchFamily="49" charset="-128"/>
              </a:rPr>
              <a:t>2011.12.27</a:t>
            </a:r>
            <a:r>
              <a:rPr lang="ja-JP" altLang="en-US" sz="1400" b="1" dirty="0">
                <a:latin typeface="BIZ UDゴシック" panose="020B0400000000000000" pitchFamily="49" charset="-128"/>
                <a:ea typeface="BIZ UDゴシック" panose="020B0400000000000000" pitchFamily="49" charset="-128"/>
              </a:rPr>
              <a:t>（第１回）</a:t>
            </a:r>
            <a:endParaRPr lang="en-US" altLang="ja-JP" sz="1400" b="1"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r>
              <a:rPr lang="ja-JP" altLang="en-US" sz="1200" dirty="0">
                <a:latin typeface="BIZ UDゴシック" panose="020B0400000000000000" pitchFamily="49" charset="-128"/>
                <a:ea typeface="BIZ UDゴシック" panose="020B0400000000000000" pitchFamily="49" charset="-128"/>
              </a:rPr>
              <a:t>・府市統合本部の協議事項として、</a:t>
            </a:r>
            <a:r>
              <a:rPr lang="ja-JP" altLang="en-US" sz="1200" u="sng" dirty="0">
                <a:latin typeface="BIZ UDゴシック" panose="020B0400000000000000" pitchFamily="49" charset="-128"/>
                <a:ea typeface="BIZ UDゴシック" panose="020B0400000000000000" pitchFamily="49" charset="-128"/>
              </a:rPr>
              <a:t>「広域行政・二重行政のあり方に関すること」を扱う</a:t>
            </a:r>
            <a:r>
              <a:rPr lang="ja-JP" altLang="en-US" sz="1200" dirty="0">
                <a:latin typeface="BIZ UDゴシック" panose="020B0400000000000000" pitchFamily="49" charset="-128"/>
                <a:ea typeface="BIZ UDゴシック" panose="020B0400000000000000" pitchFamily="49" charset="-128"/>
              </a:rPr>
              <a:t>　➡　決定</a:t>
            </a: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r>
              <a:rPr lang="ja-JP" altLang="en-US" sz="1200" dirty="0">
                <a:latin typeface="BIZ UDゴシック" panose="020B0400000000000000" pitchFamily="49" charset="-128"/>
                <a:ea typeface="BIZ UDゴシック" panose="020B0400000000000000" pitchFamily="49" charset="-128"/>
              </a:rPr>
              <a:t>・①現状の自己分析、自己評価、②課題抽出、③課題解決の方策の検討　を経て、</a:t>
            </a:r>
            <a:r>
              <a:rPr lang="ja-JP" altLang="en-US" sz="1200" u="sng" dirty="0">
                <a:latin typeface="BIZ UDゴシック" panose="020B0400000000000000" pitchFamily="49" charset="-128"/>
                <a:ea typeface="BIZ UDゴシック" panose="020B0400000000000000" pitchFamily="49" charset="-128"/>
              </a:rPr>
              <a:t>府市統合本部会議で方針を決定</a:t>
            </a:r>
            <a:r>
              <a:rPr lang="ja-JP" altLang="en-US" sz="1200" dirty="0">
                <a:latin typeface="BIZ UDゴシック" panose="020B0400000000000000" pitchFamily="49" charset="-128"/>
                <a:ea typeface="BIZ UDゴシック" panose="020B0400000000000000" pitchFamily="49" charset="-128"/>
              </a:rPr>
              <a:t>する　➡　決定</a:t>
            </a: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r>
              <a:rPr lang="ja-JP" altLang="en-US" sz="1200" dirty="0">
                <a:latin typeface="BIZ UDゴシック" panose="020B0400000000000000" pitchFamily="49" charset="-128"/>
                <a:ea typeface="BIZ UDゴシック" panose="020B0400000000000000" pitchFamily="49" charset="-128"/>
              </a:rPr>
              <a:t>・</a:t>
            </a:r>
            <a:r>
              <a:rPr lang="ja-JP" altLang="en-US" sz="1200" u="sng" dirty="0">
                <a:latin typeface="BIZ UDゴシック" panose="020B0400000000000000" pitchFamily="49" charset="-128"/>
                <a:ea typeface="BIZ UDゴシック" panose="020B0400000000000000" pitchFamily="49" charset="-128"/>
              </a:rPr>
              <a:t>「広域行政・⼆重行政の仕分け、一元化案の検討」を行う対象事業</a:t>
            </a:r>
            <a:r>
              <a:rPr lang="ja-JP" altLang="en-US" sz="1200" dirty="0">
                <a:latin typeface="BIZ UDゴシック" panose="020B0400000000000000" pitchFamily="49" charset="-128"/>
                <a:ea typeface="BIZ UDゴシック" panose="020B0400000000000000" pitchFamily="49" charset="-128"/>
              </a:rPr>
              <a:t>　➡　例示</a:t>
            </a: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ja-JP" altLang="en-US"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r>
              <a:rPr lang="en-US" altLang="ja-JP" sz="1400" b="1" dirty="0">
                <a:latin typeface="BIZ UDゴシック" panose="020B0400000000000000" pitchFamily="49" charset="-128"/>
                <a:ea typeface="BIZ UDゴシック" panose="020B0400000000000000" pitchFamily="49" charset="-128"/>
              </a:rPr>
              <a:t>2012.3.29</a:t>
            </a:r>
            <a:r>
              <a:rPr lang="ja-JP" altLang="en-US" sz="1400" b="1" dirty="0">
                <a:latin typeface="BIZ UDゴシック" panose="020B0400000000000000" pitchFamily="49" charset="-128"/>
                <a:ea typeface="BIZ UDゴシック" panose="020B0400000000000000" pitchFamily="49" charset="-128"/>
              </a:rPr>
              <a:t>（第７回） </a:t>
            </a:r>
            <a:r>
              <a:rPr lang="ja-JP" altLang="en-US" sz="1200" dirty="0">
                <a:latin typeface="BIZ UDゴシック" panose="020B0400000000000000" pitchFamily="49" charset="-128"/>
                <a:ea typeface="BIZ UDゴシック" panose="020B0400000000000000" pitchFamily="49" charset="-128"/>
              </a:rPr>
              <a:t>・経営形態の見直し項目（Ａ項目）の論点整理</a:t>
            </a: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r>
              <a:rPr lang="en-US" altLang="ja-JP" sz="1400" b="1" dirty="0">
                <a:latin typeface="BIZ UDゴシック" panose="020B0400000000000000" pitchFamily="49" charset="-128"/>
                <a:ea typeface="BIZ UDゴシック" panose="020B0400000000000000" pitchFamily="49" charset="-128"/>
              </a:rPr>
              <a:t>2012.5.8 </a:t>
            </a:r>
            <a:r>
              <a:rPr lang="ja-JP" altLang="en-US" sz="1400" b="1" dirty="0">
                <a:latin typeface="BIZ UDゴシック" panose="020B0400000000000000" pitchFamily="49" charset="-128"/>
                <a:ea typeface="BIZ UDゴシック" panose="020B0400000000000000" pitchFamily="49" charset="-128"/>
              </a:rPr>
              <a:t>（第</a:t>
            </a:r>
            <a:r>
              <a:rPr lang="en-US" altLang="ja-JP" sz="1400" b="1" dirty="0">
                <a:latin typeface="BIZ UDゴシック" panose="020B0400000000000000" pitchFamily="49" charset="-128"/>
                <a:ea typeface="BIZ UDゴシック" panose="020B0400000000000000" pitchFamily="49" charset="-128"/>
              </a:rPr>
              <a:t>10</a:t>
            </a:r>
            <a:r>
              <a:rPr lang="ja-JP" altLang="en-US" sz="1400" b="1" dirty="0">
                <a:latin typeface="BIZ UDゴシック" panose="020B0400000000000000" pitchFamily="49" charset="-128"/>
                <a:ea typeface="BIZ UDゴシック" panose="020B0400000000000000" pitchFamily="49" charset="-128"/>
              </a:rPr>
              <a:t>回） </a:t>
            </a:r>
            <a:r>
              <a:rPr lang="ja-JP" altLang="en-US" sz="1200" dirty="0">
                <a:latin typeface="BIZ UDゴシック" panose="020B0400000000000000" pitchFamily="49" charset="-128"/>
                <a:ea typeface="BIZ UDゴシック" panose="020B0400000000000000" pitchFamily="49" charset="-128"/>
              </a:rPr>
              <a:t>・類似・重複している行政サービス（Ｂ項目）の論点整理</a:t>
            </a:r>
            <a:endParaRPr lang="en-US" altLang="ja-JP" sz="1200" dirty="0">
              <a:latin typeface="BIZ UDゴシック" panose="020B0400000000000000" pitchFamily="49" charset="-128"/>
              <a:ea typeface="BIZ UDゴシック" panose="020B0400000000000000" pitchFamily="49" charset="-128"/>
            </a:endParaRPr>
          </a:p>
          <a:p>
            <a:pPr marL="0" indent="0">
              <a:lnSpc>
                <a:spcPts val="1600"/>
              </a:lnSpc>
              <a:spcBef>
                <a:spcPts val="0"/>
              </a:spcBef>
              <a:buNone/>
            </a:pPr>
            <a:r>
              <a:rPr lang="en-US" altLang="ja-JP" sz="1400" b="1" dirty="0">
                <a:latin typeface="BIZ UDゴシック" panose="020B0400000000000000" pitchFamily="49" charset="-128"/>
                <a:ea typeface="BIZ UDゴシック" panose="020B0400000000000000" pitchFamily="49" charset="-128"/>
              </a:rPr>
              <a:t>2012.6.19</a:t>
            </a:r>
            <a:r>
              <a:rPr lang="ja-JP" altLang="en-US" sz="1400" b="1" dirty="0">
                <a:latin typeface="BIZ UDゴシック" panose="020B0400000000000000" pitchFamily="49" charset="-128"/>
                <a:ea typeface="BIZ UDゴシック" panose="020B0400000000000000" pitchFamily="49" charset="-128"/>
              </a:rPr>
              <a:t>（第</a:t>
            </a:r>
            <a:r>
              <a:rPr lang="en-US" altLang="ja-JP" sz="1400" b="1" dirty="0">
                <a:latin typeface="BIZ UDゴシック" panose="020B0400000000000000" pitchFamily="49" charset="-128"/>
                <a:ea typeface="BIZ UDゴシック" panose="020B0400000000000000" pitchFamily="49" charset="-128"/>
              </a:rPr>
              <a:t>14</a:t>
            </a:r>
            <a:r>
              <a:rPr lang="ja-JP" altLang="en-US" sz="1400" b="1" dirty="0">
                <a:latin typeface="BIZ UDゴシック" panose="020B0400000000000000" pitchFamily="49" charset="-128"/>
                <a:ea typeface="BIZ UDゴシック" panose="020B0400000000000000" pitchFamily="49" charset="-128"/>
              </a:rPr>
              <a:t>回） </a:t>
            </a:r>
            <a:r>
              <a:rPr lang="ja-JP" altLang="en-US" sz="1200" dirty="0">
                <a:latin typeface="BIZ UDゴシック" panose="020B0400000000000000" pitchFamily="49" charset="-128"/>
                <a:ea typeface="BIZ UDゴシック" panose="020B0400000000000000" pitchFamily="49" charset="-128"/>
              </a:rPr>
              <a:t>・</a:t>
            </a:r>
            <a:r>
              <a:rPr lang="ja-JP" altLang="en-US" sz="1200" u="sng" dirty="0">
                <a:latin typeface="BIZ UDゴシック" panose="020B0400000000000000" pitchFamily="49" charset="-128"/>
                <a:ea typeface="BIZ UDゴシック" panose="020B0400000000000000" pitchFamily="49" charset="-128"/>
              </a:rPr>
              <a:t>経営形態の見直し項目（Ａ項目）の基本的方向性</a:t>
            </a:r>
            <a:r>
              <a:rPr lang="ja-JP" altLang="en-US" sz="1200" dirty="0">
                <a:latin typeface="BIZ UDゴシック" panose="020B0400000000000000" pitchFamily="49" charset="-128"/>
                <a:ea typeface="BIZ UDゴシック" panose="020B0400000000000000" pitchFamily="49" charset="-128"/>
              </a:rPr>
              <a:t>について　➡　決定</a:t>
            </a:r>
          </a:p>
          <a:p>
            <a:pPr marL="0" indent="0">
              <a:lnSpc>
                <a:spcPts val="1600"/>
              </a:lnSpc>
              <a:spcBef>
                <a:spcPts val="0"/>
              </a:spcBef>
              <a:buNone/>
            </a:pPr>
            <a:r>
              <a:rPr lang="ja-JP" altLang="en-US" sz="1400"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a:t>
            </a:r>
            <a:r>
              <a:rPr lang="ja-JP" altLang="en-US" sz="1200" u="sng" dirty="0">
                <a:latin typeface="BIZ UDゴシック" panose="020B0400000000000000" pitchFamily="49" charset="-128"/>
                <a:ea typeface="BIZ UDゴシック" panose="020B0400000000000000" pitchFamily="49" charset="-128"/>
              </a:rPr>
              <a:t>類似・重複している行政サービス（Ｂ項目）の基本的方向性</a:t>
            </a:r>
            <a:r>
              <a:rPr lang="ja-JP" altLang="en-US" sz="1200" dirty="0">
                <a:latin typeface="BIZ UDゴシック" panose="020B0400000000000000" pitchFamily="49" charset="-128"/>
                <a:ea typeface="BIZ UDゴシック" panose="020B0400000000000000" pitchFamily="49" charset="-128"/>
              </a:rPr>
              <a:t>について　➡　決定</a:t>
            </a:r>
          </a:p>
        </p:txBody>
      </p:sp>
      <p:sp>
        <p:nvSpPr>
          <p:cNvPr id="7" name="正方形/長方形 6"/>
          <p:cNvSpPr/>
          <p:nvPr/>
        </p:nvSpPr>
        <p:spPr>
          <a:xfrm>
            <a:off x="387926" y="3975511"/>
            <a:ext cx="1906199" cy="1200329"/>
          </a:xfrm>
          <a:prstGeom prst="rect">
            <a:avLst/>
          </a:prstGeom>
          <a:solidFill>
            <a:schemeClr val="bg1"/>
          </a:solidFill>
          <a:ln>
            <a:solidFill>
              <a:srgbClr val="FF0000"/>
            </a:solidFill>
          </a:ln>
        </p:spPr>
        <p:txBody>
          <a:bodyPr wrap="square">
            <a:spAutoFit/>
          </a:bodyPr>
          <a:lstStyle/>
          <a:p>
            <a:r>
              <a:rPr lang="ja-JP" altLang="en-US" sz="1200" b="1" u="sng" dirty="0">
                <a:latin typeface="BIZ UDゴシック" panose="020B0400000000000000" pitchFamily="49" charset="-128"/>
                <a:ea typeface="BIZ UDゴシック" panose="020B0400000000000000" pitchFamily="49" charset="-128"/>
              </a:rPr>
              <a:t>◆Ａ：経営形態の変更</a:t>
            </a:r>
            <a:endParaRPr lang="en-US" altLang="ja-JP" sz="1200" b="1" u="sng"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◎地下鉄 ◎公営住宅</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◎バス ◎病院 ◎水道</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◎文化施設 ◎大学 </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◎港湾 ◎一般廃棄物</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◎市場 ◎消防 など</a:t>
            </a:r>
          </a:p>
        </p:txBody>
      </p:sp>
      <p:sp>
        <p:nvSpPr>
          <p:cNvPr id="8" name="正方形/長方形 7"/>
          <p:cNvSpPr/>
          <p:nvPr/>
        </p:nvSpPr>
        <p:spPr>
          <a:xfrm>
            <a:off x="2450283" y="3975511"/>
            <a:ext cx="3354771" cy="1200329"/>
          </a:xfrm>
          <a:prstGeom prst="rect">
            <a:avLst/>
          </a:prstGeom>
          <a:solidFill>
            <a:schemeClr val="bg1"/>
          </a:solidFill>
          <a:ln>
            <a:solidFill>
              <a:srgbClr val="FF0000"/>
            </a:solidFill>
          </a:ln>
        </p:spPr>
        <p:txBody>
          <a:bodyPr wrap="square">
            <a:spAutoFit/>
          </a:bodyPr>
          <a:lstStyle/>
          <a:p>
            <a:r>
              <a:rPr lang="ja-JP" altLang="en-US" sz="1200" b="1" u="sng" dirty="0">
                <a:latin typeface="BIZ UDゴシック" panose="020B0400000000000000" pitchFamily="49" charset="-128"/>
                <a:ea typeface="BIZ UDゴシック" panose="020B0400000000000000" pitchFamily="49" charset="-128"/>
              </a:rPr>
              <a:t>◆Ｂ：統合により効率化、サービス向上</a:t>
            </a:r>
            <a:endParaRPr lang="en-US" altLang="ja-JP" sz="1200" b="1" u="sng" dirty="0">
              <a:latin typeface="BIZ UDゴシック" panose="020B0400000000000000" pitchFamily="49" charset="-128"/>
              <a:ea typeface="BIZ UDゴシック" panose="020B0400000000000000" pitchFamily="49" charset="-128"/>
            </a:endParaRPr>
          </a:p>
          <a:p>
            <a:r>
              <a:rPr lang="en-US" altLang="ja-JP" sz="1200" dirty="0">
                <a:latin typeface="BIZ UDゴシック" panose="020B0400000000000000" pitchFamily="49" charset="-128"/>
                <a:ea typeface="BIZ UDゴシック" panose="020B0400000000000000" pitchFamily="49" charset="-128"/>
              </a:rPr>
              <a:t>ex. </a:t>
            </a:r>
          </a:p>
          <a:p>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府中小企業信用保証協会と市信用保証協会</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◎府立産業技術総合研究所と市立工業研究所</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◎府立公衆衛生研究所と市立環境科学研究所</a:t>
            </a:r>
            <a:endParaRPr lang="en-US" altLang="ja-JP" sz="1200" dirty="0">
              <a:latin typeface="BIZ UDゴシック" panose="020B0400000000000000" pitchFamily="49" charset="-128"/>
              <a:ea typeface="BIZ UDゴシック" panose="020B0400000000000000" pitchFamily="49" charset="-128"/>
            </a:endParaRPr>
          </a:p>
          <a:p>
            <a:endParaRPr lang="ja-JP" altLang="en-US" sz="1200" dirty="0">
              <a:latin typeface="BIZ UDゴシック" panose="020B0400000000000000" pitchFamily="49" charset="-128"/>
              <a:ea typeface="BIZ UDゴシック" panose="020B0400000000000000" pitchFamily="49" charset="-128"/>
            </a:endParaRPr>
          </a:p>
        </p:txBody>
      </p:sp>
      <p:sp>
        <p:nvSpPr>
          <p:cNvPr id="9" name="正方形/長方形 8"/>
          <p:cNvSpPr/>
          <p:nvPr/>
        </p:nvSpPr>
        <p:spPr>
          <a:xfrm>
            <a:off x="5961211" y="3975511"/>
            <a:ext cx="2877991" cy="1200329"/>
          </a:xfrm>
          <a:prstGeom prst="rect">
            <a:avLst/>
          </a:prstGeom>
          <a:solidFill>
            <a:schemeClr val="bg1"/>
          </a:solidFill>
          <a:ln>
            <a:solidFill>
              <a:srgbClr val="FF0000"/>
            </a:solidFill>
          </a:ln>
        </p:spPr>
        <p:txBody>
          <a:bodyPr wrap="square">
            <a:spAutoFit/>
          </a:bodyPr>
          <a:lstStyle/>
          <a:p>
            <a:r>
              <a:rPr lang="ja-JP" altLang="en-US" sz="1200" b="1" u="sng" dirty="0">
                <a:latin typeface="BIZ UDゴシック" panose="020B0400000000000000" pitchFamily="49" charset="-128"/>
                <a:ea typeface="BIZ UDゴシック" panose="020B0400000000000000" pitchFamily="49" charset="-128"/>
              </a:rPr>
              <a:t>◆Ｃ：事務事業の再編</a:t>
            </a:r>
            <a:endParaRPr lang="en-US" altLang="ja-JP" sz="1200" b="1" u="sng"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◎「関西広域連合」「広域自治体」</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「府市共同法人」「水平連携」 </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「基礎自治体」「廃止」へ仕分け</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政策整合、事務見直し等</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a:t>
            </a:r>
          </a:p>
        </p:txBody>
      </p:sp>
      <p:sp>
        <p:nvSpPr>
          <p:cNvPr id="12" name="コンテンツ プレースホルダー 2"/>
          <p:cNvSpPr txBox="1">
            <a:spLocks/>
          </p:cNvSpPr>
          <p:nvPr/>
        </p:nvSpPr>
        <p:spPr>
          <a:xfrm>
            <a:off x="369695" y="1981999"/>
            <a:ext cx="2230630" cy="1136363"/>
          </a:xfrm>
          <a:prstGeom prst="rect">
            <a:avLst/>
          </a:prstGeom>
          <a:noFill/>
          <a:ln>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200"/>
              </a:lnSpc>
              <a:spcBef>
                <a:spcPts val="0"/>
              </a:spcBef>
              <a:buNone/>
            </a:pPr>
            <a:endParaRPr lang="en-US" altLang="ja-JP" sz="1000" dirty="0">
              <a:latin typeface="BIZ UDゴシック" panose="020B0400000000000000" pitchFamily="49" charset="-128"/>
              <a:ea typeface="BIZ UDゴシック" panose="020B0400000000000000" pitchFamily="49" charset="-128"/>
            </a:endParaRP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◆国、市町村との役割分担の解析</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◆類似府県や民間等との事業比較　　</a:t>
            </a:r>
            <a:endParaRPr lang="en-US" altLang="ja-JP" sz="1000" dirty="0">
              <a:latin typeface="BIZ UDゴシック" panose="020B0400000000000000" pitchFamily="49" charset="-128"/>
              <a:ea typeface="BIZ UDゴシック" panose="020B0400000000000000" pitchFamily="49" charset="-128"/>
            </a:endParaRP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（数値で分析）</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◆外郭団体との関与の有無</a:t>
            </a:r>
          </a:p>
        </p:txBody>
      </p:sp>
      <p:sp>
        <p:nvSpPr>
          <p:cNvPr id="6" name="コンテンツ プレースホルダー 2"/>
          <p:cNvSpPr txBox="1">
            <a:spLocks/>
          </p:cNvSpPr>
          <p:nvPr/>
        </p:nvSpPr>
        <p:spPr>
          <a:xfrm>
            <a:off x="546100" y="1803229"/>
            <a:ext cx="1904183" cy="267322"/>
          </a:xfrm>
          <a:prstGeom prst="rect">
            <a:avLst/>
          </a:prstGeom>
          <a:solidFill>
            <a:schemeClr val="accent4">
              <a:lumMod val="20000"/>
              <a:lumOff val="80000"/>
            </a:schemeClr>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200"/>
              </a:lnSpc>
              <a:spcBef>
                <a:spcPts val="0"/>
              </a:spcBef>
              <a:buFont typeface="Arial" panose="020B0604020202020204" pitchFamily="34" charset="0"/>
              <a:buNone/>
            </a:pPr>
            <a:r>
              <a:rPr lang="ja-JP" altLang="en-US" sz="1000" dirty="0">
                <a:latin typeface="BIZ UDゴシック" panose="020B0400000000000000" pitchFamily="49" charset="-128"/>
                <a:ea typeface="BIZ UDゴシック" panose="020B0400000000000000" pitchFamily="49" charset="-128"/>
              </a:rPr>
              <a:t>①現状の課題分析、自己評価</a:t>
            </a:r>
          </a:p>
        </p:txBody>
      </p:sp>
      <p:sp>
        <p:nvSpPr>
          <p:cNvPr id="14" name="コンテンツ プレースホルダー 2"/>
          <p:cNvSpPr txBox="1">
            <a:spLocks/>
          </p:cNvSpPr>
          <p:nvPr/>
        </p:nvSpPr>
        <p:spPr>
          <a:xfrm>
            <a:off x="2908878" y="1936890"/>
            <a:ext cx="1683036" cy="1181473"/>
          </a:xfrm>
          <a:prstGeom prst="rect">
            <a:avLst/>
          </a:prstGeom>
          <a:noFill/>
          <a:ln>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a:t>
            </a:r>
            <a:endParaRPr lang="en-US" altLang="ja-JP" sz="1000" dirty="0">
              <a:latin typeface="BIZ UDゴシック" panose="020B0400000000000000" pitchFamily="49" charset="-128"/>
              <a:ea typeface="BIZ UDゴシック" panose="020B0400000000000000" pitchFamily="49" charset="-128"/>
            </a:endParaRP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◆事業継続意義の確認</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⇒事業廃止か継続か、</a:t>
            </a:r>
            <a:endParaRPr lang="en-US" altLang="ja-JP" sz="1000" dirty="0">
              <a:latin typeface="BIZ UDゴシック" panose="020B0400000000000000" pitchFamily="49" charset="-128"/>
              <a:ea typeface="BIZ UDゴシック" panose="020B0400000000000000" pitchFamily="49" charset="-128"/>
            </a:endParaRP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継続の場合の内容の</a:t>
            </a:r>
            <a:endParaRPr lang="en-US" altLang="ja-JP" sz="1000" dirty="0">
              <a:latin typeface="BIZ UDゴシック" panose="020B0400000000000000" pitchFamily="49" charset="-128"/>
              <a:ea typeface="BIZ UDゴシック" panose="020B0400000000000000" pitchFamily="49" charset="-128"/>
            </a:endParaRP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改善（効率化）、</a:t>
            </a:r>
            <a:endParaRPr lang="en-US" altLang="ja-JP" sz="1000" dirty="0">
              <a:latin typeface="BIZ UDゴシック" panose="020B0400000000000000" pitchFamily="49" charset="-128"/>
              <a:ea typeface="BIZ UDゴシック" panose="020B0400000000000000" pitchFamily="49" charset="-128"/>
            </a:endParaRP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充実方策は</a:t>
            </a:r>
            <a:endParaRPr lang="en-US" altLang="ja-JP" sz="1000" dirty="0">
              <a:latin typeface="BIZ UDゴシック" panose="020B0400000000000000" pitchFamily="49" charset="-128"/>
              <a:ea typeface="BIZ UDゴシック" panose="020B0400000000000000" pitchFamily="49" charset="-128"/>
            </a:endParaRPr>
          </a:p>
        </p:txBody>
      </p:sp>
      <p:sp>
        <p:nvSpPr>
          <p:cNvPr id="13" name="コンテンツ プレースホルダー 2"/>
          <p:cNvSpPr txBox="1">
            <a:spLocks/>
          </p:cNvSpPr>
          <p:nvPr/>
        </p:nvSpPr>
        <p:spPr>
          <a:xfrm>
            <a:off x="3233916" y="1803229"/>
            <a:ext cx="1032959" cy="247619"/>
          </a:xfrm>
          <a:prstGeom prst="rect">
            <a:avLst/>
          </a:prstGeom>
          <a:solidFill>
            <a:schemeClr val="accent4">
              <a:lumMod val="20000"/>
              <a:lumOff val="80000"/>
            </a:schemeClr>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②課題抽出</a:t>
            </a:r>
          </a:p>
        </p:txBody>
      </p:sp>
      <p:sp>
        <p:nvSpPr>
          <p:cNvPr id="16" name="コンテンツ プレースホルダー 2"/>
          <p:cNvSpPr txBox="1">
            <a:spLocks/>
          </p:cNvSpPr>
          <p:nvPr/>
        </p:nvSpPr>
        <p:spPr>
          <a:xfrm>
            <a:off x="4891949" y="1936890"/>
            <a:ext cx="3265080" cy="1181471"/>
          </a:xfrm>
          <a:prstGeom prst="rect">
            <a:avLst/>
          </a:prstGeom>
          <a:noFill/>
          <a:ln>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200"/>
              </a:lnSpc>
              <a:spcBef>
                <a:spcPts val="0"/>
              </a:spcBef>
              <a:buNone/>
            </a:pPr>
            <a:endParaRPr lang="en-US" altLang="ja-JP" sz="1000" dirty="0">
              <a:latin typeface="BIZ UDゴシック" panose="020B0400000000000000" pitchFamily="49" charset="-128"/>
              <a:ea typeface="BIZ UDゴシック" panose="020B0400000000000000" pitchFamily="49" charset="-128"/>
            </a:endParaRP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◆現行体制のもとでの解決方策</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⇒短期と中期の視点で検討</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◆現行体制を前提としない解決⽅策</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⇒広域・基礎への事業移管、民間への業務委託等</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◆経営形態の転換可能性</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⇒民営化、事業譲渡、外郭団体への事業移管等</a:t>
            </a:r>
          </a:p>
        </p:txBody>
      </p:sp>
      <p:sp>
        <p:nvSpPr>
          <p:cNvPr id="15" name="コンテンツ プレースホルダー 2"/>
          <p:cNvSpPr txBox="1">
            <a:spLocks/>
          </p:cNvSpPr>
          <p:nvPr/>
        </p:nvSpPr>
        <p:spPr>
          <a:xfrm>
            <a:off x="5622274" y="1803229"/>
            <a:ext cx="1612272" cy="258977"/>
          </a:xfrm>
          <a:prstGeom prst="rect">
            <a:avLst/>
          </a:prstGeom>
          <a:solidFill>
            <a:schemeClr val="accent4">
              <a:lumMod val="20000"/>
              <a:lumOff val="80000"/>
            </a:schemeClr>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➂課題解決方策の検討</a:t>
            </a:r>
            <a:endParaRPr lang="en-US" altLang="ja-JP" sz="1000" dirty="0">
              <a:latin typeface="BIZ UDゴシック" panose="020B0400000000000000" pitchFamily="49" charset="-128"/>
              <a:ea typeface="BIZ UDゴシック" panose="020B0400000000000000" pitchFamily="49" charset="-128"/>
            </a:endParaRPr>
          </a:p>
        </p:txBody>
      </p:sp>
      <p:sp>
        <p:nvSpPr>
          <p:cNvPr id="17" name="正方形/長方形 16"/>
          <p:cNvSpPr/>
          <p:nvPr/>
        </p:nvSpPr>
        <p:spPr>
          <a:xfrm>
            <a:off x="8500609" y="1634503"/>
            <a:ext cx="353943" cy="1644040"/>
          </a:xfrm>
          <a:prstGeom prst="rect">
            <a:avLst/>
          </a:prstGeom>
          <a:ln>
            <a:solidFill>
              <a:srgbClr val="FF0000"/>
            </a:solidFill>
          </a:ln>
        </p:spPr>
        <p:txBody>
          <a:bodyPr vert="eaVert" wrap="none">
            <a:spAutoFit/>
          </a:bodyPr>
          <a:lstStyle/>
          <a:p>
            <a:r>
              <a:rPr lang="ja-JP" altLang="en-US" sz="1100" dirty="0">
                <a:latin typeface="BIZ UDゴシック" panose="020B0400000000000000" pitchFamily="49" charset="-128"/>
                <a:ea typeface="BIZ UDゴシック" panose="020B0400000000000000" pitchFamily="49" charset="-128"/>
              </a:rPr>
              <a:t>府市統合本部会議の決定</a:t>
            </a:r>
          </a:p>
        </p:txBody>
      </p:sp>
      <p:sp>
        <p:nvSpPr>
          <p:cNvPr id="18" name="右矢印 17"/>
          <p:cNvSpPr/>
          <p:nvPr/>
        </p:nvSpPr>
        <p:spPr>
          <a:xfrm>
            <a:off x="2672324" y="2274647"/>
            <a:ext cx="185229" cy="483793"/>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4671089" y="2274646"/>
            <a:ext cx="185229" cy="483793"/>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a:off x="8246611" y="2274645"/>
            <a:ext cx="185229" cy="483793"/>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266700" y="1571003"/>
            <a:ext cx="8737600" cy="1794498"/>
          </a:xfrm>
          <a:prstGeom prst="roundRect">
            <a:avLst>
              <a:gd name="adj" fmla="val 9590"/>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コンテンツ プレースホルダー 2"/>
          <p:cNvSpPr txBox="1">
            <a:spLocks/>
          </p:cNvSpPr>
          <p:nvPr/>
        </p:nvSpPr>
        <p:spPr>
          <a:xfrm>
            <a:off x="8083481" y="23585"/>
            <a:ext cx="1018050" cy="288000"/>
          </a:xfrm>
          <a:prstGeom prst="rect">
            <a:avLst/>
          </a:prstGeom>
          <a:noFill/>
          <a:ln>
            <a:solidFill>
              <a:srgbClr val="FF000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参考資料</a:t>
            </a:r>
          </a:p>
        </p:txBody>
      </p:sp>
      <p:sp>
        <p:nvSpPr>
          <p:cNvPr id="25"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15</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13527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5760000" cy="318924"/>
          </a:xfrm>
          <a:prstGeom prst="rect">
            <a:avLst/>
          </a:prstGeom>
          <a:solidFill>
            <a:srgbClr val="002060"/>
          </a:solidFill>
        </p:spPr>
        <p:txBody>
          <a:bodyPr wrap="square" lIns="36000" tIns="36000" rIns="36000" bIns="36000" rtlCol="0" anchor="ctr" anchorCtr="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（２）大阪府市における一体的な行政運営の推進</a:t>
            </a:r>
            <a:r>
              <a:rPr lang="ja-JP" altLang="en-US" sz="1600" b="1" dirty="0">
                <a:solidFill>
                  <a:schemeClr val="bg1"/>
                </a:solidFill>
                <a:latin typeface="BIZ UDゴシック" panose="020B0400000000000000" pitchFamily="49" charset="-128"/>
                <a:ea typeface="BIZ UDゴシック" panose="020B0400000000000000" pitchFamily="49" charset="-128"/>
              </a:rPr>
              <a:t>　</a:t>
            </a:r>
            <a:endParaRPr lang="zh-TW" altLang="en-US" sz="1600" b="1" u="sng"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2903186825"/>
              </p:ext>
            </p:extLst>
          </p:nvPr>
        </p:nvGraphicFramePr>
        <p:xfrm>
          <a:off x="251520" y="692696"/>
          <a:ext cx="8712968" cy="5808354"/>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504056">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304298">
                <a:tc>
                  <a:txBody>
                    <a:bodyPr/>
                    <a:lstStyle/>
                    <a:p>
                      <a:pPr marL="72000" indent="-457200" algn="just"/>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年の大阪府市統合本部の設置以降、二重行政の解消を進め、大阪の成長、都市機能の核となるまちづくりに府市連携により取り組んできた。</a:t>
                      </a:r>
                    </a:p>
                    <a:p>
                      <a:pPr marL="72000" indent="-457200" algn="just"/>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月の住民投票において、特別区制度は否決。</a:t>
                      </a:r>
                    </a:p>
                    <a:p>
                      <a:pPr marL="72000" indent="-457200" algn="just"/>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・今後は、大阪市の存続を前提に、副首都の実現に向け、過去の二重行政に戻すことなく、さらに府市連携を強固にし、府市一体で大阪の成長、まちづくりを強力に推し進めていくことが必要。</a:t>
                      </a:r>
                    </a:p>
                  </a:txBody>
                  <a:tcPr marL="36000" marR="72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将来にわたって府市の一体的な行政運営を推進することを通じて、二重行政を解消するとともに大阪の成長及び発展を図ることにより、副首都・大阪を確立し、もって豊かな住民生活を実現する。</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2021.4</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「大阪府（市）及び大阪市（府）における一体的な行政運営の推進に関する条例」（府市一体条例）を施行。</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・府市一体条例に基づき、副首都推進本部（大阪府市）会議を設置し、これまで７回の会議を開催。</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2021.6</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大阪の成長及び発展に関する基本的な方針に関する事務を市から府に委託</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2021.11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広域的な観点からのまちづくり等に係る都市計画に関する事務を市から府に委託</a:t>
                      </a: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2021.11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大阪都市計画局を共同設置</a:t>
                      </a: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2022.1</a:t>
                      </a:r>
                      <a:r>
                        <a:rPr kumimoji="1" lang="en-US" altLang="ja-JP" sz="14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万博推進局を共同設置</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・知事と市長が大阪の成長・発展の基本的な方針等を協議・合意し、府市一体となって施策を進めている。</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16</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696391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角丸四角形 54"/>
          <p:cNvSpPr/>
          <p:nvPr/>
        </p:nvSpPr>
        <p:spPr>
          <a:xfrm>
            <a:off x="99173" y="3156773"/>
            <a:ext cx="9000000" cy="3569247"/>
          </a:xfrm>
          <a:prstGeom prst="roundRect">
            <a:avLst>
              <a:gd name="adj" fmla="val 3628"/>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2" name="角丸四角形 51"/>
          <p:cNvSpPr/>
          <p:nvPr/>
        </p:nvSpPr>
        <p:spPr>
          <a:xfrm>
            <a:off x="179512" y="3420000"/>
            <a:ext cx="4788000" cy="3204000"/>
          </a:xfrm>
          <a:prstGeom prst="roundRect">
            <a:avLst>
              <a:gd name="adj" fmla="val 315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nchorCtr="0"/>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◆本部長：知事　　副本部長：市長</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　（本部長は、会議の進行や会議に関する事務のとりまとめを行う）</a:t>
            </a:r>
            <a:endParaRPr lang="en-US" altLang="ja-JP" sz="200" dirty="0">
              <a:solidFill>
                <a:schemeClr val="tx1"/>
              </a:solidFill>
              <a:latin typeface="BIZ UDゴシック" panose="020B0400000000000000" pitchFamily="49" charset="-128"/>
              <a:ea typeface="BIZ UDゴシック" panose="020B0400000000000000" pitchFamily="49" charset="-128"/>
            </a:endParaRPr>
          </a:p>
          <a:p>
            <a:endParaRPr lang="en-US" altLang="ja-JP" sz="1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◆会議では、府市が対等の立場において議論を尽くし合意に努める</a:t>
            </a:r>
            <a:endParaRPr lang="en-US" altLang="ja-JP" sz="200" dirty="0">
              <a:solidFill>
                <a:schemeClr val="tx1"/>
              </a:solidFill>
              <a:latin typeface="BIZ UDゴシック" panose="020B0400000000000000" pitchFamily="49" charset="-128"/>
              <a:ea typeface="BIZ UDゴシック" panose="020B0400000000000000" pitchFamily="49" charset="-128"/>
            </a:endParaRPr>
          </a:p>
          <a:p>
            <a:endParaRPr lang="en-US" altLang="ja-JP" sz="1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◆会議の主な協議事項</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rPr>
              <a:t>　○「大阪の成長戦略」など、大阪の成長・発展に関する取組の方向性</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rPr>
              <a:t>　○「大阪のまちづくりグランドデザイン」など、大阪の成長・発展を支え</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rPr>
              <a:t>　　</a:t>
            </a:r>
            <a:r>
              <a:rPr lang="ja-JP" altLang="en-US" sz="1050" dirty="0" err="1">
                <a:solidFill>
                  <a:schemeClr val="tx1"/>
                </a:solidFill>
                <a:latin typeface="BIZ UDゴシック" panose="020B0400000000000000" pitchFamily="49" charset="-128"/>
                <a:ea typeface="BIZ UDゴシック" panose="020B0400000000000000" pitchFamily="49" charset="-128"/>
              </a:rPr>
              <a:t>る</a:t>
            </a:r>
            <a:r>
              <a:rPr lang="ja-JP" altLang="en-US" sz="1050" dirty="0">
                <a:solidFill>
                  <a:schemeClr val="tx1"/>
                </a:solidFill>
                <a:latin typeface="BIZ UDゴシック" panose="020B0400000000000000" pitchFamily="49" charset="-128"/>
                <a:ea typeface="BIZ UDゴシック" panose="020B0400000000000000" pitchFamily="49" charset="-128"/>
              </a:rPr>
              <a:t>大都市のまちづくりや広域的な交通基盤整備の方向性</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rPr>
              <a:t>　○「大阪スマートシティ戦略」など、</a:t>
            </a:r>
            <a:r>
              <a:rPr lang="en-US" altLang="ja-JP" sz="1050" dirty="0">
                <a:solidFill>
                  <a:schemeClr val="tx1"/>
                </a:solidFill>
                <a:latin typeface="BIZ UDゴシック" panose="020B0400000000000000" pitchFamily="49" charset="-128"/>
                <a:ea typeface="BIZ UDゴシック" panose="020B0400000000000000" pitchFamily="49" charset="-128"/>
              </a:rPr>
              <a:t>ICT</a:t>
            </a:r>
            <a:r>
              <a:rPr lang="ja-JP" altLang="en-US" sz="1050" dirty="0">
                <a:solidFill>
                  <a:schemeClr val="tx1"/>
                </a:solidFill>
                <a:latin typeface="BIZ UDゴシック" panose="020B0400000000000000" pitchFamily="49" charset="-128"/>
                <a:ea typeface="BIZ UDゴシック" panose="020B0400000000000000" pitchFamily="49" charset="-128"/>
              </a:rPr>
              <a:t>・その他の先端的な技術の活用</a:t>
            </a:r>
            <a:br>
              <a:rPr lang="en-US" altLang="ja-JP" sz="105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を図る取組の方向性</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rPr>
              <a:t>　○その他、府市各部局の事業戦略や実施方針などの重要施策</a:t>
            </a:r>
            <a:br>
              <a:rPr lang="en-US" altLang="ja-JP" sz="105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（安全・安心に関する施策等についても幅広く協議）</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rPr>
              <a:t>　○上記に係る個別事業の府市の役割分担や費用負担</a:t>
            </a:r>
          </a:p>
        </p:txBody>
      </p:sp>
      <p:sp>
        <p:nvSpPr>
          <p:cNvPr id="6" name="角丸四角形 5"/>
          <p:cNvSpPr/>
          <p:nvPr/>
        </p:nvSpPr>
        <p:spPr>
          <a:xfrm>
            <a:off x="99173" y="647083"/>
            <a:ext cx="9000000" cy="2339080"/>
          </a:xfrm>
          <a:prstGeom prst="roundRect">
            <a:avLst>
              <a:gd name="adj" fmla="val 5988"/>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4" name="正方形/長方形 103"/>
          <p:cNvSpPr/>
          <p:nvPr/>
        </p:nvSpPr>
        <p:spPr>
          <a:xfrm>
            <a:off x="3226242" y="6494561"/>
            <a:ext cx="3112358" cy="1656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5040" indent="-195040">
              <a:lnSpc>
                <a:spcPts val="1071"/>
              </a:lnSpc>
            </a:pPr>
            <a:endParaRPr lang="ja-JP" altLang="en-US" sz="857" dirty="0">
              <a:solidFill>
                <a:schemeClr val="tx1"/>
              </a:solidFill>
              <a:latin typeface="Meiryo UI" panose="020B0604030504040204" pitchFamily="50" charset="-128"/>
              <a:ea typeface="Meiryo UI" panose="020B0604030504040204" pitchFamily="50" charset="-128"/>
            </a:endParaRPr>
          </a:p>
        </p:txBody>
      </p:sp>
      <p:sp>
        <p:nvSpPr>
          <p:cNvPr id="2" name="正方形/長方形 1"/>
          <p:cNvSpPr/>
          <p:nvPr/>
        </p:nvSpPr>
        <p:spPr>
          <a:xfrm>
            <a:off x="251520" y="3786598"/>
            <a:ext cx="4644000" cy="719034"/>
          </a:xfrm>
          <a:prstGeom prst="rect">
            <a:avLst/>
          </a:prstGeom>
          <a:solidFill>
            <a:schemeClr val="bg1"/>
          </a:solidFill>
          <a:ln w="19050">
            <a:solidFill>
              <a:schemeClr val="accent1"/>
            </a:solidFill>
            <a:prstDash val="sysDash"/>
          </a:ln>
        </p:spPr>
        <p:txBody>
          <a:bodyPr wrap="square" tIns="36000" bIns="36000" anchor="ctr" anchorCtr="0">
            <a:spAutoFit/>
          </a:bodyPr>
          <a:lstStyle/>
          <a:p>
            <a:r>
              <a:rPr lang="ja-JP" altLang="en-US" sz="1200" dirty="0">
                <a:latin typeface="BIZ UDゴシック" panose="020B0400000000000000" pitchFamily="49" charset="-128"/>
                <a:ea typeface="BIZ UDゴシック" panose="020B0400000000000000" pitchFamily="49" charset="-128"/>
              </a:rPr>
              <a:t>大阪の成長・発展の基本的な方針等を協議するトップ会議として、「副首都推進本部</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大阪府市</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会議」を設置</a:t>
            </a:r>
            <a:endParaRPr lang="en-US" altLang="ja-JP" sz="1200" dirty="0">
              <a:latin typeface="BIZ UDゴシック" panose="020B0400000000000000" pitchFamily="49" charset="-128"/>
              <a:ea typeface="BIZ UDゴシック" panose="020B0400000000000000" pitchFamily="49" charset="-128"/>
            </a:endParaRPr>
          </a:p>
          <a:p>
            <a:pPr>
              <a:lnSpc>
                <a:spcPct val="150000"/>
              </a:lnSpc>
            </a:pP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指定都市都道府県調整会議として位置付け</a:t>
            </a:r>
          </a:p>
        </p:txBody>
      </p:sp>
      <p:sp>
        <p:nvSpPr>
          <p:cNvPr id="42" name="テキスト ボックス 41"/>
          <p:cNvSpPr txBox="1"/>
          <p:nvPr/>
        </p:nvSpPr>
        <p:spPr>
          <a:xfrm>
            <a:off x="9370" y="117197"/>
            <a:ext cx="8869609" cy="239415"/>
          </a:xfrm>
          <a:prstGeom prst="rect">
            <a:avLst/>
          </a:prstGeom>
          <a:noFill/>
        </p:spPr>
        <p:txBody>
          <a:bodyPr wrap="square" lIns="36000" tIns="36000" rIns="36000" bIns="36000" rtlCol="0" anchor="ctr" anchorCtr="0">
            <a:spAutoFit/>
          </a:bodyPr>
          <a:lstStyle/>
          <a:p>
            <a:pPr marL="177800" indent="-177800">
              <a:lnSpc>
                <a:spcPts val="1300"/>
              </a:lnSpc>
              <a:spcBef>
                <a:spcPts val="600"/>
              </a:spcBef>
            </a:pPr>
            <a:r>
              <a:rPr lang="ja-JP" altLang="en-US" sz="1400" dirty="0">
                <a:latin typeface="BIZ UDゴシック" panose="020B0400000000000000" pitchFamily="49" charset="-128"/>
                <a:ea typeface="BIZ UDゴシック" panose="020B0400000000000000" pitchFamily="49" charset="-128"/>
              </a:rPr>
              <a:t>■大阪府（市）及び大阪市（府）における一体的な行政運営の推進に関する条例（府市一体条例）の概要</a:t>
            </a:r>
          </a:p>
        </p:txBody>
      </p:sp>
      <p:sp>
        <p:nvSpPr>
          <p:cNvPr id="27" name="二等辺三角形 26"/>
          <p:cNvSpPr/>
          <p:nvPr/>
        </p:nvSpPr>
        <p:spPr>
          <a:xfrm rot="5400000">
            <a:off x="5391044" y="1811194"/>
            <a:ext cx="1247579" cy="329603"/>
          </a:xfrm>
          <a:prstGeom prst="triangle">
            <a:avLst/>
          </a:prstGeom>
          <a:solidFill>
            <a:schemeClr val="bg1">
              <a:lumMod val="85000"/>
            </a:schemeClr>
          </a:solidFill>
          <a:ln w="9525">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002060"/>
              </a:solidFill>
              <a:latin typeface="BIZ UDゴシック" panose="020B0400000000000000" pitchFamily="49" charset="-128"/>
              <a:ea typeface="BIZ UDゴシック" panose="020B0400000000000000" pitchFamily="49" charset="-128"/>
            </a:endParaRPr>
          </a:p>
        </p:txBody>
      </p:sp>
      <p:sp>
        <p:nvSpPr>
          <p:cNvPr id="31" name="テキスト ボックス 30"/>
          <p:cNvSpPr txBox="1"/>
          <p:nvPr/>
        </p:nvSpPr>
        <p:spPr>
          <a:xfrm>
            <a:off x="5923764" y="966823"/>
            <a:ext cx="256480" cy="1923604"/>
          </a:xfrm>
          <a:prstGeom prst="rect">
            <a:avLst/>
          </a:prstGeom>
          <a:noFill/>
        </p:spPr>
        <p:txBody>
          <a:bodyPr vert="eaVert" wrap="none" lIns="0" tIns="0" rIns="0" bIns="0" rtlCol="0">
            <a:spAutoFit/>
          </a:bodyPr>
          <a:lstStyle/>
          <a:p>
            <a:pPr>
              <a:lnSpc>
                <a:spcPts val="2000"/>
              </a:lnSpc>
            </a:pPr>
            <a:r>
              <a:rPr lang="ja-JP" altLang="en-US" sz="1000" b="1" dirty="0">
                <a:latin typeface="BIZ UDゴシック" panose="020B0400000000000000" pitchFamily="49" charset="-128"/>
                <a:ea typeface="BIZ UDゴシック" panose="020B0400000000000000" pitchFamily="49" charset="-128"/>
              </a:rPr>
              <a:t>府（知事）の権限と責任を明確化</a:t>
            </a:r>
            <a:endParaRPr kumimoji="1" lang="ja-JP" altLang="en-US" sz="1000" b="1" dirty="0">
              <a:latin typeface="BIZ UDゴシック" panose="020B0400000000000000" pitchFamily="49" charset="-128"/>
              <a:ea typeface="BIZ UDゴシック" panose="020B0400000000000000" pitchFamily="49" charset="-128"/>
            </a:endParaRPr>
          </a:p>
        </p:txBody>
      </p:sp>
      <p:sp>
        <p:nvSpPr>
          <p:cNvPr id="4" name="角丸四角形 3"/>
          <p:cNvSpPr/>
          <p:nvPr/>
        </p:nvSpPr>
        <p:spPr>
          <a:xfrm>
            <a:off x="318455" y="854966"/>
            <a:ext cx="5409244" cy="2052000"/>
          </a:xfrm>
          <a:prstGeom prst="roundRect">
            <a:avLst>
              <a:gd name="adj" fmla="val 850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「府市の一体的な協議の仕組み」、「府市の一体的な行政運営に必要な事務の共同処理のうち、最適な手法を選択する仕組み」をそれぞれ整備</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5" name="テキスト ボックス 4"/>
          <p:cNvSpPr txBox="1"/>
          <p:nvPr/>
        </p:nvSpPr>
        <p:spPr>
          <a:xfrm>
            <a:off x="554898" y="1438672"/>
            <a:ext cx="4860000" cy="1384995"/>
          </a:xfrm>
          <a:prstGeom prst="rect">
            <a:avLst/>
          </a:prstGeom>
          <a:solidFill>
            <a:schemeClr val="bg1"/>
          </a:solidFill>
        </p:spPr>
        <p:txBody>
          <a:bodyPr wrap="square" rtlCol="0">
            <a:spAutoFit/>
          </a:bodyPr>
          <a:lstStyle/>
          <a:p>
            <a:r>
              <a:rPr lang="ja-JP" altLang="en-US" sz="1200" dirty="0">
                <a:latin typeface="BIZ UDゴシック" panose="020B0400000000000000" pitchFamily="49" charset="-128"/>
                <a:ea typeface="BIZ UDゴシック" panose="020B0400000000000000" pitchFamily="49" charset="-128"/>
              </a:rPr>
              <a:t>○要綱で運用してきた「副首都推進本部会議」を条例に位置づけ</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a:t>
            </a:r>
            <a:r>
              <a:rPr kumimoji="1" lang="ja-JP" altLang="en-US" sz="1200" dirty="0">
                <a:latin typeface="BIZ UDゴシック" panose="020B0400000000000000" pitchFamily="49" charset="-128"/>
                <a:ea typeface="BIZ UDゴシック" panose="020B0400000000000000" pitchFamily="49" charset="-128"/>
              </a:rPr>
              <a:t>⇒ 持続性・安定性を高める</a:t>
            </a:r>
            <a:endParaRPr kumimoji="1"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 透明性の高い議論を展開</a:t>
            </a:r>
            <a:endParaRPr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○「成長の基礎となる戦略の策定」と、「広域的で成長の重要な基</a:t>
            </a:r>
            <a:endParaRPr kumimoji="1" lang="en-US" altLang="ja-JP" sz="1200" dirty="0">
              <a:latin typeface="BIZ UDゴシック" panose="020B0400000000000000" pitchFamily="49" charset="-128"/>
              <a:ea typeface="BIZ UDゴシック" panose="020B0400000000000000" pitchFamily="49" charset="-128"/>
            </a:endParaRPr>
          </a:p>
          <a:p>
            <a:r>
              <a:rPr lang="en-US" altLang="ja-JP" sz="1200" dirty="0">
                <a:latin typeface="BIZ UDゴシック" panose="020B0400000000000000" pitchFamily="49" charset="-128"/>
                <a:ea typeface="BIZ UDゴシック" panose="020B0400000000000000" pitchFamily="49" charset="-128"/>
              </a:rPr>
              <a:t>  </a:t>
            </a:r>
            <a:r>
              <a:rPr kumimoji="1" lang="ja-JP" altLang="en-US" sz="1200" dirty="0">
                <a:latin typeface="BIZ UDゴシック" panose="020B0400000000000000" pitchFamily="49" charset="-128"/>
                <a:ea typeface="BIZ UDゴシック" panose="020B0400000000000000" pitchFamily="49" charset="-128"/>
              </a:rPr>
              <a:t>盤となる都市計画権限」について、市から府に事務の委託を実施</a:t>
            </a:r>
            <a:endParaRPr kumimoji="1"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 まずは府市で協議を尽くす</a:t>
            </a:r>
            <a:endParaRPr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 協議を起点に、府が大阪市域の成長に責任を持って</a:t>
            </a:r>
            <a:r>
              <a:rPr lang="ja-JP" altLang="en-US" sz="1200" dirty="0">
                <a:latin typeface="BIZ UDゴシック" panose="020B0400000000000000" pitchFamily="49" charset="-128"/>
                <a:ea typeface="BIZ UDゴシック" panose="020B0400000000000000" pitchFamily="49" charset="-128"/>
              </a:rPr>
              <a:t>取り組む</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37" name="テキスト ボックス 36"/>
          <p:cNvSpPr txBox="1"/>
          <p:nvPr/>
        </p:nvSpPr>
        <p:spPr>
          <a:xfrm>
            <a:off x="6359325" y="1177255"/>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algn="ctr"/>
            <a:r>
              <a:rPr lang="ja-JP" altLang="en-US" sz="1200" b="1" dirty="0">
                <a:solidFill>
                  <a:schemeClr val="tx1"/>
                </a:solidFill>
                <a:latin typeface="BIZ UDゴシック" panose="020B0400000000000000" pitchFamily="49" charset="-128"/>
                <a:ea typeface="BIZ UDゴシック" panose="020B0400000000000000" pitchFamily="49" charset="-128"/>
              </a:rPr>
              <a:t>広域性の確保</a:t>
            </a:r>
            <a:endParaRPr lang="en-US" altLang="ja-JP" sz="1200" b="1" dirty="0">
              <a:solidFill>
                <a:schemeClr val="tx1"/>
              </a:solidFill>
              <a:latin typeface="BIZ UDゴシック" panose="020B0400000000000000" pitchFamily="49" charset="-128"/>
              <a:ea typeface="BIZ UDゴシック" panose="020B0400000000000000" pitchFamily="49" charset="-128"/>
            </a:endParaRPr>
          </a:p>
        </p:txBody>
      </p:sp>
      <p:sp>
        <p:nvSpPr>
          <p:cNvPr id="39" name="テキスト ボックス 38"/>
          <p:cNvSpPr txBox="1"/>
          <p:nvPr/>
        </p:nvSpPr>
        <p:spPr>
          <a:xfrm>
            <a:off x="6359325" y="1582688"/>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algn="ctr"/>
            <a:r>
              <a:rPr lang="ja-JP" altLang="en-US" sz="1200" b="1" dirty="0">
                <a:solidFill>
                  <a:schemeClr val="tx1"/>
                </a:solidFill>
                <a:latin typeface="BIZ UDゴシック" panose="020B0400000000000000" pitchFamily="49" charset="-128"/>
                <a:ea typeface="BIZ UDゴシック" panose="020B0400000000000000" pitchFamily="49" charset="-128"/>
              </a:rPr>
              <a:t>一体性の確保</a:t>
            </a:r>
            <a:endParaRPr lang="en-US" altLang="ja-JP" sz="1200" b="1" dirty="0">
              <a:solidFill>
                <a:schemeClr val="tx1"/>
              </a:solidFill>
              <a:latin typeface="BIZ UDゴシック" panose="020B0400000000000000" pitchFamily="49" charset="-128"/>
              <a:ea typeface="BIZ UDゴシック" panose="020B0400000000000000" pitchFamily="49" charset="-128"/>
            </a:endParaRPr>
          </a:p>
        </p:txBody>
      </p:sp>
      <p:sp>
        <p:nvSpPr>
          <p:cNvPr id="40" name="テキスト ボックス 39"/>
          <p:cNvSpPr txBox="1"/>
          <p:nvPr/>
        </p:nvSpPr>
        <p:spPr>
          <a:xfrm>
            <a:off x="6360588" y="2014736"/>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algn="ctr"/>
            <a:r>
              <a:rPr lang="ja-JP" altLang="en-US" sz="1200" b="1" dirty="0">
                <a:solidFill>
                  <a:schemeClr val="tx1"/>
                </a:solidFill>
                <a:latin typeface="BIZ UDゴシック" panose="020B0400000000000000" pitchFamily="49" charset="-128"/>
                <a:ea typeface="BIZ UDゴシック" panose="020B0400000000000000" pitchFamily="49" charset="-128"/>
              </a:rPr>
              <a:t>スピード感の向上</a:t>
            </a:r>
            <a:endParaRPr lang="en-US" altLang="ja-JP" sz="1200" b="1" dirty="0">
              <a:solidFill>
                <a:schemeClr val="tx1"/>
              </a:solidFill>
              <a:latin typeface="BIZ UDゴシック" panose="020B0400000000000000" pitchFamily="49" charset="-128"/>
              <a:ea typeface="BIZ UDゴシック" panose="020B0400000000000000" pitchFamily="49" charset="-128"/>
            </a:endParaRPr>
          </a:p>
        </p:txBody>
      </p:sp>
      <p:sp>
        <p:nvSpPr>
          <p:cNvPr id="43" name="テキスト ボックス 42"/>
          <p:cNvSpPr txBox="1"/>
          <p:nvPr/>
        </p:nvSpPr>
        <p:spPr>
          <a:xfrm>
            <a:off x="6360588" y="2446784"/>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algn="ctr"/>
            <a:r>
              <a:rPr lang="ja-JP" altLang="en-US" sz="1200" b="1" dirty="0">
                <a:solidFill>
                  <a:schemeClr val="tx1"/>
                </a:solidFill>
                <a:latin typeface="BIZ UDゴシック" panose="020B0400000000000000" pitchFamily="49" charset="-128"/>
                <a:ea typeface="BIZ UDゴシック" panose="020B0400000000000000" pitchFamily="49" charset="-128"/>
              </a:rPr>
              <a:t>重点投資の徹底</a:t>
            </a:r>
            <a:endParaRPr lang="en-US" altLang="ja-JP" sz="1200" b="1" dirty="0">
              <a:solidFill>
                <a:schemeClr val="tx1"/>
              </a:solidFill>
              <a:latin typeface="BIZ UDゴシック" panose="020B0400000000000000" pitchFamily="49" charset="-128"/>
              <a:ea typeface="BIZ UDゴシック" panose="020B0400000000000000" pitchFamily="49" charset="-128"/>
            </a:endParaRPr>
          </a:p>
        </p:txBody>
      </p:sp>
      <p:sp>
        <p:nvSpPr>
          <p:cNvPr id="44" name="角丸四角形 43"/>
          <p:cNvSpPr/>
          <p:nvPr/>
        </p:nvSpPr>
        <p:spPr>
          <a:xfrm>
            <a:off x="6337192" y="741979"/>
            <a:ext cx="1260000" cy="288000"/>
          </a:xfrm>
          <a:prstGeom prst="roundRect">
            <a:avLst/>
          </a:prstGeom>
          <a:ln/>
        </p:spPr>
        <p:style>
          <a:lnRef idx="1">
            <a:schemeClr val="accent1"/>
          </a:lnRef>
          <a:fillRef idx="2">
            <a:schemeClr val="accent1"/>
          </a:fillRef>
          <a:effectRef idx="1">
            <a:schemeClr val="accent1"/>
          </a:effectRef>
          <a:fontRef idx="minor">
            <a:schemeClr val="dk1"/>
          </a:fontRef>
        </p:style>
        <p:txBody>
          <a:bodyPr lIns="51429" rtlCol="0" anchor="ctr"/>
          <a:lstStyle/>
          <a:p>
            <a:pPr algn="ctr"/>
            <a:r>
              <a:rPr lang="ja-JP" altLang="en-US" sz="1100" b="1" dirty="0">
                <a:solidFill>
                  <a:schemeClr val="tx1"/>
                </a:solidFill>
                <a:latin typeface="BIZ UDゴシック" panose="020B0400000000000000" pitchFamily="49" charset="-128"/>
                <a:ea typeface="BIZ UDゴシック" panose="020B0400000000000000" pitchFamily="49" charset="-128"/>
              </a:rPr>
              <a:t>期待される効果</a:t>
            </a:r>
          </a:p>
        </p:txBody>
      </p:sp>
      <p:sp>
        <p:nvSpPr>
          <p:cNvPr id="45" name="テキスト ボックス 44"/>
          <p:cNvSpPr txBox="1"/>
          <p:nvPr/>
        </p:nvSpPr>
        <p:spPr>
          <a:xfrm>
            <a:off x="8286843" y="620688"/>
            <a:ext cx="533629" cy="2376000"/>
          </a:xfrm>
          <a:prstGeom prst="rect">
            <a:avLst/>
          </a:prstGeom>
          <a:noFill/>
          <a:ln>
            <a:noFill/>
          </a:ln>
        </p:spPr>
        <p:style>
          <a:lnRef idx="1">
            <a:schemeClr val="dk1"/>
          </a:lnRef>
          <a:fillRef idx="2">
            <a:schemeClr val="dk1"/>
          </a:fillRef>
          <a:effectRef idx="1">
            <a:schemeClr val="dk1"/>
          </a:effectRef>
          <a:fontRef idx="minor">
            <a:schemeClr val="dk1"/>
          </a:fontRef>
        </p:style>
        <p:txBody>
          <a:bodyPr vert="eaVert" wrap="square" rtlCol="0" anchor="ctr">
            <a:noAutofit/>
          </a:bodyPr>
          <a:lstStyle/>
          <a:p>
            <a:pPr algn="ctr"/>
            <a:r>
              <a:rPr lang="ja-JP" altLang="en-US" b="1" dirty="0">
                <a:latin typeface="BIZ UDゴシック" panose="020B0400000000000000" pitchFamily="49" charset="-128"/>
                <a:ea typeface="BIZ UDゴシック" panose="020B0400000000000000" pitchFamily="49" charset="-128"/>
              </a:rPr>
              <a:t>副首都・大阪の確立</a:t>
            </a:r>
            <a:endParaRPr lang="en-US" altLang="ja-JP" b="1" dirty="0">
              <a:latin typeface="BIZ UDゴシック" panose="020B0400000000000000" pitchFamily="49" charset="-128"/>
              <a:ea typeface="BIZ UDゴシック" panose="020B0400000000000000" pitchFamily="49" charset="-128"/>
            </a:endParaRPr>
          </a:p>
        </p:txBody>
      </p:sp>
      <p:sp>
        <p:nvSpPr>
          <p:cNvPr id="49" name="二等辺三角形 48"/>
          <p:cNvSpPr/>
          <p:nvPr/>
        </p:nvSpPr>
        <p:spPr>
          <a:xfrm rot="5400000">
            <a:off x="7333321" y="1849039"/>
            <a:ext cx="1247579" cy="329603"/>
          </a:xfrm>
          <a:prstGeom prst="triangle">
            <a:avLst/>
          </a:prstGeom>
          <a:solidFill>
            <a:schemeClr val="bg1">
              <a:lumMod val="85000"/>
            </a:schemeClr>
          </a:solidFill>
          <a:ln w="9525">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002060"/>
              </a:solidFill>
            </a:endParaRPr>
          </a:p>
        </p:txBody>
      </p:sp>
      <p:sp>
        <p:nvSpPr>
          <p:cNvPr id="48" name="テキスト ボックス 47"/>
          <p:cNvSpPr txBox="1"/>
          <p:nvPr/>
        </p:nvSpPr>
        <p:spPr>
          <a:xfrm>
            <a:off x="7855652" y="1016464"/>
            <a:ext cx="256480" cy="1795363"/>
          </a:xfrm>
          <a:prstGeom prst="rect">
            <a:avLst/>
          </a:prstGeom>
          <a:noFill/>
        </p:spPr>
        <p:txBody>
          <a:bodyPr vert="eaVert" wrap="none" lIns="0" tIns="0" rIns="0" bIns="0" rtlCol="0">
            <a:spAutoFit/>
          </a:bodyPr>
          <a:lstStyle/>
          <a:p>
            <a:pPr>
              <a:lnSpc>
                <a:spcPts val="2000"/>
              </a:lnSpc>
            </a:pPr>
            <a:r>
              <a:rPr lang="ja-JP" altLang="en-US" sz="1000" b="1" dirty="0">
                <a:latin typeface="BIZ UDゴシック" panose="020B0400000000000000" pitchFamily="49" charset="-128"/>
                <a:ea typeface="BIZ UDゴシック" panose="020B0400000000000000" pitchFamily="49" charset="-128"/>
              </a:rPr>
              <a:t>大阪の成長・発展をさらに加速</a:t>
            </a:r>
            <a:endParaRPr kumimoji="1" lang="ja-JP" altLang="en-US" sz="1000" b="1" dirty="0">
              <a:latin typeface="BIZ UDゴシック" panose="020B0400000000000000" pitchFamily="49" charset="-128"/>
              <a:ea typeface="BIZ UDゴシック" panose="020B0400000000000000" pitchFamily="49" charset="-128"/>
            </a:endParaRPr>
          </a:p>
        </p:txBody>
      </p:sp>
      <p:sp>
        <p:nvSpPr>
          <p:cNvPr id="51" name="角丸四角形 50"/>
          <p:cNvSpPr/>
          <p:nvPr/>
        </p:nvSpPr>
        <p:spPr>
          <a:xfrm>
            <a:off x="252204" y="3474000"/>
            <a:ext cx="2568095" cy="252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9" rtlCol="0" anchor="ctr"/>
          <a:lstStyle/>
          <a:p>
            <a:r>
              <a:rPr lang="ja-JP" altLang="en-US" sz="1100" b="1" dirty="0">
                <a:solidFill>
                  <a:schemeClr val="bg1"/>
                </a:solidFill>
                <a:latin typeface="BIZ UDゴシック" panose="020B0400000000000000" pitchFamily="49" charset="-128"/>
                <a:ea typeface="BIZ UDゴシック" panose="020B0400000000000000" pitchFamily="49" charset="-128"/>
              </a:rPr>
              <a:t>　</a:t>
            </a:r>
            <a:r>
              <a:rPr lang="ja-JP" altLang="en-US" sz="1100" dirty="0">
                <a:solidFill>
                  <a:schemeClr val="bg1"/>
                </a:solidFill>
                <a:latin typeface="BIZ UDゴシック" panose="020B0400000000000000" pitchFamily="49" charset="-128"/>
                <a:ea typeface="BIZ UDゴシック" panose="020B0400000000000000" pitchFamily="49" charset="-128"/>
              </a:rPr>
              <a:t>副首都推進本部（大阪府市）会議</a:t>
            </a:r>
          </a:p>
        </p:txBody>
      </p:sp>
      <p:sp>
        <p:nvSpPr>
          <p:cNvPr id="54" name="角丸四角形 53"/>
          <p:cNvSpPr/>
          <p:nvPr/>
        </p:nvSpPr>
        <p:spPr>
          <a:xfrm>
            <a:off x="5051988" y="3420000"/>
            <a:ext cx="3996000" cy="3204000"/>
          </a:xfrm>
          <a:prstGeom prst="roundRect">
            <a:avLst>
              <a:gd name="adj" fmla="val 315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nchorCtr="0"/>
          <a:lstStyle/>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228600" indent="-228600">
              <a:buFont typeface="+mj-ea"/>
              <a:buAutoNum type="circleNumDbPlain"/>
            </a:pP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228600" indent="-228600">
              <a:buFont typeface="+mj-ea"/>
              <a:buAutoNum type="circleNumDbPlain"/>
            </a:pP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228600" indent="-228600">
              <a:buFont typeface="+mj-ea"/>
              <a:buAutoNum type="circleNumDbPlain"/>
            </a:pP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228600" indent="-228600">
              <a:buFont typeface="+mj-ea"/>
              <a:buAutoNum type="circleNumDbPlain"/>
            </a:pPr>
            <a:r>
              <a:rPr lang="ja-JP" altLang="en-US" sz="1100" dirty="0">
                <a:solidFill>
                  <a:schemeClr val="tx1"/>
                </a:solidFill>
                <a:latin typeface="BIZ UDゴシック" panose="020B0400000000000000" pitchFamily="49" charset="-128"/>
                <a:ea typeface="BIZ UDゴシック" panose="020B0400000000000000" pitchFamily="49" charset="-128"/>
              </a:rPr>
              <a:t>機関等の共同設置等</a:t>
            </a:r>
            <a:br>
              <a:rPr lang="en-US" altLang="ja-JP" sz="110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a:t>
            </a:r>
            <a:r>
              <a:rPr lang="zh-TW" altLang="en-US" sz="1050" dirty="0">
                <a:solidFill>
                  <a:schemeClr val="tx1"/>
                </a:solidFill>
                <a:latin typeface="BIZ UDゴシック" panose="020B0400000000000000" pitchFamily="49" charset="-128"/>
                <a:ea typeface="BIZ UDゴシック" panose="020B0400000000000000" pitchFamily="49" charset="-128"/>
              </a:rPr>
              <a:t>副首都推進局、</a:t>
            </a:r>
            <a:r>
              <a:rPr lang="en-US" altLang="zh-TW" sz="1050" dirty="0">
                <a:solidFill>
                  <a:schemeClr val="tx1"/>
                </a:solidFill>
                <a:latin typeface="BIZ UDゴシック" panose="020B0400000000000000" pitchFamily="49" charset="-128"/>
                <a:ea typeface="BIZ UDゴシック" panose="020B0400000000000000" pitchFamily="49" charset="-128"/>
              </a:rPr>
              <a:t>IR</a:t>
            </a:r>
            <a:r>
              <a:rPr lang="zh-TW" altLang="en-US" sz="1050" dirty="0">
                <a:solidFill>
                  <a:schemeClr val="tx1"/>
                </a:solidFill>
                <a:latin typeface="BIZ UDゴシック" panose="020B0400000000000000" pitchFamily="49" charset="-128"/>
                <a:ea typeface="BIZ UDゴシック" panose="020B0400000000000000" pitchFamily="49" charset="-128"/>
              </a:rPr>
              <a:t>推進局、大阪港湾局、大阪都市計画局、</a:t>
            </a:r>
            <a:br>
              <a:rPr lang="en-US" altLang="zh-TW" sz="105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a:t>
            </a:r>
            <a:r>
              <a:rPr lang="zh-TW" altLang="en-US" sz="1050" dirty="0">
                <a:solidFill>
                  <a:schemeClr val="tx1"/>
                </a:solidFill>
                <a:latin typeface="BIZ UDゴシック" panose="020B0400000000000000" pitchFamily="49" charset="-128"/>
                <a:ea typeface="BIZ UDゴシック" panose="020B0400000000000000" pitchFamily="49" charset="-128"/>
              </a:rPr>
              <a:t>万博推進局</a:t>
            </a:r>
            <a:br>
              <a:rPr lang="en-US" altLang="zh-TW" sz="105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大阪健康安全基盤研究所、大阪産業技術研究所、公立大</a:t>
            </a:r>
            <a:br>
              <a:rPr lang="en-US" altLang="ja-JP" sz="1050" dirty="0">
                <a:solidFill>
                  <a:schemeClr val="tx1"/>
                </a:solidFill>
                <a:latin typeface="BIZ UDゴシック" panose="020B0400000000000000" pitchFamily="49" charset="-128"/>
                <a:ea typeface="BIZ UDゴシック" panose="020B0400000000000000" pitchFamily="49" charset="-128"/>
              </a:rPr>
            </a:br>
            <a:r>
              <a:rPr lang="en-US" altLang="ja-JP" sz="1050" dirty="0">
                <a:solidFill>
                  <a:schemeClr val="tx1"/>
                </a:solidFill>
                <a:latin typeface="BIZ UDゴシック" panose="020B0400000000000000" pitchFamily="49" charset="-128"/>
                <a:ea typeface="BIZ UDゴシック" panose="020B0400000000000000" pitchFamily="49" charset="-128"/>
              </a:rPr>
              <a:t>  </a:t>
            </a:r>
            <a:r>
              <a:rPr lang="ja-JP" altLang="en-US" sz="1050" dirty="0">
                <a:solidFill>
                  <a:schemeClr val="tx1"/>
                </a:solidFill>
                <a:latin typeface="BIZ UDゴシック" panose="020B0400000000000000" pitchFamily="49" charset="-128"/>
                <a:ea typeface="BIZ UDゴシック" panose="020B0400000000000000" pitchFamily="49" charset="-128"/>
              </a:rPr>
              <a:t>学法人大阪、大阪観光局、大阪信用保証協会、大阪産業局</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marL="228600" indent="-228600">
              <a:buFont typeface="+mj-ea"/>
              <a:buAutoNum type="circleNumDbPlain"/>
            </a:pPr>
            <a:endParaRPr lang="en-US" altLang="ja-JP" sz="300" dirty="0">
              <a:solidFill>
                <a:schemeClr val="tx1"/>
              </a:solidFill>
              <a:latin typeface="BIZ UDゴシック" panose="020B0400000000000000" pitchFamily="49" charset="-128"/>
              <a:ea typeface="BIZ UDゴシック" panose="020B0400000000000000" pitchFamily="49" charset="-128"/>
            </a:endParaRPr>
          </a:p>
          <a:p>
            <a:pPr marL="228600" indent="-228600">
              <a:buFont typeface="+mj-ea"/>
              <a:buAutoNum type="circleNumDbPlain"/>
            </a:pPr>
            <a:r>
              <a:rPr lang="ja-JP" altLang="en-US" sz="1100" dirty="0">
                <a:solidFill>
                  <a:schemeClr val="tx1"/>
                </a:solidFill>
                <a:latin typeface="BIZ UDゴシック" panose="020B0400000000000000" pitchFamily="49" charset="-128"/>
                <a:ea typeface="BIZ UDゴシック" panose="020B0400000000000000" pitchFamily="49" charset="-128"/>
              </a:rPr>
              <a:t>事務の委託を実施</a:t>
            </a:r>
            <a:br>
              <a:rPr lang="en-US" altLang="ja-JP" sz="110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大阪の成長に向けた戦略の策定</a:t>
            </a:r>
            <a:br>
              <a:rPr lang="en-US" altLang="ja-JP" sz="105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大阪の成長・発展に必要な広域的な都市計画の権限</a:t>
            </a:r>
            <a:endParaRPr lang="en-US" altLang="ja-JP" sz="1050" dirty="0">
              <a:solidFill>
                <a:schemeClr val="tx1"/>
              </a:solidFill>
              <a:latin typeface="BIZ UDゴシック" panose="020B0400000000000000" pitchFamily="49" charset="-128"/>
              <a:ea typeface="BIZ UDゴシック" panose="020B0400000000000000" pitchFamily="49" charset="-128"/>
            </a:endParaRPr>
          </a:p>
        </p:txBody>
      </p:sp>
      <p:sp>
        <p:nvSpPr>
          <p:cNvPr id="41" name="正方形/長方形 40"/>
          <p:cNvSpPr/>
          <p:nvPr/>
        </p:nvSpPr>
        <p:spPr>
          <a:xfrm>
            <a:off x="5148064" y="3782140"/>
            <a:ext cx="3852000" cy="461665"/>
          </a:xfrm>
          <a:prstGeom prst="rect">
            <a:avLst/>
          </a:prstGeom>
          <a:solidFill>
            <a:schemeClr val="bg1"/>
          </a:solidFill>
          <a:ln w="19050">
            <a:solidFill>
              <a:schemeClr val="accent1"/>
            </a:solidFill>
            <a:prstDash val="sysDash"/>
          </a:ln>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地方自治法の協議会の設置、機関等の共同設置や事務委託・法人の新設又は合併から、最適な手法を選択</a:t>
            </a:r>
          </a:p>
        </p:txBody>
      </p:sp>
      <p:sp>
        <p:nvSpPr>
          <p:cNvPr id="53" name="角丸四角形 52"/>
          <p:cNvSpPr/>
          <p:nvPr/>
        </p:nvSpPr>
        <p:spPr>
          <a:xfrm>
            <a:off x="5123474" y="3474000"/>
            <a:ext cx="2568095" cy="252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9" rtlCol="0" anchor="ctr"/>
          <a:lstStyle/>
          <a:p>
            <a:r>
              <a:rPr lang="ja-JP" altLang="en-US" sz="1100" b="1" dirty="0">
                <a:solidFill>
                  <a:schemeClr val="bg1"/>
                </a:solidFill>
                <a:latin typeface="BIZ UDゴシック" panose="020B0400000000000000" pitchFamily="49" charset="-128"/>
                <a:ea typeface="BIZ UDゴシック" panose="020B0400000000000000" pitchFamily="49" charset="-128"/>
              </a:rPr>
              <a:t>　</a:t>
            </a:r>
            <a:r>
              <a:rPr lang="ja-JP" altLang="en-US" sz="1100" dirty="0">
                <a:solidFill>
                  <a:schemeClr val="bg1"/>
                </a:solidFill>
                <a:latin typeface="BIZ UDゴシック" panose="020B0400000000000000" pitchFamily="49" charset="-128"/>
                <a:ea typeface="BIZ UDゴシック" panose="020B0400000000000000" pitchFamily="49" charset="-128"/>
              </a:rPr>
              <a:t>府市が一体的に取り組む事務等</a:t>
            </a:r>
          </a:p>
        </p:txBody>
      </p:sp>
      <p:sp>
        <p:nvSpPr>
          <p:cNvPr id="7" name="テキスト ボックス 6"/>
          <p:cNvSpPr txBox="1"/>
          <p:nvPr/>
        </p:nvSpPr>
        <p:spPr>
          <a:xfrm>
            <a:off x="209674" y="497878"/>
            <a:ext cx="1723243" cy="276999"/>
          </a:xfrm>
          <a:prstGeom prst="rect">
            <a:avLst/>
          </a:prstGeom>
          <a:solidFill>
            <a:schemeClr val="tx2"/>
          </a:solidFill>
        </p:spPr>
        <p:txBody>
          <a:bodyPr wrap="square" rtlCol="0">
            <a:spAutoFit/>
          </a:bodyPr>
          <a:lstStyle/>
          <a:p>
            <a:r>
              <a:rPr kumimoji="1" lang="ja-JP" altLang="en-US" sz="1200" dirty="0">
                <a:solidFill>
                  <a:schemeClr val="bg1"/>
                </a:solidFill>
                <a:latin typeface="BIZ UDゴシック" panose="020B0400000000000000" pitchFamily="49" charset="-128"/>
                <a:ea typeface="BIZ UDゴシック" panose="020B0400000000000000" pitchFamily="49" charset="-128"/>
              </a:rPr>
              <a:t>条例の基本的な考え方</a:t>
            </a:r>
          </a:p>
        </p:txBody>
      </p:sp>
      <p:sp>
        <p:nvSpPr>
          <p:cNvPr id="56" name="テキスト ボックス 55"/>
          <p:cNvSpPr txBox="1"/>
          <p:nvPr/>
        </p:nvSpPr>
        <p:spPr>
          <a:xfrm>
            <a:off x="209674" y="3068960"/>
            <a:ext cx="1385073" cy="276999"/>
          </a:xfrm>
          <a:prstGeom prst="rect">
            <a:avLst/>
          </a:prstGeom>
          <a:solidFill>
            <a:schemeClr val="tx2"/>
          </a:solidFill>
        </p:spPr>
        <p:txBody>
          <a:bodyPr wrap="square" rtlCol="0">
            <a:spAutoFit/>
          </a:bodyPr>
          <a:lstStyle/>
          <a:p>
            <a:r>
              <a:rPr lang="ja-JP" altLang="en-US" sz="1200" dirty="0">
                <a:solidFill>
                  <a:schemeClr val="bg1"/>
                </a:solidFill>
                <a:latin typeface="BIZ UDゴシック" panose="020B0400000000000000" pitchFamily="49" charset="-128"/>
                <a:ea typeface="BIZ UDゴシック" panose="020B0400000000000000" pitchFamily="49" charset="-128"/>
              </a:rPr>
              <a:t>主な条例の概要</a:t>
            </a:r>
            <a:endParaRPr kumimoji="1" lang="ja-JP" altLang="en-US" sz="1200" dirty="0">
              <a:solidFill>
                <a:schemeClr val="bg1"/>
              </a:solidFill>
              <a:latin typeface="BIZ UDゴシック" panose="020B0400000000000000" pitchFamily="49" charset="-128"/>
              <a:ea typeface="BIZ UDゴシック" panose="020B0400000000000000" pitchFamily="49" charset="-128"/>
            </a:endParaRPr>
          </a:p>
        </p:txBody>
      </p:sp>
      <p:sp>
        <p:nvSpPr>
          <p:cNvPr id="60" name="正方形/長方形 59"/>
          <p:cNvSpPr/>
          <p:nvPr/>
        </p:nvSpPr>
        <p:spPr>
          <a:xfrm>
            <a:off x="5468609" y="5661248"/>
            <a:ext cx="3410370" cy="900000"/>
          </a:xfrm>
          <a:prstGeom prst="rect">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51429" rIns="51429" rtlCol="0" anchor="ctr"/>
          <a:lstStyle/>
          <a:p>
            <a:pPr>
              <a:lnSpc>
                <a:spcPts val="900"/>
              </a:lnSpc>
            </a:pPr>
            <a:r>
              <a:rPr lang="ja-JP" altLang="en-US" sz="800" dirty="0">
                <a:solidFill>
                  <a:schemeClr val="tx1"/>
                </a:solidFill>
                <a:latin typeface="BIZ UDゴシック" panose="020B0400000000000000" pitchFamily="49" charset="-128"/>
                <a:ea typeface="BIZ UDゴシック" panose="020B0400000000000000" pitchFamily="49" charset="-128"/>
              </a:rPr>
              <a:t>・ マスタープラン（都市計画区域の整備、開発及び保全の方針）</a:t>
            </a:r>
            <a:endParaRPr lang="en-US" altLang="ja-JP" sz="800" dirty="0">
              <a:solidFill>
                <a:schemeClr val="tx1"/>
              </a:solidFill>
              <a:latin typeface="BIZ UDゴシック" panose="020B0400000000000000" pitchFamily="49" charset="-128"/>
              <a:ea typeface="BIZ UDゴシック" panose="020B0400000000000000" pitchFamily="49" charset="-128"/>
            </a:endParaRPr>
          </a:p>
          <a:p>
            <a:pPr>
              <a:lnSpc>
                <a:spcPts val="900"/>
              </a:lnSpc>
            </a:pPr>
            <a:r>
              <a:rPr lang="ja-JP" altLang="en-US" sz="800" dirty="0">
                <a:solidFill>
                  <a:schemeClr val="tx1"/>
                </a:solidFill>
                <a:latin typeface="BIZ UDゴシック" panose="020B0400000000000000" pitchFamily="49" charset="-128"/>
                <a:ea typeface="BIZ UDゴシック" panose="020B0400000000000000" pitchFamily="49" charset="-128"/>
              </a:rPr>
              <a:t>・ 区域区分</a:t>
            </a:r>
            <a:endParaRPr lang="en-US" altLang="ja-JP" sz="800" dirty="0">
              <a:solidFill>
                <a:schemeClr val="tx1"/>
              </a:solidFill>
              <a:latin typeface="BIZ UDゴシック" panose="020B0400000000000000" pitchFamily="49" charset="-128"/>
              <a:ea typeface="BIZ UDゴシック" panose="020B0400000000000000" pitchFamily="49" charset="-128"/>
            </a:endParaRPr>
          </a:p>
          <a:p>
            <a:pPr>
              <a:lnSpc>
                <a:spcPts val="900"/>
              </a:lnSpc>
            </a:pPr>
            <a:r>
              <a:rPr lang="ja-JP" altLang="en-US" sz="800" dirty="0">
                <a:solidFill>
                  <a:schemeClr val="tx1"/>
                </a:solidFill>
                <a:latin typeface="BIZ UDゴシック" panose="020B0400000000000000" pitchFamily="49" charset="-128"/>
                <a:ea typeface="BIZ UDゴシック" panose="020B0400000000000000" pitchFamily="49" charset="-128"/>
              </a:rPr>
              <a:t>・ 都市再生特別地区</a:t>
            </a:r>
            <a:endParaRPr lang="en-US" altLang="ja-JP" sz="800" dirty="0">
              <a:solidFill>
                <a:schemeClr val="tx1"/>
              </a:solidFill>
              <a:latin typeface="BIZ UDゴシック" panose="020B0400000000000000" pitchFamily="49" charset="-128"/>
              <a:ea typeface="BIZ UDゴシック" panose="020B0400000000000000" pitchFamily="49" charset="-128"/>
            </a:endParaRPr>
          </a:p>
          <a:p>
            <a:pPr>
              <a:lnSpc>
                <a:spcPts val="900"/>
              </a:lnSpc>
            </a:pPr>
            <a:r>
              <a:rPr lang="ja-JP" altLang="en-US" sz="800" dirty="0">
                <a:solidFill>
                  <a:schemeClr val="tx1"/>
                </a:solidFill>
                <a:latin typeface="BIZ UDゴシック" panose="020B0400000000000000" pitchFamily="49" charset="-128"/>
                <a:ea typeface="BIZ UDゴシック" panose="020B0400000000000000" pitchFamily="49" charset="-128"/>
              </a:rPr>
              <a:t>・ 臨港地区（国際戦略港湾）</a:t>
            </a:r>
            <a:endParaRPr lang="en-US" altLang="ja-JP" sz="800" dirty="0">
              <a:solidFill>
                <a:schemeClr val="tx1"/>
              </a:solidFill>
              <a:latin typeface="BIZ UDゴシック" panose="020B0400000000000000" pitchFamily="49" charset="-128"/>
              <a:ea typeface="BIZ UDゴシック" panose="020B0400000000000000" pitchFamily="49" charset="-128"/>
            </a:endParaRPr>
          </a:p>
          <a:p>
            <a:pPr>
              <a:lnSpc>
                <a:spcPts val="900"/>
              </a:lnSpc>
            </a:pPr>
            <a:r>
              <a:rPr lang="ja-JP" altLang="en-US" sz="800" dirty="0">
                <a:solidFill>
                  <a:schemeClr val="tx1"/>
                </a:solidFill>
                <a:latin typeface="BIZ UDゴシック" panose="020B0400000000000000" pitchFamily="49" charset="-128"/>
                <a:ea typeface="BIZ UDゴシック" panose="020B0400000000000000" pitchFamily="49" charset="-128"/>
              </a:rPr>
              <a:t>・ 一般国道・自動車専用道路等</a:t>
            </a:r>
            <a:endParaRPr lang="en-US" altLang="ja-JP" sz="800" dirty="0">
              <a:solidFill>
                <a:schemeClr val="tx1"/>
              </a:solidFill>
              <a:latin typeface="BIZ UDゴシック" panose="020B0400000000000000" pitchFamily="49" charset="-128"/>
              <a:ea typeface="BIZ UDゴシック" panose="020B0400000000000000" pitchFamily="49" charset="-128"/>
            </a:endParaRPr>
          </a:p>
          <a:p>
            <a:pPr>
              <a:lnSpc>
                <a:spcPts val="900"/>
              </a:lnSpc>
            </a:pPr>
            <a:r>
              <a:rPr lang="ja-JP" altLang="en-US" sz="800" dirty="0">
                <a:solidFill>
                  <a:schemeClr val="tx1"/>
                </a:solidFill>
                <a:latin typeface="BIZ UDゴシック" panose="020B0400000000000000" pitchFamily="49" charset="-128"/>
                <a:ea typeface="BIZ UDゴシック" panose="020B0400000000000000" pitchFamily="49" charset="-128"/>
              </a:rPr>
              <a:t>・ 都市高速鉄道</a:t>
            </a:r>
            <a:endParaRPr lang="en-US" altLang="ja-JP" sz="800" dirty="0">
              <a:solidFill>
                <a:schemeClr val="tx1"/>
              </a:solidFill>
              <a:latin typeface="BIZ UDゴシック" panose="020B0400000000000000" pitchFamily="49" charset="-128"/>
              <a:ea typeface="BIZ UDゴシック" panose="020B0400000000000000" pitchFamily="49" charset="-128"/>
            </a:endParaRPr>
          </a:p>
          <a:p>
            <a:pPr>
              <a:lnSpc>
                <a:spcPts val="900"/>
              </a:lnSpc>
            </a:pPr>
            <a:r>
              <a:rPr lang="ja-JP" altLang="en-US" sz="800" dirty="0">
                <a:solidFill>
                  <a:schemeClr val="tx1"/>
                </a:solidFill>
                <a:latin typeface="BIZ UDゴシック" panose="020B0400000000000000" pitchFamily="49" charset="-128"/>
                <a:ea typeface="BIZ UDゴシック" panose="020B0400000000000000" pitchFamily="49" charset="-128"/>
              </a:rPr>
              <a:t>・ 一団地の官公庁施設又はその予定区域</a:t>
            </a:r>
            <a:endParaRPr lang="en-US" altLang="ja-JP" sz="800" dirty="0">
              <a:solidFill>
                <a:schemeClr val="tx1"/>
              </a:solidFill>
              <a:latin typeface="BIZ UDゴシック" panose="020B0400000000000000" pitchFamily="49" charset="-128"/>
              <a:ea typeface="BIZ UDゴシック" panose="020B0400000000000000" pitchFamily="49" charset="-128"/>
            </a:endParaRPr>
          </a:p>
        </p:txBody>
      </p:sp>
      <p:sp>
        <p:nvSpPr>
          <p:cNvPr id="28" name="スライド番号プレースホルダー 4"/>
          <p:cNvSpPr>
            <a:spLocks noGrp="1"/>
          </p:cNvSpPr>
          <p:nvPr>
            <p:ph type="sldNum" sz="quarter" idx="12"/>
          </p:nvPr>
        </p:nvSpPr>
        <p:spPr/>
        <p:txBody>
          <a:bodyPr/>
          <a:lstStyle/>
          <a:p>
            <a:fld id="{63BC356D-1576-478B-8647-1361C6E9DFF7}" type="slidenum">
              <a:rPr lang="ja-JP" altLang="en-US" smtClean="0"/>
              <a:pPr/>
              <a:t>17</a:t>
            </a:fld>
            <a:endParaRPr lang="ja-JP" altLang="en-US"/>
          </a:p>
        </p:txBody>
      </p:sp>
    </p:spTree>
    <p:extLst>
      <p:ext uri="{BB962C8B-B14F-4D97-AF65-F5344CB8AC3E}">
        <p14:creationId xmlns:p14="http://schemas.microsoft.com/office/powerpoint/2010/main" val="1309999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7504" y="179092"/>
            <a:ext cx="4944864" cy="318924"/>
          </a:xfrm>
          <a:prstGeom prst="rect">
            <a:avLst/>
          </a:prstGeom>
          <a:noFill/>
        </p:spPr>
        <p:txBody>
          <a:bodyPr wrap="square" lIns="36000" tIns="36000" rIns="36000" bIns="36000" rtlCol="0" anchor="ctr" anchorCtr="0">
            <a:spAutoFit/>
          </a:bodyPr>
          <a:lstStyle/>
          <a:p>
            <a:pPr marL="177800" indent="-177800">
              <a:spcBef>
                <a:spcPts val="600"/>
              </a:spcBef>
            </a:pPr>
            <a:r>
              <a:rPr lang="ja-JP" altLang="en-US" sz="1600" dirty="0">
                <a:latin typeface="BIZ UDPゴシック" panose="020B0400000000000000" pitchFamily="50" charset="-128"/>
                <a:ea typeface="BIZ UDPゴシック" panose="020B0400000000000000" pitchFamily="50" charset="-128"/>
              </a:rPr>
              <a:t>■副首都推進本部（大阪府市）会議　開催経過</a:t>
            </a:r>
            <a:endParaRPr kumimoji="1" lang="en-US" altLang="ja-JP" sz="1600" dirty="0">
              <a:latin typeface="BIZ UDPゴシック" panose="020B0400000000000000" pitchFamily="50" charset="-128"/>
              <a:ea typeface="BIZ UDPゴシック" panose="020B0400000000000000" pitchFamily="50" charset="-128"/>
            </a:endParaRPr>
          </a:p>
        </p:txBody>
      </p:sp>
      <p:graphicFrame>
        <p:nvGraphicFramePr>
          <p:cNvPr id="3" name="表 2"/>
          <p:cNvGraphicFramePr>
            <a:graphicFrameLocks noGrp="1"/>
          </p:cNvGraphicFramePr>
          <p:nvPr/>
        </p:nvGraphicFramePr>
        <p:xfrm>
          <a:off x="323528" y="620688"/>
          <a:ext cx="6768752" cy="4608344"/>
        </p:xfrm>
        <a:graphic>
          <a:graphicData uri="http://schemas.openxmlformats.org/drawingml/2006/table">
            <a:tbl>
              <a:tblPr firstRow="1" firstCol="1" bandRow="1">
                <a:tableStyleId>{5C22544A-7EE6-4342-B048-85BDC9FD1C3A}</a:tableStyleId>
              </a:tblPr>
              <a:tblGrid>
                <a:gridCol w="1080120">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159994">
                <a:tc>
                  <a:txBody>
                    <a:bodyPr/>
                    <a:lstStyle/>
                    <a:p>
                      <a:pPr algn="ctr">
                        <a:spcAft>
                          <a:spcPts val="0"/>
                        </a:spcAft>
                      </a:pPr>
                      <a:r>
                        <a:rPr lang="ja-JP" altLang="en-US"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回</a:t>
                      </a:r>
                      <a:endParaRPr lang="ja-JP"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altLang="en-US"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議題</a:t>
                      </a:r>
                      <a:endParaRPr lang="ja-JP"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58326">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第１回</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p>
                      <a:pPr algn="ctr"/>
                      <a:r>
                        <a:rPr kumimoji="1" lang="en-US" altLang="ja-JP" sz="1100" b="1" dirty="0">
                          <a:solidFill>
                            <a:schemeClr val="tx1"/>
                          </a:solidFill>
                          <a:latin typeface="BIZ UDゴシック" panose="020B0400000000000000" pitchFamily="49" charset="-128"/>
                          <a:ea typeface="BIZ UDゴシック" panose="020B0400000000000000" pitchFamily="49" charset="-128"/>
                        </a:rPr>
                        <a:t>2021.4.8</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（１）大阪府及び大阪市における一体的な行政運営の推進について</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　　　・副首都推進本部（大阪府市）会議運営規約（案）について</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　　　・事務委託に係る規約（案）骨子について</a:t>
                      </a: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14469">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第２回</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p>
                      <a:pPr algn="ctr"/>
                      <a:r>
                        <a:rPr kumimoji="1" lang="en-US" altLang="ja-JP" sz="1100" b="1" dirty="0">
                          <a:solidFill>
                            <a:schemeClr val="tx1"/>
                          </a:solidFill>
                          <a:latin typeface="BIZ UDゴシック" panose="020B0400000000000000" pitchFamily="49" charset="-128"/>
                          <a:ea typeface="BIZ UDゴシック" panose="020B0400000000000000" pitchFamily="49" charset="-128"/>
                        </a:rPr>
                        <a:t>2021.4.27</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（１）事務委託に係る規約について（大阪の成長戦略等に関する事務）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（２）事務委託に係る規約について（都市計画の決定に関する事務）</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　</a:t>
                      </a:r>
                      <a:r>
                        <a:rPr kumimoji="1" lang="ja-JP" altLang="en-US" sz="1100" baseline="0" dirty="0">
                          <a:solidFill>
                            <a:schemeClr val="tx1"/>
                          </a:solidFill>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内部組織の共同設置について（都市計画に関する組織）</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（３）内部組織の共同設置について（万博推進に関する組織）</a:t>
                      </a: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8326">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第３回</a:t>
                      </a:r>
                    </a:p>
                    <a:p>
                      <a:pPr algn="ctr"/>
                      <a:r>
                        <a:rPr kumimoji="1" lang="en-US" altLang="ja-JP" sz="1100" b="1" dirty="0">
                          <a:solidFill>
                            <a:schemeClr val="tx1"/>
                          </a:solidFill>
                          <a:latin typeface="BIZ UDゴシック" panose="020B0400000000000000" pitchFamily="49" charset="-128"/>
                          <a:ea typeface="BIZ UDゴシック" panose="020B0400000000000000" pitchFamily="49" charset="-128"/>
                        </a:rPr>
                        <a:t>2021.8.30</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（１）副首都ビジョンのバージョンアップに向けて（今後の進め方）</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（２）新しいまちづくりのグランドデザインの検討について（今後の進め方）</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（３）大阪スマートシティ戦略</a:t>
                      </a:r>
                      <a:r>
                        <a:rPr kumimoji="1" lang="en-US" altLang="ja-JP" sz="1100" dirty="0">
                          <a:solidFill>
                            <a:schemeClr val="tx1"/>
                          </a:solidFill>
                          <a:latin typeface="BIZ UDゴシック" panose="020B0400000000000000" pitchFamily="49" charset="-128"/>
                          <a:ea typeface="BIZ UDゴシック" panose="020B0400000000000000" pitchFamily="49" charset="-128"/>
                        </a:rPr>
                        <a:t>Ver2.0</a:t>
                      </a:r>
                      <a:r>
                        <a:rPr kumimoji="1" lang="ja-JP" altLang="en-US" sz="1100" dirty="0">
                          <a:solidFill>
                            <a:schemeClr val="tx1"/>
                          </a:solidFill>
                          <a:latin typeface="BIZ UDゴシック" panose="020B0400000000000000" pitchFamily="49" charset="-128"/>
                          <a:ea typeface="BIZ UDゴシック" panose="020B0400000000000000" pitchFamily="49" charset="-128"/>
                        </a:rPr>
                        <a:t>の方向性について</a:t>
                      </a: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61583">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第４回</a:t>
                      </a:r>
                    </a:p>
                    <a:p>
                      <a:pPr algn="ctr"/>
                      <a:r>
                        <a:rPr kumimoji="1" lang="en-US" altLang="ja-JP" sz="1100" b="1" dirty="0">
                          <a:solidFill>
                            <a:schemeClr val="tx1"/>
                          </a:solidFill>
                          <a:latin typeface="BIZ UDゴシック" panose="020B0400000000000000" pitchFamily="49" charset="-128"/>
                          <a:ea typeface="BIZ UDゴシック" panose="020B0400000000000000" pitchFamily="49" charset="-128"/>
                        </a:rPr>
                        <a:t>2021.11.15</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（１）大阪産業技術研究所の取組みについて</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（２）大阪健康安全基盤研究所の取組みについて</a:t>
                      </a: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04000">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第５回</a:t>
                      </a:r>
                    </a:p>
                    <a:p>
                      <a:pPr algn="ctr"/>
                      <a:r>
                        <a:rPr kumimoji="1" lang="en-US" altLang="ja-JP" sz="1100" b="1" dirty="0">
                          <a:solidFill>
                            <a:schemeClr val="tx1"/>
                          </a:solidFill>
                          <a:latin typeface="BIZ UDゴシック" panose="020B0400000000000000" pitchFamily="49" charset="-128"/>
                          <a:ea typeface="BIZ UDゴシック" panose="020B0400000000000000" pitchFamily="49" charset="-128"/>
                        </a:rPr>
                        <a:t>2021.12.21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（１）大阪・夢洲地区特定複合観光施設区域の整備に関する計画（案）骨子等について</a:t>
                      </a: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04000">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第６回</a:t>
                      </a:r>
                    </a:p>
                    <a:p>
                      <a:pPr algn="ctr"/>
                      <a:r>
                        <a:rPr kumimoji="1" lang="en-US" altLang="ja-JP" sz="1100" b="1" dirty="0">
                          <a:solidFill>
                            <a:schemeClr val="tx1"/>
                          </a:solidFill>
                          <a:latin typeface="BIZ UDゴシック" panose="020B0400000000000000" pitchFamily="49" charset="-128"/>
                          <a:ea typeface="BIZ UDゴシック" panose="020B0400000000000000" pitchFamily="49" charset="-128"/>
                        </a:rPr>
                        <a:t>2022.4.14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（１）新大阪駅周辺地域のまちづくりについて</a:t>
                      </a:r>
                      <a:r>
                        <a:rPr kumimoji="1" lang="ja-JP" altLang="en-US" sz="1100">
                          <a:solidFill>
                            <a:schemeClr val="tx1"/>
                          </a:solidFill>
                          <a:latin typeface="BIZ UDゴシック" panose="020B0400000000000000" pitchFamily="49" charset="-128"/>
                          <a:ea typeface="BIZ UDゴシック" panose="020B0400000000000000" pitchFamily="49" charset="-128"/>
                        </a:rPr>
                        <a:t>　ほか</a:t>
                      </a: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04000">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第７回</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p>
                      <a:pPr algn="ctr"/>
                      <a:r>
                        <a:rPr kumimoji="1" lang="en-US" altLang="ja-JP" sz="1100" b="1" dirty="0">
                          <a:solidFill>
                            <a:schemeClr val="tx1"/>
                          </a:solidFill>
                          <a:latin typeface="BIZ UDゴシック" panose="020B0400000000000000" pitchFamily="49" charset="-128"/>
                          <a:ea typeface="BIZ UDゴシック" panose="020B0400000000000000" pitchFamily="49" charset="-128"/>
                        </a:rPr>
                        <a:t>2022.9.29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（１）副首都ビジョンのバージョンアップに向けて（中間論点整理について）</a:t>
                      </a: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213853"/>
                  </a:ext>
                </a:extLst>
              </a:tr>
            </a:tbl>
          </a:graphicData>
        </a:graphic>
      </p:graphicFrame>
      <p:sp>
        <p:nvSpPr>
          <p:cNvPr id="5" name="スライド番号プレースホルダー 4"/>
          <p:cNvSpPr>
            <a:spLocks noGrp="1"/>
          </p:cNvSpPr>
          <p:nvPr>
            <p:ph type="sldNum" sz="quarter" idx="12"/>
          </p:nvPr>
        </p:nvSpPr>
        <p:spPr/>
        <p:txBody>
          <a:bodyPr/>
          <a:lstStyle/>
          <a:p>
            <a:fld id="{63BC356D-1576-478B-8647-1361C6E9DFF7}" type="slidenum">
              <a:rPr lang="ja-JP" altLang="en-US" smtClean="0"/>
              <a:pPr/>
              <a:t>18</a:t>
            </a:fld>
            <a:endParaRPr lang="ja-JP" altLang="en-US"/>
          </a:p>
        </p:txBody>
      </p:sp>
    </p:spTree>
    <p:extLst>
      <p:ext uri="{BB962C8B-B14F-4D97-AF65-F5344CB8AC3E}">
        <p14:creationId xmlns:p14="http://schemas.microsoft.com/office/powerpoint/2010/main" val="826019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69274" y="476672"/>
            <a:ext cx="9000000" cy="6085478"/>
          </a:xfrm>
          <a:prstGeom prst="roundRect">
            <a:avLst>
              <a:gd name="adj" fmla="val 3652"/>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tIns="195254" rIns="130169"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大阪府市では、</a:t>
            </a: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年以降、府市が連携して取り組んだ様々な改革や政策転換を評価・総括</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し、今後の政策課題に役立てていくものとして、関係所属の協力を得て、</a:t>
            </a: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2014</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年の２</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回にわたり、「改革評価プロジェクト」として「大阪府庁の点検・棚卸し結果」、「大阪市役所の点</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検・棚卸し結果」を作成し、公表してきました。</a:t>
            </a:r>
          </a:p>
          <a:p>
            <a:pPr marL="0" marR="0" lvl="0" indent="0" algn="l" defTabSz="914400" rtl="0" eaLnBrk="1" fontAlgn="auto" latinLnBrk="0" hangingPunct="1">
              <a:lnSpc>
                <a:spcPts val="2800"/>
              </a:lnSpc>
              <a:spcBef>
                <a:spcPts val="0"/>
              </a:spcBef>
              <a:spcAft>
                <a:spcPts val="0"/>
              </a:spcAft>
              <a:buClrTx/>
              <a:buSzTx/>
              <a:buFontTx/>
              <a:buNone/>
              <a:tabLst/>
              <a:defRPr/>
            </a:pP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前回の改革評価から４年が経過した今般、９月</a:t>
            </a: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29</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日の第７回副首都推進本部（大阪府市）</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会議において、これまでの到達点検証を行うべきとの意見がありました。それを受けて、「副首都ビ</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ジョン」のバージョンアップの参考等にも資するため、今回改めて府市で点検・棚卸しを実施しました。</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1"/>
          <p:cNvSpPr txBox="1"/>
          <p:nvPr/>
        </p:nvSpPr>
        <p:spPr>
          <a:xfrm flipH="1">
            <a:off x="166782" y="4018729"/>
            <a:ext cx="8805505" cy="2246769"/>
          </a:xfrm>
          <a:prstGeom prst="rect">
            <a:avLst/>
          </a:prstGeom>
          <a:solidFill>
            <a:schemeClr val="bg1"/>
          </a:solid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「総括シート」様式</a:t>
            </a: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8" name="表 7"/>
          <p:cNvGraphicFramePr>
            <a:graphicFrameLocks noGrp="1"/>
          </p:cNvGraphicFramePr>
          <p:nvPr/>
        </p:nvGraphicFramePr>
        <p:xfrm>
          <a:off x="351340" y="4473021"/>
          <a:ext cx="8535676" cy="1658854"/>
        </p:xfrm>
        <a:graphic>
          <a:graphicData uri="http://schemas.openxmlformats.org/drawingml/2006/table">
            <a:tbl>
              <a:tblPr firstRow="1" bandRow="1">
                <a:tableStyleId>{5940675A-B579-460E-94D1-54222C63F5DA}</a:tableStyleId>
              </a:tblPr>
              <a:tblGrid>
                <a:gridCol w="2133919">
                  <a:extLst>
                    <a:ext uri="{9D8B030D-6E8A-4147-A177-3AD203B41FA5}">
                      <a16:colId xmlns:a16="http://schemas.microsoft.com/office/drawing/2014/main" val="20000"/>
                    </a:ext>
                  </a:extLst>
                </a:gridCol>
                <a:gridCol w="2133919">
                  <a:extLst>
                    <a:ext uri="{9D8B030D-6E8A-4147-A177-3AD203B41FA5}">
                      <a16:colId xmlns:a16="http://schemas.microsoft.com/office/drawing/2014/main" val="20001"/>
                    </a:ext>
                  </a:extLst>
                </a:gridCol>
                <a:gridCol w="2133919">
                  <a:extLst>
                    <a:ext uri="{9D8B030D-6E8A-4147-A177-3AD203B41FA5}">
                      <a16:colId xmlns:a16="http://schemas.microsoft.com/office/drawing/2014/main" val="20002"/>
                    </a:ext>
                  </a:extLst>
                </a:gridCol>
                <a:gridCol w="2133919">
                  <a:extLst>
                    <a:ext uri="{9D8B030D-6E8A-4147-A177-3AD203B41FA5}">
                      <a16:colId xmlns:a16="http://schemas.microsoft.com/office/drawing/2014/main" val="20003"/>
                    </a:ext>
                  </a:extLst>
                </a:gridCol>
              </a:tblGrid>
              <a:tr h="411788">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247066">
                <a:tc>
                  <a:txBody>
                    <a:bodyPr/>
                    <a:lstStyle/>
                    <a:p>
                      <a:pPr marL="0" indent="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改革前の課題。他都市比較等も踏まえつつ、改革が必要となった背景等を記載。</a:t>
                      </a:r>
                    </a:p>
                    <a:p>
                      <a:pPr marL="0" indent="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改革の方向性。どのような戦略や方向性を打ち出したかを記載。</a:t>
                      </a:r>
                    </a:p>
                    <a:p>
                      <a:pPr marL="0" indent="0"/>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何をどう変えたか。具体的に用いた手法や実施した内容を記載。</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主な成果。改革の結果、どのような影響・効果が生じたかを記載。</a:t>
                      </a:r>
                    </a:p>
                    <a:p>
                      <a:pPr marL="0" indent="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325371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（３）</a:t>
            </a:r>
            <a:r>
              <a:rPr lang="en-US" altLang="ja-JP" sz="1600" b="1" u="sng" dirty="0">
                <a:solidFill>
                  <a:schemeClr val="bg1"/>
                </a:solidFill>
                <a:latin typeface="BIZ UDゴシック" panose="020B0400000000000000" pitchFamily="49" charset="-128"/>
                <a:ea typeface="BIZ UDゴシック" panose="020B0400000000000000" pitchFamily="49" charset="-128"/>
              </a:rPr>
              <a:t>2019</a:t>
            </a:r>
            <a:r>
              <a:rPr lang="ja-JP" altLang="en-US" sz="1600" b="1" u="sng" dirty="0">
                <a:solidFill>
                  <a:schemeClr val="bg1"/>
                </a:solidFill>
                <a:latin typeface="BIZ UDゴシック" panose="020B0400000000000000" pitchFamily="49" charset="-128"/>
                <a:ea typeface="BIZ UDゴシック" panose="020B0400000000000000" pitchFamily="49" charset="-128"/>
              </a:rPr>
              <a:t>年 Ｇ</a:t>
            </a:r>
            <a:r>
              <a:rPr lang="en-US" altLang="ja-JP" sz="1600" b="1" u="sng" dirty="0">
                <a:solidFill>
                  <a:schemeClr val="bg1"/>
                </a:solidFill>
                <a:latin typeface="BIZ UDゴシック" panose="020B0400000000000000" pitchFamily="49" charset="-128"/>
                <a:ea typeface="BIZ UDゴシック" panose="020B0400000000000000" pitchFamily="49" charset="-128"/>
              </a:rPr>
              <a:t>20</a:t>
            </a:r>
            <a:r>
              <a:rPr lang="ja-JP" altLang="en-US" sz="1600" b="1" u="sng" dirty="0">
                <a:solidFill>
                  <a:schemeClr val="bg1"/>
                </a:solidFill>
                <a:latin typeface="BIZ UDゴシック" panose="020B0400000000000000" pitchFamily="49" charset="-128"/>
                <a:ea typeface="BIZ UDゴシック" panose="020B0400000000000000" pitchFamily="49" charset="-128"/>
              </a:rPr>
              <a:t>大阪サミットの開催</a:t>
            </a:r>
            <a:endParaRPr kumimoji="1" lang="en-US" altLang="ja-JP" sz="1600" b="1" u="sng"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9" name="表 8"/>
          <p:cNvGraphicFramePr>
            <a:graphicFrameLocks noGrp="1"/>
          </p:cNvGraphicFramePr>
          <p:nvPr/>
        </p:nvGraphicFramePr>
        <p:xfrm>
          <a:off x="137946" y="764704"/>
          <a:ext cx="8856983" cy="5200249"/>
        </p:xfrm>
        <a:graphic>
          <a:graphicData uri="http://schemas.openxmlformats.org/drawingml/2006/table">
            <a:tbl>
              <a:tblPr firstRow="1" bandRow="1">
                <a:tableStyleId>{5940675A-B579-460E-94D1-54222C63F5DA}</a:tableStyleId>
              </a:tblPr>
              <a:tblGrid>
                <a:gridCol w="1771593">
                  <a:extLst>
                    <a:ext uri="{9D8B030D-6E8A-4147-A177-3AD203B41FA5}">
                      <a16:colId xmlns:a16="http://schemas.microsoft.com/office/drawing/2014/main" val="20000"/>
                    </a:ext>
                  </a:extLst>
                </a:gridCol>
                <a:gridCol w="1476328">
                  <a:extLst>
                    <a:ext uri="{9D8B030D-6E8A-4147-A177-3AD203B41FA5}">
                      <a16:colId xmlns:a16="http://schemas.microsoft.com/office/drawing/2014/main" val="20001"/>
                    </a:ext>
                  </a:extLst>
                </a:gridCol>
                <a:gridCol w="3838453">
                  <a:extLst>
                    <a:ext uri="{9D8B030D-6E8A-4147-A177-3AD203B41FA5}">
                      <a16:colId xmlns:a16="http://schemas.microsoft.com/office/drawing/2014/main" val="20002"/>
                    </a:ext>
                  </a:extLst>
                </a:gridCol>
                <a:gridCol w="1770609">
                  <a:extLst>
                    <a:ext uri="{9D8B030D-6E8A-4147-A177-3AD203B41FA5}">
                      <a16:colId xmlns:a16="http://schemas.microsoft.com/office/drawing/2014/main" val="20003"/>
                    </a:ext>
                  </a:extLst>
                </a:gridCol>
              </a:tblGrid>
              <a:tr h="432048">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4768201">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各国首脳が一堂に会し、経済分野をはじめ、エネルギー問題やテロ対策など、国際社会の共通課題について幅広く議論されるＧ</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を開催することは、大きな意義を持つ。</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経緯</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p>
                      <a:pPr marL="72000" indent="-457200"/>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11</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　</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G20</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サミット首脳会議の誘致に向け、大阪府・大阪市が共同で国に応募</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G20</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サミット首脳会議の大阪開催が決定</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〇</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 Ｇ</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大阪サミットの成功</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主催者である国と連携し、府・市・経済界等が一体となり、会議の開催支援や住民・事業者等への周知・理解促進、大阪・関西の</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PR</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及び情報発信を行った。</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また、府市で共通する課題についてはＰＴを設置するなど、一体となって検討を進めるとともに、各々の権限・役割に基き、必要な環境整備等を実施した。</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設置したＰＴ</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・防災・危機管理ＰＴ</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（府危機管理室、市危機管理室、市消防局）</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・保健医療対策ＰＴ</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（府健康医療部、市健康局）</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Ｇ</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大阪サミットの成功</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○安全・安心な会議環境の確保</a:t>
                      </a:r>
                    </a:p>
                    <a:p>
                      <a:pPr marL="72000" indent="-457200"/>
                      <a:r>
                        <a:rPr kumimoji="1" lang="ja-JP" altLang="en-US" sz="105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世界最高峰の会議を、安全かつ安心に開催することができる都市であることを証明。</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○大阪・関西の魅力発信</a:t>
                      </a:r>
                    </a:p>
                    <a:p>
                      <a:pPr marL="72000" indent="-457200"/>
                      <a:r>
                        <a:rPr kumimoji="1" lang="ja-JP" altLang="en-US" sz="10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各国首脳をはじめ海外メディア等へ大阪・関西の魅力を発信。知名度・都市格が向上。</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○子ども・若者たちの参加</a:t>
                      </a:r>
                    </a:p>
                    <a:p>
                      <a:pPr marL="72000" indent="-457200"/>
                      <a:r>
                        <a:rPr kumimoji="1" lang="ja-JP" altLang="en-US" sz="105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次世代の子ども・若者たちが世界最高峰の会議を体感。その経験を継承。</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19</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42624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15"/>
          <p:cNvSpPr txBox="1"/>
          <p:nvPr/>
        </p:nvSpPr>
        <p:spPr>
          <a:xfrm>
            <a:off x="86232" y="1431658"/>
            <a:ext cx="8972257" cy="5040000"/>
          </a:xfrm>
          <a:prstGeom prst="rect">
            <a:avLst/>
          </a:prstGeom>
          <a:solidFill>
            <a:srgbClr val="FFFFFF"/>
          </a:solidFill>
          <a:ln>
            <a:solidFill>
              <a:schemeClr val="tx1"/>
            </a:solidFill>
          </a:ln>
        </p:spPr>
        <p:style>
          <a:lnRef idx="2">
            <a:schemeClr val="accent5"/>
          </a:lnRef>
          <a:fillRef idx="1">
            <a:schemeClr val="lt1"/>
          </a:fillRef>
          <a:effectRef idx="0">
            <a:schemeClr val="accent5"/>
          </a:effectRef>
          <a:fontRef idx="minor">
            <a:schemeClr val="dk1"/>
          </a:fontRef>
        </p:style>
        <p:txBody>
          <a:bodyPr wrap="square" lIns="84387" tIns="99669" rIns="84387" bIns="33223" rtlCol="0" anchor="t" anchorCtr="0">
            <a:noAutofit/>
          </a:bodyPr>
          <a:lstStyle/>
          <a:p>
            <a:pPr>
              <a:lnSpc>
                <a:spcPts val="2585"/>
              </a:lnSpc>
              <a:buClr>
                <a:srgbClr val="00B0F0"/>
              </a:buClr>
            </a:pPr>
            <a:endParaRPr lang="en-US" altLang="ja-JP"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mn-ea"/>
            </a:endParaRPr>
          </a:p>
        </p:txBody>
      </p:sp>
      <p:sp>
        <p:nvSpPr>
          <p:cNvPr id="24" name="角丸四角形 23"/>
          <p:cNvSpPr/>
          <p:nvPr/>
        </p:nvSpPr>
        <p:spPr>
          <a:xfrm>
            <a:off x="80916" y="803047"/>
            <a:ext cx="8972257" cy="439780"/>
          </a:xfrm>
          <a:prstGeom prst="roundRect">
            <a:avLst>
              <a:gd name="adj" fmla="val 10678"/>
            </a:avLst>
          </a:prstGeom>
          <a:noFill/>
          <a:ln w="31750" cap="flat" cmpd="sng" algn="ctr">
            <a:solidFill>
              <a:schemeClr val="tx1"/>
            </a:solidFill>
            <a:prstDash val="solid"/>
          </a:ln>
          <a:effectLst>
            <a:outerShdw blurRad="40000" dist="20000" dir="5400000" rotWithShape="0">
              <a:srgbClr val="000000">
                <a:alpha val="38000"/>
              </a:srgbClr>
            </a:outerShdw>
          </a:effectLst>
        </p:spPr>
        <p:txBody>
          <a:bodyPr lIns="33223" tIns="42193" rIns="33223" bIns="42193" rtlCol="0" anchor="ctr"/>
          <a:lstStyle/>
          <a:p>
            <a:pPr marL="66237">
              <a:lnSpc>
                <a:spcPts val="2123"/>
              </a:lnSpc>
              <a:defRPr/>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日及び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大阪サミットが開催された。</a:t>
            </a:r>
          </a:p>
        </p:txBody>
      </p:sp>
      <p:sp>
        <p:nvSpPr>
          <p:cNvPr id="11" name="テキスト ボックス 15"/>
          <p:cNvSpPr txBox="1"/>
          <p:nvPr/>
        </p:nvSpPr>
        <p:spPr>
          <a:xfrm>
            <a:off x="223672" y="5301208"/>
            <a:ext cx="8686745" cy="900000"/>
          </a:xfrm>
          <a:prstGeom prst="roundRect">
            <a:avLst>
              <a:gd name="adj" fmla="val 10904"/>
            </a:avLst>
          </a:prstGeom>
          <a:solidFill>
            <a:srgbClr val="FFFF99"/>
          </a:solidFill>
          <a:ln>
            <a:solidFill>
              <a:srgbClr val="F5C040"/>
            </a:solidFill>
          </a:ln>
        </p:spPr>
        <p:style>
          <a:lnRef idx="2">
            <a:schemeClr val="accent5"/>
          </a:lnRef>
          <a:fillRef idx="1">
            <a:schemeClr val="lt1"/>
          </a:fillRef>
          <a:effectRef idx="0">
            <a:schemeClr val="accent5"/>
          </a:effectRef>
          <a:fontRef idx="minor">
            <a:schemeClr val="dk1"/>
          </a:fontRef>
        </p:style>
        <p:txBody>
          <a:bodyPr wrap="square" lIns="84387" tIns="33231" rIns="84387" bIns="33223" rtlCol="0" anchor="t" anchorCtr="0">
            <a:noAutofit/>
          </a:bodyPr>
          <a:lstStyle/>
          <a:p>
            <a:pPr>
              <a:lnSpc>
                <a:spcPts val="2585"/>
              </a:lnSpc>
              <a:spcBef>
                <a:spcPts val="1108"/>
              </a:spcBef>
              <a:buClr>
                <a:srgbClr val="00B0F0"/>
              </a:buClr>
            </a:pP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開催による成果</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a:t>
            </a:r>
          </a:p>
          <a:p>
            <a:pPr algn="ctr">
              <a:lnSpc>
                <a:spcPts val="2585"/>
              </a:lnSpc>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○安全・安心な会議環境の確保　　○大阪・関西の魅力発信　　○子ども・若者たちの参加</a:t>
            </a:r>
          </a:p>
          <a:p>
            <a:pPr marL="263776" indent="-263776">
              <a:lnSpc>
                <a:spcPts val="2585"/>
              </a:lnSpc>
              <a:buFont typeface="Wingdings" panose="05000000000000000000" pitchFamily="2" charset="2"/>
              <a:buChar char="Ø"/>
            </a:pPr>
            <a:endParaRPr lang="en-US" altLang="ja-JP" sz="1385" b="1" dirty="0">
              <a:solidFill>
                <a:prstClr val="black"/>
              </a:solidFill>
              <a:latin typeface="Meiryo UI" panose="020B0604030504040204" pitchFamily="50" charset="-128"/>
              <a:ea typeface="Meiryo UI" panose="020B0604030504040204" pitchFamily="50" charset="-128"/>
              <a:cs typeface="Meiryo UI" panose="020B0604030504040204" pitchFamily="50" charset="-128"/>
              <a:sym typeface="+mn-ea"/>
            </a:endParaRPr>
          </a:p>
          <a:p>
            <a:pPr marL="263776" indent="-263776">
              <a:lnSpc>
                <a:spcPts val="2585"/>
              </a:lnSpc>
              <a:buFont typeface="Wingdings" panose="05000000000000000000" pitchFamily="2" charset="2"/>
              <a:buChar char="Ø"/>
            </a:pPr>
            <a:endParaRPr lang="en-US" altLang="ja-JP" sz="1385" b="1" dirty="0">
              <a:solidFill>
                <a:prstClr val="black"/>
              </a:solidFill>
              <a:latin typeface="Meiryo UI" panose="020B0604030504040204" pitchFamily="50" charset="-128"/>
              <a:ea typeface="Meiryo UI" panose="020B0604030504040204" pitchFamily="50" charset="-128"/>
              <a:cs typeface="Meiryo UI" panose="020B0604030504040204" pitchFamily="50" charset="-128"/>
              <a:sym typeface="+mn-ea"/>
            </a:endParaRPr>
          </a:p>
        </p:txBody>
      </p:sp>
      <p:sp>
        <p:nvSpPr>
          <p:cNvPr id="2" name="テキスト ボックス 1"/>
          <p:cNvSpPr txBox="1"/>
          <p:nvPr/>
        </p:nvSpPr>
        <p:spPr>
          <a:xfrm>
            <a:off x="80916" y="332656"/>
            <a:ext cx="2690884"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G20</a:t>
            </a:r>
            <a:r>
              <a:rPr kumimoji="1" lang="ja-JP" altLang="en-US" dirty="0">
                <a:latin typeface="Meiryo UI" panose="020B0604030504040204" pitchFamily="50" charset="-128"/>
                <a:ea typeface="Meiryo UI" panose="020B0604030504040204" pitchFamily="50" charset="-128"/>
              </a:rPr>
              <a:t>大阪サミット</a:t>
            </a:r>
          </a:p>
        </p:txBody>
      </p:sp>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20</a:t>
            </a:fld>
            <a:endParaRPr lang="ja-JP" altLang="en-US"/>
          </a:p>
        </p:txBody>
      </p:sp>
      <p:sp>
        <p:nvSpPr>
          <p:cNvPr id="14" name="角丸四角形 13"/>
          <p:cNvSpPr/>
          <p:nvPr/>
        </p:nvSpPr>
        <p:spPr>
          <a:xfrm>
            <a:off x="188134" y="1562174"/>
            <a:ext cx="4311858" cy="3595018"/>
          </a:xfrm>
          <a:prstGeom prst="roundRect">
            <a:avLst>
              <a:gd name="adj" fmla="val 25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2857" tIns="25714" rIns="0" bIns="25714" rtlCol="0" anchor="t" anchorCtr="0">
            <a:spAutoFit/>
          </a:bodyPr>
          <a:lstStyle/>
          <a:p>
            <a:pPr>
              <a:lnSpc>
                <a:spcPct val="150000"/>
              </a:lnSpc>
              <a:defRPr/>
            </a:pPr>
            <a:endParaRPr lang="en-US" altLang="ja-JP" sz="1600" b="1" dirty="0">
              <a:solidFill>
                <a:srgbClr val="FF0000"/>
              </a:solidFill>
              <a:latin typeface="Meiryo UI" panose="020B0604030504040204" pitchFamily="50" charset="-128"/>
              <a:ea typeface="Meiryo UI" panose="020B0604030504040204" pitchFamily="50" charset="-128"/>
            </a:endParaRPr>
          </a:p>
          <a:p>
            <a:pPr>
              <a:lnSpc>
                <a:spcPct val="150000"/>
              </a:lnSpc>
              <a:defRPr/>
            </a:pPr>
            <a:r>
              <a:rPr lang="en-US" altLang="ja-JP"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日時・場所</a:t>
            </a:r>
            <a:r>
              <a:rPr lang="en-US" altLang="ja-JP" sz="1400" b="1" dirty="0">
                <a:solidFill>
                  <a:schemeClr val="tx1"/>
                </a:solidFill>
                <a:latin typeface="Meiryo UI" panose="020B0604030504040204" pitchFamily="50" charset="-128"/>
                <a:ea typeface="Meiryo UI" panose="020B0604030504040204" pitchFamily="50" charset="-128"/>
              </a:rPr>
              <a:t>】</a:t>
            </a:r>
          </a:p>
          <a:p>
            <a:pPr marL="102859" indent="-122467" defTabSz="462866">
              <a:lnSpc>
                <a:spcPct val="150000"/>
              </a:lnSpc>
              <a:buFont typeface="Wingdings" panose="05000000000000000000" pitchFamily="2" charset="2"/>
              <a:buChar char="Ø"/>
              <a:defRPr/>
            </a:pPr>
            <a:r>
              <a:rPr lang="en-US" altLang="ja-JP" sz="1200" dirty="0">
                <a:solidFill>
                  <a:schemeClr val="tx1"/>
                </a:solidFill>
                <a:latin typeface="Meiryo UI" panose="020B0604030504040204" pitchFamily="50" charset="-128"/>
                <a:ea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rPr>
              <a:t>6</a:t>
            </a:r>
            <a:r>
              <a:rPr lang="ja-JP" altLang="en-US" sz="1200" dirty="0">
                <a:solidFill>
                  <a:schemeClr val="tx1"/>
                </a:solidFill>
                <a:latin typeface="Meiryo UI" panose="020B0604030504040204" pitchFamily="50" charset="-128"/>
                <a:ea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rPr>
              <a:t>28</a:t>
            </a:r>
            <a:r>
              <a:rPr lang="ja-JP" altLang="en-US" sz="1200" dirty="0">
                <a:solidFill>
                  <a:schemeClr val="tx1"/>
                </a:solidFill>
                <a:latin typeface="Meiryo UI" panose="020B0604030504040204" pitchFamily="50" charset="-128"/>
                <a:ea typeface="Meiryo UI" panose="020B0604030504040204" pitchFamily="50" charset="-128"/>
              </a:rPr>
              <a:t>日（金）・</a:t>
            </a:r>
            <a:r>
              <a:rPr lang="en-US" altLang="ja-JP" sz="1200" dirty="0">
                <a:solidFill>
                  <a:schemeClr val="tx1"/>
                </a:solidFill>
                <a:latin typeface="Meiryo UI" panose="020B0604030504040204" pitchFamily="50" charset="-128"/>
                <a:ea typeface="Meiryo UI" panose="020B0604030504040204" pitchFamily="50" charset="-128"/>
              </a:rPr>
              <a:t>29</a:t>
            </a:r>
            <a:r>
              <a:rPr lang="ja-JP" altLang="en-US" sz="1200" dirty="0">
                <a:solidFill>
                  <a:schemeClr val="tx1"/>
                </a:solidFill>
                <a:latin typeface="Meiryo UI" panose="020B0604030504040204" pitchFamily="50" charset="-128"/>
                <a:ea typeface="Meiryo UI" panose="020B0604030504040204" pitchFamily="50" charset="-128"/>
              </a:rPr>
              <a:t>日（土）</a:t>
            </a:r>
            <a:endParaRPr lang="en-US" altLang="ja-JP" sz="1200" dirty="0">
              <a:solidFill>
                <a:schemeClr val="tx1"/>
              </a:solidFill>
              <a:latin typeface="Meiryo UI" panose="020B0604030504040204" pitchFamily="50" charset="-128"/>
              <a:ea typeface="Meiryo UI" panose="020B0604030504040204" pitchFamily="50" charset="-128"/>
            </a:endParaRPr>
          </a:p>
          <a:p>
            <a:pPr defTabSz="462866">
              <a:lnSpc>
                <a:spcPct val="150000"/>
              </a:lnSpc>
              <a:defRPr/>
            </a:pPr>
            <a:r>
              <a:rPr lang="ja-JP" altLang="en-US" sz="1200" dirty="0">
                <a:solidFill>
                  <a:schemeClr val="tx1"/>
                </a:solidFill>
                <a:latin typeface="Meiryo UI" panose="020B0604030504040204" pitchFamily="50" charset="-128"/>
                <a:ea typeface="Meiryo UI" panose="020B0604030504040204" pitchFamily="50" charset="-128"/>
              </a:rPr>
              <a:t>　インテックス大阪（本会議場、国際メディアセンター等）</a:t>
            </a:r>
            <a:endParaRPr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defRPr/>
            </a:pPr>
            <a:r>
              <a:rPr lang="en-US" altLang="ja-JP"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参加国・機関等</a:t>
            </a:r>
            <a:r>
              <a:rPr lang="en-US" altLang="ja-JP" sz="1400" b="1" dirty="0">
                <a:solidFill>
                  <a:schemeClr val="tx1"/>
                </a:solidFill>
                <a:latin typeface="Meiryo UI" panose="020B0604030504040204" pitchFamily="50" charset="-128"/>
                <a:ea typeface="Meiryo UI" panose="020B0604030504040204" pitchFamily="50" charset="-128"/>
              </a:rPr>
              <a:t>】</a:t>
            </a:r>
          </a:p>
          <a:p>
            <a:pPr marL="122467" indent="-122467">
              <a:lnSpc>
                <a:spcPct val="150000"/>
              </a:lnSpc>
              <a:buFont typeface="Wingdings" panose="05000000000000000000" pitchFamily="2" charset="2"/>
              <a:buChar char="Ø"/>
              <a:defRPr/>
            </a:pPr>
            <a:r>
              <a:rPr lang="en-US" altLang="ja-JP" sz="1200" dirty="0">
                <a:solidFill>
                  <a:schemeClr val="tx1"/>
                </a:solidFill>
                <a:latin typeface="Meiryo UI" panose="020B0604030504040204" pitchFamily="50" charset="-128"/>
                <a:ea typeface="Meiryo UI" panose="020B0604030504040204" pitchFamily="50" charset="-128"/>
              </a:rPr>
              <a:t>G20</a:t>
            </a:r>
            <a:r>
              <a:rPr lang="ja-JP" altLang="en-US" sz="1200" dirty="0">
                <a:solidFill>
                  <a:schemeClr val="tx1"/>
                </a:solidFill>
                <a:latin typeface="Meiryo UI" panose="020B0604030504040204" pitchFamily="50" charset="-128"/>
                <a:ea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defRPr/>
            </a:pPr>
            <a:r>
              <a:rPr lang="ja-JP" altLang="en-US" sz="1200" dirty="0">
                <a:solidFill>
                  <a:schemeClr val="tx1"/>
                </a:solidFill>
                <a:latin typeface="Meiryo UI" panose="020B0604030504040204" pitchFamily="50" charset="-128"/>
                <a:ea typeface="Meiryo UI" panose="020B0604030504040204" pitchFamily="50" charset="-128"/>
              </a:rPr>
              <a:t>　アルゼンチン、豪、ブラジル、加、中、仏、独、印、インドネシア、伊、</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defRPr/>
            </a:pPr>
            <a:r>
              <a:rPr lang="ja-JP" altLang="en-US" sz="1200" dirty="0">
                <a:solidFill>
                  <a:schemeClr val="tx1"/>
                </a:solidFill>
                <a:latin typeface="Meiryo UI" panose="020B0604030504040204" pitchFamily="50" charset="-128"/>
                <a:ea typeface="Meiryo UI" panose="020B0604030504040204" pitchFamily="50" charset="-128"/>
              </a:rPr>
              <a:t>　日、メキシコ、韓、南ア、露、サウジアラビア、トルコ、英、米、</a:t>
            </a:r>
            <a:r>
              <a:rPr lang="en-US" altLang="ja-JP" sz="1200" dirty="0">
                <a:solidFill>
                  <a:schemeClr val="tx1"/>
                </a:solidFill>
                <a:latin typeface="Meiryo UI" panose="020B0604030504040204" pitchFamily="50" charset="-128"/>
                <a:ea typeface="Meiryo UI" panose="020B0604030504040204" pitchFamily="50" charset="-128"/>
              </a:rPr>
              <a:t>EU</a:t>
            </a:r>
            <a:endParaRPr lang="ja-JP" altLang="en-US" sz="1200" dirty="0">
              <a:solidFill>
                <a:schemeClr val="tx1"/>
              </a:solidFill>
              <a:latin typeface="Meiryo UI" panose="020B0604030504040204" pitchFamily="50" charset="-128"/>
              <a:ea typeface="Meiryo UI" panose="020B0604030504040204" pitchFamily="50" charset="-128"/>
            </a:endParaRPr>
          </a:p>
          <a:p>
            <a:pPr marL="122467" indent="-122467">
              <a:lnSpc>
                <a:spcPct val="150000"/>
              </a:lnSpc>
              <a:buFont typeface="Wingdings" panose="05000000000000000000" pitchFamily="2" charset="2"/>
              <a:buChar char="Ø"/>
              <a:defRPr/>
            </a:pPr>
            <a:r>
              <a:rPr lang="ja-JP" altLang="en-US" sz="1200" dirty="0">
                <a:solidFill>
                  <a:schemeClr val="tx1"/>
                </a:solidFill>
                <a:latin typeface="Meiryo UI" panose="020B0604030504040204" pitchFamily="50" charset="-128"/>
                <a:ea typeface="Meiryo UI" panose="020B0604030504040204" pitchFamily="50" charset="-128"/>
              </a:rPr>
              <a:t>招待国・国際機関：</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defRPr/>
            </a:pPr>
            <a:r>
              <a:rPr lang="ja-JP" altLang="en-US" sz="1200" dirty="0">
                <a:solidFill>
                  <a:schemeClr val="tx1"/>
                </a:solidFill>
                <a:latin typeface="Meiryo UI" panose="020B0604030504040204" pitchFamily="50" charset="-128"/>
                <a:ea typeface="Meiryo UI" panose="020B0604030504040204" pitchFamily="50" charset="-128"/>
              </a:rPr>
              <a:t>　オランダ、シンガポール、スペイン、ベトナム、タイ、エジプト、チリ　</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APEC</a:t>
            </a:r>
            <a:r>
              <a:rPr lang="ja-JP" altLang="en-US" sz="1200" dirty="0">
                <a:solidFill>
                  <a:schemeClr val="tx1"/>
                </a:solidFill>
                <a:latin typeface="Meiryo UI" panose="020B0604030504040204" pitchFamily="50" charset="-128"/>
                <a:ea typeface="Meiryo UI" panose="020B0604030504040204" pitchFamily="50" charset="-128"/>
              </a:rPr>
              <a:t>議長国）、セネガル（</a:t>
            </a:r>
            <a:r>
              <a:rPr lang="en-US" altLang="ja-JP" sz="1200" dirty="0">
                <a:solidFill>
                  <a:schemeClr val="tx1"/>
                </a:solidFill>
                <a:latin typeface="Meiryo UI" panose="020B0604030504040204" pitchFamily="50" charset="-128"/>
                <a:ea typeface="Meiryo UI" panose="020B0604030504040204" pitchFamily="50" charset="-128"/>
              </a:rPr>
              <a:t>NEPAD</a:t>
            </a:r>
            <a:r>
              <a:rPr lang="ja-JP" altLang="en-US" sz="1200" dirty="0">
                <a:solidFill>
                  <a:schemeClr val="tx1"/>
                </a:solidFill>
                <a:latin typeface="Meiryo UI" panose="020B0604030504040204" pitchFamily="50" charset="-128"/>
                <a:ea typeface="Meiryo UI" panose="020B0604030504040204" pitchFamily="50" charset="-128"/>
              </a:rPr>
              <a:t>議長国）、国連、</a:t>
            </a:r>
            <a:r>
              <a:rPr lang="en-US" altLang="ja-JP" sz="1200" dirty="0">
                <a:solidFill>
                  <a:schemeClr val="tx1"/>
                </a:solidFill>
                <a:latin typeface="Meiryo UI" panose="020B0604030504040204" pitchFamily="50" charset="-128"/>
                <a:ea typeface="Meiryo UI" panose="020B0604030504040204" pitchFamily="50" charset="-128"/>
              </a:rPr>
              <a:t>IMF</a:t>
            </a:r>
            <a:r>
              <a:rPr lang="ja-JP" altLang="en-US" sz="1200" dirty="0" err="1">
                <a:solidFill>
                  <a:schemeClr val="tx1"/>
                </a:solidFill>
                <a:latin typeface="Meiryo UI" panose="020B0604030504040204" pitchFamily="50" charset="-128"/>
                <a:ea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defRPr/>
            </a:pPr>
            <a:r>
              <a:rPr lang="ja-JP" altLang="en-US" sz="1200" dirty="0">
                <a:solidFill>
                  <a:schemeClr val="tx1"/>
                </a:solidFill>
                <a:latin typeface="Meiryo UI" panose="020B0604030504040204" pitchFamily="50" charset="-128"/>
                <a:ea typeface="Meiryo UI" panose="020B0604030504040204" pitchFamily="50" charset="-128"/>
              </a:rPr>
              <a:t>　世界銀行、</a:t>
            </a:r>
            <a:r>
              <a:rPr lang="en-US" altLang="ja-JP" sz="1200" dirty="0">
                <a:solidFill>
                  <a:schemeClr val="tx1"/>
                </a:solidFill>
                <a:latin typeface="Meiryo UI" panose="020B0604030504040204" pitchFamily="50" charset="-128"/>
                <a:ea typeface="Meiryo UI" panose="020B0604030504040204" pitchFamily="50" charset="-128"/>
              </a:rPr>
              <a:t>WTO</a:t>
            </a:r>
            <a:r>
              <a:rPr lang="ja-JP" altLang="en-US" sz="1200" dirty="0" err="1">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ILO</a:t>
            </a:r>
            <a:r>
              <a:rPr lang="ja-JP" altLang="en-US" sz="1200" dirty="0" err="1">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FSB</a:t>
            </a:r>
            <a:r>
              <a:rPr lang="ja-JP" altLang="en-US" sz="1200" dirty="0" err="1">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OECD</a:t>
            </a:r>
            <a:r>
              <a:rPr lang="ja-JP" altLang="en-US" sz="1200" dirty="0" err="1">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ADB</a:t>
            </a:r>
            <a:r>
              <a:rPr lang="ja-JP" altLang="en-US" sz="1200" dirty="0" err="1">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WHO</a:t>
            </a:r>
          </a:p>
        </p:txBody>
      </p:sp>
      <p:sp>
        <p:nvSpPr>
          <p:cNvPr id="15" name="正方形/長方形 14"/>
          <p:cNvSpPr/>
          <p:nvPr/>
        </p:nvSpPr>
        <p:spPr>
          <a:xfrm>
            <a:off x="4491581" y="1562175"/>
            <a:ext cx="4256884" cy="276638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77143" rIns="25714" bIns="51429" rtlCol="0" anchor="t" anchorCtr="0"/>
          <a:lstStyle/>
          <a:p>
            <a:pPr>
              <a:lnSpc>
                <a:spcPct val="150000"/>
              </a:lnSpc>
            </a:pPr>
            <a:endParaRPr lang="en-US" altLang="ja-JP" sz="1600" b="1" dirty="0">
              <a:solidFill>
                <a:schemeClr val="tx1"/>
              </a:solidFill>
              <a:latin typeface="Meiryo UI" panose="020B0604030504040204" pitchFamily="50" charset="-128"/>
              <a:ea typeface="Meiryo UI" panose="020B0604030504040204" pitchFamily="50" charset="-128"/>
            </a:endParaRPr>
          </a:p>
          <a:p>
            <a:pPr marL="122467" indent="-122467">
              <a:lnSpc>
                <a:spcPct val="150000"/>
              </a:lnSpc>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これまでに開催されたサミットと異なり、</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200" b="1" dirty="0">
                <a:solidFill>
                  <a:schemeClr val="tx1"/>
                </a:solidFill>
                <a:latin typeface="Meiryo UI" panose="020B0604030504040204" pitchFamily="50" charset="-128"/>
                <a:ea typeface="Meiryo UI" panose="020B0604030504040204" pitchFamily="50" charset="-128"/>
              </a:rPr>
              <a:t>　　</a:t>
            </a:r>
            <a:r>
              <a:rPr lang="ja-JP" altLang="en-US" sz="1200" b="1" u="sng" dirty="0">
                <a:solidFill>
                  <a:schemeClr val="tx1"/>
                </a:solidFill>
                <a:latin typeface="Meiryo UI" panose="020B0604030504040204" pitchFamily="50" charset="-128"/>
                <a:ea typeface="Meiryo UI" panose="020B0604030504040204" pitchFamily="50" charset="-128"/>
              </a:rPr>
              <a:t>都市部で開催された我が国で初めての事例</a:t>
            </a:r>
            <a:endParaRPr lang="en-US" altLang="ja-JP" sz="1200" b="1" u="sng" dirty="0">
              <a:solidFill>
                <a:schemeClr val="tx1"/>
              </a:solidFill>
              <a:latin typeface="Meiryo UI" panose="020B0604030504040204" pitchFamily="50" charset="-128"/>
              <a:ea typeface="Meiryo UI" panose="020B0604030504040204" pitchFamily="50" charset="-128"/>
            </a:endParaRPr>
          </a:p>
          <a:p>
            <a:pPr marL="128574" indent="-122467">
              <a:lnSpc>
                <a:spcPct val="150000"/>
              </a:lnSpc>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Ｇ</a:t>
            </a:r>
            <a:r>
              <a:rPr lang="en-US" altLang="ja-JP" sz="1200" dirty="0">
                <a:solidFill>
                  <a:schemeClr val="tx1"/>
                </a:solidFill>
                <a:latin typeface="Meiryo UI" panose="020B0604030504040204" pitchFamily="50" charset="-128"/>
                <a:ea typeface="Meiryo UI" panose="020B0604030504040204" pitchFamily="50" charset="-128"/>
              </a:rPr>
              <a:t>20</a:t>
            </a:r>
            <a:r>
              <a:rPr lang="ja-JP" altLang="en-US" sz="1200" dirty="0">
                <a:solidFill>
                  <a:schemeClr val="tx1"/>
                </a:solidFill>
                <a:latin typeface="Meiryo UI" panose="020B0604030504040204" pitchFamily="50" charset="-128"/>
                <a:ea typeface="Meiryo UI" panose="020B0604030504040204" pitchFamily="50" charset="-128"/>
              </a:rPr>
              <a:t>各国に加え、招待国の首脳や多くの国際機関も参加し、</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200" b="1" dirty="0">
                <a:solidFill>
                  <a:schemeClr val="tx1"/>
                </a:solidFill>
                <a:latin typeface="Meiryo UI" panose="020B0604030504040204" pitchFamily="50" charset="-128"/>
                <a:ea typeface="Meiryo UI" panose="020B0604030504040204" pitchFamily="50" charset="-128"/>
              </a:rPr>
              <a:t>　　</a:t>
            </a:r>
            <a:r>
              <a:rPr lang="ja-JP" altLang="en-US" sz="1200" b="1" u="sng" dirty="0">
                <a:solidFill>
                  <a:schemeClr val="tx1"/>
                </a:solidFill>
                <a:latin typeface="Meiryo UI" panose="020B0604030504040204" pitchFamily="50" charset="-128"/>
                <a:ea typeface="Meiryo UI" panose="020B0604030504040204" pitchFamily="50" charset="-128"/>
              </a:rPr>
              <a:t>我が国が主催するサミットとしては史上最大規模</a:t>
            </a:r>
            <a:endParaRPr lang="en-US" altLang="ja-JP" sz="1200" b="1" u="sng" dirty="0">
              <a:solidFill>
                <a:schemeClr val="tx1"/>
              </a:solidFill>
              <a:latin typeface="Meiryo UI" panose="020B0604030504040204" pitchFamily="50" charset="-128"/>
              <a:ea typeface="Meiryo UI" panose="020B0604030504040204" pitchFamily="50" charset="-128"/>
            </a:endParaRPr>
          </a:p>
          <a:p>
            <a:pPr>
              <a:lnSpc>
                <a:spcPct val="150000"/>
              </a:lnSpc>
            </a:pPr>
            <a:endParaRPr lang="en-US" altLang="ja-JP" sz="1200" dirty="0">
              <a:solidFill>
                <a:srgbClr val="FF0000"/>
              </a:solidFill>
              <a:latin typeface="ＭＳ ゴシック" panose="020B0609070205080204" pitchFamily="49" charset="-128"/>
              <a:ea typeface="ＭＳ ゴシック" panose="020B0609070205080204" pitchFamily="49" charset="-128"/>
            </a:endParaRPr>
          </a:p>
        </p:txBody>
      </p:sp>
      <p:pic>
        <p:nvPicPr>
          <p:cNvPr id="16" name="図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3908" y="3508041"/>
            <a:ext cx="1448572" cy="1577143"/>
          </a:xfrm>
          <a:prstGeom prst="rect">
            <a:avLst/>
          </a:prstGeom>
        </p:spPr>
      </p:pic>
      <p:pic>
        <p:nvPicPr>
          <p:cNvPr id="17" name="図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7471" y="3563482"/>
            <a:ext cx="2028825" cy="1362075"/>
          </a:xfrm>
          <a:prstGeom prst="rect">
            <a:avLst/>
          </a:prstGeom>
        </p:spPr>
      </p:pic>
      <p:sp>
        <p:nvSpPr>
          <p:cNvPr id="13" name="角丸四角形 12"/>
          <p:cNvSpPr/>
          <p:nvPr/>
        </p:nvSpPr>
        <p:spPr>
          <a:xfrm>
            <a:off x="4499992" y="1605245"/>
            <a:ext cx="2268000" cy="324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今回のサミットの特徴</a:t>
            </a:r>
            <a:endParaRPr kumimoji="1" lang="ja-JP" altLang="en-US" sz="1600" b="1" dirty="0">
              <a:latin typeface="Meiryo UI" panose="020B0604030504040204" pitchFamily="50" charset="-128"/>
              <a:ea typeface="Meiryo UI" panose="020B0604030504040204" pitchFamily="50" charset="-128"/>
            </a:endParaRPr>
          </a:p>
        </p:txBody>
      </p:sp>
      <p:sp>
        <p:nvSpPr>
          <p:cNvPr id="18" name="角丸四角形 17"/>
          <p:cNvSpPr/>
          <p:nvPr/>
        </p:nvSpPr>
        <p:spPr>
          <a:xfrm>
            <a:off x="287704" y="1605245"/>
            <a:ext cx="1620000" cy="324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開催概要</a:t>
            </a:r>
            <a:endParaRPr kumimoji="1" lang="ja-JP" altLang="en-US" sz="1600" b="1" dirty="0">
              <a:latin typeface="Meiryo UI" panose="020B0604030504040204" pitchFamily="50" charset="-128"/>
              <a:ea typeface="Meiryo UI" panose="020B0604030504040204" pitchFamily="50" charset="-128"/>
            </a:endParaRPr>
          </a:p>
        </p:txBody>
      </p:sp>
      <p:sp>
        <p:nvSpPr>
          <p:cNvPr id="19" name="正方形/長方形 18"/>
          <p:cNvSpPr/>
          <p:nvPr/>
        </p:nvSpPr>
        <p:spPr>
          <a:xfrm>
            <a:off x="5207471" y="4925557"/>
            <a:ext cx="2028825" cy="159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050" dirty="0">
                <a:solidFill>
                  <a:schemeClr val="tx1"/>
                </a:solidFill>
              </a:rPr>
              <a:t>出典：外務省</a:t>
            </a:r>
            <a:r>
              <a:rPr lang="en-US" altLang="ja-JP" sz="1050" dirty="0">
                <a:solidFill>
                  <a:schemeClr val="tx1"/>
                </a:solidFill>
              </a:rPr>
              <a:t>HP</a:t>
            </a:r>
            <a:endParaRPr kumimoji="1" lang="ja-JP" altLang="en-US" sz="1050" dirty="0">
              <a:solidFill>
                <a:schemeClr val="tx1"/>
              </a:solidFill>
            </a:endParaRPr>
          </a:p>
        </p:txBody>
      </p:sp>
    </p:spTree>
    <p:extLst>
      <p:ext uri="{BB962C8B-B14F-4D97-AF65-F5344CB8AC3E}">
        <p14:creationId xmlns:p14="http://schemas.microsoft.com/office/powerpoint/2010/main" val="2789067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684" y="0"/>
            <a:ext cx="5184000" cy="33840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r>
              <a:rPr lang="ja-JP" altLang="en-US" sz="1600" b="1" u="sng" dirty="0">
                <a:solidFill>
                  <a:prstClr val="white"/>
                </a:solidFill>
                <a:latin typeface="BIZ UDゴシック" panose="020B0400000000000000" pitchFamily="49" charset="-128"/>
                <a:ea typeface="BIZ UDゴシック" panose="020B0400000000000000" pitchFamily="49" charset="-128"/>
              </a:rPr>
              <a:t>４</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）万博開催に向けた取組み</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誘致実現前</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p>
        </p:txBody>
      </p:sp>
      <p:graphicFrame>
        <p:nvGraphicFramePr>
          <p:cNvPr id="9" name="表 8"/>
          <p:cNvGraphicFramePr>
            <a:graphicFrameLocks noGrp="1"/>
          </p:cNvGraphicFramePr>
          <p:nvPr/>
        </p:nvGraphicFramePr>
        <p:xfrm>
          <a:off x="251520" y="548680"/>
          <a:ext cx="8712968" cy="5985120"/>
        </p:xfrm>
        <a:graphic>
          <a:graphicData uri="http://schemas.openxmlformats.org/drawingml/2006/table">
            <a:tbl>
              <a:tblPr firstRow="1" bandRow="1">
                <a:tableStyleId>{5940675A-B579-460E-94D1-54222C63F5DA}</a:tableStyleId>
              </a:tblPr>
              <a:tblGrid>
                <a:gridCol w="2016224">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2592288">
                  <a:extLst>
                    <a:ext uri="{9D8B030D-6E8A-4147-A177-3AD203B41FA5}">
                      <a16:colId xmlns:a16="http://schemas.microsoft.com/office/drawing/2014/main" val="20003"/>
                    </a:ext>
                  </a:extLst>
                </a:gridCol>
              </a:tblGrid>
              <a:tr h="324000">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Why</a:t>
                      </a:r>
                      <a:r>
                        <a:rPr kumimoji="1" lang="ja-JP" altLang="en-US" dirty="0">
                          <a:solidFill>
                            <a:schemeClr val="tx1"/>
                          </a:solidFill>
                          <a:latin typeface="+mn-ea"/>
                          <a:ea typeface="+mn-ea"/>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Vision</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What</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Outcome</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indent="0"/>
                      <a:r>
                        <a:rPr kumimoji="1" lang="ja-JP" altLang="en-US" sz="1400" dirty="0">
                          <a:solidFill>
                            <a:schemeClr val="tx1"/>
                          </a:solidFill>
                        </a:rPr>
                        <a:t>　</a:t>
                      </a:r>
                      <a:r>
                        <a:rPr kumimoji="1" lang="en-US" altLang="ja-JP" sz="1400" dirty="0">
                          <a:solidFill>
                            <a:schemeClr val="tx1"/>
                          </a:solidFill>
                        </a:rPr>
                        <a:t>2014</a:t>
                      </a:r>
                      <a:r>
                        <a:rPr kumimoji="1" lang="ja-JP" altLang="en-US" sz="1400" dirty="0">
                          <a:solidFill>
                            <a:schemeClr val="tx1"/>
                          </a:solidFill>
                        </a:rPr>
                        <a:t>年</a:t>
                      </a:r>
                      <a:r>
                        <a:rPr kumimoji="1" lang="en-US" altLang="ja-JP" sz="1400" dirty="0">
                          <a:solidFill>
                            <a:schemeClr val="tx1"/>
                          </a:solidFill>
                        </a:rPr>
                        <a:t>8</a:t>
                      </a:r>
                      <a:r>
                        <a:rPr kumimoji="1" lang="ja-JP" altLang="en-US" sz="1400" dirty="0">
                          <a:solidFill>
                            <a:schemeClr val="tx1"/>
                          </a:solidFill>
                        </a:rPr>
                        <a:t>月ごろから、国際博覧会を所管する経済産業省等との情報交換などを通じて、</a:t>
                      </a:r>
                      <a:r>
                        <a:rPr kumimoji="1" lang="en-US" altLang="ja-JP" sz="1400" dirty="0">
                          <a:solidFill>
                            <a:schemeClr val="tx1"/>
                          </a:solidFill>
                        </a:rPr>
                        <a:t>2025</a:t>
                      </a:r>
                      <a:r>
                        <a:rPr kumimoji="1" lang="ja-JP" altLang="en-US" sz="1400" dirty="0">
                          <a:solidFill>
                            <a:schemeClr val="tx1"/>
                          </a:solidFill>
                        </a:rPr>
                        <a:t>年国際博覧会の開催に向けた手続き・開催の可能性に関して調査開始。</a:t>
                      </a:r>
                      <a:endParaRPr kumimoji="1" lang="en-US" altLang="ja-JP" sz="1400" dirty="0">
                        <a:solidFill>
                          <a:schemeClr val="tx1"/>
                        </a:solidFill>
                      </a:endParaRPr>
                    </a:p>
                    <a:p>
                      <a:pPr marL="0" indent="0"/>
                      <a:r>
                        <a:rPr kumimoji="1" lang="ja-JP" altLang="en-US" sz="1400" dirty="0">
                          <a:solidFill>
                            <a:schemeClr val="tx1"/>
                          </a:solidFill>
                        </a:rPr>
                        <a:t>　</a:t>
                      </a:r>
                      <a:r>
                        <a:rPr kumimoji="1" lang="en-US" altLang="ja-JP" sz="1400" dirty="0">
                          <a:solidFill>
                            <a:schemeClr val="tx1"/>
                          </a:solidFill>
                        </a:rPr>
                        <a:t>2020</a:t>
                      </a:r>
                      <a:r>
                        <a:rPr kumimoji="1" lang="ja-JP" altLang="en-US" sz="1400" dirty="0">
                          <a:solidFill>
                            <a:schemeClr val="tx1"/>
                          </a:solidFill>
                        </a:rPr>
                        <a:t>年東京オリンピック・パラリンピックに続き、</a:t>
                      </a:r>
                      <a:r>
                        <a:rPr kumimoji="1" lang="en-US" altLang="ja-JP" sz="1400" dirty="0">
                          <a:solidFill>
                            <a:schemeClr val="tx1"/>
                          </a:solidFill>
                        </a:rPr>
                        <a:t>2025</a:t>
                      </a:r>
                      <a:r>
                        <a:rPr kumimoji="1" lang="ja-JP" altLang="en-US" sz="1400" dirty="0">
                          <a:solidFill>
                            <a:schemeClr val="tx1"/>
                          </a:solidFill>
                        </a:rPr>
                        <a:t>年に大阪で万博を開催することは東西二極の一極として、大阪のみならず日本の魅力を発信し、国内外から新たな観光客やビジネスマンを呼び込み、日本の成長に資するなど、様々な効果が期待される。</a:t>
                      </a:r>
                      <a:endParaRPr kumimoji="1" lang="en-US" altLang="ja-JP"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a:solidFill>
                            <a:schemeClr val="tx1"/>
                          </a:solidFill>
                        </a:rPr>
                        <a:t>　万博のテーマを「いのち輝く未来社会のデザイン」に設定。</a:t>
                      </a:r>
                      <a:endParaRPr kumimoji="1" lang="en-US" altLang="ja-JP" sz="1400" dirty="0">
                        <a:solidFill>
                          <a:schemeClr val="tx1"/>
                        </a:solidFill>
                      </a:endParaRPr>
                    </a:p>
                    <a:p>
                      <a:pPr marL="0" indent="0"/>
                      <a:r>
                        <a:rPr kumimoji="1" lang="ja-JP" altLang="en-US" sz="1400" dirty="0">
                          <a:solidFill>
                            <a:schemeClr val="tx1"/>
                          </a:solidFill>
                        </a:rPr>
                        <a:t>一人ひとりが、自ら望む生きかたについて考え、グローバル社会の新しいビジョンをつくる世界的な試みに参加することを促すもの。</a:t>
                      </a:r>
                      <a:endParaRPr kumimoji="1" lang="en-US" altLang="ja-JP" sz="1400" dirty="0">
                        <a:solidFill>
                          <a:schemeClr val="tx1"/>
                        </a:solidFill>
                      </a:endParaRPr>
                    </a:p>
                    <a:p>
                      <a:pPr marL="0" indent="0"/>
                      <a:endParaRPr kumimoji="1" lang="en-US" altLang="ja-JP"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a:solidFill>
                            <a:schemeClr val="tx1"/>
                          </a:solidFill>
                        </a:rPr>
                        <a:t>　</a:t>
                      </a:r>
                      <a:r>
                        <a:rPr kumimoji="1" lang="en-US" altLang="ja-JP" sz="1400" dirty="0">
                          <a:solidFill>
                            <a:schemeClr val="tx1"/>
                          </a:solidFill>
                        </a:rPr>
                        <a:t>2025</a:t>
                      </a:r>
                      <a:r>
                        <a:rPr kumimoji="1" lang="ja-JP" altLang="en-US" sz="1400" dirty="0">
                          <a:solidFill>
                            <a:schemeClr val="tx1"/>
                          </a:solidFill>
                        </a:rPr>
                        <a:t>年万博を大阪に誘致するための基本的な構想をまとめるにあたり、有識者、行政、経済界等で構成する「</a:t>
                      </a:r>
                      <a:r>
                        <a:rPr kumimoji="1" lang="en-US" altLang="ja-JP" sz="1400" dirty="0">
                          <a:solidFill>
                            <a:schemeClr val="tx1"/>
                          </a:solidFill>
                        </a:rPr>
                        <a:t>2025</a:t>
                      </a:r>
                      <a:r>
                        <a:rPr kumimoji="1" lang="ja-JP" altLang="en-US" sz="1400" dirty="0">
                          <a:solidFill>
                            <a:schemeClr val="tx1"/>
                          </a:solidFill>
                        </a:rPr>
                        <a:t>年万博基本構想検討会議」を</a:t>
                      </a:r>
                      <a:r>
                        <a:rPr kumimoji="1" lang="en-US" altLang="ja-JP" sz="1400" dirty="0">
                          <a:solidFill>
                            <a:schemeClr val="tx1"/>
                          </a:solidFill>
                        </a:rPr>
                        <a:t>2016</a:t>
                      </a:r>
                      <a:r>
                        <a:rPr kumimoji="1" lang="ja-JP" altLang="en-US" sz="1400" dirty="0">
                          <a:solidFill>
                            <a:schemeClr val="tx1"/>
                          </a:solidFill>
                        </a:rPr>
                        <a:t>年に設置。とりまとめた基本構想案を国へ提出した。</a:t>
                      </a:r>
                      <a:endParaRPr kumimoji="1" lang="en-US" altLang="ja-JP" sz="1400" dirty="0">
                        <a:solidFill>
                          <a:schemeClr val="tx1"/>
                        </a:solidFill>
                      </a:endParaRPr>
                    </a:p>
                    <a:p>
                      <a:pPr marL="0" indent="0"/>
                      <a:r>
                        <a:rPr kumimoji="1" lang="ja-JP" altLang="en-US" sz="1400" dirty="0">
                          <a:solidFill>
                            <a:schemeClr val="tx1"/>
                          </a:solidFill>
                        </a:rPr>
                        <a:t>　</a:t>
                      </a:r>
                      <a:r>
                        <a:rPr kumimoji="1" lang="en-US" altLang="ja-JP" sz="1400" dirty="0">
                          <a:solidFill>
                            <a:schemeClr val="tx1"/>
                          </a:solidFill>
                        </a:rPr>
                        <a:t>2017</a:t>
                      </a:r>
                      <a:r>
                        <a:rPr kumimoji="1" lang="ja-JP" altLang="en-US" sz="1400" dirty="0">
                          <a:solidFill>
                            <a:schemeClr val="tx1"/>
                          </a:solidFill>
                        </a:rPr>
                        <a:t>年</a:t>
                      </a:r>
                      <a:r>
                        <a:rPr kumimoji="1" lang="en-US" altLang="ja-JP" sz="1400" dirty="0">
                          <a:solidFill>
                            <a:schemeClr val="tx1"/>
                          </a:solidFill>
                        </a:rPr>
                        <a:t>3</a:t>
                      </a:r>
                      <a:r>
                        <a:rPr kumimoji="1" lang="ja-JP" altLang="en-US" sz="1400" dirty="0">
                          <a:solidFill>
                            <a:schemeClr val="tx1"/>
                          </a:solidFill>
                        </a:rPr>
                        <a:t>月には、大阪府・大阪市・経済界・各種団体等による「</a:t>
                      </a:r>
                      <a:r>
                        <a:rPr kumimoji="1" lang="en-US" altLang="ja-JP" sz="1400" dirty="0">
                          <a:solidFill>
                            <a:schemeClr val="tx1"/>
                          </a:solidFill>
                        </a:rPr>
                        <a:t>2025</a:t>
                      </a:r>
                      <a:r>
                        <a:rPr kumimoji="1" lang="ja-JP" altLang="en-US" sz="1400" dirty="0">
                          <a:solidFill>
                            <a:schemeClr val="tx1"/>
                          </a:solidFill>
                        </a:rPr>
                        <a:t>日本万国博覧会誘致委員会」を設立。同年</a:t>
                      </a:r>
                      <a:r>
                        <a:rPr kumimoji="1" lang="en-US" altLang="ja-JP" sz="1400" dirty="0">
                          <a:solidFill>
                            <a:schemeClr val="tx1"/>
                          </a:solidFill>
                        </a:rPr>
                        <a:t>4</a:t>
                      </a:r>
                      <a:r>
                        <a:rPr kumimoji="1" lang="ja-JP" altLang="en-US" sz="1400" dirty="0">
                          <a:solidFill>
                            <a:schemeClr val="tx1"/>
                          </a:solidFill>
                        </a:rPr>
                        <a:t>月に立候補の閣議了解を得て、国が</a:t>
                      </a:r>
                      <a:r>
                        <a:rPr kumimoji="1" lang="en-US" altLang="ja-JP" sz="1400" dirty="0">
                          <a:solidFill>
                            <a:schemeClr val="tx1"/>
                          </a:solidFill>
                        </a:rPr>
                        <a:t>BIE</a:t>
                      </a:r>
                      <a:r>
                        <a:rPr kumimoji="1" lang="ja-JP" altLang="en-US" sz="1400" dirty="0">
                          <a:solidFill>
                            <a:schemeClr val="tx1"/>
                          </a:solidFill>
                        </a:rPr>
                        <a:t>事務局に立候補表明文書を提出した。</a:t>
                      </a:r>
                      <a:endParaRPr kumimoji="1" lang="en-US" altLang="ja-JP" sz="1400" dirty="0">
                        <a:solidFill>
                          <a:schemeClr val="tx1"/>
                        </a:solidFill>
                      </a:endParaRPr>
                    </a:p>
                    <a:p>
                      <a:pPr marL="0" indent="0"/>
                      <a:r>
                        <a:rPr kumimoji="1" lang="ja-JP" altLang="en-US" sz="1400" dirty="0">
                          <a:solidFill>
                            <a:schemeClr val="tx1"/>
                          </a:solidFill>
                        </a:rPr>
                        <a:t>　３か国の誘致競争に勝ち抜くために、誘致委員会を中心に官民一体となって、海外誘致活動や、国内機運醸成の取組みを実施した。</a:t>
                      </a:r>
                      <a:endParaRPr kumimoji="1" lang="en-US" altLang="ja-JP" sz="1400" dirty="0">
                        <a:solidFill>
                          <a:schemeClr val="tx1"/>
                        </a:solidFill>
                      </a:endParaRPr>
                    </a:p>
                    <a:p>
                      <a:pPr marL="0" indent="0"/>
                      <a:r>
                        <a:rPr kumimoji="1" lang="ja-JP" altLang="en-US" sz="1400" dirty="0">
                          <a:solidFill>
                            <a:schemeClr val="tx1"/>
                          </a:solidFill>
                        </a:rPr>
                        <a:t>　結果として、</a:t>
                      </a:r>
                      <a:r>
                        <a:rPr kumimoji="1" lang="en-US" altLang="ja-JP" sz="1400" dirty="0">
                          <a:solidFill>
                            <a:schemeClr val="tx1"/>
                          </a:solidFill>
                        </a:rPr>
                        <a:t>2018</a:t>
                      </a:r>
                      <a:r>
                        <a:rPr kumimoji="1" lang="ja-JP" altLang="en-US" sz="1400" dirty="0">
                          <a:solidFill>
                            <a:schemeClr val="tx1"/>
                          </a:solidFill>
                        </a:rPr>
                        <a:t>年</a:t>
                      </a:r>
                      <a:r>
                        <a:rPr kumimoji="1" lang="en-US" altLang="ja-JP" sz="1400" dirty="0">
                          <a:solidFill>
                            <a:schemeClr val="tx1"/>
                          </a:solidFill>
                        </a:rPr>
                        <a:t>11</a:t>
                      </a:r>
                      <a:r>
                        <a:rPr kumimoji="1" lang="ja-JP" altLang="en-US" sz="1400" dirty="0">
                          <a:solidFill>
                            <a:schemeClr val="tx1"/>
                          </a:solidFill>
                        </a:rPr>
                        <a:t>月の</a:t>
                      </a:r>
                      <a:r>
                        <a:rPr kumimoji="1" lang="en-US" altLang="ja-JP" sz="1400" dirty="0">
                          <a:solidFill>
                            <a:schemeClr val="tx1"/>
                          </a:solidFill>
                        </a:rPr>
                        <a:t>BIE</a:t>
                      </a:r>
                      <a:r>
                        <a:rPr kumimoji="1" lang="ja-JP" altLang="en-US" sz="1400" dirty="0">
                          <a:solidFill>
                            <a:schemeClr val="tx1"/>
                          </a:solidFill>
                        </a:rPr>
                        <a:t>総会で、大阪・関西における万博の開催が決定した。</a:t>
                      </a:r>
                      <a:endParaRPr kumimoji="1" lang="en-US" altLang="ja-JP"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a:solidFill>
                            <a:schemeClr val="tx1"/>
                          </a:solidFill>
                        </a:rPr>
                        <a:t>○</a:t>
                      </a:r>
                      <a:r>
                        <a:rPr kumimoji="1" lang="en-US" altLang="ja-JP" sz="1400" dirty="0">
                          <a:solidFill>
                            <a:schemeClr val="tx1"/>
                          </a:solidFill>
                        </a:rPr>
                        <a:t>2017</a:t>
                      </a:r>
                      <a:r>
                        <a:rPr kumimoji="1" lang="ja-JP" altLang="en-US" sz="1400" dirty="0">
                          <a:solidFill>
                            <a:schemeClr val="tx1"/>
                          </a:solidFill>
                        </a:rPr>
                        <a:t>～</a:t>
                      </a:r>
                      <a:r>
                        <a:rPr kumimoji="1" lang="en-US" altLang="ja-JP" sz="1400" dirty="0">
                          <a:solidFill>
                            <a:schemeClr val="tx1"/>
                          </a:solidFill>
                        </a:rPr>
                        <a:t>2018</a:t>
                      </a:r>
                      <a:r>
                        <a:rPr kumimoji="1" lang="ja-JP" altLang="en-US" sz="1400" dirty="0">
                          <a:solidFill>
                            <a:schemeClr val="tx1"/>
                          </a:solidFill>
                        </a:rPr>
                        <a:t>年　海外誘致活動</a:t>
                      </a:r>
                      <a:endParaRPr kumimoji="1" lang="en-US" altLang="ja-JP" sz="1400" dirty="0">
                        <a:solidFill>
                          <a:schemeClr val="tx1"/>
                        </a:solidFill>
                      </a:endParaRPr>
                    </a:p>
                    <a:p>
                      <a:pPr marL="0" indent="0"/>
                      <a:r>
                        <a:rPr kumimoji="1" lang="ja-JP" altLang="en-US" sz="1400" dirty="0">
                          <a:solidFill>
                            <a:schemeClr val="tx1"/>
                          </a:solidFill>
                        </a:rPr>
                        <a:t>・</a:t>
                      </a:r>
                      <a:r>
                        <a:rPr kumimoji="1" lang="en-US" altLang="ja-JP" sz="1400" dirty="0">
                          <a:solidFill>
                            <a:schemeClr val="tx1"/>
                          </a:solidFill>
                        </a:rPr>
                        <a:t>BIE</a:t>
                      </a:r>
                      <a:r>
                        <a:rPr kumimoji="1" lang="ja-JP" altLang="en-US" sz="1400" dirty="0">
                          <a:solidFill>
                            <a:schemeClr val="tx1"/>
                          </a:solidFill>
                        </a:rPr>
                        <a:t>総会プレゼンテーション（</a:t>
                      </a:r>
                      <a:r>
                        <a:rPr kumimoji="1" lang="en-US" altLang="ja-JP" sz="1400" dirty="0">
                          <a:solidFill>
                            <a:schemeClr val="tx1"/>
                          </a:solidFill>
                        </a:rPr>
                        <a:t>4</a:t>
                      </a:r>
                      <a:r>
                        <a:rPr kumimoji="1" lang="ja-JP" altLang="en-US" sz="1400" dirty="0">
                          <a:solidFill>
                            <a:schemeClr val="tx1"/>
                          </a:solidFill>
                        </a:rPr>
                        <a:t>回実施）</a:t>
                      </a:r>
                      <a:endParaRPr kumimoji="1" lang="en-US" altLang="ja-JP" sz="1400" dirty="0">
                        <a:solidFill>
                          <a:schemeClr val="tx1"/>
                        </a:solidFill>
                      </a:endParaRPr>
                    </a:p>
                    <a:p>
                      <a:pPr marL="0" indent="0"/>
                      <a:r>
                        <a:rPr kumimoji="1" lang="ja-JP" altLang="en-US" sz="1400" dirty="0">
                          <a:solidFill>
                            <a:schemeClr val="tx1"/>
                          </a:solidFill>
                        </a:rPr>
                        <a:t>・アスタナ博でのプロモーション（</a:t>
                      </a:r>
                      <a:r>
                        <a:rPr kumimoji="1" lang="en-US" altLang="ja-JP" sz="1400" dirty="0">
                          <a:solidFill>
                            <a:schemeClr val="tx1"/>
                          </a:solidFill>
                        </a:rPr>
                        <a:t>7</a:t>
                      </a:r>
                      <a:r>
                        <a:rPr kumimoji="1" lang="ja-JP" altLang="en-US" sz="1400" dirty="0">
                          <a:solidFill>
                            <a:schemeClr val="tx1"/>
                          </a:solidFill>
                        </a:rPr>
                        <a:t>回実施）</a:t>
                      </a:r>
                      <a:endParaRPr kumimoji="1" lang="en-US" altLang="ja-JP" sz="1400" dirty="0">
                        <a:solidFill>
                          <a:schemeClr val="tx1"/>
                        </a:solidFill>
                      </a:endParaRPr>
                    </a:p>
                    <a:p>
                      <a:pPr marL="0" indent="0"/>
                      <a:r>
                        <a:rPr kumimoji="1" lang="ja-JP" altLang="en-US" sz="1400" dirty="0">
                          <a:solidFill>
                            <a:schemeClr val="tx1"/>
                          </a:solidFill>
                        </a:rPr>
                        <a:t>・アフリカ開発会議（</a:t>
                      </a:r>
                      <a:r>
                        <a:rPr kumimoji="1" lang="en-US" altLang="ja-JP" sz="1400" dirty="0">
                          <a:solidFill>
                            <a:schemeClr val="tx1"/>
                          </a:solidFill>
                        </a:rPr>
                        <a:t>TICAD</a:t>
                      </a:r>
                      <a:r>
                        <a:rPr kumimoji="1" lang="ja-JP" altLang="en-US" sz="1400" dirty="0">
                          <a:solidFill>
                            <a:schemeClr val="tx1"/>
                          </a:solidFill>
                        </a:rPr>
                        <a:t>）閣僚会合等の機会を活用したプロモーション</a:t>
                      </a:r>
                      <a:endParaRPr kumimoji="1" lang="en-US" altLang="ja-JP" sz="1400" dirty="0">
                        <a:solidFill>
                          <a:schemeClr val="tx1"/>
                        </a:solidFill>
                      </a:endParaRPr>
                    </a:p>
                    <a:p>
                      <a:pPr marL="0" indent="0"/>
                      <a:r>
                        <a:rPr kumimoji="1" lang="ja-JP" altLang="en-US" sz="1400" dirty="0">
                          <a:solidFill>
                            <a:schemeClr val="tx1"/>
                          </a:solidFill>
                        </a:rPr>
                        <a:t>・外国要人の</a:t>
                      </a:r>
                      <a:r>
                        <a:rPr kumimoji="1" lang="ja-JP" altLang="en-US" sz="1400" dirty="0" err="1">
                          <a:solidFill>
                            <a:schemeClr val="tx1"/>
                          </a:solidFill>
                        </a:rPr>
                        <a:t>招へい</a:t>
                      </a:r>
                      <a:r>
                        <a:rPr kumimoji="1" lang="ja-JP" altLang="en-US" sz="1400" dirty="0">
                          <a:solidFill>
                            <a:schemeClr val="tx1"/>
                          </a:solidFill>
                        </a:rPr>
                        <a:t>及び表敬訪問等受入れ</a:t>
                      </a:r>
                      <a:endParaRPr kumimoji="1" lang="en-US" altLang="ja-JP" sz="1400" dirty="0">
                        <a:solidFill>
                          <a:schemeClr val="tx1"/>
                        </a:solidFill>
                      </a:endParaRPr>
                    </a:p>
                    <a:p>
                      <a:pPr marL="0" indent="0"/>
                      <a:r>
                        <a:rPr kumimoji="1" lang="ja-JP" altLang="en-US" sz="1400" dirty="0">
                          <a:solidFill>
                            <a:schemeClr val="tx1"/>
                          </a:solidFill>
                        </a:rPr>
                        <a:t>○</a:t>
                      </a:r>
                      <a:r>
                        <a:rPr kumimoji="1" lang="en-US" altLang="ja-JP" sz="1400" dirty="0">
                          <a:solidFill>
                            <a:schemeClr val="tx1"/>
                          </a:solidFill>
                        </a:rPr>
                        <a:t>2017</a:t>
                      </a:r>
                      <a:r>
                        <a:rPr kumimoji="1" lang="ja-JP" altLang="en-US" sz="1400" dirty="0">
                          <a:solidFill>
                            <a:schemeClr val="tx1"/>
                          </a:solidFill>
                        </a:rPr>
                        <a:t>～</a:t>
                      </a:r>
                      <a:r>
                        <a:rPr kumimoji="1" lang="en-US" altLang="ja-JP" sz="1400" dirty="0">
                          <a:solidFill>
                            <a:schemeClr val="tx1"/>
                          </a:solidFill>
                        </a:rPr>
                        <a:t>2018</a:t>
                      </a:r>
                      <a:r>
                        <a:rPr kumimoji="1" lang="ja-JP" altLang="en-US" sz="1400" dirty="0">
                          <a:solidFill>
                            <a:schemeClr val="tx1"/>
                          </a:solidFill>
                        </a:rPr>
                        <a:t>年　国内機運醸成</a:t>
                      </a:r>
                      <a:endParaRPr kumimoji="1" lang="en-US" altLang="ja-JP" sz="1400" dirty="0">
                        <a:solidFill>
                          <a:schemeClr val="tx1"/>
                        </a:solidFill>
                      </a:endParaRPr>
                    </a:p>
                    <a:p>
                      <a:pPr marL="0" indent="0"/>
                      <a:r>
                        <a:rPr kumimoji="1" lang="ja-JP" altLang="en-US" sz="1400" dirty="0">
                          <a:solidFill>
                            <a:schemeClr val="tx1"/>
                          </a:solidFill>
                        </a:rPr>
                        <a:t>・賛同者数（会員数・署名等）：約</a:t>
                      </a:r>
                      <a:r>
                        <a:rPr kumimoji="1" lang="en-US" altLang="ja-JP" sz="1400" dirty="0">
                          <a:solidFill>
                            <a:schemeClr val="tx1"/>
                          </a:solidFill>
                        </a:rPr>
                        <a:t>133</a:t>
                      </a:r>
                      <a:r>
                        <a:rPr kumimoji="1" lang="ja-JP" altLang="en-US" sz="1400" dirty="0">
                          <a:solidFill>
                            <a:schemeClr val="tx1"/>
                          </a:solidFill>
                        </a:rPr>
                        <a:t>万人</a:t>
                      </a:r>
                      <a:endParaRPr kumimoji="1" lang="en-US" altLang="ja-JP" sz="1400" dirty="0">
                        <a:solidFill>
                          <a:schemeClr val="tx1"/>
                        </a:solidFill>
                      </a:endParaRPr>
                    </a:p>
                    <a:p>
                      <a:pPr marL="0" indent="0"/>
                      <a:r>
                        <a:rPr kumimoji="1" lang="ja-JP" altLang="en-US" sz="1400" dirty="0">
                          <a:solidFill>
                            <a:schemeClr val="tx1"/>
                          </a:solidFill>
                        </a:rPr>
                        <a:t>（</a:t>
                      </a:r>
                      <a:r>
                        <a:rPr kumimoji="1" lang="en-US" altLang="ja-JP" sz="1400" dirty="0">
                          <a:solidFill>
                            <a:schemeClr val="tx1"/>
                          </a:solidFill>
                        </a:rPr>
                        <a:t>2018</a:t>
                      </a:r>
                      <a:r>
                        <a:rPr kumimoji="1" lang="ja-JP" altLang="en-US" sz="1400" dirty="0">
                          <a:solidFill>
                            <a:schemeClr val="tx1"/>
                          </a:solidFill>
                        </a:rPr>
                        <a:t>年</a:t>
                      </a:r>
                      <a:r>
                        <a:rPr kumimoji="1" lang="en-US" altLang="ja-JP" sz="1400" dirty="0">
                          <a:solidFill>
                            <a:schemeClr val="tx1"/>
                          </a:solidFill>
                        </a:rPr>
                        <a:t>11</a:t>
                      </a:r>
                      <a:r>
                        <a:rPr kumimoji="1" lang="ja-JP" altLang="en-US" sz="1400" dirty="0">
                          <a:solidFill>
                            <a:schemeClr val="tx1"/>
                          </a:solidFill>
                        </a:rPr>
                        <a:t>月時点）</a:t>
                      </a:r>
                      <a:endParaRPr kumimoji="1" lang="en-US" altLang="ja-JP" sz="1400" dirty="0">
                        <a:solidFill>
                          <a:schemeClr val="tx1"/>
                        </a:solidFill>
                      </a:endParaRPr>
                    </a:p>
                    <a:p>
                      <a:pPr marL="0" indent="0"/>
                      <a:r>
                        <a:rPr kumimoji="1" lang="ja-JP" altLang="en-US" sz="1400" dirty="0">
                          <a:solidFill>
                            <a:schemeClr val="tx1"/>
                          </a:solidFill>
                        </a:rPr>
                        <a:t>・自治体の決議等：</a:t>
                      </a:r>
                      <a:r>
                        <a:rPr kumimoji="1" lang="en-US" altLang="ja-JP" sz="1400" dirty="0">
                          <a:solidFill>
                            <a:schemeClr val="tx1"/>
                          </a:solidFill>
                        </a:rPr>
                        <a:t>277</a:t>
                      </a:r>
                      <a:r>
                        <a:rPr kumimoji="1" lang="ja-JP" altLang="en-US" sz="1400" dirty="0">
                          <a:solidFill>
                            <a:schemeClr val="tx1"/>
                          </a:solidFill>
                        </a:rPr>
                        <a:t>団体</a:t>
                      </a:r>
                      <a:endParaRPr kumimoji="1" lang="en-US" altLang="ja-JP" sz="1400" dirty="0">
                        <a:solidFill>
                          <a:schemeClr val="tx1"/>
                        </a:solidFill>
                      </a:endParaRPr>
                    </a:p>
                    <a:p>
                      <a:pPr marL="0" indent="0"/>
                      <a:r>
                        <a:rPr kumimoji="1" lang="ja-JP" altLang="en-US" sz="1400" dirty="0">
                          <a:solidFill>
                            <a:schemeClr val="tx1"/>
                          </a:solidFill>
                        </a:rPr>
                        <a:t>・支援企業・団体：</a:t>
                      </a:r>
                      <a:r>
                        <a:rPr kumimoji="1" lang="en-US" altLang="ja-JP" sz="1400" dirty="0">
                          <a:solidFill>
                            <a:schemeClr val="tx1"/>
                          </a:solidFill>
                        </a:rPr>
                        <a:t>290</a:t>
                      </a:r>
                      <a:r>
                        <a:rPr kumimoji="1" lang="ja-JP" altLang="en-US" sz="1400" dirty="0">
                          <a:solidFill>
                            <a:schemeClr val="tx1"/>
                          </a:solidFill>
                        </a:rPr>
                        <a:t>社</a:t>
                      </a:r>
                      <a:endParaRPr kumimoji="1" lang="en-US" altLang="ja-JP" sz="1400" dirty="0">
                        <a:solidFill>
                          <a:schemeClr val="tx1"/>
                        </a:solidFill>
                      </a:endParaRPr>
                    </a:p>
                    <a:p>
                      <a:pPr marL="0" indent="0"/>
                      <a:r>
                        <a:rPr kumimoji="1" lang="ja-JP" altLang="en-US" sz="1400" dirty="0">
                          <a:solidFill>
                            <a:schemeClr val="tx1"/>
                          </a:solidFill>
                        </a:rPr>
                        <a:t>・民間等での取組み</a:t>
                      </a:r>
                      <a:endParaRPr kumimoji="1" lang="en-US" altLang="ja-JP" sz="1400" dirty="0">
                        <a:solidFill>
                          <a:schemeClr val="tx1"/>
                        </a:solidFill>
                      </a:endParaRPr>
                    </a:p>
                    <a:p>
                      <a:pPr marL="0" indent="0"/>
                      <a:r>
                        <a:rPr kumimoji="1" lang="ja-JP" altLang="en-US" sz="1200" dirty="0">
                          <a:solidFill>
                            <a:schemeClr val="tx1"/>
                          </a:solidFill>
                        </a:rPr>
                        <a:t>　</a:t>
                      </a:r>
                      <a:r>
                        <a:rPr kumimoji="1" lang="en-US" altLang="ja-JP" sz="1200" dirty="0">
                          <a:solidFill>
                            <a:schemeClr val="tx1"/>
                          </a:solidFill>
                        </a:rPr>
                        <a:t>-</a:t>
                      </a:r>
                      <a:r>
                        <a:rPr kumimoji="1" lang="ja-JP" altLang="en-US" sz="1200" dirty="0">
                          <a:solidFill>
                            <a:schemeClr val="tx1"/>
                          </a:solidFill>
                        </a:rPr>
                        <a:t>トラック協会、タクシー協会等の</a:t>
                      </a:r>
                      <a:endParaRPr kumimoji="1" lang="en-US" altLang="ja-JP" sz="1200" dirty="0">
                        <a:solidFill>
                          <a:schemeClr val="tx1"/>
                        </a:solidFill>
                      </a:endParaRPr>
                    </a:p>
                    <a:p>
                      <a:pPr marL="0" indent="0"/>
                      <a:r>
                        <a:rPr kumimoji="1" lang="ja-JP" altLang="en-US" sz="1200" dirty="0">
                          <a:solidFill>
                            <a:schemeClr val="tx1"/>
                          </a:solidFill>
                        </a:rPr>
                        <a:t>　ステッカー貼付</a:t>
                      </a:r>
                      <a:endParaRPr kumimoji="1" lang="en-US" altLang="ja-JP" sz="1200" dirty="0">
                        <a:solidFill>
                          <a:schemeClr val="tx1"/>
                        </a:solidFill>
                      </a:endParaRPr>
                    </a:p>
                    <a:p>
                      <a:pPr marL="0" indent="0"/>
                      <a:r>
                        <a:rPr kumimoji="1" lang="ja-JP" altLang="en-US" sz="1200" dirty="0">
                          <a:solidFill>
                            <a:schemeClr val="tx1"/>
                          </a:solidFill>
                        </a:rPr>
                        <a:t>　</a:t>
                      </a:r>
                      <a:r>
                        <a:rPr kumimoji="1" lang="en-US" altLang="ja-JP" sz="1200" dirty="0">
                          <a:solidFill>
                            <a:schemeClr val="tx1"/>
                          </a:solidFill>
                        </a:rPr>
                        <a:t>-</a:t>
                      </a:r>
                      <a:r>
                        <a:rPr kumimoji="1" lang="ja-JP" altLang="en-US" sz="1200" dirty="0">
                          <a:solidFill>
                            <a:schemeClr val="tx1"/>
                          </a:solidFill>
                        </a:rPr>
                        <a:t>空港での大型看板掲出</a:t>
                      </a:r>
                      <a:endParaRPr kumimoji="1" lang="en-US" altLang="ja-JP" sz="1200" strike="sngStrike" dirty="0">
                        <a:solidFill>
                          <a:schemeClr val="tx1"/>
                        </a:solidFill>
                      </a:endParaRPr>
                    </a:p>
                    <a:p>
                      <a:pPr marL="0" indent="0"/>
                      <a:r>
                        <a:rPr kumimoji="1" lang="en-US" altLang="ja-JP" sz="1200" dirty="0">
                          <a:solidFill>
                            <a:schemeClr val="tx1"/>
                          </a:solidFill>
                        </a:rPr>
                        <a:t>-</a:t>
                      </a:r>
                      <a:r>
                        <a:rPr kumimoji="1" lang="ja-JP" altLang="en-US" sz="1200" dirty="0">
                          <a:solidFill>
                            <a:schemeClr val="tx1"/>
                          </a:solidFill>
                        </a:rPr>
                        <a:t>ラッピング列車・航空機の運航　等</a:t>
                      </a:r>
                      <a:endParaRPr kumimoji="1" lang="en-US" altLang="ja-JP" sz="1200" dirty="0">
                        <a:solidFill>
                          <a:schemeClr val="tx1"/>
                        </a:solidFill>
                      </a:endParaRPr>
                    </a:p>
                    <a:p>
                      <a:pPr marL="0" indent="0"/>
                      <a:r>
                        <a:rPr kumimoji="1" lang="ja-JP" altLang="en-US" sz="1400" dirty="0">
                          <a:solidFill>
                            <a:schemeClr val="tx1"/>
                          </a:solidFill>
                        </a:rPr>
                        <a:t>・万博の趣旨のアピール</a:t>
                      </a:r>
                      <a:endParaRPr kumimoji="1" lang="en-US" altLang="ja-JP" sz="1400" dirty="0">
                        <a:solidFill>
                          <a:schemeClr val="tx1"/>
                        </a:solidFill>
                      </a:endParaRPr>
                    </a:p>
                    <a:p>
                      <a:pPr marL="0" indent="0"/>
                      <a:r>
                        <a:rPr kumimoji="1" lang="ja-JP" altLang="en-US" sz="1200" dirty="0">
                          <a:solidFill>
                            <a:schemeClr val="tx1"/>
                          </a:solidFill>
                          <a:latin typeface="+mn-ea"/>
                          <a:ea typeface="+mn-ea"/>
                        </a:rPr>
                        <a:t>　</a:t>
                      </a:r>
                      <a:r>
                        <a:rPr kumimoji="1" lang="en-US" altLang="ja-JP" sz="1200" dirty="0">
                          <a:solidFill>
                            <a:schemeClr val="tx1"/>
                          </a:solidFill>
                          <a:latin typeface="+mn-ea"/>
                          <a:ea typeface="+mn-ea"/>
                        </a:rPr>
                        <a:t>-</a:t>
                      </a:r>
                      <a:r>
                        <a:rPr kumimoji="1" lang="ja-JP" altLang="en-US" sz="1200" dirty="0">
                          <a:solidFill>
                            <a:schemeClr val="tx1"/>
                          </a:solidFill>
                          <a:latin typeface="+mn-ea"/>
                          <a:ea typeface="+mn-ea"/>
                        </a:rPr>
                        <a:t>いのち輝く未来シンポジウム</a:t>
                      </a:r>
                      <a:endParaRPr kumimoji="1" lang="en-US" altLang="ja-JP" sz="1200" dirty="0">
                        <a:solidFill>
                          <a:schemeClr val="tx1"/>
                        </a:solidFill>
                        <a:latin typeface="+mn-ea"/>
                        <a:ea typeface="+mn-ea"/>
                      </a:endParaRPr>
                    </a:p>
                    <a:p>
                      <a:pPr marL="0" indent="0"/>
                      <a:r>
                        <a:rPr kumimoji="1" lang="ja-JP" altLang="en-US" sz="1200" dirty="0">
                          <a:solidFill>
                            <a:schemeClr val="tx1"/>
                          </a:solidFill>
                          <a:latin typeface="+mn-ea"/>
                          <a:ea typeface="+mn-ea"/>
                        </a:rPr>
                        <a:t>　</a:t>
                      </a:r>
                      <a:r>
                        <a:rPr kumimoji="1" lang="en-US" altLang="ja-JP" sz="1200" dirty="0">
                          <a:solidFill>
                            <a:schemeClr val="tx1"/>
                          </a:solidFill>
                          <a:latin typeface="+mn-ea"/>
                          <a:ea typeface="+mn-ea"/>
                        </a:rPr>
                        <a:t>-</a:t>
                      </a:r>
                      <a:r>
                        <a:rPr kumimoji="1" lang="ja-JP" altLang="en-US" sz="1200" dirty="0">
                          <a:solidFill>
                            <a:schemeClr val="tx1"/>
                          </a:solidFill>
                          <a:latin typeface="+mn-ea"/>
                          <a:ea typeface="+mn-ea"/>
                        </a:rPr>
                        <a:t>万博絵画展応募作品の展示等</a:t>
                      </a:r>
                      <a:endParaRPr kumimoji="1" lang="en-US" altLang="ja-JP" sz="1200" dirty="0">
                        <a:solidFill>
                          <a:schemeClr val="tx1"/>
                        </a:solidFill>
                        <a:latin typeface="+mn-ea"/>
                        <a:ea typeface="+mn-ea"/>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200" b="0"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488847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684" y="0"/>
            <a:ext cx="5378772" cy="338554"/>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r>
              <a:rPr lang="ja-JP" altLang="en-US" sz="1600" b="1" u="sng" dirty="0">
                <a:solidFill>
                  <a:prstClr val="white"/>
                </a:solidFill>
                <a:latin typeface="BIZ UDゴシック" panose="020B0400000000000000" pitchFamily="49" charset="-128"/>
                <a:ea typeface="BIZ UDゴシック" panose="020B0400000000000000" pitchFamily="49" charset="-128"/>
              </a:rPr>
              <a:t>４</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）万博開催に向けた取組み</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誘致実現後</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p>
        </p:txBody>
      </p:sp>
      <p:graphicFrame>
        <p:nvGraphicFramePr>
          <p:cNvPr id="9" name="表 8"/>
          <p:cNvGraphicFramePr>
            <a:graphicFrameLocks noGrp="1"/>
          </p:cNvGraphicFramePr>
          <p:nvPr>
            <p:extLst>
              <p:ext uri="{D42A27DB-BD31-4B8C-83A1-F6EECF244321}">
                <p14:modId xmlns:p14="http://schemas.microsoft.com/office/powerpoint/2010/main" val="2493286153"/>
              </p:ext>
            </p:extLst>
          </p:nvPr>
        </p:nvGraphicFramePr>
        <p:xfrm>
          <a:off x="107504" y="464024"/>
          <a:ext cx="8862446" cy="6061320"/>
        </p:xfrm>
        <a:graphic>
          <a:graphicData uri="http://schemas.openxmlformats.org/drawingml/2006/table">
            <a:tbl>
              <a:tblPr firstRow="1" bandRow="1">
                <a:tableStyleId>{5940675A-B579-460E-94D1-54222C63F5DA}</a:tableStyleId>
              </a:tblPr>
              <a:tblGrid>
                <a:gridCol w="2050814">
                  <a:extLst>
                    <a:ext uri="{9D8B030D-6E8A-4147-A177-3AD203B41FA5}">
                      <a16:colId xmlns:a16="http://schemas.microsoft.com/office/drawing/2014/main" val="20000"/>
                    </a:ext>
                  </a:extLst>
                </a:gridCol>
                <a:gridCol w="1871908">
                  <a:extLst>
                    <a:ext uri="{9D8B030D-6E8A-4147-A177-3AD203B41FA5}">
                      <a16:colId xmlns:a16="http://schemas.microsoft.com/office/drawing/2014/main" val="20001"/>
                    </a:ext>
                  </a:extLst>
                </a:gridCol>
                <a:gridCol w="2179290">
                  <a:extLst>
                    <a:ext uri="{9D8B030D-6E8A-4147-A177-3AD203B41FA5}">
                      <a16:colId xmlns:a16="http://schemas.microsoft.com/office/drawing/2014/main" val="20002"/>
                    </a:ext>
                  </a:extLst>
                </a:gridCol>
                <a:gridCol w="2760434">
                  <a:extLst>
                    <a:ext uri="{9D8B030D-6E8A-4147-A177-3AD203B41FA5}">
                      <a16:colId xmlns:a16="http://schemas.microsoft.com/office/drawing/2014/main" val="20003"/>
                    </a:ext>
                  </a:extLst>
                </a:gridCol>
              </a:tblGrid>
              <a:tr h="345605">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Why</a:t>
                      </a:r>
                      <a:r>
                        <a:rPr kumimoji="1" lang="ja-JP" altLang="en-US" dirty="0">
                          <a:solidFill>
                            <a:schemeClr val="tx1"/>
                          </a:solidFill>
                          <a:latin typeface="+mn-ea"/>
                          <a:ea typeface="+mn-ea"/>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Vision</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What</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Outcome</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6807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　</a:t>
                      </a:r>
                      <a:r>
                        <a:rPr kumimoji="1" lang="en-US" altLang="ja-JP" sz="1400" dirty="0">
                          <a:solidFill>
                            <a:schemeClr val="tx1"/>
                          </a:solidFill>
                        </a:rPr>
                        <a:t>2020</a:t>
                      </a:r>
                      <a:r>
                        <a:rPr kumimoji="1" lang="ja-JP" altLang="en-US" sz="1400" dirty="0">
                          <a:solidFill>
                            <a:schemeClr val="tx1"/>
                          </a:solidFill>
                        </a:rPr>
                        <a:t>年東京オリンピック・パラリンピックに続き、</a:t>
                      </a:r>
                      <a:r>
                        <a:rPr kumimoji="1" lang="en-US" altLang="ja-JP" sz="1400" dirty="0">
                          <a:solidFill>
                            <a:schemeClr val="tx1"/>
                          </a:solidFill>
                        </a:rPr>
                        <a:t>2025</a:t>
                      </a:r>
                      <a:r>
                        <a:rPr kumimoji="1" lang="ja-JP" altLang="en-US" sz="1400" dirty="0">
                          <a:solidFill>
                            <a:schemeClr val="tx1"/>
                          </a:solidFill>
                        </a:rPr>
                        <a:t>年に大阪で万博を開催することは東西二極の一極として、大阪のみならず日本の魅力を発信し、国内外から新たな観光客やビジネスマンを呼び込み、日本の成長に資するなど、様々な効果が期待される。</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a:solidFill>
                            <a:schemeClr val="tx1"/>
                          </a:solidFill>
                        </a:rPr>
                        <a:t>　万博のテーマを「いのち輝く未来社会のデザイン」に設定。</a:t>
                      </a:r>
                      <a:endParaRPr kumimoji="1" lang="en-US" altLang="ja-JP" sz="1400" dirty="0">
                        <a:solidFill>
                          <a:schemeClr val="tx1"/>
                        </a:solidFill>
                      </a:endParaRPr>
                    </a:p>
                    <a:p>
                      <a:pPr marL="0" indent="0"/>
                      <a:r>
                        <a:rPr kumimoji="1" lang="ja-JP" altLang="en-US" sz="1400" dirty="0">
                          <a:solidFill>
                            <a:schemeClr val="tx1"/>
                          </a:solidFill>
                        </a:rPr>
                        <a:t>一人ひとりが、自ら望む生きかたについて考え、グローバル社会の新しいビジョンをつくる世界的な試みに参加することを促すもの。</a:t>
                      </a:r>
                      <a:endParaRPr kumimoji="1" lang="en-US" altLang="ja-JP" sz="1400" dirty="0">
                        <a:solidFill>
                          <a:schemeClr val="tx1"/>
                        </a:solidFill>
                      </a:endParaRPr>
                    </a:p>
                    <a:p>
                      <a:pPr marL="0" indent="0"/>
                      <a:endParaRPr kumimoji="1" lang="en-US" altLang="ja-JP" sz="1400" dirty="0">
                        <a:solidFill>
                          <a:schemeClr val="tx1"/>
                        </a:solidFill>
                      </a:endParaRPr>
                    </a:p>
                    <a:p>
                      <a:pPr marL="266700" indent="-266700"/>
                      <a:endParaRPr kumimoji="1" lang="en-US" altLang="ja-JP"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○国・協会・大阪府市</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a:t>
                      </a:r>
                      <a:r>
                        <a:rPr kumimoji="1" lang="en-US" altLang="ja-JP" sz="1400" dirty="0">
                          <a:solidFill>
                            <a:schemeClr val="tx1"/>
                          </a:solidFill>
                        </a:rPr>
                        <a:t>2020</a:t>
                      </a:r>
                      <a:r>
                        <a:rPr kumimoji="1" lang="ja-JP" altLang="en-US" sz="1400" dirty="0">
                          <a:solidFill>
                            <a:schemeClr val="tx1"/>
                          </a:solidFill>
                        </a:rPr>
                        <a:t>年</a:t>
                      </a:r>
                      <a:r>
                        <a:rPr kumimoji="1" lang="en-US" altLang="ja-JP" sz="1400" dirty="0">
                          <a:solidFill>
                            <a:schemeClr val="tx1"/>
                          </a:solidFill>
                        </a:rPr>
                        <a:t>12</a:t>
                      </a:r>
                      <a:r>
                        <a:rPr kumimoji="1" lang="ja-JP" altLang="en-US" sz="1400" dirty="0">
                          <a:solidFill>
                            <a:schemeClr val="tx1"/>
                          </a:solidFill>
                        </a:rPr>
                        <a:t>月の</a:t>
                      </a:r>
                      <a:r>
                        <a:rPr kumimoji="1" lang="en-US" altLang="ja-JP" sz="1400" dirty="0">
                          <a:solidFill>
                            <a:schemeClr val="tx1"/>
                          </a:solidFill>
                        </a:rPr>
                        <a:t>BIE</a:t>
                      </a:r>
                      <a:r>
                        <a:rPr kumimoji="1" lang="ja-JP" altLang="en-US" sz="1400" dirty="0">
                          <a:solidFill>
                            <a:schemeClr val="tx1"/>
                          </a:solidFill>
                        </a:rPr>
                        <a:t>総会での登録申請承認後、オールジャパンで参加招請活動を展開。</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a:t>
                      </a:r>
                      <a:r>
                        <a:rPr kumimoji="1" lang="en-US" altLang="ja-JP" sz="1400" dirty="0">
                          <a:solidFill>
                            <a:schemeClr val="tx1"/>
                          </a:solidFill>
                        </a:rPr>
                        <a:t>2025</a:t>
                      </a:r>
                      <a:r>
                        <a:rPr kumimoji="1" lang="ja-JP" altLang="en-US" sz="1400" dirty="0">
                          <a:solidFill>
                            <a:schemeClr val="tx1"/>
                          </a:solidFill>
                        </a:rPr>
                        <a:t>年日本国際博覧会の成功に向けた推進体制を構築</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・事業の方向性や骨格を示す構想や、各分野毎の詳細な計画を検討。また、その構想・計画等をもとに各種取組を実施。</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○国・協会</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rPr>
                        <a:t>＜参加招請活動＞</a:t>
                      </a:r>
                      <a:endParaRPr kumimoji="1" lang="en-US" altLang="ja-JP" sz="13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・公式参加表明国・国際機関：</a:t>
                      </a:r>
                      <a:r>
                        <a:rPr kumimoji="1" lang="en-US" altLang="ja-JP" sz="1200" dirty="0">
                          <a:solidFill>
                            <a:schemeClr val="tx1"/>
                          </a:solidFill>
                        </a:rPr>
                        <a:t>142</a:t>
                      </a:r>
                      <a:r>
                        <a:rPr kumimoji="1" lang="ja-JP" altLang="en-US" sz="1200" dirty="0">
                          <a:solidFill>
                            <a:schemeClr val="tx1"/>
                          </a:solidFill>
                        </a:rPr>
                        <a:t>か国</a:t>
                      </a:r>
                      <a:r>
                        <a:rPr kumimoji="1" lang="en-US" altLang="ja-JP" sz="1200" dirty="0">
                          <a:solidFill>
                            <a:schemeClr val="tx1"/>
                          </a:solidFill>
                        </a:rPr>
                        <a:t>8</a:t>
                      </a:r>
                      <a:r>
                        <a:rPr kumimoji="1" lang="ja-JP" altLang="en-US" sz="1200" dirty="0">
                          <a:solidFill>
                            <a:schemeClr val="tx1"/>
                          </a:solidFill>
                        </a:rPr>
                        <a:t>機関（</a:t>
                      </a:r>
                      <a:r>
                        <a:rPr kumimoji="1" lang="en-US" altLang="ja-JP" sz="1200" dirty="0">
                          <a:solidFill>
                            <a:schemeClr val="tx1"/>
                          </a:solidFill>
                        </a:rPr>
                        <a:t>2022</a:t>
                      </a:r>
                      <a:r>
                        <a:rPr kumimoji="1" lang="ja-JP" altLang="en-US" sz="1200" dirty="0">
                          <a:solidFill>
                            <a:schemeClr val="tx1"/>
                          </a:solidFill>
                        </a:rPr>
                        <a:t>年</a:t>
                      </a:r>
                      <a:r>
                        <a:rPr kumimoji="1" lang="en-US" altLang="ja-JP" sz="1200" dirty="0">
                          <a:solidFill>
                            <a:schemeClr val="tx1"/>
                          </a:solidFill>
                        </a:rPr>
                        <a:t>10</a:t>
                      </a:r>
                      <a:r>
                        <a:rPr kumimoji="1" lang="ja-JP" altLang="en-US" sz="1200" dirty="0">
                          <a:solidFill>
                            <a:schemeClr val="tx1"/>
                          </a:solidFill>
                        </a:rPr>
                        <a:t>月時点）</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rPr>
                        <a:t>＜推進体制＞</a:t>
                      </a:r>
                      <a:endParaRPr kumimoji="1" lang="en-US" altLang="ja-JP" sz="1300" dirty="0">
                        <a:solidFill>
                          <a:schemeClr val="tx1"/>
                        </a:solidFill>
                      </a:endParaRPr>
                    </a:p>
                    <a:p>
                      <a:pPr marL="0" indent="0"/>
                      <a:r>
                        <a:rPr kumimoji="1" lang="ja-JP" altLang="en-US" sz="1200" dirty="0">
                          <a:solidFill>
                            <a:schemeClr val="tx1"/>
                          </a:solidFill>
                        </a:rPr>
                        <a:t>・（一社）</a:t>
                      </a:r>
                      <a:r>
                        <a:rPr kumimoji="1" lang="en-US" altLang="ja-JP" sz="1200" dirty="0">
                          <a:solidFill>
                            <a:schemeClr val="tx1"/>
                          </a:solidFill>
                        </a:rPr>
                        <a:t>2025</a:t>
                      </a:r>
                      <a:r>
                        <a:rPr kumimoji="1" lang="ja-JP" altLang="en-US" sz="1200" dirty="0">
                          <a:solidFill>
                            <a:schemeClr val="tx1"/>
                          </a:solidFill>
                        </a:rPr>
                        <a:t>年日本国際博覧会協会設立　</a:t>
                      </a:r>
                      <a:r>
                        <a:rPr kumimoji="1" lang="en-US" altLang="ja-JP" sz="1200" dirty="0">
                          <a:solidFill>
                            <a:schemeClr val="tx1"/>
                          </a:solidFill>
                        </a:rPr>
                        <a:t>※</a:t>
                      </a:r>
                      <a:r>
                        <a:rPr kumimoji="1" lang="ja-JP" altLang="en-US" sz="1200" dirty="0">
                          <a:solidFill>
                            <a:schemeClr val="tx1"/>
                          </a:solidFill>
                        </a:rPr>
                        <a:t>現在は公益社団法人</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rPr>
                        <a:t>・国際博覧会推進本部　等</a:t>
                      </a:r>
                      <a:endParaRPr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dirty="0">
                        <a:solidFill>
                          <a:schemeClr val="tx1"/>
                        </a:solidFill>
                      </a:endParaRPr>
                    </a:p>
                    <a:p>
                      <a:pPr marL="0" indent="0"/>
                      <a:r>
                        <a:rPr kumimoji="1" lang="ja-JP" altLang="en-US" sz="1300" dirty="0">
                          <a:solidFill>
                            <a:schemeClr val="tx1"/>
                          </a:solidFill>
                        </a:rPr>
                        <a:t>＜構想・計画・各種取組等＞</a:t>
                      </a:r>
                      <a:endParaRPr kumimoji="1" lang="en-US" altLang="ja-JP" sz="1300" dirty="0">
                        <a:solidFill>
                          <a:schemeClr val="tx1"/>
                        </a:solidFill>
                      </a:endParaRPr>
                    </a:p>
                    <a:p>
                      <a:pPr marL="0" indent="0"/>
                      <a:r>
                        <a:rPr kumimoji="1" lang="ja-JP" altLang="en-US" sz="1200" dirty="0">
                          <a:solidFill>
                            <a:schemeClr val="tx1"/>
                          </a:solidFill>
                        </a:rPr>
                        <a:t>・</a:t>
                      </a:r>
                      <a:r>
                        <a:rPr kumimoji="1" lang="en-US" altLang="ja-JP" sz="1200" dirty="0">
                          <a:solidFill>
                            <a:schemeClr val="tx1"/>
                          </a:solidFill>
                        </a:rPr>
                        <a:t>2025</a:t>
                      </a:r>
                      <a:r>
                        <a:rPr kumimoji="1" lang="ja-JP" altLang="en-US" sz="1200" dirty="0">
                          <a:solidFill>
                            <a:schemeClr val="tx1"/>
                          </a:solidFill>
                        </a:rPr>
                        <a:t>年日本国際博覧会基本計画</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a:t>
                      </a:r>
                      <a:r>
                        <a:rPr lang="ja-JP" altLang="en-US" sz="1200" dirty="0">
                          <a:solidFill>
                            <a:schemeClr val="tx1"/>
                          </a:solidFill>
                        </a:rPr>
                        <a:t>日本政府出展事業（日本館）基本計画</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rPr>
                        <a:t>・</a:t>
                      </a:r>
                      <a:r>
                        <a:rPr lang="en-US" altLang="ja-JP" sz="1200" dirty="0">
                          <a:solidFill>
                            <a:schemeClr val="tx1"/>
                          </a:solidFill>
                        </a:rPr>
                        <a:t>2025</a:t>
                      </a:r>
                      <a:r>
                        <a:rPr lang="ja-JP" altLang="en-US" sz="1200" dirty="0">
                          <a:solidFill>
                            <a:schemeClr val="tx1"/>
                          </a:solidFill>
                        </a:rPr>
                        <a:t>年大阪・関西万博アクションプラン　</a:t>
                      </a:r>
                      <a:endParaRPr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rPr>
                        <a:t>　策定（</a:t>
                      </a:r>
                      <a:r>
                        <a:rPr lang="en-US" altLang="ja-JP" sz="1200" dirty="0">
                          <a:solidFill>
                            <a:schemeClr val="tx1"/>
                          </a:solidFill>
                        </a:rPr>
                        <a:t>2021</a:t>
                      </a:r>
                      <a:r>
                        <a:rPr lang="ja-JP" altLang="en-US" sz="1200" dirty="0">
                          <a:solidFill>
                            <a:schemeClr val="tx1"/>
                          </a:solidFill>
                        </a:rPr>
                        <a:t>年</a:t>
                      </a:r>
                      <a:r>
                        <a:rPr lang="en-US" altLang="ja-JP" sz="1200" dirty="0">
                          <a:solidFill>
                            <a:schemeClr val="tx1"/>
                          </a:solidFill>
                        </a:rPr>
                        <a:t>12</a:t>
                      </a:r>
                      <a:r>
                        <a:rPr lang="ja-JP" altLang="en-US" sz="1200" dirty="0">
                          <a:solidFill>
                            <a:schemeClr val="tx1"/>
                          </a:solidFill>
                        </a:rPr>
                        <a:t>月：</a:t>
                      </a:r>
                      <a:r>
                        <a:rPr lang="en-US" altLang="ja-JP" sz="1200" dirty="0">
                          <a:solidFill>
                            <a:schemeClr val="tx1"/>
                          </a:solidFill>
                        </a:rPr>
                        <a:t>Ver.1</a:t>
                      </a:r>
                      <a:r>
                        <a:rPr lang="ja-JP" altLang="en-US" sz="1200" dirty="0">
                          <a:solidFill>
                            <a:schemeClr val="tx1"/>
                          </a:solidFill>
                        </a:rPr>
                        <a:t>）、改定（</a:t>
                      </a:r>
                      <a:r>
                        <a:rPr lang="en-US" altLang="ja-JP" sz="1200" dirty="0">
                          <a:solidFill>
                            <a:schemeClr val="tx1"/>
                          </a:solidFill>
                        </a:rPr>
                        <a:t>2022</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rPr>
                        <a:t>　年</a:t>
                      </a:r>
                      <a:r>
                        <a:rPr lang="en-US" altLang="ja-JP" sz="1200" dirty="0">
                          <a:solidFill>
                            <a:schemeClr val="tx1"/>
                          </a:solidFill>
                        </a:rPr>
                        <a:t>6</a:t>
                      </a:r>
                      <a:r>
                        <a:rPr lang="ja-JP" altLang="en-US" sz="1200" dirty="0">
                          <a:solidFill>
                            <a:schemeClr val="tx1"/>
                          </a:solidFill>
                        </a:rPr>
                        <a:t>月：</a:t>
                      </a:r>
                      <a:r>
                        <a:rPr lang="en-US" altLang="ja-JP" sz="1200" dirty="0">
                          <a:solidFill>
                            <a:schemeClr val="tx1"/>
                          </a:solidFill>
                        </a:rPr>
                        <a:t>Ver.2</a:t>
                      </a:r>
                      <a:r>
                        <a:rPr lang="ja-JP" altLang="en-US" sz="1200" dirty="0">
                          <a:solidFill>
                            <a:schemeClr val="tx1"/>
                          </a:solidFill>
                        </a:rPr>
                        <a:t>）　等</a:t>
                      </a:r>
                      <a:endParaRPr kumimoji="1" lang="en-US" altLang="ja-JP" sz="7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dirty="0">
                        <a:solidFill>
                          <a:schemeClr val="tx1"/>
                        </a:solidFill>
                      </a:endParaRPr>
                    </a:p>
                    <a:p>
                      <a:pPr marL="0" indent="0"/>
                      <a:r>
                        <a:rPr kumimoji="1" lang="ja-JP" altLang="en-US" sz="1200" dirty="0">
                          <a:solidFill>
                            <a:schemeClr val="tx1"/>
                          </a:solidFill>
                        </a:rPr>
                        <a:t>（機運醸成）</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・ロゴマーク決定</a:t>
                      </a:r>
                      <a:endParaRPr kumimoji="1" lang="en-US" altLang="ja-JP" sz="1200" dirty="0">
                        <a:solidFill>
                          <a:schemeClr val="tx1"/>
                        </a:solidFill>
                      </a:endParaRPr>
                    </a:p>
                    <a:p>
                      <a:pPr marL="0" indent="0"/>
                      <a:r>
                        <a:rPr kumimoji="1" lang="ja-JP" altLang="en-US" sz="1200" dirty="0">
                          <a:solidFill>
                            <a:schemeClr val="tx1"/>
                          </a:solidFill>
                        </a:rPr>
                        <a:t>・公式キャラクターデザイン・愛称、</a:t>
                      </a:r>
                      <a:endParaRPr kumimoji="1" lang="en-US" altLang="ja-JP" sz="1200" dirty="0">
                        <a:solidFill>
                          <a:schemeClr val="tx1"/>
                        </a:solidFill>
                      </a:endParaRPr>
                    </a:p>
                    <a:p>
                      <a:pPr marL="0" indent="0"/>
                      <a:r>
                        <a:rPr kumimoji="1" lang="ja-JP" altLang="en-US" sz="1200" baseline="0" dirty="0">
                          <a:solidFill>
                            <a:schemeClr val="tx1"/>
                          </a:solidFill>
                        </a:rPr>
                        <a:t> </a:t>
                      </a:r>
                      <a:r>
                        <a:rPr kumimoji="1" lang="ja-JP" altLang="en-US" sz="1200" dirty="0">
                          <a:solidFill>
                            <a:schemeClr val="tx1"/>
                          </a:solidFill>
                        </a:rPr>
                        <a:t>公式テーマソング決定</a:t>
                      </a:r>
                      <a:endParaRPr kumimoji="1" lang="en-US" altLang="ja-JP" sz="1200" dirty="0">
                        <a:solidFill>
                          <a:schemeClr val="tx1"/>
                        </a:solidFill>
                      </a:endParaRPr>
                    </a:p>
                    <a:p>
                      <a:pPr marL="0" indent="0"/>
                      <a:r>
                        <a:rPr kumimoji="1" lang="ja-JP" altLang="en-US" sz="1200" dirty="0">
                          <a:solidFill>
                            <a:schemeClr val="tx1"/>
                          </a:solidFill>
                        </a:rPr>
                        <a:t>・開幕</a:t>
                      </a:r>
                      <a:r>
                        <a:rPr kumimoji="1" lang="en-US" altLang="ja-JP" sz="1200" dirty="0">
                          <a:solidFill>
                            <a:schemeClr val="tx1"/>
                          </a:solidFill>
                        </a:rPr>
                        <a:t>1000</a:t>
                      </a:r>
                      <a:r>
                        <a:rPr kumimoji="1" lang="ja-JP" altLang="en-US" sz="1200" dirty="0">
                          <a:solidFill>
                            <a:schemeClr val="tx1"/>
                          </a:solidFill>
                        </a:rPr>
                        <a:t>日前イベントを開催</a:t>
                      </a:r>
                      <a:endParaRPr kumimoji="1" lang="en-US" altLang="ja-JP" sz="1200" dirty="0">
                        <a:solidFill>
                          <a:schemeClr val="tx1"/>
                        </a:solidFill>
                      </a:endParaRPr>
                    </a:p>
                    <a:p>
                      <a:pPr marL="0" indent="0"/>
                      <a:r>
                        <a:rPr kumimoji="1" lang="ja-JP" altLang="en-US" sz="1200" dirty="0">
                          <a:solidFill>
                            <a:schemeClr val="tx1"/>
                          </a:solidFill>
                        </a:rPr>
                        <a:t>・特別仕様ナンバープレートの交付　等</a:t>
                      </a:r>
                      <a:endParaRPr kumimoji="1" lang="en-US" altLang="ja-JP" sz="1200" dirty="0">
                        <a:solidFill>
                          <a:schemeClr val="tx1"/>
                        </a:solidFill>
                      </a:endParaRPr>
                    </a:p>
                    <a:p>
                      <a:pPr marL="0" indent="0"/>
                      <a:endParaRPr kumimoji="1" lang="en-US" altLang="ja-JP" sz="7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rPr>
                        <a:t>（インフラ整備等）</a:t>
                      </a:r>
                      <a:endParaRPr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・会場整備（土木工事・施設整備事業等）の実施</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a:t>
                      </a:r>
                      <a:r>
                        <a:rPr lang="ja-JP" altLang="en-US" sz="1200" dirty="0">
                          <a:solidFill>
                            <a:schemeClr val="tx1"/>
                          </a:solidFill>
                        </a:rPr>
                        <a:t>２０２５年に開催される日本国際博覧会（大阪・関西万博）に関連するインフラ整備計画策定</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・大阪・関西万博来場者輸基本方針策定　等</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200" b="0"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025299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684" y="0"/>
            <a:ext cx="5378772" cy="338554"/>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r>
              <a:rPr lang="ja-JP" altLang="en-US" sz="1600" b="1" u="sng" dirty="0">
                <a:solidFill>
                  <a:prstClr val="white"/>
                </a:solidFill>
                <a:latin typeface="BIZ UDゴシック" panose="020B0400000000000000" pitchFamily="49" charset="-128"/>
                <a:ea typeface="BIZ UDゴシック" panose="020B0400000000000000" pitchFamily="49" charset="-128"/>
              </a:rPr>
              <a:t>４</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）万博開催に向けた取組み</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誘致実現後</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p>
        </p:txBody>
      </p:sp>
      <p:graphicFrame>
        <p:nvGraphicFramePr>
          <p:cNvPr id="9" name="表 8"/>
          <p:cNvGraphicFramePr>
            <a:graphicFrameLocks noGrp="1"/>
          </p:cNvGraphicFramePr>
          <p:nvPr/>
        </p:nvGraphicFramePr>
        <p:xfrm>
          <a:off x="107504" y="435499"/>
          <a:ext cx="8862446" cy="6274680"/>
        </p:xfrm>
        <a:graphic>
          <a:graphicData uri="http://schemas.openxmlformats.org/drawingml/2006/table">
            <a:tbl>
              <a:tblPr firstRow="1" bandRow="1">
                <a:tableStyleId>{5940675A-B579-460E-94D1-54222C63F5DA}</a:tableStyleId>
              </a:tblPr>
              <a:tblGrid>
                <a:gridCol w="2050814">
                  <a:extLst>
                    <a:ext uri="{9D8B030D-6E8A-4147-A177-3AD203B41FA5}">
                      <a16:colId xmlns:a16="http://schemas.microsoft.com/office/drawing/2014/main" val="20000"/>
                    </a:ext>
                  </a:extLst>
                </a:gridCol>
                <a:gridCol w="1871908">
                  <a:extLst>
                    <a:ext uri="{9D8B030D-6E8A-4147-A177-3AD203B41FA5}">
                      <a16:colId xmlns:a16="http://schemas.microsoft.com/office/drawing/2014/main" val="20001"/>
                    </a:ext>
                  </a:extLst>
                </a:gridCol>
                <a:gridCol w="2179290">
                  <a:extLst>
                    <a:ext uri="{9D8B030D-6E8A-4147-A177-3AD203B41FA5}">
                      <a16:colId xmlns:a16="http://schemas.microsoft.com/office/drawing/2014/main" val="20002"/>
                    </a:ext>
                  </a:extLst>
                </a:gridCol>
                <a:gridCol w="2760434">
                  <a:extLst>
                    <a:ext uri="{9D8B030D-6E8A-4147-A177-3AD203B41FA5}">
                      <a16:colId xmlns:a16="http://schemas.microsoft.com/office/drawing/2014/main" val="20003"/>
                    </a:ext>
                  </a:extLst>
                </a:gridCol>
              </a:tblGrid>
              <a:tr h="336857">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Why</a:t>
                      </a:r>
                      <a:r>
                        <a:rPr kumimoji="1" lang="ja-JP" altLang="en-US" dirty="0">
                          <a:solidFill>
                            <a:schemeClr val="tx1"/>
                          </a:solidFill>
                          <a:latin typeface="+mn-ea"/>
                          <a:ea typeface="+mn-ea"/>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Vision</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What</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Outcome</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536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266700" indent="-266700"/>
                      <a:endParaRPr kumimoji="1" lang="en-US" altLang="ja-JP"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○大阪府市</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・万博のコンセプトである未来社会の実験場の体現のためのイノベーションを生み出す環境整備、府民・市民への広報</a:t>
                      </a:r>
                      <a:r>
                        <a:rPr kumimoji="1" lang="en-US" altLang="ja-JP" sz="1400" dirty="0">
                          <a:solidFill>
                            <a:schemeClr val="tx1"/>
                          </a:solidFill>
                        </a:rPr>
                        <a:t>PR</a:t>
                      </a:r>
                      <a:r>
                        <a:rPr kumimoji="1" lang="ja-JP" altLang="en-US" sz="1400" dirty="0">
                          <a:solidFill>
                            <a:schemeClr val="tx1"/>
                          </a:solidFill>
                        </a:rPr>
                        <a:t>活動等による機運醸成、会場整備や交通アクセス等のインフラ整備、大阪パビリオンの出展等に向けた取り組みを実施。</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a:solidFill>
                            <a:schemeClr val="tx1"/>
                          </a:solidFill>
                        </a:rPr>
                        <a:t>○大阪府市</a:t>
                      </a:r>
                    </a:p>
                    <a:p>
                      <a:pPr marL="0" indent="0"/>
                      <a:r>
                        <a:rPr kumimoji="1" lang="ja-JP" altLang="en-US" sz="1300" dirty="0">
                          <a:solidFill>
                            <a:schemeClr val="tx1"/>
                          </a:solidFill>
                        </a:rPr>
                        <a:t>＜推進体制＞</a:t>
                      </a:r>
                    </a:p>
                    <a:p>
                      <a:pPr marL="0" indent="0"/>
                      <a:r>
                        <a:rPr kumimoji="1" lang="ja-JP" altLang="en-US" sz="1200" dirty="0">
                          <a:solidFill>
                            <a:schemeClr val="tx1"/>
                          </a:solidFill>
                        </a:rPr>
                        <a:t>・大阪府・大阪市万博推進局設置</a:t>
                      </a:r>
                      <a:endParaRPr kumimoji="1" lang="en-US" altLang="ja-JP" sz="1200" dirty="0">
                        <a:solidFill>
                          <a:schemeClr val="tx1"/>
                        </a:solidFill>
                      </a:endParaRPr>
                    </a:p>
                    <a:p>
                      <a:pPr marL="0" indent="0"/>
                      <a:r>
                        <a:rPr kumimoji="1" lang="ja-JP" altLang="en-US" sz="1200" dirty="0">
                          <a:solidFill>
                            <a:schemeClr val="tx1"/>
                          </a:solidFill>
                        </a:rPr>
                        <a:t>・２０２５年大阪・関西万博推進本部設置</a:t>
                      </a:r>
                    </a:p>
                    <a:p>
                      <a:pPr marL="0" indent="0"/>
                      <a:endParaRPr kumimoji="1" lang="en-US" altLang="ja-JP" sz="700" dirty="0">
                        <a:solidFill>
                          <a:schemeClr val="tx1"/>
                        </a:solidFill>
                      </a:endParaRPr>
                    </a:p>
                    <a:p>
                      <a:pPr marL="0" indent="0"/>
                      <a:r>
                        <a:rPr kumimoji="1" lang="ja-JP" altLang="en-US" sz="1300" dirty="0">
                          <a:solidFill>
                            <a:schemeClr val="tx1"/>
                          </a:solidFill>
                        </a:rPr>
                        <a:t>＜要望活動＞</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a:t>
                      </a:r>
                      <a:r>
                        <a:rPr kumimoji="1" lang="en-US" altLang="ja-JP" sz="1200" dirty="0">
                          <a:solidFill>
                            <a:schemeClr val="tx1"/>
                          </a:solidFill>
                        </a:rPr>
                        <a:t>2025</a:t>
                      </a:r>
                      <a:r>
                        <a:rPr kumimoji="1" lang="ja-JP" altLang="en-US" sz="1200" dirty="0">
                          <a:solidFill>
                            <a:schemeClr val="tx1"/>
                          </a:solidFill>
                        </a:rPr>
                        <a:t>年日本国際博覧会（大阪・関西万博）関連事業に関する要望活動の実施</a:t>
                      </a:r>
                    </a:p>
                    <a:p>
                      <a:pPr marL="0" indent="0"/>
                      <a:endParaRPr kumimoji="1" lang="en-US" altLang="ja-JP" sz="700" dirty="0">
                        <a:solidFill>
                          <a:schemeClr val="tx1"/>
                        </a:solidFill>
                      </a:endParaRPr>
                    </a:p>
                    <a:p>
                      <a:pPr marL="0" indent="0"/>
                      <a:r>
                        <a:rPr kumimoji="1" lang="ja-JP" altLang="en-US" sz="1300" dirty="0">
                          <a:solidFill>
                            <a:schemeClr val="tx1"/>
                          </a:solidFill>
                        </a:rPr>
                        <a:t>＜機運醸成＞</a:t>
                      </a:r>
                      <a:endParaRPr kumimoji="1" lang="en-US" altLang="ja-JP" sz="13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・大阪・関西万博の成功に向けた機運醸成アクションプラン策定</a:t>
                      </a:r>
                      <a:endParaRPr kumimoji="1" lang="en-US" altLang="ja-JP" sz="1200" dirty="0">
                        <a:solidFill>
                          <a:schemeClr val="tx1"/>
                        </a:solidFill>
                      </a:endParaRPr>
                    </a:p>
                    <a:p>
                      <a:pPr marL="0" indent="0"/>
                      <a:r>
                        <a:rPr kumimoji="1" lang="ja-JP" altLang="en-US" sz="1200" dirty="0">
                          <a:solidFill>
                            <a:schemeClr val="tx1"/>
                          </a:solidFill>
                        </a:rPr>
                        <a:t>・「万博の桜</a:t>
                      </a:r>
                      <a:r>
                        <a:rPr kumimoji="1" lang="en-US" altLang="ja-JP" sz="1200" dirty="0">
                          <a:solidFill>
                            <a:schemeClr val="tx1"/>
                          </a:solidFill>
                        </a:rPr>
                        <a:t>2025</a:t>
                      </a:r>
                      <a:r>
                        <a:rPr kumimoji="1" lang="ja-JP" altLang="en-US" sz="1200" dirty="0">
                          <a:solidFill>
                            <a:schemeClr val="tx1"/>
                          </a:solidFill>
                        </a:rPr>
                        <a:t>」寄附募集</a:t>
                      </a:r>
                      <a:endParaRPr kumimoji="1" lang="en-US" altLang="ja-JP" sz="1200" dirty="0">
                        <a:solidFill>
                          <a:schemeClr val="tx1"/>
                        </a:solidFill>
                      </a:endParaRPr>
                    </a:p>
                    <a:p>
                      <a:r>
                        <a:rPr kumimoji="1" lang="ja-JP" altLang="en-US" sz="1200" b="0" i="0" u="none" strike="noStrike" kern="1200" baseline="0" dirty="0">
                          <a:solidFill>
                            <a:schemeClr val="tx1"/>
                          </a:solidFill>
                          <a:latin typeface="+mn-lt"/>
                          <a:ea typeface="+mn-ea"/>
                          <a:cs typeface="+mn-cs"/>
                        </a:rPr>
                        <a:t>・イベント等の機会を活用した</a:t>
                      </a:r>
                      <a:r>
                        <a:rPr kumimoji="1" lang="en-US" altLang="ja-JP" sz="1200" b="0" i="0" u="none" strike="noStrike" kern="1200" baseline="0" dirty="0">
                          <a:solidFill>
                            <a:schemeClr val="tx1"/>
                          </a:solidFill>
                          <a:latin typeface="+mn-lt"/>
                          <a:ea typeface="+mn-ea"/>
                          <a:cs typeface="+mn-cs"/>
                        </a:rPr>
                        <a:t>PR</a:t>
                      </a:r>
                      <a:endParaRPr kumimoji="1" lang="en-US" altLang="ja-JP" sz="12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ea"/>
                          <a:ea typeface="+mn-ea"/>
                          <a:cs typeface="+mn-cs"/>
                        </a:rPr>
                        <a:t>・府・市・府内市町村の公用車にス</a:t>
                      </a:r>
                      <a:endParaRPr kumimoji="1" lang="en-US" altLang="ja-JP" sz="1200" b="0" i="0" u="none" strike="noStrike" kern="1200" baseline="0" dirty="0">
                        <a:solidFill>
                          <a:schemeClr val="tx1"/>
                        </a:solidFill>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ea"/>
                          <a:ea typeface="+mn-ea"/>
                          <a:cs typeface="+mn-cs"/>
                        </a:rPr>
                        <a:t>　テッカー貼付の協力依頼　等</a:t>
                      </a:r>
                      <a:endParaRPr kumimoji="1" lang="en-US" altLang="ja-JP" sz="1200" b="0" i="0" u="none" strike="noStrike" kern="1200" baseline="0" dirty="0">
                        <a:solidFill>
                          <a:schemeClr val="tx1"/>
                        </a:solidFill>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300" dirty="0">
                          <a:solidFill>
                            <a:schemeClr val="tx1"/>
                          </a:solidFill>
                        </a:rPr>
                        <a:t>＜万博のためのインフラ整備等＞</a:t>
                      </a:r>
                      <a:endParaRPr lang="en-US" altLang="ja-JP" sz="1300" dirty="0">
                        <a:solidFill>
                          <a:schemeClr val="tx1"/>
                        </a:solidFill>
                      </a:endParaRPr>
                    </a:p>
                    <a:p>
                      <a:pPr marL="0" indent="0"/>
                      <a:r>
                        <a:rPr kumimoji="1" lang="ja-JP" altLang="en-US" sz="1200" dirty="0">
                          <a:solidFill>
                            <a:schemeClr val="tx1"/>
                          </a:solidFill>
                        </a:rPr>
                        <a:t>・協会が行う会場整備（会場基盤整備、施設整備事業等）に対する補助</a:t>
                      </a:r>
                      <a:endParaRPr kumimoji="1" lang="en-US" altLang="ja-JP" sz="1200" dirty="0">
                        <a:solidFill>
                          <a:schemeClr val="tx1"/>
                        </a:solidFill>
                      </a:endParaRPr>
                    </a:p>
                    <a:p>
                      <a:pPr marL="0" indent="0"/>
                      <a:r>
                        <a:rPr kumimoji="1" lang="ja-JP" altLang="en-US" sz="1200" dirty="0">
                          <a:solidFill>
                            <a:schemeClr val="tx1"/>
                          </a:solidFill>
                        </a:rPr>
                        <a:t>・会場整備に必要となる夢洲南側エリア</a:t>
                      </a:r>
                      <a:r>
                        <a:rPr kumimoji="1" lang="en-US" altLang="ja-JP" sz="1200" dirty="0">
                          <a:solidFill>
                            <a:schemeClr val="tx1"/>
                          </a:solidFill>
                        </a:rPr>
                        <a:t>30ha</a:t>
                      </a:r>
                      <a:r>
                        <a:rPr kumimoji="1" lang="ja-JP" altLang="en-US" sz="1200" dirty="0">
                          <a:solidFill>
                            <a:schemeClr val="tx1"/>
                          </a:solidFill>
                        </a:rPr>
                        <a:t>の埋立ての急速施工（</a:t>
                      </a:r>
                      <a:r>
                        <a:rPr kumimoji="1" lang="en-US" altLang="ja-JP" sz="1200" dirty="0">
                          <a:solidFill>
                            <a:schemeClr val="tx1"/>
                          </a:solidFill>
                        </a:rPr>
                        <a:t>R3</a:t>
                      </a:r>
                      <a:r>
                        <a:rPr kumimoji="1" lang="ja-JP" altLang="en-US" sz="1200" dirty="0">
                          <a:solidFill>
                            <a:schemeClr val="tx1"/>
                          </a:solidFill>
                        </a:rPr>
                        <a:t>年度完了）</a:t>
                      </a:r>
                      <a:endParaRPr kumimoji="1" lang="en-US" altLang="ja-JP" sz="1200" dirty="0">
                        <a:solidFill>
                          <a:schemeClr val="tx1"/>
                        </a:solidFill>
                      </a:endParaRPr>
                    </a:p>
                    <a:p>
                      <a:pPr marL="0" indent="0"/>
                      <a:r>
                        <a:rPr kumimoji="1" lang="ja-JP" altLang="en-US" sz="1200" dirty="0">
                          <a:solidFill>
                            <a:schemeClr val="tx1"/>
                          </a:solidFill>
                        </a:rPr>
                        <a:t>・地下鉄中央線の輸送力増強（一時的な車両置き場増設のための施設整備等）</a:t>
                      </a:r>
                      <a:endParaRPr kumimoji="1" lang="en-US" altLang="ja-JP" sz="1200" dirty="0">
                        <a:solidFill>
                          <a:schemeClr val="tx1"/>
                        </a:solidFill>
                      </a:endParaRPr>
                    </a:p>
                    <a:p>
                      <a:pPr marL="0" indent="0"/>
                      <a:endParaRPr kumimoji="1" lang="en-US" altLang="ja-JP" sz="700" dirty="0">
                        <a:solidFill>
                          <a:schemeClr val="tx1"/>
                        </a:solidFill>
                      </a:endParaRPr>
                    </a:p>
                    <a:p>
                      <a:pPr marL="0" indent="0"/>
                      <a:r>
                        <a:rPr kumimoji="1" lang="ja-JP" altLang="en-US" sz="1300" dirty="0">
                          <a:solidFill>
                            <a:schemeClr val="tx1"/>
                          </a:solidFill>
                        </a:rPr>
                        <a:t>＜大阪パビリオン＞</a:t>
                      </a:r>
                      <a:endParaRPr kumimoji="1" lang="en-US" altLang="ja-JP" sz="1300" dirty="0">
                        <a:solidFill>
                          <a:schemeClr val="tx1"/>
                        </a:solidFill>
                      </a:endParaRPr>
                    </a:p>
                    <a:p>
                      <a:pPr marL="0" indent="0"/>
                      <a:r>
                        <a:rPr kumimoji="1" lang="ja-JP" altLang="en-US" sz="1200" dirty="0">
                          <a:solidFill>
                            <a:schemeClr val="tx1"/>
                          </a:solidFill>
                        </a:rPr>
                        <a:t>・</a:t>
                      </a:r>
                      <a:r>
                        <a:rPr kumimoji="1" lang="en-US" altLang="ja-JP" sz="1200" dirty="0">
                          <a:solidFill>
                            <a:schemeClr val="tx1"/>
                          </a:solidFill>
                        </a:rPr>
                        <a:t>2025</a:t>
                      </a:r>
                      <a:r>
                        <a:rPr kumimoji="1" lang="ja-JP" altLang="en-US" sz="1200" dirty="0">
                          <a:solidFill>
                            <a:schemeClr val="tx1"/>
                          </a:solidFill>
                        </a:rPr>
                        <a:t>年日本国際博覧会大阪パビリオン推進委員会設立</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a:t>
                      </a:r>
                      <a:r>
                        <a:rPr kumimoji="1" lang="en-US" altLang="ja-JP" sz="1200" dirty="0">
                          <a:solidFill>
                            <a:schemeClr val="tx1"/>
                          </a:solidFill>
                        </a:rPr>
                        <a:t>2025</a:t>
                      </a:r>
                      <a:r>
                        <a:rPr lang="ja-JP" altLang="en-US" sz="1200" dirty="0">
                          <a:solidFill>
                            <a:schemeClr val="tx1"/>
                          </a:solidFill>
                        </a:rPr>
                        <a:t>年日本国際博覧会大阪パビリオン出展基本計画策定</a:t>
                      </a:r>
                      <a:endParaRPr kumimoji="1" lang="ja-JP" altLang="en-US" sz="1200" dirty="0">
                        <a:solidFill>
                          <a:schemeClr val="tx1"/>
                        </a:solidFill>
                      </a:endParaRPr>
                    </a:p>
                    <a:p>
                      <a:pPr marL="0" indent="0"/>
                      <a:r>
                        <a:rPr kumimoji="1" lang="ja-JP" altLang="en-US" sz="1200" dirty="0">
                          <a:solidFill>
                            <a:schemeClr val="tx1"/>
                          </a:solidFill>
                        </a:rPr>
                        <a:t>・（一社）</a:t>
                      </a:r>
                      <a:r>
                        <a:rPr kumimoji="1" lang="en-US" altLang="ja-JP" sz="1200" dirty="0">
                          <a:solidFill>
                            <a:schemeClr val="tx1"/>
                          </a:solidFill>
                        </a:rPr>
                        <a:t>2025</a:t>
                      </a:r>
                      <a:r>
                        <a:rPr kumimoji="1" lang="ja-JP" altLang="en-US" sz="1200" dirty="0">
                          <a:solidFill>
                            <a:schemeClr val="tx1"/>
                          </a:solidFill>
                        </a:rPr>
                        <a:t>年日本国際博覧会大阪パ　ビリオン設立　等</a:t>
                      </a:r>
                      <a:endParaRPr kumimoji="1" lang="en-US" altLang="ja-JP" sz="1200" b="0" i="0" u="none" strike="noStrike" kern="1200" baseline="0" dirty="0">
                        <a:solidFill>
                          <a:schemeClr val="tx1"/>
                        </a:solidFill>
                        <a:latin typeface="+mn-lt"/>
                        <a:ea typeface="+mn-ea"/>
                        <a:cs typeface="+mn-cs"/>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スライド番号プレースホルダー 1"/>
          <p:cNvSpPr>
            <a:spLocks noGrp="1"/>
          </p:cNvSpPr>
          <p:nvPr>
            <p:ph type="sldNum" sz="quarter" idx="12"/>
          </p:nvPr>
        </p:nvSpPr>
        <p:spPr>
          <a:xfrm>
            <a:off x="7092280" y="6534439"/>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200" b="0"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125183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3019539" y="793395"/>
            <a:ext cx="461394" cy="3078678"/>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経済産業省「２０２５年国際博覧会検討会」設立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991673" y="3966699"/>
            <a:ext cx="584915" cy="2662010"/>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ミラノ国際博覧会視察、</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ＢＩＥロセルタレス事務局長と意見交換　</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1624424" y="3966699"/>
            <a:ext cx="468176" cy="266201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「２０２５年万博基本構想検討会議」設置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6484981" y="3966699"/>
            <a:ext cx="554046" cy="2662010"/>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府議会において、「２０２５大阪万国博覧会誘致推進議員連盟」発足</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5851114" y="3966699"/>
            <a:ext cx="588398" cy="266201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府議会において、「２０２５年国際博覧会誘致特別委員会」設置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2118044" y="3966699"/>
            <a:ext cx="404552" cy="2662010"/>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「日本万国博覧会基本構想」を国へ提出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4071372" y="793395"/>
            <a:ext cx="428104" cy="3078678"/>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立候補と開催申請の閣議了解</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4497457" y="793395"/>
            <a:ext cx="464846" cy="308314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ＢＩＥへ立候補表明文書提出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5157861" y="793396"/>
            <a:ext cx="486452" cy="3078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ＢＩＥ総会での第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回プレゼンテーション実施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6619744" y="793396"/>
            <a:ext cx="419283" cy="3078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ＢＩＥ総会での第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回プレゼンテーション実施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正方形/長方形 20"/>
          <p:cNvSpPr/>
          <p:nvPr/>
        </p:nvSpPr>
        <p:spPr>
          <a:xfrm>
            <a:off x="8346206" y="793395"/>
            <a:ext cx="433884" cy="3078678"/>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ＢＩＥ総会での第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回プレゼンテーション実施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8802216" y="793395"/>
            <a:ext cx="341784" cy="3078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投票・開催地決定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p:cNvSpPr/>
          <p:nvPr/>
        </p:nvSpPr>
        <p:spPr>
          <a:xfrm>
            <a:off x="3543256" y="793395"/>
            <a:ext cx="444500" cy="3078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「２０２５日本万国博覧会誘致委員会」設立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p:cNvSpPr/>
          <p:nvPr/>
        </p:nvSpPr>
        <p:spPr>
          <a:xfrm>
            <a:off x="2522596" y="3966699"/>
            <a:ext cx="986007" cy="266201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大阪府・大阪市・関西広域連合・関西大経済連合・関西経済同友会・大阪商工会議所により「２０２５日本国万国博覧会誘致委員会準備会」設立　</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正方形/長方形 26"/>
          <p:cNvSpPr/>
          <p:nvPr/>
        </p:nvSpPr>
        <p:spPr>
          <a:xfrm>
            <a:off x="475121" y="3966698"/>
            <a:ext cx="462629" cy="2662011"/>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国際博覧会大阪誘致構想検討会」設置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正方形/長方形 27"/>
          <p:cNvSpPr/>
          <p:nvPr/>
        </p:nvSpPr>
        <p:spPr>
          <a:xfrm>
            <a:off x="4536223" y="3966699"/>
            <a:ext cx="426080" cy="2662010"/>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「大阪府万博誘致推進本部」設置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7363296" y="793395"/>
            <a:ext cx="444500" cy="3078678"/>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ＢＩＥ調査団来日・現地視察</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6012160" y="793396"/>
            <a:ext cx="444500" cy="3083146"/>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ＢＩＥ事務局に立候補申請文書（ビッド・ドシエ）提出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p:cNvSpPr txBox="1"/>
          <p:nvPr/>
        </p:nvSpPr>
        <p:spPr>
          <a:xfrm>
            <a:off x="209103" y="169277"/>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■万博検討の経緯と開催地決定までのスケジュール</a:t>
            </a:r>
          </a:p>
        </p:txBody>
      </p:sp>
      <p:graphicFrame>
        <p:nvGraphicFramePr>
          <p:cNvPr id="34" name="表 33"/>
          <p:cNvGraphicFramePr>
            <a:graphicFrameLocks noGrp="1"/>
          </p:cNvGraphicFramePr>
          <p:nvPr/>
        </p:nvGraphicFramePr>
        <p:xfrm>
          <a:off x="39036" y="492191"/>
          <a:ext cx="9104963" cy="265174"/>
        </p:xfrm>
        <a:graphic>
          <a:graphicData uri="http://schemas.openxmlformats.org/drawingml/2006/table">
            <a:tbl>
              <a:tblPr firstRow="1" bandRow="1">
                <a:tableStyleId>{7DF18680-E054-41AD-8BC1-D1AEF772440D}</a:tableStyleId>
              </a:tblPr>
              <a:tblGrid>
                <a:gridCol w="1436620">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3600400">
                  <a:extLst>
                    <a:ext uri="{9D8B030D-6E8A-4147-A177-3AD203B41FA5}">
                      <a16:colId xmlns:a16="http://schemas.microsoft.com/office/drawing/2014/main" val="20002"/>
                    </a:ext>
                  </a:extLst>
                </a:gridCol>
                <a:gridCol w="2051719">
                  <a:extLst>
                    <a:ext uri="{9D8B030D-6E8A-4147-A177-3AD203B41FA5}">
                      <a16:colId xmlns:a16="http://schemas.microsoft.com/office/drawing/2014/main" val="20003"/>
                    </a:ext>
                  </a:extLst>
                </a:gridCol>
              </a:tblGrid>
              <a:tr h="265174">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2015</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2016</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2017</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2018</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5" name="テキスト ボックス 34"/>
          <p:cNvSpPr txBox="1"/>
          <p:nvPr/>
        </p:nvSpPr>
        <p:spPr>
          <a:xfrm>
            <a:off x="6028" y="757364"/>
            <a:ext cx="461665" cy="330113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国・誘致委員会の動き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p:cNvSpPr txBox="1"/>
          <p:nvPr/>
        </p:nvSpPr>
        <p:spPr>
          <a:xfrm>
            <a:off x="6028" y="4293096"/>
            <a:ext cx="461665" cy="233561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正方形/長方形 37"/>
          <p:cNvSpPr/>
          <p:nvPr/>
        </p:nvSpPr>
        <p:spPr>
          <a:xfrm>
            <a:off x="7859960" y="793395"/>
            <a:ext cx="444500" cy="3078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ＢＩＥ総会での第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回プレゼンテーション実施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正方形/長方形 32"/>
          <p:cNvSpPr/>
          <p:nvPr/>
        </p:nvSpPr>
        <p:spPr>
          <a:xfrm>
            <a:off x="4940724" y="793395"/>
            <a:ext cx="262341" cy="3083146"/>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誘致ロゴマーク決定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7086863" y="3966699"/>
            <a:ext cx="554046" cy="266201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18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大阪市会において、「大阪市会２０２５大阪万国博覧会誘致推進議員連盟」発足</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05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05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753624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395536" y="801375"/>
            <a:ext cx="461394" cy="3103682"/>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年１月　「（一社）２０２５年日本国際博覧会協会」設立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6711606" y="3941226"/>
            <a:ext cx="597588" cy="282948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大阪パビリオンにかかる「２０２５年大阪・関西万博出展参加基本構想」策定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6167060" y="3941227"/>
            <a:ext cx="462629" cy="2829485"/>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「２０２５年日本国際博覧会大阪パビリオン推進委員会」設立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4067945" y="801375"/>
            <a:ext cx="249574"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「国際博覧会推進本部」発足</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4395186" y="801375"/>
            <a:ext cx="464846" cy="3103682"/>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ＢＩＥ総会において、登録申請書承認→正式な参加招請が開始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8299315" y="801375"/>
            <a:ext cx="365405"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「２０２５年大阪・関西万博アクションプラン</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Ver.1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a:t>
            </a:r>
            <a:endParaRPr kumimoji="1" lang="en-US" altLang="ja-JP" sz="10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p:cNvSpPr/>
          <p:nvPr/>
        </p:nvSpPr>
        <p:spPr>
          <a:xfrm>
            <a:off x="899592" y="801375"/>
            <a:ext cx="622639"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「平成三十七年に開催される国際博覧会の準備及び運営のために必要な特別措置に関する法律」の制定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正方形/長方形 26"/>
          <p:cNvSpPr/>
          <p:nvPr/>
        </p:nvSpPr>
        <p:spPr>
          <a:xfrm>
            <a:off x="2479995" y="3941227"/>
            <a:ext cx="453548" cy="282948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「万博の桜２０２５」寄附募集開始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p:cNvSpPr txBox="1"/>
          <p:nvPr/>
        </p:nvSpPr>
        <p:spPr>
          <a:xfrm>
            <a:off x="209103" y="169277"/>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■開催地決定以降のスケジュール</a:t>
            </a:r>
          </a:p>
        </p:txBody>
      </p:sp>
      <p:graphicFrame>
        <p:nvGraphicFramePr>
          <p:cNvPr id="34" name="表 33"/>
          <p:cNvGraphicFramePr>
            <a:graphicFrameLocks noGrp="1"/>
          </p:cNvGraphicFramePr>
          <p:nvPr/>
        </p:nvGraphicFramePr>
        <p:xfrm>
          <a:off x="39036" y="492191"/>
          <a:ext cx="8997460" cy="265174"/>
        </p:xfrm>
        <a:graphic>
          <a:graphicData uri="http://schemas.openxmlformats.org/drawingml/2006/table">
            <a:tbl>
              <a:tblPr firstRow="1" bandRow="1">
                <a:tableStyleId>{7DF18680-E054-41AD-8BC1-D1AEF772440D}</a:tableStyleId>
              </a:tblPr>
              <a:tblGrid>
                <a:gridCol w="2444732">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tblGrid>
              <a:tr h="265174">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2019</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2020</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2021</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5" name="テキスト ボックス 34"/>
          <p:cNvSpPr txBox="1"/>
          <p:nvPr/>
        </p:nvSpPr>
        <p:spPr>
          <a:xfrm>
            <a:off x="6028" y="830744"/>
            <a:ext cx="461665" cy="346235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国・博覧会協会の動き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p:cNvSpPr txBox="1"/>
          <p:nvPr/>
        </p:nvSpPr>
        <p:spPr>
          <a:xfrm>
            <a:off x="6028" y="4293096"/>
            <a:ext cx="461665" cy="233561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正方形/長方形 32"/>
          <p:cNvSpPr/>
          <p:nvPr/>
        </p:nvSpPr>
        <p:spPr>
          <a:xfrm>
            <a:off x="7337032" y="801375"/>
            <a:ext cx="682414" cy="3103682"/>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「２０２５年に開催される日本国際博覧会（大阪・関西万博）に関連するインフラ整備計画」を策定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05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050" i="0" u="none" strike="noStrike" kern="1200" cap="none" spc="0" normalizeH="0" baseline="0" noProof="0">
              <a:ln>
                <a:noFill/>
              </a:ln>
              <a:solidFill>
                <a:prstClr val="black"/>
              </a:solidFill>
              <a:effectLst/>
              <a:uLnTx/>
              <a:uFillTx/>
            </a:endParaRPr>
          </a:p>
        </p:txBody>
      </p:sp>
      <p:sp>
        <p:nvSpPr>
          <p:cNvPr id="40" name="正方形/長方形 39"/>
          <p:cNvSpPr/>
          <p:nvPr/>
        </p:nvSpPr>
        <p:spPr>
          <a:xfrm>
            <a:off x="4888864" y="801375"/>
            <a:ext cx="331208"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「基本方針」を閣議決定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正方形/長方形 40"/>
          <p:cNvSpPr/>
          <p:nvPr/>
        </p:nvSpPr>
        <p:spPr>
          <a:xfrm>
            <a:off x="5256806" y="801375"/>
            <a:ext cx="323306" cy="3103682"/>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「基本計画書」を策定・公表</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正方形/長方形 41"/>
          <p:cNvSpPr/>
          <p:nvPr/>
        </p:nvSpPr>
        <p:spPr>
          <a:xfrm>
            <a:off x="1586874" y="801375"/>
            <a:ext cx="464846" cy="3103682"/>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「２０２５年日本国際博覧会協会」が公益社団法人へ移行</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正方形/長方形 42"/>
          <p:cNvSpPr/>
          <p:nvPr/>
        </p:nvSpPr>
        <p:spPr>
          <a:xfrm>
            <a:off x="2933543" y="801375"/>
            <a:ext cx="706353"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年７月　会場デザインプロデューサー・会場運営プロデューサー・テーマ事業プロデューサーの決定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正方形/長方形 43"/>
          <p:cNvSpPr/>
          <p:nvPr/>
        </p:nvSpPr>
        <p:spPr>
          <a:xfrm>
            <a:off x="3707904" y="801375"/>
            <a:ext cx="313803" cy="3103682"/>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ロゴマークの決定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正方形/長方形 2">
            <a:extLst>
              <a:ext uri="{FF2B5EF4-FFF2-40B4-BE49-F238E27FC236}">
                <a16:creationId xmlns:a16="http://schemas.microsoft.com/office/drawing/2014/main" id="{A431C4A8-AA06-DBFD-D5F8-429C578515D5}"/>
              </a:ext>
            </a:extLst>
          </p:cNvPr>
          <p:cNvSpPr/>
          <p:nvPr/>
        </p:nvSpPr>
        <p:spPr>
          <a:xfrm>
            <a:off x="5614235" y="801375"/>
            <a:ext cx="426080"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「日本政府出展事業基本構想」策定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5" name="正方形/長方形 54"/>
          <p:cNvSpPr/>
          <p:nvPr/>
        </p:nvSpPr>
        <p:spPr>
          <a:xfrm>
            <a:off x="8709845" y="801375"/>
            <a:ext cx="234744" cy="3103682"/>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催事企画プロデューサーが決定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442707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611560" y="4001607"/>
            <a:ext cx="426080" cy="2789897"/>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「大阪府・大阪市万博推進局」設置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p:cNvSpPr txBox="1"/>
          <p:nvPr/>
        </p:nvSpPr>
        <p:spPr>
          <a:xfrm>
            <a:off x="209103" y="169277"/>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■開催地決定以降のスケジュール</a:t>
            </a:r>
          </a:p>
        </p:txBody>
      </p:sp>
      <p:graphicFrame>
        <p:nvGraphicFramePr>
          <p:cNvPr id="34" name="表 33"/>
          <p:cNvGraphicFramePr>
            <a:graphicFrameLocks noGrp="1"/>
          </p:cNvGraphicFramePr>
          <p:nvPr/>
        </p:nvGraphicFramePr>
        <p:xfrm>
          <a:off x="39036" y="492191"/>
          <a:ext cx="6837220" cy="265174"/>
        </p:xfrm>
        <a:graphic>
          <a:graphicData uri="http://schemas.openxmlformats.org/drawingml/2006/table">
            <a:tbl>
              <a:tblPr firstRow="1" bandRow="1">
                <a:tableStyleId>{7DF18680-E054-41AD-8BC1-D1AEF772440D}</a:tableStyleId>
              </a:tblPr>
              <a:tblGrid>
                <a:gridCol w="6837220">
                  <a:extLst>
                    <a:ext uri="{9D8B030D-6E8A-4147-A177-3AD203B41FA5}">
                      <a16:colId xmlns:a16="http://schemas.microsoft.com/office/drawing/2014/main" val="20003"/>
                    </a:ext>
                  </a:extLst>
                </a:gridCol>
              </a:tblGrid>
              <a:tr h="265174">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2022</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5" name="テキスト ボックス 34"/>
          <p:cNvSpPr txBox="1"/>
          <p:nvPr/>
        </p:nvSpPr>
        <p:spPr>
          <a:xfrm>
            <a:off x="6028" y="817304"/>
            <a:ext cx="461665" cy="340378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国・博覧会協会の動き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p:cNvSpPr txBox="1"/>
          <p:nvPr/>
        </p:nvSpPr>
        <p:spPr>
          <a:xfrm>
            <a:off x="6028" y="4293096"/>
            <a:ext cx="461665" cy="233561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1089750" y="4001609"/>
            <a:ext cx="389866" cy="278989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「バーチャル大阪」を本格オープン</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05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050" i="0" u="none" strike="noStrike" kern="1200" cap="none" spc="0" normalizeH="0" baseline="0" noProof="0">
              <a:ln>
                <a:noFill/>
              </a:ln>
              <a:solidFill>
                <a:prstClr val="black"/>
              </a:solidFill>
              <a:effectLst/>
              <a:uLnTx/>
              <a:uFillTx/>
            </a:endParaRPr>
          </a:p>
        </p:txBody>
      </p:sp>
      <p:sp>
        <p:nvSpPr>
          <p:cNvPr id="46" name="正方形/長方形 45"/>
          <p:cNvSpPr/>
          <p:nvPr/>
        </p:nvSpPr>
        <p:spPr>
          <a:xfrm>
            <a:off x="1566998" y="4001608"/>
            <a:ext cx="464846" cy="2789896"/>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「２０２５年日本国際博覧会大阪パビリオン出展基本計画」を策定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正方形/長方形 46"/>
          <p:cNvSpPr/>
          <p:nvPr/>
        </p:nvSpPr>
        <p:spPr>
          <a:xfrm>
            <a:off x="2577711" y="4001609"/>
            <a:ext cx="552878" cy="2789896"/>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「大阪・関西万博の成功に向けた機運醸成アクションプラン（</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Ver.1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正方形/長方形 47"/>
          <p:cNvSpPr/>
          <p:nvPr/>
        </p:nvSpPr>
        <p:spPr>
          <a:xfrm>
            <a:off x="4337437" y="817305"/>
            <a:ext cx="391077" cy="3097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「大阪・関西万博来場者輸送基本</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方針」策定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9" name="正方形/長方形 48"/>
          <p:cNvSpPr/>
          <p:nvPr/>
        </p:nvSpPr>
        <p:spPr>
          <a:xfrm>
            <a:off x="4465066" y="4001608"/>
            <a:ext cx="377141" cy="2785558"/>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「（一社）大阪パビリオン」設立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0" name="正方形/長方形 49"/>
          <p:cNvSpPr/>
          <p:nvPr/>
        </p:nvSpPr>
        <p:spPr>
          <a:xfrm>
            <a:off x="4817035" y="817304"/>
            <a:ext cx="619061" cy="3097678"/>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開幕１０００日前イベントを開催公式キャラクター愛称・公式テーマソング決定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1" name="正方形/長方形 50"/>
          <p:cNvSpPr/>
          <p:nvPr/>
        </p:nvSpPr>
        <p:spPr>
          <a:xfrm>
            <a:off x="5569926" y="817304"/>
            <a:ext cx="625412" cy="309653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「大阪・関西万博来場者輸送具　</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体方針（アクションプラン）初版」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正方形/長方形 37"/>
          <p:cNvSpPr/>
          <p:nvPr/>
        </p:nvSpPr>
        <p:spPr>
          <a:xfrm>
            <a:off x="2113747" y="4001608"/>
            <a:ext cx="382711" cy="278989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「２０２５年大阪・関西万博推進本部」を設置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正方形/長方形 3">
            <a:extLst>
              <a:ext uri="{FF2B5EF4-FFF2-40B4-BE49-F238E27FC236}">
                <a16:creationId xmlns:a16="http://schemas.microsoft.com/office/drawing/2014/main" id="{2F60875A-0703-8782-1330-75C371BA4261}"/>
              </a:ext>
            </a:extLst>
          </p:cNvPr>
          <p:cNvSpPr/>
          <p:nvPr/>
        </p:nvSpPr>
        <p:spPr>
          <a:xfrm>
            <a:off x="1574099" y="817304"/>
            <a:ext cx="464846" cy="309653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「日本政府出展事業（　日本館）基本計画」策定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p:cNvSpPr/>
          <p:nvPr/>
        </p:nvSpPr>
        <p:spPr>
          <a:xfrm>
            <a:off x="3217485" y="4001609"/>
            <a:ext cx="566169" cy="278989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２０２５年日本国際博覧会（大阪・関西万博）関連事業に関する要望活動の実施</a:t>
            </a:r>
          </a:p>
        </p:txBody>
      </p:sp>
      <p:sp>
        <p:nvSpPr>
          <p:cNvPr id="53" name="正方形/長方形 52"/>
          <p:cNvSpPr/>
          <p:nvPr/>
        </p:nvSpPr>
        <p:spPr>
          <a:xfrm>
            <a:off x="3923928" y="817304"/>
            <a:ext cx="370970" cy="3097678"/>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「２０２５年大阪・関西万博アクションプラン</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Ver.2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4" name="正方形/長方形 53"/>
          <p:cNvSpPr/>
          <p:nvPr/>
        </p:nvSpPr>
        <p:spPr>
          <a:xfrm>
            <a:off x="4955497" y="4001608"/>
            <a:ext cx="480599" cy="278555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開幕１０００日前イベントを開催</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820602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209103" y="169277"/>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■万博の概要（テーマ、コンセプト、開催期間および会場）</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40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400" i="0" u="none" strike="noStrike" kern="1200" cap="none" spc="0" normalizeH="0" baseline="0" noProof="0">
              <a:ln>
                <a:noFill/>
              </a:ln>
              <a:solidFill>
                <a:prstClr val="black"/>
              </a:solidFill>
              <a:effectLst/>
              <a:uLnTx/>
              <a:uFillTx/>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908720"/>
            <a:ext cx="8976467" cy="5040560"/>
          </a:xfrm>
          <a:prstGeom prst="rect">
            <a:avLst/>
          </a:prstGeom>
        </p:spPr>
      </p:pic>
      <p:sp>
        <p:nvSpPr>
          <p:cNvPr id="14" name="テキスト ボックス 13"/>
          <p:cNvSpPr txBox="1"/>
          <p:nvPr/>
        </p:nvSpPr>
        <p:spPr>
          <a:xfrm>
            <a:off x="209103" y="6093296"/>
            <a:ext cx="3851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年日本国際博覧会出展参加説明会資料より抜粋</a:t>
            </a:r>
          </a:p>
        </p:txBody>
      </p:sp>
    </p:spTree>
    <p:extLst>
      <p:ext uri="{BB962C8B-B14F-4D97-AF65-F5344CB8AC3E}">
        <p14:creationId xmlns:p14="http://schemas.microsoft.com/office/powerpoint/2010/main" val="3840937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09103" y="169277"/>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■開催意義及び期待される効果</a:t>
            </a:r>
          </a:p>
        </p:txBody>
      </p:sp>
      <p:sp>
        <p:nvSpPr>
          <p:cNvPr id="6" name="テキスト ボックス 5"/>
          <p:cNvSpPr txBox="1"/>
          <p:nvPr/>
        </p:nvSpPr>
        <p:spPr>
          <a:xfrm>
            <a:off x="6660232" y="5596381"/>
            <a:ext cx="2304256" cy="2666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出典：ビッド・ドシエ各章要旨（仮訳）</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40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400" i="0" u="none" strike="noStrike" kern="1200" cap="none" spc="0" normalizeH="0" baseline="0" noProof="0">
              <a:ln>
                <a:noFill/>
              </a:ln>
              <a:solidFill>
                <a:prstClr val="black"/>
              </a:solidFill>
              <a:effectLst/>
              <a:uLnTx/>
              <a:uFillTx/>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728" y="805456"/>
            <a:ext cx="8906768" cy="5040694"/>
          </a:xfrm>
          <a:prstGeom prst="rect">
            <a:avLst/>
          </a:prstGeom>
        </p:spPr>
      </p:pic>
      <p:sp>
        <p:nvSpPr>
          <p:cNvPr id="11" name="テキスト ボックス 10"/>
          <p:cNvSpPr txBox="1"/>
          <p:nvPr/>
        </p:nvSpPr>
        <p:spPr>
          <a:xfrm>
            <a:off x="72008" y="5975702"/>
            <a:ext cx="3851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年日本国際博覧会出展参加説明会資料より抜粋</a:t>
            </a:r>
          </a:p>
        </p:txBody>
      </p:sp>
    </p:spTree>
    <p:extLst>
      <p:ext uri="{BB962C8B-B14F-4D97-AF65-F5344CB8AC3E}">
        <p14:creationId xmlns:p14="http://schemas.microsoft.com/office/powerpoint/2010/main" val="62716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6468815" y="671488"/>
            <a:ext cx="983505" cy="6192688"/>
          </a:xfrm>
          <a:prstGeom prst="rect">
            <a:avLst/>
          </a:prstGeom>
        </p:spPr>
        <p:txBody>
          <a:bodyPr vert="horz" lIns="36000" tIns="36000" rIns="36000" bIns="36000" rtlCol="0" anchor="t">
            <a:noAutofit/>
          </a:bodyPr>
          <a:lstStyle>
            <a:lvl1pPr algn="l" defTabSz="914400" rtl="0" eaLnBrk="1" latinLnBrk="0" hangingPunct="1">
              <a:spcBef>
                <a:spcPct val="0"/>
              </a:spcBef>
              <a:buNone/>
              <a:defRPr kumimoji="1" sz="4000" b="1" kern="1200" cap="all">
                <a:solidFill>
                  <a:schemeClr val="tx1"/>
                </a:solidFill>
                <a:latin typeface="+mj-lt"/>
                <a:ea typeface="+mj-ea"/>
                <a:cs typeface="+mj-cs"/>
              </a:defRPr>
            </a:lvl1pPr>
          </a:lstStyle>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3</a:t>
            </a:r>
            <a:r>
              <a:rPr lang="ja-JP" altLang="en-US" sz="1400" b="0" dirty="0">
                <a:latin typeface="Meiryo UI" panose="020B0604030504040204" pitchFamily="50" charset="-128"/>
                <a:ea typeface="Meiryo UI" panose="020B0604030504040204" pitchFamily="50" charset="-128"/>
              </a:rPr>
              <a:t>頁</a:t>
            </a:r>
            <a:endParaRPr lang="en-US" altLang="ja-JP"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16</a:t>
            </a:r>
            <a:r>
              <a:rPr lang="ja-JP" altLang="en-US" sz="1400" b="0" dirty="0">
                <a:latin typeface="Meiryo UI" panose="020B0604030504040204" pitchFamily="50" charset="-128"/>
                <a:ea typeface="Meiryo UI" panose="020B0604030504040204" pitchFamily="50" charset="-128"/>
              </a:rPr>
              <a:t>頁</a:t>
            </a:r>
            <a:endParaRPr lang="en-US" altLang="ja-JP"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19</a:t>
            </a:r>
            <a:r>
              <a:rPr lang="ja-JP" altLang="en-US" sz="1400" b="0" dirty="0">
                <a:latin typeface="Meiryo UI" panose="020B0604030504040204" pitchFamily="50" charset="-128"/>
                <a:ea typeface="Meiryo UI" panose="020B0604030504040204" pitchFamily="50" charset="-128"/>
              </a:rPr>
              <a:t>頁</a:t>
            </a:r>
            <a:endParaRPr lang="en-US" altLang="ja-JP"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21</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38</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47</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49</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81</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92</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endParaRPr lang="en-US" altLang="ja-JP"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105</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108</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110</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112</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endParaRPr lang="en-US" altLang="zh-TW"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115</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117</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124</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130</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131</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132</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133</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134</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137</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141</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143</a:t>
            </a:r>
            <a:r>
              <a:rPr lang="ja-JP" altLang="en-US" sz="1400" b="0" dirty="0">
                <a:latin typeface="Meiryo UI" panose="020B0604030504040204" pitchFamily="50" charset="-128"/>
                <a:ea typeface="Meiryo UI" panose="020B0604030504040204" pitchFamily="50" charset="-128"/>
              </a:rPr>
              <a:t>頁</a:t>
            </a:r>
            <a:endParaRPr lang="zh-TW" altLang="en-US"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144</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147</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endParaRPr lang="en-US" altLang="zh-TW"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154</a:t>
            </a:r>
            <a:r>
              <a:rPr lang="zh-TW" altLang="en-US" sz="1400" b="0" dirty="0">
                <a:latin typeface="Meiryo UI" panose="020B0604030504040204" pitchFamily="50" charset="-128"/>
                <a:ea typeface="Meiryo UI" panose="020B0604030504040204" pitchFamily="50" charset="-128"/>
              </a:rPr>
              <a:t>頁</a:t>
            </a:r>
            <a:endParaRPr lang="en-US" altLang="zh-TW"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157</a:t>
            </a:r>
            <a:r>
              <a:rPr lang="ja-JP" altLang="en-US" sz="1400" b="0" dirty="0">
                <a:latin typeface="Meiryo UI" panose="020B0604030504040204" pitchFamily="50" charset="-128"/>
                <a:ea typeface="Meiryo UI" panose="020B0604030504040204" pitchFamily="50" charset="-128"/>
              </a:rPr>
              <a:t>頁</a:t>
            </a:r>
            <a:endParaRPr lang="en-US" altLang="ja-JP"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158</a:t>
            </a:r>
            <a:r>
              <a:rPr lang="ja-JP" altLang="en-US" sz="1400" b="0" dirty="0">
                <a:latin typeface="Meiryo UI" panose="020B0604030504040204" pitchFamily="50" charset="-128"/>
                <a:ea typeface="Meiryo UI" panose="020B0604030504040204" pitchFamily="50" charset="-128"/>
              </a:rPr>
              <a:t>頁</a:t>
            </a:r>
            <a:endParaRPr lang="en-US" altLang="ja-JP" sz="1400" b="0" dirty="0">
              <a:latin typeface="Meiryo UI" panose="020B0604030504040204" pitchFamily="50" charset="-128"/>
              <a:ea typeface="Meiryo UI" panose="020B0604030504040204" pitchFamily="50" charset="-128"/>
            </a:endParaRPr>
          </a:p>
        </p:txBody>
      </p:sp>
      <p:sp>
        <p:nvSpPr>
          <p:cNvPr id="7" name="タイトル 1"/>
          <p:cNvSpPr txBox="1">
            <a:spLocks/>
          </p:cNvSpPr>
          <p:nvPr/>
        </p:nvSpPr>
        <p:spPr>
          <a:xfrm>
            <a:off x="755576" y="0"/>
            <a:ext cx="4024684" cy="720080"/>
          </a:xfrm>
          <a:prstGeom prst="rect">
            <a:avLst/>
          </a:prstGeom>
        </p:spPr>
        <p:txBody>
          <a:bodyPr vert="horz" lIns="36000" tIns="36000" rIns="36000" bIns="36000" rtlCol="0" anchor="ctr">
            <a:noAutofit/>
          </a:bodyPr>
          <a:lstStyle>
            <a:lvl1pPr algn="l" defTabSz="914400" rtl="0" eaLnBrk="1" latinLnBrk="0" hangingPunct="1">
              <a:spcBef>
                <a:spcPct val="0"/>
              </a:spcBef>
              <a:buNone/>
              <a:defRPr kumimoji="1" sz="4000" b="1" kern="1200" cap="all">
                <a:solidFill>
                  <a:schemeClr val="tx1"/>
                </a:solidFill>
                <a:latin typeface="+mj-lt"/>
                <a:ea typeface="+mj-ea"/>
                <a:cs typeface="+mj-cs"/>
              </a:defRPr>
            </a:lvl1pPr>
          </a:lstStyle>
          <a:p>
            <a:pPr>
              <a:lnSpc>
                <a:spcPts val="2000"/>
              </a:lnSpc>
              <a:spcBef>
                <a:spcPts val="0"/>
              </a:spcBef>
            </a:pP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大阪府・大阪市共通資料</a:t>
            </a:r>
            <a:r>
              <a:rPr lang="en-US" altLang="ja-JP" sz="1800" dirty="0">
                <a:latin typeface="BIZ UDゴシック" panose="020B0400000000000000" pitchFamily="49" charset="-128"/>
                <a:ea typeface="BIZ UDゴシック" panose="020B0400000000000000" pitchFamily="49" charset="-128"/>
              </a:rPr>
              <a:t>】</a:t>
            </a:r>
            <a:br>
              <a:rPr lang="en-US" altLang="ja-JP" sz="1800" dirty="0">
                <a:latin typeface="BIZ UDゴシック" panose="020B0400000000000000" pitchFamily="49" charset="-128"/>
                <a:ea typeface="BIZ UDゴシック" panose="020B0400000000000000" pitchFamily="49" charset="-128"/>
              </a:rPr>
            </a:br>
            <a:r>
              <a:rPr lang="ja-JP" altLang="en-US" sz="1800" dirty="0">
                <a:latin typeface="BIZ UDゴシック" panose="020B0400000000000000" pitchFamily="49" charset="-128"/>
                <a:ea typeface="BIZ UDゴシック" panose="020B0400000000000000" pitchFamily="49" charset="-128"/>
              </a:rPr>
              <a:t>　</a:t>
            </a:r>
            <a:r>
              <a:rPr lang="ja-JP" altLang="en-US" sz="1800" u="sng" dirty="0">
                <a:latin typeface="BIZ UDゴシック" panose="020B0400000000000000" pitchFamily="49" charset="-128"/>
                <a:ea typeface="BIZ UDゴシック" panose="020B0400000000000000" pitchFamily="49" charset="-128"/>
              </a:rPr>
              <a:t>大阪府市の連携</a:t>
            </a:r>
            <a:endParaRPr lang="ja-JP" altLang="en-US" sz="1800" b="0" dirty="0">
              <a:latin typeface="BIZ UDゴシック" panose="020B0400000000000000" pitchFamily="49" charset="-128"/>
              <a:ea typeface="BIZ UDゴシック" panose="020B0400000000000000" pitchFamily="49" charset="-128"/>
            </a:endParaRPr>
          </a:p>
        </p:txBody>
      </p:sp>
      <p:sp>
        <p:nvSpPr>
          <p:cNvPr id="8"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2</a:t>
            </a:fld>
            <a:endParaRPr lang="ja-JP" altLang="en-US" sz="1100" b="0" dirty="0">
              <a:latin typeface="BIZ UDゴシック" panose="020B0400000000000000" pitchFamily="49" charset="-128"/>
              <a:ea typeface="BIZ UDゴシック" panose="020B0400000000000000" pitchFamily="49" charset="-128"/>
            </a:endParaRPr>
          </a:p>
        </p:txBody>
      </p:sp>
      <p:sp>
        <p:nvSpPr>
          <p:cNvPr id="9" name="正方形/長方形 8"/>
          <p:cNvSpPr/>
          <p:nvPr/>
        </p:nvSpPr>
        <p:spPr>
          <a:xfrm>
            <a:off x="1069031" y="548949"/>
            <a:ext cx="5832648" cy="6314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（１） 大阪府市統合本部・副首都推進本部</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（２） 大阪府市における一体的な行政運営の推進</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（３） </a:t>
            </a:r>
            <a:r>
              <a:rPr lang="en-US" altLang="ja-JP" sz="1400" dirty="0">
                <a:solidFill>
                  <a:schemeClr val="tx1"/>
                </a:solidFill>
                <a:latin typeface="Meiryo UI" panose="020B0604030504040204" pitchFamily="50" charset="-128"/>
                <a:ea typeface="Meiryo UI" panose="020B0604030504040204" pitchFamily="50" charset="-128"/>
              </a:rPr>
              <a:t>2019</a:t>
            </a:r>
            <a:r>
              <a:rPr lang="ja-JP" altLang="en-US" sz="1400" dirty="0">
                <a:solidFill>
                  <a:schemeClr val="tx1"/>
                </a:solidFill>
                <a:latin typeface="Meiryo UI" panose="020B0604030504040204" pitchFamily="50" charset="-128"/>
                <a:ea typeface="Meiryo UI" panose="020B0604030504040204" pitchFamily="50" charset="-128"/>
              </a:rPr>
              <a:t>年 Ｇ</a:t>
            </a:r>
            <a:r>
              <a:rPr lang="en-US" altLang="ja-JP" sz="1400" dirty="0">
                <a:solidFill>
                  <a:schemeClr val="tx1"/>
                </a:solidFill>
                <a:latin typeface="Meiryo UI" panose="020B0604030504040204" pitchFamily="50" charset="-128"/>
                <a:ea typeface="Meiryo UI" panose="020B0604030504040204" pitchFamily="50" charset="-128"/>
              </a:rPr>
              <a:t>20</a:t>
            </a:r>
            <a:r>
              <a:rPr lang="ja-JP" altLang="en-US" sz="1400" dirty="0">
                <a:solidFill>
                  <a:schemeClr val="tx1"/>
                </a:solidFill>
                <a:latin typeface="Meiryo UI" panose="020B0604030504040204" pitchFamily="50" charset="-128"/>
                <a:ea typeface="Meiryo UI" panose="020B0604030504040204" pitchFamily="50" charset="-128"/>
              </a:rPr>
              <a:t>大阪サミットの開催</a:t>
            </a:r>
            <a:endParaRPr lang="en-US" altLang="ja-JP" sz="14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（４） 万博開催に向けた取組み</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（５） </a:t>
            </a:r>
            <a:r>
              <a:rPr lang="en-US" altLang="ja-JP" sz="1400" dirty="0">
                <a:solidFill>
                  <a:schemeClr val="tx1"/>
                </a:solidFill>
                <a:latin typeface="Meiryo UI" panose="020B0604030504040204" pitchFamily="50" charset="-128"/>
                <a:ea typeface="Meiryo UI" panose="020B0604030504040204" pitchFamily="50" charset="-128"/>
              </a:rPr>
              <a:t>IR</a:t>
            </a:r>
            <a:r>
              <a:rPr lang="ja-JP" altLang="en-US" sz="1400" dirty="0">
                <a:solidFill>
                  <a:schemeClr val="tx1"/>
                </a:solidFill>
                <a:latin typeface="Meiryo UI" panose="020B0604030504040204" pitchFamily="50" charset="-128"/>
                <a:ea typeface="Meiryo UI" panose="020B0604030504040204" pitchFamily="50" charset="-128"/>
              </a:rPr>
              <a:t>実現に向けた検討</a:t>
            </a:r>
            <a:br>
              <a:rPr lang="ja-JP" altLang="en-US"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（６） 国際金融都市実現に向けた取組み</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（７） スマートシティ戦略の推進</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（８） スーパーシティ構想</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（９） 特区制度の活用</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 まちづくり</a:t>
            </a:r>
            <a:endParaRPr lang="en-US" altLang="ja-JP" sz="14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① うめきた２期</a:t>
            </a:r>
            <a:endParaRPr lang="en-US" altLang="ja-JP" sz="14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② 新大阪駅周辺</a:t>
            </a:r>
            <a:endParaRPr lang="en-US" altLang="ja-JP" sz="14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③ 大阪城東部地区</a:t>
            </a:r>
            <a:endParaRPr lang="en-US" altLang="ja-JP" sz="14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④ 夢洲</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11</a:t>
            </a:r>
            <a:r>
              <a:rPr lang="ja-JP" altLang="en-US" sz="1400" dirty="0">
                <a:solidFill>
                  <a:schemeClr val="tx1"/>
                </a:solidFill>
                <a:latin typeface="Meiryo UI" panose="020B0604030504040204" pitchFamily="50" charset="-128"/>
                <a:ea typeface="Meiryo UI" panose="020B0604030504040204" pitchFamily="50" charset="-128"/>
              </a:rPr>
              <a:t>） 組織・事業の一元化　　　　　　　　　	</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① 大阪府中小企業信用保証協会／大阪市信用保証協会</a:t>
            </a:r>
            <a:br>
              <a:rPr lang="ja-JP" altLang="en-US"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② 大阪府立公衆衛生研究所／大阪市立環境科学研究所</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③ 大阪府立産業技術研究所／大阪市立工業研究所</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④ 府立消防学校／市立消防学校</a:t>
            </a:r>
            <a:br>
              <a:rPr lang="ja-JP" altLang="en-US"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⑤ 府営住宅／市営住宅</a:t>
            </a:r>
            <a:br>
              <a:rPr lang="ja-JP" altLang="en-US"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⑥ 府立特別支援学校／市立特別支援学校</a:t>
            </a:r>
            <a:br>
              <a:rPr lang="ja-JP" altLang="en-US"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⑦ 大阪急性期・総合医療センター／市立住吉市民病院</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⑧ 大阪府立大学／大阪市立大学</a:t>
            </a:r>
            <a:br>
              <a:rPr lang="ja-JP" altLang="en-US"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⑨ 大阪産業振興機構／大阪市都市型産業振興センター</a:t>
            </a:r>
            <a:br>
              <a:rPr lang="ja-JP" altLang="en-US"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⑩ 府営港湾／市営港湾</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⑪ 府立高校／市立高校</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⑫ 大阪観光局の設置</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12</a:t>
            </a:r>
            <a:r>
              <a:rPr lang="ja-JP" altLang="en-US" sz="1400" dirty="0">
                <a:solidFill>
                  <a:schemeClr val="tx1"/>
                </a:solidFill>
                <a:latin typeface="Meiryo UI" panose="020B0604030504040204" pitchFamily="50" charset="-128"/>
                <a:ea typeface="Meiryo UI" panose="020B0604030504040204" pitchFamily="50" charset="-128"/>
              </a:rPr>
              <a:t>） 有識者を交えた府市合同の戦略会議</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13</a:t>
            </a:r>
            <a:r>
              <a:rPr lang="ja-JP" altLang="en-US" sz="1400" dirty="0">
                <a:solidFill>
                  <a:schemeClr val="tx1"/>
                </a:solidFill>
                <a:latin typeface="Meiryo UI" panose="020B0604030504040204" pitchFamily="50" charset="-128"/>
                <a:ea typeface="Meiryo UI" panose="020B0604030504040204" pitchFamily="50" charset="-128"/>
              </a:rPr>
              <a:t>） その他事業連携等</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① 都市魅力に関するイベントの開催</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② 大阪府市文化振興会議・アーツカウンシル部会の設置</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③ 大阪府立中之島図書館・大阪市中央公会堂の連携</a:t>
            </a:r>
          </a:p>
        </p:txBody>
      </p:sp>
    </p:spTree>
    <p:extLst>
      <p:ext uri="{BB962C8B-B14F-4D97-AF65-F5344CB8AC3E}">
        <p14:creationId xmlns:p14="http://schemas.microsoft.com/office/powerpoint/2010/main" val="2280497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182719" y="5759818"/>
            <a:ext cx="8771458" cy="892552"/>
          </a:xfrm>
          <a:prstGeom prst="rect">
            <a:avLst/>
          </a:prstGeom>
          <a:noFill/>
          <a:ln w="28575">
            <a:solidFill>
              <a:schemeClr val="tx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本万博の会期前から多様な参加者がそれぞれの立場からの取組（例えば、健康・ 医療、カーボンニュートラル、デジタルをテーマにしたもの等）を持ち寄り、</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SDGs</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達成に資するチャレンジを会場内外で行い、未来社会をただ考えるだけでなく、行動することによってリアルに描き出そうという試みが、本万博の最大の特徴と言える。万博会場を新たな技術やシステムを実証する場と位置づけ、多様なプレイヤーによるイノベーショ ンを誘発し、それらを社会実装していくための巨大な装置としていく。</a:t>
            </a:r>
          </a:p>
        </p:txBody>
      </p:sp>
      <p:sp>
        <p:nvSpPr>
          <p:cNvPr id="34" name="正方形/長方形 33"/>
          <p:cNvSpPr/>
          <p:nvPr/>
        </p:nvSpPr>
        <p:spPr>
          <a:xfrm>
            <a:off x="805048" y="4339345"/>
            <a:ext cx="7630485" cy="31728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3" name="正方形/長方形 32"/>
          <p:cNvSpPr/>
          <p:nvPr/>
        </p:nvSpPr>
        <p:spPr>
          <a:xfrm>
            <a:off x="199655" y="5454067"/>
            <a:ext cx="8771458" cy="262443"/>
          </a:xfrm>
          <a:prstGeom prst="rect">
            <a:avLst/>
          </a:prstGeom>
          <a:solidFill>
            <a:schemeClr val="tx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2" name="正方形/長方形 31"/>
          <p:cNvSpPr/>
          <p:nvPr/>
        </p:nvSpPr>
        <p:spPr>
          <a:xfrm>
            <a:off x="805049" y="3246323"/>
            <a:ext cx="7630485" cy="31728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805050" y="2344379"/>
            <a:ext cx="7630485" cy="31728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377706" y="2304315"/>
            <a:ext cx="383379" cy="30619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199655" y="417500"/>
            <a:ext cx="8700315" cy="276089"/>
          </a:xfrm>
          <a:prstGeom prst="rect">
            <a:avLst/>
          </a:prstGeom>
          <a:solidFill>
            <a:schemeClr val="tx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 name="テキスト ボックス 4"/>
          <p:cNvSpPr txBox="1"/>
          <p:nvPr/>
        </p:nvSpPr>
        <p:spPr>
          <a:xfrm>
            <a:off x="114659" y="49021"/>
            <a:ext cx="78912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■テーマ「いのち輝く未来社会のデザイン」とその目的、テーマの展開</a:t>
            </a:r>
          </a:p>
        </p:txBody>
      </p:sp>
      <p:sp>
        <p:nvSpPr>
          <p:cNvPr id="3" name="スライド番号プレースホルダー 2"/>
          <p:cNvSpPr>
            <a:spLocks noGrp="1"/>
          </p:cNvSpPr>
          <p:nvPr>
            <p:ph type="sldNum" sz="quarter" idx="12"/>
          </p:nvPr>
        </p:nvSpPr>
        <p:spPr>
          <a:xfrm>
            <a:off x="7046912" y="652534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i="0" u="none" strike="noStrike" kern="1200" cap="none" spc="0" normalizeH="0" baseline="0" noProof="0" dirty="0">
              <a:ln>
                <a:noFill/>
              </a:ln>
              <a:solidFill>
                <a:prstClr val="black"/>
              </a:solidFill>
              <a:effectLst/>
              <a:uLnTx/>
              <a:uFillTx/>
            </a:endParaRPr>
          </a:p>
        </p:txBody>
      </p:sp>
      <p:sp>
        <p:nvSpPr>
          <p:cNvPr id="14" name="テキスト ボックス 13"/>
          <p:cNvSpPr txBox="1"/>
          <p:nvPr/>
        </p:nvSpPr>
        <p:spPr>
          <a:xfrm>
            <a:off x="333878" y="3135998"/>
            <a:ext cx="430887" cy="1705649"/>
          </a:xfrm>
          <a:prstGeom prst="rect">
            <a:avLst/>
          </a:prstGeom>
          <a:noFill/>
          <a:ln>
            <a:noFill/>
          </a:ln>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サブテーマ</a:t>
            </a:r>
          </a:p>
        </p:txBody>
      </p:sp>
      <p:sp>
        <p:nvSpPr>
          <p:cNvPr id="16" name="テキスト ボックス 15"/>
          <p:cNvSpPr txBox="1"/>
          <p:nvPr/>
        </p:nvSpPr>
        <p:spPr>
          <a:xfrm>
            <a:off x="182719" y="5418424"/>
            <a:ext cx="8805330" cy="338554"/>
          </a:xfrm>
          <a:prstGeom prst="rect">
            <a:avLst/>
          </a:prstGeom>
          <a:solidFill>
            <a:schemeClr val="tx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コンセプト</a:t>
            </a:r>
          </a:p>
        </p:txBody>
      </p:sp>
      <p:sp>
        <p:nvSpPr>
          <p:cNvPr id="18" name="正方形/長方形 17"/>
          <p:cNvSpPr/>
          <p:nvPr/>
        </p:nvSpPr>
        <p:spPr>
          <a:xfrm>
            <a:off x="805274" y="2671627"/>
            <a:ext cx="7630261" cy="492443"/>
          </a:xfrm>
          <a:prstGeom prst="rect">
            <a:avLst/>
          </a:prstGeom>
          <a:ln w="28575">
            <a:solidFill>
              <a:schemeClr val="tx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Saving Lives</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（いのちを救う）」は、「いのち」を守る、救うことに焦点を当てるものである。例えば、公衆衛生の改善による感染症対策、防災・減災の取組による安全の確保、自然との共生等が挙げられる。</a:t>
            </a:r>
          </a:p>
        </p:txBody>
      </p:sp>
      <p:sp>
        <p:nvSpPr>
          <p:cNvPr id="19" name="テキスト ボックス 18"/>
          <p:cNvSpPr txBox="1"/>
          <p:nvPr/>
        </p:nvSpPr>
        <p:spPr>
          <a:xfrm>
            <a:off x="821907" y="2345104"/>
            <a:ext cx="5694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Saving Lives</a:t>
            </a:r>
            <a:r>
              <a:rPr kumimoji="1" lang="ja-JP" altLang="en-US"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（いのちを救う）</a:t>
            </a:r>
          </a:p>
        </p:txBody>
      </p:sp>
      <p:sp>
        <p:nvSpPr>
          <p:cNvPr id="22" name="テキスト ボックス 21"/>
          <p:cNvSpPr txBox="1"/>
          <p:nvPr/>
        </p:nvSpPr>
        <p:spPr>
          <a:xfrm>
            <a:off x="821907" y="3237556"/>
            <a:ext cx="5694309" cy="338554"/>
          </a:xfrm>
          <a:prstGeom prst="rect">
            <a:avLst/>
          </a:prstGeom>
          <a:no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Empowering Lives</a:t>
            </a:r>
            <a:r>
              <a:rPr kumimoji="1" lang="ja-JP" altLang="en-US"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（いのちに力を与える）</a:t>
            </a:r>
          </a:p>
        </p:txBody>
      </p:sp>
      <p:sp>
        <p:nvSpPr>
          <p:cNvPr id="23" name="正方形/長方形 22"/>
          <p:cNvSpPr/>
          <p:nvPr/>
        </p:nvSpPr>
        <p:spPr>
          <a:xfrm>
            <a:off x="820915" y="4682193"/>
            <a:ext cx="7614618" cy="692497"/>
          </a:xfrm>
          <a:prstGeom prst="rect">
            <a:avLst/>
          </a:prstGeom>
          <a:ln w="28575">
            <a:solidFill>
              <a:schemeClr val="tx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Connecting Lives</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（いのちをつなぐ）」は、一人一人がつながり、コミュニティを形成する、社会を豊かにすることに焦点を当てるものである。例えば、パートナーシ ップ・共創の力、</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によるコミュニケーションの進化、データ社会の在り方等が挙げられる。</a:t>
            </a:r>
          </a:p>
        </p:txBody>
      </p:sp>
      <p:sp>
        <p:nvSpPr>
          <p:cNvPr id="24" name="正方形/長方形 23"/>
          <p:cNvSpPr/>
          <p:nvPr/>
        </p:nvSpPr>
        <p:spPr>
          <a:xfrm>
            <a:off x="805049" y="3572373"/>
            <a:ext cx="7630485" cy="692497"/>
          </a:xfrm>
          <a:prstGeom prst="rect">
            <a:avLst/>
          </a:prstGeom>
          <a:ln w="28575">
            <a:solidFill>
              <a:schemeClr val="tx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Empowering Lives</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（いのちに力を与える）」は、「生活」を豊かにする、可能性を広げることに焦点を当てるものである。例えば、情報通信技術（</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）を活用した質の高い遠隔教育の提供、スポーツや食を通じた健康寿命の延伸、</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やロボティクスの活用による人間の可能性の拡張等が挙げられる。</a:t>
            </a:r>
          </a:p>
        </p:txBody>
      </p:sp>
      <p:sp>
        <p:nvSpPr>
          <p:cNvPr id="26" name="テキスト ボックス 25"/>
          <p:cNvSpPr txBox="1"/>
          <p:nvPr/>
        </p:nvSpPr>
        <p:spPr>
          <a:xfrm>
            <a:off x="752350" y="4310219"/>
            <a:ext cx="4115849" cy="3413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Connecting Lives</a:t>
            </a:r>
            <a:r>
              <a:rPr kumimoji="1" lang="ja-JP" altLang="en-US"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（いのちをつなぐ）</a:t>
            </a:r>
          </a:p>
        </p:txBody>
      </p:sp>
      <p:sp>
        <p:nvSpPr>
          <p:cNvPr id="27" name="テキスト ボックス 26"/>
          <p:cNvSpPr txBox="1"/>
          <p:nvPr/>
        </p:nvSpPr>
        <p:spPr>
          <a:xfrm>
            <a:off x="1321981" y="5425133"/>
            <a:ext cx="7632196" cy="3413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err="1">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Peopleʼs</a:t>
            </a:r>
            <a:r>
              <a:rPr kumimoji="1" lang="en-US" altLang="ja-JP"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 Living Lab</a:t>
            </a:r>
            <a:r>
              <a:rPr kumimoji="1" lang="ja-JP" altLang="en-US"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（未来社会の実験場）</a:t>
            </a:r>
          </a:p>
        </p:txBody>
      </p:sp>
      <p:sp>
        <p:nvSpPr>
          <p:cNvPr id="20" name="テキスト ボックス 19"/>
          <p:cNvSpPr txBox="1"/>
          <p:nvPr/>
        </p:nvSpPr>
        <p:spPr>
          <a:xfrm>
            <a:off x="5724000" y="6624000"/>
            <a:ext cx="304321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年日本国際博覧会　基本計画引用</a:t>
            </a:r>
          </a:p>
        </p:txBody>
      </p:sp>
      <p:sp>
        <p:nvSpPr>
          <p:cNvPr id="8" name="テキスト ボックス 7"/>
          <p:cNvSpPr txBox="1"/>
          <p:nvPr/>
        </p:nvSpPr>
        <p:spPr>
          <a:xfrm>
            <a:off x="199655" y="710323"/>
            <a:ext cx="8700315" cy="1508105"/>
          </a:xfrm>
          <a:prstGeom prst="rect">
            <a:avLst/>
          </a:prstGeom>
          <a:noFill/>
          <a:ln w="28575">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大阪・関西万博は、格差や対立の拡大といった新たな社会課題や、</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やバイオテクノロジー等の科学技術の発展、その悔過としての長寿命課といった変化に直面する中で、参加者一人一人に対し、自らにとって「幸福な生き方とは何か」を正面から問う、初めての万博になる。</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近年、人々の価値観や生き方がますます多様化するとともに、技術革新によって誰もがこれまで想像しえなかった量の情報にアクセスし、やり取りを行うことが可能となった。このような進展を踏まえ大阪・関西万博では、健康・医療をはじめ、カーボンニュートラルやデジタル化といった取組を体現していくとともに、世界の叡智とベストプラクティスを大阪・関西地域に集積し、多様な価値観を踏まえたうえでの諸課題の解決策を提示していく。</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5"/>
          <p:cNvSpPr txBox="1"/>
          <p:nvPr/>
        </p:nvSpPr>
        <p:spPr>
          <a:xfrm>
            <a:off x="1128990" y="401269"/>
            <a:ext cx="7770980" cy="338554"/>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「いのち輝く未来社会のデザイン」　（</a:t>
            </a:r>
            <a:r>
              <a:rPr kumimoji="1" lang="en-US" altLang="ja-JP"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Designing Future Society for Our Lives</a:t>
            </a:r>
            <a:r>
              <a:rPr kumimoji="1" lang="ja-JP" altLang="en-US"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a:t>
            </a:r>
          </a:p>
        </p:txBody>
      </p:sp>
      <p:sp>
        <p:nvSpPr>
          <p:cNvPr id="2" name="テキスト ボックス 1"/>
          <p:cNvSpPr txBox="1"/>
          <p:nvPr/>
        </p:nvSpPr>
        <p:spPr>
          <a:xfrm>
            <a:off x="192886" y="401269"/>
            <a:ext cx="936104" cy="338554"/>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テーマ</a:t>
            </a:r>
          </a:p>
        </p:txBody>
      </p:sp>
    </p:spTree>
    <p:extLst>
      <p:ext uri="{BB962C8B-B14F-4D97-AF65-F5344CB8AC3E}">
        <p14:creationId xmlns:p14="http://schemas.microsoft.com/office/powerpoint/2010/main" val="2677679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98625" y="72224"/>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■推進体制・スケジュール</a:t>
            </a:r>
          </a:p>
        </p:txBody>
      </p:sp>
      <p:graphicFrame>
        <p:nvGraphicFramePr>
          <p:cNvPr id="75" name="表 74"/>
          <p:cNvGraphicFramePr>
            <a:graphicFrameLocks noGrp="1"/>
          </p:cNvGraphicFramePr>
          <p:nvPr/>
        </p:nvGraphicFramePr>
        <p:xfrm>
          <a:off x="289304" y="3806069"/>
          <a:ext cx="8631938" cy="2942474"/>
        </p:xfrm>
        <a:graphic>
          <a:graphicData uri="http://schemas.openxmlformats.org/drawingml/2006/table">
            <a:tbl>
              <a:tblPr firstRow="1" bandRow="1">
                <a:tableStyleId>{5C22544A-7EE6-4342-B048-85BDC9FD1C3A}</a:tableStyleId>
              </a:tblPr>
              <a:tblGrid>
                <a:gridCol w="401285">
                  <a:extLst>
                    <a:ext uri="{9D8B030D-6E8A-4147-A177-3AD203B41FA5}">
                      <a16:colId xmlns:a16="http://schemas.microsoft.com/office/drawing/2014/main" val="790631712"/>
                    </a:ext>
                  </a:extLst>
                </a:gridCol>
                <a:gridCol w="3685652">
                  <a:extLst>
                    <a:ext uri="{9D8B030D-6E8A-4147-A177-3AD203B41FA5}">
                      <a16:colId xmlns:a16="http://schemas.microsoft.com/office/drawing/2014/main" val="2415195851"/>
                    </a:ext>
                  </a:extLst>
                </a:gridCol>
                <a:gridCol w="1690041">
                  <a:extLst>
                    <a:ext uri="{9D8B030D-6E8A-4147-A177-3AD203B41FA5}">
                      <a16:colId xmlns:a16="http://schemas.microsoft.com/office/drawing/2014/main" val="3114683418"/>
                    </a:ext>
                  </a:extLst>
                </a:gridCol>
                <a:gridCol w="1628520">
                  <a:extLst>
                    <a:ext uri="{9D8B030D-6E8A-4147-A177-3AD203B41FA5}">
                      <a16:colId xmlns:a16="http://schemas.microsoft.com/office/drawing/2014/main" val="2643500263"/>
                    </a:ext>
                  </a:extLst>
                </a:gridCol>
                <a:gridCol w="1021894">
                  <a:extLst>
                    <a:ext uri="{9D8B030D-6E8A-4147-A177-3AD203B41FA5}">
                      <a16:colId xmlns:a16="http://schemas.microsoft.com/office/drawing/2014/main" val="2512294856"/>
                    </a:ext>
                  </a:extLst>
                </a:gridCol>
                <a:gridCol w="204546">
                  <a:extLst>
                    <a:ext uri="{9D8B030D-6E8A-4147-A177-3AD203B41FA5}">
                      <a16:colId xmlns:a16="http://schemas.microsoft.com/office/drawing/2014/main" val="1806420585"/>
                    </a:ext>
                  </a:extLst>
                </a:gridCol>
              </a:tblGrid>
              <a:tr h="299986">
                <a:tc>
                  <a:txBody>
                    <a:bodyPr/>
                    <a:lstStyle/>
                    <a:p>
                      <a:pPr algn="ctr"/>
                      <a:endParaRPr kumimoji="1" lang="en-US" altLang="ja-JP" sz="1200" b="1" i="0" u="none" strike="noStrike" kern="12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9573" marR="89573" marT="44787" marB="44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89573" marR="89573" marT="44787" marB="44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9573" marR="89573" marT="44787" marB="44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en-US" altLang="ja-JP" sz="1200" b="1" i="0" u="none" strike="noStrike" kern="12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p>
                  </a:txBody>
                  <a:tcPr marL="89573" marR="89573" marT="44787" marB="44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en-US" altLang="ja-JP" sz="1200" b="1" i="0" u="none" strike="noStrike" kern="12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p>
                  </a:txBody>
                  <a:tcPr marL="89573" marR="89573" marT="44787" marB="44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algn="ctr"/>
                      <a:r>
                        <a:rPr kumimoji="1" lang="en-US" altLang="ja-JP" sz="1200" b="1" i="0" u="none" strike="noStrike" kern="12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9573" marR="89573" marT="44787" marB="4478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86426763"/>
                  </a:ext>
                </a:extLst>
              </a:tr>
              <a:tr h="1296788">
                <a:tc>
                  <a:txBody>
                    <a:bodyPr/>
                    <a:lstStyle/>
                    <a:p>
                      <a:pPr algn="ctr"/>
                      <a:r>
                        <a:rPr lang="ja-JP" altLang="en-US" sz="1200" dirty="0">
                          <a:latin typeface="Meiryo UI" panose="020B0604030504040204" pitchFamily="50" charset="-128"/>
                          <a:ea typeface="Meiryo UI" panose="020B0604030504040204" pitchFamily="50" charset="-128"/>
                        </a:rPr>
                        <a:t>協会・国</a:t>
                      </a:r>
                    </a:p>
                  </a:txBody>
                  <a:tcPr marL="89573" marR="89573" marT="44787" marB="4478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382735"/>
                  </a:ext>
                </a:extLst>
              </a:tr>
              <a:tr h="1345700">
                <a:tc>
                  <a:txBody>
                    <a:bodyPr/>
                    <a:lstStyle/>
                    <a:p>
                      <a:pPr algn="ctr"/>
                      <a:r>
                        <a:rPr lang="ja-JP" altLang="en-US" sz="1200" dirty="0">
                          <a:latin typeface="Meiryo UI" panose="020B0604030504040204" pitchFamily="50" charset="-128"/>
                          <a:ea typeface="Meiryo UI" panose="020B0604030504040204" pitchFamily="50" charset="-128"/>
                        </a:rPr>
                        <a:t>府市</a:t>
                      </a:r>
                    </a:p>
                  </a:txBody>
                  <a:tcPr marL="89573" marR="89573" marT="44787" marB="44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502223829"/>
                  </a:ext>
                </a:extLst>
              </a:tr>
            </a:tbl>
          </a:graphicData>
        </a:graphic>
      </p:graphicFrame>
      <p:grpSp>
        <p:nvGrpSpPr>
          <p:cNvPr id="77" name="グループ化 76"/>
          <p:cNvGrpSpPr/>
          <p:nvPr/>
        </p:nvGrpSpPr>
        <p:grpSpPr>
          <a:xfrm>
            <a:off x="7713620" y="4086079"/>
            <a:ext cx="458780" cy="2717446"/>
            <a:chOff x="6030114" y="4397375"/>
            <a:chExt cx="326957" cy="6878228"/>
          </a:xfrm>
        </p:grpSpPr>
        <p:sp>
          <p:nvSpPr>
            <p:cNvPr id="78" name="正方形/長方形 77"/>
            <p:cNvSpPr/>
            <p:nvPr/>
          </p:nvSpPr>
          <p:spPr>
            <a:xfrm>
              <a:off x="6050619" y="4397375"/>
              <a:ext cx="216259" cy="68782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9" name="テキスト ボックス 78"/>
            <p:cNvSpPr txBox="1"/>
            <p:nvPr/>
          </p:nvSpPr>
          <p:spPr>
            <a:xfrm>
              <a:off x="6030114" y="4522495"/>
              <a:ext cx="326957" cy="11596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p>
          </p:txBody>
        </p:sp>
        <p:sp>
          <p:nvSpPr>
            <p:cNvPr id="80" name="テキスト ボックス 79"/>
            <p:cNvSpPr txBox="1"/>
            <p:nvPr/>
          </p:nvSpPr>
          <p:spPr>
            <a:xfrm>
              <a:off x="6034884" y="5772229"/>
              <a:ext cx="246760" cy="5483449"/>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大阪・関西万博　開催</a:t>
              </a:r>
            </a:p>
          </p:txBody>
        </p:sp>
      </p:grpSp>
      <p:sp>
        <p:nvSpPr>
          <p:cNvPr id="81" name="正方形/長方形 80"/>
          <p:cNvSpPr/>
          <p:nvPr/>
        </p:nvSpPr>
        <p:spPr>
          <a:xfrm>
            <a:off x="303671" y="3861048"/>
            <a:ext cx="360040" cy="2284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82" name="右矢印 81"/>
          <p:cNvSpPr/>
          <p:nvPr/>
        </p:nvSpPr>
        <p:spPr>
          <a:xfrm>
            <a:off x="4448884" y="4086079"/>
            <a:ext cx="3357662" cy="749604"/>
          </a:xfrm>
          <a:prstGeom prst="rightArrow">
            <a:avLst>
              <a:gd name="adj1" fmla="val 88431"/>
              <a:gd name="adj2" fmla="val 66052"/>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3" name="正方形/長方形 82"/>
          <p:cNvSpPr/>
          <p:nvPr/>
        </p:nvSpPr>
        <p:spPr>
          <a:xfrm>
            <a:off x="4950636" y="4236329"/>
            <a:ext cx="2351218" cy="560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○パビリオン等　建築工事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○バス輸送計画</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○入場券前売販売　　　　等</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4" name="右矢印 83"/>
          <p:cNvSpPr/>
          <p:nvPr/>
        </p:nvSpPr>
        <p:spPr>
          <a:xfrm>
            <a:off x="833387" y="4066076"/>
            <a:ext cx="3593418" cy="731076"/>
          </a:xfrm>
          <a:prstGeom prst="rightArrow">
            <a:avLst>
              <a:gd name="adj1" fmla="val 88431"/>
              <a:gd name="adj2" fmla="val 66052"/>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69"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5" name="正方形/長方形 84"/>
          <p:cNvSpPr/>
          <p:nvPr/>
        </p:nvSpPr>
        <p:spPr>
          <a:xfrm>
            <a:off x="790739" y="4078399"/>
            <a:ext cx="3564638" cy="646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○入場券販売実施計画　　　　 ○テーマ事業計画・設計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○情報通信システム整備計画　○来場者サービス基本計画　○リスク・危機管理計画          ○催事計画　　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6" name="正方形/長方形 85"/>
          <p:cNvSpPr/>
          <p:nvPr/>
        </p:nvSpPr>
        <p:spPr>
          <a:xfrm>
            <a:off x="3072217" y="4895741"/>
            <a:ext cx="1049046" cy="185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ライセンス事業</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スタート</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7" name="右矢印 86"/>
          <p:cNvSpPr/>
          <p:nvPr/>
        </p:nvSpPr>
        <p:spPr>
          <a:xfrm>
            <a:off x="1081300" y="5708395"/>
            <a:ext cx="6689280" cy="1095130"/>
          </a:xfrm>
          <a:prstGeom prst="rightArrow">
            <a:avLst>
              <a:gd name="adj1" fmla="val 88431"/>
              <a:gd name="adj2" fmla="val 56144"/>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69"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8" name="正方形/長方形 87"/>
          <p:cNvSpPr/>
          <p:nvPr/>
        </p:nvSpPr>
        <p:spPr>
          <a:xfrm>
            <a:off x="1020733" y="5927987"/>
            <a:ext cx="4749890" cy="655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年大阪・関西万博推進本部、専門部会等で府市の取組みを推進</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会場内外における保健医療衛生に関する取組み</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万博への参加促進や学校教育との連携に関する取組み　　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●国や関係機関と会場整備・交通アクセスに関する調整</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●大阪パビリオンの実施計画等の策定・建築・運営準備等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●府内市町村や関係団体等との連携による機運醸成の取組み　　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9" name="大かっこ 88"/>
          <p:cNvSpPr/>
          <p:nvPr/>
        </p:nvSpPr>
        <p:spPr>
          <a:xfrm>
            <a:off x="1178833" y="6036060"/>
            <a:ext cx="3518097" cy="201538"/>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59"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0" name="正方形/長方形 89"/>
          <p:cNvSpPr/>
          <p:nvPr/>
        </p:nvSpPr>
        <p:spPr>
          <a:xfrm>
            <a:off x="1121387" y="4906305"/>
            <a:ext cx="1451671" cy="929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大阪パビリオン</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建築基本設計の公表</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1" name="正方形/長方形 90"/>
          <p:cNvSpPr/>
          <p:nvPr/>
        </p:nvSpPr>
        <p:spPr>
          <a:xfrm>
            <a:off x="544334" y="4913573"/>
            <a:ext cx="1342089" cy="921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大阪・関西万博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アクションプランの改定　</a:t>
            </a:r>
          </a:p>
        </p:txBody>
      </p:sp>
      <p:sp>
        <p:nvSpPr>
          <p:cNvPr id="92" name="テキスト ボックス 91"/>
          <p:cNvSpPr txBox="1"/>
          <p:nvPr/>
        </p:nvSpPr>
        <p:spPr>
          <a:xfrm>
            <a:off x="4883498" y="8051721"/>
            <a:ext cx="323165" cy="1521138"/>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3" name="正方形/長方形 92"/>
          <p:cNvSpPr/>
          <p:nvPr/>
        </p:nvSpPr>
        <p:spPr>
          <a:xfrm>
            <a:off x="1647548" y="4927745"/>
            <a:ext cx="1451671" cy="812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大阪パビリオンの名称決定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4" name="正方形/長方形 93"/>
          <p:cNvSpPr/>
          <p:nvPr/>
        </p:nvSpPr>
        <p:spPr>
          <a:xfrm>
            <a:off x="2145069" y="4936587"/>
            <a:ext cx="1451671" cy="880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１０００日前イベント開催</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5" name="正方形/長方形 94"/>
          <p:cNvSpPr/>
          <p:nvPr/>
        </p:nvSpPr>
        <p:spPr>
          <a:xfrm>
            <a:off x="1602049" y="4565345"/>
            <a:ext cx="1342089" cy="622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6/17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96" name="正方形/長方形 95"/>
          <p:cNvSpPr/>
          <p:nvPr/>
        </p:nvSpPr>
        <p:spPr>
          <a:xfrm>
            <a:off x="2171621" y="4534251"/>
            <a:ext cx="1342089" cy="63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7/13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97" name="正方形/長方形 96"/>
          <p:cNvSpPr/>
          <p:nvPr/>
        </p:nvSpPr>
        <p:spPr>
          <a:xfrm>
            <a:off x="2648830" y="4548377"/>
            <a:ext cx="1342089" cy="63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7/18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98" name="正方形/長方形 97"/>
          <p:cNvSpPr/>
          <p:nvPr/>
        </p:nvSpPr>
        <p:spPr>
          <a:xfrm>
            <a:off x="3344330" y="4558392"/>
            <a:ext cx="1342089" cy="63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秋以降</a:t>
            </a:r>
          </a:p>
        </p:txBody>
      </p:sp>
      <p:sp>
        <p:nvSpPr>
          <p:cNvPr id="99" name="正方形/長方形 98"/>
          <p:cNvSpPr/>
          <p:nvPr/>
        </p:nvSpPr>
        <p:spPr>
          <a:xfrm>
            <a:off x="1026261" y="4541993"/>
            <a:ext cx="1342089" cy="633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6/10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100" name="正方形/長方形 99"/>
          <p:cNvSpPr/>
          <p:nvPr/>
        </p:nvSpPr>
        <p:spPr>
          <a:xfrm>
            <a:off x="4715191" y="4986527"/>
            <a:ext cx="1049046" cy="185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５００日前</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1" name="正方形/長方形 100"/>
          <p:cNvSpPr/>
          <p:nvPr/>
        </p:nvSpPr>
        <p:spPr>
          <a:xfrm>
            <a:off x="4970448" y="4548327"/>
            <a:ext cx="1342089" cy="63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11/30</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2" name="正方形/長方形 101"/>
          <p:cNvSpPr/>
          <p:nvPr/>
        </p:nvSpPr>
        <p:spPr>
          <a:xfrm>
            <a:off x="6233655" y="4960150"/>
            <a:ext cx="1049046" cy="185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１００日前</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3" name="正方形/長方形 102"/>
          <p:cNvSpPr/>
          <p:nvPr/>
        </p:nvSpPr>
        <p:spPr>
          <a:xfrm>
            <a:off x="6576551" y="4548327"/>
            <a:ext cx="1342089" cy="63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1" name="テキスト ボックス 110"/>
          <p:cNvSpPr txBox="1"/>
          <p:nvPr/>
        </p:nvSpPr>
        <p:spPr>
          <a:xfrm>
            <a:off x="303671" y="2564904"/>
            <a:ext cx="4051706" cy="1061829"/>
          </a:xfrm>
          <a:prstGeom prst="rect">
            <a:avLst/>
          </a:prstGeom>
        </p:spPr>
        <p:txBody>
          <a:bodyPr wrap="square">
            <a:spAutoFit/>
          </a:bodyPr>
          <a:lstStyle>
            <a:defPPr>
              <a:defRPr lang="ja-JP"/>
            </a:defPPr>
            <a:lvl1pPr>
              <a:defRPr sz="105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●推進本部会議のもとに、専門部会を置き、副本部長がそれぞれの分担</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に応じて、その進捗管理を行う。</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●これまでにユニバーサルデザイン部会、医療衛生部会、参加促進部会、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産業振興部会、環境部会、地域連携イベント部会、危機管理部会、　</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財政総務部会が立ち上がり、その他の部会についても設置に向けて調</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整中。</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4" name="テキスト ボックス 113"/>
          <p:cNvSpPr txBox="1"/>
          <p:nvPr/>
        </p:nvSpPr>
        <p:spPr>
          <a:xfrm>
            <a:off x="303671" y="416185"/>
            <a:ext cx="1320790" cy="2686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400">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推進体制</a:t>
            </a:r>
            <a:endPar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5" name="テキスト ボックス 114"/>
          <p:cNvSpPr txBox="1"/>
          <p:nvPr/>
        </p:nvSpPr>
        <p:spPr>
          <a:xfrm>
            <a:off x="314715" y="1772816"/>
            <a:ext cx="3848643" cy="900246"/>
          </a:xfrm>
          <a:prstGeom prst="rect">
            <a:avLst/>
          </a:prstGeom>
        </p:spPr>
        <p:txBody>
          <a:bodyPr wrap="square">
            <a:spAutoFit/>
          </a:bodyPr>
          <a:lstStyle>
            <a:defPPr>
              <a:defRPr lang="ja-JP"/>
            </a:defPPr>
            <a:lvl1pPr>
              <a:defRPr sz="105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万博の成功に向け、開催主体である国の要請のもと、博覧会協会と連携しながら、知事・市長の指揮・命令により、府市の各部局や区役所が主体的に自らが有する機能をフルに発揮し、迅速・的確に取組みを進め、万博の円滑な開催を支援することを目的として、</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日に推進本部を設置。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16" name="図 1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9713" y="893421"/>
            <a:ext cx="4776291" cy="2588222"/>
          </a:xfrm>
          <a:prstGeom prst="rect">
            <a:avLst/>
          </a:prstGeom>
        </p:spPr>
      </p:pic>
      <p:sp>
        <p:nvSpPr>
          <p:cNvPr id="139" name="正方形/長方形 138"/>
          <p:cNvSpPr/>
          <p:nvPr/>
        </p:nvSpPr>
        <p:spPr>
          <a:xfrm>
            <a:off x="298882" y="3567727"/>
            <a:ext cx="1320790" cy="2787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スケジュール</a:t>
            </a:r>
          </a:p>
        </p:txBody>
      </p:sp>
      <p:sp>
        <p:nvSpPr>
          <p:cNvPr id="2" name="正方形/長方形 1"/>
          <p:cNvSpPr/>
          <p:nvPr/>
        </p:nvSpPr>
        <p:spPr>
          <a:xfrm>
            <a:off x="223644" y="1124744"/>
            <a:ext cx="110799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万博推進局</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正方形/長方形 2"/>
          <p:cNvSpPr/>
          <p:nvPr/>
        </p:nvSpPr>
        <p:spPr>
          <a:xfrm>
            <a:off x="289304" y="1374884"/>
            <a:ext cx="3711530"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令和４年１月１日設置。大阪府・大阪市の共同設置組織。</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p:cNvSpPr/>
          <p:nvPr/>
        </p:nvSpPr>
        <p:spPr>
          <a:xfrm>
            <a:off x="240056" y="1556792"/>
            <a:ext cx="263084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大阪・関西万博推進本部</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40" name="正方形/長方形 39"/>
          <p:cNvSpPr/>
          <p:nvPr/>
        </p:nvSpPr>
        <p:spPr>
          <a:xfrm>
            <a:off x="223644" y="692696"/>
            <a:ext cx="229421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年日本国際博覧会協会</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正方形/長方形 40"/>
          <p:cNvSpPr/>
          <p:nvPr/>
        </p:nvSpPr>
        <p:spPr>
          <a:xfrm>
            <a:off x="279389" y="942836"/>
            <a:ext cx="4004579"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年１月</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日設立。７局</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部体制（令和４年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月現在）</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12"/>
          </p:nvPr>
        </p:nvSpPr>
        <p:spPr/>
        <p:txBody>
          <a:bodyPr/>
          <a:lstStyle/>
          <a:p>
            <a:fld id="{63BC356D-1576-478B-8647-1361C6E9DFF7}" type="slidenum">
              <a:rPr lang="ja-JP" altLang="en-US" smtClean="0"/>
              <a:pPr/>
              <a:t>30</a:t>
            </a:fld>
            <a:endParaRPr lang="ja-JP" altLang="en-US"/>
          </a:p>
        </p:txBody>
      </p:sp>
    </p:spTree>
    <p:extLst>
      <p:ext uri="{BB962C8B-B14F-4D97-AF65-F5344CB8AC3E}">
        <p14:creationId xmlns:p14="http://schemas.microsoft.com/office/powerpoint/2010/main" val="46083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0417" y="153473"/>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■万博で実現をめざす姿</a:t>
            </a:r>
          </a:p>
        </p:txBody>
      </p:sp>
      <p:cxnSp>
        <p:nvCxnSpPr>
          <p:cNvPr id="29" name="直線コネクタ 28">
            <a:extLst>
              <a:ext uri="{FF2B5EF4-FFF2-40B4-BE49-F238E27FC236}">
                <a16:creationId xmlns:a16="http://schemas.microsoft.com/office/drawing/2014/main" id="{1F67E9DA-DDE6-4924-8D59-7F42A38A6C60}"/>
              </a:ext>
            </a:extLst>
          </p:cNvPr>
          <p:cNvCxnSpPr>
            <a:cxnSpLocks/>
          </p:cNvCxnSpPr>
          <p:nvPr/>
        </p:nvCxnSpPr>
        <p:spPr>
          <a:xfrm>
            <a:off x="2675329" y="943103"/>
            <a:ext cx="0" cy="5760000"/>
          </a:xfrm>
          <a:prstGeom prst="line">
            <a:avLst/>
          </a:prstGeom>
          <a:ln w="635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F67E9DA-DDE6-4924-8D59-7F42A38A6C60}"/>
              </a:ext>
            </a:extLst>
          </p:cNvPr>
          <p:cNvCxnSpPr>
            <a:cxnSpLocks/>
          </p:cNvCxnSpPr>
          <p:nvPr/>
        </p:nvCxnSpPr>
        <p:spPr>
          <a:xfrm>
            <a:off x="6444914" y="909652"/>
            <a:ext cx="1" cy="5760000"/>
          </a:xfrm>
          <a:prstGeom prst="line">
            <a:avLst/>
          </a:prstGeom>
          <a:ln w="6350">
            <a:solidFill>
              <a:srgbClr val="E60012"/>
            </a:solidFill>
          </a:ln>
        </p:spPr>
        <p:style>
          <a:lnRef idx="1">
            <a:schemeClr val="accent1"/>
          </a:lnRef>
          <a:fillRef idx="0">
            <a:schemeClr val="accent1"/>
          </a:fillRef>
          <a:effectRef idx="0">
            <a:schemeClr val="accent1"/>
          </a:effectRef>
          <a:fontRef idx="minor">
            <a:schemeClr val="tx1"/>
          </a:fontRef>
        </p:style>
      </p:cxnSp>
      <p:pic>
        <p:nvPicPr>
          <p:cNvPr id="35" name="図 34">
            <a:extLst>
              <a:ext uri="{FF2B5EF4-FFF2-40B4-BE49-F238E27FC236}">
                <a16:creationId xmlns:a16="http://schemas.microsoft.com/office/drawing/2014/main" id="{6C71E3B1-8701-4F54-91AD-43723CAB1F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18501" y="1223400"/>
            <a:ext cx="1825982" cy="985411"/>
          </a:xfrm>
          <a:prstGeom prst="rect">
            <a:avLst/>
          </a:prstGeom>
        </p:spPr>
      </p:pic>
      <p:sp>
        <p:nvSpPr>
          <p:cNvPr id="36" name="正方形/長方形 35">
            <a:extLst>
              <a:ext uri="{FF2B5EF4-FFF2-40B4-BE49-F238E27FC236}">
                <a16:creationId xmlns:a16="http://schemas.microsoft.com/office/drawing/2014/main" id="{57AC4506-3BF2-4C29-ABF4-DE9A21DFA0F5}"/>
              </a:ext>
            </a:extLst>
          </p:cNvPr>
          <p:cNvSpPr/>
          <p:nvPr/>
        </p:nvSpPr>
        <p:spPr>
          <a:xfrm>
            <a:off x="2839638" y="2288316"/>
            <a:ext cx="942887" cy="1923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65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Times New Roman" panose="02020603050405020304" pitchFamily="18" charset="0"/>
              </a:rPr>
              <a:t>画像：</a:t>
            </a:r>
            <a:r>
              <a:rPr kumimoji="1" lang="en-US" altLang="ja-JP" sz="65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Times New Roman" panose="02020603050405020304" pitchFamily="18" charset="0"/>
              </a:rPr>
              <a:t>Adobe Stock</a:t>
            </a:r>
            <a:endParaRPr kumimoji="1" lang="ja-JP" altLang="en-US" sz="65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37" name="正方形/長方形 36">
            <a:extLst>
              <a:ext uri="{FF2B5EF4-FFF2-40B4-BE49-F238E27FC236}">
                <a16:creationId xmlns:a16="http://schemas.microsoft.com/office/drawing/2014/main" id="{5E9E75D7-74F0-47D2-A60C-D037783E54CB}"/>
              </a:ext>
            </a:extLst>
          </p:cNvPr>
          <p:cNvSpPr/>
          <p:nvPr/>
        </p:nvSpPr>
        <p:spPr>
          <a:xfrm>
            <a:off x="4731401" y="1173251"/>
            <a:ext cx="1651521" cy="1307425"/>
          </a:xfrm>
          <a:prstGeom prst="rect">
            <a:avLst/>
          </a:prstGeom>
          <a:solidFill>
            <a:srgbClr val="EFEFEF"/>
          </a:solidFill>
          <a:ln>
            <a:noFill/>
            <a:prstDash val="sysDot"/>
          </a:ln>
        </p:spPr>
        <p:txBody>
          <a:bodyPr wrap="square" lIns="87750" tIns="87750" rIns="117000" bIns="87750">
            <a:noAutofit/>
          </a:bodyPr>
          <a:lstStyle/>
          <a:p>
            <a:pPr marL="86420" marR="0" lvl="0" indent="-86420" algn="just" defTabSz="914400" rtl="0" eaLnBrk="1" fontAlgn="auto" latinLnBrk="0" hangingPunct="1">
              <a:lnSpc>
                <a:spcPct val="100000"/>
              </a:lnSpc>
              <a:spcBef>
                <a:spcPts val="325"/>
              </a:spcBef>
              <a:spcAft>
                <a:spcPts val="0"/>
              </a:spcAft>
              <a:buClr>
                <a:srgbClr val="E60012"/>
              </a:buClr>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カーボンニュートラル万博として、エネルギーを最適化する技術や水素エネルギー技術等を実証し、その後の社会実装につなげていく。</a:t>
            </a:r>
          </a:p>
        </p:txBody>
      </p:sp>
      <p:sp>
        <p:nvSpPr>
          <p:cNvPr id="38" name="テキスト ボックス 37">
            <a:extLst>
              <a:ext uri="{FF2B5EF4-FFF2-40B4-BE49-F238E27FC236}">
                <a16:creationId xmlns:a16="http://schemas.microsoft.com/office/drawing/2014/main" id="{CC9A262A-7515-4A85-BB0C-1C62FACF3A69}"/>
              </a:ext>
            </a:extLst>
          </p:cNvPr>
          <p:cNvSpPr txBox="1"/>
          <p:nvPr/>
        </p:nvSpPr>
        <p:spPr>
          <a:xfrm>
            <a:off x="3054253" y="636932"/>
            <a:ext cx="2963247" cy="392415"/>
          </a:xfrm>
          <a:prstGeom prst="rect">
            <a:avLst/>
          </a:prstGeom>
          <a:noFill/>
        </p:spPr>
        <p:txBody>
          <a:bodyPr wrap="square" rtlCol="0">
            <a:spAutoFit/>
          </a:bodyPr>
          <a:lstStyle>
            <a:defPPr>
              <a:defRPr lang="en-US"/>
            </a:defPPr>
            <a:lvl1pPr algn="ctr">
              <a:defRPr kumimoji="1" sz="1600" b="1">
                <a:solidFill>
                  <a:srgbClr val="E6001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カーボンニュートラル</a:t>
            </a:r>
          </a:p>
        </p:txBody>
      </p:sp>
      <p:sp>
        <p:nvSpPr>
          <p:cNvPr id="39" name="テキスト ボックス 38">
            <a:extLst>
              <a:ext uri="{FF2B5EF4-FFF2-40B4-BE49-F238E27FC236}">
                <a16:creationId xmlns:a16="http://schemas.microsoft.com/office/drawing/2014/main" id="{CC9A262A-7515-4A85-BB0C-1C62FACF3A69}"/>
              </a:ext>
            </a:extLst>
          </p:cNvPr>
          <p:cNvSpPr txBox="1"/>
          <p:nvPr/>
        </p:nvSpPr>
        <p:spPr>
          <a:xfrm>
            <a:off x="404307" y="702760"/>
            <a:ext cx="1900258" cy="392415"/>
          </a:xfrm>
          <a:prstGeom prst="rect">
            <a:avLst/>
          </a:prstGeom>
          <a:noFill/>
        </p:spPr>
        <p:txBody>
          <a:bodyPr wrap="square" rtlCol="0">
            <a:spAutoFit/>
          </a:bodyPr>
          <a:lstStyle>
            <a:defPPr>
              <a:defRPr lang="en-US"/>
            </a:defPPr>
            <a:lvl1pPr algn="ctr">
              <a:defRPr kumimoji="1" sz="1600" b="1">
                <a:solidFill>
                  <a:srgbClr val="E6001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空飛ぶクルマ</a:t>
            </a:r>
          </a:p>
        </p:txBody>
      </p:sp>
      <p:pic>
        <p:nvPicPr>
          <p:cNvPr id="40" name="図 39">
            <a:extLst>
              <a:ext uri="{FF2B5EF4-FFF2-40B4-BE49-F238E27FC236}">
                <a16:creationId xmlns:a16="http://schemas.microsoft.com/office/drawing/2014/main" id="{FC667692-F6D3-459B-9AD9-CD9250C168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6921" y="2002714"/>
            <a:ext cx="2420604" cy="1440438"/>
          </a:xfrm>
          <a:prstGeom prst="rect">
            <a:avLst/>
          </a:prstGeom>
        </p:spPr>
      </p:pic>
      <p:sp>
        <p:nvSpPr>
          <p:cNvPr id="41" name="正方形/長方形 40">
            <a:extLst>
              <a:ext uri="{FF2B5EF4-FFF2-40B4-BE49-F238E27FC236}">
                <a16:creationId xmlns:a16="http://schemas.microsoft.com/office/drawing/2014/main" id="{D18695F1-BC0B-41BE-BE29-2AAD76C1E88F}"/>
              </a:ext>
            </a:extLst>
          </p:cNvPr>
          <p:cNvSpPr/>
          <p:nvPr/>
        </p:nvSpPr>
        <p:spPr>
          <a:xfrm>
            <a:off x="148496" y="3620096"/>
            <a:ext cx="2491306" cy="1333743"/>
          </a:xfrm>
          <a:prstGeom prst="rect">
            <a:avLst/>
          </a:prstGeom>
          <a:solidFill>
            <a:srgbClr val="EFEFEF"/>
          </a:solidFill>
          <a:ln>
            <a:noFill/>
            <a:prstDash val="sysDot"/>
          </a:ln>
        </p:spPr>
        <p:txBody>
          <a:bodyPr wrap="square" lIns="87750" tIns="87750" rIns="117000" bIns="87750">
            <a:noAutofit/>
          </a:bodyPr>
          <a:lstStyle/>
          <a:p>
            <a:pPr marL="86420" marR="0" lvl="0" indent="-86420" algn="just" defTabSz="914400" rtl="0" eaLnBrk="1" fontAlgn="auto" latinLnBrk="0" hangingPunct="1">
              <a:lnSpc>
                <a:spcPct val="100000"/>
              </a:lnSpc>
              <a:spcBef>
                <a:spcPts val="325"/>
              </a:spcBef>
              <a:spcAft>
                <a:spcPts val="0"/>
              </a:spcAft>
              <a:buClr>
                <a:srgbClr val="E60012"/>
              </a:buClr>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来社会の実験場」のシンボルとして、万博会場の立地特性を最大限に活かした「空飛ぶクルマ」の商用運航を実現し、大阪・関西をはじめわが国が、次世代モビリティの分野で世界をリードすることをめざす。</a:t>
            </a:r>
          </a:p>
        </p:txBody>
      </p:sp>
      <p:sp>
        <p:nvSpPr>
          <p:cNvPr id="42" name="正方形/長方形 41">
            <a:extLst>
              <a:ext uri="{FF2B5EF4-FFF2-40B4-BE49-F238E27FC236}">
                <a16:creationId xmlns:a16="http://schemas.microsoft.com/office/drawing/2014/main" id="{57AC4506-3BF2-4C29-ABF4-DE9A21DFA0F5}"/>
              </a:ext>
            </a:extLst>
          </p:cNvPr>
          <p:cNvSpPr/>
          <p:nvPr/>
        </p:nvSpPr>
        <p:spPr>
          <a:xfrm>
            <a:off x="103583" y="1729590"/>
            <a:ext cx="601447" cy="1923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5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Times New Roman" panose="02020603050405020304" pitchFamily="18" charset="0"/>
              </a:rPr>
              <a:t>イメージ図</a:t>
            </a:r>
            <a:endParaRPr kumimoji="1" lang="ja-JP" altLang="en-US" sz="65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43" name="テキスト ボックス 42">
            <a:extLst>
              <a:ext uri="{FF2B5EF4-FFF2-40B4-BE49-F238E27FC236}">
                <a16:creationId xmlns:a16="http://schemas.microsoft.com/office/drawing/2014/main" id="{B5C025A0-3CB8-4537-8A8D-4AF50F41C819}"/>
              </a:ext>
            </a:extLst>
          </p:cNvPr>
          <p:cNvSpPr txBox="1"/>
          <p:nvPr/>
        </p:nvSpPr>
        <p:spPr>
          <a:xfrm>
            <a:off x="6274688" y="624689"/>
            <a:ext cx="3023098"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ライフサイエンス</a:t>
            </a:r>
          </a:p>
        </p:txBody>
      </p:sp>
      <p:pic>
        <p:nvPicPr>
          <p:cNvPr id="45" name="図 4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0411" y="1036564"/>
            <a:ext cx="1387204" cy="1372446"/>
          </a:xfrm>
          <a:prstGeom prst="rect">
            <a:avLst/>
          </a:prstGeom>
        </p:spPr>
      </p:pic>
      <p:sp>
        <p:nvSpPr>
          <p:cNvPr id="46" name="テキスト ボックス 45">
            <a:extLst>
              <a:ext uri="{FF2B5EF4-FFF2-40B4-BE49-F238E27FC236}">
                <a16:creationId xmlns:a16="http://schemas.microsoft.com/office/drawing/2014/main" id="{C4220091-CF02-4ADF-B29F-A381A70929C2}"/>
              </a:ext>
            </a:extLst>
          </p:cNvPr>
          <p:cNvSpPr txBox="1"/>
          <p:nvPr/>
        </p:nvSpPr>
        <p:spPr>
          <a:xfrm>
            <a:off x="6361225" y="3570210"/>
            <a:ext cx="2468932" cy="392415"/>
          </a:xfrm>
          <a:prstGeom prst="rect">
            <a:avLst/>
          </a:prstGeom>
          <a:noFill/>
        </p:spPr>
        <p:txBody>
          <a:bodyPr wrap="square" rtlCol="0">
            <a:spAutoFit/>
          </a:bodyPr>
          <a:lstStyle>
            <a:defPPr>
              <a:defRPr lang="en-US"/>
            </a:defPPr>
            <a:lvl1pPr algn="ctr">
              <a:defRPr kumimoji="1" sz="1600" b="1">
                <a:solidFill>
                  <a:srgbClr val="E6001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次世代ヘルスケア</a:t>
            </a:r>
          </a:p>
        </p:txBody>
      </p:sp>
      <p:sp>
        <p:nvSpPr>
          <p:cNvPr id="47" name="正方形/長方形 46">
            <a:extLst>
              <a:ext uri="{FF2B5EF4-FFF2-40B4-BE49-F238E27FC236}">
                <a16:creationId xmlns:a16="http://schemas.microsoft.com/office/drawing/2014/main" id="{20E47BC1-F959-4CF4-A87E-24C691C776E2}"/>
              </a:ext>
            </a:extLst>
          </p:cNvPr>
          <p:cNvSpPr/>
          <p:nvPr/>
        </p:nvSpPr>
        <p:spPr>
          <a:xfrm>
            <a:off x="6460290" y="5525169"/>
            <a:ext cx="2536156" cy="784152"/>
          </a:xfrm>
          <a:prstGeom prst="rect">
            <a:avLst/>
          </a:prstGeom>
          <a:solidFill>
            <a:srgbClr val="EFEFEF"/>
          </a:solidFill>
          <a:ln>
            <a:noFill/>
            <a:prstDash val="sysDot"/>
          </a:ln>
        </p:spPr>
        <p:txBody>
          <a:bodyPr wrap="square" lIns="87750" tIns="87750" rIns="117000" bIns="87750">
            <a:noAutofit/>
          </a:bodyPr>
          <a:lstStyle/>
          <a:p>
            <a:pPr marL="86420" marR="0" lvl="0" indent="-86420" algn="just" defTabSz="914400" rtl="0" eaLnBrk="1" fontAlgn="auto" latinLnBrk="0" hangingPunct="1">
              <a:lnSpc>
                <a:spcPct val="100000"/>
              </a:lnSpc>
              <a:spcBef>
                <a:spcPts val="325"/>
              </a:spcBef>
              <a:spcAft>
                <a:spcPts val="0"/>
              </a:spcAft>
              <a:buClr>
                <a:srgbClr val="E60012"/>
              </a:buClr>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万博会場では、ヘルスケアデータを</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分析し、パーソナライズされた健康プログラムの提案などに取り組む。</a:t>
            </a:r>
          </a:p>
        </p:txBody>
      </p:sp>
      <p:pic>
        <p:nvPicPr>
          <p:cNvPr id="48" name="図 4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87025" y="4032726"/>
            <a:ext cx="2462268" cy="1476399"/>
          </a:xfrm>
          <a:prstGeom prst="rect">
            <a:avLst/>
          </a:prstGeom>
        </p:spPr>
      </p:pic>
      <p:sp>
        <p:nvSpPr>
          <p:cNvPr id="50" name="テキスト ボックス 49">
            <a:extLst>
              <a:ext uri="{FF2B5EF4-FFF2-40B4-BE49-F238E27FC236}">
                <a16:creationId xmlns:a16="http://schemas.microsoft.com/office/drawing/2014/main" id="{C4220091-CF02-4ADF-B29F-A381A70929C2}"/>
              </a:ext>
            </a:extLst>
          </p:cNvPr>
          <p:cNvSpPr txBox="1"/>
          <p:nvPr/>
        </p:nvSpPr>
        <p:spPr>
          <a:xfrm>
            <a:off x="2970825" y="2592762"/>
            <a:ext cx="3020124" cy="617541"/>
          </a:xfrm>
          <a:prstGeom prst="rect">
            <a:avLst/>
          </a:prstGeom>
          <a:noFill/>
        </p:spPr>
        <p:txBody>
          <a:bodyPr wrap="square" rtlCol="0">
            <a:spAutoFit/>
          </a:bodyPr>
          <a:lstStyle>
            <a:defPPr>
              <a:defRPr lang="en-US"/>
            </a:defPPr>
            <a:lvl1pPr algn="ctr">
              <a:defRPr kumimoji="1" sz="1600" b="1">
                <a:solidFill>
                  <a:srgbClr val="E6001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スマートモビリティ万博</a:t>
            </a:r>
            <a:endParaRPr kumimoji="1" lang="en-US" altLang="ja-JP" sz="1950"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63"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（来場者移動</a:t>
            </a:r>
            <a:r>
              <a:rPr kumimoji="1" lang="en-US" altLang="ja-JP" sz="1463"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EV</a:t>
            </a:r>
            <a:r>
              <a:rPr kumimoji="1" lang="ja-JP" altLang="en-US" sz="1463"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バス）</a:t>
            </a:r>
          </a:p>
        </p:txBody>
      </p:sp>
      <p:sp>
        <p:nvSpPr>
          <p:cNvPr id="51" name="正方形/長方形 50">
            <a:extLst>
              <a:ext uri="{FF2B5EF4-FFF2-40B4-BE49-F238E27FC236}">
                <a16:creationId xmlns:a16="http://schemas.microsoft.com/office/drawing/2014/main" id="{D18695F1-BC0B-41BE-BE29-2AAD76C1E88F}"/>
              </a:ext>
            </a:extLst>
          </p:cNvPr>
          <p:cNvSpPr/>
          <p:nvPr/>
        </p:nvSpPr>
        <p:spPr>
          <a:xfrm>
            <a:off x="3054252" y="4538926"/>
            <a:ext cx="3195165" cy="2164177"/>
          </a:xfrm>
          <a:prstGeom prst="rect">
            <a:avLst/>
          </a:prstGeom>
          <a:solidFill>
            <a:srgbClr val="EFEFEF"/>
          </a:solidFill>
          <a:ln>
            <a:noFill/>
            <a:prstDash val="sysDot"/>
          </a:ln>
        </p:spPr>
        <p:txBody>
          <a:bodyPr wrap="square" lIns="87750" tIns="87750" rIns="117000" bIns="87750">
            <a:noAutofit/>
          </a:bodyPr>
          <a:lstStyle/>
          <a:p>
            <a:pPr marL="86420" marR="0" lvl="0" indent="-86420" algn="just" defTabSz="914400" rtl="0" eaLnBrk="1" fontAlgn="auto" latinLnBrk="0" hangingPunct="1">
              <a:lnSpc>
                <a:spcPct val="100000"/>
              </a:lnSpc>
              <a:spcBef>
                <a:spcPts val="325"/>
              </a:spcBef>
              <a:spcAft>
                <a:spcPts val="0"/>
              </a:spcAft>
              <a:buClr>
                <a:srgbClr val="E60012"/>
              </a:buClr>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会場アクセスバス並びに会場内・外周バスについて、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（電気）バス</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台を導入し、運行管理システム（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FMS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）と一体となったエネルギーマネジメントシステム（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EMS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）を活用した運行と充電を両立する技術実証を実施。その他、国・府市の補助で万博アクセスに必　要な</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バス・</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FC</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（燃料電池）バスを</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台確保予定。</a:t>
            </a:r>
          </a:p>
          <a:p>
            <a:pPr marL="86420" marR="0" lvl="0" indent="-86420" algn="just" defTabSz="914400" rtl="0" eaLnBrk="1" fontAlgn="auto" latinLnBrk="0" hangingPunct="1">
              <a:lnSpc>
                <a:spcPct val="100000"/>
              </a:lnSpc>
              <a:spcBef>
                <a:spcPts val="325"/>
              </a:spcBef>
              <a:spcAft>
                <a:spcPts val="0"/>
              </a:spcAft>
              <a:buClr>
                <a:srgbClr val="E60012"/>
              </a:buClr>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自動運転レベル４での運行や走行中給電などの新技術も融合させ、世界でも類を見ない大規模な実証を行うことで、次世代のモビリティとその進化を示していく。</a:t>
            </a:r>
          </a:p>
        </p:txBody>
      </p:sp>
      <p:sp>
        <p:nvSpPr>
          <p:cNvPr id="52" name="正方形/長方形 51">
            <a:extLst>
              <a:ext uri="{FF2B5EF4-FFF2-40B4-BE49-F238E27FC236}">
                <a16:creationId xmlns:a16="http://schemas.microsoft.com/office/drawing/2014/main" id="{0A405DDA-A10F-4F81-AE47-D86FB2B2E192}"/>
              </a:ext>
            </a:extLst>
          </p:cNvPr>
          <p:cNvSpPr/>
          <p:nvPr/>
        </p:nvSpPr>
        <p:spPr>
          <a:xfrm>
            <a:off x="5772412" y="4170619"/>
            <a:ext cx="601447" cy="1923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5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Times New Roman" panose="02020603050405020304" pitchFamily="18" charset="0"/>
              </a:rPr>
              <a:t>イメージ図</a:t>
            </a:r>
            <a:endParaRPr kumimoji="1" lang="ja-JP" altLang="en-US" sz="65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pic>
        <p:nvPicPr>
          <p:cNvPr id="53" name="図 5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55479" y="3216798"/>
            <a:ext cx="2507032" cy="1309137"/>
          </a:xfrm>
          <a:prstGeom prst="rect">
            <a:avLst/>
          </a:prstGeom>
        </p:spPr>
      </p:pic>
      <p:sp>
        <p:nvSpPr>
          <p:cNvPr id="54" name="正方形/長方形 53">
            <a:extLst>
              <a:ext uri="{FF2B5EF4-FFF2-40B4-BE49-F238E27FC236}">
                <a16:creationId xmlns:a16="http://schemas.microsoft.com/office/drawing/2014/main" id="{5E9E75D7-74F0-47D2-A60C-D037783E54CB}"/>
              </a:ext>
            </a:extLst>
          </p:cNvPr>
          <p:cNvSpPr/>
          <p:nvPr/>
        </p:nvSpPr>
        <p:spPr>
          <a:xfrm>
            <a:off x="7352845" y="2292973"/>
            <a:ext cx="1673279" cy="1221544"/>
          </a:xfrm>
          <a:prstGeom prst="rect">
            <a:avLst/>
          </a:prstGeom>
          <a:solidFill>
            <a:srgbClr val="EFEFEF"/>
          </a:solidFill>
          <a:ln>
            <a:noFill/>
            <a:prstDash val="sysDot"/>
          </a:ln>
        </p:spPr>
        <p:txBody>
          <a:bodyPr wrap="square" lIns="87750" tIns="87750" rIns="117000" bIns="87750">
            <a:noAutofit/>
          </a:bodyPr>
          <a:lstStyle/>
          <a:p>
            <a:pPr marL="86420" marR="0" lvl="0" indent="-86420" algn="just" defTabSz="914400" rtl="0" eaLnBrk="1" fontAlgn="auto" latinLnBrk="0" hangingPunct="1">
              <a:lnSpc>
                <a:spcPct val="100000"/>
              </a:lnSpc>
              <a:spcBef>
                <a:spcPts val="325"/>
              </a:spcBef>
              <a:spcAft>
                <a:spcPts val="0"/>
              </a:spcAft>
              <a:buClr>
                <a:srgbClr val="E60012"/>
              </a:buClr>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大阪・関西のライフサイエンス分野の強みを活かし、</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iPS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細胞やヒト体性幹細胞を活用した再生医療の実用化をめざす。</a:t>
            </a:r>
          </a:p>
        </p:txBody>
      </p:sp>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31</a:t>
            </a:fld>
            <a:endParaRPr lang="ja-JP" altLang="en-US"/>
          </a:p>
        </p:txBody>
      </p:sp>
    </p:spTree>
    <p:extLst>
      <p:ext uri="{BB962C8B-B14F-4D97-AF65-F5344CB8AC3E}">
        <p14:creationId xmlns:p14="http://schemas.microsoft.com/office/powerpoint/2010/main" val="2837115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0417" y="153473"/>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■（協会・大阪府市等）要望活動１：万博関連ソフト事業①</a:t>
            </a:r>
          </a:p>
        </p:txBody>
      </p:sp>
      <p:sp>
        <p:nvSpPr>
          <p:cNvPr id="23" name="正方形/長方形 22"/>
          <p:cNvSpPr/>
          <p:nvPr/>
        </p:nvSpPr>
        <p:spPr>
          <a:xfrm>
            <a:off x="263732" y="556837"/>
            <a:ext cx="8736255" cy="646331"/>
          </a:xfrm>
          <a:prstGeom prst="rect">
            <a:avLst/>
          </a:prstGeom>
          <a:solidFill>
            <a:schemeClr val="bg1">
              <a:lumMod val="95000"/>
            </a:schemeClr>
          </a:solid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万博を通じ、世界の課題解決に貢献するとともに、わが国の持続的な成長・発展につなげていくことこそが、大阪・関西万博のめざすところ。　その実現に向け、大阪・関西に強みがある分野を中心に、</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年、さらには</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年の「めざす姿」を明示。あわせて、直面する課題と国への要望事項をとりまとめたアクションプランを策定。現在、その具体化に向けた取組を進めている。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6" name="正方形/長方形 115">
            <a:extLst>
              <a:ext uri="{FF2B5EF4-FFF2-40B4-BE49-F238E27FC236}">
                <a16:creationId xmlns:a16="http://schemas.microsoft.com/office/drawing/2014/main" id="{F3052D5A-CE1E-4AC7-BB3D-36965004A9A3}"/>
              </a:ext>
            </a:extLst>
          </p:cNvPr>
          <p:cNvSpPr/>
          <p:nvPr/>
        </p:nvSpPr>
        <p:spPr>
          <a:xfrm>
            <a:off x="258350" y="1906807"/>
            <a:ext cx="8741638" cy="1877789"/>
          </a:xfrm>
          <a:prstGeom prst="rect">
            <a:avLst/>
          </a:prstGeom>
          <a:noFill/>
          <a:ln w="317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89"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7" name="対角する 2 つの角を切り取った四角形 116"/>
          <p:cNvSpPr/>
          <p:nvPr/>
        </p:nvSpPr>
        <p:spPr>
          <a:xfrm>
            <a:off x="269438" y="1342455"/>
            <a:ext cx="2481585" cy="300357"/>
          </a:xfrm>
          <a:prstGeom prst="snip2DiagRect">
            <a:avLst>
              <a:gd name="adj1" fmla="val 36597"/>
              <a:gd name="adj2" fmla="val 16667"/>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8" name="角丸四角形 117"/>
          <p:cNvSpPr/>
          <p:nvPr/>
        </p:nvSpPr>
        <p:spPr>
          <a:xfrm>
            <a:off x="246940" y="1765168"/>
            <a:ext cx="4605885" cy="338085"/>
          </a:xfrm>
          <a:prstGeom prst="roundRect">
            <a:avLst>
              <a:gd name="adj" fmla="val 50000"/>
            </a:avLst>
          </a:prstGeom>
          <a:solidFill>
            <a:schemeClr val="accent3">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１．ライフサイエンス　～再生医療の産業化～</a:t>
            </a:r>
          </a:p>
        </p:txBody>
      </p:sp>
      <p:sp>
        <p:nvSpPr>
          <p:cNvPr id="119" name="テキスト ボックス 118"/>
          <p:cNvSpPr txBox="1"/>
          <p:nvPr/>
        </p:nvSpPr>
        <p:spPr>
          <a:xfrm>
            <a:off x="379173" y="2238273"/>
            <a:ext cx="740838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「いのち」をテーマに掲げる万博に向け、世界のトップランナーとしての地位を確立できるよう、</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再生医療の産業化をめざす。</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再生医療をベースに、最先端の「未来医療」の産業化、および、国内外の患者への「未来医療」の提供による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国際貢献を推進する「未来医療国際拠点」を、</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年春にオープン予定。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「大阪ヘルスケアパビリオン」において、</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iPS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細胞から作成した心筋シートによる再生医療の展示を予定。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0" name="正方形/長方形 119"/>
          <p:cNvSpPr/>
          <p:nvPr/>
        </p:nvSpPr>
        <p:spPr>
          <a:xfrm>
            <a:off x="767279" y="1374663"/>
            <a:ext cx="1485901" cy="279948"/>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主な取組例</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1" name="正方形/長方形 120">
            <a:extLst>
              <a:ext uri="{FF2B5EF4-FFF2-40B4-BE49-F238E27FC236}">
                <a16:creationId xmlns:a16="http://schemas.microsoft.com/office/drawing/2014/main" id="{F3052D5A-CE1E-4AC7-BB3D-36965004A9A3}"/>
              </a:ext>
            </a:extLst>
          </p:cNvPr>
          <p:cNvSpPr/>
          <p:nvPr/>
        </p:nvSpPr>
        <p:spPr>
          <a:xfrm>
            <a:off x="274747" y="4341066"/>
            <a:ext cx="8741638" cy="1752230"/>
          </a:xfrm>
          <a:prstGeom prst="rect">
            <a:avLst/>
          </a:prstGeom>
          <a:noFill/>
          <a:ln w="317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89"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 name="角丸四角形 121"/>
          <p:cNvSpPr/>
          <p:nvPr/>
        </p:nvSpPr>
        <p:spPr>
          <a:xfrm>
            <a:off x="272092" y="4166401"/>
            <a:ext cx="3325415" cy="315992"/>
          </a:xfrm>
          <a:prstGeom prst="roundRect">
            <a:avLst>
              <a:gd name="adj" fmla="val 50000"/>
            </a:avLst>
          </a:prstGeom>
          <a:solidFill>
            <a:schemeClr val="accent4">
              <a:lumMod val="40000"/>
              <a:lumOff val="60000"/>
            </a:schemeClr>
          </a:solidFill>
          <a:ln w="12700" cmpd="sng">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２．空飛ぶクルマの商用運航</a:t>
            </a:r>
          </a:p>
        </p:txBody>
      </p:sp>
      <p:sp>
        <p:nvSpPr>
          <p:cNvPr id="123" name="テキスト ボックス 122"/>
          <p:cNvSpPr txBox="1"/>
          <p:nvPr/>
        </p:nvSpPr>
        <p:spPr>
          <a:xfrm>
            <a:off x="364666" y="4627203"/>
            <a:ext cx="7107750" cy="1569660"/>
          </a:xfrm>
          <a:prstGeom prst="rect">
            <a:avLst/>
          </a:prstGeom>
          <a:noFill/>
        </p:spPr>
        <p:txBody>
          <a:bodyPr wrap="square" rtlCol="0">
            <a:spAutoFit/>
          </a:bodyPr>
          <a:lstStyle/>
          <a:p>
            <a:pPr marL="69652" marR="0" lvl="0" indent="-69652"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ベイエリア中心に空飛ぶクルマの商用運航を実現し、万博会場アクセスに活用。</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9652" marR="0" lvl="0" indent="-69652"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9652" marR="0" lvl="0" indent="-69652"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関係事業者等で構成する「空の移動革命社会実装大阪ラウンドテーブル（２０２０年１１月設立）」に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9652" marR="0" lvl="0" indent="-69652"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おいて、万博での商用運航、</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年代の実用拡大をめざし、実証実験などを通じて課題抽出や提案を実施。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9652" marR="0" lvl="0" indent="-69652"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9652" marR="0" lvl="0" indent="-69652"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離着陸場、運行ルート、運行事業者の選定・決定に向け、国、府・市、協会等関係者間で具体的な進め方、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9652" marR="0" lvl="0" indent="-69652"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スケジュールについて調整を開始。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24" name="グループ化 123"/>
          <p:cNvGrpSpPr/>
          <p:nvPr/>
        </p:nvGrpSpPr>
        <p:grpSpPr>
          <a:xfrm>
            <a:off x="7212867" y="4677449"/>
            <a:ext cx="2063068" cy="1360165"/>
            <a:chOff x="4593734" y="4434213"/>
            <a:chExt cx="2830600" cy="1784199"/>
          </a:xfrm>
        </p:grpSpPr>
        <p:grpSp>
          <p:nvGrpSpPr>
            <p:cNvPr id="125" name="グループ化 124"/>
            <p:cNvGrpSpPr/>
            <p:nvPr/>
          </p:nvGrpSpPr>
          <p:grpSpPr>
            <a:xfrm>
              <a:off x="4593734" y="4434213"/>
              <a:ext cx="2205190" cy="1497896"/>
              <a:chOff x="3978233" y="2692315"/>
              <a:chExt cx="2205190" cy="1497896"/>
            </a:xfrm>
          </p:grpSpPr>
          <p:grpSp>
            <p:nvGrpSpPr>
              <p:cNvPr id="128" name="グループ化 127">
                <a:extLst>
                  <a:ext uri="{FF2B5EF4-FFF2-40B4-BE49-F238E27FC236}">
                    <a16:creationId xmlns:a16="http://schemas.microsoft.com/office/drawing/2014/main" id="{FC300622-8B3C-4404-ADF8-8E9527A5377B}"/>
                  </a:ext>
                </a:extLst>
              </p:cNvPr>
              <p:cNvGrpSpPr>
                <a:grpSpLocks noChangeAspect="1"/>
              </p:cNvGrpSpPr>
              <p:nvPr/>
            </p:nvGrpSpPr>
            <p:grpSpPr>
              <a:xfrm>
                <a:off x="4307396" y="2692315"/>
                <a:ext cx="1876027" cy="1497896"/>
                <a:chOff x="958326" y="3276429"/>
                <a:chExt cx="2073503" cy="1655569"/>
              </a:xfrm>
            </p:grpSpPr>
            <p:sp>
              <p:nvSpPr>
                <p:cNvPr id="134" name="正方形/長方形 133">
                  <a:extLst>
                    <a:ext uri="{FF2B5EF4-FFF2-40B4-BE49-F238E27FC236}">
                      <a16:creationId xmlns:a16="http://schemas.microsoft.com/office/drawing/2014/main" id="{8BC1D7C2-61E6-481E-9359-A5670D789E8B}"/>
                    </a:ext>
                  </a:extLst>
                </p:cNvPr>
                <p:cNvSpPr/>
                <p:nvPr/>
              </p:nvSpPr>
              <p:spPr bwMode="gray">
                <a:xfrm>
                  <a:off x="958326" y="3419998"/>
                  <a:ext cx="1884908" cy="1512000"/>
                </a:xfrm>
                <a:prstGeom prst="rect">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04833" rtl="0" eaLnBrk="1" fontAlgn="auto" latinLnBrk="0" hangingPunct="1">
                    <a:lnSpc>
                      <a:spcPct val="100000"/>
                    </a:lnSpc>
                    <a:spcBef>
                      <a:spcPts val="0"/>
                    </a:spcBef>
                    <a:spcAft>
                      <a:spcPts val="0"/>
                    </a:spcAft>
                    <a:buClrTx/>
                    <a:buSzPct val="100000"/>
                    <a:buFontTx/>
                    <a:buNone/>
                    <a:tabLst/>
                    <a:defRPr/>
                  </a:pPr>
                  <a:endParaRPr kumimoji="1" lang="ja-JP" altLang="en-US"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35" name="図 134">
                  <a:extLst>
                    <a:ext uri="{FF2B5EF4-FFF2-40B4-BE49-F238E27FC236}">
                      <a16:creationId xmlns:a16="http://schemas.microsoft.com/office/drawing/2014/main" id="{7335C9A8-5147-422C-8E4F-17F91F30D80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8327" y="3276429"/>
                  <a:ext cx="2073502" cy="1654732"/>
                </a:xfrm>
                <a:custGeom>
                  <a:avLst/>
                  <a:gdLst>
                    <a:gd name="connsiteX0" fmla="*/ 0 w 2759694"/>
                    <a:gd name="connsiteY0" fmla="*/ 0 h 2215453"/>
                    <a:gd name="connsiteX1" fmla="*/ 2759694 w 2759694"/>
                    <a:gd name="connsiteY1" fmla="*/ 0 h 2215453"/>
                    <a:gd name="connsiteX2" fmla="*/ 2759694 w 2759694"/>
                    <a:gd name="connsiteY2" fmla="*/ 2215453 h 2215453"/>
                    <a:gd name="connsiteX3" fmla="*/ 0 w 2759694"/>
                    <a:gd name="connsiteY3" fmla="*/ 2215453 h 2215453"/>
                  </a:gdLst>
                  <a:ahLst/>
                  <a:cxnLst>
                    <a:cxn ang="0">
                      <a:pos x="connsiteX0" y="connsiteY0"/>
                    </a:cxn>
                    <a:cxn ang="0">
                      <a:pos x="connsiteX1" y="connsiteY1"/>
                    </a:cxn>
                    <a:cxn ang="0">
                      <a:pos x="connsiteX2" y="connsiteY2"/>
                    </a:cxn>
                    <a:cxn ang="0">
                      <a:pos x="connsiteX3" y="connsiteY3"/>
                    </a:cxn>
                  </a:cxnLst>
                  <a:rect l="l" t="t" r="r" b="b"/>
                  <a:pathLst>
                    <a:path w="2759694" h="2215453">
                      <a:moveTo>
                        <a:pt x="0" y="0"/>
                      </a:moveTo>
                      <a:lnTo>
                        <a:pt x="2759694" y="0"/>
                      </a:lnTo>
                      <a:lnTo>
                        <a:pt x="2759694" y="2215453"/>
                      </a:lnTo>
                      <a:lnTo>
                        <a:pt x="0" y="2215453"/>
                      </a:lnTo>
                      <a:close/>
                    </a:path>
                  </a:pathLst>
                </a:custGeom>
                <a:effectLst>
                  <a:outerShdw blurRad="50800" dist="38100" dir="2700000" algn="tl" rotWithShape="0">
                    <a:prstClr val="black">
                      <a:alpha val="40000"/>
                    </a:prstClr>
                  </a:outerShdw>
                </a:effectLst>
              </p:spPr>
            </p:pic>
            <p:sp>
              <p:nvSpPr>
                <p:cNvPr id="136" name="楕円 135">
                  <a:extLst>
                    <a:ext uri="{FF2B5EF4-FFF2-40B4-BE49-F238E27FC236}">
                      <a16:creationId xmlns:a16="http://schemas.microsoft.com/office/drawing/2014/main" id="{6EE41140-4C89-4651-BA1A-CCD90315F6B0}"/>
                    </a:ext>
                  </a:extLst>
                </p:cNvPr>
                <p:cNvSpPr/>
                <p:nvPr/>
              </p:nvSpPr>
              <p:spPr bwMode="gray">
                <a:xfrm>
                  <a:off x="1313708" y="3991078"/>
                  <a:ext cx="952652" cy="906316"/>
                </a:xfrm>
                <a:prstGeom prst="ellipse">
                  <a:avLst/>
                </a:prstGeom>
                <a:solidFill>
                  <a:srgbClr val="FFC000">
                    <a:alpha val="10000"/>
                  </a:srgb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04833" rtl="0" eaLnBrk="1" fontAlgn="auto" latinLnBrk="0" hangingPunct="1">
                    <a:lnSpc>
                      <a:spcPct val="100000"/>
                    </a:lnSpc>
                    <a:spcBef>
                      <a:spcPts val="0"/>
                    </a:spcBef>
                    <a:spcAft>
                      <a:spcPts val="0"/>
                    </a:spcAft>
                    <a:buClrTx/>
                    <a:buSzPct val="100000"/>
                    <a:buFontTx/>
                    <a:buNone/>
                    <a:tabLst/>
                    <a:defRPr/>
                  </a:pPr>
                  <a:endParaRPr kumimoji="1" lang="ja-JP" altLang="en-US"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7" name="円弧 136">
                  <a:extLst>
                    <a:ext uri="{FF2B5EF4-FFF2-40B4-BE49-F238E27FC236}">
                      <a16:creationId xmlns:a16="http://schemas.microsoft.com/office/drawing/2014/main" id="{E7D35028-E533-45ED-8B00-242AB576EFEC}"/>
                    </a:ext>
                  </a:extLst>
                </p:cNvPr>
                <p:cNvSpPr/>
                <p:nvPr/>
              </p:nvSpPr>
              <p:spPr bwMode="gray">
                <a:xfrm rot="18210099" flipH="1" flipV="1">
                  <a:off x="1604795" y="4252319"/>
                  <a:ext cx="619124" cy="424069"/>
                </a:xfrm>
                <a:prstGeom prst="arc">
                  <a:avLst>
                    <a:gd name="adj1" fmla="val 1429629"/>
                    <a:gd name="adj2" fmla="val 1035681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6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8" name="円弧 137">
                  <a:extLst>
                    <a:ext uri="{FF2B5EF4-FFF2-40B4-BE49-F238E27FC236}">
                      <a16:creationId xmlns:a16="http://schemas.microsoft.com/office/drawing/2014/main" id="{43F3AE5A-15E4-499E-9480-04E2F53ED866}"/>
                    </a:ext>
                  </a:extLst>
                </p:cNvPr>
                <p:cNvSpPr/>
                <p:nvPr/>
              </p:nvSpPr>
              <p:spPr bwMode="gray">
                <a:xfrm rot="20407907" flipH="1" flipV="1">
                  <a:off x="2058884" y="4159693"/>
                  <a:ext cx="95949" cy="89949"/>
                </a:xfrm>
                <a:prstGeom prst="arc">
                  <a:avLst>
                    <a:gd name="adj1" fmla="val 693786"/>
                    <a:gd name="adj2" fmla="val 1069950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6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9" name="円弧 138">
                  <a:extLst>
                    <a:ext uri="{FF2B5EF4-FFF2-40B4-BE49-F238E27FC236}">
                      <a16:creationId xmlns:a16="http://schemas.microsoft.com/office/drawing/2014/main" id="{58594B74-22EE-4A58-987B-322F271B7D9D}"/>
                    </a:ext>
                  </a:extLst>
                </p:cNvPr>
                <p:cNvSpPr/>
                <p:nvPr/>
              </p:nvSpPr>
              <p:spPr bwMode="gray">
                <a:xfrm rot="19895116" flipH="1" flipV="1">
                  <a:off x="1295679" y="4252028"/>
                  <a:ext cx="811012" cy="281274"/>
                </a:xfrm>
                <a:prstGeom prst="arc">
                  <a:avLst>
                    <a:gd name="adj1" fmla="val 136023"/>
                    <a:gd name="adj2" fmla="val 1076465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6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0" name="円弧 139">
                  <a:extLst>
                    <a:ext uri="{FF2B5EF4-FFF2-40B4-BE49-F238E27FC236}">
                      <a16:creationId xmlns:a16="http://schemas.microsoft.com/office/drawing/2014/main" id="{730AC356-A7AC-46A1-BADE-E14BED49BD6C}"/>
                    </a:ext>
                  </a:extLst>
                </p:cNvPr>
                <p:cNvSpPr/>
                <p:nvPr/>
              </p:nvSpPr>
              <p:spPr bwMode="gray">
                <a:xfrm rot="171797" flipH="1" flipV="1">
                  <a:off x="1650397" y="4123707"/>
                  <a:ext cx="426726" cy="226563"/>
                </a:xfrm>
                <a:prstGeom prst="arc">
                  <a:avLst>
                    <a:gd name="adj1" fmla="val 180848"/>
                    <a:gd name="adj2" fmla="val 10241919"/>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6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1" name="楕円 140">
                  <a:extLst>
                    <a:ext uri="{FF2B5EF4-FFF2-40B4-BE49-F238E27FC236}">
                      <a16:creationId xmlns:a16="http://schemas.microsoft.com/office/drawing/2014/main" id="{98BF4D4F-C9C0-41B3-97B0-352298857C0F}"/>
                    </a:ext>
                  </a:extLst>
                </p:cNvPr>
                <p:cNvSpPr/>
                <p:nvPr/>
              </p:nvSpPr>
              <p:spPr bwMode="gray">
                <a:xfrm>
                  <a:off x="1640311" y="4619692"/>
                  <a:ext cx="53712" cy="53712"/>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804833" rtl="0" eaLnBrk="1" fontAlgn="auto" latinLnBrk="0" hangingPunct="1">
                    <a:lnSpc>
                      <a:spcPct val="100000"/>
                    </a:lnSpc>
                    <a:spcBef>
                      <a:spcPts val="0"/>
                    </a:spcBef>
                    <a:spcAft>
                      <a:spcPts val="0"/>
                    </a:spcAft>
                    <a:buClrTx/>
                    <a:buSzPct val="100000"/>
                    <a:buFontTx/>
                    <a:buNone/>
                    <a:tabLst/>
                    <a:defRPr/>
                  </a:pPr>
                  <a:endParaRPr kumimoji="1" lang="ja-JP" altLang="en-US" sz="650" b="1" i="0" u="none" strike="noStrike" kern="1200" cap="none" spc="0" normalizeH="0" baseline="0" noProof="0" dirty="0">
                    <a:ln>
                      <a:noFill/>
                    </a:ln>
                    <a:solidFill>
                      <a:srgbClr val="F79646"/>
                    </a:solidFill>
                    <a:effectLst/>
                    <a:uLnTx/>
                    <a:uFillTx/>
                    <a:latin typeface="Meiryo UI" panose="020B0604030504040204" pitchFamily="50" charset="-128"/>
                    <a:ea typeface="Meiryo UI" panose="020B0604030504040204" pitchFamily="50" charset="-128"/>
                    <a:cs typeface="+mn-cs"/>
                  </a:endParaRPr>
                </a:p>
              </p:txBody>
            </p:sp>
            <p:sp>
              <p:nvSpPr>
                <p:cNvPr id="142" name="楕円 141">
                  <a:extLst>
                    <a:ext uri="{FF2B5EF4-FFF2-40B4-BE49-F238E27FC236}">
                      <a16:creationId xmlns:a16="http://schemas.microsoft.com/office/drawing/2014/main" id="{67050AB0-C476-4DA7-9E35-993AF491345B}"/>
                    </a:ext>
                  </a:extLst>
                </p:cNvPr>
                <p:cNvSpPr/>
                <p:nvPr/>
              </p:nvSpPr>
              <p:spPr bwMode="gray">
                <a:xfrm>
                  <a:off x="2024664" y="4154643"/>
                  <a:ext cx="53712" cy="53712"/>
                </a:xfrm>
                <a:prstGeom prst="ellipse">
                  <a:avLst/>
                </a:prstGeom>
                <a:solidFill>
                  <a:schemeClr val="bg1"/>
                </a:solidFill>
                <a:ln w="12700" algn="ctr">
                  <a:solidFill>
                    <a:schemeClr val="tx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804833" rtl="0" eaLnBrk="1" fontAlgn="auto" latinLnBrk="0" hangingPunct="1">
                    <a:lnSpc>
                      <a:spcPct val="100000"/>
                    </a:lnSpc>
                    <a:spcBef>
                      <a:spcPts val="0"/>
                    </a:spcBef>
                    <a:spcAft>
                      <a:spcPts val="0"/>
                    </a:spcAft>
                    <a:buClrTx/>
                    <a:buSzPct val="100000"/>
                    <a:buFontTx/>
                    <a:buNone/>
                    <a:tabLst/>
                    <a:defRPr/>
                  </a:pPr>
                  <a:endParaRPr kumimoji="1" lang="ja-JP" altLang="en-US" sz="650" b="1" i="0" u="none" strike="noStrike" kern="1200" cap="none" spc="0" normalizeH="0" baseline="0" noProof="0" dirty="0">
                    <a:ln>
                      <a:noFill/>
                    </a:ln>
                    <a:solidFill>
                      <a:srgbClr val="C0504D"/>
                    </a:solidFill>
                    <a:effectLst/>
                    <a:uLnTx/>
                    <a:uFillTx/>
                    <a:latin typeface="Meiryo UI" panose="020B0604030504040204" pitchFamily="50" charset="-128"/>
                    <a:ea typeface="Meiryo UI" panose="020B0604030504040204" pitchFamily="50" charset="-128"/>
                    <a:cs typeface="+mn-cs"/>
                  </a:endParaRPr>
                </a:p>
              </p:txBody>
            </p:sp>
            <p:sp>
              <p:nvSpPr>
                <p:cNvPr id="143" name="楕円 142">
                  <a:extLst>
                    <a:ext uri="{FF2B5EF4-FFF2-40B4-BE49-F238E27FC236}">
                      <a16:creationId xmlns:a16="http://schemas.microsoft.com/office/drawing/2014/main" id="{246342A8-5777-4CB9-95B0-109FAD940D0E}"/>
                    </a:ext>
                  </a:extLst>
                </p:cNvPr>
                <p:cNvSpPr/>
                <p:nvPr/>
              </p:nvSpPr>
              <p:spPr bwMode="gray">
                <a:xfrm>
                  <a:off x="1609035" y="4191057"/>
                  <a:ext cx="53712" cy="53712"/>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804833" rtl="0" eaLnBrk="1" fontAlgn="auto" latinLnBrk="0" hangingPunct="1">
                    <a:lnSpc>
                      <a:spcPct val="100000"/>
                    </a:lnSpc>
                    <a:spcBef>
                      <a:spcPts val="0"/>
                    </a:spcBef>
                    <a:spcAft>
                      <a:spcPts val="0"/>
                    </a:spcAft>
                    <a:buClrTx/>
                    <a:buSzPct val="100000"/>
                    <a:buFontTx/>
                    <a:buNone/>
                    <a:tabLst/>
                    <a:defRPr/>
                  </a:pPr>
                  <a:endParaRPr kumimoji="1" lang="ja-JP" altLang="en-US" sz="650" b="1" i="0" u="none" strike="noStrike" kern="1200" cap="none" spc="0" normalizeH="0" baseline="0" noProof="0" dirty="0">
                    <a:ln>
                      <a:noFill/>
                    </a:ln>
                    <a:solidFill>
                      <a:srgbClr val="F79646"/>
                    </a:solidFill>
                    <a:effectLst/>
                    <a:uLnTx/>
                    <a:uFillTx/>
                    <a:latin typeface="Meiryo UI" panose="020B0604030504040204" pitchFamily="50" charset="-128"/>
                    <a:ea typeface="Meiryo UI" panose="020B0604030504040204" pitchFamily="50" charset="-128"/>
                    <a:cs typeface="+mn-cs"/>
                  </a:endParaRPr>
                </a:p>
              </p:txBody>
            </p:sp>
            <p:sp>
              <p:nvSpPr>
                <p:cNvPr id="144" name="楕円 143">
                  <a:extLst>
                    <a:ext uri="{FF2B5EF4-FFF2-40B4-BE49-F238E27FC236}">
                      <a16:creationId xmlns:a16="http://schemas.microsoft.com/office/drawing/2014/main" id="{71FC0DF2-A85B-46A4-A40B-74C5651D9F3A}"/>
                    </a:ext>
                  </a:extLst>
                </p:cNvPr>
                <p:cNvSpPr/>
                <p:nvPr/>
              </p:nvSpPr>
              <p:spPr bwMode="gray">
                <a:xfrm>
                  <a:off x="1326571" y="4579317"/>
                  <a:ext cx="36000" cy="36000"/>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804833" rtl="0" eaLnBrk="1" fontAlgn="auto" latinLnBrk="0" hangingPunct="1">
                    <a:lnSpc>
                      <a:spcPct val="100000"/>
                    </a:lnSpc>
                    <a:spcBef>
                      <a:spcPts val="0"/>
                    </a:spcBef>
                    <a:spcAft>
                      <a:spcPts val="0"/>
                    </a:spcAft>
                    <a:buClrTx/>
                    <a:buSzPct val="100000"/>
                    <a:buFontTx/>
                    <a:buNone/>
                    <a:tabLst/>
                    <a:defRPr/>
                  </a:pPr>
                  <a:endParaRPr kumimoji="1" lang="ja-JP" altLang="en-US" sz="650" b="1" i="0" u="none" strike="noStrike" kern="1200" cap="none" spc="0" normalizeH="0" baseline="0" noProof="0" dirty="0">
                    <a:ln>
                      <a:noFill/>
                    </a:ln>
                    <a:solidFill>
                      <a:srgbClr val="C0504D"/>
                    </a:solidFill>
                    <a:effectLst/>
                    <a:uLnTx/>
                    <a:uFillTx/>
                    <a:latin typeface="Meiryo UI" panose="020B0604030504040204" pitchFamily="50" charset="-128"/>
                    <a:ea typeface="Meiryo UI" panose="020B0604030504040204" pitchFamily="50" charset="-128"/>
                    <a:cs typeface="+mn-cs"/>
                  </a:endParaRPr>
                </a:p>
              </p:txBody>
            </p:sp>
            <p:sp>
              <p:nvSpPr>
                <p:cNvPr id="145" name="楕円 144">
                  <a:extLst>
                    <a:ext uri="{FF2B5EF4-FFF2-40B4-BE49-F238E27FC236}">
                      <a16:creationId xmlns:a16="http://schemas.microsoft.com/office/drawing/2014/main" id="{31F17E1A-A9B7-4A5D-8F70-0FCACB52C28D}"/>
                    </a:ext>
                  </a:extLst>
                </p:cNvPr>
                <p:cNvSpPr/>
                <p:nvPr/>
              </p:nvSpPr>
              <p:spPr bwMode="gray">
                <a:xfrm>
                  <a:off x="2131390" y="4174946"/>
                  <a:ext cx="36000" cy="36000"/>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804833" rtl="0" eaLnBrk="1" fontAlgn="auto" latinLnBrk="0" hangingPunct="1">
                    <a:lnSpc>
                      <a:spcPct val="100000"/>
                    </a:lnSpc>
                    <a:spcBef>
                      <a:spcPts val="0"/>
                    </a:spcBef>
                    <a:spcAft>
                      <a:spcPts val="0"/>
                    </a:spcAft>
                    <a:buClrTx/>
                    <a:buSzPct val="100000"/>
                    <a:buFontTx/>
                    <a:buNone/>
                    <a:tabLst/>
                    <a:defRPr/>
                  </a:pPr>
                  <a:endParaRPr kumimoji="1" lang="ja-JP" altLang="en-US" sz="650" b="1" i="0" u="none" strike="noStrike" kern="1200" cap="none" spc="0" normalizeH="0" baseline="0" noProof="0" dirty="0">
                    <a:ln>
                      <a:noFill/>
                    </a:ln>
                    <a:solidFill>
                      <a:srgbClr val="C0504D"/>
                    </a:solidFill>
                    <a:effectLst/>
                    <a:uLnTx/>
                    <a:uFillTx/>
                    <a:latin typeface="Meiryo UI" panose="020B0604030504040204" pitchFamily="50" charset="-128"/>
                    <a:ea typeface="Meiryo UI" panose="020B0604030504040204" pitchFamily="50" charset="-128"/>
                    <a:cs typeface="+mn-cs"/>
                  </a:endParaRPr>
                </a:p>
              </p:txBody>
            </p:sp>
          </p:grpSp>
          <p:sp>
            <p:nvSpPr>
              <p:cNvPr id="129" name="正方形/長方形 128"/>
              <p:cNvSpPr/>
              <p:nvPr/>
            </p:nvSpPr>
            <p:spPr>
              <a:xfrm>
                <a:off x="5053108" y="3958772"/>
                <a:ext cx="468000" cy="196926"/>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a:t>
                </a:r>
                <a:r>
                  <a:rPr kumimoji="1" lang="ja-JP" altLang="en-US" sz="7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空</a:t>
                </a:r>
              </a:p>
            </p:txBody>
          </p:sp>
          <p:sp>
            <p:nvSpPr>
              <p:cNvPr id="130" name="正方形/長方形 129"/>
              <p:cNvSpPr/>
              <p:nvPr/>
            </p:nvSpPr>
            <p:spPr>
              <a:xfrm>
                <a:off x="3978233" y="3469050"/>
                <a:ext cx="678320" cy="229542"/>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淡路島</a:t>
                </a:r>
              </a:p>
            </p:txBody>
          </p:sp>
          <p:sp>
            <p:nvSpPr>
              <p:cNvPr id="131" name="正方形/長方形 130"/>
              <p:cNvSpPr/>
              <p:nvPr/>
            </p:nvSpPr>
            <p:spPr>
              <a:xfrm>
                <a:off x="4502985" y="3089009"/>
                <a:ext cx="717885" cy="237432"/>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神戸空港</a:t>
                </a:r>
              </a:p>
            </p:txBody>
          </p:sp>
          <p:sp>
            <p:nvSpPr>
              <p:cNvPr id="132" name="正方形/長方形 131"/>
              <p:cNvSpPr/>
              <p:nvPr/>
            </p:nvSpPr>
            <p:spPr>
              <a:xfrm>
                <a:off x="5143375" y="3609800"/>
                <a:ext cx="732480" cy="223345"/>
              </a:xfrm>
              <a:prstGeom prst="rect">
                <a:avLst/>
              </a:prstGeom>
              <a:solidFill>
                <a:schemeClr val="accent1">
                  <a:lumMod val="20000"/>
                  <a:lumOff val="8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万博会場</a:t>
                </a:r>
              </a:p>
            </p:txBody>
          </p:sp>
          <p:sp>
            <p:nvSpPr>
              <p:cNvPr id="133" name="フローチャート: 結合子 132"/>
              <p:cNvSpPr/>
              <p:nvPr/>
            </p:nvSpPr>
            <p:spPr>
              <a:xfrm>
                <a:off x="5232124" y="3455667"/>
                <a:ext cx="108000" cy="1080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63"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26" name="テキスト ボックス 125">
              <a:extLst>
                <a:ext uri="{FF2B5EF4-FFF2-40B4-BE49-F238E27FC236}">
                  <a16:creationId xmlns:a16="http://schemas.microsoft.com/office/drawing/2014/main" id="{233774CE-BB03-49E5-94E8-1F2C71E354FD}"/>
                </a:ext>
              </a:extLst>
            </p:cNvPr>
            <p:cNvSpPr txBox="1"/>
            <p:nvPr/>
          </p:nvSpPr>
          <p:spPr>
            <a:xfrm>
              <a:off x="4788381" y="5923802"/>
              <a:ext cx="2635953" cy="29461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（出典）空の移動革命社会実装に向けた</a:t>
              </a:r>
              <a:endParaRPr kumimoji="1" lang="en-US" altLang="ja-JP" sz="5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大阪版ロードマップ　／アクションプラン（一部加工）</a:t>
              </a:r>
            </a:p>
          </p:txBody>
        </p:sp>
        <p:sp>
          <p:nvSpPr>
            <p:cNvPr id="127" name="正方形/長方形 126"/>
            <p:cNvSpPr/>
            <p:nvPr/>
          </p:nvSpPr>
          <p:spPr>
            <a:xfrm>
              <a:off x="5954918" y="4926842"/>
              <a:ext cx="759464" cy="2085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大阪市内</a:t>
              </a:r>
            </a:p>
          </p:txBody>
        </p:sp>
      </p:grpSp>
      <p:grpSp>
        <p:nvGrpSpPr>
          <p:cNvPr id="146" name="グループ化 145"/>
          <p:cNvGrpSpPr/>
          <p:nvPr/>
        </p:nvGrpSpPr>
        <p:grpSpPr>
          <a:xfrm>
            <a:off x="7149060" y="2212065"/>
            <a:ext cx="2009924" cy="1583956"/>
            <a:chOff x="9496779" y="2958329"/>
            <a:chExt cx="2082195" cy="1595466"/>
          </a:xfrm>
        </p:grpSpPr>
        <p:sp>
          <p:nvSpPr>
            <p:cNvPr id="147" name="テキスト ボックス 146">
              <a:extLst>
                <a:ext uri="{FF2B5EF4-FFF2-40B4-BE49-F238E27FC236}">
                  <a16:creationId xmlns:a16="http://schemas.microsoft.com/office/drawing/2014/main" id="{233774CE-BB03-49E5-94E8-1F2C71E354FD}"/>
                </a:ext>
              </a:extLst>
            </p:cNvPr>
            <p:cNvSpPr txBox="1"/>
            <p:nvPr/>
          </p:nvSpPr>
          <p:spPr>
            <a:xfrm>
              <a:off x="9496779" y="4286586"/>
              <a:ext cx="2082195" cy="267209"/>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未来医療国際拠点（イメージ）</a:t>
              </a:r>
              <a:endParaRPr kumimoji="1" lang="en-US" altLang="ja-JP"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48" name="図 14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87059" y="2958329"/>
              <a:ext cx="1316565" cy="1316565"/>
            </a:xfrm>
            <a:prstGeom prst="rect">
              <a:avLst/>
            </a:prstGeom>
          </p:spPr>
        </p:pic>
      </p:grpSp>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32</a:t>
            </a:fld>
            <a:endParaRPr lang="ja-JP" altLang="en-US"/>
          </a:p>
        </p:txBody>
      </p:sp>
    </p:spTree>
    <p:extLst>
      <p:ext uri="{BB962C8B-B14F-4D97-AF65-F5344CB8AC3E}">
        <p14:creationId xmlns:p14="http://schemas.microsoft.com/office/powerpoint/2010/main" val="3433482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0417" y="153473"/>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■（協会・大阪府市等）要望活動２：万博関連ソフト事業②</a:t>
            </a:r>
          </a:p>
        </p:txBody>
      </p:sp>
      <p:sp>
        <p:nvSpPr>
          <p:cNvPr id="153" name="正方形/長方形 152">
            <a:extLst>
              <a:ext uri="{FF2B5EF4-FFF2-40B4-BE49-F238E27FC236}">
                <a16:creationId xmlns:a16="http://schemas.microsoft.com/office/drawing/2014/main" id="{F3052D5A-CE1E-4AC7-BB3D-36965004A9A3}"/>
              </a:ext>
            </a:extLst>
          </p:cNvPr>
          <p:cNvSpPr/>
          <p:nvPr/>
        </p:nvSpPr>
        <p:spPr>
          <a:xfrm>
            <a:off x="156628" y="797226"/>
            <a:ext cx="8728778" cy="1853258"/>
          </a:xfrm>
          <a:prstGeom prst="rect">
            <a:avLst/>
          </a:prstGeom>
          <a:noFill/>
          <a:ln w="317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89"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4" name="角丸四角形 153"/>
          <p:cNvSpPr/>
          <p:nvPr/>
        </p:nvSpPr>
        <p:spPr>
          <a:xfrm>
            <a:off x="143221" y="635414"/>
            <a:ext cx="2601695" cy="310698"/>
          </a:xfrm>
          <a:prstGeom prst="roundRect">
            <a:avLst>
              <a:gd name="adj" fmla="val 50000"/>
            </a:avLst>
          </a:prstGeom>
          <a:solidFill>
            <a:schemeClr val="accent1">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３．カーボンニュートラルの実現</a:t>
            </a:r>
          </a:p>
        </p:txBody>
      </p:sp>
      <p:sp>
        <p:nvSpPr>
          <p:cNvPr id="155" name="テキスト ボックス 154"/>
          <p:cNvSpPr txBox="1"/>
          <p:nvPr/>
        </p:nvSpPr>
        <p:spPr>
          <a:xfrm>
            <a:off x="360604" y="990887"/>
            <a:ext cx="8692865" cy="1144865"/>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万博会場内外において、カーボンニュートラルに資する様々な技術の実証・実装をめざす。</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大阪府において最先端技術の開発・実証にチャレンジする企業を後押しする事業を実施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水素や次世代燃料などに係る事業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件を採択（</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年度予算：</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56" name="グループ化 155"/>
          <p:cNvGrpSpPr/>
          <p:nvPr/>
        </p:nvGrpSpPr>
        <p:grpSpPr>
          <a:xfrm>
            <a:off x="1211092" y="1900447"/>
            <a:ext cx="7488626" cy="736206"/>
            <a:chOff x="827524" y="3022373"/>
            <a:chExt cx="7399507" cy="646451"/>
          </a:xfrm>
        </p:grpSpPr>
        <p:sp>
          <p:nvSpPr>
            <p:cNvPr id="157" name="角丸四角形 83">
              <a:extLst>
                <a:ext uri="{FF2B5EF4-FFF2-40B4-BE49-F238E27FC236}">
                  <a16:creationId xmlns:a16="http://schemas.microsoft.com/office/drawing/2014/main" id="{D38583A9-059D-490E-A72C-F794525897E5}"/>
                </a:ext>
              </a:extLst>
            </p:cNvPr>
            <p:cNvSpPr/>
            <p:nvPr/>
          </p:nvSpPr>
          <p:spPr>
            <a:xfrm flipH="1">
              <a:off x="5687384" y="3067445"/>
              <a:ext cx="2539647" cy="51338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3875" tIns="0" rIns="0" bIns="0" rtlCol="0" anchor="ctr" anchorCtr="0">
              <a:noAutofit/>
            </a:bodyPr>
            <a:lstStyle/>
            <a:p>
              <a:pPr marL="0" marR="0" lvl="0" indent="0" algn="l" defTabSz="557213"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・最先端技術の社会実装</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557213" rtl="0" eaLnBrk="1" fontAlgn="auto" latinLnBrk="0" hangingPunct="1">
                <a:lnSpc>
                  <a:spcPts val="122"/>
                </a:lnSpc>
                <a:spcBef>
                  <a:spcPts val="183"/>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557213"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・次世代のグリーンビジネスとして展開・拡大</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角丸四角形 91">
              <a:extLst>
                <a:ext uri="{FF2B5EF4-FFF2-40B4-BE49-F238E27FC236}">
                  <a16:creationId xmlns:a16="http://schemas.microsoft.com/office/drawing/2014/main" id="{12CC04B7-0E76-4D06-B1C0-C5C0037AE2C2}"/>
                </a:ext>
              </a:extLst>
            </p:cNvPr>
            <p:cNvSpPr/>
            <p:nvPr/>
          </p:nvSpPr>
          <p:spPr>
            <a:xfrm>
              <a:off x="3839265" y="3112515"/>
              <a:ext cx="1494378" cy="404237"/>
            </a:xfrm>
            <a:prstGeom prst="roundRect">
              <a:avLst>
                <a:gd name="adj" fmla="val 10770"/>
              </a:avLst>
            </a:prstGeom>
            <a:solidFill>
              <a:srgbClr val="C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21938" tIns="21938" rIns="21938" bIns="21938" rtlCol="0" anchor="t"/>
            <a:lstStyle/>
            <a:p>
              <a:pPr marL="0" marR="0" lvl="0" indent="0" algn="ctr" defTabSz="557213"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R7</a:t>
              </a:r>
              <a:r>
                <a:rPr kumimoji="1" lang="ja-JP" altLang="en-US" sz="1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年度　万博で披露</a:t>
              </a:r>
              <a:endParaRPr kumimoji="1" lang="en-US" altLang="ja-JP" sz="1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557213" rtl="0" eaLnBrk="1" fontAlgn="auto" latinLnBrk="0" hangingPunct="1">
                <a:lnSpc>
                  <a:spcPct val="100000"/>
                </a:lnSpc>
                <a:spcBef>
                  <a:spcPts val="183"/>
                </a:spcBef>
                <a:spcAft>
                  <a:spcPts val="0"/>
                </a:spcAft>
                <a:buClrTx/>
                <a:buSzTx/>
                <a:buFontTx/>
                <a:buNone/>
                <a:tabLst/>
                <a:defRPr/>
              </a:pPr>
              <a:r>
                <a:rPr kumimoji="1" lang="en-US" altLang="ja-JP" sz="1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会場内外で展開</a:t>
              </a:r>
              <a:endParaRPr kumimoji="1" lang="en-US" altLang="ja-JP" sz="1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9" name="二等辺三角形 158">
              <a:extLst>
                <a:ext uri="{FF2B5EF4-FFF2-40B4-BE49-F238E27FC236}">
                  <a16:creationId xmlns:a16="http://schemas.microsoft.com/office/drawing/2014/main" id="{3285754A-919C-4CAF-8234-76414CDC9A0D}"/>
                </a:ext>
              </a:extLst>
            </p:cNvPr>
            <p:cNvSpPr/>
            <p:nvPr/>
          </p:nvSpPr>
          <p:spPr>
            <a:xfrm rot="5400000">
              <a:off x="3429634" y="3249964"/>
              <a:ext cx="450105" cy="1140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7213"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0" name="角丸四角形 131">
              <a:extLst>
                <a:ext uri="{FF2B5EF4-FFF2-40B4-BE49-F238E27FC236}">
                  <a16:creationId xmlns:a16="http://schemas.microsoft.com/office/drawing/2014/main" id="{2B0A513F-1EFA-4B91-9A13-BB4FC94E7014}"/>
                </a:ext>
              </a:extLst>
            </p:cNvPr>
            <p:cNvSpPr/>
            <p:nvPr/>
          </p:nvSpPr>
          <p:spPr>
            <a:xfrm>
              <a:off x="827524" y="3022373"/>
              <a:ext cx="2632497" cy="593869"/>
            </a:xfrm>
            <a:prstGeom prst="roundRect">
              <a:avLst>
                <a:gd name="adj" fmla="val 1006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57213" rtl="0" eaLnBrk="1" fontAlgn="auto" latinLnBrk="0" hangingPunct="1">
                <a:lnSpc>
                  <a:spcPct val="100000"/>
                </a:lnSpc>
                <a:spcBef>
                  <a:spcPts val="0"/>
                </a:spcBef>
                <a:spcAft>
                  <a:spcPts val="0"/>
                </a:spcAft>
                <a:buClrTx/>
                <a:buSzTx/>
                <a:buFontTx/>
                <a:buNone/>
                <a:tabLst/>
                <a:defRPr/>
              </a:pPr>
              <a:endParaRPr kumimoji="1" lang="en-US" altLang="ja-JP" sz="1000" b="0"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1" name="テキスト ボックス 160">
              <a:extLst>
                <a:ext uri="{FF2B5EF4-FFF2-40B4-BE49-F238E27FC236}">
                  <a16:creationId xmlns:a16="http://schemas.microsoft.com/office/drawing/2014/main" id="{1A90DADA-EE3D-436C-8C23-243E86B6AC81}"/>
                </a:ext>
              </a:extLst>
            </p:cNvPr>
            <p:cNvSpPr txBox="1"/>
            <p:nvPr/>
          </p:nvSpPr>
          <p:spPr>
            <a:xfrm>
              <a:off x="910575" y="3264971"/>
              <a:ext cx="632354" cy="180000"/>
            </a:xfrm>
            <a:prstGeom prst="rect">
              <a:avLst/>
            </a:prstGeom>
            <a:solidFill>
              <a:schemeClr val="bg1"/>
            </a:solidFill>
            <a:ln>
              <a:solidFill>
                <a:srgbClr val="0070C0"/>
              </a:solidFill>
              <a:prstDash val="solid"/>
            </a:ln>
          </p:spPr>
          <p:txBody>
            <a:bodyPr wrap="square" lIns="21938" tIns="21938" rIns="21938" bIns="21938" rtlCol="0" anchor="ctr">
              <a:noAutofit/>
            </a:bodyPr>
            <a:lstStyle/>
            <a:p>
              <a:pPr marL="0" marR="0" lvl="0" indent="0" algn="ctr" defTabSz="557213" rtl="0" eaLnBrk="1" fontAlgn="auto" latinLnBrk="0" hangingPunct="1">
                <a:lnSpc>
                  <a:spcPts val="731"/>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開発・実証</a:t>
              </a:r>
              <a:endParaRPr kumimoji="1" lang="en-US" altLang="ja-JP"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2" name="テキスト ボックス 161">
              <a:extLst>
                <a:ext uri="{FF2B5EF4-FFF2-40B4-BE49-F238E27FC236}">
                  <a16:creationId xmlns:a16="http://schemas.microsoft.com/office/drawing/2014/main" id="{03D22DA5-4022-4481-929A-679C024887C3}"/>
                </a:ext>
              </a:extLst>
            </p:cNvPr>
            <p:cNvSpPr txBox="1"/>
            <p:nvPr/>
          </p:nvSpPr>
          <p:spPr>
            <a:xfrm>
              <a:off x="827524" y="3099266"/>
              <a:ext cx="715405" cy="186988"/>
            </a:xfrm>
            <a:prstGeom prst="rect">
              <a:avLst/>
            </a:prstGeom>
            <a:noFill/>
          </p:spPr>
          <p:txBody>
            <a:bodyPr wrap="square" tIns="0" rtlCol="0">
              <a:noAutofit/>
            </a:bodyPr>
            <a:lstStyle/>
            <a:p>
              <a:pPr marL="0" marR="0" lvl="0" indent="0" algn="ctr" defTabSz="557213"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63" name="テキスト ボックス 162">
              <a:extLst>
                <a:ext uri="{FF2B5EF4-FFF2-40B4-BE49-F238E27FC236}">
                  <a16:creationId xmlns:a16="http://schemas.microsoft.com/office/drawing/2014/main" id="{B5088770-7460-4E81-9C75-DC8565AE0D22}"/>
                </a:ext>
              </a:extLst>
            </p:cNvPr>
            <p:cNvSpPr txBox="1"/>
            <p:nvPr/>
          </p:nvSpPr>
          <p:spPr>
            <a:xfrm>
              <a:off x="1829463" y="3098076"/>
              <a:ext cx="619012" cy="216557"/>
            </a:xfrm>
            <a:prstGeom prst="rect">
              <a:avLst/>
            </a:prstGeom>
            <a:noFill/>
          </p:spPr>
          <p:txBody>
            <a:bodyPr wrap="square" lIns="21938" tIns="0" rIns="21938" rtlCol="0">
              <a:noAutofit/>
            </a:bodyPr>
            <a:lstStyle/>
            <a:p>
              <a:pPr marL="0" marR="0" lvl="0" indent="0" algn="ctr" defTabSz="557213"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R5</a:t>
              </a: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1" lang="en-US" altLang="ja-JP" sz="900"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4" name="テキスト ボックス 163">
              <a:extLst>
                <a:ext uri="{FF2B5EF4-FFF2-40B4-BE49-F238E27FC236}">
                  <a16:creationId xmlns:a16="http://schemas.microsoft.com/office/drawing/2014/main" id="{2EF41D4B-396E-4F16-96EE-CA6B346356A5}"/>
                </a:ext>
              </a:extLst>
            </p:cNvPr>
            <p:cNvSpPr txBox="1"/>
            <p:nvPr/>
          </p:nvSpPr>
          <p:spPr>
            <a:xfrm>
              <a:off x="1819187" y="3235970"/>
              <a:ext cx="619012" cy="180000"/>
            </a:xfrm>
            <a:prstGeom prst="rect">
              <a:avLst/>
            </a:prstGeom>
            <a:solidFill>
              <a:schemeClr val="bg1"/>
            </a:solidFill>
            <a:ln>
              <a:solidFill>
                <a:srgbClr val="0070C0"/>
              </a:solidFill>
              <a:prstDash val="dash"/>
            </a:ln>
          </p:spPr>
          <p:txBody>
            <a:bodyPr wrap="square" lIns="21938" tIns="21938" rIns="21938" bIns="21938" rtlCol="0" anchor="ctr">
              <a:noAutofit/>
            </a:bodyPr>
            <a:lstStyle/>
            <a:p>
              <a:pPr marL="0" marR="0" lvl="0" indent="0" algn="ctr" defTabSz="557213" rtl="0" eaLnBrk="1" fontAlgn="auto" latinLnBrk="0" hangingPunct="1">
                <a:lnSpc>
                  <a:spcPts val="731"/>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開発・実証</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5" name="二等辺三角形 164">
              <a:extLst>
                <a:ext uri="{FF2B5EF4-FFF2-40B4-BE49-F238E27FC236}">
                  <a16:creationId xmlns:a16="http://schemas.microsoft.com/office/drawing/2014/main" id="{921720C2-E28F-47D7-9A26-BD3A6B269799}"/>
                </a:ext>
              </a:extLst>
            </p:cNvPr>
            <p:cNvSpPr/>
            <p:nvPr/>
          </p:nvSpPr>
          <p:spPr>
            <a:xfrm rot="5400000">
              <a:off x="1596309" y="3286071"/>
              <a:ext cx="203591" cy="1515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7213"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6" name="二等辺三角形 165">
              <a:extLst>
                <a:ext uri="{FF2B5EF4-FFF2-40B4-BE49-F238E27FC236}">
                  <a16:creationId xmlns:a16="http://schemas.microsoft.com/office/drawing/2014/main" id="{E254D519-1F92-4D1B-804C-5687280F7D63}"/>
                </a:ext>
              </a:extLst>
            </p:cNvPr>
            <p:cNvSpPr/>
            <p:nvPr/>
          </p:nvSpPr>
          <p:spPr>
            <a:xfrm rot="5400000">
              <a:off x="2504609" y="3256823"/>
              <a:ext cx="203593" cy="14348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7213"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7" name="テキスト ボックス 166">
              <a:extLst>
                <a:ext uri="{FF2B5EF4-FFF2-40B4-BE49-F238E27FC236}">
                  <a16:creationId xmlns:a16="http://schemas.microsoft.com/office/drawing/2014/main" id="{2DC5B72F-927E-4255-83C0-C09F4FBFAEEF}"/>
                </a:ext>
              </a:extLst>
            </p:cNvPr>
            <p:cNvSpPr txBox="1"/>
            <p:nvPr/>
          </p:nvSpPr>
          <p:spPr>
            <a:xfrm>
              <a:off x="1892500" y="3391062"/>
              <a:ext cx="1160077" cy="225181"/>
            </a:xfrm>
            <a:prstGeom prst="rect">
              <a:avLst/>
            </a:prstGeom>
            <a:noFill/>
          </p:spPr>
          <p:txBody>
            <a:bodyPr wrap="square" lIns="21938" rIns="21938" rtlCol="0">
              <a:noAutofit/>
            </a:bodyPr>
            <a:lstStyle/>
            <a:p>
              <a:pPr marL="0" marR="0" lvl="0" indent="0" algn="l" defTabSz="557213"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寄附について調整中</a:t>
              </a:r>
            </a:p>
          </p:txBody>
        </p:sp>
        <p:sp>
          <p:nvSpPr>
            <p:cNvPr id="168" name="角丸四角形 83">
              <a:extLst>
                <a:ext uri="{FF2B5EF4-FFF2-40B4-BE49-F238E27FC236}">
                  <a16:creationId xmlns:a16="http://schemas.microsoft.com/office/drawing/2014/main" id="{C3CC7D40-72DC-4001-A0FB-E7F0799C9208}"/>
                </a:ext>
              </a:extLst>
            </p:cNvPr>
            <p:cNvSpPr/>
            <p:nvPr/>
          </p:nvSpPr>
          <p:spPr>
            <a:xfrm flipH="1">
              <a:off x="916587" y="3401217"/>
              <a:ext cx="692842" cy="26760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0" indent="0" algn="l" defTabSz="557213" rtl="0" eaLnBrk="1" fontAlgn="auto" latinLnBrk="0" hangingPunct="1">
                <a:lnSpc>
                  <a:spcPts val="609"/>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予算：５億円</a:t>
              </a:r>
              <a:endParaRPr kumimoji="1" lang="en-US" altLang="ja-JP"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9" name="テキスト ボックス 168">
              <a:extLst>
                <a:ext uri="{FF2B5EF4-FFF2-40B4-BE49-F238E27FC236}">
                  <a16:creationId xmlns:a16="http://schemas.microsoft.com/office/drawing/2014/main" id="{74EBA764-940F-463B-9911-ACE34E31D246}"/>
                </a:ext>
              </a:extLst>
            </p:cNvPr>
            <p:cNvSpPr txBox="1"/>
            <p:nvPr/>
          </p:nvSpPr>
          <p:spPr>
            <a:xfrm>
              <a:off x="2735009" y="3245516"/>
              <a:ext cx="619012" cy="180000"/>
            </a:xfrm>
            <a:prstGeom prst="rect">
              <a:avLst/>
            </a:prstGeom>
            <a:solidFill>
              <a:schemeClr val="bg1"/>
            </a:solidFill>
            <a:ln>
              <a:solidFill>
                <a:srgbClr val="0070C0"/>
              </a:solidFill>
              <a:prstDash val="dash"/>
            </a:ln>
          </p:spPr>
          <p:txBody>
            <a:bodyPr wrap="square" lIns="21938" tIns="21938" rIns="21938" bIns="21938" rtlCol="0" anchor="ctr">
              <a:noAutofit/>
            </a:bodyPr>
            <a:lstStyle/>
            <a:p>
              <a:pPr marL="0" marR="0" lvl="0" indent="0" algn="ctr" defTabSz="557213" rtl="0" eaLnBrk="1" fontAlgn="auto" latinLnBrk="0" hangingPunct="1">
                <a:lnSpc>
                  <a:spcPts val="731"/>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開発・実証</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0" name="テキスト ボックス 169">
              <a:extLst>
                <a:ext uri="{FF2B5EF4-FFF2-40B4-BE49-F238E27FC236}">
                  <a16:creationId xmlns:a16="http://schemas.microsoft.com/office/drawing/2014/main" id="{A00F3DB7-5635-4022-ACA0-2ACB8F1B69B3}"/>
                </a:ext>
              </a:extLst>
            </p:cNvPr>
            <p:cNvSpPr txBox="1"/>
            <p:nvPr/>
          </p:nvSpPr>
          <p:spPr>
            <a:xfrm>
              <a:off x="2710949" y="3109935"/>
              <a:ext cx="619012" cy="186988"/>
            </a:xfrm>
            <a:prstGeom prst="rect">
              <a:avLst/>
            </a:prstGeom>
            <a:noFill/>
          </p:spPr>
          <p:txBody>
            <a:bodyPr wrap="square" lIns="21938" tIns="0" rIns="21938" rtlCol="0">
              <a:noAutofit/>
            </a:bodyPr>
            <a:lstStyle/>
            <a:p>
              <a:pPr marL="0" marR="0" lvl="0" indent="0" algn="ctr" defTabSz="557213"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R6</a:t>
              </a: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1" lang="en-US" altLang="ja-JP" sz="900"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1" name="二等辺三角形 170">
              <a:extLst>
                <a:ext uri="{FF2B5EF4-FFF2-40B4-BE49-F238E27FC236}">
                  <a16:creationId xmlns:a16="http://schemas.microsoft.com/office/drawing/2014/main" id="{3285754A-919C-4CAF-8234-76414CDC9A0D}"/>
                </a:ext>
              </a:extLst>
            </p:cNvPr>
            <p:cNvSpPr/>
            <p:nvPr/>
          </p:nvSpPr>
          <p:spPr>
            <a:xfrm rot="5400000">
              <a:off x="5269401" y="3249964"/>
              <a:ext cx="450105" cy="1140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7213"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72" name="正方形/長方形 171">
            <a:extLst>
              <a:ext uri="{FF2B5EF4-FFF2-40B4-BE49-F238E27FC236}">
                <a16:creationId xmlns:a16="http://schemas.microsoft.com/office/drawing/2014/main" id="{F3052D5A-CE1E-4AC7-BB3D-36965004A9A3}"/>
              </a:ext>
            </a:extLst>
          </p:cNvPr>
          <p:cNvSpPr/>
          <p:nvPr/>
        </p:nvSpPr>
        <p:spPr>
          <a:xfrm>
            <a:off x="156628" y="2869503"/>
            <a:ext cx="8728778" cy="1899891"/>
          </a:xfrm>
          <a:prstGeom prst="rect">
            <a:avLst/>
          </a:prstGeom>
          <a:noFill/>
          <a:ln w="317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89"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73" name="角丸四角形 172"/>
          <p:cNvSpPr/>
          <p:nvPr/>
        </p:nvSpPr>
        <p:spPr>
          <a:xfrm>
            <a:off x="150373" y="2775334"/>
            <a:ext cx="3257297" cy="305271"/>
          </a:xfrm>
          <a:prstGeom prst="roundRect">
            <a:avLst>
              <a:gd name="adj" fmla="val 50000"/>
            </a:avLst>
          </a:prstGeom>
          <a:solidFill>
            <a:schemeClr val="accent2">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バス・</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FC</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バスの普及</a:t>
            </a:r>
          </a:p>
        </p:txBody>
      </p:sp>
      <p:sp>
        <p:nvSpPr>
          <p:cNvPr id="174" name="テキスト ボックス 173"/>
          <p:cNvSpPr txBox="1"/>
          <p:nvPr/>
        </p:nvSpPr>
        <p:spPr>
          <a:xfrm>
            <a:off x="360604" y="3137506"/>
            <a:ext cx="8032932" cy="1144865"/>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万博会場へのアクセス</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パークアンドライドやシャトルバス</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等に</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バス・</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FC</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バスを活用。</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国、府市補助により、万博アクセスで必要な１００台の確保をめざす（</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台を導入予定）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年度については、国補助が採択されなかった</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台について府市補助を拡充し、臨時支援を実施（府市補助</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14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5" name="テキスト ボックス 174"/>
          <p:cNvSpPr txBox="1"/>
          <p:nvPr/>
        </p:nvSpPr>
        <p:spPr>
          <a:xfrm>
            <a:off x="1444069" y="4064243"/>
            <a:ext cx="1669180" cy="2174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1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補助イメージ（</a:t>
            </a:r>
            <a:r>
              <a:rPr kumimoji="1" lang="en-US" altLang="ja-JP" sz="81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1" lang="ja-JP" altLang="en-US" sz="81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バス）</a:t>
            </a:r>
          </a:p>
        </p:txBody>
      </p:sp>
      <p:grpSp>
        <p:nvGrpSpPr>
          <p:cNvPr id="176" name="グループ化 175"/>
          <p:cNvGrpSpPr/>
          <p:nvPr/>
        </p:nvGrpSpPr>
        <p:grpSpPr>
          <a:xfrm>
            <a:off x="1493867" y="4286582"/>
            <a:ext cx="5443633" cy="825508"/>
            <a:chOff x="1405004" y="3323620"/>
            <a:chExt cx="5105196" cy="606943"/>
          </a:xfrm>
        </p:grpSpPr>
        <p:sp>
          <p:nvSpPr>
            <p:cNvPr id="177" name="正方形/長方形 176"/>
            <p:cNvSpPr/>
            <p:nvPr/>
          </p:nvSpPr>
          <p:spPr>
            <a:xfrm>
              <a:off x="1405004" y="3323620"/>
              <a:ext cx="1695830" cy="284447"/>
            </a:xfrm>
            <a:prstGeom prst="rect">
              <a:avLst/>
            </a:prstGeom>
            <a:solidFill>
              <a:schemeClr val="accent4">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8" name="正方形/長方形 177"/>
            <p:cNvSpPr/>
            <p:nvPr/>
          </p:nvSpPr>
          <p:spPr>
            <a:xfrm>
              <a:off x="3106535" y="3323620"/>
              <a:ext cx="1695830" cy="284447"/>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79" name="正方形/長方形 178"/>
            <p:cNvSpPr/>
            <p:nvPr/>
          </p:nvSpPr>
          <p:spPr>
            <a:xfrm>
              <a:off x="4802365" y="3323620"/>
              <a:ext cx="1695830" cy="284447"/>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0" name="テキスト ボックス 179"/>
            <p:cNvSpPr txBox="1"/>
            <p:nvPr/>
          </p:nvSpPr>
          <p:spPr>
            <a:xfrm>
              <a:off x="1557795" y="3356095"/>
              <a:ext cx="1424457" cy="5682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国補助（</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81" name="テキスト ボックス 180"/>
            <p:cNvSpPr txBox="1"/>
            <p:nvPr/>
          </p:nvSpPr>
          <p:spPr>
            <a:xfrm>
              <a:off x="3265670" y="3356095"/>
              <a:ext cx="1548701" cy="5682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府・市補助（</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82" name="テキスト ボックス 181"/>
            <p:cNvSpPr txBox="1"/>
            <p:nvPr/>
          </p:nvSpPr>
          <p:spPr>
            <a:xfrm>
              <a:off x="4962985" y="3362360"/>
              <a:ext cx="1547215" cy="5682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事業者負担（</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sp>
        <p:nvSpPr>
          <p:cNvPr id="183" name="正方形/長方形 182">
            <a:extLst>
              <a:ext uri="{FF2B5EF4-FFF2-40B4-BE49-F238E27FC236}">
                <a16:creationId xmlns:a16="http://schemas.microsoft.com/office/drawing/2014/main" id="{F3052D5A-CE1E-4AC7-BB3D-36965004A9A3}"/>
              </a:ext>
            </a:extLst>
          </p:cNvPr>
          <p:cNvSpPr/>
          <p:nvPr/>
        </p:nvSpPr>
        <p:spPr>
          <a:xfrm>
            <a:off x="166946" y="5199502"/>
            <a:ext cx="8747154" cy="1181826"/>
          </a:xfrm>
          <a:prstGeom prst="rect">
            <a:avLst/>
          </a:prstGeom>
          <a:solidFill>
            <a:schemeClr val="bg1"/>
          </a:solidFill>
          <a:ln w="317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89"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4" name="角丸四角形 183"/>
          <p:cNvSpPr/>
          <p:nvPr/>
        </p:nvSpPr>
        <p:spPr>
          <a:xfrm>
            <a:off x="164260" y="5016122"/>
            <a:ext cx="2857255" cy="335550"/>
          </a:xfrm>
          <a:prstGeom prst="roundRect">
            <a:avLst>
              <a:gd name="adj" fmla="val 50000"/>
            </a:avLst>
          </a:prstGeom>
          <a:solidFill>
            <a:schemeClr val="tx2">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５．スタートアップの参画促進</a:t>
            </a:r>
          </a:p>
        </p:txBody>
      </p:sp>
      <p:sp>
        <p:nvSpPr>
          <p:cNvPr id="185" name="テキスト ボックス 184"/>
          <p:cNvSpPr txBox="1"/>
          <p:nvPr/>
        </p:nvSpPr>
        <p:spPr>
          <a:xfrm>
            <a:off x="342316" y="5379393"/>
            <a:ext cx="8357402" cy="1015663"/>
          </a:xfrm>
          <a:prstGeom prst="rect">
            <a:avLst/>
          </a:prstGeom>
          <a:noFill/>
        </p:spPr>
        <p:txBody>
          <a:bodyPr wrap="square" rtlCol="0">
            <a:spAutoFit/>
          </a:bodyPr>
          <a:lstStyle/>
          <a:p>
            <a:pPr marL="76101" marR="0" lvl="0" indent="-76101"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万博を機にイノベーションを加速するスタートアップを創出、世界に発信。</a:t>
            </a:r>
          </a:p>
          <a:p>
            <a:pPr marL="76101" marR="0" lvl="0" indent="-76101"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76101" marR="0" lvl="0" indent="-76101"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京阪神の行政、経済界、大学等が連携した「大阪・京都・ひょうご神戸コンソーシアム」を中心としたハンズオン支援（資金調達、</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76101" marR="0" lvl="0" indent="-76101"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経営・販路プロモーション、インキュベーション、起業家育成等）によるスタートアップの創出・育成を推進</a:t>
            </a:r>
          </a:p>
          <a:p>
            <a:pPr marL="76101" marR="0" lvl="0" indent="-76101"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33</a:t>
            </a:fld>
            <a:endParaRPr lang="ja-JP" altLang="en-US"/>
          </a:p>
        </p:txBody>
      </p:sp>
    </p:spTree>
    <p:extLst>
      <p:ext uri="{BB962C8B-B14F-4D97-AF65-F5344CB8AC3E}">
        <p14:creationId xmlns:p14="http://schemas.microsoft.com/office/powerpoint/2010/main" val="1263991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40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400" i="0" u="none" strike="noStrike" kern="1200" cap="none" spc="0" normalizeH="0" baseline="0" noProof="0">
              <a:ln>
                <a:noFill/>
              </a:ln>
              <a:solidFill>
                <a:prstClr val="black"/>
              </a:solidFill>
              <a:effectLst/>
              <a:uLnTx/>
              <a:uFillTx/>
            </a:endParaRPr>
          </a:p>
        </p:txBody>
      </p:sp>
      <p:sp>
        <p:nvSpPr>
          <p:cNvPr id="5" name="テキスト ボックス 4"/>
          <p:cNvSpPr txBox="1"/>
          <p:nvPr/>
        </p:nvSpPr>
        <p:spPr>
          <a:xfrm>
            <a:off x="170417" y="153473"/>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（大阪府市）要望活動３：大阪版</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万博アクションプラン</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414" y="764704"/>
            <a:ext cx="8974090" cy="5188146"/>
          </a:xfrm>
          <a:prstGeom prst="rect">
            <a:avLst/>
          </a:prstGeom>
        </p:spPr>
      </p:pic>
    </p:spTree>
    <p:extLst>
      <p:ext uri="{BB962C8B-B14F-4D97-AF65-F5344CB8AC3E}">
        <p14:creationId xmlns:p14="http://schemas.microsoft.com/office/powerpoint/2010/main" val="632164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0417" y="153473"/>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■（大阪府市）機運醸成</a:t>
            </a:r>
          </a:p>
        </p:txBody>
      </p:sp>
      <p:sp>
        <p:nvSpPr>
          <p:cNvPr id="13" name="正方形/長方形 12"/>
          <p:cNvSpPr/>
          <p:nvPr/>
        </p:nvSpPr>
        <p:spPr>
          <a:xfrm>
            <a:off x="323528" y="492027"/>
            <a:ext cx="8617471" cy="1056123"/>
          </a:xfrm>
          <a:prstGeom prst="rect">
            <a:avLst/>
          </a:prstGeom>
          <a:solidFill>
            <a:schemeClr val="bg1">
              <a:lumMod val="95000"/>
            </a:schemeClr>
          </a:solid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機運醸成の取組を本格化させていくため、令和４年４月に機運醸成アクションプラン（</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ver1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取組方向</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関係機関（協会・自治体・経済界等）と連携しながら府内外に向けて広報やプロモーション活動を展開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あらゆるツール・ネットワークを活用し、大阪・関西から全国、海外へと機運を盛り上げていく</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開催都市として、まずは府内の機運を高めていく</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3779481" y="5065072"/>
            <a:ext cx="2047240" cy="714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295" tIns="37148" rIns="74295" bIns="37148"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650"/>
              </a:lnSpc>
              <a:spcBef>
                <a:spcPts val="0"/>
              </a:spcBef>
              <a:spcAft>
                <a:spcPts val="0"/>
              </a:spcAft>
              <a:buClrTx/>
              <a:buSzTx/>
              <a:buFontTx/>
              <a:buNone/>
              <a:tabLst/>
              <a:defRPr/>
            </a:pPr>
            <a:r>
              <a:rPr kumimoji="1" lang="en-US" sz="488" b="0"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Minions and all related elements and indicia TM &amp; © 2022 Universal Studios. All rights reserved.</a:t>
            </a:r>
            <a:br>
              <a:rPr kumimoji="1" lang="en-US" sz="488" b="0"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br>
            <a:r>
              <a:rPr kumimoji="1" lang="en-US" sz="488" b="0"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TM &amp; © Universal Studios. All rights reserved.</a:t>
            </a:r>
            <a:endParaRPr kumimoji="1" lang="ja-JP" altLang="en-US" sz="853" b="0"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テキスト ボックス 19"/>
          <p:cNvSpPr txBox="1"/>
          <p:nvPr/>
        </p:nvSpPr>
        <p:spPr>
          <a:xfrm>
            <a:off x="164828" y="1976645"/>
            <a:ext cx="4180861" cy="646331"/>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・開幕</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日前イベント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令和４年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於：ユニバーサルスタジオジャパン</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2423360" y="1991074"/>
            <a:ext cx="4180861" cy="461665"/>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・御堂筋ランウェイ</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令和４年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a:xfrm>
            <a:off x="4681892" y="1968668"/>
            <a:ext cx="4180861" cy="276999"/>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・庁舎等の装飾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4693644" y="2205116"/>
            <a:ext cx="2428880" cy="276999"/>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大阪府（本館・正面玄関）</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6" name="図 2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5842" y="2541071"/>
            <a:ext cx="1774674" cy="1330405"/>
          </a:xfrm>
          <a:prstGeom prst="rect">
            <a:avLst/>
          </a:prstGeom>
        </p:spPr>
      </p:pic>
      <p:sp>
        <p:nvSpPr>
          <p:cNvPr id="29" name="テキスト ボックス 28"/>
          <p:cNvSpPr txBox="1"/>
          <p:nvPr/>
        </p:nvSpPr>
        <p:spPr>
          <a:xfrm>
            <a:off x="6722149" y="2209272"/>
            <a:ext cx="2537777" cy="276999"/>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大阪市役所（正面玄関ホール）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1" name="Picture 2" descr="14f9ad56-6ed7-4cef-b644-2f9c22410eae@JPNP28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6735" y="2567758"/>
            <a:ext cx="1919917" cy="127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角丸四角形 31"/>
          <p:cNvSpPr/>
          <p:nvPr/>
        </p:nvSpPr>
        <p:spPr>
          <a:xfrm>
            <a:off x="309203" y="1614136"/>
            <a:ext cx="4036486" cy="344255"/>
          </a:xfrm>
          <a:prstGeom prst="roundRect">
            <a:avLst>
              <a:gd name="adj" fmla="val 50000"/>
            </a:avLst>
          </a:prstGeom>
          <a:solidFill>
            <a:schemeClr val="accent2">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大規模イベントを活用した</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角丸四角形 32"/>
          <p:cNvSpPr/>
          <p:nvPr/>
        </p:nvSpPr>
        <p:spPr>
          <a:xfrm>
            <a:off x="4573781" y="1614136"/>
            <a:ext cx="4367217" cy="344255"/>
          </a:xfrm>
          <a:prstGeom prst="roundRect">
            <a:avLst>
              <a:gd name="adj" fmla="val 50000"/>
            </a:avLst>
          </a:prstGeom>
          <a:solidFill>
            <a:schemeClr val="accent2">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開幕</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日前を契機とした取組</a:t>
            </a:r>
          </a:p>
        </p:txBody>
      </p:sp>
      <p:sp>
        <p:nvSpPr>
          <p:cNvPr id="34" name="角丸四角形 33"/>
          <p:cNvSpPr/>
          <p:nvPr/>
        </p:nvSpPr>
        <p:spPr>
          <a:xfrm>
            <a:off x="323528" y="3962982"/>
            <a:ext cx="2078845" cy="434847"/>
          </a:xfrm>
          <a:prstGeom prst="roundRect">
            <a:avLst>
              <a:gd name="adj" fmla="val 50000"/>
            </a:avLst>
          </a:prstGeom>
          <a:solidFill>
            <a:schemeClr val="accent2">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大阪・関西万博特別仕様ナンバープレートによる</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7" name="図 3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91828" y="4503027"/>
            <a:ext cx="1856213" cy="1659924"/>
          </a:xfrm>
          <a:prstGeom prst="rect">
            <a:avLst/>
          </a:prstGeom>
        </p:spPr>
      </p:pic>
      <p:sp>
        <p:nvSpPr>
          <p:cNvPr id="38" name="テキスト ボックス 37"/>
          <p:cNvSpPr txBox="1"/>
          <p:nvPr/>
        </p:nvSpPr>
        <p:spPr>
          <a:xfrm>
            <a:off x="2287806" y="6147596"/>
            <a:ext cx="1914017" cy="461665"/>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交付開始時期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年３月上旬予定</a:t>
            </a:r>
            <a:endParaRPr kumimoji="1" lang="en-US" altLang="zh-TW"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9" name="図 3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48683" y="4593211"/>
            <a:ext cx="892316" cy="1261035"/>
          </a:xfrm>
          <a:prstGeom prst="rect">
            <a:avLst/>
          </a:prstGeom>
        </p:spPr>
      </p:pic>
      <p:sp>
        <p:nvSpPr>
          <p:cNvPr id="41" name="テキスト ボックス 40"/>
          <p:cNvSpPr txBox="1"/>
          <p:nvPr/>
        </p:nvSpPr>
        <p:spPr>
          <a:xfrm>
            <a:off x="5816694" y="5838601"/>
            <a:ext cx="3497931" cy="461665"/>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１口１万円の寄附をもとに大阪府内の公園や道路、学校などを中心に</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本の桜を植樹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角丸四角形 41"/>
          <p:cNvSpPr/>
          <p:nvPr/>
        </p:nvSpPr>
        <p:spPr>
          <a:xfrm>
            <a:off x="2619833" y="3961447"/>
            <a:ext cx="2842050" cy="389897"/>
          </a:xfrm>
          <a:prstGeom prst="roundRect">
            <a:avLst>
              <a:gd name="adj" fmla="val 50000"/>
            </a:avLst>
          </a:prstGeom>
          <a:solidFill>
            <a:schemeClr val="accent2">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原付自転車用ナンバープレートの発行</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角丸四角形 42"/>
          <p:cNvSpPr/>
          <p:nvPr/>
        </p:nvSpPr>
        <p:spPr>
          <a:xfrm>
            <a:off x="5919849" y="3968716"/>
            <a:ext cx="2965652" cy="387440"/>
          </a:xfrm>
          <a:prstGeom prst="roundRect">
            <a:avLst>
              <a:gd name="adj" fmla="val 50000"/>
            </a:avLst>
          </a:prstGeom>
          <a:solidFill>
            <a:schemeClr val="accent2">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万博の桜２０２５</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p:cNvSpPr txBox="1"/>
          <p:nvPr/>
        </p:nvSpPr>
        <p:spPr>
          <a:xfrm>
            <a:off x="4076868" y="6128435"/>
            <a:ext cx="1669627" cy="461665"/>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作製枚数</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合計</a:t>
            </a:r>
            <a:r>
              <a:rPr kumimoji="1" lang="en-US" altLang="zh-TW"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8,300</a:t>
            </a:r>
            <a:r>
              <a:rPr kumimoji="1" lang="zh-TW"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枚</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予定　</a:t>
            </a:r>
          </a:p>
        </p:txBody>
      </p:sp>
      <p:sp>
        <p:nvSpPr>
          <p:cNvPr id="45" name="テキスト ボックス 44"/>
          <p:cNvSpPr txBox="1"/>
          <p:nvPr/>
        </p:nvSpPr>
        <p:spPr>
          <a:xfrm>
            <a:off x="2255258" y="6563059"/>
            <a:ext cx="4094147" cy="276999"/>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万博首長連合を通じて、全国の加盟自治体に紹介　</a:t>
            </a:r>
          </a:p>
        </p:txBody>
      </p:sp>
      <p:sp>
        <p:nvSpPr>
          <p:cNvPr id="46" name="テキスト ボックス 45"/>
          <p:cNvSpPr txBox="1"/>
          <p:nvPr/>
        </p:nvSpPr>
        <p:spPr>
          <a:xfrm>
            <a:off x="5942601" y="6351844"/>
            <a:ext cx="2942899" cy="461665"/>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植樹本数見込み：</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1254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本（令和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月時点）</a:t>
            </a:r>
          </a:p>
        </p:txBody>
      </p:sp>
      <p:sp>
        <p:nvSpPr>
          <p:cNvPr id="2" name="テキスト ボックス 1"/>
          <p:cNvSpPr txBox="1"/>
          <p:nvPr/>
        </p:nvSpPr>
        <p:spPr>
          <a:xfrm>
            <a:off x="351540" y="3521074"/>
            <a:ext cx="193626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Minions and all related elements and indicia TM &amp; © 2022 Universal Studios. All rights reserved.</a:t>
            </a:r>
            <a:endParaRPr kumimoji="1" lang="ja-JP" altLang="ja-JP" sz="5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TM &amp; © Universal Studios. All rights reserved.</a:t>
            </a:r>
            <a:endParaRPr kumimoji="1" lang="ja-JP" altLang="ja-JP" sz="5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35</a:t>
            </a:fld>
            <a:endParaRPr lang="ja-JP" altLang="en-US"/>
          </a:p>
        </p:txBody>
      </p:sp>
    </p:spTree>
    <p:extLst>
      <p:ext uri="{BB962C8B-B14F-4D97-AF65-F5344CB8AC3E}">
        <p14:creationId xmlns:p14="http://schemas.microsoft.com/office/powerpoint/2010/main" val="3688068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33788" y="215215"/>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（大阪府市）万博のインフラ整備等</a:t>
            </a:r>
          </a:p>
        </p:txBody>
      </p:sp>
      <p:sp>
        <p:nvSpPr>
          <p:cNvPr id="5" name="正方形/長方形 4"/>
          <p:cNvSpPr/>
          <p:nvPr/>
        </p:nvSpPr>
        <p:spPr>
          <a:xfrm>
            <a:off x="233788" y="553769"/>
            <a:ext cx="8639031" cy="1015663"/>
          </a:xfrm>
          <a:prstGeom prst="rect">
            <a:avLst/>
          </a:prstGeom>
          <a:solidFill>
            <a:schemeClr val="bg1">
              <a:lumMod val="95000"/>
            </a:schemeClr>
          </a:solid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万博の開催に向けた会場整備や交通アクセス等のインフラ整備を推進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府市の取組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協会が行う会場整備（会場基盤整備、施設整備事業等）に対する補助</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会場整備に必要となる南側エリア</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30ha</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の埋立ての急速施工（</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年度完了）</a:t>
            </a:r>
            <a:endPar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地下鉄中央線の輸送力増強（一時的な車両置き場増設のための施設整備等）</a:t>
            </a:r>
            <a:endParaRPr kumimoji="1" lang="en-US" altLang="ja-JP" sz="1200" b="0" i="0" u="none" strike="dbl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3789" y="1675102"/>
            <a:ext cx="8639030" cy="4662294"/>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36</a:t>
            </a:fld>
            <a:endParaRPr lang="ja-JP" altLang="en-US"/>
          </a:p>
        </p:txBody>
      </p:sp>
    </p:spTree>
    <p:extLst>
      <p:ext uri="{BB962C8B-B14F-4D97-AF65-F5344CB8AC3E}">
        <p14:creationId xmlns:p14="http://schemas.microsoft.com/office/powerpoint/2010/main" val="546477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0417" y="153473"/>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（大阪府市）大阪ヘルスケアパビリオン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Nest for Reborn</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23" name="正方形/長方形 22"/>
          <p:cNvSpPr/>
          <p:nvPr/>
        </p:nvSpPr>
        <p:spPr>
          <a:xfrm>
            <a:off x="233788" y="500594"/>
            <a:ext cx="8639031" cy="646331"/>
          </a:xfrm>
          <a:prstGeom prst="rect">
            <a:avLst/>
          </a:prstGeom>
          <a:solidFill>
            <a:schemeClr val="bg1">
              <a:lumMod val="95000"/>
            </a:schemeClr>
          </a:solid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産学官民の力を結集し、オール大阪で出展</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最先端のライフサイエンス研究拠点が集積する大阪・関西の強みを活かし、「いのち」、「健康」の観点から、誰もが心身豊かに快適に暮らしやすい未来社会のモデルを創造し発信</a:t>
            </a:r>
            <a:endPar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p:cNvSpPr txBox="1"/>
          <p:nvPr/>
        </p:nvSpPr>
        <p:spPr>
          <a:xfrm>
            <a:off x="184108" y="1505925"/>
            <a:ext cx="1055704" cy="1046440"/>
          </a:xfrm>
          <a:prstGeom prst="rect">
            <a:avLst/>
          </a:prstGeom>
          <a:noFill/>
          <a:ln w="28575">
            <a:noFill/>
          </a:ln>
        </p:spPr>
        <p:txBody>
          <a:bodyPr wrap="square" rtlCol="0">
            <a:spAutoFit/>
          </a:bodyPr>
          <a:lstStyle>
            <a:defPPr>
              <a:defRPr lang="ja-JP"/>
            </a:defPPr>
            <a:lvl1pPr>
              <a:defRPr sz="1200">
                <a:latin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敷地面積</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延床面積</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建物規模</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建物高さ</a:t>
            </a:r>
          </a:p>
        </p:txBody>
      </p:sp>
      <p:sp>
        <p:nvSpPr>
          <p:cNvPr id="28" name="正方形/長方形 27"/>
          <p:cNvSpPr/>
          <p:nvPr/>
        </p:nvSpPr>
        <p:spPr>
          <a:xfrm>
            <a:off x="1415102" y="1505925"/>
            <a:ext cx="2366544" cy="1015663"/>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REBORN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約</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約</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8,950㎡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地上２階建て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約</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12m</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（一部約</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20m</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50676" y="1505925"/>
            <a:ext cx="5093324" cy="2485865"/>
          </a:xfrm>
          <a:prstGeom prst="rect">
            <a:avLst/>
          </a:prstGeo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8473" y="4350790"/>
            <a:ext cx="5000011" cy="2507210"/>
          </a:xfrm>
          <a:prstGeom prst="rect">
            <a:avLst/>
          </a:prstGeom>
        </p:spPr>
      </p:pic>
      <p:sp>
        <p:nvSpPr>
          <p:cNvPr id="4" name="正方形/長方形 3"/>
          <p:cNvSpPr/>
          <p:nvPr/>
        </p:nvSpPr>
        <p:spPr>
          <a:xfrm>
            <a:off x="4211960" y="1236543"/>
            <a:ext cx="3600000" cy="27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展示イメージ </a:t>
            </a:r>
            <a:r>
              <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パビリオン１Ｆ</a:t>
            </a:r>
            <a:r>
              <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4" name="正方形/長方形 73"/>
          <p:cNvSpPr/>
          <p:nvPr/>
        </p:nvSpPr>
        <p:spPr>
          <a:xfrm>
            <a:off x="4228473" y="4002242"/>
            <a:ext cx="3600000" cy="27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展示イメージ </a:t>
            </a:r>
            <a:r>
              <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パビリオン２Ｆ</a:t>
            </a:r>
            <a:r>
              <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5" name="正方形/長方形 74"/>
          <p:cNvSpPr/>
          <p:nvPr/>
        </p:nvSpPr>
        <p:spPr>
          <a:xfrm>
            <a:off x="215529" y="1228926"/>
            <a:ext cx="3600000" cy="27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概要</a:t>
            </a:r>
          </a:p>
        </p:txBody>
      </p:sp>
      <p:pic>
        <p:nvPicPr>
          <p:cNvPr id="78" name="図 7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9615" y="2526599"/>
            <a:ext cx="2566252" cy="1135164"/>
          </a:xfrm>
          <a:prstGeom prst="rect">
            <a:avLst/>
          </a:prstGeom>
        </p:spPr>
      </p:pic>
      <p:sp>
        <p:nvSpPr>
          <p:cNvPr id="79" name="正方形/長方形 78"/>
          <p:cNvSpPr/>
          <p:nvPr/>
        </p:nvSpPr>
        <p:spPr>
          <a:xfrm>
            <a:off x="272919" y="4310530"/>
            <a:ext cx="3655769" cy="515526"/>
          </a:xfrm>
          <a:prstGeom prst="rect">
            <a:avLst/>
          </a:prstGeom>
        </p:spPr>
        <p:txBody>
          <a:bodyPr wrap="square">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年７月、資金管理、運営、建築等の業務を担当する実行法人として一般社団法人</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年日本国際博覧会大阪パビリオンを新たに設立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9" name="正方形/長方形 98"/>
          <p:cNvSpPr/>
          <p:nvPr/>
        </p:nvSpPr>
        <p:spPr>
          <a:xfrm>
            <a:off x="314756" y="4002121"/>
            <a:ext cx="3600000" cy="27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推進体制</a:t>
            </a:r>
          </a:p>
        </p:txBody>
      </p:sp>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7376" y="4828791"/>
            <a:ext cx="4429473" cy="2029209"/>
          </a:xfrm>
          <a:prstGeom prst="rect">
            <a:avLst/>
          </a:prstGeom>
        </p:spPr>
      </p:pic>
      <p:sp>
        <p:nvSpPr>
          <p:cNvPr id="6" name="スライド番号プレースホルダー 5"/>
          <p:cNvSpPr>
            <a:spLocks noGrp="1"/>
          </p:cNvSpPr>
          <p:nvPr>
            <p:ph type="sldNum" sz="quarter" idx="12"/>
          </p:nvPr>
        </p:nvSpPr>
        <p:spPr/>
        <p:txBody>
          <a:bodyPr/>
          <a:lstStyle/>
          <a:p>
            <a:fld id="{63BC356D-1576-478B-8647-1361C6E9DFF7}" type="slidenum">
              <a:rPr lang="ja-JP" altLang="en-US" smtClean="0"/>
              <a:pPr/>
              <a:t>37</a:t>
            </a:fld>
            <a:endParaRPr lang="ja-JP" altLang="en-US"/>
          </a:p>
        </p:txBody>
      </p:sp>
    </p:spTree>
    <p:extLst>
      <p:ext uri="{BB962C8B-B14F-4D97-AF65-F5344CB8AC3E}">
        <p14:creationId xmlns:p14="http://schemas.microsoft.com/office/powerpoint/2010/main" val="1497707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（５）</a:t>
            </a:r>
            <a:r>
              <a:rPr lang="en-US" altLang="ja-JP" sz="1600" b="1" u="sng" dirty="0">
                <a:solidFill>
                  <a:schemeClr val="bg1"/>
                </a:solidFill>
                <a:latin typeface="BIZ UDゴシック" panose="020B0400000000000000" pitchFamily="49" charset="-128"/>
                <a:ea typeface="BIZ UDゴシック" panose="020B0400000000000000" pitchFamily="49" charset="-128"/>
              </a:rPr>
              <a:t>IR</a:t>
            </a:r>
            <a:r>
              <a:rPr lang="ja-JP" altLang="en-US" sz="1600" b="1" u="sng" dirty="0">
                <a:solidFill>
                  <a:schemeClr val="bg1"/>
                </a:solidFill>
                <a:latin typeface="BIZ UDゴシック" panose="020B0400000000000000" pitchFamily="49" charset="-128"/>
                <a:ea typeface="BIZ UDゴシック" panose="020B0400000000000000" pitchFamily="49" charset="-128"/>
              </a:rPr>
              <a:t>実現に向けた検討（その１）</a:t>
            </a:r>
            <a:endParaRPr kumimoji="1" lang="en-US" altLang="ja-JP" sz="1600" b="1" u="sng"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9" name="表 8"/>
          <p:cNvGraphicFramePr>
            <a:graphicFrameLocks noGrp="1"/>
          </p:cNvGraphicFramePr>
          <p:nvPr/>
        </p:nvGraphicFramePr>
        <p:xfrm>
          <a:off x="251520" y="437840"/>
          <a:ext cx="8712968" cy="6022093"/>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58431">
                <a:tc>
                  <a:txBody>
                    <a:bodyPr/>
                    <a:lstStyle/>
                    <a:p>
                      <a:pPr algn="ctr"/>
                      <a:r>
                        <a:rPr kumimoji="1" lang="ja-JP" altLang="en-US" dirty="0">
                          <a:solidFill>
                            <a:schemeClr val="tx1"/>
                          </a:solidFill>
                          <a:latin typeface="+mj-lt"/>
                          <a:ea typeface="+mn-ea"/>
                        </a:rPr>
                        <a:t>＜</a:t>
                      </a:r>
                      <a:r>
                        <a:rPr kumimoji="1" lang="en-US" altLang="ja-JP" dirty="0">
                          <a:solidFill>
                            <a:schemeClr val="tx1"/>
                          </a:solidFill>
                          <a:latin typeface="+mj-lt"/>
                          <a:ea typeface="+mn-ea"/>
                        </a:rPr>
                        <a:t>Why</a:t>
                      </a:r>
                      <a:r>
                        <a:rPr kumimoji="1" lang="ja-JP" altLang="en-US" dirty="0">
                          <a:solidFill>
                            <a:schemeClr val="tx1"/>
                          </a:solidFill>
                          <a:latin typeface="+mj-lt"/>
                          <a:ea typeface="+mn-ea"/>
                        </a:rPr>
                        <a:t>＞</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j-lt"/>
                          <a:ea typeface="+mn-ea"/>
                        </a:rPr>
                        <a:t>＜</a:t>
                      </a:r>
                      <a:r>
                        <a:rPr kumimoji="1" lang="en-US" altLang="ja-JP" dirty="0">
                          <a:solidFill>
                            <a:schemeClr val="tx1"/>
                          </a:solidFill>
                          <a:latin typeface="+mj-lt"/>
                          <a:ea typeface="+mn-ea"/>
                        </a:rPr>
                        <a:t>Vision</a:t>
                      </a:r>
                      <a:r>
                        <a:rPr kumimoji="1" lang="ja-JP" altLang="en-US" dirty="0">
                          <a:solidFill>
                            <a:schemeClr val="tx1"/>
                          </a:solidFill>
                          <a:latin typeface="+mj-lt"/>
                          <a:ea typeface="+mn-ea"/>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j-lt"/>
                          <a:ea typeface="+mn-ea"/>
                        </a:rPr>
                        <a:t>＜</a:t>
                      </a:r>
                      <a:r>
                        <a:rPr kumimoji="1" lang="en-US" altLang="ja-JP" dirty="0">
                          <a:solidFill>
                            <a:schemeClr val="tx1"/>
                          </a:solidFill>
                          <a:latin typeface="+mj-lt"/>
                          <a:ea typeface="+mn-ea"/>
                        </a:rPr>
                        <a:t>What</a:t>
                      </a:r>
                      <a:r>
                        <a:rPr kumimoji="1" lang="ja-JP" altLang="en-US" dirty="0">
                          <a:solidFill>
                            <a:schemeClr val="tx1"/>
                          </a:solidFill>
                          <a:latin typeface="+mj-lt"/>
                          <a:ea typeface="+mn-ea"/>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j-lt"/>
                          <a:ea typeface="+mn-ea"/>
                        </a:rPr>
                        <a:t>＜</a:t>
                      </a:r>
                      <a:r>
                        <a:rPr kumimoji="1" lang="en-US" altLang="ja-JP" dirty="0">
                          <a:solidFill>
                            <a:schemeClr val="tx1"/>
                          </a:solidFill>
                          <a:latin typeface="+mj-lt"/>
                          <a:ea typeface="+mn-ea"/>
                        </a:rPr>
                        <a:t>Outcome</a:t>
                      </a:r>
                      <a:r>
                        <a:rPr kumimoji="1" lang="ja-JP" altLang="en-US" dirty="0">
                          <a:solidFill>
                            <a:schemeClr val="tx1"/>
                          </a:solidFill>
                          <a:latin typeface="+mj-lt"/>
                          <a:ea typeface="+mn-ea"/>
                        </a:rPr>
                        <a:t>＞</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656333">
                <a:tc>
                  <a:txBody>
                    <a:bodyPr/>
                    <a:lstStyle/>
                    <a:p>
                      <a:pPr marL="72000" indent="-457200"/>
                      <a:r>
                        <a:rPr kumimoji="1" lang="ja-JP" altLang="en-US" sz="1400" baseline="0" dirty="0">
                          <a:solidFill>
                            <a:schemeClr val="tx1"/>
                          </a:solidFill>
                          <a:latin typeface="+mj-lt"/>
                          <a:ea typeface="+mn-ea"/>
                        </a:rPr>
                        <a:t>・ </a:t>
                      </a:r>
                      <a:r>
                        <a:rPr kumimoji="1" lang="en-US" altLang="ja-JP" sz="1400" dirty="0">
                          <a:solidFill>
                            <a:schemeClr val="tx1"/>
                          </a:solidFill>
                          <a:latin typeface="+mj-lt"/>
                          <a:ea typeface="+mn-ea"/>
                        </a:rPr>
                        <a:t>2001</a:t>
                      </a:r>
                      <a:r>
                        <a:rPr kumimoji="1" lang="ja-JP" altLang="en-US" sz="1400" dirty="0">
                          <a:solidFill>
                            <a:schemeClr val="tx1"/>
                          </a:solidFill>
                          <a:latin typeface="+mj-lt"/>
                          <a:ea typeface="+mn-ea"/>
                        </a:rPr>
                        <a:t>年以降、超党派による国会議員連盟、一部の地方公共団体や経済団体において、カジノ導入による経済活性化を求める動きがあった。また、</a:t>
                      </a:r>
                      <a:r>
                        <a:rPr kumimoji="1" lang="en-US" altLang="ja-JP" sz="1400" dirty="0">
                          <a:solidFill>
                            <a:schemeClr val="tx1"/>
                          </a:solidFill>
                          <a:latin typeface="+mj-lt"/>
                          <a:ea typeface="+mn-ea"/>
                        </a:rPr>
                        <a:t>2010</a:t>
                      </a:r>
                      <a:r>
                        <a:rPr kumimoji="1" lang="ja-JP" altLang="en-US" sz="1400" dirty="0">
                          <a:solidFill>
                            <a:schemeClr val="tx1"/>
                          </a:solidFill>
                          <a:latin typeface="+mj-lt"/>
                          <a:ea typeface="+mn-ea"/>
                        </a:rPr>
                        <a:t>年にオープンしたシンガポールの</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（カジノを含む統合型リゾート）の成功以後は、</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が観光集客力を飛躍的に高める装置として認識されることとなり、アジアを中心に世界の多くの地域で</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の立地が検討されることとなった。</a:t>
                      </a:r>
                    </a:p>
                    <a:p>
                      <a:pPr marL="72000" indent="-457200"/>
                      <a:endParaRPr kumimoji="1" lang="ja-JP" altLang="en-US" sz="1400" dirty="0">
                        <a:solidFill>
                          <a:schemeClr val="tx1"/>
                        </a:solidFill>
                        <a:latin typeface="+mj-lt"/>
                        <a:ea typeface="+mn-ea"/>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strike="noStrike" baseline="0" dirty="0">
                          <a:solidFill>
                            <a:schemeClr val="tx1"/>
                          </a:solidFill>
                          <a:latin typeface="+mj-lt"/>
                          <a:ea typeface="+mn-ea"/>
                        </a:rPr>
                        <a:t>・</a:t>
                      </a:r>
                      <a:r>
                        <a:rPr kumimoji="1" lang="ja-JP" altLang="en-US" sz="1400" strike="noStrike" baseline="0" dirty="0">
                          <a:solidFill>
                            <a:srgbClr val="FF0000"/>
                          </a:solidFill>
                          <a:latin typeface="+mj-lt"/>
                          <a:ea typeface="+mn-ea"/>
                        </a:rPr>
                        <a:t> </a:t>
                      </a:r>
                      <a:r>
                        <a:rPr kumimoji="1" lang="en-US" altLang="ja-JP" sz="1400" strike="noStrike" baseline="0" dirty="0">
                          <a:solidFill>
                            <a:schemeClr val="tx1"/>
                          </a:solidFill>
                          <a:latin typeface="+mj-lt"/>
                          <a:ea typeface="+mn-ea"/>
                        </a:rPr>
                        <a:t>IR</a:t>
                      </a:r>
                      <a:r>
                        <a:rPr kumimoji="1" lang="ja-JP" altLang="en-US" sz="1400" strike="noStrike" baseline="0" dirty="0">
                          <a:solidFill>
                            <a:schemeClr val="tx1"/>
                          </a:solidFill>
                          <a:latin typeface="+mj-lt"/>
                          <a:ea typeface="+mn-ea"/>
                        </a:rPr>
                        <a:t>の法制化の動きを踏まえ、</a:t>
                      </a:r>
                      <a:r>
                        <a:rPr kumimoji="1" lang="ja-JP" altLang="en-US" sz="1400" dirty="0">
                          <a:solidFill>
                            <a:schemeClr val="tx1"/>
                          </a:solidFill>
                          <a:latin typeface="+mj-lt"/>
                          <a:ea typeface="+mn-ea"/>
                        </a:rPr>
                        <a:t>大阪で</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を立地するとした場合の課題や対策等を検討する。</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baseline="0" dirty="0">
                          <a:solidFill>
                            <a:schemeClr val="tx1"/>
                          </a:solidFill>
                          <a:latin typeface="+mj-lt"/>
                          <a:ea typeface="+mn-ea"/>
                        </a:rPr>
                        <a:t>・</a:t>
                      </a:r>
                      <a:r>
                        <a:rPr kumimoji="1" lang="ja-JP" altLang="en-US" sz="1400" dirty="0">
                          <a:solidFill>
                            <a:schemeClr val="tx1"/>
                          </a:solidFill>
                          <a:latin typeface="+mj-lt"/>
                          <a:ea typeface="+mn-ea"/>
                        </a:rPr>
                        <a:t>行政、有識者、経済団体等で構成する「大阪エンターテインメント都市構想推進検討会」を設置。</a:t>
                      </a:r>
                    </a:p>
                    <a:p>
                      <a:pPr marL="72000" indent="-457200"/>
                      <a:r>
                        <a:rPr kumimoji="1" lang="ja-JP" altLang="en-US" sz="1400" dirty="0">
                          <a:solidFill>
                            <a:schemeClr val="tx1"/>
                          </a:solidFill>
                          <a:latin typeface="+mj-lt"/>
                          <a:ea typeface="+mn-ea"/>
                        </a:rPr>
                        <a:t>・府内に</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を立地した場合の、</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機能の検討、犯罪・不正防止、青少年対策・依存症対策など懸念される課題の整理とその対応について議論し、基本コンセプト案を取りまとめ。</a:t>
                      </a:r>
                    </a:p>
                    <a:p>
                      <a:pPr marL="72000" indent="-457200"/>
                      <a:r>
                        <a:rPr kumimoji="1" lang="ja-JP" altLang="en-US" sz="1400" baseline="0" dirty="0">
                          <a:solidFill>
                            <a:schemeClr val="tx1"/>
                          </a:solidFill>
                          <a:latin typeface="+mj-lt"/>
                          <a:ea typeface="+mn-ea"/>
                        </a:rPr>
                        <a:t> ・</a:t>
                      </a:r>
                      <a:r>
                        <a:rPr kumimoji="1" lang="ja-JP" altLang="en-US" sz="1400" dirty="0">
                          <a:solidFill>
                            <a:schemeClr val="tx1"/>
                          </a:solidFill>
                          <a:latin typeface="+mj-lt"/>
                          <a:ea typeface="+mn-ea"/>
                        </a:rPr>
                        <a:t>府民向けシンポジウム（</a:t>
                      </a:r>
                      <a:r>
                        <a:rPr kumimoji="1" lang="en-US" altLang="ja-JP" sz="1400" dirty="0">
                          <a:solidFill>
                            <a:schemeClr val="tx1"/>
                          </a:solidFill>
                          <a:latin typeface="+mj-lt"/>
                          <a:ea typeface="+mn-ea"/>
                        </a:rPr>
                        <a:t>2014</a:t>
                      </a:r>
                      <a:r>
                        <a:rPr kumimoji="1" lang="ja-JP" altLang="en-US" sz="1400" dirty="0">
                          <a:solidFill>
                            <a:schemeClr val="tx1"/>
                          </a:solidFill>
                          <a:latin typeface="+mj-lt"/>
                          <a:ea typeface="+mn-ea"/>
                        </a:rPr>
                        <a:t>年</a:t>
                      </a:r>
                      <a:r>
                        <a:rPr kumimoji="1" lang="en-US" altLang="ja-JP" sz="1400" dirty="0">
                          <a:solidFill>
                            <a:schemeClr val="tx1"/>
                          </a:solidFill>
                          <a:latin typeface="+mj-lt"/>
                          <a:ea typeface="+mn-ea"/>
                        </a:rPr>
                        <a:t>2</a:t>
                      </a:r>
                      <a:r>
                        <a:rPr kumimoji="1" lang="ja-JP" altLang="en-US" sz="1400" dirty="0">
                          <a:solidFill>
                            <a:schemeClr val="tx1"/>
                          </a:solidFill>
                          <a:latin typeface="+mj-lt"/>
                          <a:ea typeface="+mn-ea"/>
                        </a:rPr>
                        <a:t>月：</a:t>
                      </a:r>
                      <a:r>
                        <a:rPr kumimoji="1" lang="en-US" altLang="ja-JP" sz="1400" dirty="0">
                          <a:solidFill>
                            <a:schemeClr val="tx1"/>
                          </a:solidFill>
                          <a:latin typeface="+mj-lt"/>
                          <a:ea typeface="+mn-ea"/>
                        </a:rPr>
                        <a:t>200</a:t>
                      </a:r>
                      <a:r>
                        <a:rPr kumimoji="1" lang="ja-JP" altLang="en-US" sz="1400" dirty="0">
                          <a:solidFill>
                            <a:schemeClr val="tx1"/>
                          </a:solidFill>
                          <a:latin typeface="+mj-lt"/>
                          <a:ea typeface="+mn-ea"/>
                        </a:rPr>
                        <a:t>名）や府民アンケート調査（</a:t>
                      </a:r>
                      <a:r>
                        <a:rPr kumimoji="1" lang="en-US" altLang="ja-JP" sz="1400" dirty="0">
                          <a:solidFill>
                            <a:schemeClr val="tx1"/>
                          </a:solidFill>
                          <a:latin typeface="+mj-lt"/>
                          <a:ea typeface="+mn-ea"/>
                        </a:rPr>
                        <a:t>2014</a:t>
                      </a:r>
                      <a:r>
                        <a:rPr kumimoji="1" lang="ja-JP" altLang="en-US" sz="1400" dirty="0">
                          <a:solidFill>
                            <a:schemeClr val="tx1"/>
                          </a:solidFill>
                          <a:latin typeface="+mj-lt"/>
                          <a:ea typeface="+mn-ea"/>
                        </a:rPr>
                        <a:t>年</a:t>
                      </a:r>
                      <a:r>
                        <a:rPr kumimoji="1" lang="en-US" altLang="ja-JP" sz="1400" dirty="0">
                          <a:solidFill>
                            <a:schemeClr val="tx1"/>
                          </a:solidFill>
                          <a:latin typeface="+mj-lt"/>
                          <a:ea typeface="+mn-ea"/>
                        </a:rPr>
                        <a:t>3</a:t>
                      </a:r>
                      <a:r>
                        <a:rPr kumimoji="1" lang="ja-JP" altLang="en-US" sz="1400" dirty="0">
                          <a:solidFill>
                            <a:schemeClr val="tx1"/>
                          </a:solidFill>
                          <a:latin typeface="+mj-lt"/>
                          <a:ea typeface="+mn-ea"/>
                        </a:rPr>
                        <a:t>月：</a:t>
                      </a:r>
                      <a:r>
                        <a:rPr kumimoji="1" lang="en-US" altLang="ja-JP" sz="1400" dirty="0">
                          <a:solidFill>
                            <a:schemeClr val="tx1"/>
                          </a:solidFill>
                          <a:latin typeface="+mj-lt"/>
                          <a:ea typeface="+mn-ea"/>
                        </a:rPr>
                        <a:t>2,000</a:t>
                      </a:r>
                      <a:r>
                        <a:rPr kumimoji="1" lang="ja-JP" altLang="en-US" sz="1400" dirty="0">
                          <a:solidFill>
                            <a:schemeClr val="tx1"/>
                          </a:solidFill>
                          <a:latin typeface="+mj-lt"/>
                          <a:ea typeface="+mn-ea"/>
                        </a:rPr>
                        <a:t>人）も実施し、府民に大阪への</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立地について考えていただく契機とした。</a:t>
                      </a:r>
                    </a:p>
                    <a:p>
                      <a:pPr marL="72000" indent="-457200"/>
                      <a:r>
                        <a:rPr kumimoji="1" lang="ja-JP" altLang="en-US" sz="1400" baseline="0" dirty="0">
                          <a:solidFill>
                            <a:schemeClr val="tx1"/>
                          </a:solidFill>
                          <a:latin typeface="+mj-lt"/>
                          <a:ea typeface="+mn-ea"/>
                        </a:rPr>
                        <a:t>  </a:t>
                      </a:r>
                      <a:r>
                        <a:rPr kumimoji="1" lang="ja-JP" altLang="en-US" sz="1400" dirty="0">
                          <a:solidFill>
                            <a:schemeClr val="tx1"/>
                          </a:solidFill>
                          <a:latin typeface="+mj-lt"/>
                          <a:ea typeface="+mn-ea"/>
                        </a:rPr>
                        <a:t>国会における</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推進法案の可決を見据え、具体的な候補地選定や</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立地に向けた課題の整理などの準備作業を府・市が一体となって取り組むため、「大阪府市</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立地準備会議」（</a:t>
                      </a:r>
                      <a:r>
                        <a:rPr kumimoji="1" lang="en-US" altLang="ja-JP" sz="1400" dirty="0">
                          <a:solidFill>
                            <a:schemeClr val="tx1"/>
                          </a:solidFill>
                          <a:latin typeface="+mj-lt"/>
                          <a:ea typeface="+mn-ea"/>
                        </a:rPr>
                        <a:t>2013</a:t>
                      </a:r>
                      <a:r>
                        <a:rPr kumimoji="1" lang="ja-JP" altLang="en-US" sz="1400" dirty="0">
                          <a:solidFill>
                            <a:schemeClr val="tx1"/>
                          </a:solidFill>
                          <a:latin typeface="+mj-lt"/>
                          <a:ea typeface="+mn-ea"/>
                        </a:rPr>
                        <a:t>年</a:t>
                      </a:r>
                      <a:r>
                        <a:rPr kumimoji="1" lang="en-US" altLang="ja-JP" sz="1400" dirty="0">
                          <a:solidFill>
                            <a:schemeClr val="tx1"/>
                          </a:solidFill>
                          <a:latin typeface="+mj-lt"/>
                          <a:ea typeface="+mn-ea"/>
                        </a:rPr>
                        <a:t>12</a:t>
                      </a:r>
                      <a:r>
                        <a:rPr kumimoji="1" lang="ja-JP" altLang="en-US" sz="1400" dirty="0">
                          <a:solidFill>
                            <a:schemeClr val="tx1"/>
                          </a:solidFill>
                          <a:latin typeface="+mj-lt"/>
                          <a:ea typeface="+mn-ea"/>
                        </a:rPr>
                        <a:t>月）を設置。</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baseline="0" dirty="0">
                          <a:solidFill>
                            <a:schemeClr val="tx1"/>
                          </a:solidFill>
                          <a:latin typeface="+mj-lt"/>
                          <a:ea typeface="+mn-ea"/>
                        </a:rPr>
                        <a:t>  </a:t>
                      </a:r>
                      <a:r>
                        <a:rPr kumimoji="1" lang="en-US" altLang="ja-JP" sz="1400" dirty="0">
                          <a:solidFill>
                            <a:schemeClr val="tx1"/>
                          </a:solidFill>
                          <a:latin typeface="+mj-lt"/>
                          <a:ea typeface="+mn-ea"/>
                        </a:rPr>
                        <a:t>2010</a:t>
                      </a:r>
                      <a:r>
                        <a:rPr kumimoji="1" lang="ja-JP" altLang="en-US" sz="1400" dirty="0">
                          <a:solidFill>
                            <a:schemeClr val="tx1"/>
                          </a:solidFill>
                          <a:latin typeface="+mj-lt"/>
                          <a:ea typeface="+mn-ea"/>
                        </a:rPr>
                        <a:t>年以降、大阪の活性化の起爆剤としてカジノを含む</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実現に改めて着目。国への法整備を提案するとともに、府市共同で具体的な地域、機能などの検討を開始。</a:t>
                      </a:r>
                    </a:p>
                    <a:p>
                      <a:pPr marL="72000" indent="-457200"/>
                      <a:r>
                        <a:rPr kumimoji="1" lang="ja-JP" altLang="en-US" sz="1400" baseline="0" dirty="0">
                          <a:solidFill>
                            <a:schemeClr val="tx1"/>
                          </a:solidFill>
                          <a:latin typeface="+mj-lt"/>
                          <a:ea typeface="+mn-ea"/>
                        </a:rPr>
                        <a:t>  </a:t>
                      </a:r>
                      <a:r>
                        <a:rPr kumimoji="1" lang="ja-JP" altLang="en-US" sz="1400" dirty="0">
                          <a:solidFill>
                            <a:schemeClr val="tx1"/>
                          </a:solidFill>
                          <a:latin typeface="+mj-lt"/>
                          <a:ea typeface="+mn-ea"/>
                        </a:rPr>
                        <a:t>国における法令の整備と並行して、具体的な候補地の例を対外的に示し、検討を進めることで、国内外に大阪の</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ポテンシャルを発信した。</a:t>
                      </a:r>
                    </a:p>
                    <a:p>
                      <a:pPr marL="72000" indent="-457200"/>
                      <a:r>
                        <a:rPr kumimoji="1" lang="ja-JP" altLang="en-US" sz="1400" baseline="0" dirty="0">
                          <a:solidFill>
                            <a:schemeClr val="tx1"/>
                          </a:solidFill>
                          <a:latin typeface="+mj-lt"/>
                          <a:ea typeface="+mn-ea"/>
                        </a:rPr>
                        <a:t>  </a:t>
                      </a:r>
                      <a:r>
                        <a:rPr kumimoji="1" lang="ja-JP" altLang="en-US" sz="1400" dirty="0">
                          <a:solidFill>
                            <a:schemeClr val="tx1"/>
                          </a:solidFill>
                          <a:latin typeface="+mj-lt"/>
                          <a:ea typeface="+mn-ea"/>
                        </a:rPr>
                        <a:t>広大な用地を有する夢洲地区に経済成長の起爆剤としての活路が見出された。</a:t>
                      </a:r>
                      <a:endParaRPr kumimoji="1" lang="en-US" altLang="ja-JP" sz="1400" dirty="0">
                        <a:solidFill>
                          <a:schemeClr val="tx1"/>
                        </a:solidFill>
                        <a:latin typeface="+mj-lt"/>
                        <a:ea typeface="+mn-ea"/>
                      </a:endParaRPr>
                    </a:p>
                    <a:p>
                      <a:pPr marL="72000" indent="-457200"/>
                      <a:r>
                        <a:rPr kumimoji="1" lang="ja-JP" altLang="en-US" sz="1400" dirty="0">
                          <a:solidFill>
                            <a:schemeClr val="tx1"/>
                          </a:solidFill>
                          <a:latin typeface="+mj-lt"/>
                          <a:ea typeface="+mn-ea"/>
                        </a:rPr>
                        <a:t>・海外</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事業者の知事表敬訪問実績（</a:t>
                      </a:r>
                      <a:r>
                        <a:rPr kumimoji="1" lang="en-US" altLang="ja-JP" sz="1400" dirty="0">
                          <a:solidFill>
                            <a:schemeClr val="tx1"/>
                          </a:solidFill>
                          <a:latin typeface="+mj-lt"/>
                          <a:ea typeface="+mn-ea"/>
                        </a:rPr>
                        <a:t>2014</a:t>
                      </a:r>
                      <a:r>
                        <a:rPr kumimoji="1" lang="ja-JP" altLang="en-US" sz="1400" dirty="0">
                          <a:solidFill>
                            <a:schemeClr val="tx1"/>
                          </a:solidFill>
                          <a:latin typeface="+mj-lt"/>
                          <a:ea typeface="+mn-ea"/>
                        </a:rPr>
                        <a:t>年：</a:t>
                      </a:r>
                      <a:r>
                        <a:rPr kumimoji="1" lang="en-US" altLang="ja-JP" sz="1400" dirty="0">
                          <a:solidFill>
                            <a:schemeClr val="tx1"/>
                          </a:solidFill>
                          <a:latin typeface="+mj-lt"/>
                          <a:ea typeface="+mn-ea"/>
                        </a:rPr>
                        <a:t>7</a:t>
                      </a:r>
                      <a:r>
                        <a:rPr kumimoji="1" lang="ja-JP" altLang="en-US" sz="1400" dirty="0">
                          <a:solidFill>
                            <a:schemeClr val="tx1"/>
                          </a:solidFill>
                          <a:latin typeface="+mj-lt"/>
                          <a:ea typeface="+mn-ea"/>
                        </a:rPr>
                        <a:t>社</a:t>
                      </a:r>
                      <a:r>
                        <a:rPr kumimoji="1" lang="en-US" altLang="ja-JP" sz="1400" dirty="0">
                          <a:solidFill>
                            <a:schemeClr val="tx1"/>
                          </a:solidFill>
                          <a:latin typeface="+mj-lt"/>
                          <a:ea typeface="+mn-ea"/>
                        </a:rPr>
                        <a:t>9</a:t>
                      </a:r>
                      <a:r>
                        <a:rPr kumimoji="1" lang="ja-JP" altLang="en-US" sz="1400" dirty="0">
                          <a:solidFill>
                            <a:schemeClr val="tx1"/>
                          </a:solidFill>
                          <a:latin typeface="+mj-lt"/>
                          <a:ea typeface="+mn-ea"/>
                        </a:rPr>
                        <a:t>回）</a:t>
                      </a:r>
                      <a:endParaRPr kumimoji="1" lang="en-US" altLang="ja-JP" sz="1400" dirty="0">
                        <a:solidFill>
                          <a:schemeClr val="tx1"/>
                        </a:solidFill>
                        <a:latin typeface="+mj-lt"/>
                        <a:ea typeface="+mn-ea"/>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スライド番号プレースホルダー 2"/>
          <p:cNvSpPr>
            <a:spLocks noGrp="1"/>
          </p:cNvSpPr>
          <p:nvPr>
            <p:ph type="sldNum" sz="quarter" idx="12"/>
          </p:nvPr>
        </p:nvSpPr>
        <p:spPr>
          <a:xfrm>
            <a:off x="8138492" y="6563444"/>
            <a:ext cx="1049640" cy="332656"/>
          </a:xfrm>
        </p:spPr>
        <p:txBody>
          <a:bodyPr/>
          <a:lstStyle/>
          <a:p>
            <a:fld id="{63BC356D-1576-478B-8647-1361C6E9DFF7}" type="slidenum">
              <a:rPr lang="ja-JP" altLang="en-US" b="0" smtClean="0">
                <a:latin typeface="BIZ UDゴシック" panose="020B0400000000000000" pitchFamily="49" charset="-128"/>
                <a:ea typeface="BIZ UDゴシック" panose="020B0400000000000000" pitchFamily="49" charset="-128"/>
              </a:rPr>
              <a:pPr/>
              <a:t>38</a:t>
            </a:fld>
            <a:endParaRPr lang="ja-JP" altLang="en-US"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75339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275011187"/>
              </p:ext>
            </p:extLst>
          </p:nvPr>
        </p:nvGraphicFramePr>
        <p:xfrm>
          <a:off x="251520" y="732454"/>
          <a:ext cx="8712968" cy="2673216"/>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28037">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2326896">
                <a:tc>
                  <a:txBody>
                    <a:bodyPr/>
                    <a:lstStyle/>
                    <a:p>
                      <a:pPr marL="72000" indent="-457200"/>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・「府市あわせ（不幸せ）」という揶揄に象徴されるように、大都市制度をめぐる歴史的な経緯をはじめ、大阪府と大阪市の連携は必ずしも十分ではなかった。</a:t>
                      </a:r>
                      <a:endPar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府市共同設置による「大阪府市統合本部」などの検討推進体制を整備し、経営形態の見直しや、類似・重複する行政サービスなど、府市の重要政策の方向性について、外部有識者の意見を得ながら具体的な方針を決定。</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rPr>
                        <a:t>2011.12</a:t>
                      </a:r>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　知事を本部長、大阪市長を副本部長とする「大阪府市統合本部」を設置。</a:t>
                      </a:r>
                      <a:endPar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　特別区設置協議会（法定協議会）を設置、運営。</a:t>
                      </a:r>
                      <a:endPar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rPr>
                        <a:t>2013.4</a:t>
                      </a:r>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　大都市局を共同設置。</a:t>
                      </a:r>
                      <a:endPar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27</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回に及ぶ府市統合本部会議を開催。</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・これまで信用保証協会の経営統合など、府市の重要施策の方針（基本的方向性）を決定。</a:t>
                      </a:r>
                      <a:endPar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正方形/長方形 1"/>
          <p:cNvSpPr/>
          <p:nvPr/>
        </p:nvSpPr>
        <p:spPr>
          <a:xfrm>
            <a:off x="36004" y="404664"/>
            <a:ext cx="2519772" cy="338554"/>
          </a:xfrm>
          <a:prstGeom prst="rect">
            <a:avLst/>
          </a:prstGeom>
        </p:spPr>
        <p:txBody>
          <a:bodyPr wrap="square">
            <a:spAutoFit/>
          </a:bodyPr>
          <a:lstStyle/>
          <a:p>
            <a:pPr marL="92075" indent="-92075">
              <a:defRPr/>
            </a:pPr>
            <a:r>
              <a:rPr lang="en-US" altLang="ja-JP" sz="1600" b="1" dirty="0">
                <a:latin typeface="BIZ UDゴシック" panose="020B0400000000000000" pitchFamily="49" charset="-128"/>
                <a:ea typeface="BIZ UDゴシック" panose="020B0400000000000000" pitchFamily="49" charset="-128"/>
              </a:rPr>
              <a:t>【</a:t>
            </a:r>
            <a:r>
              <a:rPr lang="ja-JP" altLang="en-US" sz="1600" b="1" dirty="0">
                <a:latin typeface="BIZ UDゴシック" panose="020B0400000000000000" pitchFamily="49" charset="-128"/>
                <a:ea typeface="BIZ UDゴシック" panose="020B0400000000000000" pitchFamily="49" charset="-128"/>
              </a:rPr>
              <a:t>大阪府市統合本部</a:t>
            </a:r>
            <a:r>
              <a:rPr lang="en-US" altLang="ja-JP" sz="1600" b="1" dirty="0">
                <a:latin typeface="BIZ UDゴシック" panose="020B0400000000000000" pitchFamily="49" charset="-128"/>
                <a:ea typeface="BIZ UDゴシック" panose="020B0400000000000000" pitchFamily="49" charset="-128"/>
              </a:rPr>
              <a:t>】</a:t>
            </a:r>
          </a:p>
        </p:txBody>
      </p:sp>
      <p:sp>
        <p:nvSpPr>
          <p:cNvPr id="7" name="テキスト ボックス 6"/>
          <p:cNvSpPr txBox="1"/>
          <p:nvPr/>
        </p:nvSpPr>
        <p:spPr>
          <a:xfrm>
            <a:off x="0" y="0"/>
            <a:ext cx="5040000" cy="318924"/>
          </a:xfrm>
          <a:prstGeom prst="rect">
            <a:avLst/>
          </a:prstGeom>
          <a:solidFill>
            <a:srgbClr val="002060"/>
          </a:solidFill>
        </p:spPr>
        <p:txBody>
          <a:bodyPr wrap="square" lIns="36000" tIns="36000" rIns="36000" bIns="36000" rtlCol="0" anchor="ctr" anchorCtr="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（１）</a:t>
            </a:r>
            <a:r>
              <a:rPr lang="zh-TW" altLang="en-US" sz="1600" b="1" u="sng" dirty="0">
                <a:solidFill>
                  <a:schemeClr val="bg1"/>
                </a:solidFill>
                <a:latin typeface="BIZ UDゴシック" panose="020B0400000000000000" pitchFamily="49" charset="-128"/>
                <a:ea typeface="BIZ UDゴシック" panose="020B0400000000000000" pitchFamily="49" charset="-128"/>
              </a:rPr>
              <a:t>大阪府市統合本部 </a:t>
            </a:r>
            <a:r>
              <a:rPr lang="ja-JP" altLang="en-US" sz="1600" b="1" u="sng" dirty="0">
                <a:solidFill>
                  <a:schemeClr val="bg1"/>
                </a:solidFill>
                <a:latin typeface="BIZ UDゴシック" panose="020B0400000000000000" pitchFamily="49" charset="-128"/>
                <a:ea typeface="BIZ UDゴシック" panose="020B0400000000000000" pitchFamily="49" charset="-128"/>
              </a:rPr>
              <a:t>・ </a:t>
            </a:r>
            <a:r>
              <a:rPr lang="zh-TW" altLang="en-US" sz="1600" b="1" u="sng" dirty="0">
                <a:solidFill>
                  <a:schemeClr val="bg1"/>
                </a:solidFill>
                <a:latin typeface="BIZ UDゴシック" panose="020B0400000000000000" pitchFamily="49" charset="-128"/>
                <a:ea typeface="BIZ UDゴシック" panose="020B0400000000000000" pitchFamily="49" charset="-128"/>
              </a:rPr>
              <a:t>副首都推進本部</a:t>
            </a:r>
          </a:p>
        </p:txBody>
      </p:sp>
      <p:sp>
        <p:nvSpPr>
          <p:cNvPr id="10" name="正方形/長方形 9"/>
          <p:cNvSpPr/>
          <p:nvPr/>
        </p:nvSpPr>
        <p:spPr>
          <a:xfrm>
            <a:off x="35496" y="3645024"/>
            <a:ext cx="2520280" cy="338554"/>
          </a:xfrm>
          <a:prstGeom prst="rect">
            <a:avLst/>
          </a:prstGeom>
        </p:spPr>
        <p:txBody>
          <a:bodyPr wrap="square">
            <a:spAutoFit/>
          </a:bodyPr>
          <a:lstStyle/>
          <a:p>
            <a:pPr marL="92075" indent="-92075">
              <a:defRPr/>
            </a:pPr>
            <a:r>
              <a:rPr lang="en-US" altLang="ja-JP" sz="1600" b="1" dirty="0">
                <a:latin typeface="BIZ UDゴシック" panose="020B0400000000000000" pitchFamily="49" charset="-128"/>
                <a:ea typeface="BIZ UDゴシック" panose="020B0400000000000000" pitchFamily="49" charset="-128"/>
              </a:rPr>
              <a:t>【</a:t>
            </a:r>
            <a:r>
              <a:rPr lang="ja-JP" altLang="en-US" sz="1600" b="1" dirty="0">
                <a:latin typeface="BIZ UDゴシック" panose="020B0400000000000000" pitchFamily="49" charset="-128"/>
                <a:ea typeface="BIZ UDゴシック" panose="020B0400000000000000" pitchFamily="49" charset="-128"/>
              </a:rPr>
              <a:t>副首都推進本部</a:t>
            </a:r>
            <a:r>
              <a:rPr lang="en-US" altLang="ja-JP" sz="1600" b="1" dirty="0">
                <a:latin typeface="BIZ UDゴシック" panose="020B0400000000000000" pitchFamily="49" charset="-128"/>
                <a:ea typeface="BIZ UDゴシック" panose="020B0400000000000000" pitchFamily="49" charset="-128"/>
              </a:rPr>
              <a:t>】</a:t>
            </a:r>
          </a:p>
        </p:txBody>
      </p:sp>
      <p:graphicFrame>
        <p:nvGraphicFramePr>
          <p:cNvPr id="11" name="表 10"/>
          <p:cNvGraphicFramePr>
            <a:graphicFrameLocks noGrp="1"/>
          </p:cNvGraphicFramePr>
          <p:nvPr/>
        </p:nvGraphicFramePr>
        <p:xfrm>
          <a:off x="257038" y="3990347"/>
          <a:ext cx="8712968" cy="2601208"/>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2230368">
                <a:tc>
                  <a:txBody>
                    <a:bodyPr/>
                    <a:lstStyle/>
                    <a:p>
                      <a:pPr marL="72000" lvl="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・東西二極の一極として「首都・東京」 とともに我が国の成長をけん引し、非常時には首都機能のバックアップを図る「副首都・大阪」の確立を図る必要。</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・府市共同設置による「副首都推進本部」において、中長期的な取組み方向、</a:t>
                      </a:r>
                      <a:r>
                        <a:rPr kumimoji="1" lang="en-US" altLang="ja-JP" sz="13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新たな大都市制度の再検討、二重行政の解消などについて検討。</a:t>
                      </a:r>
                      <a:endParaRPr kumimoji="1" lang="en-US" altLang="ja-JP" sz="13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2015.12</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知事を本部長、大阪市長を副本部長とする「副首都推進本部」を設置。</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2016.4</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副首都推進局を共同設置。</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2017.6</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大都市制度（特別区設置）協議会を設置。</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2019.8</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堺市が参画。</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22</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回の副首都推進本部会議を開催。</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・「副首都ビジョン～副首都・大阪に向けた中長期的な取組み方向～」を取りまとめ（</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3</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・都市機能強化にかかる府市の課題について協議・検討。</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3</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31832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（５）</a:t>
            </a:r>
            <a:r>
              <a:rPr lang="en-US" altLang="ja-JP" sz="1600" b="1" u="sng" dirty="0">
                <a:solidFill>
                  <a:schemeClr val="bg1"/>
                </a:solidFill>
                <a:latin typeface="BIZ UDゴシック" panose="020B0400000000000000" pitchFamily="49" charset="-128"/>
                <a:ea typeface="BIZ UDゴシック" panose="020B0400000000000000" pitchFamily="49" charset="-128"/>
              </a:rPr>
              <a:t>IR</a:t>
            </a:r>
            <a:r>
              <a:rPr lang="ja-JP" altLang="en-US" sz="1600" b="1" u="sng" dirty="0">
                <a:solidFill>
                  <a:schemeClr val="bg1"/>
                </a:solidFill>
                <a:latin typeface="BIZ UDゴシック" panose="020B0400000000000000" pitchFamily="49" charset="-128"/>
                <a:ea typeface="BIZ UDゴシック" panose="020B0400000000000000" pitchFamily="49" charset="-128"/>
              </a:rPr>
              <a:t>実現に向けた検討（その２）</a:t>
            </a:r>
            <a:endParaRPr kumimoji="1" lang="en-US" altLang="ja-JP" sz="1600" b="1" u="sng"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9" name="表 8"/>
          <p:cNvGraphicFramePr>
            <a:graphicFrameLocks noGrp="1"/>
          </p:cNvGraphicFramePr>
          <p:nvPr/>
        </p:nvGraphicFramePr>
        <p:xfrm>
          <a:off x="251520" y="451695"/>
          <a:ext cx="8712968" cy="614680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16754">
                <a:tc>
                  <a:txBody>
                    <a:bodyPr/>
                    <a:lstStyle/>
                    <a:p>
                      <a:pPr algn="ctr"/>
                      <a:r>
                        <a:rPr kumimoji="1" lang="ja-JP" altLang="en-US" u="none" dirty="0">
                          <a:solidFill>
                            <a:schemeClr val="tx1"/>
                          </a:solidFill>
                          <a:latin typeface="+mj-lt"/>
                          <a:ea typeface="+mn-ea"/>
                        </a:rPr>
                        <a:t>＜</a:t>
                      </a:r>
                      <a:r>
                        <a:rPr kumimoji="1" lang="en-US" altLang="ja-JP" u="none" dirty="0">
                          <a:solidFill>
                            <a:schemeClr val="tx1"/>
                          </a:solidFill>
                          <a:latin typeface="+mj-lt"/>
                          <a:ea typeface="+mn-ea"/>
                        </a:rPr>
                        <a:t>Why</a:t>
                      </a:r>
                      <a:r>
                        <a:rPr kumimoji="1" lang="ja-JP" altLang="en-US" u="none" dirty="0">
                          <a:solidFill>
                            <a:schemeClr val="tx1"/>
                          </a:solidFill>
                          <a:latin typeface="+mj-lt"/>
                          <a:ea typeface="+mn-ea"/>
                        </a:rPr>
                        <a:t>＞</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u="none" dirty="0">
                          <a:solidFill>
                            <a:schemeClr val="tx1"/>
                          </a:solidFill>
                          <a:latin typeface="+mj-lt"/>
                          <a:ea typeface="+mn-ea"/>
                        </a:rPr>
                        <a:t>＜</a:t>
                      </a:r>
                      <a:r>
                        <a:rPr kumimoji="1" lang="en-US" altLang="ja-JP" u="none" dirty="0">
                          <a:solidFill>
                            <a:schemeClr val="tx1"/>
                          </a:solidFill>
                          <a:latin typeface="+mj-lt"/>
                          <a:ea typeface="+mn-ea"/>
                        </a:rPr>
                        <a:t>Vision</a:t>
                      </a:r>
                      <a:r>
                        <a:rPr kumimoji="1" lang="ja-JP" altLang="en-US" u="none" dirty="0">
                          <a:solidFill>
                            <a:schemeClr val="tx1"/>
                          </a:solidFill>
                          <a:latin typeface="+mj-lt"/>
                          <a:ea typeface="+mn-ea"/>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u="none" dirty="0">
                          <a:solidFill>
                            <a:schemeClr val="tx1"/>
                          </a:solidFill>
                          <a:latin typeface="+mj-lt"/>
                          <a:ea typeface="+mn-ea"/>
                        </a:rPr>
                        <a:t>＜</a:t>
                      </a:r>
                      <a:r>
                        <a:rPr kumimoji="1" lang="en-US" altLang="ja-JP" u="none" dirty="0">
                          <a:solidFill>
                            <a:schemeClr val="tx1"/>
                          </a:solidFill>
                          <a:latin typeface="+mj-lt"/>
                          <a:ea typeface="+mn-ea"/>
                        </a:rPr>
                        <a:t>What</a:t>
                      </a:r>
                      <a:r>
                        <a:rPr kumimoji="1" lang="ja-JP" altLang="en-US" u="none" dirty="0">
                          <a:solidFill>
                            <a:schemeClr val="tx1"/>
                          </a:solidFill>
                          <a:latin typeface="+mj-lt"/>
                          <a:ea typeface="+mn-ea"/>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u="none" dirty="0">
                          <a:solidFill>
                            <a:schemeClr val="tx1"/>
                          </a:solidFill>
                          <a:latin typeface="+mj-lt"/>
                          <a:ea typeface="+mn-ea"/>
                        </a:rPr>
                        <a:t>＜</a:t>
                      </a:r>
                      <a:r>
                        <a:rPr kumimoji="1" lang="en-US" altLang="ja-JP" u="none" dirty="0">
                          <a:solidFill>
                            <a:schemeClr val="tx1"/>
                          </a:solidFill>
                          <a:latin typeface="+mj-lt"/>
                          <a:ea typeface="+mn-ea"/>
                        </a:rPr>
                        <a:t>Outcome</a:t>
                      </a:r>
                      <a:r>
                        <a:rPr kumimoji="1" lang="ja-JP" altLang="en-US" u="none" dirty="0">
                          <a:solidFill>
                            <a:schemeClr val="tx1"/>
                          </a:solidFill>
                          <a:latin typeface="+mj-lt"/>
                          <a:ea typeface="+mn-ea"/>
                        </a:rPr>
                        <a:t>＞</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252839">
                <a:tc>
                  <a:txBody>
                    <a:bodyPr/>
                    <a:lstStyle/>
                    <a:p>
                      <a:pPr marL="72000" indent="-457200">
                        <a:lnSpc>
                          <a:spcPts val="1600"/>
                        </a:lnSpc>
                      </a:pPr>
                      <a:r>
                        <a:rPr kumimoji="1" lang="ja-JP" altLang="en-US" sz="1400" u="none" dirty="0">
                          <a:solidFill>
                            <a:schemeClr val="tx1"/>
                          </a:solidFill>
                          <a:latin typeface="+mj-lt"/>
                          <a:ea typeface="+mn-ea"/>
                        </a:rPr>
                        <a:t>　</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r>
                        <a:rPr kumimoji="1" lang="ja-JP" altLang="en-US" sz="1400" u="none" baseline="0" dirty="0">
                          <a:solidFill>
                            <a:schemeClr val="tx1"/>
                          </a:solidFill>
                          <a:latin typeface="+mj-lt"/>
                          <a:ea typeface="+mn-ea"/>
                        </a:rPr>
                        <a:t>  </a:t>
                      </a:r>
                      <a:r>
                        <a:rPr kumimoji="1" lang="en-US" altLang="ja-JP" sz="1400" u="none" dirty="0">
                          <a:solidFill>
                            <a:schemeClr val="tx1"/>
                          </a:solidFill>
                          <a:latin typeface="+mj-lt"/>
                          <a:ea typeface="+mn-ea"/>
                        </a:rPr>
                        <a:t>2016</a:t>
                      </a:r>
                      <a:r>
                        <a:rPr kumimoji="1" lang="ja-JP" altLang="en-US" sz="1400" u="none" dirty="0">
                          <a:solidFill>
                            <a:schemeClr val="tx1"/>
                          </a:solidFill>
                          <a:latin typeface="+mj-lt"/>
                          <a:ea typeface="+mn-ea"/>
                        </a:rPr>
                        <a:t>年に</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推進法が成立したことを踏まえ、</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の大阪・夢洲への誘致実現に向けた活動に着実に取組む。</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ts val="1600"/>
                        </a:lnSpc>
                        <a:spcBef>
                          <a:spcPts val="0"/>
                        </a:spcBef>
                        <a:spcAft>
                          <a:spcPts val="0"/>
                        </a:spcAft>
                        <a:buClrTx/>
                        <a:buSzTx/>
                        <a:buFontTx/>
                        <a:buNone/>
                        <a:tabLst/>
                        <a:defRPr/>
                      </a:pPr>
                      <a:r>
                        <a:rPr kumimoji="1" lang="ja-JP" altLang="en-US" sz="1400" u="none" dirty="0">
                          <a:solidFill>
                            <a:schemeClr val="tx1"/>
                          </a:solidFill>
                          <a:latin typeface="+mj-lt"/>
                          <a:ea typeface="+mn-ea"/>
                        </a:rPr>
                        <a:t>・観光拠点の形成など新たな機能を盛り込んだ夢洲全体のまちづくり方針や土地利用等に関する構想を策定するため「夢洲まちづくり構想検討会」（</a:t>
                      </a:r>
                      <a:r>
                        <a:rPr kumimoji="1" lang="en-US" altLang="ja-JP" sz="1400" u="none" dirty="0">
                          <a:solidFill>
                            <a:schemeClr val="tx1"/>
                          </a:solidFill>
                          <a:latin typeface="+mj-lt"/>
                          <a:ea typeface="+mn-ea"/>
                        </a:rPr>
                        <a:t>2014</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10</a:t>
                      </a:r>
                      <a:r>
                        <a:rPr kumimoji="1" lang="ja-JP" altLang="en-US" sz="1400" u="none" dirty="0">
                          <a:solidFill>
                            <a:schemeClr val="tx1"/>
                          </a:solidFill>
                          <a:latin typeface="+mj-lt"/>
                          <a:ea typeface="+mn-ea"/>
                        </a:rPr>
                        <a:t>月）を設置。</a:t>
                      </a: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・大阪・夢洲地区への</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の誘致にあたり、構想の策定や課題対策等について幅広く検討するため、「</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推進会議」（</a:t>
                      </a:r>
                      <a:r>
                        <a:rPr kumimoji="1" lang="en-US" altLang="ja-JP" sz="1400" u="none" dirty="0">
                          <a:solidFill>
                            <a:schemeClr val="tx1"/>
                          </a:solidFill>
                          <a:latin typeface="+mj-lt"/>
                          <a:ea typeface="+mn-ea"/>
                        </a:rPr>
                        <a:t>2017</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3</a:t>
                      </a:r>
                      <a:r>
                        <a:rPr kumimoji="1" lang="ja-JP" altLang="en-US" sz="1400" u="none" dirty="0">
                          <a:solidFill>
                            <a:schemeClr val="tx1"/>
                          </a:solidFill>
                          <a:latin typeface="+mj-lt"/>
                          <a:ea typeface="+mn-ea"/>
                        </a:rPr>
                        <a:t>月～）を立ち上げ。</a:t>
                      </a: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rgbClr val="FF0000"/>
                          </a:solidFill>
                          <a:latin typeface="+mj-lt"/>
                          <a:ea typeface="+mn-ea"/>
                        </a:rPr>
                        <a:t>　</a:t>
                      </a:r>
                      <a:r>
                        <a:rPr kumimoji="1" lang="en-US" altLang="ja-JP" sz="1400" u="none" dirty="0">
                          <a:solidFill>
                            <a:schemeClr val="tx1"/>
                          </a:solidFill>
                          <a:latin typeface="+mj-lt"/>
                          <a:ea typeface="+mn-ea"/>
                        </a:rPr>
                        <a:t>2017</a:t>
                      </a:r>
                      <a:r>
                        <a:rPr kumimoji="1" lang="ja-JP" altLang="en-US" sz="1400" u="none" dirty="0">
                          <a:solidFill>
                            <a:schemeClr val="tx1"/>
                          </a:solidFill>
                          <a:latin typeface="+mj-lt"/>
                          <a:ea typeface="+mn-ea"/>
                        </a:rPr>
                        <a:t>年度～</a:t>
                      </a:r>
                      <a:r>
                        <a:rPr kumimoji="1" lang="en-US" altLang="ja-JP" sz="1400" u="none" dirty="0">
                          <a:solidFill>
                            <a:schemeClr val="tx1"/>
                          </a:solidFill>
                          <a:latin typeface="+mj-lt"/>
                          <a:ea typeface="+mn-ea"/>
                        </a:rPr>
                        <a:t>2022</a:t>
                      </a:r>
                      <a:r>
                        <a:rPr kumimoji="1" lang="ja-JP" altLang="en-US" sz="1400" u="none" dirty="0">
                          <a:solidFill>
                            <a:schemeClr val="tx1"/>
                          </a:solidFill>
                          <a:latin typeface="+mj-lt"/>
                          <a:ea typeface="+mn-ea"/>
                        </a:rPr>
                        <a:t>年度：</a:t>
                      </a:r>
                      <a:r>
                        <a:rPr kumimoji="1" lang="en-US" altLang="ja-JP" sz="1400" u="none" dirty="0">
                          <a:solidFill>
                            <a:schemeClr val="tx1"/>
                          </a:solidFill>
                          <a:latin typeface="+mj-lt"/>
                          <a:ea typeface="+mn-ea"/>
                        </a:rPr>
                        <a:t>14</a:t>
                      </a:r>
                      <a:r>
                        <a:rPr kumimoji="1" lang="ja-JP" altLang="en-US" sz="1400" u="none" dirty="0">
                          <a:solidFill>
                            <a:schemeClr val="tx1"/>
                          </a:solidFill>
                          <a:latin typeface="+mj-lt"/>
                          <a:ea typeface="+mn-ea"/>
                        </a:rPr>
                        <a:t>回</a:t>
                      </a:r>
                      <a:r>
                        <a:rPr kumimoji="1" lang="en-US" altLang="ja-JP" sz="1400" u="none" dirty="0">
                          <a:solidFill>
                            <a:schemeClr val="tx1"/>
                          </a:solidFill>
                          <a:latin typeface="+mj-lt"/>
                          <a:ea typeface="+mn-ea"/>
                        </a:rPr>
                        <a:t>(2022</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10</a:t>
                      </a:r>
                      <a:r>
                        <a:rPr kumimoji="1" lang="ja-JP" altLang="en-US" sz="1400" u="none" dirty="0">
                          <a:solidFill>
                            <a:schemeClr val="tx1"/>
                          </a:solidFill>
                          <a:latin typeface="+mj-lt"/>
                          <a:ea typeface="+mn-ea"/>
                        </a:rPr>
                        <a:t>月末時点）</a:t>
                      </a: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rgbClr val="FF0000"/>
                          </a:solidFill>
                          <a:latin typeface="+mj-lt"/>
                          <a:ea typeface="+mn-ea"/>
                        </a:rPr>
                        <a:t>　　</a:t>
                      </a: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の誘致に関する事項を府・市一体で行うため</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推進局（</a:t>
                      </a:r>
                      <a:r>
                        <a:rPr kumimoji="1" lang="en-US" altLang="ja-JP" sz="1400" u="none" dirty="0">
                          <a:solidFill>
                            <a:schemeClr val="tx1"/>
                          </a:solidFill>
                          <a:latin typeface="+mj-lt"/>
                          <a:ea typeface="+mn-ea"/>
                        </a:rPr>
                        <a:t>2017</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4</a:t>
                      </a:r>
                      <a:r>
                        <a:rPr kumimoji="1" lang="ja-JP" altLang="en-US" sz="1400" u="none" dirty="0">
                          <a:solidFill>
                            <a:schemeClr val="tx1"/>
                          </a:solidFill>
                          <a:latin typeface="+mj-lt"/>
                          <a:ea typeface="+mn-ea"/>
                        </a:rPr>
                        <a:t>月）を設置。</a:t>
                      </a: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・府民の理解を促進するためのセミナーを開催</a:t>
                      </a: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rgbClr val="FF0000"/>
                          </a:solidFill>
                          <a:latin typeface="+mj-lt"/>
                          <a:ea typeface="+mn-ea"/>
                        </a:rPr>
                        <a:t>　</a:t>
                      </a:r>
                      <a:r>
                        <a:rPr kumimoji="1" lang="en-US" altLang="ja-JP" sz="1400" u="none" dirty="0">
                          <a:solidFill>
                            <a:schemeClr val="tx1"/>
                          </a:solidFill>
                          <a:latin typeface="+mj-lt"/>
                          <a:ea typeface="+mn-ea"/>
                        </a:rPr>
                        <a:t>2016</a:t>
                      </a:r>
                      <a:r>
                        <a:rPr kumimoji="1" lang="ja-JP" altLang="en-US" sz="1400" u="none" dirty="0">
                          <a:solidFill>
                            <a:schemeClr val="tx1"/>
                          </a:solidFill>
                          <a:latin typeface="+mj-lt"/>
                          <a:ea typeface="+mn-ea"/>
                        </a:rPr>
                        <a:t>年度～</a:t>
                      </a:r>
                      <a:r>
                        <a:rPr kumimoji="1" lang="en-US" altLang="ja-JP" sz="1400" u="none" dirty="0">
                          <a:solidFill>
                            <a:schemeClr val="tx1"/>
                          </a:solidFill>
                          <a:latin typeface="+mj-lt"/>
                          <a:ea typeface="+mn-ea"/>
                        </a:rPr>
                        <a:t>2022</a:t>
                      </a:r>
                      <a:r>
                        <a:rPr kumimoji="1" lang="ja-JP" altLang="en-US" sz="1400" u="none" dirty="0">
                          <a:solidFill>
                            <a:schemeClr val="tx1"/>
                          </a:solidFill>
                          <a:latin typeface="+mj-lt"/>
                          <a:ea typeface="+mn-ea"/>
                        </a:rPr>
                        <a:t>年度：</a:t>
                      </a:r>
                      <a:r>
                        <a:rPr kumimoji="1" lang="en-US" altLang="ja-JP" sz="1400" u="none" dirty="0">
                          <a:solidFill>
                            <a:schemeClr val="tx1"/>
                          </a:solidFill>
                          <a:latin typeface="+mj-lt"/>
                          <a:ea typeface="+mn-ea"/>
                        </a:rPr>
                        <a:t>33</a:t>
                      </a:r>
                      <a:r>
                        <a:rPr kumimoji="1" lang="ja-JP" altLang="en-US" sz="1400" u="none" dirty="0">
                          <a:solidFill>
                            <a:schemeClr val="tx1"/>
                          </a:solidFill>
                          <a:latin typeface="+mj-lt"/>
                          <a:ea typeface="+mn-ea"/>
                        </a:rPr>
                        <a:t>回</a:t>
                      </a:r>
                      <a:r>
                        <a:rPr kumimoji="1" lang="en-US" altLang="ja-JP" sz="1400" u="none" dirty="0">
                          <a:solidFill>
                            <a:schemeClr val="tx1"/>
                          </a:solidFill>
                          <a:latin typeface="+mj-lt"/>
                          <a:ea typeface="+mn-ea"/>
                        </a:rPr>
                        <a:t>(2022</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10</a:t>
                      </a:r>
                      <a:r>
                        <a:rPr kumimoji="1" lang="ja-JP" altLang="en-US" sz="1400" u="none" dirty="0">
                          <a:solidFill>
                            <a:schemeClr val="tx1"/>
                          </a:solidFill>
                          <a:latin typeface="+mj-lt"/>
                          <a:ea typeface="+mn-ea"/>
                        </a:rPr>
                        <a:t>月末時点）</a:t>
                      </a:r>
                      <a:endParaRPr kumimoji="1" lang="en-US" altLang="ja-JP" sz="1400" u="none" dirty="0">
                        <a:solidFill>
                          <a:schemeClr val="tx1"/>
                        </a:solidFill>
                        <a:latin typeface="+mj-lt"/>
                        <a:ea typeface="+mn-ea"/>
                      </a:endParaRPr>
                    </a:p>
                    <a:p>
                      <a:pPr marL="72000" indent="-457200">
                        <a:lnSpc>
                          <a:spcPts val="1600"/>
                        </a:lnSpc>
                      </a:pPr>
                      <a:endParaRPr kumimoji="1" lang="ja-JP" altLang="en-US" sz="1400" u="none" dirty="0">
                        <a:solidFill>
                          <a:schemeClr val="tx1"/>
                        </a:solidFill>
                        <a:latin typeface="+mj-lt"/>
                        <a:ea typeface="+mn-ea"/>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nSpc>
                          <a:spcPts val="1600"/>
                        </a:lnSpc>
                      </a:pPr>
                      <a:r>
                        <a:rPr kumimoji="1" lang="ja-JP" altLang="en-US" sz="1400" u="none" dirty="0">
                          <a:solidFill>
                            <a:schemeClr val="tx1"/>
                          </a:solidFill>
                          <a:latin typeface="+mj-lt"/>
                          <a:ea typeface="+mn-ea"/>
                        </a:rPr>
                        <a:t>・国際観光拠点の形成を公・民が協働して実現するための指針となる「夢洲まちづくり構想」を策定（</a:t>
                      </a:r>
                      <a:r>
                        <a:rPr kumimoji="1" lang="en-US" altLang="ja-JP" sz="1400" u="none" dirty="0">
                          <a:solidFill>
                            <a:schemeClr val="tx1"/>
                          </a:solidFill>
                          <a:latin typeface="+mj-lt"/>
                          <a:ea typeface="+mn-ea"/>
                        </a:rPr>
                        <a:t>2017</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8</a:t>
                      </a:r>
                      <a:r>
                        <a:rPr kumimoji="1" lang="ja-JP" altLang="en-US" sz="1400" u="none" dirty="0">
                          <a:solidFill>
                            <a:schemeClr val="tx1"/>
                          </a:solidFill>
                          <a:latin typeface="+mj-lt"/>
                          <a:ea typeface="+mn-ea"/>
                        </a:rPr>
                        <a:t>月）</a:t>
                      </a: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の基本コンセプトや　　懸念事項への取組みの方向性等について、「大阪</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基本構想（案）・中間骨子」を取りまとめ（</a:t>
                      </a:r>
                      <a:r>
                        <a:rPr kumimoji="1" lang="en-US" altLang="ja-JP" sz="1400" u="none" dirty="0">
                          <a:solidFill>
                            <a:schemeClr val="tx1"/>
                          </a:solidFill>
                          <a:latin typeface="+mj-lt"/>
                          <a:ea typeface="+mn-ea"/>
                        </a:rPr>
                        <a:t>2017</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8</a:t>
                      </a:r>
                      <a:r>
                        <a:rPr kumimoji="1" lang="ja-JP" altLang="en-US" sz="1400" u="none" dirty="0">
                          <a:solidFill>
                            <a:schemeClr val="tx1"/>
                          </a:solidFill>
                          <a:latin typeface="+mj-lt"/>
                          <a:ea typeface="+mn-ea"/>
                        </a:rPr>
                        <a:t>月）</a:t>
                      </a: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・「大阪</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基本構想（案）」を取りまとめ（</a:t>
                      </a:r>
                      <a:r>
                        <a:rPr kumimoji="1" lang="en-US" altLang="ja-JP" sz="1400" u="none" dirty="0">
                          <a:solidFill>
                            <a:schemeClr val="tx1"/>
                          </a:solidFill>
                          <a:latin typeface="+mj-lt"/>
                          <a:ea typeface="+mn-ea"/>
                        </a:rPr>
                        <a:t>2019</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2</a:t>
                      </a:r>
                      <a:r>
                        <a:rPr kumimoji="1" lang="ja-JP" altLang="en-US" sz="1400" u="none" dirty="0">
                          <a:solidFill>
                            <a:schemeClr val="tx1"/>
                          </a:solidFill>
                          <a:latin typeface="+mj-lt"/>
                          <a:ea typeface="+mn-ea"/>
                        </a:rPr>
                        <a:t>月）</a:t>
                      </a: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・「大阪・夢洲地区特定複合観光施設区域整備　実施方針（案）」の公表（</a:t>
                      </a:r>
                      <a:r>
                        <a:rPr kumimoji="1" lang="en-US" altLang="ja-JP" sz="1400" u="none" dirty="0">
                          <a:solidFill>
                            <a:schemeClr val="tx1"/>
                          </a:solidFill>
                          <a:latin typeface="+mj-lt"/>
                          <a:ea typeface="+mn-ea"/>
                        </a:rPr>
                        <a:t>2019</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11</a:t>
                      </a:r>
                      <a:r>
                        <a:rPr kumimoji="1" lang="ja-JP" altLang="en-US" sz="1400" u="none" dirty="0">
                          <a:solidFill>
                            <a:schemeClr val="tx1"/>
                          </a:solidFill>
                          <a:latin typeface="+mj-lt"/>
                          <a:ea typeface="+mn-ea"/>
                        </a:rPr>
                        <a:t>月）</a:t>
                      </a: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・「大阪</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基本構想」の策定（</a:t>
                      </a:r>
                      <a:r>
                        <a:rPr kumimoji="1" lang="en-US" altLang="ja-JP" sz="1400" u="none" dirty="0">
                          <a:solidFill>
                            <a:schemeClr val="tx1"/>
                          </a:solidFill>
                          <a:latin typeface="+mj-lt"/>
                          <a:ea typeface="+mn-ea"/>
                        </a:rPr>
                        <a:t>2019</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12</a:t>
                      </a:r>
                      <a:r>
                        <a:rPr kumimoji="1" lang="ja-JP" altLang="en-US" sz="1400" u="none" dirty="0">
                          <a:solidFill>
                            <a:schemeClr val="tx1"/>
                          </a:solidFill>
                          <a:latin typeface="+mj-lt"/>
                          <a:ea typeface="+mn-ea"/>
                        </a:rPr>
                        <a:t>月）</a:t>
                      </a: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・「大阪・夢洲地区特定複合観光施設設置運営事業」の事業者公募の開始（</a:t>
                      </a:r>
                      <a:r>
                        <a:rPr kumimoji="1" lang="en-US" altLang="ja-JP" sz="1400" u="none" dirty="0">
                          <a:solidFill>
                            <a:schemeClr val="tx1"/>
                          </a:solidFill>
                          <a:latin typeface="+mj-lt"/>
                          <a:ea typeface="+mn-ea"/>
                        </a:rPr>
                        <a:t>2019</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12</a:t>
                      </a:r>
                      <a:r>
                        <a:rPr kumimoji="1" lang="ja-JP" altLang="en-US" sz="1400" u="none" dirty="0">
                          <a:solidFill>
                            <a:schemeClr val="tx1"/>
                          </a:solidFill>
                          <a:latin typeface="+mj-lt"/>
                          <a:ea typeface="+mn-ea"/>
                        </a:rPr>
                        <a:t>月）</a:t>
                      </a:r>
                      <a:endParaRPr kumimoji="1" lang="en-US" altLang="ja-JP" sz="1400" u="none" dirty="0">
                        <a:solidFill>
                          <a:schemeClr val="tx1"/>
                        </a:solidFill>
                        <a:latin typeface="+mj-lt"/>
                        <a:ea typeface="+mn-ea"/>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スライド番号プレースホルダー 2"/>
          <p:cNvSpPr>
            <a:spLocks noGrp="1"/>
          </p:cNvSpPr>
          <p:nvPr>
            <p:ph type="sldNum" sz="quarter" idx="12"/>
          </p:nvPr>
        </p:nvSpPr>
        <p:spPr>
          <a:xfrm>
            <a:off x="8138492" y="6563444"/>
            <a:ext cx="1049640" cy="332656"/>
          </a:xfrm>
        </p:spPr>
        <p:txBody>
          <a:bodyPr/>
          <a:lstStyle/>
          <a:p>
            <a:fld id="{63BC356D-1576-478B-8647-1361C6E9DFF7}" type="slidenum">
              <a:rPr lang="ja-JP" altLang="en-US" b="0" smtClean="0">
                <a:latin typeface="BIZ UDゴシック" panose="020B0400000000000000" pitchFamily="49" charset="-128"/>
                <a:ea typeface="BIZ UDゴシック" panose="020B0400000000000000" pitchFamily="49" charset="-128"/>
              </a:rPr>
              <a:pPr/>
              <a:t>39</a:t>
            </a:fld>
            <a:endParaRPr lang="ja-JP" altLang="en-US"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32574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（５）</a:t>
            </a:r>
            <a:r>
              <a:rPr lang="en-US" altLang="ja-JP" sz="1600" b="1" u="sng" dirty="0">
                <a:solidFill>
                  <a:schemeClr val="bg1"/>
                </a:solidFill>
                <a:latin typeface="BIZ UDゴシック" panose="020B0400000000000000" pitchFamily="49" charset="-128"/>
                <a:ea typeface="BIZ UDゴシック" panose="020B0400000000000000" pitchFamily="49" charset="-128"/>
              </a:rPr>
              <a:t>IR</a:t>
            </a:r>
            <a:r>
              <a:rPr lang="ja-JP" altLang="en-US" sz="1600" b="1" u="sng" dirty="0">
                <a:solidFill>
                  <a:schemeClr val="bg1"/>
                </a:solidFill>
                <a:latin typeface="BIZ UDゴシック" panose="020B0400000000000000" pitchFamily="49" charset="-128"/>
                <a:ea typeface="BIZ UDゴシック" panose="020B0400000000000000" pitchFamily="49" charset="-128"/>
              </a:rPr>
              <a:t>実現に向けた検討（その３）</a:t>
            </a:r>
            <a:endParaRPr kumimoji="1" lang="en-US" altLang="ja-JP" sz="1600" b="1" u="sng"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9" name="表 8"/>
          <p:cNvGraphicFramePr>
            <a:graphicFrameLocks noGrp="1"/>
          </p:cNvGraphicFramePr>
          <p:nvPr/>
        </p:nvGraphicFramePr>
        <p:xfrm>
          <a:off x="251520" y="548680"/>
          <a:ext cx="8712968" cy="600456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24000">
                <a:tc>
                  <a:txBody>
                    <a:bodyPr/>
                    <a:lstStyle/>
                    <a:p>
                      <a:pPr algn="ctr"/>
                      <a:r>
                        <a:rPr kumimoji="1" lang="ja-JP" altLang="en-US" u="none" dirty="0">
                          <a:solidFill>
                            <a:schemeClr val="tx1"/>
                          </a:solidFill>
                          <a:latin typeface="+mn-lt"/>
                          <a:ea typeface="+mn-ea"/>
                        </a:rPr>
                        <a:t>＜</a:t>
                      </a:r>
                      <a:r>
                        <a:rPr kumimoji="1" lang="en-US" altLang="ja-JP" u="none" dirty="0">
                          <a:solidFill>
                            <a:schemeClr val="tx1"/>
                          </a:solidFill>
                          <a:latin typeface="+mn-lt"/>
                          <a:ea typeface="+mn-ea"/>
                        </a:rPr>
                        <a:t>Why</a:t>
                      </a:r>
                      <a:r>
                        <a:rPr kumimoji="1" lang="ja-JP" altLang="en-US" u="none" dirty="0">
                          <a:solidFill>
                            <a:schemeClr val="tx1"/>
                          </a:solidFill>
                          <a:latin typeface="+mn-lt"/>
                          <a:ea typeface="+mn-ea"/>
                        </a:rPr>
                        <a:t>＞</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u="none" dirty="0">
                          <a:solidFill>
                            <a:schemeClr val="tx1"/>
                          </a:solidFill>
                          <a:latin typeface="+mn-lt"/>
                          <a:ea typeface="+mn-ea"/>
                        </a:rPr>
                        <a:t>＜</a:t>
                      </a:r>
                      <a:r>
                        <a:rPr kumimoji="1" lang="en-US" altLang="ja-JP" u="none" dirty="0">
                          <a:solidFill>
                            <a:schemeClr val="tx1"/>
                          </a:solidFill>
                          <a:latin typeface="+mn-lt"/>
                          <a:ea typeface="+mn-ea"/>
                        </a:rPr>
                        <a:t>Vision</a:t>
                      </a:r>
                      <a:r>
                        <a:rPr kumimoji="1" lang="ja-JP" altLang="en-US" u="none" dirty="0">
                          <a:solidFill>
                            <a:schemeClr val="tx1"/>
                          </a:solidFill>
                          <a:latin typeface="+mn-lt"/>
                          <a:ea typeface="+mn-ea"/>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u="none" dirty="0">
                          <a:solidFill>
                            <a:schemeClr val="tx1"/>
                          </a:solidFill>
                          <a:latin typeface="+mn-lt"/>
                          <a:ea typeface="+mn-ea"/>
                        </a:rPr>
                        <a:t>＜</a:t>
                      </a:r>
                      <a:r>
                        <a:rPr kumimoji="1" lang="en-US" altLang="ja-JP" u="none" dirty="0">
                          <a:solidFill>
                            <a:schemeClr val="tx1"/>
                          </a:solidFill>
                          <a:latin typeface="+mn-lt"/>
                          <a:ea typeface="+mn-ea"/>
                        </a:rPr>
                        <a:t>What</a:t>
                      </a:r>
                      <a:r>
                        <a:rPr kumimoji="1" lang="ja-JP" altLang="en-US" u="none" dirty="0">
                          <a:solidFill>
                            <a:schemeClr val="tx1"/>
                          </a:solidFill>
                          <a:latin typeface="+mn-lt"/>
                          <a:ea typeface="+mn-ea"/>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u="none" dirty="0">
                          <a:solidFill>
                            <a:schemeClr val="tx1"/>
                          </a:solidFill>
                          <a:latin typeface="+mn-lt"/>
                          <a:ea typeface="+mn-ea"/>
                        </a:rPr>
                        <a:t>＜</a:t>
                      </a:r>
                      <a:r>
                        <a:rPr kumimoji="1" lang="en-US" altLang="ja-JP" u="none" dirty="0">
                          <a:solidFill>
                            <a:schemeClr val="tx1"/>
                          </a:solidFill>
                          <a:latin typeface="+mn-lt"/>
                          <a:ea typeface="+mn-ea"/>
                        </a:rPr>
                        <a:t>Outcome</a:t>
                      </a:r>
                      <a:r>
                        <a:rPr kumimoji="1" lang="ja-JP" altLang="en-US" u="none" dirty="0">
                          <a:solidFill>
                            <a:schemeClr val="tx1"/>
                          </a:solidFill>
                          <a:latin typeface="+mn-lt"/>
                          <a:ea typeface="+mn-ea"/>
                        </a:rPr>
                        <a:t>＞</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533816">
                <a:tc>
                  <a:txBody>
                    <a:bodyPr/>
                    <a:lstStyle/>
                    <a:p>
                      <a:pPr marL="72000" indent="-457200"/>
                      <a:r>
                        <a:rPr kumimoji="1" lang="ja-JP" altLang="en-US" sz="1400" u="none" dirty="0">
                          <a:solidFill>
                            <a:schemeClr val="tx1"/>
                          </a:solidFill>
                          <a:latin typeface="+mn-lt"/>
                          <a:ea typeface="+mn-ea"/>
                        </a:rPr>
                        <a:t>　</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r>
                        <a:rPr kumimoji="1" lang="ja-JP" altLang="en-US" sz="1400" u="none" dirty="0">
                          <a:solidFill>
                            <a:schemeClr val="tx1"/>
                          </a:solidFill>
                          <a:latin typeface="+mn-lt"/>
                          <a:ea typeface="+mn-ea"/>
                        </a:rPr>
                        <a:t>　</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u="none" dirty="0">
                          <a:solidFill>
                            <a:schemeClr val="tx1"/>
                          </a:solidFill>
                          <a:latin typeface="+mn-lt"/>
                          <a:ea typeface="+mn-ea"/>
                        </a:rPr>
                        <a:t>・世界の先進事例に加え、大阪独自の対策をミックスした総合的かつシームレスな取組みを構築するため、ギャンブル等依存症対策研究会を設置</a:t>
                      </a:r>
                      <a:endParaRPr kumimoji="1" lang="en-US" altLang="ja-JP" sz="1400" u="none" dirty="0">
                        <a:solidFill>
                          <a:schemeClr val="tx1"/>
                        </a:solidFill>
                        <a:latin typeface="+mn-lt"/>
                        <a:ea typeface="+mn-ea"/>
                      </a:endParaRPr>
                    </a:p>
                    <a:p>
                      <a:pPr marL="72000" indent="-457200"/>
                      <a:r>
                        <a:rPr kumimoji="1" lang="en-US" altLang="ja-JP" sz="1400" u="none" dirty="0">
                          <a:solidFill>
                            <a:schemeClr val="tx1"/>
                          </a:solidFill>
                          <a:latin typeface="+mn-lt"/>
                          <a:ea typeface="+mn-ea"/>
                        </a:rPr>
                        <a:t>  2018</a:t>
                      </a:r>
                      <a:r>
                        <a:rPr kumimoji="1" lang="ja-JP" altLang="en-US" sz="1400" u="none" dirty="0">
                          <a:solidFill>
                            <a:schemeClr val="tx1"/>
                          </a:solidFill>
                          <a:latin typeface="+mn-lt"/>
                          <a:ea typeface="+mn-ea"/>
                        </a:rPr>
                        <a:t>年度～</a:t>
                      </a:r>
                      <a:r>
                        <a:rPr kumimoji="1" lang="en-US" altLang="ja-JP" sz="1400" u="none" dirty="0">
                          <a:solidFill>
                            <a:schemeClr val="tx1"/>
                          </a:solidFill>
                          <a:latin typeface="+mn-lt"/>
                          <a:ea typeface="+mn-ea"/>
                        </a:rPr>
                        <a:t>2021</a:t>
                      </a:r>
                      <a:r>
                        <a:rPr kumimoji="1" lang="ja-JP" altLang="en-US" sz="1400" u="none" dirty="0">
                          <a:solidFill>
                            <a:schemeClr val="tx1"/>
                          </a:solidFill>
                          <a:latin typeface="+mn-lt"/>
                          <a:ea typeface="+mn-ea"/>
                        </a:rPr>
                        <a:t>年度：</a:t>
                      </a:r>
                      <a:r>
                        <a:rPr kumimoji="1" lang="en-US" altLang="ja-JP" sz="1400" u="none" dirty="0">
                          <a:solidFill>
                            <a:schemeClr val="tx1"/>
                          </a:solidFill>
                          <a:latin typeface="+mn-lt"/>
                          <a:ea typeface="+mn-ea"/>
                        </a:rPr>
                        <a:t>17</a:t>
                      </a:r>
                      <a:r>
                        <a:rPr kumimoji="1" lang="ja-JP" altLang="en-US" sz="1400" u="none" dirty="0">
                          <a:solidFill>
                            <a:schemeClr val="tx1"/>
                          </a:solidFill>
                          <a:latin typeface="+mn-lt"/>
                          <a:ea typeface="+mn-ea"/>
                        </a:rPr>
                        <a:t>回</a:t>
                      </a:r>
                      <a:endParaRPr kumimoji="1" lang="en-US" altLang="ja-JP" sz="1400" u="none" dirty="0">
                        <a:solidFill>
                          <a:schemeClr val="tx1"/>
                        </a:solidFill>
                        <a:latin typeface="+mn-lt"/>
                        <a:ea typeface="+mn-ea"/>
                      </a:endParaRPr>
                    </a:p>
                    <a:p>
                      <a:pPr marL="72000" indent="-457200"/>
                      <a:r>
                        <a:rPr kumimoji="1" lang="ja-JP" altLang="en-US" sz="1400" u="none" dirty="0">
                          <a:solidFill>
                            <a:schemeClr val="tx1"/>
                          </a:solidFill>
                          <a:latin typeface="+mn-lt"/>
                          <a:ea typeface="+mn-ea"/>
                        </a:rPr>
                        <a:t>　</a:t>
                      </a:r>
                      <a:endParaRPr kumimoji="1" lang="en-US" altLang="ja-JP" sz="1400" u="none" dirty="0">
                        <a:solidFill>
                          <a:schemeClr val="tx1"/>
                        </a:solidFill>
                        <a:latin typeface="+mn-lt"/>
                        <a:ea typeface="+mn-ea"/>
                      </a:endParaRPr>
                    </a:p>
                    <a:p>
                      <a:pPr marL="72000" indent="-457200"/>
                      <a:r>
                        <a:rPr kumimoji="1" lang="ja-JP" altLang="en-US" sz="1400" u="none" dirty="0">
                          <a:solidFill>
                            <a:schemeClr val="tx1"/>
                          </a:solidFill>
                          <a:latin typeface="+mn-lt"/>
                          <a:ea typeface="+mn-ea"/>
                        </a:rPr>
                        <a:t>・設置運営事業等を行おうとする民間事業者を選定するため、選定委員会を設置</a:t>
                      </a:r>
                      <a:endParaRPr kumimoji="1" lang="en-US" altLang="ja-JP" sz="1400" u="none" dirty="0">
                        <a:solidFill>
                          <a:schemeClr val="tx1"/>
                        </a:solidFill>
                        <a:latin typeface="+mn-lt"/>
                        <a:ea typeface="+mn-ea"/>
                      </a:endParaRPr>
                    </a:p>
                    <a:p>
                      <a:pPr marL="72000" indent="-457200"/>
                      <a:r>
                        <a:rPr kumimoji="1" lang="en-US" altLang="ja-JP" sz="1400" u="none" dirty="0">
                          <a:solidFill>
                            <a:schemeClr val="tx1"/>
                          </a:solidFill>
                          <a:latin typeface="+mn-lt"/>
                          <a:ea typeface="+mn-ea"/>
                        </a:rPr>
                        <a:t>  2019</a:t>
                      </a:r>
                      <a:r>
                        <a:rPr kumimoji="1" lang="ja-JP" altLang="en-US" sz="1400" u="none" dirty="0">
                          <a:solidFill>
                            <a:schemeClr val="tx1"/>
                          </a:solidFill>
                          <a:latin typeface="+mn-lt"/>
                          <a:ea typeface="+mn-ea"/>
                        </a:rPr>
                        <a:t>年度～</a:t>
                      </a:r>
                      <a:r>
                        <a:rPr kumimoji="1" lang="en-US" altLang="ja-JP" sz="1400" u="none" dirty="0">
                          <a:solidFill>
                            <a:schemeClr val="tx1"/>
                          </a:solidFill>
                          <a:latin typeface="+mn-lt"/>
                          <a:ea typeface="+mn-ea"/>
                        </a:rPr>
                        <a:t>2021</a:t>
                      </a:r>
                      <a:r>
                        <a:rPr kumimoji="1" lang="ja-JP" altLang="en-US" sz="1400" u="none" dirty="0">
                          <a:solidFill>
                            <a:schemeClr val="tx1"/>
                          </a:solidFill>
                          <a:latin typeface="+mn-lt"/>
                          <a:ea typeface="+mn-ea"/>
                        </a:rPr>
                        <a:t>年度：</a:t>
                      </a:r>
                      <a:r>
                        <a:rPr kumimoji="1" lang="en-US" altLang="ja-JP" sz="1400" u="none" dirty="0">
                          <a:solidFill>
                            <a:schemeClr val="tx1"/>
                          </a:solidFill>
                          <a:latin typeface="+mn-lt"/>
                          <a:ea typeface="+mn-ea"/>
                        </a:rPr>
                        <a:t>5</a:t>
                      </a:r>
                      <a:r>
                        <a:rPr kumimoji="1" lang="ja-JP" altLang="en-US" sz="1400" u="none" dirty="0">
                          <a:solidFill>
                            <a:schemeClr val="tx1"/>
                          </a:solidFill>
                          <a:latin typeface="+mn-lt"/>
                          <a:ea typeface="+mn-ea"/>
                        </a:rPr>
                        <a:t>回</a:t>
                      </a:r>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r>
                        <a:rPr kumimoji="1" lang="ja-JP" altLang="en-US" sz="1400" u="none" dirty="0">
                          <a:solidFill>
                            <a:schemeClr val="tx1"/>
                          </a:solidFill>
                          <a:latin typeface="+mn-lt"/>
                          <a:ea typeface="+mn-ea"/>
                        </a:rPr>
                        <a:t>・「大阪・夢洲地区特定複合観光施設区域の整備に関する計画（案）」について、公聴会、説明会を開催</a:t>
                      </a:r>
                      <a:endParaRPr kumimoji="1" lang="en-US" altLang="ja-JP" sz="1400" u="none" dirty="0">
                        <a:solidFill>
                          <a:schemeClr val="tx1"/>
                        </a:solidFill>
                        <a:latin typeface="+mn-lt"/>
                        <a:ea typeface="+mn-ea"/>
                      </a:endParaRPr>
                    </a:p>
                    <a:p>
                      <a:pPr marL="72000" indent="-457200"/>
                      <a:r>
                        <a:rPr kumimoji="1" lang="ja-JP" altLang="en-US" sz="1400" u="none" baseline="0" dirty="0">
                          <a:solidFill>
                            <a:schemeClr val="tx1"/>
                          </a:solidFill>
                          <a:latin typeface="+mn-lt"/>
                          <a:ea typeface="+mn-ea"/>
                        </a:rPr>
                        <a:t>  </a:t>
                      </a:r>
                      <a:r>
                        <a:rPr kumimoji="1" lang="en-US" altLang="ja-JP" sz="1400" u="none" dirty="0">
                          <a:solidFill>
                            <a:schemeClr val="tx1"/>
                          </a:solidFill>
                          <a:latin typeface="+mn-lt"/>
                          <a:ea typeface="+mn-ea"/>
                        </a:rPr>
                        <a:t>2021</a:t>
                      </a:r>
                      <a:r>
                        <a:rPr kumimoji="1" lang="ja-JP" altLang="en-US" sz="1400" u="none" dirty="0">
                          <a:solidFill>
                            <a:schemeClr val="tx1"/>
                          </a:solidFill>
                          <a:latin typeface="+mn-lt"/>
                          <a:ea typeface="+mn-ea"/>
                        </a:rPr>
                        <a:t>年度：</a:t>
                      </a:r>
                      <a:r>
                        <a:rPr kumimoji="1" lang="en-US" altLang="ja-JP" sz="1400" u="none" dirty="0">
                          <a:solidFill>
                            <a:schemeClr val="tx1"/>
                          </a:solidFill>
                          <a:latin typeface="+mn-lt"/>
                          <a:ea typeface="+mn-ea"/>
                        </a:rPr>
                        <a:t>11</a:t>
                      </a:r>
                      <a:r>
                        <a:rPr kumimoji="1" lang="ja-JP" altLang="en-US" sz="1400" u="none" dirty="0">
                          <a:solidFill>
                            <a:schemeClr val="tx1"/>
                          </a:solidFill>
                          <a:latin typeface="+mn-lt"/>
                          <a:ea typeface="+mn-ea"/>
                        </a:rPr>
                        <a:t>回</a:t>
                      </a:r>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r>
                        <a:rPr kumimoji="1" lang="ja-JP" altLang="en-US" sz="1400" u="none" dirty="0">
                          <a:solidFill>
                            <a:schemeClr val="tx1"/>
                          </a:solidFill>
                          <a:latin typeface="+mn-lt"/>
                          <a:ea typeface="+mn-ea"/>
                        </a:rPr>
                        <a:t>　</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u="none" dirty="0">
                          <a:solidFill>
                            <a:schemeClr val="tx1"/>
                          </a:solidFill>
                          <a:latin typeface="+mn-lt"/>
                          <a:ea typeface="+mn-ea"/>
                        </a:rPr>
                        <a:t>・「大阪・夢洲地区特定複合観光施設区域整備　実施方針（案）」の公表（</a:t>
                      </a:r>
                      <a:r>
                        <a:rPr kumimoji="1" lang="en-US" altLang="ja-JP" sz="1400" u="none" dirty="0">
                          <a:solidFill>
                            <a:schemeClr val="tx1"/>
                          </a:solidFill>
                          <a:latin typeface="+mn-lt"/>
                          <a:ea typeface="+mn-ea"/>
                        </a:rPr>
                        <a:t>2019</a:t>
                      </a:r>
                      <a:r>
                        <a:rPr kumimoji="1" lang="ja-JP" altLang="en-US" sz="1400" u="none" dirty="0">
                          <a:solidFill>
                            <a:schemeClr val="tx1"/>
                          </a:solidFill>
                          <a:latin typeface="+mn-lt"/>
                          <a:ea typeface="+mn-ea"/>
                        </a:rPr>
                        <a:t>年</a:t>
                      </a:r>
                      <a:r>
                        <a:rPr kumimoji="1" lang="en-US" altLang="ja-JP" sz="1400" u="none" dirty="0">
                          <a:solidFill>
                            <a:schemeClr val="tx1"/>
                          </a:solidFill>
                          <a:latin typeface="+mn-lt"/>
                          <a:ea typeface="+mn-ea"/>
                        </a:rPr>
                        <a:t>11</a:t>
                      </a:r>
                      <a:r>
                        <a:rPr kumimoji="1" lang="ja-JP" altLang="en-US" sz="1400" u="none" dirty="0">
                          <a:solidFill>
                            <a:schemeClr val="tx1"/>
                          </a:solidFill>
                          <a:latin typeface="+mn-lt"/>
                          <a:ea typeface="+mn-ea"/>
                        </a:rPr>
                        <a:t>月）</a:t>
                      </a: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r>
                        <a:rPr kumimoji="1" lang="ja-JP" altLang="en-US" sz="1400" u="none" dirty="0">
                          <a:solidFill>
                            <a:schemeClr val="tx1"/>
                          </a:solidFill>
                          <a:latin typeface="+mn-lt"/>
                          <a:ea typeface="+mn-ea"/>
                        </a:rPr>
                        <a:t>・設置運営予定事業者の選定（</a:t>
                      </a:r>
                      <a:r>
                        <a:rPr kumimoji="1" lang="en-US" altLang="ja-JP" sz="1400" u="none" dirty="0">
                          <a:solidFill>
                            <a:schemeClr val="tx1"/>
                          </a:solidFill>
                          <a:latin typeface="+mn-lt"/>
                          <a:ea typeface="+mn-ea"/>
                        </a:rPr>
                        <a:t>2021</a:t>
                      </a:r>
                      <a:r>
                        <a:rPr kumimoji="1" lang="ja-JP" altLang="en-US" sz="1400" u="none" dirty="0">
                          <a:solidFill>
                            <a:schemeClr val="tx1"/>
                          </a:solidFill>
                          <a:latin typeface="+mn-lt"/>
                          <a:ea typeface="+mn-ea"/>
                        </a:rPr>
                        <a:t>年</a:t>
                      </a:r>
                      <a:r>
                        <a:rPr kumimoji="1" lang="en-US" altLang="ja-JP" sz="1400" u="none" dirty="0">
                          <a:solidFill>
                            <a:schemeClr val="tx1"/>
                          </a:solidFill>
                          <a:latin typeface="+mn-lt"/>
                          <a:ea typeface="+mn-ea"/>
                        </a:rPr>
                        <a:t>9</a:t>
                      </a:r>
                      <a:r>
                        <a:rPr kumimoji="1" lang="ja-JP" altLang="en-US" sz="1400" u="none" dirty="0">
                          <a:solidFill>
                            <a:schemeClr val="tx1"/>
                          </a:solidFill>
                          <a:latin typeface="+mn-lt"/>
                          <a:ea typeface="+mn-ea"/>
                        </a:rPr>
                        <a:t>月）</a:t>
                      </a:r>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r>
                        <a:rPr kumimoji="1" lang="ja-JP" altLang="en-US" sz="1400" u="none" dirty="0">
                          <a:solidFill>
                            <a:schemeClr val="tx1"/>
                          </a:solidFill>
                          <a:latin typeface="+mn-lt"/>
                          <a:ea typeface="+mn-ea"/>
                        </a:rPr>
                        <a:t>・「大阪・夢洲地区特定複合観光施設区域の整備に関する計画（案）」（</a:t>
                      </a:r>
                      <a:r>
                        <a:rPr kumimoji="1" lang="en-US" altLang="ja-JP" sz="1400" u="none" dirty="0">
                          <a:solidFill>
                            <a:schemeClr val="tx1"/>
                          </a:solidFill>
                          <a:latin typeface="+mn-lt"/>
                          <a:ea typeface="+mn-ea"/>
                        </a:rPr>
                        <a:t>2021</a:t>
                      </a:r>
                      <a:r>
                        <a:rPr kumimoji="1" lang="ja-JP" altLang="en-US" sz="1400" u="none" dirty="0">
                          <a:solidFill>
                            <a:schemeClr val="tx1"/>
                          </a:solidFill>
                          <a:latin typeface="+mn-lt"/>
                          <a:ea typeface="+mn-ea"/>
                        </a:rPr>
                        <a:t>年</a:t>
                      </a:r>
                      <a:r>
                        <a:rPr kumimoji="1" lang="en-US" altLang="ja-JP" sz="1400" u="none" dirty="0">
                          <a:solidFill>
                            <a:schemeClr val="tx1"/>
                          </a:solidFill>
                          <a:latin typeface="+mn-lt"/>
                          <a:ea typeface="+mn-ea"/>
                        </a:rPr>
                        <a:t>12</a:t>
                      </a:r>
                      <a:r>
                        <a:rPr kumimoji="1" lang="ja-JP" altLang="en-US" sz="1400" u="none" dirty="0">
                          <a:solidFill>
                            <a:schemeClr val="tx1"/>
                          </a:solidFill>
                          <a:latin typeface="+mn-lt"/>
                          <a:ea typeface="+mn-ea"/>
                        </a:rPr>
                        <a:t>月）は、説明会や公聴会などを経て成案化し、府議会の議決及び立地市である大阪市の同意（</a:t>
                      </a:r>
                      <a:r>
                        <a:rPr kumimoji="1" lang="en-US" altLang="ja-JP" sz="1400" u="none" dirty="0">
                          <a:solidFill>
                            <a:schemeClr val="tx1"/>
                          </a:solidFill>
                          <a:latin typeface="+mn-lt"/>
                          <a:ea typeface="+mn-ea"/>
                        </a:rPr>
                        <a:t>2022</a:t>
                      </a:r>
                      <a:r>
                        <a:rPr kumimoji="1" lang="ja-JP" altLang="en-US" sz="1400" u="none" dirty="0">
                          <a:solidFill>
                            <a:schemeClr val="tx1"/>
                          </a:solidFill>
                          <a:latin typeface="+mn-lt"/>
                          <a:ea typeface="+mn-ea"/>
                        </a:rPr>
                        <a:t>年</a:t>
                      </a:r>
                      <a:r>
                        <a:rPr kumimoji="1" lang="en-US" altLang="ja-JP" sz="1400" u="none" dirty="0">
                          <a:solidFill>
                            <a:schemeClr val="tx1"/>
                          </a:solidFill>
                          <a:latin typeface="+mn-lt"/>
                          <a:ea typeface="+mn-ea"/>
                        </a:rPr>
                        <a:t>2</a:t>
                      </a:r>
                      <a:r>
                        <a:rPr kumimoji="1" lang="ja-JP" altLang="en-US" sz="1400" u="none" dirty="0">
                          <a:solidFill>
                            <a:schemeClr val="tx1"/>
                          </a:solidFill>
                          <a:latin typeface="+mn-lt"/>
                          <a:ea typeface="+mn-ea"/>
                        </a:rPr>
                        <a:t>月～</a:t>
                      </a:r>
                      <a:r>
                        <a:rPr kumimoji="1" lang="en-US" altLang="ja-JP" sz="1400" u="none" dirty="0">
                          <a:solidFill>
                            <a:schemeClr val="tx1"/>
                          </a:solidFill>
                          <a:latin typeface="+mn-lt"/>
                          <a:ea typeface="+mn-ea"/>
                        </a:rPr>
                        <a:t>3</a:t>
                      </a:r>
                      <a:r>
                        <a:rPr kumimoji="1" lang="ja-JP" altLang="en-US" sz="1400" u="none" dirty="0">
                          <a:solidFill>
                            <a:schemeClr val="tx1"/>
                          </a:solidFill>
                          <a:latin typeface="+mn-lt"/>
                          <a:ea typeface="+mn-ea"/>
                        </a:rPr>
                        <a:t>月）を得て、国へ区域整備計画の認定申請（</a:t>
                      </a:r>
                      <a:r>
                        <a:rPr kumimoji="1" lang="en-US" altLang="ja-JP" sz="1400" u="none" dirty="0">
                          <a:solidFill>
                            <a:schemeClr val="tx1"/>
                          </a:solidFill>
                          <a:latin typeface="+mn-lt"/>
                          <a:ea typeface="+mn-ea"/>
                        </a:rPr>
                        <a:t>2022</a:t>
                      </a:r>
                      <a:r>
                        <a:rPr kumimoji="1" lang="ja-JP" altLang="en-US" sz="1400" u="none" dirty="0">
                          <a:solidFill>
                            <a:schemeClr val="tx1"/>
                          </a:solidFill>
                          <a:latin typeface="+mn-lt"/>
                          <a:ea typeface="+mn-ea"/>
                        </a:rPr>
                        <a:t>年</a:t>
                      </a:r>
                      <a:r>
                        <a:rPr kumimoji="1" lang="en-US" altLang="ja-JP" sz="1400" u="none" dirty="0">
                          <a:solidFill>
                            <a:schemeClr val="tx1"/>
                          </a:solidFill>
                          <a:latin typeface="+mn-lt"/>
                          <a:ea typeface="+mn-ea"/>
                        </a:rPr>
                        <a:t>4</a:t>
                      </a:r>
                      <a:r>
                        <a:rPr kumimoji="1" lang="ja-JP" altLang="en-US" sz="1400" u="none" dirty="0">
                          <a:solidFill>
                            <a:schemeClr val="tx1"/>
                          </a:solidFill>
                          <a:latin typeface="+mn-lt"/>
                          <a:ea typeface="+mn-ea"/>
                        </a:rPr>
                        <a:t>月）を行った。</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スライド番号プレースホルダー 2"/>
          <p:cNvSpPr>
            <a:spLocks noGrp="1"/>
          </p:cNvSpPr>
          <p:nvPr>
            <p:ph type="sldNum" sz="quarter" idx="12"/>
          </p:nvPr>
        </p:nvSpPr>
        <p:spPr>
          <a:xfrm>
            <a:off x="8138492" y="6563444"/>
            <a:ext cx="1049640" cy="332656"/>
          </a:xfrm>
        </p:spPr>
        <p:txBody>
          <a:bodyPr/>
          <a:lstStyle/>
          <a:p>
            <a:fld id="{63BC356D-1576-478B-8647-1361C6E9DFF7}" type="slidenum">
              <a:rPr lang="ja-JP" altLang="en-US" b="0" smtClean="0">
                <a:latin typeface="BIZ UDゴシック" panose="020B0400000000000000" pitchFamily="49" charset="-128"/>
                <a:ea typeface="BIZ UDゴシック" panose="020B0400000000000000" pitchFamily="49" charset="-128"/>
              </a:rPr>
              <a:pPr/>
              <a:t>40</a:t>
            </a:fld>
            <a:endParaRPr lang="ja-JP" altLang="en-US"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63246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20335" y="773812"/>
            <a:ext cx="461394" cy="308723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東京都がカジノ運営に関する国政レベルのアプローチ。以後都で独自に検討</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924516" y="782369"/>
            <a:ext cx="461394" cy="3078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02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自民党「国際観光産業としてのカジノを考える議員連盟」発足</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1086850" y="3981788"/>
            <a:ext cx="1008650"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03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月～地方自治体カジノ</a:t>
            </a:r>
            <a:r>
              <a:rPr kumimoji="1" lang="ja-JP" altLang="en-US" sz="1050" b="0" i="0" u="none" strike="sng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協議</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研究会（東京、大阪、静岡、和歌山、宮崎、神奈川：後に協議会へと改組）</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カジノ実現のための法制度の在り方など検討し、国へ提言</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2346784" y="3996373"/>
            <a:ext cx="965200"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橋下知事　シンガポール視察</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国での法制度の整備を求めるとともに、大阪の統合型リゾートの立地ポテンシャルに言及</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5271578" y="3997931"/>
            <a:ext cx="892333"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橋下知事　関西広域連合での議論を提案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関西観光・文化振興計画に</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KANSAI</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統合型リゾートの検討が盛り込まれる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6289228" y="3988225"/>
            <a:ext cx="401836"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松井知事　シンガポール視察</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6882482" y="4002737"/>
            <a:ext cx="414164"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松井知事・橋下市長</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首相にＩＲ早期法制化を提案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4080257" y="3996300"/>
            <a:ext cx="404552"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大阪エンターテイメント都市構想推進検討会設置、検討開始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3356496" y="764704"/>
            <a:ext cx="428104" cy="308939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超党派「国際観光産業振興議員連盟」（ＩＲ議連）結成</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3817687" y="764509"/>
            <a:ext cx="601340" cy="309653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国土交通省の成長戦略会議報告書に、新しい観光アイテムとしてのＩＲ検討明記</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4737180" y="764508"/>
            <a:ext cx="464148" cy="30965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行政刷新会議「できるだけ早く具体的な検討を開始する必要がある」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5269463" y="768081"/>
            <a:ext cx="286604" cy="309296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ＩＲ議連　特別立法大綱案発表</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正方形/長方形 20"/>
          <p:cNvSpPr/>
          <p:nvPr/>
        </p:nvSpPr>
        <p:spPr>
          <a:xfrm>
            <a:off x="7531100" y="4002737"/>
            <a:ext cx="433884"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大阪府市ＩＲ立地準備会議設置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8124681" y="4002737"/>
            <a:ext cx="634999" cy="263241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大阪府市ＩＲ立地準備会議「基本コンセプト案」、府市の候補地の例として夢洲ベイエリア提示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p:cNvSpPr/>
          <p:nvPr/>
        </p:nvSpPr>
        <p:spPr>
          <a:xfrm>
            <a:off x="7531100" y="757365"/>
            <a:ext cx="444500"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ＩＲ推進法案衆議院提出（議員提出法案：自民・維新・生活など）</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p:cNvSpPr/>
          <p:nvPr/>
        </p:nvSpPr>
        <p:spPr>
          <a:xfrm>
            <a:off x="4533981" y="3997931"/>
            <a:ext cx="591148"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府「大阪の成長戦略」の具体的な取組みの一つとしてＩＲ盛り込み</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正方形/長方形 26"/>
          <p:cNvSpPr/>
          <p:nvPr/>
        </p:nvSpPr>
        <p:spPr>
          <a:xfrm>
            <a:off x="601703" y="3981788"/>
            <a:ext cx="462629"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02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府　構造改革特区第一次提案「カジノ特別法の制定」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正方形/長方形 27"/>
          <p:cNvSpPr/>
          <p:nvPr/>
        </p:nvSpPr>
        <p:spPr>
          <a:xfrm>
            <a:off x="3358520" y="3999488"/>
            <a:ext cx="426080"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府　構造改革特区臨時提案「総合コンベンション法制の整備」</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8357398" y="757365"/>
            <a:ext cx="444500"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ＩＲ推進法案が内閣委員会で審議開始（継続審議）</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5580111" y="768081"/>
            <a:ext cx="275269" cy="309296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ＩＲ議連　ＩＲ推進法案発表</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6948264" y="764508"/>
            <a:ext cx="444500" cy="30965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ＩＲ推進法案衆議院提出（議員提出法案：維新単独）</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p:cNvSpPr txBox="1"/>
          <p:nvPr/>
        </p:nvSpPr>
        <p:spPr>
          <a:xfrm>
            <a:off x="209104" y="169277"/>
            <a:ext cx="28356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■ＩＲ検討の経過</a:t>
            </a:r>
          </a:p>
        </p:txBody>
      </p:sp>
      <p:graphicFrame>
        <p:nvGraphicFramePr>
          <p:cNvPr id="34" name="表 33"/>
          <p:cNvGraphicFramePr>
            <a:graphicFrameLocks noGrp="1"/>
          </p:cNvGraphicFramePr>
          <p:nvPr/>
        </p:nvGraphicFramePr>
        <p:xfrm>
          <a:off x="116304" y="466791"/>
          <a:ext cx="8913399" cy="265174"/>
        </p:xfrm>
        <a:graphic>
          <a:graphicData uri="http://schemas.openxmlformats.org/drawingml/2006/table">
            <a:tbl>
              <a:tblPr firstRow="1" bandRow="1">
                <a:tableStyleId>{7DF18680-E054-41AD-8BC1-D1AEF772440D}</a:tableStyleId>
              </a:tblPr>
              <a:tblGrid>
                <a:gridCol w="207943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20005"/>
                    </a:ext>
                  </a:extLst>
                </a:gridCol>
                <a:gridCol w="929311">
                  <a:extLst>
                    <a:ext uri="{9D8B030D-6E8A-4147-A177-3AD203B41FA5}">
                      <a16:colId xmlns:a16="http://schemas.microsoft.com/office/drawing/2014/main" val="20006"/>
                    </a:ext>
                  </a:extLst>
                </a:gridCol>
              </a:tblGrid>
              <a:tr h="265174">
                <a:tc>
                  <a:txBody>
                    <a:bodyPr/>
                    <a:lstStyle/>
                    <a:p>
                      <a:pPr algn="ctr"/>
                      <a:r>
                        <a:rPr kumimoji="1" lang="ja-JP" altLang="en-US" sz="1200" dirty="0">
                          <a:solidFill>
                            <a:schemeClr val="tx1"/>
                          </a:solidFill>
                          <a:latin typeface="+mn-ea"/>
                          <a:ea typeface="+mn-ea"/>
                        </a:rPr>
                        <a:t>～</a:t>
                      </a:r>
                      <a:r>
                        <a:rPr kumimoji="1" lang="en-US" altLang="ja-JP" sz="1200" dirty="0">
                          <a:solidFill>
                            <a:schemeClr val="tx1"/>
                          </a:solidFill>
                          <a:latin typeface="+mn-ea"/>
                          <a:ea typeface="+mn-ea"/>
                        </a:rPr>
                        <a:t>2008</a:t>
                      </a:r>
                      <a:r>
                        <a:rPr kumimoji="1" lang="ja-JP" altLang="en-US" sz="1200" dirty="0">
                          <a:solidFill>
                            <a:schemeClr val="tx1"/>
                          </a:solidFill>
                          <a:latin typeface="+mn-ea"/>
                          <a:ea typeface="+mn-ea"/>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2009</a:t>
                      </a:r>
                      <a:r>
                        <a:rPr kumimoji="1" lang="ja-JP" altLang="en-US" sz="1200" dirty="0">
                          <a:solidFill>
                            <a:schemeClr val="tx1"/>
                          </a:solidFill>
                          <a:latin typeface="+mn-ea"/>
                          <a:ea typeface="+mn-ea"/>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2010</a:t>
                      </a:r>
                      <a:r>
                        <a:rPr kumimoji="1" lang="ja-JP" altLang="en-US" sz="1200" dirty="0">
                          <a:solidFill>
                            <a:schemeClr val="tx1"/>
                          </a:solidFill>
                          <a:latin typeface="+mn-ea"/>
                          <a:ea typeface="+mn-ea"/>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2011</a:t>
                      </a:r>
                      <a:r>
                        <a:rPr kumimoji="1" lang="ja-JP" altLang="en-US" sz="1200" dirty="0">
                          <a:solidFill>
                            <a:schemeClr val="tx1"/>
                          </a:solidFill>
                          <a:latin typeface="+mn-ea"/>
                          <a:ea typeface="+mn-ea"/>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2012</a:t>
                      </a:r>
                      <a:r>
                        <a:rPr kumimoji="1" lang="ja-JP" altLang="en-US" sz="1200" dirty="0">
                          <a:solidFill>
                            <a:schemeClr val="tx1"/>
                          </a:solidFill>
                          <a:latin typeface="+mn-ea"/>
                          <a:ea typeface="+mn-ea"/>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2013</a:t>
                      </a:r>
                      <a:r>
                        <a:rPr kumimoji="1" lang="ja-JP" altLang="en-US" sz="1200" dirty="0">
                          <a:solidFill>
                            <a:schemeClr val="tx1"/>
                          </a:solidFill>
                          <a:latin typeface="+mn-ea"/>
                          <a:ea typeface="+mn-ea"/>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2014</a:t>
                      </a:r>
                      <a:r>
                        <a:rPr kumimoji="1" lang="ja-JP" altLang="en-US" sz="1200" dirty="0">
                          <a:solidFill>
                            <a:schemeClr val="tx1"/>
                          </a:solidFill>
                          <a:latin typeface="+mn-ea"/>
                          <a:ea typeface="+mn-ea"/>
                        </a:rPr>
                        <a:t>年</a:t>
                      </a:r>
                    </a:p>
                  </a:txBody>
                  <a:tcPr marL="36000" marR="36000" marT="36000" marB="36000">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5" name="テキスト ボックス 34"/>
          <p:cNvSpPr txBox="1"/>
          <p:nvPr/>
        </p:nvSpPr>
        <p:spPr>
          <a:xfrm>
            <a:off x="6028" y="1124744"/>
            <a:ext cx="461665" cy="199705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p:cNvSpPr txBox="1"/>
          <p:nvPr/>
        </p:nvSpPr>
        <p:spPr>
          <a:xfrm>
            <a:off x="6028" y="4293096"/>
            <a:ext cx="461665" cy="233561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05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05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859170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545928" y="3993157"/>
            <a:ext cx="482600"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夢洲まちづくり構想（案）～中間とりまとめ～</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3635896" y="764507"/>
            <a:ext cx="351408" cy="308939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ＩＲ推進法成立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4971969" y="764507"/>
            <a:ext cx="432048" cy="30965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特定複合観光施設区域整備推進本部設置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799053" y="789782"/>
            <a:ext cx="444500"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衆議院解散によりＩＲ推進法案廃案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2095322" y="764507"/>
            <a:ext cx="444500" cy="30965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ＩＲ推進法案衆議院再提出（議員提出法案：自民、維新、次世代の党）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p:cNvSpPr txBox="1"/>
          <p:nvPr/>
        </p:nvSpPr>
        <p:spPr>
          <a:xfrm>
            <a:off x="209104" y="169277"/>
            <a:ext cx="28356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■ＩＲ検討の経過</a:t>
            </a:r>
          </a:p>
        </p:txBody>
      </p:sp>
      <p:graphicFrame>
        <p:nvGraphicFramePr>
          <p:cNvPr id="34" name="表 33"/>
          <p:cNvGraphicFramePr>
            <a:graphicFrameLocks noGrp="1"/>
          </p:cNvGraphicFramePr>
          <p:nvPr/>
        </p:nvGraphicFramePr>
        <p:xfrm>
          <a:off x="116304" y="466791"/>
          <a:ext cx="8913399" cy="265174"/>
        </p:xfrm>
        <a:graphic>
          <a:graphicData uri="http://schemas.openxmlformats.org/drawingml/2006/table">
            <a:tbl>
              <a:tblPr firstRow="1" bandRow="1">
                <a:tableStyleId>{7DF18680-E054-41AD-8BC1-D1AEF772440D}</a:tableStyleId>
              </a:tblPr>
              <a:tblGrid>
                <a:gridCol w="1287344">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3384376">
                  <a:extLst>
                    <a:ext uri="{9D8B030D-6E8A-4147-A177-3AD203B41FA5}">
                      <a16:colId xmlns:a16="http://schemas.microsoft.com/office/drawing/2014/main" val="20003"/>
                    </a:ext>
                  </a:extLst>
                </a:gridCol>
                <a:gridCol w="1505375">
                  <a:extLst>
                    <a:ext uri="{9D8B030D-6E8A-4147-A177-3AD203B41FA5}">
                      <a16:colId xmlns:a16="http://schemas.microsoft.com/office/drawing/2014/main" val="20004"/>
                    </a:ext>
                  </a:extLst>
                </a:gridCol>
              </a:tblGrid>
              <a:tr h="265174">
                <a:tc>
                  <a:txBody>
                    <a:bodyPr/>
                    <a:lstStyle/>
                    <a:p>
                      <a:pPr algn="ctr"/>
                      <a:r>
                        <a:rPr kumimoji="1" lang="en-US" altLang="ja-JP" sz="1200" dirty="0">
                          <a:solidFill>
                            <a:schemeClr val="tx1"/>
                          </a:solidFill>
                          <a:latin typeface="+mn-ea"/>
                          <a:ea typeface="+mn-ea"/>
                        </a:rPr>
                        <a:t>2014</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2015</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2016</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2017</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2018</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5" name="テキスト ボックス 34"/>
          <p:cNvSpPr txBox="1"/>
          <p:nvPr/>
        </p:nvSpPr>
        <p:spPr>
          <a:xfrm>
            <a:off x="6028" y="1124744"/>
            <a:ext cx="461665" cy="199705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p:cNvSpPr txBox="1"/>
          <p:nvPr/>
        </p:nvSpPr>
        <p:spPr>
          <a:xfrm>
            <a:off x="6028" y="4293096"/>
            <a:ext cx="461665" cy="233561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正方形/長方形 37"/>
          <p:cNvSpPr/>
          <p:nvPr/>
        </p:nvSpPr>
        <p:spPr>
          <a:xfrm>
            <a:off x="556613" y="3993157"/>
            <a:ext cx="482600"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大阪府市「夢洲まちづくり構想検討会」設置　</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p:cNvSpPr/>
          <p:nvPr/>
        </p:nvSpPr>
        <p:spPr>
          <a:xfrm>
            <a:off x="4283968" y="4005262"/>
            <a:ext cx="432048"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夢洲まちづくり構想（案）とりまとめ</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正方形/長方形 39"/>
          <p:cNvSpPr/>
          <p:nvPr/>
        </p:nvSpPr>
        <p:spPr>
          <a:xfrm>
            <a:off x="6298850" y="3993157"/>
            <a:ext cx="305326"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夢洲まちづくり構想策定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正方形/長方形 40"/>
          <p:cNvSpPr/>
          <p:nvPr/>
        </p:nvSpPr>
        <p:spPr>
          <a:xfrm>
            <a:off x="5437279" y="4002881"/>
            <a:ext cx="432048"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大阪府・大阪市ＩＲ推進局設置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正方形/長方形 42"/>
          <p:cNvSpPr/>
          <p:nvPr/>
        </p:nvSpPr>
        <p:spPr>
          <a:xfrm>
            <a:off x="6813345" y="3993157"/>
            <a:ext cx="486762"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大阪ＩＲ基本構想（案）・中間骨子を取りまとめ</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正方形/長方形 44"/>
          <p:cNvSpPr/>
          <p:nvPr/>
        </p:nvSpPr>
        <p:spPr>
          <a:xfrm>
            <a:off x="5869327" y="765326"/>
            <a:ext cx="429523" cy="30965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特定複合観光施設区域整備推進会議</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取りまとめ</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1" name="正方形/長方形 50"/>
          <p:cNvSpPr/>
          <p:nvPr/>
        </p:nvSpPr>
        <p:spPr>
          <a:xfrm>
            <a:off x="4971969" y="4002881"/>
            <a:ext cx="257200" cy="263096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ＩＲ推進会議立ち上げ</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正方形/長方形 20"/>
          <p:cNvSpPr/>
          <p:nvPr/>
        </p:nvSpPr>
        <p:spPr>
          <a:xfrm>
            <a:off x="8310601" y="757362"/>
            <a:ext cx="324584" cy="30965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ＩＲ整備法成立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05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05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311554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1916336" y="764507"/>
            <a:ext cx="351408" cy="2700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カジノ管理委員会設置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826233" y="791620"/>
            <a:ext cx="360041" cy="2700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基本方針（（案）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2828904" y="764507"/>
            <a:ext cx="300484" cy="2700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基本方針確定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p:cNvSpPr txBox="1"/>
          <p:nvPr/>
        </p:nvSpPr>
        <p:spPr>
          <a:xfrm>
            <a:off x="209104" y="169277"/>
            <a:ext cx="28356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■ＩＲ検討の経過</a:t>
            </a:r>
          </a:p>
        </p:txBody>
      </p:sp>
      <p:graphicFrame>
        <p:nvGraphicFramePr>
          <p:cNvPr id="34" name="表 33"/>
          <p:cNvGraphicFramePr>
            <a:graphicFrameLocks noGrp="1"/>
          </p:cNvGraphicFramePr>
          <p:nvPr/>
        </p:nvGraphicFramePr>
        <p:xfrm>
          <a:off x="116304" y="466791"/>
          <a:ext cx="8913399" cy="265174"/>
        </p:xfrm>
        <a:graphic>
          <a:graphicData uri="http://schemas.openxmlformats.org/drawingml/2006/table">
            <a:tbl>
              <a:tblPr firstRow="1" bandRow="1">
                <a:tableStyleId>{7DF18680-E054-41AD-8BC1-D1AEF772440D}</a:tableStyleId>
              </a:tblPr>
              <a:tblGrid>
                <a:gridCol w="1791400">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3521599">
                  <a:extLst>
                    <a:ext uri="{9D8B030D-6E8A-4147-A177-3AD203B41FA5}">
                      <a16:colId xmlns:a16="http://schemas.microsoft.com/office/drawing/2014/main" val="20003"/>
                    </a:ext>
                  </a:extLst>
                </a:gridCol>
              </a:tblGrid>
              <a:tr h="265174">
                <a:tc>
                  <a:txBody>
                    <a:bodyPr/>
                    <a:lstStyle/>
                    <a:p>
                      <a:pPr algn="ctr"/>
                      <a:r>
                        <a:rPr kumimoji="1" lang="en-US" altLang="ja-JP" sz="1200" dirty="0">
                          <a:solidFill>
                            <a:schemeClr val="tx1"/>
                          </a:solidFill>
                          <a:latin typeface="+mn-ea"/>
                          <a:ea typeface="+mn-ea"/>
                        </a:rPr>
                        <a:t>2019</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2020</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2021</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2022</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5" name="テキスト ボックス 34"/>
          <p:cNvSpPr txBox="1"/>
          <p:nvPr/>
        </p:nvSpPr>
        <p:spPr>
          <a:xfrm>
            <a:off x="6028" y="1124744"/>
            <a:ext cx="461665" cy="199705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p:cNvSpPr txBox="1"/>
          <p:nvPr/>
        </p:nvSpPr>
        <p:spPr>
          <a:xfrm>
            <a:off x="6028" y="3829690"/>
            <a:ext cx="461665" cy="233561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正方形/長方形 37"/>
          <p:cNvSpPr/>
          <p:nvPr/>
        </p:nvSpPr>
        <p:spPr>
          <a:xfrm>
            <a:off x="1115616" y="3633115"/>
            <a:ext cx="337596" cy="2484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実施方針（（案）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05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050" i="0" u="none" strike="noStrike" kern="1200" cap="none" spc="0" normalizeH="0" baseline="0" noProof="0">
              <a:ln>
                <a:noFill/>
              </a:ln>
              <a:solidFill>
                <a:prstClr val="black"/>
              </a:solidFill>
              <a:effectLst/>
              <a:uLnTx/>
              <a:uFillTx/>
            </a:endParaRPr>
          </a:p>
        </p:txBody>
      </p:sp>
      <p:sp>
        <p:nvSpPr>
          <p:cNvPr id="23" name="正方形/長方形 22"/>
          <p:cNvSpPr/>
          <p:nvPr/>
        </p:nvSpPr>
        <p:spPr>
          <a:xfrm>
            <a:off x="1492723" y="3633115"/>
            <a:ext cx="423613" cy="2484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事業者公募</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（ＲＦＰ）</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　大阪ＩＲ基本構想策定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3677499" y="3658903"/>
            <a:ext cx="376119" cy="2484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実施方針確定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499992" y="3658903"/>
            <a:ext cx="376119" cy="2484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事業者選定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5292080" y="3658903"/>
            <a:ext cx="432048" cy="2484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a:t>
            </a:r>
            <a:b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地域の合意形成</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（公聴会等）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6012160" y="3658903"/>
            <a:ext cx="343961" cy="2484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議会議決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6460287" y="3645024"/>
            <a:ext cx="343961" cy="2484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区域認定申請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442030" y="3631965"/>
            <a:ext cx="324584" cy="25333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コンセプト募集（ＲＦＣ）</a:t>
            </a:r>
          </a:p>
        </p:txBody>
      </p:sp>
    </p:spTree>
    <p:extLst>
      <p:ext uri="{BB962C8B-B14F-4D97-AF65-F5344CB8AC3E}">
        <p14:creationId xmlns:p14="http://schemas.microsoft.com/office/powerpoint/2010/main" val="3534741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0" y="165783"/>
            <a:ext cx="914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■大阪ＩＲ基本構想</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案</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・中間骨子</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20" name="グループ化 19"/>
          <p:cNvGrpSpPr/>
          <p:nvPr/>
        </p:nvGrpSpPr>
        <p:grpSpPr>
          <a:xfrm>
            <a:off x="1907704" y="2751038"/>
            <a:ext cx="1855907" cy="1328388"/>
            <a:chOff x="2380689" y="5366402"/>
            <a:chExt cx="2346921" cy="1328388"/>
          </a:xfrm>
        </p:grpSpPr>
        <p:sp>
          <p:nvSpPr>
            <p:cNvPr id="21" name="テキスト ボックス 20"/>
            <p:cNvSpPr txBox="1">
              <a:spLocks noChangeAspect="1"/>
            </p:cNvSpPr>
            <p:nvPr/>
          </p:nvSpPr>
          <p:spPr>
            <a:xfrm>
              <a:off x="2380689" y="5368154"/>
              <a:ext cx="1255103" cy="811667"/>
            </a:xfrm>
            <a:prstGeom prst="ellipse">
              <a:avLst/>
            </a:prstGeom>
            <a:solidFill>
              <a:srgbClr val="0099FF">
                <a:alpha val="25000"/>
              </a:srgbClr>
            </a:solidFill>
            <a:ln w="12700" cmpd="sng">
              <a:solidFill>
                <a:schemeClr val="tx2">
                  <a:lumMod val="50000"/>
                </a:schemeClr>
              </a:solidFill>
              <a:prstDash val="solid"/>
            </a:ln>
          </p:spPr>
          <p:txBody>
            <a:bodyPr wrap="none" tIns="36000" bIns="25200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夢と未来を</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創造するＩＲ</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p:txBody>
        </p:sp>
        <p:sp>
          <p:nvSpPr>
            <p:cNvPr id="24" name="テキスト ボックス 23"/>
            <p:cNvSpPr txBox="1">
              <a:spLocks noChangeAspect="1"/>
            </p:cNvSpPr>
            <p:nvPr/>
          </p:nvSpPr>
          <p:spPr>
            <a:xfrm>
              <a:off x="3472507" y="5366402"/>
              <a:ext cx="1255103" cy="813331"/>
            </a:xfrm>
            <a:prstGeom prst="ellipse">
              <a:avLst/>
            </a:prstGeom>
            <a:solidFill>
              <a:srgbClr val="0099FF">
                <a:alpha val="25000"/>
              </a:srgbClr>
            </a:solidFill>
            <a:ln w="12700" cmpd="sng">
              <a:solidFill>
                <a:schemeClr val="tx2">
                  <a:lumMod val="75000"/>
                </a:schemeClr>
              </a:solidFill>
              <a:prstDash val="solid"/>
            </a:ln>
          </p:spPr>
          <p:txBody>
            <a:bodyPr wrap="none" tIns="0" bIns="25200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ひろがり・</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つながりを</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生み出すＩＲ</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p:txBody>
        </p:sp>
        <p:sp>
          <p:nvSpPr>
            <p:cNvPr id="25" name="テキスト ボックス 24"/>
            <p:cNvSpPr txBox="1">
              <a:spLocks noChangeAspect="1"/>
            </p:cNvSpPr>
            <p:nvPr/>
          </p:nvSpPr>
          <p:spPr>
            <a:xfrm>
              <a:off x="2926598" y="5864693"/>
              <a:ext cx="1255102" cy="830097"/>
            </a:xfrm>
            <a:prstGeom prst="ellipse">
              <a:avLst/>
            </a:prstGeom>
            <a:solidFill>
              <a:srgbClr val="0099FF">
                <a:alpha val="25000"/>
              </a:srgbClr>
            </a:solidFill>
            <a:ln w="12700" cmpd="sng">
              <a:solidFill>
                <a:schemeClr val="tx2">
                  <a:lumMod val="75000"/>
                </a:schemeClr>
              </a:solidFill>
              <a:prstDash val="solid"/>
            </a:ln>
          </p:spPr>
          <p:txBody>
            <a:bodyPr wrap="none" tIns="144000" rtlCol="0" anchor="ctr" anchorCtr="1">
              <a:noAutofit/>
            </a:bodyPr>
            <a:lstStyle/>
            <a:p>
              <a:pPr marL="0" marR="0" lvl="0" indent="0" algn="ctr" defTabSz="1420813" rtl="0" eaLnBrk="1" fontAlgn="auto" latinLnBrk="0" hangingPunct="1">
                <a:lnSpc>
                  <a:spcPts val="1200"/>
                </a:lnSpc>
                <a:spcBef>
                  <a:spcPts val="0"/>
                </a:spcBef>
                <a:spcAft>
                  <a:spcPts val="0"/>
                </a:spcAft>
                <a:buClrTx/>
                <a:buSzTx/>
                <a:buFontTx/>
                <a:buNone/>
                <a:tabLst>
                  <a:tab pos="7624763" algn="l"/>
                  <a:tab pos="7988300" algn="l"/>
                  <a:tab pos="8431213" algn="l"/>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「夢洲」を</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1420813" rtl="0" eaLnBrk="1" fontAlgn="auto" latinLnBrk="0" hangingPunct="1">
                <a:lnSpc>
                  <a:spcPts val="1200"/>
                </a:lnSpc>
                <a:spcBef>
                  <a:spcPts val="0"/>
                </a:spcBef>
                <a:spcAft>
                  <a:spcPts val="0"/>
                </a:spcAft>
                <a:buClrTx/>
                <a:buSzTx/>
                <a:buFontTx/>
                <a:buNone/>
                <a:tabLst>
                  <a:tab pos="7624763" algn="l"/>
                  <a:tab pos="7988300" algn="l"/>
                  <a:tab pos="8431213" algn="l"/>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活かすＩＲ</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p:txBody>
        </p:sp>
      </p:grpSp>
      <p:grpSp>
        <p:nvGrpSpPr>
          <p:cNvPr id="5" name="グループ化 4"/>
          <p:cNvGrpSpPr/>
          <p:nvPr/>
        </p:nvGrpSpPr>
        <p:grpSpPr>
          <a:xfrm>
            <a:off x="251520" y="2695118"/>
            <a:ext cx="1616148" cy="765788"/>
            <a:chOff x="562697" y="2318683"/>
            <a:chExt cx="1616148" cy="765788"/>
          </a:xfrm>
        </p:grpSpPr>
        <p:sp>
          <p:nvSpPr>
            <p:cNvPr id="28" name="テキスト ボックス 27"/>
            <p:cNvSpPr txBox="1"/>
            <p:nvPr/>
          </p:nvSpPr>
          <p:spPr>
            <a:xfrm>
              <a:off x="562697" y="2318683"/>
              <a:ext cx="1616148" cy="246221"/>
            </a:xfrm>
            <a:prstGeom prst="rect">
              <a:avLst/>
            </a:prstGeom>
            <a:solidFill>
              <a:srgbClr val="FFCCFF"/>
            </a:solid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時間軸に沿った成長・発展</a:t>
              </a:r>
            </a:p>
          </p:txBody>
        </p:sp>
        <p:sp>
          <p:nvSpPr>
            <p:cNvPr id="29" name="テキスト ボックス 28"/>
            <p:cNvSpPr txBox="1"/>
            <p:nvPr/>
          </p:nvSpPr>
          <p:spPr>
            <a:xfrm>
              <a:off x="562697" y="2544471"/>
              <a:ext cx="1616148" cy="540000"/>
            </a:xfrm>
            <a:prstGeom prst="rect">
              <a:avLst/>
            </a:prstGeom>
            <a:noFill/>
            <a:ln w="6350">
              <a:noFill/>
              <a:prstDash val="dash"/>
            </a:ln>
          </p:spPr>
          <p:txBody>
            <a:bodyPr wrap="square" lIns="36000" tIns="36000" rIns="36000" bIns="36000" rtlCol="0"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常に世界水準の競争力と近未来を感じさせ</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る</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魅力を備える</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ことによる</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将来にわたって</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持続的な成長・発展</a:t>
              </a:r>
            </a:p>
          </p:txBody>
        </p:sp>
      </p:grpSp>
      <p:grpSp>
        <p:nvGrpSpPr>
          <p:cNvPr id="6" name="グループ化 5"/>
          <p:cNvGrpSpPr/>
          <p:nvPr/>
        </p:nvGrpSpPr>
        <p:grpSpPr>
          <a:xfrm>
            <a:off x="3779912" y="2650814"/>
            <a:ext cx="1737005" cy="901082"/>
            <a:chOff x="4863490" y="2318683"/>
            <a:chExt cx="1737005" cy="901082"/>
          </a:xfrm>
        </p:grpSpPr>
        <p:sp>
          <p:nvSpPr>
            <p:cNvPr id="31" name="テキスト ボックス 30"/>
            <p:cNvSpPr txBox="1"/>
            <p:nvPr/>
          </p:nvSpPr>
          <p:spPr>
            <a:xfrm>
              <a:off x="4927125" y="2318683"/>
              <a:ext cx="1609736" cy="246221"/>
            </a:xfrm>
            <a:prstGeom prst="rect">
              <a:avLst/>
            </a:prstGeom>
            <a:solidFill>
              <a:srgbClr val="FFCCFF"/>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空間軸に沿った成長・波及</a:t>
              </a:r>
            </a:p>
          </p:txBody>
        </p:sp>
        <p:sp>
          <p:nvSpPr>
            <p:cNvPr id="32" name="テキスト ボックス 31"/>
            <p:cNvSpPr txBox="1"/>
            <p:nvPr/>
          </p:nvSpPr>
          <p:spPr>
            <a:xfrm>
              <a:off x="4863490" y="2535765"/>
              <a:ext cx="1737005" cy="684000"/>
            </a:xfrm>
            <a:prstGeom prst="rect">
              <a:avLst/>
            </a:prstGeom>
            <a:noFill/>
            <a:ln w="6350">
              <a:noFill/>
              <a:prstDash val="dash"/>
            </a:ln>
          </p:spPr>
          <p:txBody>
            <a:bodyPr wrap="square" lIns="36000" tIns="36000" rIns="36000" bIns="36000" rtlCol="0"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大阪ＩＲを訪れる世界中の人々</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周辺地域</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つなぐとともに</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、大阪・関西が誇る最先端技術</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世界発信によ</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る</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への</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波及効果</a:t>
              </a:r>
            </a:p>
          </p:txBody>
        </p:sp>
      </p:grpSp>
      <p:grpSp>
        <p:nvGrpSpPr>
          <p:cNvPr id="7" name="グループ化 6"/>
          <p:cNvGrpSpPr/>
          <p:nvPr/>
        </p:nvGrpSpPr>
        <p:grpSpPr>
          <a:xfrm>
            <a:off x="2008884" y="4107461"/>
            <a:ext cx="1728841" cy="827099"/>
            <a:chOff x="2539289" y="4005064"/>
            <a:chExt cx="1728841" cy="827099"/>
          </a:xfrm>
        </p:grpSpPr>
        <p:sp>
          <p:nvSpPr>
            <p:cNvPr id="33" name="テキスト ボックス 32"/>
            <p:cNvSpPr txBox="1"/>
            <p:nvPr/>
          </p:nvSpPr>
          <p:spPr>
            <a:xfrm>
              <a:off x="2682586" y="4005064"/>
              <a:ext cx="1560821" cy="380480"/>
            </a:xfrm>
            <a:prstGeom prst="rect">
              <a:avLst/>
            </a:prstGeom>
            <a:solidFill>
              <a:srgbClr val="FFCCFF"/>
            </a:solidFill>
            <a:ln>
              <a:solidFill>
                <a:schemeClr val="accent1"/>
              </a:solidFill>
            </a:ln>
          </p:spPr>
          <p:txBody>
            <a:bodyPr wrap="square" t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ポテンシャルを活かした</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価値創出</a:t>
              </a:r>
            </a:p>
          </p:txBody>
        </p:sp>
        <p:sp>
          <p:nvSpPr>
            <p:cNvPr id="34" name="テキスト ボックス 33"/>
            <p:cNvSpPr txBox="1"/>
            <p:nvPr/>
          </p:nvSpPr>
          <p:spPr>
            <a:xfrm>
              <a:off x="2539289" y="4365104"/>
              <a:ext cx="1728841" cy="467059"/>
            </a:xfrm>
            <a:prstGeom prst="rect">
              <a:avLst/>
            </a:prstGeom>
            <a:noFill/>
            <a:ln w="6350">
              <a:noFill/>
              <a:prstDash val="dash"/>
            </a:ln>
          </p:spPr>
          <p:txBody>
            <a:bodyPr wrap="square" lIns="144000" tIns="72000" rIns="108000"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夢洲の立地特性をポテンシャルとして捉え、それを活か</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すこと</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る</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新たな価値創出</a:t>
              </a:r>
            </a:p>
          </p:txBody>
        </p:sp>
      </p:grpSp>
      <p:grpSp>
        <p:nvGrpSpPr>
          <p:cNvPr id="49" name="グループ化 48"/>
          <p:cNvGrpSpPr/>
          <p:nvPr/>
        </p:nvGrpSpPr>
        <p:grpSpPr>
          <a:xfrm>
            <a:off x="441505" y="5283712"/>
            <a:ext cx="3986479" cy="1161462"/>
            <a:chOff x="287809" y="8649411"/>
            <a:chExt cx="3986479" cy="1161462"/>
          </a:xfrm>
        </p:grpSpPr>
        <p:sp>
          <p:nvSpPr>
            <p:cNvPr id="50" name="角丸四角形 49"/>
            <p:cNvSpPr>
              <a:spLocks/>
            </p:cNvSpPr>
            <p:nvPr/>
          </p:nvSpPr>
          <p:spPr>
            <a:xfrm>
              <a:off x="287809" y="8649411"/>
              <a:ext cx="3986479" cy="864000"/>
            </a:xfrm>
            <a:prstGeom prst="roundRect">
              <a:avLst>
                <a:gd name="adj" fmla="val 5068"/>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576000" rIns="72000" rtlCol="0" anchor="t" anchorCtr="0"/>
            <a:lstStyle/>
            <a:p>
              <a:pPr marL="174625" marR="0" lvl="0" indent="-174625" algn="ctr" defTabSz="914400" rtl="0" eaLnBrk="1" fontAlgn="auto" latinLnBrk="0" hangingPunct="1">
                <a:lnSpc>
                  <a:spcPct val="100000"/>
                </a:lnSpc>
                <a:spcBef>
                  <a:spcPts val="0"/>
                </a:spcBef>
                <a:spcAft>
                  <a:spcPts val="60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③ </a:t>
              </a:r>
              <a:r>
                <a:rPr kumimoji="1" lang="ja-JP" altLang="en-US" sz="900"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世界に類をみない魅力ある空間形成、最先端技術の活用による スマートリゾートの実現</a:t>
              </a:r>
              <a:endParaRPr kumimoji="1" lang="en-US" altLang="ja-JP" sz="900"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p:txBody>
        </p:sp>
        <p:sp>
          <p:nvSpPr>
            <p:cNvPr id="51" name="角丸四角形 50"/>
            <p:cNvSpPr>
              <a:spLocks/>
            </p:cNvSpPr>
            <p:nvPr/>
          </p:nvSpPr>
          <p:spPr>
            <a:xfrm>
              <a:off x="330676" y="8704500"/>
              <a:ext cx="2052000" cy="504000"/>
            </a:xfrm>
            <a:prstGeom prst="roundRect">
              <a:avLst>
                <a:gd name="adj" fmla="val 5068"/>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lstStyle/>
            <a:p>
              <a:pPr marL="72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①大阪・関西・日本観光の要となる</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72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　 独創性に富む</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72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   国際的エンターテイメント拠点の形成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p:txBody>
        </p:sp>
        <p:sp>
          <p:nvSpPr>
            <p:cNvPr id="52" name="角丸四角形 51"/>
            <p:cNvSpPr>
              <a:spLocks/>
            </p:cNvSpPr>
            <p:nvPr/>
          </p:nvSpPr>
          <p:spPr>
            <a:xfrm>
              <a:off x="2422675" y="8704496"/>
              <a:ext cx="1798451" cy="504000"/>
            </a:xfrm>
            <a:prstGeom prst="roundRect">
              <a:avLst>
                <a:gd name="adj" fmla="val 5068"/>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lstStyle/>
            <a:p>
              <a:pPr marL="36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②世界水準の競争力を備えた</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36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   オールインワンＭＩＣＥ拠点の形成</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p:txBody>
        </p:sp>
        <p:sp>
          <p:nvSpPr>
            <p:cNvPr id="53" name="上矢印吹き出し 52"/>
            <p:cNvSpPr>
              <a:spLocks/>
            </p:cNvSpPr>
            <p:nvPr/>
          </p:nvSpPr>
          <p:spPr>
            <a:xfrm>
              <a:off x="791865" y="9378873"/>
              <a:ext cx="3060000" cy="432000"/>
            </a:xfrm>
            <a:prstGeom prst="upArrowCallout">
              <a:avLst>
                <a:gd name="adj1" fmla="val 41933"/>
                <a:gd name="adj2" fmla="val 47478"/>
                <a:gd name="adj3" fmla="val 25000"/>
                <a:gd name="adj4" fmla="val 46909"/>
              </a:avLst>
            </a:prstGeom>
            <a:solidFill>
              <a:srgbClr val="CC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rtlCol="0" anchor="ctr"/>
            <a:lstStyle/>
            <a:p>
              <a:pPr marL="174625"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④ 世界の先進事例を進化させた総合的な懸念事項対策</a:t>
              </a:r>
              <a:endPar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itchFamily="50" charset="-128"/>
              </a:endParaRPr>
            </a:p>
          </p:txBody>
        </p:sp>
      </p:grpSp>
      <p:sp>
        <p:nvSpPr>
          <p:cNvPr id="54" name="テキスト ボックス 53"/>
          <p:cNvSpPr txBox="1"/>
          <p:nvPr/>
        </p:nvSpPr>
        <p:spPr>
          <a:xfrm>
            <a:off x="215801" y="5006713"/>
            <a:ext cx="1800200"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 つ の 柱</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5" name="テキスト ボックス 54"/>
          <p:cNvSpPr txBox="1"/>
          <p:nvPr/>
        </p:nvSpPr>
        <p:spPr>
          <a:xfrm>
            <a:off x="333779" y="2348880"/>
            <a:ext cx="1800200"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成長の方向性</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55"/>
          <p:cNvSpPr/>
          <p:nvPr/>
        </p:nvSpPr>
        <p:spPr>
          <a:xfrm>
            <a:off x="179512" y="2204864"/>
            <a:ext cx="5376488" cy="447027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7" name="テキスト ボックス 36"/>
          <p:cNvSpPr txBox="1"/>
          <p:nvPr/>
        </p:nvSpPr>
        <p:spPr>
          <a:xfrm>
            <a:off x="179512" y="1942064"/>
            <a:ext cx="2160240" cy="262800"/>
          </a:xfrm>
          <a:prstGeom prst="rect">
            <a:avLst/>
          </a:prstGeom>
          <a:ln/>
        </p:spPr>
        <p:style>
          <a:lnRef idx="0">
            <a:schemeClr val="dk1"/>
          </a:lnRef>
          <a:fillRef idx="3">
            <a:schemeClr val="dk1"/>
          </a:fillRef>
          <a:effectRef idx="3">
            <a:schemeClr val="dk1"/>
          </a:effectRef>
          <a:fontRef idx="minor">
            <a:schemeClr val="lt1"/>
          </a:fontRef>
        </p:style>
        <p:txBody>
          <a:bodyPr rot="0" spcFirstLastPara="0" vert="horz" wrap="square" lIns="91440" tIns="3960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600"/>
              </a:lnSpc>
              <a:spcBef>
                <a:spcPts val="0"/>
              </a:spcBef>
              <a:spcAft>
                <a:spcPts val="100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大阪ＩＲのめざす姿</a:t>
            </a:r>
          </a:p>
        </p:txBody>
      </p:sp>
      <p:sp>
        <p:nvSpPr>
          <p:cNvPr id="58" name="フローチャート: 組合せ 12"/>
          <p:cNvSpPr/>
          <p:nvPr/>
        </p:nvSpPr>
        <p:spPr>
          <a:xfrm>
            <a:off x="2051720" y="1844824"/>
            <a:ext cx="1704117" cy="267976"/>
          </a:xfrm>
          <a:prstGeom prst="flowChartMerge">
            <a:avLst/>
          </a:prstGeom>
          <a:gradFill flip="none" rotWithShape="1">
            <a:gsLst>
              <a:gs pos="0">
                <a:schemeClr val="accent1">
                  <a:satMod val="103000"/>
                  <a:tint val="94000"/>
                  <a:lumMod val="0"/>
                  <a:lumOff val="100000"/>
                </a:schemeClr>
              </a:gs>
              <a:gs pos="49000">
                <a:schemeClr val="accent1">
                  <a:satMod val="110000"/>
                  <a:lumMod val="100000"/>
                  <a:shade val="100000"/>
                </a:schemeClr>
              </a:gs>
              <a:gs pos="100000">
                <a:schemeClr val="accent1">
                  <a:lumMod val="99000"/>
                  <a:satMod val="120000"/>
                  <a:shade val="78000"/>
                </a:schemeClr>
              </a:gs>
            </a:gsLst>
            <a:lin ang="5400000" scaled="1"/>
            <a:tileRect/>
          </a:gra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1000"/>
              </a:spcAft>
              <a:buClrTx/>
              <a:buSzTx/>
              <a:buFontTx/>
              <a:buNone/>
              <a:tabLst/>
              <a:defRPr/>
            </a:pPr>
            <a:r>
              <a:rPr kumimoji="1" 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角丸四角形 18"/>
          <p:cNvSpPr/>
          <p:nvPr/>
        </p:nvSpPr>
        <p:spPr>
          <a:xfrm>
            <a:off x="251520" y="476672"/>
            <a:ext cx="5302127" cy="1270446"/>
          </a:xfrm>
          <a:prstGeom prst="roundRect">
            <a:avLst>
              <a:gd name="adj" fmla="val 4701"/>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p:cNvSpPr txBox="1"/>
          <p:nvPr/>
        </p:nvSpPr>
        <p:spPr>
          <a:xfrm>
            <a:off x="328725" y="516012"/>
            <a:ext cx="5357740" cy="1231106"/>
          </a:xfrm>
          <a:prstGeom prst="rect">
            <a:avLst/>
          </a:prstGeom>
          <a:noFill/>
          <a:ln>
            <a:noFill/>
          </a:ln>
        </p:spPr>
        <p:txBody>
          <a:bodyPr wrap="square" l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＜基本コンセプト＞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大阪・関西の持続的な経済成長のエンジンとなる</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400" b="1" i="0" u="sng"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世界最高水準の成長型ＩＲ</a:t>
            </a:r>
            <a:endParaRPr kumimoji="1" lang="en-US" altLang="ja-JP" sz="1400" b="1" i="0" u="sng"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世界中から人・モノ・投資を呼び込み、経済成長のエンジンとなる</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ため、</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ビジネス客、　　</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ファミリーなど世界の幅広い層をターゲットとする「世界最高水準」のＩＲ</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年先を見据え</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、初期投資の効果だけでなく、</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施設、機能が更新され続ける</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「成長型」のＩＲ</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9" name="テキスト ボックス 36"/>
          <p:cNvSpPr txBox="1"/>
          <p:nvPr/>
        </p:nvSpPr>
        <p:spPr>
          <a:xfrm>
            <a:off x="251520" y="476673"/>
            <a:ext cx="1329628" cy="261847"/>
          </a:xfrm>
          <a:prstGeom prst="rect">
            <a:avLst/>
          </a:prstGeom>
          <a:ln/>
        </p:spPr>
        <p:style>
          <a:lnRef idx="0">
            <a:schemeClr val="dk1"/>
          </a:lnRef>
          <a:fillRef idx="3">
            <a:schemeClr val="dk1"/>
          </a:fillRef>
          <a:effectRef idx="3">
            <a:schemeClr val="dk1"/>
          </a:effectRef>
          <a:fontRef idx="minor">
            <a:schemeClr val="lt1"/>
          </a:fontRef>
        </p:style>
        <p:txBody>
          <a:bodyPr rot="0" spcFirstLastPara="0" vert="horz" wrap="square" lIns="91440" tIns="3960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600"/>
              </a:lnSpc>
              <a:spcBef>
                <a:spcPts val="0"/>
              </a:spcBef>
              <a:spcAft>
                <a:spcPts val="100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基本コンセプト</a:t>
            </a:r>
            <a:endPar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0" name="グループ化 9"/>
          <p:cNvGrpSpPr/>
          <p:nvPr/>
        </p:nvGrpSpPr>
        <p:grpSpPr>
          <a:xfrm>
            <a:off x="251520" y="3544235"/>
            <a:ext cx="2030161" cy="1338760"/>
            <a:chOff x="251520" y="3328211"/>
            <a:chExt cx="2030161" cy="1338760"/>
          </a:xfrm>
        </p:grpSpPr>
        <p:pic>
          <p:nvPicPr>
            <p:cNvPr id="42" name="図 41" descr="R:\2016\O160162_大阪市／Ｈ２８年度夢洲まちづくり構想検討業務\作業中\03.調査・コンサルティング業務\05.作業\★★夢洲まちづくり構想(素案)\NAIS\O930060l_10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51520" y="3328211"/>
              <a:ext cx="1412915" cy="794898"/>
            </a:xfrm>
            <a:prstGeom prst="rect">
              <a:avLst/>
            </a:prstGeom>
            <a:noFill/>
            <a:ln>
              <a:noFill/>
            </a:ln>
            <a:extLst>
              <a:ext uri="{53640926-AAD7-44D8-BBD7-CCE9431645EC}">
                <a14:shadowObscured xmlns:a14="http://schemas.microsoft.com/office/drawing/2010/main"/>
              </a:ext>
            </a:extLst>
          </p:spPr>
        </p:pic>
        <p:sp>
          <p:nvSpPr>
            <p:cNvPr id="60" name="テキスト ボックス 59"/>
            <p:cNvSpPr txBox="1"/>
            <p:nvPr/>
          </p:nvSpPr>
          <p:spPr>
            <a:xfrm>
              <a:off x="263106" y="4590027"/>
              <a:ext cx="2018575" cy="769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　日建設計、</a:t>
              </a: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https//pixabay.com/ja/</a:t>
              </a:r>
            </a:p>
          </p:txBody>
        </p:sp>
        <p:pic>
          <p:nvPicPr>
            <p:cNvPr id="44" name="図 4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207892" y="3986770"/>
              <a:ext cx="812522" cy="573178"/>
            </a:xfrm>
            <a:prstGeom prst="rect">
              <a:avLst/>
            </a:prstGeom>
            <a:ln>
              <a:noFill/>
            </a:ln>
            <a:extLst>
              <a:ext uri="{53640926-AAD7-44D8-BBD7-CCE9431645EC}">
                <a14:shadowObscured xmlns:a14="http://schemas.microsoft.com/office/drawing/2010/main"/>
              </a:ext>
            </a:extLst>
          </p:spPr>
        </p:pic>
      </p:grpSp>
      <p:grpSp>
        <p:nvGrpSpPr>
          <p:cNvPr id="11" name="グループ化 10"/>
          <p:cNvGrpSpPr/>
          <p:nvPr/>
        </p:nvGrpSpPr>
        <p:grpSpPr>
          <a:xfrm>
            <a:off x="3801969" y="3544234"/>
            <a:ext cx="1753142" cy="1473878"/>
            <a:chOff x="3893593" y="3328210"/>
            <a:chExt cx="1753142" cy="1473878"/>
          </a:xfrm>
        </p:grpSpPr>
        <p:pic>
          <p:nvPicPr>
            <p:cNvPr id="43" name="図 42" descr="https://www.toyota.co.jp/Museum/collections/list/data/common/images/0180_Toyotai-unit.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44099" y="4002210"/>
              <a:ext cx="782420" cy="577906"/>
            </a:xfrm>
            <a:prstGeom prst="rect">
              <a:avLst/>
            </a:prstGeom>
            <a:noFill/>
            <a:ln>
              <a:noFill/>
            </a:ln>
          </p:spPr>
        </p:pic>
        <p:pic>
          <p:nvPicPr>
            <p:cNvPr id="47" name="図 4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3911356" y="3328210"/>
              <a:ext cx="1735379" cy="658559"/>
            </a:xfrm>
            <a:prstGeom prst="rect">
              <a:avLst/>
            </a:prstGeom>
            <a:ln>
              <a:noFill/>
            </a:ln>
            <a:extLst>
              <a:ext uri="{53640926-AAD7-44D8-BBD7-CCE9431645EC}">
                <a14:shadowObscured xmlns:a14="http://schemas.microsoft.com/office/drawing/2010/main"/>
              </a:ext>
            </a:extLst>
          </p:spPr>
        </p:pic>
        <p:pic>
          <p:nvPicPr>
            <p:cNvPr id="48" name="図 47"/>
            <p:cNvPicPr>
              <a:picLocks noChangeAspect="1"/>
            </p:cNvPicPr>
            <p:nvPr/>
          </p:nvPicPr>
          <p:blipFill rotWithShape="1">
            <a:blip r:embed="rId7" cstate="email">
              <a:extLst>
                <a:ext uri="{28A0092B-C50C-407E-A947-70E740481C1C}">
                  <a14:useLocalDpi xmlns:a14="http://schemas.microsoft.com/office/drawing/2010/main"/>
                </a:ext>
              </a:extLst>
            </a:blip>
            <a:srcRect l="-200"/>
            <a:stretch/>
          </p:blipFill>
          <p:spPr bwMode="auto">
            <a:xfrm>
              <a:off x="3913113" y="4028331"/>
              <a:ext cx="776208" cy="551289"/>
            </a:xfrm>
            <a:prstGeom prst="rect">
              <a:avLst/>
            </a:prstGeom>
            <a:ln>
              <a:noFill/>
            </a:ln>
            <a:extLst>
              <a:ext uri="{53640926-AAD7-44D8-BBD7-CCE9431645EC}">
                <a14:shadowObscured xmlns:a14="http://schemas.microsoft.com/office/drawing/2010/main"/>
              </a:ext>
            </a:extLst>
          </p:spPr>
        </p:pic>
        <p:sp>
          <p:nvSpPr>
            <p:cNvPr id="62" name="テキスト ボックス 61"/>
            <p:cNvSpPr txBox="1"/>
            <p:nvPr/>
          </p:nvSpPr>
          <p:spPr>
            <a:xfrm>
              <a:off x="3893593" y="4648200"/>
              <a:ext cx="96643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　</a:t>
              </a: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https://www.flickr.com</a:t>
              </a:r>
            </a:p>
          </p:txBody>
        </p:sp>
      </p:grpSp>
      <p:grpSp>
        <p:nvGrpSpPr>
          <p:cNvPr id="3" name="グループ化 2"/>
          <p:cNvGrpSpPr/>
          <p:nvPr/>
        </p:nvGrpSpPr>
        <p:grpSpPr>
          <a:xfrm>
            <a:off x="5652120" y="4077072"/>
            <a:ext cx="3226945" cy="677689"/>
            <a:chOff x="5747021" y="4077072"/>
            <a:chExt cx="3226945" cy="677689"/>
          </a:xfrm>
        </p:grpSpPr>
        <p:sp>
          <p:nvSpPr>
            <p:cNvPr id="68" name="テキスト ボックス 67"/>
            <p:cNvSpPr txBox="1"/>
            <p:nvPr/>
          </p:nvSpPr>
          <p:spPr>
            <a:xfrm>
              <a:off x="5747408" y="4293096"/>
              <a:ext cx="3226557"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観光振興・地域経済振興・公益還元</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納付金・入場料等の活用</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0" name="テキスト ボックス 69"/>
            <p:cNvSpPr txBox="1"/>
            <p:nvPr/>
          </p:nvSpPr>
          <p:spPr>
            <a:xfrm>
              <a:off x="5747021" y="4077072"/>
              <a:ext cx="3226945" cy="252000"/>
            </a:xfrm>
            <a:prstGeom prst="rect">
              <a:avLst/>
            </a:prstGeom>
            <a:ln/>
          </p:spPr>
          <p:style>
            <a:lnRef idx="0">
              <a:schemeClr val="dk1"/>
            </a:lnRef>
            <a:fillRef idx="3">
              <a:schemeClr val="dk1"/>
            </a:fillRef>
            <a:effectRef idx="3">
              <a:schemeClr val="dk1"/>
            </a:effectRef>
            <a:fontRef idx="minor">
              <a:schemeClr val="lt1"/>
            </a:fontRef>
          </p:style>
          <p:txBody>
            <a:bodyPr rot="0" spcFirstLastPara="0" vert="horz" wrap="square" lIns="91440" tIns="3960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600"/>
                </a:lnSpc>
                <a:spcBef>
                  <a:spcPts val="0"/>
                </a:spcBef>
                <a:spcAft>
                  <a:spcPts val="100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ＩＲ立地による効果</a:t>
              </a:r>
            </a:p>
          </p:txBody>
        </p:sp>
      </p:grpSp>
      <p:grpSp>
        <p:nvGrpSpPr>
          <p:cNvPr id="8" name="グループ化 7"/>
          <p:cNvGrpSpPr/>
          <p:nvPr/>
        </p:nvGrpSpPr>
        <p:grpSpPr>
          <a:xfrm>
            <a:off x="5652120" y="4869160"/>
            <a:ext cx="3240936" cy="1789180"/>
            <a:chOff x="5652120" y="4869160"/>
            <a:chExt cx="3240936" cy="1789180"/>
          </a:xfrm>
        </p:grpSpPr>
        <p:sp>
          <p:nvSpPr>
            <p:cNvPr id="61" name="テキスト ボックス 60"/>
            <p:cNvSpPr txBox="1"/>
            <p:nvPr/>
          </p:nvSpPr>
          <p:spPr>
            <a:xfrm>
              <a:off x="5652120" y="4869160"/>
              <a:ext cx="3240000" cy="423815"/>
            </a:xfrm>
            <a:prstGeom prst="rect">
              <a:avLst/>
            </a:prstGeom>
            <a:ln/>
          </p:spPr>
          <p:style>
            <a:lnRef idx="0">
              <a:schemeClr val="dk1"/>
            </a:lnRef>
            <a:fillRef idx="3">
              <a:schemeClr val="dk1"/>
            </a:fillRef>
            <a:effectRef idx="3">
              <a:schemeClr val="dk1"/>
            </a:effectRef>
            <a:fontRef idx="minor">
              <a:schemeClr val="lt1"/>
            </a:fontRef>
          </p:style>
          <p:txBody>
            <a:bodyPr rot="0" spcFirstLastPara="0" vert="horz" wrap="square" lIns="91440" tIns="3960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400"/>
                </a:lnSpc>
                <a:spcBef>
                  <a:spcPts val="0"/>
                </a:spcBef>
                <a:spcAft>
                  <a:spcPts val="100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地域の合意形成</a:t>
              </a:r>
              <a:r>
                <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府民・市民理解の促進</a:t>
              </a:r>
              <a:r>
                <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に向けた取組み</a:t>
              </a:r>
            </a:p>
          </p:txBody>
        </p:sp>
        <p:sp>
          <p:nvSpPr>
            <p:cNvPr id="71" name="テキスト ボックス 70"/>
            <p:cNvSpPr txBox="1"/>
            <p:nvPr/>
          </p:nvSpPr>
          <p:spPr>
            <a:xfrm>
              <a:off x="5652120" y="5292975"/>
              <a:ext cx="3240936" cy="1365365"/>
            </a:xfrm>
            <a:prstGeom prst="rect">
              <a:avLst/>
            </a:prstGeom>
            <a:noFill/>
            <a:ln>
              <a:solidFill>
                <a:schemeClr val="tx1"/>
              </a:solidFill>
            </a:ln>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基本的な考え方</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対象の明確化：府民・市民全体、大学生・若い世代、</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女性、地元企業⇒属性の興味・関心に応じた適切な</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情報発信</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ステージに応じた説明：ＩＲの基本的な事項 → </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ＩＲ誘致を見据えた内容 → 区域認定に向けた内容</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府民・市民の声に耳を傾けた丁寧な対応、ホーム</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ページなどの広報ツールを活用した情報発信</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2" name="グループ化 1"/>
          <p:cNvGrpSpPr/>
          <p:nvPr/>
        </p:nvGrpSpPr>
        <p:grpSpPr>
          <a:xfrm>
            <a:off x="5652120" y="444519"/>
            <a:ext cx="3249838" cy="3560545"/>
            <a:chOff x="5724128" y="444519"/>
            <a:chExt cx="3249838" cy="3560545"/>
          </a:xfrm>
        </p:grpSpPr>
        <p:sp>
          <p:nvSpPr>
            <p:cNvPr id="63" name="テキスト ボックス 62"/>
            <p:cNvSpPr txBox="1"/>
            <p:nvPr/>
          </p:nvSpPr>
          <p:spPr>
            <a:xfrm>
              <a:off x="5733966" y="444519"/>
              <a:ext cx="3240000" cy="259470"/>
            </a:xfrm>
            <a:prstGeom prst="rect">
              <a:avLst/>
            </a:prstGeom>
            <a:ln/>
          </p:spPr>
          <p:style>
            <a:lnRef idx="0">
              <a:schemeClr val="dk1"/>
            </a:lnRef>
            <a:fillRef idx="3">
              <a:schemeClr val="dk1"/>
            </a:fillRef>
            <a:effectRef idx="3">
              <a:schemeClr val="dk1"/>
            </a:effectRef>
            <a:fontRef idx="minor">
              <a:schemeClr val="lt1"/>
            </a:fontRef>
          </p:style>
          <p:txBody>
            <a:bodyPr rot="0" spcFirstLastPara="0" vert="horz" wrap="square" lIns="91440" tIns="3960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600"/>
                </a:lnSpc>
                <a:spcBef>
                  <a:spcPts val="0"/>
                </a:spcBef>
                <a:spcAft>
                  <a:spcPts val="100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懸念事項と最小化への取組み</a:t>
              </a:r>
            </a:p>
          </p:txBody>
        </p:sp>
        <p:sp>
          <p:nvSpPr>
            <p:cNvPr id="64" name="テキスト ボックス 63"/>
            <p:cNvSpPr txBox="1"/>
            <p:nvPr/>
          </p:nvSpPr>
          <p:spPr>
            <a:xfrm>
              <a:off x="5724128" y="703989"/>
              <a:ext cx="2088232"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ギャンブル等依存症対策</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5" name="テキスト ボックス 64"/>
            <p:cNvSpPr txBox="1"/>
            <p:nvPr/>
          </p:nvSpPr>
          <p:spPr>
            <a:xfrm>
              <a:off x="5724128" y="2276872"/>
              <a:ext cx="2557520"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治安・地域風俗環境対策</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6" name="テキスト ボックス 65"/>
            <p:cNvSpPr txBox="1"/>
            <p:nvPr/>
          </p:nvSpPr>
          <p:spPr>
            <a:xfrm>
              <a:off x="5724128" y="964170"/>
              <a:ext cx="3240936" cy="1323439"/>
            </a:xfrm>
            <a:prstGeom prst="rect">
              <a:avLst/>
            </a:prstGeom>
            <a:noFill/>
            <a:ln>
              <a:noFill/>
            </a:ln>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基本的な考え方</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ＩＲの実現を契機に依存症対策のトップランナーをめざし、発症・進行・再発の各段階に応じた、防止・回復のための対策について、</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世界の先進事例に加え、大阪独自の対策をミックスした総合的かつシームレスな取組み（大阪モデル）を構築</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エリア（カジノ施設、夢洲、府内全域）毎に、メリハ</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リの効いた支援、対策を実施</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7" name="テキスト ボックス 66"/>
            <p:cNvSpPr txBox="1"/>
            <p:nvPr/>
          </p:nvSpPr>
          <p:spPr>
            <a:xfrm>
              <a:off x="5733965" y="2527736"/>
              <a:ext cx="3163354" cy="1477328"/>
            </a:xfrm>
            <a:prstGeom prst="rect">
              <a:avLst/>
            </a:prstGeom>
            <a:noFill/>
            <a:ln>
              <a:noFill/>
            </a:ln>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基本的な考え方</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180975"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ＩＲ事業者、警察、自治体は、相互に緊密な連携を図り</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つつ、各々がその役割を果たすことにより、</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万全の取組みを実施</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180975"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警察官の増員や警察施設・交通安全施設等の整備など、</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警察力の強化を図るとともに、地域防犯を推進し、さらにＩＲ事業者において、自主的かつ万全の防犯・警備対策を講じさせるための枠組みを構築</a:t>
              </a:r>
              <a:endParaRPr kumimoji="1" lang="en-US" altLang="ja-JP"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3" name="正方形/長方形 72"/>
            <p:cNvSpPr/>
            <p:nvPr/>
          </p:nvSpPr>
          <p:spPr>
            <a:xfrm>
              <a:off x="5733965" y="685769"/>
              <a:ext cx="3239999" cy="331929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9" name="スライド番号プレースホルダー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05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05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605539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112378" y="361654"/>
            <a:ext cx="4366602" cy="202102"/>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大阪</a:t>
            </a:r>
            <a:r>
              <a:rPr kumimoji="1" lang="en-US" altLang="ja-JP"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IR</a:t>
            </a: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区域整備の意義・目標／位置等</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sp>
        <p:nvSpPr>
          <p:cNvPr id="56" name="テキスト ボックス 11"/>
          <p:cNvSpPr txBox="1"/>
          <p:nvPr/>
        </p:nvSpPr>
        <p:spPr>
          <a:xfrm>
            <a:off x="0" y="-9719"/>
            <a:ext cx="9158139" cy="322684"/>
          </a:xfrm>
          <a:prstGeom prst="rect">
            <a:avLst/>
          </a:prstGeom>
          <a:gradFill flip="none" rotWithShape="1">
            <a:gsLst>
              <a:gs pos="2000">
                <a:srgbClr val="00B050"/>
              </a:gs>
              <a:gs pos="0">
                <a:srgbClr val="00B050"/>
              </a:gs>
              <a:gs pos="56000">
                <a:schemeClr val="accent3">
                  <a:lumMod val="20000"/>
                  <a:lumOff val="80000"/>
                </a:schemeClr>
              </a:gs>
              <a:gs pos="100000">
                <a:srgbClr val="FFEBFA"/>
              </a:gs>
            </a:gsLst>
            <a:lin ang="2700000" scaled="1"/>
            <a:tileRect/>
          </a:gra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5314" tIns="32657" rIns="65314" bIns="32657"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714"/>
              </a:spcAft>
              <a:buClrTx/>
              <a:buSzTx/>
              <a:buFontTx/>
              <a:buNone/>
              <a:tabLst/>
              <a:defRPr/>
            </a:pPr>
            <a:r>
              <a:rPr kumimoji="1" lang="en-US" sz="750" b="0" i="0" u="none" strike="noStrike" kern="1200" cap="none" spc="0" normalizeH="0" baseline="0" noProof="0">
                <a:ln>
                  <a:noFill/>
                </a:ln>
                <a:solidFill>
                  <a:prstClr val="black"/>
                </a:solidFill>
                <a:effectLst/>
                <a:uLnTx/>
                <a:uFillTx/>
                <a:latin typeface="Calibri"/>
                <a:ea typeface="ＭＳ 明朝" panose="02020609040205080304" pitchFamily="17" charset="-128"/>
                <a:cs typeface="Times New Roman" panose="02020603050405020304" pitchFamily="18" charset="0"/>
              </a:rPr>
              <a:t> </a:t>
            </a:r>
            <a:endParaRPr kumimoji="1" lang="ja-JP" altLang="en-US" sz="750" b="0" i="0" u="none" strike="noStrike" kern="1200" cap="none" spc="0" normalizeH="0" baseline="0" noProof="0">
              <a:ln>
                <a:noFill/>
              </a:ln>
              <a:solidFill>
                <a:prstClr val="black"/>
              </a:solidFill>
              <a:effectLst/>
              <a:uLnTx/>
              <a:uFillTx/>
              <a:latin typeface="Calibri"/>
              <a:ea typeface="ＭＳ 明朝" panose="02020609040205080304" pitchFamily="17" charset="-128"/>
              <a:cs typeface="Times New Roman" panose="02020603050405020304" pitchFamily="18" charset="0"/>
            </a:endParaRPr>
          </a:p>
        </p:txBody>
      </p:sp>
      <p:sp>
        <p:nvSpPr>
          <p:cNvPr id="57" name="タイトル 1"/>
          <p:cNvSpPr txBox="1">
            <a:spLocks/>
          </p:cNvSpPr>
          <p:nvPr/>
        </p:nvSpPr>
        <p:spPr>
          <a:xfrm>
            <a:off x="13004" y="-936"/>
            <a:ext cx="9145134" cy="31379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429"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大阪・夢洲地区特定複合観光施設区域の整備に関する計画の概要①</a:t>
            </a:r>
            <a:r>
              <a:rPr kumimoji="1" lang="ja-JP" altLang="en-US" sz="1429" b="0"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　</a:t>
            </a:r>
          </a:p>
        </p:txBody>
      </p:sp>
      <p:sp>
        <p:nvSpPr>
          <p:cNvPr id="13" name="テキスト ボックス 12"/>
          <p:cNvSpPr txBox="1"/>
          <p:nvPr/>
        </p:nvSpPr>
        <p:spPr>
          <a:xfrm>
            <a:off x="166450" y="621991"/>
            <a:ext cx="1034638"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意義・目標</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2162975" y="625496"/>
            <a:ext cx="1594233"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長期・安定的な事業実現</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9" name="グループ化 18"/>
          <p:cNvGrpSpPr/>
          <p:nvPr/>
        </p:nvGrpSpPr>
        <p:grpSpPr>
          <a:xfrm>
            <a:off x="166450" y="832659"/>
            <a:ext cx="2447584" cy="799610"/>
            <a:chOff x="127449" y="1164016"/>
            <a:chExt cx="3426618" cy="1119454"/>
          </a:xfrm>
        </p:grpSpPr>
        <p:sp>
          <p:nvSpPr>
            <p:cNvPr id="14" name="テキスト ボックス 13"/>
            <p:cNvSpPr txBox="1"/>
            <p:nvPr/>
          </p:nvSpPr>
          <p:spPr>
            <a:xfrm>
              <a:off x="535534" y="1173817"/>
              <a:ext cx="2921343" cy="488338"/>
            </a:xfrm>
            <a:prstGeom prst="rect">
              <a:avLst/>
            </a:prstGeom>
            <a:noFill/>
            <a:ln w="12700">
              <a:noFill/>
            </a:ln>
          </p:spPr>
          <p:txBody>
            <a:bodyPr wrap="square" rtlCol="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大阪の更なる成長に向けて</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➣成長産業である観光分野の基幹産業化</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532861" y="1615594"/>
              <a:ext cx="3021206" cy="667876"/>
            </a:xfrm>
            <a:prstGeom prst="rect">
              <a:avLst/>
            </a:prstGeom>
            <a:noFill/>
            <a:ln w="12700">
              <a:noFill/>
            </a:ln>
          </p:spPr>
          <p:txBody>
            <a:bodyPr wrap="square" rtlCol="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〇世界水準のオールインワン</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MICE</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拠点の形成</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〇国内外の集客力強化への貢献</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〇日本観光のゲートウェイの形成</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p:cNvSpPr txBox="1"/>
            <p:nvPr/>
          </p:nvSpPr>
          <p:spPr>
            <a:xfrm>
              <a:off x="135897" y="1204879"/>
              <a:ext cx="1152127" cy="226565"/>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◆意義</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a:xfrm>
              <a:off x="136934" y="1626402"/>
              <a:ext cx="1368152" cy="226565"/>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◆目標</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正方形/長方形 3"/>
            <p:cNvSpPr/>
            <p:nvPr/>
          </p:nvSpPr>
          <p:spPr>
            <a:xfrm>
              <a:off x="127449" y="1164016"/>
              <a:ext cx="2711322" cy="1023536"/>
            </a:xfrm>
            <a:prstGeom prst="rect">
              <a:avLst/>
            </a:prstGeom>
            <a:no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143"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0" name="タイトル 1"/>
          <p:cNvSpPr txBox="1">
            <a:spLocks/>
          </p:cNvSpPr>
          <p:nvPr/>
        </p:nvSpPr>
        <p:spPr>
          <a:xfrm>
            <a:off x="4752026" y="345955"/>
            <a:ext cx="4226841" cy="216591"/>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　収支計画・資金計画／事業工程等</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sp>
        <p:nvSpPr>
          <p:cNvPr id="87" name="テキスト ボックス 86"/>
          <p:cNvSpPr txBox="1"/>
          <p:nvPr/>
        </p:nvSpPr>
        <p:spPr>
          <a:xfrm>
            <a:off x="6818928" y="1469000"/>
            <a:ext cx="1674919"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大阪ＩＲ事業実現に向けた課題</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タイトル 1"/>
          <p:cNvSpPr txBox="1">
            <a:spLocks/>
          </p:cNvSpPr>
          <p:nvPr/>
        </p:nvSpPr>
        <p:spPr>
          <a:xfrm>
            <a:off x="134503" y="2746260"/>
            <a:ext cx="4344476" cy="222985"/>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大阪</a:t>
            </a:r>
            <a:r>
              <a:rPr kumimoji="1" lang="en-US" altLang="ja-JP"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IR</a:t>
            </a: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のコンセプト</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sp>
        <p:nvSpPr>
          <p:cNvPr id="72" name="テキスト ボックス 71"/>
          <p:cNvSpPr txBox="1"/>
          <p:nvPr/>
        </p:nvSpPr>
        <p:spPr>
          <a:xfrm>
            <a:off x="169277" y="3005307"/>
            <a:ext cx="1337143"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コンセプト</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2159502" y="839310"/>
            <a:ext cx="2356024" cy="721486"/>
            <a:chOff x="119100" y="2724763"/>
            <a:chExt cx="2965024" cy="2083394"/>
          </a:xfrm>
        </p:grpSpPr>
        <p:sp>
          <p:nvSpPr>
            <p:cNvPr id="114" name="テキスト ボックス 113"/>
            <p:cNvSpPr txBox="1"/>
            <p:nvPr/>
          </p:nvSpPr>
          <p:spPr>
            <a:xfrm>
              <a:off x="129795" y="2836939"/>
              <a:ext cx="2614912" cy="467313"/>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◆事業期間： </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35</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年間（延長</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5" name="テキスト ボックス 114"/>
            <p:cNvSpPr txBox="1"/>
            <p:nvPr/>
          </p:nvSpPr>
          <p:spPr>
            <a:xfrm>
              <a:off x="126351" y="3428993"/>
              <a:ext cx="2957773" cy="858733"/>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◆適切なガバナンス機能を確保し、円滑かつ確実な事業実　　</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施の確保と長期間の安定的・継続的な事業の継続を図る。</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7" name="正方形/長方形 116"/>
            <p:cNvSpPr/>
            <p:nvPr/>
          </p:nvSpPr>
          <p:spPr>
            <a:xfrm>
              <a:off x="119100" y="2724763"/>
              <a:ext cx="2951145" cy="2083394"/>
            </a:xfrm>
            <a:prstGeom prst="rect">
              <a:avLst/>
            </a:prstGeom>
            <a:no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143"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21" name="正方形/長方形 120"/>
          <p:cNvSpPr/>
          <p:nvPr/>
        </p:nvSpPr>
        <p:spPr>
          <a:xfrm>
            <a:off x="165677" y="3223549"/>
            <a:ext cx="2082981" cy="1400186"/>
          </a:xfrm>
          <a:prstGeom prst="rect">
            <a:avLst/>
          </a:prstGeom>
          <a:no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143"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テキスト ボックス 121"/>
          <p:cNvSpPr txBox="1"/>
          <p:nvPr/>
        </p:nvSpPr>
        <p:spPr>
          <a:xfrm>
            <a:off x="186946" y="3265227"/>
            <a:ext cx="1856816" cy="154522"/>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ts val="786"/>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◆基本理念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あらゆるものを「結ぶ」起点となる</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4" name="タイトル 1"/>
          <p:cNvSpPr txBox="1">
            <a:spLocks/>
          </p:cNvSpPr>
          <p:nvPr/>
        </p:nvSpPr>
        <p:spPr>
          <a:xfrm>
            <a:off x="157918" y="4697263"/>
            <a:ext cx="4344476" cy="194321"/>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en-US" altLang="ja-JP"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IR</a:t>
            </a: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事業者／事業実施体制</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sp>
        <p:nvSpPr>
          <p:cNvPr id="128" name="テキスト ボックス 127"/>
          <p:cNvSpPr txBox="1"/>
          <p:nvPr/>
        </p:nvSpPr>
        <p:spPr>
          <a:xfrm>
            <a:off x="164133" y="4914331"/>
            <a:ext cx="1337143"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事業者（概要）</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5" name="テキスト ボックス 144"/>
          <p:cNvSpPr txBox="1"/>
          <p:nvPr/>
        </p:nvSpPr>
        <p:spPr>
          <a:xfrm>
            <a:off x="2333323" y="4922921"/>
            <a:ext cx="1337143"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事業実施体制</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2310203" y="5176660"/>
            <a:ext cx="727172" cy="277988"/>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MGM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出資割合 約</a:t>
            </a:r>
            <a:r>
              <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47" name="正方形/長方形 146"/>
          <p:cNvSpPr/>
          <p:nvPr/>
        </p:nvSpPr>
        <p:spPr>
          <a:xfrm>
            <a:off x="3093219" y="5173968"/>
            <a:ext cx="731073" cy="276159"/>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オリックス</a:t>
            </a:r>
            <a:endPar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出資割合 約</a:t>
            </a:r>
            <a:r>
              <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48" name="正方形/長方形 147"/>
          <p:cNvSpPr/>
          <p:nvPr/>
        </p:nvSpPr>
        <p:spPr>
          <a:xfrm>
            <a:off x="3880136" y="5168045"/>
            <a:ext cx="718682" cy="282082"/>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少数株主</a:t>
            </a:r>
            <a:endPar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出資割合 約</a:t>
            </a:r>
            <a:r>
              <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49" name="正方形/長方形 148"/>
          <p:cNvSpPr/>
          <p:nvPr/>
        </p:nvSpPr>
        <p:spPr>
          <a:xfrm>
            <a:off x="2333323" y="5866899"/>
            <a:ext cx="2227466" cy="227861"/>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事業者：大阪</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株式会社</a:t>
            </a:r>
            <a:endPar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正方形/長方形 149"/>
          <p:cNvSpPr/>
          <p:nvPr/>
        </p:nvSpPr>
        <p:spPr>
          <a:xfrm>
            <a:off x="2399405" y="5559219"/>
            <a:ext cx="1106153" cy="232286"/>
          </a:xfrm>
          <a:prstGeom prst="rect">
            <a:avLst/>
          </a:prstGeom>
          <a:noFill/>
          <a:ln w="3175">
            <a:no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・出資、取締役及び役職員の派遣</a:t>
            </a:r>
            <a:endPar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・ノウハウ・サービス等の提供</a:t>
            </a:r>
            <a:endParaRPr kumimoji="1" lang="ja-JP" altLang="en-US" sz="5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矢印コネクタ 16"/>
          <p:cNvCxnSpPr/>
          <p:nvPr/>
        </p:nvCxnSpPr>
        <p:spPr>
          <a:xfrm>
            <a:off x="2403688" y="5460110"/>
            <a:ext cx="5456" cy="384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1" name="直線矢印コネクタ 150"/>
          <p:cNvCxnSpPr/>
          <p:nvPr/>
        </p:nvCxnSpPr>
        <p:spPr>
          <a:xfrm>
            <a:off x="3505558" y="5460110"/>
            <a:ext cx="0" cy="406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直線矢印コネクタ 151"/>
          <p:cNvCxnSpPr/>
          <p:nvPr/>
        </p:nvCxnSpPr>
        <p:spPr>
          <a:xfrm>
            <a:off x="3942350" y="5427072"/>
            <a:ext cx="0" cy="439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3" name="正方形/長方形 152"/>
          <p:cNvSpPr/>
          <p:nvPr/>
        </p:nvSpPr>
        <p:spPr>
          <a:xfrm>
            <a:off x="3942350" y="5547179"/>
            <a:ext cx="639510" cy="232286"/>
          </a:xfrm>
          <a:prstGeom prst="rect">
            <a:avLst/>
          </a:prstGeom>
          <a:noFill/>
          <a:ln w="3175">
            <a:no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・出資</a:t>
            </a:r>
            <a:endPar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・専門的事業知見</a:t>
            </a:r>
            <a:endPar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の提供</a:t>
            </a:r>
            <a:endPar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4" name="正方形/長方形 153"/>
          <p:cNvSpPr/>
          <p:nvPr/>
        </p:nvSpPr>
        <p:spPr>
          <a:xfrm>
            <a:off x="2333322" y="6436138"/>
            <a:ext cx="2227467" cy="280741"/>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協力企業</a:t>
            </a:r>
          </a:p>
        </p:txBody>
      </p:sp>
      <p:sp>
        <p:nvSpPr>
          <p:cNvPr id="164" name="正方形/長方形 163"/>
          <p:cNvSpPr/>
          <p:nvPr/>
        </p:nvSpPr>
        <p:spPr>
          <a:xfrm>
            <a:off x="3369956" y="6139730"/>
            <a:ext cx="1106153" cy="286666"/>
          </a:xfrm>
          <a:prstGeom prst="rect">
            <a:avLst/>
          </a:prstGeom>
          <a:noFill/>
          <a:ln w="3175">
            <a:no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・各領域に実績と専門的知見を</a:t>
            </a:r>
            <a:endPar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有した協力企業への業務委託</a:t>
            </a:r>
            <a:endParaRPr kumimoji="1" lang="ja-JP" altLang="en-US" sz="5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5" name="直線矢印コネクタ 164"/>
          <p:cNvCxnSpPr/>
          <p:nvPr/>
        </p:nvCxnSpPr>
        <p:spPr>
          <a:xfrm flipH="1">
            <a:off x="3345587" y="6118715"/>
            <a:ext cx="0" cy="30857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pic>
        <p:nvPicPr>
          <p:cNvPr id="22" name="図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7454" y="3141182"/>
            <a:ext cx="2109677" cy="1488095"/>
          </a:xfrm>
          <a:prstGeom prst="rect">
            <a:avLst/>
          </a:prstGeom>
        </p:spPr>
      </p:pic>
      <p:sp>
        <p:nvSpPr>
          <p:cNvPr id="166" name="テキスト ボックス 165"/>
          <p:cNvSpPr txBox="1"/>
          <p:nvPr/>
        </p:nvSpPr>
        <p:spPr>
          <a:xfrm>
            <a:off x="198212" y="3644489"/>
            <a:ext cx="1233756" cy="154522"/>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ts val="786"/>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◆ビジョン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WOW</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ｅｘｔ </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0" name="テキスト ボックス 169"/>
          <p:cNvSpPr txBox="1"/>
          <p:nvPr/>
        </p:nvSpPr>
        <p:spPr>
          <a:xfrm>
            <a:off x="4744430" y="613382"/>
            <a:ext cx="1325761"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初期投資額</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0" name="グループ化 19"/>
          <p:cNvGrpSpPr/>
          <p:nvPr/>
        </p:nvGrpSpPr>
        <p:grpSpPr>
          <a:xfrm>
            <a:off x="4733758" y="858973"/>
            <a:ext cx="1568507" cy="533629"/>
            <a:chOff x="6598298" y="1178347"/>
            <a:chExt cx="2195910" cy="641424"/>
          </a:xfrm>
        </p:grpSpPr>
        <p:sp>
          <p:nvSpPr>
            <p:cNvPr id="171" name="正方形/長方形 170"/>
            <p:cNvSpPr/>
            <p:nvPr/>
          </p:nvSpPr>
          <p:spPr>
            <a:xfrm>
              <a:off x="6613662" y="1178347"/>
              <a:ext cx="2180546" cy="641424"/>
            </a:xfrm>
            <a:prstGeom prst="rect">
              <a:avLst/>
            </a:prstGeom>
            <a:no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143"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2" name="テキスト ボックス 171"/>
            <p:cNvSpPr txBox="1"/>
            <p:nvPr/>
          </p:nvSpPr>
          <p:spPr>
            <a:xfrm>
              <a:off x="6598298" y="1205743"/>
              <a:ext cx="2105063" cy="507207"/>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兆</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800</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r>
                <a:rPr kumimoji="1" lang="ja-JP" altLang="en-US" sz="57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（税抜き）</a:t>
              </a:r>
              <a:endParaRPr kumimoji="1" lang="en-US" altLang="ja-JP" sz="57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建設関連投資：約</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7,800</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その他初期投資額：約</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3,000</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173" name="テキスト ボックス 172"/>
          <p:cNvSpPr txBox="1"/>
          <p:nvPr/>
        </p:nvSpPr>
        <p:spPr>
          <a:xfrm>
            <a:off x="4748867" y="1472281"/>
            <a:ext cx="1321324"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収支計画</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4751607" y="1699704"/>
            <a:ext cx="1972416" cy="481727"/>
            <a:chOff x="6613660" y="2187807"/>
            <a:chExt cx="2761382" cy="674418"/>
          </a:xfrm>
        </p:grpSpPr>
        <p:sp>
          <p:nvSpPr>
            <p:cNvPr id="39" name="正方形/長方形 38"/>
            <p:cNvSpPr/>
            <p:nvPr/>
          </p:nvSpPr>
          <p:spPr>
            <a:xfrm>
              <a:off x="6613660" y="2187807"/>
              <a:ext cx="656745" cy="674417"/>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年間売上</a:t>
              </a:r>
            </a:p>
          </p:txBody>
        </p:sp>
        <p:sp>
          <p:nvSpPr>
            <p:cNvPr id="175" name="正方形/長方形 174"/>
            <p:cNvSpPr/>
            <p:nvPr/>
          </p:nvSpPr>
          <p:spPr>
            <a:xfrm>
              <a:off x="7270407" y="2187808"/>
              <a:ext cx="2104635" cy="674417"/>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5,200</a:t>
              </a: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ノンゲーミング：約</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1,000</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ゲーミング    ：約</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4,200</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80</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grpSp>
      <p:sp>
        <p:nvSpPr>
          <p:cNvPr id="176" name="テキスト ボックス 175"/>
          <p:cNvSpPr txBox="1"/>
          <p:nvPr/>
        </p:nvSpPr>
        <p:spPr>
          <a:xfrm>
            <a:off x="4742688" y="2285741"/>
            <a:ext cx="1330506"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資金計画</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7" name="正方形/長方形 176"/>
          <p:cNvSpPr/>
          <p:nvPr/>
        </p:nvSpPr>
        <p:spPr>
          <a:xfrm>
            <a:off x="4742689" y="2520402"/>
            <a:ext cx="2025506" cy="988854"/>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◆資金調達額：約</a:t>
            </a:r>
            <a:r>
              <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800</a:t>
            </a: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r>
              <a:rPr kumimoji="1" lang="ja-JP" altLang="en-US" sz="57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（税抜き）</a:t>
            </a:r>
            <a:endParaRPr kumimoji="1" lang="en-US" altLang="ja-JP" sz="571"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出資金額：約</a:t>
            </a:r>
            <a:r>
              <a:rPr kumimoji="1" lang="en-US" altLang="ja-JP"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5,300</a:t>
            </a:r>
            <a:r>
              <a:rPr kumimoji="1" lang="ja-JP" altLang="en-US"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r>
              <a:rPr kumimoji="1" lang="en-US" altLang="ja-JP"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49</a:t>
            </a:r>
            <a:r>
              <a:rPr kumimoji="1" lang="ja-JP" altLang="en-US"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ＭＧＭ約</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％、オリックス約</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％、少数株主約</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借入金額：約</a:t>
            </a:r>
            <a:r>
              <a:rPr kumimoji="1" lang="en-US" altLang="ja-JP"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5,500</a:t>
            </a:r>
            <a:r>
              <a:rPr kumimoji="1" lang="ja-JP" altLang="en-US"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億円（約</a:t>
            </a:r>
            <a:r>
              <a:rPr kumimoji="1" lang="en-US" altLang="ja-JP"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51%)</a:t>
            </a: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プロジェクトファイナンスによる借入（三菱</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UFJ</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銀行・三井</a:t>
            </a:r>
            <a:endPar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住友銀行からコミットメントレター取得）</a:t>
            </a:r>
            <a:endPar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8" name="テキスト ボックス 177"/>
          <p:cNvSpPr txBox="1"/>
          <p:nvPr/>
        </p:nvSpPr>
        <p:spPr>
          <a:xfrm>
            <a:off x="6818929" y="607557"/>
            <a:ext cx="1364149"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事業の工程</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9" name="正方形/長方形 178"/>
          <p:cNvSpPr/>
          <p:nvPr/>
        </p:nvSpPr>
        <p:spPr>
          <a:xfrm>
            <a:off x="6825825" y="838384"/>
            <a:ext cx="2153042" cy="534829"/>
          </a:xfrm>
          <a:prstGeom prst="rect">
            <a:avLst/>
          </a:prstGeom>
          <a:no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◆開業時期：</a:t>
            </a:r>
            <a:r>
              <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2029</a:t>
            </a: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年秋～冬頃</a:t>
            </a:r>
            <a:endPar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大阪府・市及び</a:t>
            </a:r>
            <a:r>
              <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事業者は、世界最高水準の</a:t>
            </a:r>
            <a:r>
              <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及び</a:t>
            </a:r>
            <a:endPar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早期開業による速やかな事業効果の発現が実現できる</a:t>
            </a:r>
            <a:endPar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よう、公民連携して取り組む。</a:t>
            </a:r>
            <a:endPar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0" name="正方形/長方形 179"/>
          <p:cNvSpPr/>
          <p:nvPr/>
        </p:nvSpPr>
        <p:spPr>
          <a:xfrm>
            <a:off x="6817353" y="1700660"/>
            <a:ext cx="2153042" cy="1803937"/>
          </a:xfrm>
          <a:prstGeom prst="rect">
            <a:avLst/>
          </a:prstGeom>
          <a:noFill/>
          <a:ln w="3175">
            <a:solidFill>
              <a:schemeClr val="tx1"/>
            </a:solidFill>
            <a:prstDash val="solid"/>
          </a:ln>
        </p:spPr>
        <p:txBody>
          <a:bodyPr wrap="square" lIns="25714" tIns="25714" rIns="25714" bIns="25714" rtlCol="0" anchor="t" anchorCtr="0">
            <a:noAutofit/>
          </a:bodyPr>
          <a:lstStyle/>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事業の実現には、現時点での不確定事項</a:t>
            </a:r>
            <a:r>
              <a:rPr kumimoji="1" lang="ja-JP" altLang="en-US" sz="714"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課題の</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解決が必要不可欠である。</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◆大阪府・市及び</a:t>
            </a:r>
            <a:r>
              <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事業者は、これら課題の解決と</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事業の実現に向け、引き続き公民連携して取り組む。</a:t>
            </a:r>
            <a:r>
              <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ts val="1071"/>
              </a:lnSpc>
              <a:spcBef>
                <a:spcPts val="0"/>
              </a:spcBef>
              <a:spcAft>
                <a:spcPts val="0"/>
              </a:spcAft>
              <a:buClrTx/>
              <a:buSzTx/>
              <a:buFontTx/>
              <a:buNone/>
              <a:tabLst/>
              <a:defRPr/>
            </a:pPr>
            <a:r>
              <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〇新型コロナウイルス感染症の影響</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➣新型コロナウイルス感染症が収束し、国内外の観光需要の</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回復に見通しが立つこと　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〇国の詳細制度設計（</a:t>
            </a:r>
            <a:r>
              <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税制・カジノ管理規制等）</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税制について、早期に法制化が行われ、運用面含めて</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国際標準・国際競争力が確保されること　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〇夢洲特有の課題</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➣土壌汚染・液状化等への適切な対応を含め、</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事業用地</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の適性が確保できること　など</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1" name="タイトル 1"/>
          <p:cNvSpPr txBox="1">
            <a:spLocks/>
          </p:cNvSpPr>
          <p:nvPr/>
        </p:nvSpPr>
        <p:spPr>
          <a:xfrm>
            <a:off x="4733758" y="3610517"/>
            <a:ext cx="4245109" cy="221527"/>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　ＩＲ施設の規模</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graphicFrame>
        <p:nvGraphicFramePr>
          <p:cNvPr id="43" name="表 42"/>
          <p:cNvGraphicFramePr>
            <a:graphicFrameLocks noGrp="1"/>
          </p:cNvGraphicFramePr>
          <p:nvPr/>
        </p:nvGraphicFramePr>
        <p:xfrm>
          <a:off x="4744354" y="3902631"/>
          <a:ext cx="4256159" cy="1819882"/>
        </p:xfrm>
        <a:graphic>
          <a:graphicData uri="http://schemas.openxmlformats.org/drawingml/2006/table">
            <a:tbl>
              <a:tblPr firstRow="1" bandRow="1">
                <a:tableStyleId>{D7AC3CCA-C797-4891-BE02-D94E43425B78}</a:tableStyleId>
              </a:tblPr>
              <a:tblGrid>
                <a:gridCol w="607061">
                  <a:extLst>
                    <a:ext uri="{9D8B030D-6E8A-4147-A177-3AD203B41FA5}">
                      <a16:colId xmlns:a16="http://schemas.microsoft.com/office/drawing/2014/main" val="3849548843"/>
                    </a:ext>
                  </a:extLst>
                </a:gridCol>
                <a:gridCol w="1080120">
                  <a:extLst>
                    <a:ext uri="{9D8B030D-6E8A-4147-A177-3AD203B41FA5}">
                      <a16:colId xmlns:a16="http://schemas.microsoft.com/office/drawing/2014/main" val="1677088863"/>
                    </a:ext>
                  </a:extLst>
                </a:gridCol>
                <a:gridCol w="565777">
                  <a:extLst>
                    <a:ext uri="{9D8B030D-6E8A-4147-A177-3AD203B41FA5}">
                      <a16:colId xmlns:a16="http://schemas.microsoft.com/office/drawing/2014/main" val="1831974240"/>
                    </a:ext>
                  </a:extLst>
                </a:gridCol>
                <a:gridCol w="2003201">
                  <a:extLst>
                    <a:ext uri="{9D8B030D-6E8A-4147-A177-3AD203B41FA5}">
                      <a16:colId xmlns:a16="http://schemas.microsoft.com/office/drawing/2014/main" val="600077131"/>
                    </a:ext>
                  </a:extLst>
                </a:gridCol>
              </a:tblGrid>
              <a:tr h="215896">
                <a:tc>
                  <a:txBody>
                    <a:bodyPr/>
                    <a:lstStyle/>
                    <a:p>
                      <a:pPr algn="ctr"/>
                      <a:r>
                        <a:rPr kumimoji="1" lang="ja-JP" altLang="en-US" sz="600" dirty="0">
                          <a:latin typeface="Meiryo UI" panose="020B0604030504040204" pitchFamily="50" charset="-128"/>
                          <a:ea typeface="Meiryo UI" panose="020B0604030504040204" pitchFamily="50" charset="-128"/>
                        </a:rPr>
                        <a:t>区分</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施設種別</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延床面積</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施設構成・規模</a:t>
                      </a:r>
                    </a:p>
                  </a:txBody>
                  <a:tcPr marL="65314" marR="65314" marT="32657" marB="32657" anchor="ctr">
                    <a:solidFill>
                      <a:schemeClr val="bg1"/>
                    </a:solidFill>
                  </a:tcPr>
                </a:tc>
                <a:extLst>
                  <a:ext uri="{0D108BD9-81ED-4DB2-BD59-A6C34878D82A}">
                    <a16:rowId xmlns:a16="http://schemas.microsoft.com/office/drawing/2014/main" val="2346800877"/>
                  </a:ext>
                </a:extLst>
              </a:tr>
              <a:tr h="172152">
                <a:tc>
                  <a:txBody>
                    <a:bodyPr/>
                    <a:lstStyle/>
                    <a:p>
                      <a:pPr algn="ctr"/>
                      <a:r>
                        <a:rPr kumimoji="1" lang="en-US" altLang="ja-JP" sz="600" dirty="0">
                          <a:latin typeface="Meiryo UI" panose="020B0604030504040204" pitchFamily="50" charset="-128"/>
                          <a:ea typeface="Meiryo UI" panose="020B0604030504040204" pitchFamily="50" charset="-128"/>
                        </a:rPr>
                        <a:t>1</a:t>
                      </a:r>
                      <a:r>
                        <a:rPr kumimoji="1" lang="ja-JP" altLang="en-US" sz="600" dirty="0">
                          <a:latin typeface="Meiryo UI" panose="020B0604030504040204" pitchFamily="50" charset="-128"/>
                          <a:ea typeface="Meiryo UI" panose="020B0604030504040204" pitchFamily="50" charset="-128"/>
                        </a:rPr>
                        <a:t>号施設</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国際会議場施設</a:t>
                      </a:r>
                    </a:p>
                  </a:txBody>
                  <a:tcPr marL="65314" marR="65314" marT="32657" marB="32657" anchor="ct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3.7</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ja-JP" altLang="en-US" sz="600" dirty="0">
                          <a:latin typeface="Meiryo UI" panose="020B0604030504040204" pitchFamily="50" charset="-128"/>
                          <a:ea typeface="Meiryo UI" panose="020B0604030504040204" pitchFamily="50" charset="-128"/>
                        </a:rPr>
                        <a:t>最大</a:t>
                      </a:r>
                      <a:r>
                        <a:rPr kumimoji="1" lang="ja-JP" altLang="en-US" sz="600" dirty="0">
                          <a:solidFill>
                            <a:schemeClr val="tx1"/>
                          </a:solidFill>
                          <a:latin typeface="Meiryo UI" panose="020B0604030504040204" pitchFamily="50" charset="-128"/>
                          <a:ea typeface="Meiryo UI" panose="020B0604030504040204" pitchFamily="50" charset="-128"/>
                        </a:rPr>
                        <a:t>会議室</a:t>
                      </a:r>
                      <a:r>
                        <a:rPr kumimoji="1" lang="en-US" altLang="ja-JP" sz="600" dirty="0">
                          <a:solidFill>
                            <a:schemeClr val="tx1"/>
                          </a:solidFill>
                          <a:latin typeface="Meiryo UI" panose="020B0604030504040204" pitchFamily="50" charset="-128"/>
                          <a:ea typeface="Meiryo UI" panose="020B0604030504040204" pitchFamily="50" charset="-128"/>
                        </a:rPr>
                        <a:t>6,000</a:t>
                      </a:r>
                      <a:r>
                        <a:rPr kumimoji="1" lang="ja-JP" altLang="en-US" sz="600" dirty="0">
                          <a:latin typeface="Meiryo UI" panose="020B0604030504040204" pitchFamily="50" charset="-128"/>
                          <a:ea typeface="Meiryo UI" panose="020B0604030504040204" pitchFamily="50" charset="-128"/>
                        </a:rPr>
                        <a:t>人以上収容</a:t>
                      </a:r>
                    </a:p>
                  </a:txBody>
                  <a:tcPr marL="65314" marR="65314" marT="32657" marB="32657" anchor="ctr">
                    <a:solidFill>
                      <a:schemeClr val="bg1"/>
                    </a:solidFill>
                  </a:tcPr>
                </a:tc>
                <a:extLst>
                  <a:ext uri="{0D108BD9-81ED-4DB2-BD59-A6C34878D82A}">
                    <a16:rowId xmlns:a16="http://schemas.microsoft.com/office/drawing/2014/main" val="3508814007"/>
                  </a:ext>
                </a:extLst>
              </a:tr>
              <a:tr h="172152">
                <a:tc>
                  <a:txBody>
                    <a:bodyPr/>
                    <a:lstStyle/>
                    <a:p>
                      <a:pPr algn="ctr"/>
                      <a:r>
                        <a:rPr kumimoji="1" lang="en-US" altLang="ja-JP" sz="600" dirty="0">
                          <a:latin typeface="Meiryo UI" panose="020B0604030504040204" pitchFamily="50" charset="-128"/>
                          <a:ea typeface="Meiryo UI" panose="020B0604030504040204" pitchFamily="50" charset="-128"/>
                        </a:rPr>
                        <a:t>2</a:t>
                      </a:r>
                      <a:r>
                        <a:rPr kumimoji="1" lang="ja-JP" altLang="en-US" sz="600" dirty="0">
                          <a:latin typeface="Meiryo UI" panose="020B0604030504040204" pitchFamily="50" charset="-128"/>
                          <a:ea typeface="Meiryo UI" panose="020B0604030504040204" pitchFamily="50" charset="-128"/>
                        </a:rPr>
                        <a:t>号施設</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展示等施設</a:t>
                      </a:r>
                    </a:p>
                  </a:txBody>
                  <a:tcPr marL="65314" marR="65314" marT="32657" marB="32657" anchor="ct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3.1</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ja-JP" altLang="en-US" sz="600" dirty="0">
                          <a:latin typeface="Meiryo UI" panose="020B0604030504040204" pitchFamily="50" charset="-128"/>
                          <a:ea typeface="Meiryo UI" panose="020B0604030504040204" pitchFamily="50" charset="-128"/>
                        </a:rPr>
                        <a:t>展示面積</a:t>
                      </a:r>
                      <a:r>
                        <a:rPr kumimoji="1" lang="en-US" altLang="ja-JP" sz="600" dirty="0">
                          <a:latin typeface="Meiryo UI" panose="020B0604030504040204" pitchFamily="50" charset="-128"/>
                          <a:ea typeface="Meiryo UI" panose="020B0604030504040204" pitchFamily="50" charset="-128"/>
                        </a:rPr>
                        <a:t>2</a:t>
                      </a:r>
                      <a:r>
                        <a:rPr kumimoji="1" lang="ja-JP" altLang="en-US" sz="600" dirty="0">
                          <a:latin typeface="Meiryo UI" panose="020B0604030504040204" pitchFamily="50" charset="-128"/>
                          <a:ea typeface="Meiryo UI" panose="020B0604030504040204" pitchFamily="50" charset="-128"/>
                        </a:rPr>
                        <a:t>万㎡、関西イノベーション・ラボ</a:t>
                      </a:r>
                    </a:p>
                  </a:txBody>
                  <a:tcPr marL="65314" marR="65314" marT="32657" marB="32657" anchor="ctr">
                    <a:solidFill>
                      <a:schemeClr val="bg1"/>
                    </a:solidFill>
                  </a:tcPr>
                </a:tc>
                <a:extLst>
                  <a:ext uri="{0D108BD9-81ED-4DB2-BD59-A6C34878D82A}">
                    <a16:rowId xmlns:a16="http://schemas.microsoft.com/office/drawing/2014/main" val="4078223505"/>
                  </a:ext>
                </a:extLst>
              </a:tr>
              <a:tr h="172152">
                <a:tc>
                  <a:txBody>
                    <a:bodyPr/>
                    <a:lstStyle/>
                    <a:p>
                      <a:pPr algn="ctr"/>
                      <a:r>
                        <a:rPr kumimoji="1" lang="en-US" altLang="ja-JP" sz="600" dirty="0">
                          <a:latin typeface="Meiryo UI" panose="020B0604030504040204" pitchFamily="50" charset="-128"/>
                          <a:ea typeface="Meiryo UI" panose="020B0604030504040204" pitchFamily="50" charset="-128"/>
                        </a:rPr>
                        <a:t>3</a:t>
                      </a:r>
                      <a:r>
                        <a:rPr kumimoji="1" lang="ja-JP" altLang="en-US" sz="600" dirty="0">
                          <a:latin typeface="Meiryo UI" panose="020B0604030504040204" pitchFamily="50" charset="-128"/>
                          <a:ea typeface="Meiryo UI" panose="020B0604030504040204" pitchFamily="50" charset="-128"/>
                        </a:rPr>
                        <a:t>号施設</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魅力増進施設</a:t>
                      </a:r>
                    </a:p>
                  </a:txBody>
                  <a:tcPr marL="65314" marR="65314" marT="32657" marB="32657" anchor="ct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1.1</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ja-JP" altLang="en-US" sz="600" dirty="0">
                          <a:latin typeface="Meiryo UI" panose="020B0604030504040204" pitchFamily="50" charset="-128"/>
                          <a:ea typeface="Meiryo UI" panose="020B0604030504040204" pitchFamily="50" charset="-128"/>
                        </a:rPr>
                        <a:t>関西ジャパンハウス、ジャパン・フードパビリオン　など</a:t>
                      </a:r>
                    </a:p>
                  </a:txBody>
                  <a:tcPr marL="65314" marR="65314" marT="32657" marB="32657" anchor="ctr">
                    <a:solidFill>
                      <a:schemeClr val="bg1"/>
                    </a:solidFill>
                  </a:tcPr>
                </a:tc>
                <a:extLst>
                  <a:ext uri="{0D108BD9-81ED-4DB2-BD59-A6C34878D82A}">
                    <a16:rowId xmlns:a16="http://schemas.microsoft.com/office/drawing/2014/main" val="537574358"/>
                  </a:ext>
                </a:extLst>
              </a:tr>
              <a:tr h="172152">
                <a:tc>
                  <a:txBody>
                    <a:bodyPr/>
                    <a:lstStyle/>
                    <a:p>
                      <a:pPr algn="ctr"/>
                      <a:r>
                        <a:rPr kumimoji="1" lang="en-US" altLang="ja-JP" sz="600" dirty="0">
                          <a:latin typeface="Meiryo UI" panose="020B0604030504040204" pitchFamily="50" charset="-128"/>
                          <a:ea typeface="Meiryo UI" panose="020B0604030504040204" pitchFamily="50" charset="-128"/>
                        </a:rPr>
                        <a:t>4</a:t>
                      </a:r>
                      <a:r>
                        <a:rPr kumimoji="1" lang="ja-JP" altLang="en-US" sz="600" dirty="0">
                          <a:latin typeface="Meiryo UI" panose="020B0604030504040204" pitchFamily="50" charset="-128"/>
                          <a:ea typeface="Meiryo UI" panose="020B0604030504040204" pitchFamily="50" charset="-128"/>
                        </a:rPr>
                        <a:t>号施設</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送客施設</a:t>
                      </a:r>
                    </a:p>
                  </a:txBody>
                  <a:tcPr marL="65314" marR="65314" marT="32657" marB="32657" anchor="ct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1.3</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ja-JP" altLang="en-US" sz="600" dirty="0">
                          <a:latin typeface="Meiryo UI" panose="020B0604030504040204" pitchFamily="50" charset="-128"/>
                          <a:ea typeface="Meiryo UI" panose="020B0604030504040204" pitchFamily="50" charset="-128"/>
                        </a:rPr>
                        <a:t>関西ツーリズムセンター、バスターミナル、フェリーターミナル</a:t>
                      </a:r>
                    </a:p>
                  </a:txBody>
                  <a:tcPr marL="65314" marR="65314" marT="32657" marB="32657" anchor="ctr">
                    <a:solidFill>
                      <a:schemeClr val="bg1"/>
                    </a:solidFill>
                  </a:tcPr>
                </a:tc>
                <a:extLst>
                  <a:ext uri="{0D108BD9-81ED-4DB2-BD59-A6C34878D82A}">
                    <a16:rowId xmlns:a16="http://schemas.microsoft.com/office/drawing/2014/main" val="1525167685"/>
                  </a:ext>
                </a:extLst>
              </a:tr>
              <a:tr h="189716">
                <a:tc>
                  <a:txBody>
                    <a:bodyPr/>
                    <a:lstStyle/>
                    <a:p>
                      <a:pPr algn="ctr"/>
                      <a:r>
                        <a:rPr kumimoji="1" lang="en-US" altLang="ja-JP" sz="600" dirty="0">
                          <a:latin typeface="Meiryo UI" panose="020B0604030504040204" pitchFamily="50" charset="-128"/>
                          <a:ea typeface="Meiryo UI" panose="020B0604030504040204" pitchFamily="50" charset="-128"/>
                        </a:rPr>
                        <a:t>5</a:t>
                      </a:r>
                      <a:r>
                        <a:rPr kumimoji="1" lang="ja-JP" altLang="en-US" sz="600" dirty="0">
                          <a:latin typeface="Meiryo UI" panose="020B0604030504040204" pitchFamily="50" charset="-128"/>
                          <a:ea typeface="Meiryo UI" panose="020B0604030504040204" pitchFamily="50" charset="-128"/>
                        </a:rPr>
                        <a:t>号施設</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宿泊施設</a:t>
                      </a:r>
                    </a:p>
                  </a:txBody>
                  <a:tcPr marL="65314" marR="65314" marT="32657" marB="32657" anchor="ct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28.9</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ja-JP" altLang="en-US" sz="600" dirty="0">
                          <a:latin typeface="Meiryo UI" panose="020B0604030504040204" pitchFamily="50" charset="-128"/>
                          <a:ea typeface="Meiryo UI" panose="020B0604030504040204" pitchFamily="50" charset="-128"/>
                        </a:rPr>
                        <a:t>客室　約</a:t>
                      </a:r>
                      <a:r>
                        <a:rPr kumimoji="1" lang="en-US" altLang="ja-JP" sz="600" dirty="0">
                          <a:latin typeface="Meiryo UI" panose="020B0604030504040204" pitchFamily="50" charset="-128"/>
                          <a:ea typeface="Meiryo UI" panose="020B0604030504040204" pitchFamily="50" charset="-128"/>
                        </a:rPr>
                        <a:t>2,500</a:t>
                      </a:r>
                      <a:r>
                        <a:rPr kumimoji="1" lang="ja-JP" altLang="en-US" sz="600" dirty="0">
                          <a:latin typeface="Meiryo UI" panose="020B0604030504040204" pitchFamily="50" charset="-128"/>
                          <a:ea typeface="Meiryo UI" panose="020B0604030504040204" pitchFamily="50" charset="-128"/>
                        </a:rPr>
                        <a:t>室、レストラン、プール、フィットネス　など</a:t>
                      </a:r>
                    </a:p>
                  </a:txBody>
                  <a:tcPr marL="65314" marR="65314" marT="32657" marB="32657" anchor="ctr">
                    <a:solidFill>
                      <a:schemeClr val="bg1"/>
                    </a:solidFill>
                  </a:tcPr>
                </a:tc>
                <a:extLst>
                  <a:ext uri="{0D108BD9-81ED-4DB2-BD59-A6C34878D82A}">
                    <a16:rowId xmlns:a16="http://schemas.microsoft.com/office/drawing/2014/main" val="2676374"/>
                  </a:ext>
                </a:extLst>
              </a:tr>
              <a:tr h="172152">
                <a:tc rowSpan="2">
                  <a:txBody>
                    <a:bodyPr/>
                    <a:lstStyle/>
                    <a:p>
                      <a:pPr algn="ctr"/>
                      <a:r>
                        <a:rPr kumimoji="1" lang="en-US" altLang="ja-JP" sz="600" dirty="0">
                          <a:latin typeface="Meiryo UI" panose="020B0604030504040204" pitchFamily="50" charset="-128"/>
                          <a:ea typeface="Meiryo UI" panose="020B0604030504040204" pitchFamily="50" charset="-128"/>
                        </a:rPr>
                        <a:t>6</a:t>
                      </a:r>
                      <a:r>
                        <a:rPr kumimoji="1" lang="ja-JP" altLang="en-US" sz="600" dirty="0">
                          <a:latin typeface="Meiryo UI" panose="020B0604030504040204" pitchFamily="50" charset="-128"/>
                          <a:ea typeface="Meiryo UI" panose="020B0604030504040204" pitchFamily="50" charset="-128"/>
                        </a:rPr>
                        <a:t>号施設</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エンターテイメント施設</a:t>
                      </a:r>
                    </a:p>
                  </a:txBody>
                  <a:tcPr marL="65314" marR="65314" marT="32657" marB="32657" anchor="ct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1.3</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ja-JP" altLang="en-US" sz="600" dirty="0">
                          <a:latin typeface="Meiryo UI" panose="020B0604030504040204" pitchFamily="50" charset="-128"/>
                          <a:ea typeface="Meiryo UI" panose="020B0604030504040204" pitchFamily="50" charset="-128"/>
                        </a:rPr>
                        <a:t>夢洲シアター約</a:t>
                      </a:r>
                      <a:r>
                        <a:rPr kumimoji="1" lang="en-US" altLang="ja-JP" sz="600" dirty="0">
                          <a:latin typeface="Meiryo UI" panose="020B0604030504040204" pitchFamily="50" charset="-128"/>
                          <a:ea typeface="Meiryo UI" panose="020B0604030504040204" pitchFamily="50" charset="-128"/>
                        </a:rPr>
                        <a:t>3,500</a:t>
                      </a:r>
                      <a:r>
                        <a:rPr kumimoji="1" lang="ja-JP" altLang="en-US" sz="600" dirty="0">
                          <a:latin typeface="Meiryo UI" panose="020B0604030504040204" pitchFamily="50" charset="-128"/>
                          <a:ea typeface="Meiryo UI" panose="020B0604030504040204" pitchFamily="50" charset="-128"/>
                        </a:rPr>
                        <a:t>席</a:t>
                      </a:r>
                    </a:p>
                  </a:txBody>
                  <a:tcPr marL="65314" marR="65314" marT="32657" marB="32657" anchor="ctr">
                    <a:solidFill>
                      <a:schemeClr val="bg1"/>
                    </a:solidFill>
                  </a:tcPr>
                </a:tc>
                <a:extLst>
                  <a:ext uri="{0D108BD9-81ED-4DB2-BD59-A6C34878D82A}">
                    <a16:rowId xmlns:a16="http://schemas.microsoft.com/office/drawing/2014/main" val="2032957963"/>
                  </a:ext>
                </a:extLst>
              </a:tr>
              <a:tr h="172152">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飲食・物販・サービス等施設</a:t>
                      </a:r>
                    </a:p>
                  </a:txBody>
                  <a:tcPr marL="65314" marR="65314" marT="32657" marB="32657" anchor="ct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31.0</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ja-JP" altLang="en-US" sz="600" dirty="0">
                          <a:latin typeface="Meiryo UI" panose="020B0604030504040204" pitchFamily="50" charset="-128"/>
                          <a:ea typeface="Meiryo UI" panose="020B0604030504040204" pitchFamily="50" charset="-128"/>
                        </a:rPr>
                        <a:t>飲食施設、物販施設、駐車場、エネルギーセンター　など</a:t>
                      </a:r>
                    </a:p>
                  </a:txBody>
                  <a:tcPr marL="65314" marR="65314" marT="32657" marB="32657" anchor="ctr">
                    <a:solidFill>
                      <a:schemeClr val="bg1"/>
                    </a:solidFill>
                  </a:tcPr>
                </a:tc>
                <a:extLst>
                  <a:ext uri="{0D108BD9-81ED-4DB2-BD59-A6C34878D82A}">
                    <a16:rowId xmlns:a16="http://schemas.microsoft.com/office/drawing/2014/main" val="1855374301"/>
                  </a:ext>
                </a:extLst>
              </a:tr>
              <a:tr h="172152">
                <a:tc gridSpan="2">
                  <a:txBody>
                    <a:bodyPr/>
                    <a:lstStyle/>
                    <a:p>
                      <a:pPr algn="ctr"/>
                      <a:r>
                        <a:rPr kumimoji="1" lang="ja-JP" altLang="en-US" sz="600" dirty="0">
                          <a:latin typeface="Meiryo UI" panose="020B0604030504040204" pitchFamily="50" charset="-128"/>
                          <a:ea typeface="Meiryo UI" panose="020B0604030504040204" pitchFamily="50" charset="-128"/>
                        </a:rPr>
                        <a:t>カジノ施設</a:t>
                      </a:r>
                    </a:p>
                  </a:txBody>
                  <a:tcPr marL="65314" marR="65314" marT="32657" marB="32657" anchor="ctr">
                    <a:solidFill>
                      <a:schemeClr val="bg1"/>
                    </a:solidFill>
                  </a:tcPr>
                </a:tc>
                <a:tc hMerge="1">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r"/>
                      <a:r>
                        <a:rPr kumimoji="1" lang="ja-JP" altLang="en-US" sz="600" dirty="0">
                          <a:solidFill>
                            <a:schemeClr val="tx1"/>
                          </a:solidFill>
                          <a:latin typeface="Meiryo UI" panose="020B0604030504040204" pitchFamily="50" charset="-128"/>
                          <a:ea typeface="Meiryo UI" panose="020B0604030504040204" pitchFamily="50" charset="-128"/>
                        </a:rPr>
                        <a:t>約</a:t>
                      </a:r>
                      <a:r>
                        <a:rPr kumimoji="1" lang="en-US" altLang="ja-JP" sz="600" dirty="0">
                          <a:solidFill>
                            <a:schemeClr val="tx1"/>
                          </a:solidFill>
                          <a:latin typeface="Meiryo UI" panose="020B0604030504040204" pitchFamily="50" charset="-128"/>
                          <a:ea typeface="Meiryo UI" panose="020B0604030504040204" pitchFamily="50" charset="-128"/>
                        </a:rPr>
                        <a:t>6.5</a:t>
                      </a:r>
                      <a:r>
                        <a:rPr kumimoji="1" lang="ja-JP" altLang="en-US" sz="600" dirty="0">
                          <a:solidFill>
                            <a:schemeClr val="tx1"/>
                          </a:solidFill>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en-US" altLang="ja-JP" sz="600" dirty="0">
                          <a:solidFill>
                            <a:schemeClr val="tx1"/>
                          </a:solidFill>
                          <a:latin typeface="Meiryo UI" panose="020B0604030504040204" pitchFamily="50" charset="-128"/>
                          <a:ea typeface="Meiryo UI" panose="020B0604030504040204" pitchFamily="50" charset="-128"/>
                        </a:rPr>
                        <a:t>※</a:t>
                      </a:r>
                      <a:r>
                        <a:rPr kumimoji="1" lang="ja-JP" altLang="en-US" sz="600" dirty="0">
                          <a:solidFill>
                            <a:schemeClr val="tx1"/>
                          </a:solidFill>
                          <a:latin typeface="Meiryo UI" panose="020B0604030504040204" pitchFamily="50" charset="-128"/>
                          <a:ea typeface="Meiryo UI" panose="020B0604030504040204" pitchFamily="50" charset="-128"/>
                        </a:rPr>
                        <a:t>うち、カジノ行為区画は総床面積の</a:t>
                      </a:r>
                      <a:r>
                        <a:rPr kumimoji="1" lang="en-US" altLang="ja-JP" sz="600" dirty="0">
                          <a:solidFill>
                            <a:schemeClr val="tx1"/>
                          </a:solidFill>
                          <a:latin typeface="Meiryo UI" panose="020B0604030504040204" pitchFamily="50" charset="-128"/>
                          <a:ea typeface="Meiryo UI" panose="020B0604030504040204" pitchFamily="50" charset="-128"/>
                        </a:rPr>
                        <a:t>3</a:t>
                      </a:r>
                      <a:r>
                        <a:rPr kumimoji="1" lang="ja-JP" altLang="en-US" sz="600" dirty="0">
                          <a:solidFill>
                            <a:schemeClr val="tx1"/>
                          </a:solidFill>
                          <a:latin typeface="Meiryo UI" panose="020B0604030504040204" pitchFamily="50" charset="-128"/>
                          <a:ea typeface="Meiryo UI" panose="020B0604030504040204" pitchFamily="50" charset="-128"/>
                        </a:rPr>
                        <a:t>％以内</a:t>
                      </a:r>
                    </a:p>
                  </a:txBody>
                  <a:tcPr marL="65314" marR="65314" marT="32657" marB="32657" anchor="ctr">
                    <a:solidFill>
                      <a:schemeClr val="bg1"/>
                    </a:solidFill>
                  </a:tcPr>
                </a:tc>
                <a:extLst>
                  <a:ext uri="{0D108BD9-81ED-4DB2-BD59-A6C34878D82A}">
                    <a16:rowId xmlns:a16="http://schemas.microsoft.com/office/drawing/2014/main" val="703431930"/>
                  </a:ext>
                </a:extLst>
              </a:tr>
              <a:tr h="209206">
                <a:tc gridSpan="2">
                  <a:txBody>
                    <a:bodyPr/>
                    <a:lstStyle/>
                    <a:p>
                      <a:pPr algn="ctr"/>
                      <a:r>
                        <a:rPr kumimoji="1" lang="ja-JP" altLang="en-US" sz="600" dirty="0">
                          <a:latin typeface="Meiryo UI" panose="020B0604030504040204" pitchFamily="50" charset="-128"/>
                          <a:ea typeface="Meiryo UI" panose="020B0604030504040204" pitchFamily="50" charset="-128"/>
                        </a:rPr>
                        <a:t>総延床面積</a:t>
                      </a:r>
                    </a:p>
                  </a:txBody>
                  <a:tcPr marL="65314" marR="65314" marT="32657" marB="32657" anchor="ctr">
                    <a:solidFill>
                      <a:schemeClr val="bg1"/>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77</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endParaRPr kumimoji="1" lang="ja-JP" altLang="en-US" sz="600" dirty="0">
                        <a:latin typeface="Meiryo UI" panose="020B0604030504040204" pitchFamily="50" charset="-128"/>
                        <a:ea typeface="Meiryo UI" panose="020B0604030504040204" pitchFamily="50" charset="-128"/>
                      </a:endParaRPr>
                    </a:p>
                  </a:txBody>
                  <a:tcPr marL="65314" marR="65314" marT="32657" marB="32657" anchor="ctr">
                    <a:solidFill>
                      <a:schemeClr val="bg1"/>
                    </a:solidFill>
                  </a:tcPr>
                </a:tc>
                <a:extLst>
                  <a:ext uri="{0D108BD9-81ED-4DB2-BD59-A6C34878D82A}">
                    <a16:rowId xmlns:a16="http://schemas.microsoft.com/office/drawing/2014/main" val="703988194"/>
                  </a:ext>
                </a:extLst>
              </a:tr>
            </a:tbl>
          </a:graphicData>
        </a:graphic>
      </p:graphicFrame>
      <p:sp>
        <p:nvSpPr>
          <p:cNvPr id="30" name="ホームベース 29"/>
          <p:cNvSpPr/>
          <p:nvPr/>
        </p:nvSpPr>
        <p:spPr>
          <a:xfrm rot="5400000">
            <a:off x="512565" y="3616435"/>
            <a:ext cx="293556" cy="906636"/>
          </a:xfrm>
          <a:prstGeom prst="homePlate">
            <a:avLst>
              <a:gd name="adj" fmla="val 31011"/>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143"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93014" y="3914722"/>
            <a:ext cx="941114" cy="3891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MGM</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が展開する</a:t>
            </a: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世界最先端の“</a:t>
            </a:r>
            <a:r>
              <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WOW”</a:t>
            </a:r>
            <a:endPar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3" name="ホームベース 92"/>
          <p:cNvSpPr/>
          <p:nvPr/>
        </p:nvSpPr>
        <p:spPr>
          <a:xfrm rot="5400000">
            <a:off x="1570813" y="3547850"/>
            <a:ext cx="285408" cy="1051219"/>
          </a:xfrm>
          <a:prstGeom prst="homePlate">
            <a:avLst>
              <a:gd name="adj" fmla="val 31011"/>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143"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テキスト ボックス 93"/>
          <p:cNvSpPr txBox="1"/>
          <p:nvPr/>
        </p:nvSpPr>
        <p:spPr>
          <a:xfrm>
            <a:off x="1138459" y="3902632"/>
            <a:ext cx="1199961" cy="389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大阪・関西が誇る観光・産業・文化にわたる魅力・ポテンシャル</a:t>
            </a:r>
          </a:p>
        </p:txBody>
      </p:sp>
      <p:sp>
        <p:nvSpPr>
          <p:cNvPr id="33" name="加算 32"/>
          <p:cNvSpPr/>
          <p:nvPr/>
        </p:nvSpPr>
        <p:spPr>
          <a:xfrm>
            <a:off x="1104388" y="3928381"/>
            <a:ext cx="99889" cy="186895"/>
          </a:xfrm>
          <a:prstGeom prst="mathPlus">
            <a:avLst/>
          </a:prstGeom>
          <a:solidFill>
            <a:schemeClr val="tx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143"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正方形/長方形 85"/>
          <p:cNvSpPr/>
          <p:nvPr/>
        </p:nvSpPr>
        <p:spPr>
          <a:xfrm>
            <a:off x="186583" y="4247856"/>
            <a:ext cx="2047971" cy="349449"/>
          </a:xfrm>
          <a:prstGeom prst="rect">
            <a:avLst/>
          </a:prstGeom>
          <a:solidFill>
            <a:schemeClr val="accent1">
              <a:lumMod val="20000"/>
              <a:lumOff val="80000"/>
            </a:schemeClr>
          </a:solidFill>
          <a:ln w="3175">
            <a:no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◆世界最高水準の成長型</a:t>
            </a:r>
            <a:r>
              <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を地域とともに実現する</a:t>
            </a:r>
            <a:endPar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◆観光産業の高度化、持続可能性の向上に寄与する</a:t>
            </a:r>
          </a:p>
        </p:txBody>
      </p:sp>
      <p:grpSp>
        <p:nvGrpSpPr>
          <p:cNvPr id="6" name="グループ化 5"/>
          <p:cNvGrpSpPr/>
          <p:nvPr/>
        </p:nvGrpSpPr>
        <p:grpSpPr>
          <a:xfrm>
            <a:off x="5292080" y="5718916"/>
            <a:ext cx="1277850" cy="1090393"/>
            <a:chOff x="5308186" y="5712506"/>
            <a:chExt cx="1277850" cy="1090393"/>
          </a:xfrm>
        </p:grpSpPr>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8186" y="5866899"/>
              <a:ext cx="1263218" cy="936000"/>
            </a:xfrm>
            <a:prstGeom prst="rect">
              <a:avLst/>
            </a:prstGeom>
          </p:spPr>
        </p:pic>
        <p:sp>
          <p:nvSpPr>
            <p:cNvPr id="88" name="テキスト ボックス 87"/>
            <p:cNvSpPr txBox="1"/>
            <p:nvPr/>
          </p:nvSpPr>
          <p:spPr>
            <a:xfrm>
              <a:off x="5358736" y="5712506"/>
              <a:ext cx="1227300" cy="1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イメージパース：</a:t>
              </a: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MICE</a:t>
              </a: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施設</a:t>
              </a: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7" name="グループ化 6"/>
          <p:cNvGrpSpPr/>
          <p:nvPr/>
        </p:nvGrpSpPr>
        <p:grpSpPr>
          <a:xfrm>
            <a:off x="7125973" y="5717232"/>
            <a:ext cx="1288163" cy="1096144"/>
            <a:chOff x="7142079" y="5710822"/>
            <a:chExt cx="1288163" cy="1096144"/>
          </a:xfrm>
        </p:grpSpPr>
        <p:pic>
          <p:nvPicPr>
            <p:cNvPr id="15" name="図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42079" y="5870966"/>
              <a:ext cx="1288163" cy="936000"/>
            </a:xfrm>
            <a:prstGeom prst="rect">
              <a:avLst/>
            </a:prstGeom>
          </p:spPr>
        </p:pic>
        <p:sp>
          <p:nvSpPr>
            <p:cNvPr id="92" name="テキスト ボックス 91"/>
            <p:cNvSpPr txBox="1"/>
            <p:nvPr/>
          </p:nvSpPr>
          <p:spPr>
            <a:xfrm>
              <a:off x="7147984" y="5710822"/>
              <a:ext cx="1276351" cy="1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イメージパース：ジャパン・フードパビリオン</a:t>
              </a: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123" name="テキスト ボックス 122"/>
          <p:cNvSpPr txBox="1"/>
          <p:nvPr/>
        </p:nvSpPr>
        <p:spPr>
          <a:xfrm>
            <a:off x="192178" y="3449612"/>
            <a:ext cx="1133858" cy="154522"/>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ts val="786"/>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◆コンセプト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“結びの水都”</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7" name="テキスト ボックス 96"/>
          <p:cNvSpPr txBox="1"/>
          <p:nvPr/>
        </p:nvSpPr>
        <p:spPr>
          <a:xfrm>
            <a:off x="165676" y="1645177"/>
            <a:ext cx="860340"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区域の位置</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98" name="図 9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2615" y="1861620"/>
            <a:ext cx="2266515" cy="848660"/>
          </a:xfrm>
          <a:prstGeom prst="rect">
            <a:avLst/>
          </a:prstGeom>
        </p:spPr>
      </p:pic>
      <p:sp>
        <p:nvSpPr>
          <p:cNvPr id="146" name="テキスト ボックス 145"/>
          <p:cNvSpPr txBox="1"/>
          <p:nvPr/>
        </p:nvSpPr>
        <p:spPr>
          <a:xfrm>
            <a:off x="2279867" y="3011056"/>
            <a:ext cx="1337143"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土地利用方針</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4" name="表 83"/>
          <p:cNvGraphicFramePr>
            <a:graphicFrameLocks noGrp="1"/>
          </p:cNvGraphicFramePr>
          <p:nvPr/>
        </p:nvGraphicFramePr>
        <p:xfrm>
          <a:off x="178748" y="5128127"/>
          <a:ext cx="2101968" cy="1665514"/>
        </p:xfrm>
        <a:graphic>
          <a:graphicData uri="http://schemas.openxmlformats.org/drawingml/2006/table">
            <a:tbl>
              <a:tblPr firstRow="1" bandRow="1">
                <a:tableStyleId>{D7AC3CCA-C797-4891-BE02-D94E43425B78}</a:tableStyleId>
              </a:tblPr>
              <a:tblGrid>
                <a:gridCol w="212444">
                  <a:extLst>
                    <a:ext uri="{9D8B030D-6E8A-4147-A177-3AD203B41FA5}">
                      <a16:colId xmlns:a16="http://schemas.microsoft.com/office/drawing/2014/main" val="958486948"/>
                    </a:ext>
                  </a:extLst>
                </a:gridCol>
                <a:gridCol w="1889524">
                  <a:extLst>
                    <a:ext uri="{9D8B030D-6E8A-4147-A177-3AD203B41FA5}">
                      <a16:colId xmlns:a16="http://schemas.microsoft.com/office/drawing/2014/main" val="4181066230"/>
                    </a:ext>
                  </a:extLst>
                </a:gridCol>
              </a:tblGrid>
              <a:tr h="261257">
                <a:tc>
                  <a:txBody>
                    <a:bodyPr/>
                    <a:lstStyle/>
                    <a:p>
                      <a:r>
                        <a:rPr kumimoji="1" lang="ja-JP" altLang="en-US" sz="600" dirty="0">
                          <a:latin typeface="Meiryo UI" panose="020B0604030504040204" pitchFamily="50" charset="-128"/>
                          <a:ea typeface="Meiryo UI" panose="020B0604030504040204" pitchFamily="50" charset="-128"/>
                        </a:rPr>
                        <a:t>名称</a:t>
                      </a:r>
                    </a:p>
                  </a:txBody>
                  <a:tcPr marL="65314" marR="65314" marT="32657" marB="32657" anchor="ctr">
                    <a:noFill/>
                  </a:tcPr>
                </a:tc>
                <a:tc>
                  <a:txBody>
                    <a:bodyPr/>
                    <a:lstStyle/>
                    <a:p>
                      <a:r>
                        <a:rPr kumimoji="1" lang="ja-JP" altLang="en-US" sz="600" dirty="0">
                          <a:latin typeface="Meiryo UI" panose="020B0604030504040204" pitchFamily="50" charset="-128"/>
                          <a:ea typeface="Meiryo UI" panose="020B0604030504040204" pitchFamily="50" charset="-128"/>
                        </a:rPr>
                        <a:t>大阪</a:t>
                      </a:r>
                      <a:r>
                        <a:rPr kumimoji="1" lang="en-US" altLang="ja-JP" sz="600" dirty="0">
                          <a:latin typeface="Meiryo UI" panose="020B0604030504040204" pitchFamily="50" charset="-128"/>
                          <a:ea typeface="Meiryo UI" panose="020B0604030504040204" pitchFamily="50" charset="-128"/>
                        </a:rPr>
                        <a:t>IR</a:t>
                      </a:r>
                      <a:r>
                        <a:rPr kumimoji="1" lang="ja-JP" altLang="en-US" sz="600" dirty="0">
                          <a:latin typeface="Meiryo UI" panose="020B0604030504040204" pitchFamily="50" charset="-128"/>
                          <a:ea typeface="Meiryo UI" panose="020B0604030504040204" pitchFamily="50" charset="-128"/>
                        </a:rPr>
                        <a:t>株式会社</a:t>
                      </a:r>
                    </a:p>
                  </a:txBody>
                  <a:tcPr marL="65314" marR="65314" marT="32657" marB="32657" anchor="ctr">
                    <a:noFill/>
                  </a:tcPr>
                </a:tc>
                <a:extLst>
                  <a:ext uri="{0D108BD9-81ED-4DB2-BD59-A6C34878D82A}">
                    <a16:rowId xmlns:a16="http://schemas.microsoft.com/office/drawing/2014/main" val="2052957347"/>
                  </a:ext>
                </a:extLst>
              </a:tr>
              <a:tr h="261257">
                <a:tc>
                  <a:txBody>
                    <a:bodyPr/>
                    <a:lstStyle/>
                    <a:p>
                      <a:r>
                        <a:rPr kumimoji="1" lang="ja-JP" altLang="en-US" sz="600" dirty="0">
                          <a:latin typeface="Meiryo UI" panose="020B0604030504040204" pitchFamily="50" charset="-128"/>
                          <a:ea typeface="Meiryo UI" panose="020B0604030504040204" pitchFamily="50" charset="-128"/>
                        </a:rPr>
                        <a:t>本社</a:t>
                      </a:r>
                    </a:p>
                  </a:txBody>
                  <a:tcPr marL="65314" marR="65314" marT="32657" marB="32657" anchor="ctr">
                    <a:noFill/>
                  </a:tcPr>
                </a:tc>
                <a:tc>
                  <a:txBody>
                    <a:bodyPr/>
                    <a:lstStyle/>
                    <a:p>
                      <a:r>
                        <a:rPr kumimoji="1" lang="ja-JP" altLang="en-US" sz="600" dirty="0">
                          <a:latin typeface="Meiryo UI" panose="020B0604030504040204" pitchFamily="50" charset="-128"/>
                          <a:ea typeface="Meiryo UI" panose="020B0604030504040204" pitchFamily="50" charset="-128"/>
                        </a:rPr>
                        <a:t>大阪府大阪市</a:t>
                      </a:r>
                    </a:p>
                  </a:txBody>
                  <a:tcPr marL="65314" marR="65314" marT="32657" marB="32657" anchor="ctr">
                    <a:noFill/>
                  </a:tcPr>
                </a:tc>
                <a:extLst>
                  <a:ext uri="{0D108BD9-81ED-4DB2-BD59-A6C34878D82A}">
                    <a16:rowId xmlns:a16="http://schemas.microsoft.com/office/drawing/2014/main" val="3289658066"/>
                  </a:ext>
                </a:extLst>
              </a:tr>
              <a:tr h="1143000">
                <a:tc>
                  <a:txBody>
                    <a:bodyPr/>
                    <a:lstStyle/>
                    <a:p>
                      <a:r>
                        <a:rPr kumimoji="1" lang="ja-JP" altLang="en-US" sz="600" dirty="0">
                          <a:latin typeface="Meiryo UI" panose="020B0604030504040204" pitchFamily="50" charset="-128"/>
                          <a:ea typeface="Meiryo UI" panose="020B0604030504040204" pitchFamily="50" charset="-128"/>
                        </a:rPr>
                        <a:t>構成員</a:t>
                      </a:r>
                    </a:p>
                  </a:txBody>
                  <a:tcPr marL="65314" marR="65314" marT="32657" marB="32657" anchor="ctr">
                    <a:noFill/>
                  </a:tcPr>
                </a:tc>
                <a:tc>
                  <a:txBody>
                    <a:bodyPr/>
                    <a:lstStyle/>
                    <a:p>
                      <a:r>
                        <a:rPr kumimoji="1" lang="ja-JP" altLang="en-US" sz="600" b="1" dirty="0">
                          <a:latin typeface="Meiryo UI" panose="020B0604030504040204" pitchFamily="50" charset="-128"/>
                          <a:ea typeface="Meiryo UI" panose="020B0604030504040204" pitchFamily="50" charset="-128"/>
                        </a:rPr>
                        <a:t>◆中核株主（</a:t>
                      </a:r>
                      <a:r>
                        <a:rPr kumimoji="1" lang="en-US" altLang="ja-JP" sz="600" b="1" dirty="0">
                          <a:latin typeface="Meiryo UI" panose="020B0604030504040204" pitchFamily="50" charset="-128"/>
                          <a:ea typeface="Meiryo UI" panose="020B0604030504040204" pitchFamily="50" charset="-128"/>
                        </a:rPr>
                        <a:t>2</a:t>
                      </a:r>
                      <a:r>
                        <a:rPr kumimoji="1" lang="ja-JP" altLang="en-US" sz="600" b="1" dirty="0">
                          <a:latin typeface="Meiryo UI" panose="020B0604030504040204" pitchFamily="50" charset="-128"/>
                          <a:ea typeface="Meiryo UI" panose="020B0604030504040204" pitchFamily="50" charset="-128"/>
                        </a:rPr>
                        <a:t>社）</a:t>
                      </a:r>
                      <a:endParaRPr kumimoji="1" lang="en-US" altLang="ja-JP" sz="600" b="1"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合同会社日本</a:t>
                      </a:r>
                      <a:r>
                        <a:rPr kumimoji="1" lang="en-US" altLang="ja-JP" sz="600" dirty="0">
                          <a:latin typeface="Meiryo UI" panose="020B0604030504040204" pitchFamily="50" charset="-128"/>
                          <a:ea typeface="Meiryo UI" panose="020B0604030504040204" pitchFamily="50" charset="-128"/>
                        </a:rPr>
                        <a:t>MGM</a:t>
                      </a:r>
                      <a:r>
                        <a:rPr kumimoji="1" lang="ja-JP" altLang="en-US" sz="600" dirty="0">
                          <a:latin typeface="Meiryo UI" panose="020B0604030504040204" pitchFamily="50" charset="-128"/>
                          <a:ea typeface="Meiryo UI" panose="020B0604030504040204" pitchFamily="50" charset="-128"/>
                        </a:rPr>
                        <a:t>リゾーツ、オリックス㈱</a:t>
                      </a:r>
                      <a:endParaRPr kumimoji="1" lang="en-US" altLang="ja-JP" sz="600" dirty="0">
                        <a:latin typeface="Meiryo UI" panose="020B0604030504040204" pitchFamily="50" charset="-128"/>
                        <a:ea typeface="Meiryo UI" panose="020B0604030504040204" pitchFamily="50" charset="-128"/>
                      </a:endParaRPr>
                    </a:p>
                    <a:p>
                      <a:r>
                        <a:rPr kumimoji="1" lang="ja-JP" altLang="en-US" sz="600" b="1" dirty="0">
                          <a:latin typeface="Meiryo UI" panose="020B0604030504040204" pitchFamily="50" charset="-128"/>
                          <a:ea typeface="Meiryo UI" panose="020B0604030504040204" pitchFamily="50" charset="-128"/>
                        </a:rPr>
                        <a:t>◆関西地元企業を中心とする少数株主（</a:t>
                      </a:r>
                      <a:r>
                        <a:rPr kumimoji="1" lang="en-US" altLang="ja-JP" sz="600" b="1" dirty="0">
                          <a:latin typeface="Meiryo UI" panose="020B0604030504040204" pitchFamily="50" charset="-128"/>
                          <a:ea typeface="Meiryo UI" panose="020B0604030504040204" pitchFamily="50" charset="-128"/>
                        </a:rPr>
                        <a:t>20</a:t>
                      </a:r>
                      <a:r>
                        <a:rPr kumimoji="1" lang="ja-JP" altLang="en-US" sz="600" b="1" dirty="0">
                          <a:latin typeface="Meiryo UI" panose="020B0604030504040204" pitchFamily="50" charset="-128"/>
                          <a:ea typeface="Meiryo UI" panose="020B0604030504040204" pitchFamily="50" charset="-128"/>
                        </a:rPr>
                        <a:t>社）</a:t>
                      </a:r>
                      <a:endParaRPr kumimoji="1" lang="en-US" altLang="ja-JP" sz="600" b="1"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岩谷産業㈱、大阪瓦斯㈱、㈱大林組、関西電力　</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㈱、近鉄グループホールディングス㈱、京阪ホール</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ディングス㈱、サントリーホールディングス㈱、㈱</a:t>
                      </a:r>
                      <a:r>
                        <a:rPr kumimoji="1" lang="en-US" altLang="ja-JP" sz="600" dirty="0">
                          <a:latin typeface="Meiryo UI" panose="020B0604030504040204" pitchFamily="50" charset="-128"/>
                          <a:ea typeface="Meiryo UI" panose="020B0604030504040204" pitchFamily="50" charset="-128"/>
                        </a:rPr>
                        <a:t>JTB</a:t>
                      </a:r>
                      <a:r>
                        <a:rPr kumimoji="1" lang="ja-JP" altLang="en-US" sz="600" dirty="0" err="1">
                          <a:latin typeface="Meiryo UI" panose="020B0604030504040204" pitchFamily="50" charset="-128"/>
                          <a:ea typeface="Meiryo UI" panose="020B0604030504040204" pitchFamily="50" charset="-128"/>
                        </a:rPr>
                        <a:t>、</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ダイキン工業㈱、大成建設㈱、大和ハウス工業㈱、</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㈱竹中工務店、南海電気鉄道㈱、西日本電信</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電話㈱、西日本旅客鉄道㈱、</a:t>
                      </a:r>
                      <a:r>
                        <a:rPr kumimoji="1" lang="en-US" altLang="ja-JP" sz="600" dirty="0">
                          <a:latin typeface="Meiryo UI" panose="020B0604030504040204" pitchFamily="50" charset="-128"/>
                          <a:ea typeface="Meiryo UI" panose="020B0604030504040204" pitchFamily="50" charset="-128"/>
                        </a:rPr>
                        <a:t>NIPPON </a:t>
                      </a:r>
                      <a:r>
                        <a:rPr kumimoji="1" lang="ja-JP" altLang="en-US" sz="600" dirty="0">
                          <a:latin typeface="Meiryo UI" panose="020B0604030504040204" pitchFamily="50" charset="-128"/>
                          <a:ea typeface="Meiryo UI" panose="020B0604030504040204" pitchFamily="50" charset="-128"/>
                        </a:rPr>
                        <a:t>　</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a:t>
                      </a:r>
                      <a:r>
                        <a:rPr kumimoji="1" lang="en-US" altLang="ja-JP" sz="600" dirty="0">
                          <a:latin typeface="Meiryo UI" panose="020B0604030504040204" pitchFamily="50" charset="-128"/>
                          <a:ea typeface="Meiryo UI" panose="020B0604030504040204" pitchFamily="50" charset="-128"/>
                        </a:rPr>
                        <a:t>EXPRESS</a:t>
                      </a:r>
                      <a:r>
                        <a:rPr kumimoji="1" lang="ja-JP" altLang="en-US" sz="600" dirty="0">
                          <a:latin typeface="Meiryo UI" panose="020B0604030504040204" pitchFamily="50" charset="-128"/>
                          <a:ea typeface="Meiryo UI" panose="020B0604030504040204" pitchFamily="50" charset="-128"/>
                        </a:rPr>
                        <a:t>ホールディングス㈱、パナソニックホール　</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ディングス㈱、丸一鋼管㈱、三菱電機㈱、レンゴー㈱</a:t>
                      </a:r>
                      <a:endParaRPr kumimoji="1" lang="en-US" altLang="ja-JP" sz="600" dirty="0">
                        <a:latin typeface="Meiryo UI" panose="020B0604030504040204" pitchFamily="50" charset="-128"/>
                        <a:ea typeface="Meiryo UI" panose="020B0604030504040204" pitchFamily="50" charset="-128"/>
                      </a:endParaRPr>
                    </a:p>
                  </a:txBody>
                  <a:tcPr marL="65314" marR="65314" marT="32657" marB="32657" anchor="ctr">
                    <a:noFill/>
                  </a:tcPr>
                </a:tc>
                <a:extLst>
                  <a:ext uri="{0D108BD9-81ED-4DB2-BD59-A6C34878D82A}">
                    <a16:rowId xmlns:a16="http://schemas.microsoft.com/office/drawing/2014/main" val="973358323"/>
                  </a:ext>
                </a:extLst>
              </a:tr>
            </a:tbl>
          </a:graphicData>
        </a:graphic>
      </p:graphicFrame>
      <p:sp>
        <p:nvSpPr>
          <p:cNvPr id="2" name="スライド番号プレースホルダー 1"/>
          <p:cNvSpPr>
            <a:spLocks noGrp="1"/>
          </p:cNvSpPr>
          <p:nvPr>
            <p:ph type="sldNum" sz="quarter" idx="12"/>
          </p:nvPr>
        </p:nvSpPr>
        <p:spPr>
          <a:xfrm>
            <a:off x="7092280" y="6492875"/>
            <a:ext cx="2133600" cy="365125"/>
          </a:xfrm>
        </p:spPr>
        <p:txBody>
          <a:bodyPr/>
          <a:lstStyle/>
          <a:p>
            <a:fld id="{63BC356D-1576-478B-8647-1361C6E9DFF7}" type="slidenum">
              <a:rPr lang="ja-JP" altLang="en-US" smtClean="0"/>
              <a:pPr/>
              <a:t>45</a:t>
            </a:fld>
            <a:endParaRPr lang="ja-JP" altLang="en-US"/>
          </a:p>
        </p:txBody>
      </p:sp>
    </p:spTree>
    <p:extLst>
      <p:ext uri="{BB962C8B-B14F-4D97-AF65-F5344CB8AC3E}">
        <p14:creationId xmlns:p14="http://schemas.microsoft.com/office/powerpoint/2010/main" val="782709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タイトル 1"/>
          <p:cNvSpPr txBox="1">
            <a:spLocks/>
          </p:cNvSpPr>
          <p:nvPr/>
        </p:nvSpPr>
        <p:spPr>
          <a:xfrm>
            <a:off x="-1134" y="14471"/>
            <a:ext cx="9145134" cy="31379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429"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大阪・夢洲地区特定複合観光施設区域の整備に関する計画の概要②</a:t>
            </a:r>
            <a:r>
              <a:rPr kumimoji="1" lang="ja-JP" altLang="en-US" sz="857" b="0"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　</a:t>
            </a:r>
          </a:p>
        </p:txBody>
      </p:sp>
      <p:sp>
        <p:nvSpPr>
          <p:cNvPr id="60" name="タイトル 1"/>
          <p:cNvSpPr txBox="1">
            <a:spLocks/>
          </p:cNvSpPr>
          <p:nvPr/>
        </p:nvSpPr>
        <p:spPr>
          <a:xfrm>
            <a:off x="60974" y="441738"/>
            <a:ext cx="4408632" cy="208286"/>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　地域経済の振興・地域社会への貢献</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sp>
        <p:nvSpPr>
          <p:cNvPr id="181" name="タイトル 1"/>
          <p:cNvSpPr txBox="1">
            <a:spLocks/>
          </p:cNvSpPr>
          <p:nvPr/>
        </p:nvSpPr>
        <p:spPr>
          <a:xfrm>
            <a:off x="4638788" y="431175"/>
            <a:ext cx="4408632" cy="208286"/>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　納付金・入場料等の見込み額及び使途</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sp>
        <p:nvSpPr>
          <p:cNvPr id="103" name="正方形/長方形 102"/>
          <p:cNvSpPr/>
          <p:nvPr/>
        </p:nvSpPr>
        <p:spPr>
          <a:xfrm>
            <a:off x="4636368" y="732515"/>
            <a:ext cx="4390215" cy="188606"/>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1,060</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年（納付金：約</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740</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年、入場料：約</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320</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大阪府・大阪市で均等配分</a:t>
            </a: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aphicFrame>
        <p:nvGraphicFramePr>
          <p:cNvPr id="30" name="表 29"/>
          <p:cNvGraphicFramePr>
            <a:graphicFrameLocks noGrp="1"/>
          </p:cNvGraphicFramePr>
          <p:nvPr/>
        </p:nvGraphicFramePr>
        <p:xfrm>
          <a:off x="4636368" y="1137303"/>
          <a:ext cx="2562805" cy="1503852"/>
        </p:xfrm>
        <a:graphic>
          <a:graphicData uri="http://schemas.openxmlformats.org/drawingml/2006/table">
            <a:tbl>
              <a:tblPr firstRow="1" bandRow="1">
                <a:tableStyleId>{D7AC3CCA-C797-4891-BE02-D94E43425B78}</a:tableStyleId>
              </a:tblPr>
              <a:tblGrid>
                <a:gridCol w="1827296">
                  <a:extLst>
                    <a:ext uri="{9D8B030D-6E8A-4147-A177-3AD203B41FA5}">
                      <a16:colId xmlns:a16="http://schemas.microsoft.com/office/drawing/2014/main" val="3211289396"/>
                    </a:ext>
                  </a:extLst>
                </a:gridCol>
                <a:gridCol w="735509">
                  <a:extLst>
                    <a:ext uri="{9D8B030D-6E8A-4147-A177-3AD203B41FA5}">
                      <a16:colId xmlns:a16="http://schemas.microsoft.com/office/drawing/2014/main" val="28096131"/>
                    </a:ext>
                  </a:extLst>
                </a:gridCol>
              </a:tblGrid>
              <a:tr h="163286">
                <a:tc>
                  <a:txBody>
                    <a:bodyPr/>
                    <a:lstStyle/>
                    <a:p>
                      <a:pPr algn="ctr"/>
                      <a:r>
                        <a:rPr kumimoji="1" lang="ja-JP" altLang="en-US" sz="600" b="0" dirty="0">
                          <a:latin typeface="Meiryo UI" panose="020B0604030504040204" pitchFamily="50" charset="-128"/>
                          <a:ea typeface="Meiryo UI" panose="020B0604030504040204" pitchFamily="50" charset="-128"/>
                        </a:rPr>
                        <a:t>使途</a:t>
                      </a:r>
                    </a:p>
                  </a:txBody>
                  <a:tcPr marL="65314" marR="65314" marT="32657" marB="32657" anchor="ctr">
                    <a:solidFill>
                      <a:schemeClr val="bg1"/>
                    </a:solidFill>
                  </a:tcPr>
                </a:tc>
                <a:tc>
                  <a:txBody>
                    <a:bodyPr/>
                    <a:lstStyle/>
                    <a:p>
                      <a:pPr algn="ctr"/>
                      <a:r>
                        <a:rPr kumimoji="1" lang="ja-JP" altLang="en-US" sz="600" b="0" dirty="0">
                          <a:latin typeface="Meiryo UI" panose="020B0604030504040204" pitchFamily="50" charset="-128"/>
                          <a:ea typeface="Meiryo UI" panose="020B0604030504040204" pitchFamily="50" charset="-128"/>
                        </a:rPr>
                        <a:t>毎年の必要経費</a:t>
                      </a:r>
                    </a:p>
                  </a:txBody>
                  <a:tcPr marL="65314" marR="65314" marT="32657" marB="32657" anchor="ctr">
                    <a:solidFill>
                      <a:schemeClr val="bg1"/>
                    </a:solidFill>
                  </a:tcPr>
                </a:tc>
                <a:extLst>
                  <a:ext uri="{0D108BD9-81ED-4DB2-BD59-A6C34878D82A}">
                    <a16:rowId xmlns:a16="http://schemas.microsoft.com/office/drawing/2014/main" val="4004850471"/>
                  </a:ext>
                </a:extLst>
              </a:tr>
              <a:tr h="261257">
                <a:tc>
                  <a:txBody>
                    <a:bodyPr/>
                    <a:lstStyle/>
                    <a:p>
                      <a:r>
                        <a:rPr kumimoji="1" lang="ja-JP" altLang="en-US" sz="600" dirty="0">
                          <a:latin typeface="Meiryo UI" panose="020B0604030504040204" pitchFamily="50" charset="-128"/>
                          <a:ea typeface="Meiryo UI" panose="020B0604030504040204" pitchFamily="50" charset="-128"/>
                        </a:rPr>
                        <a:t>ギャンブル等依存症対策</a:t>
                      </a:r>
                      <a:r>
                        <a:rPr kumimoji="1" lang="en-US" altLang="ja-JP" sz="600" dirty="0">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大阪府・大阪市</a:t>
                      </a:r>
                      <a:r>
                        <a:rPr kumimoji="1" lang="en-US" altLang="ja-JP" sz="600" dirty="0">
                          <a:latin typeface="Meiryo UI" panose="020B0604030504040204" pitchFamily="50" charset="-128"/>
                          <a:ea typeface="Meiryo UI" panose="020B0604030504040204" pitchFamily="50" charset="-128"/>
                        </a:rPr>
                        <a:t>】</a:t>
                      </a:r>
                    </a:p>
                    <a:p>
                      <a:r>
                        <a:rPr kumimoji="1" lang="ja-JP" altLang="en-US" sz="600" dirty="0">
                          <a:latin typeface="Meiryo UI" panose="020B0604030504040204" pitchFamily="50" charset="-128"/>
                          <a:ea typeface="Meiryo UI" panose="020B0604030504040204" pitchFamily="50" charset="-128"/>
                        </a:rPr>
                        <a:t>（</a:t>
                      </a:r>
                      <a:r>
                        <a:rPr kumimoji="1" lang="en-US" altLang="ja-JP" sz="600" dirty="0">
                          <a:latin typeface="Meiryo UI" panose="020B0604030504040204" pitchFamily="50" charset="-128"/>
                          <a:ea typeface="Meiryo UI" panose="020B0604030504040204" pitchFamily="50" charset="-128"/>
                        </a:rPr>
                        <a:t>OATIS</a:t>
                      </a:r>
                      <a:r>
                        <a:rPr kumimoji="1" lang="ja-JP" altLang="en-US" sz="600" dirty="0">
                          <a:latin typeface="Meiryo UI" panose="020B0604030504040204" pitchFamily="50" charset="-128"/>
                          <a:ea typeface="Meiryo UI" panose="020B0604030504040204" pitchFamily="50" charset="-128"/>
                        </a:rPr>
                        <a:t>を中心とした新規・拡充事業）</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14</a:t>
                      </a:r>
                      <a:r>
                        <a:rPr kumimoji="1" lang="ja-JP" altLang="en-US" sz="600" dirty="0">
                          <a:latin typeface="Meiryo UI" panose="020B0604030504040204" pitchFamily="50" charset="-128"/>
                          <a:ea typeface="Meiryo UI" panose="020B0604030504040204" pitchFamily="50" charset="-128"/>
                        </a:rPr>
                        <a:t>億円</a:t>
                      </a:r>
                    </a:p>
                  </a:txBody>
                  <a:tcPr marL="65314" marR="65314" marT="32657" marB="32657" anchor="ctr">
                    <a:solidFill>
                      <a:schemeClr val="bg1"/>
                    </a:solidFill>
                  </a:tcPr>
                </a:tc>
                <a:extLst>
                  <a:ext uri="{0D108BD9-81ED-4DB2-BD59-A6C34878D82A}">
                    <a16:rowId xmlns:a16="http://schemas.microsoft.com/office/drawing/2014/main" val="547955517"/>
                  </a:ext>
                </a:extLst>
              </a:tr>
              <a:tr h="359229">
                <a:tc>
                  <a:txBody>
                    <a:bodyPr/>
                    <a:lstStyle/>
                    <a:p>
                      <a:r>
                        <a:rPr kumimoji="1" lang="ja-JP" altLang="en-US" sz="600" dirty="0">
                          <a:latin typeface="Meiryo UI" panose="020B0604030504040204" pitchFamily="50" charset="-128"/>
                          <a:ea typeface="Meiryo UI" panose="020B0604030504040204" pitchFamily="50" charset="-128"/>
                        </a:rPr>
                        <a:t>警察力強化</a:t>
                      </a:r>
                      <a:r>
                        <a:rPr kumimoji="1" lang="en-US" altLang="ja-JP" sz="600" dirty="0">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大阪府</a:t>
                      </a:r>
                      <a:r>
                        <a:rPr kumimoji="1" lang="en-US" altLang="ja-JP" sz="600" dirty="0">
                          <a:latin typeface="Meiryo UI" panose="020B0604030504040204" pitchFamily="50" charset="-128"/>
                          <a:ea typeface="Meiryo UI" panose="020B0604030504040204" pitchFamily="50" charset="-128"/>
                        </a:rPr>
                        <a:t>】</a:t>
                      </a:r>
                    </a:p>
                    <a:p>
                      <a:r>
                        <a:rPr kumimoji="1" lang="ja-JP" altLang="en-US" sz="600" dirty="0">
                          <a:latin typeface="Meiryo UI" panose="020B0604030504040204" pitchFamily="50" charset="-128"/>
                          <a:ea typeface="Meiryo UI" panose="020B0604030504040204" pitchFamily="50" charset="-128"/>
                        </a:rPr>
                        <a:t> 夢洲内の警察署の設置・運営、</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府内の警察職員増員等（約</a:t>
                      </a:r>
                      <a:r>
                        <a:rPr kumimoji="1" lang="en-US" altLang="ja-JP" sz="600" dirty="0">
                          <a:latin typeface="Meiryo UI" panose="020B0604030504040204" pitchFamily="50" charset="-128"/>
                          <a:ea typeface="Meiryo UI" panose="020B0604030504040204" pitchFamily="50" charset="-128"/>
                        </a:rPr>
                        <a:t>340</a:t>
                      </a:r>
                      <a:r>
                        <a:rPr kumimoji="1" lang="ja-JP" altLang="en-US" sz="600" dirty="0">
                          <a:latin typeface="Meiryo UI" panose="020B0604030504040204" pitchFamily="50" charset="-128"/>
                          <a:ea typeface="Meiryo UI" panose="020B0604030504040204" pitchFamily="50" charset="-128"/>
                        </a:rPr>
                        <a:t>人体制）</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33</a:t>
                      </a:r>
                      <a:r>
                        <a:rPr kumimoji="1" lang="ja-JP" altLang="en-US" sz="600" dirty="0">
                          <a:latin typeface="Meiryo UI" panose="020B0604030504040204" pitchFamily="50" charset="-128"/>
                          <a:ea typeface="Meiryo UI" panose="020B0604030504040204" pitchFamily="50" charset="-128"/>
                        </a:rPr>
                        <a:t>億円</a:t>
                      </a:r>
                    </a:p>
                  </a:txBody>
                  <a:tcPr marL="65314" marR="65314" marT="32657" marB="32657" anchor="ctr">
                    <a:solidFill>
                      <a:schemeClr val="bg1"/>
                    </a:solidFill>
                  </a:tcPr>
                </a:tc>
                <a:extLst>
                  <a:ext uri="{0D108BD9-81ED-4DB2-BD59-A6C34878D82A}">
                    <a16:rowId xmlns:a16="http://schemas.microsoft.com/office/drawing/2014/main" val="386020707"/>
                  </a:ext>
                </a:extLst>
              </a:tr>
              <a:tr h="261257">
                <a:tc>
                  <a:txBody>
                    <a:bodyPr/>
                    <a:lstStyle/>
                    <a:p>
                      <a:r>
                        <a:rPr kumimoji="1" lang="ja-JP" altLang="en-US" sz="600" dirty="0">
                          <a:latin typeface="Meiryo UI" panose="020B0604030504040204" pitchFamily="50" charset="-128"/>
                          <a:ea typeface="Meiryo UI" panose="020B0604030504040204" pitchFamily="50" charset="-128"/>
                        </a:rPr>
                        <a:t>夢洲まちづくり関連インフラ</a:t>
                      </a:r>
                      <a:r>
                        <a:rPr kumimoji="1" lang="en-US" altLang="ja-JP" sz="600" dirty="0">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大阪市</a:t>
                      </a:r>
                      <a:r>
                        <a:rPr kumimoji="1" lang="en-US" altLang="ja-JP" sz="600" dirty="0">
                          <a:latin typeface="Meiryo UI" panose="020B0604030504040204" pitchFamily="50" charset="-128"/>
                          <a:ea typeface="Meiryo UI" panose="020B0604030504040204" pitchFamily="50" charset="-128"/>
                        </a:rPr>
                        <a:t>】</a:t>
                      </a:r>
                    </a:p>
                    <a:p>
                      <a:r>
                        <a:rPr kumimoji="1" lang="ja-JP" altLang="en-US" sz="600" dirty="0">
                          <a:latin typeface="Meiryo UI" panose="020B0604030504040204" pitchFamily="50" charset="-128"/>
                          <a:ea typeface="Meiryo UI" panose="020B0604030504040204" pitchFamily="50" charset="-128"/>
                        </a:rPr>
                        <a:t>（</a:t>
                      </a:r>
                      <a:r>
                        <a:rPr kumimoji="1" lang="en-US" altLang="ja-JP" sz="600" dirty="0">
                          <a:latin typeface="Meiryo UI" panose="020B0604030504040204" pitchFamily="50" charset="-128"/>
                          <a:ea typeface="Meiryo UI" panose="020B0604030504040204" pitchFamily="50" charset="-128"/>
                        </a:rPr>
                        <a:t>IR</a:t>
                      </a:r>
                      <a:r>
                        <a:rPr kumimoji="1" lang="ja-JP" altLang="en-US" sz="600" dirty="0">
                          <a:latin typeface="Meiryo UI" panose="020B0604030504040204" pitchFamily="50" charset="-128"/>
                          <a:ea typeface="Meiryo UI" panose="020B0604030504040204" pitchFamily="50" charset="-128"/>
                        </a:rPr>
                        <a:t>立地に関連して必要な事業の維持管理）</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4</a:t>
                      </a:r>
                      <a:r>
                        <a:rPr kumimoji="1" lang="ja-JP" altLang="en-US" sz="600" dirty="0">
                          <a:latin typeface="Meiryo UI" panose="020B0604030504040204" pitchFamily="50" charset="-128"/>
                          <a:ea typeface="Meiryo UI" panose="020B0604030504040204" pitchFamily="50" charset="-128"/>
                        </a:rPr>
                        <a:t>億円</a:t>
                      </a:r>
                    </a:p>
                  </a:txBody>
                  <a:tcPr marL="65314" marR="65314" marT="32657" marB="32657" anchor="ctr">
                    <a:solidFill>
                      <a:schemeClr val="bg1"/>
                    </a:solidFill>
                  </a:tcPr>
                </a:tc>
                <a:extLst>
                  <a:ext uri="{0D108BD9-81ED-4DB2-BD59-A6C34878D82A}">
                    <a16:rowId xmlns:a16="http://schemas.microsoft.com/office/drawing/2014/main" val="3715132874"/>
                  </a:ext>
                </a:extLst>
              </a:tr>
              <a:tr h="261257">
                <a:tc>
                  <a:txBody>
                    <a:bodyPr/>
                    <a:lstStyle/>
                    <a:p>
                      <a:r>
                        <a:rPr kumimoji="1" lang="ja-JP" altLang="en-US" sz="600" dirty="0">
                          <a:latin typeface="Meiryo UI" panose="020B0604030504040204" pitchFamily="50" charset="-128"/>
                          <a:ea typeface="Meiryo UI" panose="020B0604030504040204" pitchFamily="50" charset="-128"/>
                        </a:rPr>
                        <a:t>消防力強化</a:t>
                      </a:r>
                      <a:r>
                        <a:rPr kumimoji="1" lang="en-US" altLang="ja-JP" sz="600" dirty="0">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大阪市</a:t>
                      </a:r>
                      <a:r>
                        <a:rPr kumimoji="1" lang="en-US" altLang="ja-JP" sz="600" dirty="0">
                          <a:latin typeface="Meiryo UI" panose="020B0604030504040204" pitchFamily="50" charset="-128"/>
                          <a:ea typeface="Meiryo UI" panose="020B0604030504040204" pitchFamily="50" charset="-128"/>
                        </a:rPr>
                        <a:t>】</a:t>
                      </a:r>
                    </a:p>
                    <a:p>
                      <a:r>
                        <a:rPr kumimoji="1" lang="ja-JP" altLang="en-US" sz="600" dirty="0">
                          <a:latin typeface="Meiryo UI" panose="020B0604030504040204" pitchFamily="50" charset="-128"/>
                          <a:ea typeface="Meiryo UI" panose="020B0604030504040204" pitchFamily="50" charset="-128"/>
                        </a:rPr>
                        <a:t>（夢洲消防拠点の設置・運営（約</a:t>
                      </a:r>
                      <a:r>
                        <a:rPr kumimoji="1" lang="en-US" altLang="ja-JP" sz="600" dirty="0">
                          <a:latin typeface="Meiryo UI" panose="020B0604030504040204" pitchFamily="50" charset="-128"/>
                          <a:ea typeface="Meiryo UI" panose="020B0604030504040204" pitchFamily="50" charset="-128"/>
                        </a:rPr>
                        <a:t>40</a:t>
                      </a:r>
                      <a:r>
                        <a:rPr kumimoji="1" lang="ja-JP" altLang="en-US" sz="600" dirty="0">
                          <a:latin typeface="Meiryo UI" panose="020B0604030504040204" pitchFamily="50" charset="-128"/>
                          <a:ea typeface="Meiryo UI" panose="020B0604030504040204" pitchFamily="50" charset="-128"/>
                        </a:rPr>
                        <a:t>人体制））</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4</a:t>
                      </a:r>
                      <a:r>
                        <a:rPr kumimoji="1" lang="ja-JP" altLang="en-US" sz="600" dirty="0">
                          <a:latin typeface="Meiryo UI" panose="020B0604030504040204" pitchFamily="50" charset="-128"/>
                          <a:ea typeface="Meiryo UI" panose="020B0604030504040204" pitchFamily="50" charset="-128"/>
                        </a:rPr>
                        <a:t>億円</a:t>
                      </a:r>
                    </a:p>
                  </a:txBody>
                  <a:tcPr marL="65314" marR="65314" marT="32657" marB="32657" anchor="ctr">
                    <a:solidFill>
                      <a:schemeClr val="bg1"/>
                    </a:solidFill>
                  </a:tcPr>
                </a:tc>
                <a:extLst>
                  <a:ext uri="{0D108BD9-81ED-4DB2-BD59-A6C34878D82A}">
                    <a16:rowId xmlns:a16="http://schemas.microsoft.com/office/drawing/2014/main" val="1171627736"/>
                  </a:ext>
                </a:extLst>
              </a:tr>
              <a:tr h="197566">
                <a:tc>
                  <a:txBody>
                    <a:bodyPr/>
                    <a:lstStyle/>
                    <a:p>
                      <a:pPr algn="ctr"/>
                      <a:r>
                        <a:rPr kumimoji="1" lang="ja-JP" altLang="en-US" sz="600" dirty="0">
                          <a:latin typeface="Meiryo UI" panose="020B0604030504040204" pitchFamily="50" charset="-128"/>
                          <a:ea typeface="Meiryo UI" panose="020B0604030504040204" pitchFamily="50" charset="-128"/>
                        </a:rPr>
                        <a:t>合計</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55</a:t>
                      </a:r>
                      <a:r>
                        <a:rPr kumimoji="1" lang="ja-JP" altLang="en-US" sz="600" dirty="0">
                          <a:latin typeface="Meiryo UI" panose="020B0604030504040204" pitchFamily="50" charset="-128"/>
                          <a:ea typeface="Meiryo UI" panose="020B0604030504040204" pitchFamily="50" charset="-128"/>
                        </a:rPr>
                        <a:t>億円</a:t>
                      </a:r>
                    </a:p>
                  </a:txBody>
                  <a:tcPr marL="65314" marR="65314" marT="32657" marB="32657" anchor="ctr">
                    <a:solidFill>
                      <a:schemeClr val="bg1"/>
                    </a:solidFill>
                  </a:tcPr>
                </a:tc>
                <a:extLst>
                  <a:ext uri="{0D108BD9-81ED-4DB2-BD59-A6C34878D82A}">
                    <a16:rowId xmlns:a16="http://schemas.microsoft.com/office/drawing/2014/main" val="2625299543"/>
                  </a:ext>
                </a:extLst>
              </a:tr>
            </a:tbl>
          </a:graphicData>
        </a:graphic>
      </p:graphicFrame>
      <p:sp>
        <p:nvSpPr>
          <p:cNvPr id="109" name="正方形/長方形 108"/>
          <p:cNvSpPr/>
          <p:nvPr/>
        </p:nvSpPr>
        <p:spPr>
          <a:xfrm>
            <a:off x="7259007" y="1134180"/>
            <a:ext cx="1800587" cy="1506974"/>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◆府民・市民の暮らしの充実、次の成長に</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向けて投資</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14"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➣夢洲及び夢洲周辺の魅力向上</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➣観光の振興に関する施策</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➣地域経済の振興に関する施策</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➣社会福祉の増進に関する施策</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➣文化芸術の振興に関する施策</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➣大阪府・大阪市の財政への貢献</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大かっこ 32"/>
          <p:cNvSpPr/>
          <p:nvPr/>
        </p:nvSpPr>
        <p:spPr>
          <a:xfrm>
            <a:off x="4677632" y="1695367"/>
            <a:ext cx="1540266" cy="193862"/>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0" name="タイトル 1"/>
          <p:cNvSpPr txBox="1">
            <a:spLocks/>
          </p:cNvSpPr>
          <p:nvPr/>
        </p:nvSpPr>
        <p:spPr>
          <a:xfrm>
            <a:off x="60975" y="3068537"/>
            <a:ext cx="8929465" cy="218638"/>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懸念事項対策</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nvGraphicFramePr>
        <p:xfrm>
          <a:off x="94194" y="767385"/>
          <a:ext cx="4408632" cy="1234424"/>
        </p:xfrm>
        <a:graphic>
          <a:graphicData uri="http://schemas.openxmlformats.org/drawingml/2006/table">
            <a:tbl>
              <a:tblPr firstRow="1" bandRow="1">
                <a:tableStyleId>{D7AC3CCA-C797-4891-BE02-D94E43425B78}</a:tableStyleId>
              </a:tblPr>
              <a:tblGrid>
                <a:gridCol w="4408632">
                  <a:extLst>
                    <a:ext uri="{9D8B030D-6E8A-4147-A177-3AD203B41FA5}">
                      <a16:colId xmlns:a16="http://schemas.microsoft.com/office/drawing/2014/main" val="2430938564"/>
                    </a:ext>
                  </a:extLst>
                </a:gridCol>
              </a:tblGrid>
              <a:tr h="308606">
                <a:tc>
                  <a:txBody>
                    <a:bodyPr/>
                    <a:lstStyle/>
                    <a:p>
                      <a:r>
                        <a:rPr kumimoji="1" lang="ja-JP" altLang="en-US" sz="700" b="0" dirty="0">
                          <a:solidFill>
                            <a:schemeClr val="tx1"/>
                          </a:solidFill>
                          <a:latin typeface="Meiryo UI" panose="020B0604030504040204" pitchFamily="50" charset="-128"/>
                          <a:ea typeface="Meiryo UI" panose="020B0604030504040204" pitchFamily="50" charset="-128"/>
                        </a:rPr>
                        <a:t>◆</a:t>
                      </a:r>
                      <a:r>
                        <a:rPr kumimoji="1" lang="ja-JP" altLang="en-US" sz="700" b="1" dirty="0">
                          <a:solidFill>
                            <a:schemeClr val="tx1"/>
                          </a:solidFill>
                          <a:latin typeface="Meiryo UI" panose="020B0604030504040204" pitchFamily="50" charset="-128"/>
                          <a:ea typeface="Meiryo UI" panose="020B0604030504040204" pitchFamily="50" charset="-128"/>
                        </a:rPr>
                        <a:t>　地元産品の積極的な調達・発信、地域ブランディングの向上</a:t>
                      </a:r>
                      <a:endParaRPr kumimoji="1" lang="en-US" altLang="ja-JP" sz="700" b="1" dirty="0">
                        <a:solidFill>
                          <a:schemeClr val="tx1"/>
                        </a:solidFill>
                        <a:latin typeface="Meiryo UI" panose="020B0604030504040204" pitchFamily="50" charset="-128"/>
                        <a:ea typeface="Meiryo UI" panose="020B0604030504040204" pitchFamily="50" charset="-128"/>
                      </a:endParaRPr>
                    </a:p>
                    <a:p>
                      <a:r>
                        <a:rPr kumimoji="1" lang="ja-JP" altLang="en-US" sz="600" b="0" baseline="0" dirty="0">
                          <a:solidFill>
                            <a:schemeClr val="tx1"/>
                          </a:solidFill>
                          <a:latin typeface="Meiryo UI" panose="020B0604030504040204" pitchFamily="50" charset="-128"/>
                          <a:ea typeface="Meiryo UI" panose="020B0604030504040204" pitchFamily="50" charset="-128"/>
                        </a:rPr>
                        <a:t> </a:t>
                      </a:r>
                      <a:r>
                        <a:rPr lang="ja-JP" altLang="en-US" sz="60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関西ジャパンハウス（大阪・関西の伝統産業発信）／ジャパン・フードパビリオン（食文化体験、食材産地へのツーリズム）など</a:t>
                      </a:r>
                    </a:p>
                  </a:txBody>
                  <a:tcPr marL="65314" marR="65314" marT="32657" marB="32657" anchor="ctr">
                    <a:solidFill>
                      <a:schemeClr val="bg1"/>
                    </a:solidFill>
                  </a:tcPr>
                </a:tc>
                <a:extLst>
                  <a:ext uri="{0D108BD9-81ED-4DB2-BD59-A6C34878D82A}">
                    <a16:rowId xmlns:a16="http://schemas.microsoft.com/office/drawing/2014/main" val="2072870758"/>
                  </a:ext>
                </a:extLst>
              </a:tr>
              <a:tr h="308606">
                <a:tc>
                  <a:txBody>
                    <a:bodyPr/>
                    <a:lstStyle/>
                    <a:p>
                      <a:r>
                        <a:rPr kumimoji="1" lang="ja-JP" altLang="en-US" sz="700" b="0" dirty="0">
                          <a:solidFill>
                            <a:schemeClr val="tx1"/>
                          </a:solidFill>
                          <a:latin typeface="Meiryo UI" panose="020B0604030504040204" pitchFamily="50" charset="-128"/>
                          <a:ea typeface="Meiryo UI" panose="020B0604030504040204" pitchFamily="50" charset="-128"/>
                        </a:rPr>
                        <a:t>◆</a:t>
                      </a:r>
                      <a:r>
                        <a:rPr kumimoji="1" lang="ja-JP" altLang="en-US" sz="700" b="1" dirty="0">
                          <a:solidFill>
                            <a:schemeClr val="tx1"/>
                          </a:solidFill>
                          <a:latin typeface="Meiryo UI" panose="020B0604030504040204" pitchFamily="50" charset="-128"/>
                          <a:ea typeface="Meiryo UI" panose="020B0604030504040204" pitchFamily="50" charset="-128"/>
                        </a:rPr>
                        <a:t>　中小企業・スタートアップ企業の支援</a:t>
                      </a:r>
                      <a:endParaRPr kumimoji="1" lang="en-US" altLang="ja-JP" sz="700" b="1" dirty="0">
                        <a:solidFill>
                          <a:schemeClr val="tx1"/>
                        </a:solidFill>
                        <a:latin typeface="Meiryo UI" panose="020B0604030504040204" pitchFamily="50" charset="-128"/>
                        <a:ea typeface="Meiryo UI" panose="020B0604030504040204" pitchFamily="50" charset="-128"/>
                      </a:endParaRPr>
                    </a:p>
                    <a:p>
                      <a:r>
                        <a:rPr kumimoji="1" lang="ja-JP" altLang="en-US" sz="600" b="0" baseline="0" dirty="0">
                          <a:solidFill>
                            <a:schemeClr val="tx1"/>
                          </a:solidFill>
                          <a:latin typeface="Meiryo UI" panose="020B0604030504040204" pitchFamily="50" charset="-128"/>
                          <a:ea typeface="Meiryo UI" panose="020B0604030504040204" pitchFamily="50" charset="-128"/>
                        </a:rPr>
                        <a:t> </a:t>
                      </a:r>
                      <a:r>
                        <a:rPr lang="ja-JP" altLang="en-US" sz="60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地域の金融機関と連携した、中小企業の</a:t>
                      </a:r>
                      <a:r>
                        <a:rPr kumimoji="1" lang="en-US" altLang="ja-JP" sz="600" b="0" dirty="0">
                          <a:solidFill>
                            <a:schemeClr val="tx1"/>
                          </a:solidFill>
                          <a:latin typeface="Meiryo UI" panose="020B0604030504040204" pitchFamily="50" charset="-128"/>
                          <a:ea typeface="Meiryo UI" panose="020B0604030504040204" pitchFamily="50" charset="-128"/>
                        </a:rPr>
                        <a:t>IR</a:t>
                      </a:r>
                      <a:r>
                        <a:rPr kumimoji="1" lang="ja-JP" altLang="en-US" sz="600" b="0" dirty="0">
                          <a:solidFill>
                            <a:schemeClr val="tx1"/>
                          </a:solidFill>
                          <a:latin typeface="Meiryo UI" panose="020B0604030504040204" pitchFamily="50" charset="-128"/>
                          <a:ea typeface="Meiryo UI" panose="020B0604030504040204" pitchFamily="50" charset="-128"/>
                        </a:rPr>
                        <a:t>との取引関係構築の支援／ビジネスマッチング機会の創出（</a:t>
                      </a:r>
                      <a:r>
                        <a:rPr kumimoji="1" lang="en-US" altLang="ja-JP" sz="600" b="0" dirty="0">
                          <a:solidFill>
                            <a:schemeClr val="tx1"/>
                          </a:solidFill>
                          <a:latin typeface="Meiryo UI" panose="020B0604030504040204" pitchFamily="50" charset="-128"/>
                          <a:ea typeface="Meiryo UI" panose="020B0604030504040204" pitchFamily="50" charset="-128"/>
                        </a:rPr>
                        <a:t>MICE</a:t>
                      </a:r>
                      <a:r>
                        <a:rPr kumimoji="1" lang="ja-JP" altLang="en-US" sz="600" b="0" dirty="0">
                          <a:solidFill>
                            <a:schemeClr val="tx1"/>
                          </a:solidFill>
                          <a:latin typeface="Meiryo UI" panose="020B0604030504040204" pitchFamily="50" charset="-128"/>
                          <a:ea typeface="Meiryo UI" panose="020B0604030504040204" pitchFamily="50" charset="-128"/>
                        </a:rPr>
                        <a:t>イベント誘致等）</a:t>
                      </a:r>
                    </a:p>
                  </a:txBody>
                  <a:tcPr marL="65314" marR="65314" marT="32657" marB="32657" anchor="ctr">
                    <a:solidFill>
                      <a:schemeClr val="bg1"/>
                    </a:solidFill>
                  </a:tcPr>
                </a:tc>
                <a:extLst>
                  <a:ext uri="{0D108BD9-81ED-4DB2-BD59-A6C34878D82A}">
                    <a16:rowId xmlns:a16="http://schemas.microsoft.com/office/drawing/2014/main" val="370323439"/>
                  </a:ext>
                </a:extLst>
              </a:tr>
              <a:tr h="308606">
                <a:tc>
                  <a:txBody>
                    <a:bodyPr/>
                    <a:lstStyle/>
                    <a:p>
                      <a:r>
                        <a:rPr kumimoji="1" lang="ja-JP" altLang="en-US" sz="700" b="0" dirty="0">
                          <a:solidFill>
                            <a:schemeClr val="tx1"/>
                          </a:solidFill>
                          <a:latin typeface="Meiryo UI" panose="020B0604030504040204" pitchFamily="50" charset="-128"/>
                          <a:ea typeface="Meiryo UI" panose="020B0604030504040204" pitchFamily="50" charset="-128"/>
                        </a:rPr>
                        <a:t>◆</a:t>
                      </a:r>
                      <a:r>
                        <a:rPr kumimoji="1" lang="ja-JP" altLang="en-US" sz="700" b="1" dirty="0">
                          <a:solidFill>
                            <a:schemeClr val="tx1"/>
                          </a:solidFill>
                          <a:latin typeface="Meiryo UI" panose="020B0604030504040204" pitchFamily="50" charset="-128"/>
                          <a:ea typeface="Meiryo UI" panose="020B0604030504040204" pitchFamily="50" charset="-128"/>
                        </a:rPr>
                        <a:t>　イノベーション・新産業の創出支援</a:t>
                      </a:r>
                      <a:endParaRPr kumimoji="1" lang="en-US" altLang="ja-JP" sz="700" b="1" dirty="0">
                        <a:solidFill>
                          <a:schemeClr val="tx1"/>
                        </a:solidFill>
                        <a:latin typeface="Meiryo UI" panose="020B0604030504040204" pitchFamily="50" charset="-128"/>
                        <a:ea typeface="Meiryo UI" panose="020B0604030504040204" pitchFamily="50" charset="-128"/>
                      </a:endParaRPr>
                    </a:p>
                    <a:p>
                      <a:r>
                        <a:rPr kumimoji="1" lang="ja-JP" altLang="en-US" sz="800" b="1" baseline="0" dirty="0">
                          <a:solidFill>
                            <a:schemeClr val="tx1"/>
                          </a:solidFill>
                          <a:latin typeface="Meiryo UI" panose="020B0604030504040204" pitchFamily="50" charset="-128"/>
                          <a:ea typeface="Meiryo UI" panose="020B0604030504040204" pitchFamily="50" charset="-128"/>
                        </a:rPr>
                        <a:t> </a:t>
                      </a:r>
                      <a:r>
                        <a:rPr lang="ja-JP" altLang="en-US" sz="60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関西イノベーション・ラボ（イノベーション促進施設）／関西のベンチャーエコシステムの強化（ビジネス支援プログラム誘致等）</a:t>
                      </a:r>
                    </a:p>
                  </a:txBody>
                  <a:tcPr marL="65314" marR="65314" marT="32657" marB="32657" anchor="ctr">
                    <a:solidFill>
                      <a:schemeClr val="bg1"/>
                    </a:solidFill>
                  </a:tcPr>
                </a:tc>
                <a:extLst>
                  <a:ext uri="{0D108BD9-81ED-4DB2-BD59-A6C34878D82A}">
                    <a16:rowId xmlns:a16="http://schemas.microsoft.com/office/drawing/2014/main" val="1776627097"/>
                  </a:ext>
                </a:extLst>
              </a:tr>
              <a:tr h="308606">
                <a:tc>
                  <a:txBody>
                    <a:bodyPr/>
                    <a:lstStyle/>
                    <a:p>
                      <a:r>
                        <a:rPr kumimoji="1" lang="ja-JP" altLang="en-US" sz="700" b="0" dirty="0">
                          <a:solidFill>
                            <a:schemeClr val="tx1"/>
                          </a:solidFill>
                          <a:latin typeface="Meiryo UI" panose="020B0604030504040204" pitchFamily="50" charset="-128"/>
                          <a:ea typeface="Meiryo UI" panose="020B0604030504040204" pitchFamily="50" charset="-128"/>
                        </a:rPr>
                        <a:t>◆</a:t>
                      </a:r>
                      <a:r>
                        <a:rPr kumimoji="1" lang="ja-JP" altLang="en-US" sz="700" b="1" dirty="0">
                          <a:solidFill>
                            <a:schemeClr val="tx1"/>
                          </a:solidFill>
                          <a:latin typeface="Meiryo UI" panose="020B0604030504040204" pitchFamily="50" charset="-128"/>
                          <a:ea typeface="Meiryo UI" panose="020B0604030504040204" pitchFamily="50" charset="-128"/>
                        </a:rPr>
                        <a:t>　送客等による地域振興</a:t>
                      </a:r>
                      <a:endParaRPr kumimoji="1" lang="en-US" altLang="ja-JP" sz="700" b="1" dirty="0">
                        <a:solidFill>
                          <a:schemeClr val="tx1"/>
                        </a:solidFill>
                        <a:latin typeface="Meiryo UI" panose="020B0604030504040204" pitchFamily="50" charset="-128"/>
                        <a:ea typeface="Meiryo UI" panose="020B0604030504040204" pitchFamily="50" charset="-128"/>
                      </a:endParaRPr>
                    </a:p>
                    <a:p>
                      <a:r>
                        <a:rPr kumimoji="1" lang="ja-JP" altLang="en-US" sz="800" b="1" baseline="0" dirty="0">
                          <a:solidFill>
                            <a:schemeClr val="tx1"/>
                          </a:solidFill>
                          <a:latin typeface="Meiryo UI" panose="020B0604030504040204" pitchFamily="50" charset="-128"/>
                          <a:ea typeface="Meiryo UI" panose="020B0604030504040204" pitchFamily="50" charset="-128"/>
                        </a:rPr>
                        <a:t> </a:t>
                      </a:r>
                      <a:r>
                        <a:rPr lang="ja-JP" altLang="en-US" sz="60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大阪・関西、広域への送客強化、周遊促進及び地域での消費喚起（会員ポイントプログラムや</a:t>
                      </a:r>
                      <a:r>
                        <a:rPr kumimoji="1" lang="en-US" altLang="ja-JP" sz="600" b="0" dirty="0">
                          <a:solidFill>
                            <a:schemeClr val="tx1"/>
                          </a:solidFill>
                          <a:latin typeface="Meiryo UI" panose="020B0604030504040204" pitchFamily="50" charset="-128"/>
                          <a:ea typeface="Meiryo UI" panose="020B0604030504040204" pitchFamily="50" charset="-128"/>
                        </a:rPr>
                        <a:t>ICT</a:t>
                      </a:r>
                      <a:r>
                        <a:rPr kumimoji="1" lang="ja-JP" altLang="en-US" sz="600" b="0" dirty="0">
                          <a:solidFill>
                            <a:schemeClr val="tx1"/>
                          </a:solidFill>
                          <a:latin typeface="Meiryo UI" panose="020B0604030504040204" pitchFamily="50" charset="-128"/>
                          <a:ea typeface="Meiryo UI" panose="020B0604030504040204" pitchFamily="50" charset="-128"/>
                        </a:rPr>
                        <a:t>等の総合活用等）</a:t>
                      </a:r>
                    </a:p>
                  </a:txBody>
                  <a:tcPr marL="65314" marR="65314" marT="32657" marB="32657" anchor="ctr">
                    <a:solidFill>
                      <a:schemeClr val="bg1"/>
                    </a:solidFill>
                  </a:tcPr>
                </a:tc>
                <a:extLst>
                  <a:ext uri="{0D108BD9-81ED-4DB2-BD59-A6C34878D82A}">
                    <a16:rowId xmlns:a16="http://schemas.microsoft.com/office/drawing/2014/main" val="849325123"/>
                  </a:ext>
                </a:extLst>
              </a:tr>
            </a:tbl>
          </a:graphicData>
        </a:graphic>
      </p:graphicFrame>
      <p:sp>
        <p:nvSpPr>
          <p:cNvPr id="51" name="タイトル 1"/>
          <p:cNvSpPr txBox="1">
            <a:spLocks/>
          </p:cNvSpPr>
          <p:nvPr/>
        </p:nvSpPr>
        <p:spPr>
          <a:xfrm>
            <a:off x="60975" y="2095665"/>
            <a:ext cx="4408632" cy="208286"/>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　</a:t>
            </a:r>
            <a:r>
              <a:rPr kumimoji="1" lang="en-US" altLang="ja-JP"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IR</a:t>
            </a: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区域整備による経済的社会的効果</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graphicFrame>
        <p:nvGraphicFramePr>
          <p:cNvPr id="53" name="表 52"/>
          <p:cNvGraphicFramePr>
            <a:graphicFrameLocks noGrp="1"/>
          </p:cNvGraphicFramePr>
          <p:nvPr/>
        </p:nvGraphicFramePr>
        <p:xfrm>
          <a:off x="76239" y="2452825"/>
          <a:ext cx="1955069" cy="487649"/>
        </p:xfrm>
        <a:graphic>
          <a:graphicData uri="http://schemas.openxmlformats.org/drawingml/2006/table">
            <a:tbl>
              <a:tblPr firstRow="1" bandRow="1">
                <a:tableStyleId>{D7AC3CCA-C797-4891-BE02-D94E43425B78}</a:tableStyleId>
              </a:tblPr>
              <a:tblGrid>
                <a:gridCol w="915121">
                  <a:extLst>
                    <a:ext uri="{9D8B030D-6E8A-4147-A177-3AD203B41FA5}">
                      <a16:colId xmlns:a16="http://schemas.microsoft.com/office/drawing/2014/main" val="3361931388"/>
                    </a:ext>
                  </a:extLst>
                </a:gridCol>
                <a:gridCol w="1039948">
                  <a:extLst>
                    <a:ext uri="{9D8B030D-6E8A-4147-A177-3AD203B41FA5}">
                      <a16:colId xmlns:a16="http://schemas.microsoft.com/office/drawing/2014/main" val="2788911864"/>
                    </a:ext>
                  </a:extLst>
                </a:gridCol>
              </a:tblGrid>
              <a:tr h="487649">
                <a:tc>
                  <a:txBody>
                    <a:bodyPr/>
                    <a:lstStyle/>
                    <a:p>
                      <a:r>
                        <a:rPr kumimoji="1" lang="ja-JP" altLang="en-US" sz="600" b="0" dirty="0">
                          <a:latin typeface="Meiryo UI" panose="020B0604030504040204" pitchFamily="50" charset="-128"/>
                          <a:ea typeface="Meiryo UI" panose="020B0604030504040204" pitchFamily="50" charset="-128"/>
                        </a:rPr>
                        <a:t>Ｉ</a:t>
                      </a:r>
                      <a:r>
                        <a:rPr kumimoji="1" lang="en-US" altLang="ja-JP" sz="600" b="0" dirty="0">
                          <a:latin typeface="Meiryo UI" panose="020B0604030504040204" pitchFamily="50" charset="-128"/>
                          <a:ea typeface="Meiryo UI" panose="020B0604030504040204" pitchFamily="50" charset="-128"/>
                        </a:rPr>
                        <a:t>R</a:t>
                      </a:r>
                      <a:r>
                        <a:rPr kumimoji="1" lang="ja-JP" altLang="en-US" sz="600" b="0" dirty="0">
                          <a:latin typeface="Meiryo UI" panose="020B0604030504040204" pitchFamily="50" charset="-128"/>
                          <a:ea typeface="Meiryo UI" panose="020B0604030504040204" pitchFamily="50" charset="-128"/>
                        </a:rPr>
                        <a:t>区域への来訪者数</a:t>
                      </a:r>
                    </a:p>
                  </a:txBody>
                  <a:tcPr marL="65314" marR="65314" marT="32657" marB="32657" anchor="ctr">
                    <a:solidFill>
                      <a:schemeClr val="bg1"/>
                    </a:solidFill>
                  </a:tcPr>
                </a:tc>
                <a:tc>
                  <a:txBody>
                    <a:bodyPr/>
                    <a:lstStyle/>
                    <a:p>
                      <a:pPr algn="ctr"/>
                      <a:r>
                        <a:rPr kumimoji="1" lang="ja-JP" altLang="en-US" sz="600" b="1" u="sng" dirty="0">
                          <a:latin typeface="Meiryo UI" panose="020B0604030504040204" pitchFamily="50" charset="-128"/>
                          <a:ea typeface="Meiryo UI" panose="020B0604030504040204" pitchFamily="50" charset="-128"/>
                        </a:rPr>
                        <a:t>約</a:t>
                      </a:r>
                      <a:r>
                        <a:rPr kumimoji="1" lang="en-US" altLang="ja-JP" sz="600" b="1" u="sng" dirty="0">
                          <a:latin typeface="Meiryo UI" panose="020B0604030504040204" pitchFamily="50" charset="-128"/>
                          <a:ea typeface="Meiryo UI" panose="020B0604030504040204" pitchFamily="50" charset="-128"/>
                        </a:rPr>
                        <a:t>2,000</a:t>
                      </a:r>
                      <a:r>
                        <a:rPr kumimoji="1" lang="ja-JP" altLang="en-US" sz="600" b="1" u="sng" dirty="0">
                          <a:latin typeface="Meiryo UI" panose="020B0604030504040204" pitchFamily="50" charset="-128"/>
                          <a:ea typeface="Meiryo UI" panose="020B0604030504040204" pitchFamily="50" charset="-128"/>
                        </a:rPr>
                        <a:t>万人</a:t>
                      </a:r>
                      <a:r>
                        <a:rPr kumimoji="1" lang="en-US" altLang="ja-JP" sz="600" b="1" u="sng" dirty="0">
                          <a:latin typeface="Meiryo UI" panose="020B0604030504040204" pitchFamily="50" charset="-128"/>
                          <a:ea typeface="Meiryo UI" panose="020B0604030504040204" pitchFamily="50" charset="-128"/>
                        </a:rPr>
                        <a:t>/</a:t>
                      </a:r>
                      <a:r>
                        <a:rPr kumimoji="1" lang="ja-JP" altLang="en-US" sz="600" b="1" u="sng" dirty="0">
                          <a:latin typeface="Meiryo UI" panose="020B0604030504040204" pitchFamily="50" charset="-128"/>
                          <a:ea typeface="Meiryo UI" panose="020B0604030504040204" pitchFamily="50" charset="-128"/>
                        </a:rPr>
                        <a:t>年</a:t>
                      </a:r>
                      <a:endParaRPr kumimoji="1" lang="en-US" altLang="ja-JP" sz="600" b="1" u="sng" dirty="0">
                        <a:latin typeface="Meiryo UI" panose="020B0604030504040204" pitchFamily="50" charset="-128"/>
                        <a:ea typeface="Meiryo UI" panose="020B0604030504040204" pitchFamily="50" charset="-128"/>
                      </a:endParaRPr>
                    </a:p>
                    <a:p>
                      <a:pPr algn="l"/>
                      <a:r>
                        <a:rPr kumimoji="1" lang="ja-JP" altLang="en-US" sz="600" b="0" baseline="0" dirty="0">
                          <a:latin typeface="Meiryo UI" panose="020B0604030504040204" pitchFamily="50" charset="-128"/>
                          <a:ea typeface="Meiryo UI" panose="020B0604030504040204" pitchFamily="50" charset="-128"/>
                        </a:rPr>
                        <a:t> </a:t>
                      </a:r>
                      <a:r>
                        <a:rPr kumimoji="1" lang="ja-JP" altLang="en-US" sz="600" b="0" dirty="0">
                          <a:latin typeface="Meiryo UI" panose="020B0604030504040204" pitchFamily="50" charset="-128"/>
                          <a:ea typeface="Meiryo UI" panose="020B0604030504040204" pitchFamily="50" charset="-128"/>
                        </a:rPr>
                        <a:t>国内：約</a:t>
                      </a:r>
                      <a:r>
                        <a:rPr kumimoji="1" lang="en-US" altLang="ja-JP" sz="600" b="0" dirty="0">
                          <a:latin typeface="Meiryo UI" panose="020B0604030504040204" pitchFamily="50" charset="-128"/>
                          <a:ea typeface="Meiryo UI" panose="020B0604030504040204" pitchFamily="50" charset="-128"/>
                        </a:rPr>
                        <a:t>1,400</a:t>
                      </a:r>
                      <a:r>
                        <a:rPr kumimoji="1" lang="ja-JP" altLang="en-US" sz="600" b="0" dirty="0">
                          <a:latin typeface="Meiryo UI" panose="020B0604030504040204" pitchFamily="50" charset="-128"/>
                          <a:ea typeface="Meiryo UI" panose="020B0604030504040204" pitchFamily="50" charset="-128"/>
                        </a:rPr>
                        <a:t>万人</a:t>
                      </a:r>
                      <a:r>
                        <a:rPr kumimoji="1" lang="en-US" altLang="ja-JP" sz="600" b="0" dirty="0">
                          <a:latin typeface="Meiryo UI" panose="020B0604030504040204" pitchFamily="50" charset="-128"/>
                          <a:ea typeface="Meiryo UI" panose="020B0604030504040204" pitchFamily="50" charset="-128"/>
                        </a:rPr>
                        <a:t>/</a:t>
                      </a:r>
                      <a:r>
                        <a:rPr kumimoji="1" lang="ja-JP" altLang="en-US" sz="600" b="0" dirty="0">
                          <a:latin typeface="Meiryo UI" panose="020B0604030504040204" pitchFamily="50" charset="-128"/>
                          <a:ea typeface="Meiryo UI" panose="020B0604030504040204" pitchFamily="50" charset="-128"/>
                        </a:rPr>
                        <a:t>年</a:t>
                      </a:r>
                      <a:endParaRPr kumimoji="1" lang="en-US" altLang="ja-JP" sz="600" b="0" dirty="0">
                        <a:latin typeface="Meiryo UI" panose="020B0604030504040204" pitchFamily="50" charset="-128"/>
                        <a:ea typeface="Meiryo UI" panose="020B0604030504040204" pitchFamily="50" charset="-128"/>
                      </a:endParaRPr>
                    </a:p>
                    <a:p>
                      <a:pPr algn="l"/>
                      <a:r>
                        <a:rPr kumimoji="1" lang="ja-JP" altLang="en-US" sz="600" b="0" baseline="0" dirty="0">
                          <a:latin typeface="Meiryo UI" panose="020B0604030504040204" pitchFamily="50" charset="-128"/>
                          <a:ea typeface="Meiryo UI" panose="020B0604030504040204" pitchFamily="50" charset="-128"/>
                        </a:rPr>
                        <a:t> </a:t>
                      </a:r>
                      <a:r>
                        <a:rPr kumimoji="1" lang="ja-JP" altLang="en-US" sz="600" b="0" dirty="0">
                          <a:latin typeface="Meiryo UI" panose="020B0604030504040204" pitchFamily="50" charset="-128"/>
                          <a:ea typeface="Meiryo UI" panose="020B0604030504040204" pitchFamily="50" charset="-128"/>
                        </a:rPr>
                        <a:t>国外：約</a:t>
                      </a:r>
                      <a:r>
                        <a:rPr kumimoji="1" lang="en-US" altLang="ja-JP" sz="600" b="0" dirty="0">
                          <a:latin typeface="Meiryo UI" panose="020B0604030504040204" pitchFamily="50" charset="-128"/>
                          <a:ea typeface="Meiryo UI" panose="020B0604030504040204" pitchFamily="50" charset="-128"/>
                        </a:rPr>
                        <a:t>600</a:t>
                      </a:r>
                      <a:r>
                        <a:rPr kumimoji="1" lang="ja-JP" altLang="en-US" sz="600" b="0" dirty="0">
                          <a:latin typeface="Meiryo UI" panose="020B0604030504040204" pitchFamily="50" charset="-128"/>
                          <a:ea typeface="Meiryo UI" panose="020B0604030504040204" pitchFamily="50" charset="-128"/>
                        </a:rPr>
                        <a:t>万人</a:t>
                      </a:r>
                      <a:r>
                        <a:rPr kumimoji="1" lang="en-US" altLang="ja-JP" sz="600" b="0" dirty="0">
                          <a:latin typeface="Meiryo UI" panose="020B0604030504040204" pitchFamily="50" charset="-128"/>
                          <a:ea typeface="Meiryo UI" panose="020B0604030504040204" pitchFamily="50" charset="-128"/>
                        </a:rPr>
                        <a:t>/</a:t>
                      </a:r>
                      <a:r>
                        <a:rPr kumimoji="1" lang="ja-JP" altLang="en-US" sz="600" b="0" dirty="0">
                          <a:latin typeface="Meiryo UI" panose="020B0604030504040204" pitchFamily="50" charset="-128"/>
                          <a:ea typeface="Meiryo UI" panose="020B0604030504040204" pitchFamily="50" charset="-128"/>
                        </a:rPr>
                        <a:t>年</a:t>
                      </a:r>
                    </a:p>
                  </a:txBody>
                  <a:tcPr marL="65314" marR="65314" marT="32657" marB="32657" anchor="ctr">
                    <a:solidFill>
                      <a:schemeClr val="bg1"/>
                    </a:solidFill>
                  </a:tcPr>
                </a:tc>
                <a:extLst>
                  <a:ext uri="{0D108BD9-81ED-4DB2-BD59-A6C34878D82A}">
                    <a16:rowId xmlns:a16="http://schemas.microsoft.com/office/drawing/2014/main" val="1847003565"/>
                  </a:ext>
                </a:extLst>
              </a:tr>
            </a:tbl>
          </a:graphicData>
        </a:graphic>
      </p:graphicFrame>
      <p:graphicFrame>
        <p:nvGraphicFramePr>
          <p:cNvPr id="55" name="表 54"/>
          <p:cNvGraphicFramePr>
            <a:graphicFrameLocks noGrp="1"/>
          </p:cNvGraphicFramePr>
          <p:nvPr/>
        </p:nvGraphicFramePr>
        <p:xfrm>
          <a:off x="2213717" y="2460472"/>
          <a:ext cx="2203617" cy="455461"/>
        </p:xfrm>
        <a:graphic>
          <a:graphicData uri="http://schemas.openxmlformats.org/drawingml/2006/table">
            <a:tbl>
              <a:tblPr firstRow="1" bandRow="1">
                <a:tableStyleId>{D7AC3CCA-C797-4891-BE02-D94E43425B78}</a:tableStyleId>
              </a:tblPr>
              <a:tblGrid>
                <a:gridCol w="1275097">
                  <a:extLst>
                    <a:ext uri="{9D8B030D-6E8A-4147-A177-3AD203B41FA5}">
                      <a16:colId xmlns:a16="http://schemas.microsoft.com/office/drawing/2014/main" val="1792875879"/>
                    </a:ext>
                  </a:extLst>
                </a:gridCol>
                <a:gridCol w="928520">
                  <a:extLst>
                    <a:ext uri="{9D8B030D-6E8A-4147-A177-3AD203B41FA5}">
                      <a16:colId xmlns:a16="http://schemas.microsoft.com/office/drawing/2014/main" val="3115218222"/>
                    </a:ext>
                  </a:extLst>
                </a:gridCol>
              </a:tblGrid>
              <a:tr h="249561">
                <a:tc>
                  <a:txBody>
                    <a:bodyPr/>
                    <a:lstStyle/>
                    <a:p>
                      <a:r>
                        <a:rPr kumimoji="1" lang="ja-JP" altLang="en-US" sz="600" b="1" dirty="0">
                          <a:solidFill>
                            <a:schemeClr val="tx1"/>
                          </a:solidFill>
                          <a:latin typeface="Meiryo UI" panose="020B0604030504040204" pitchFamily="50" charset="-128"/>
                          <a:ea typeface="Meiryo UI" panose="020B0604030504040204" pitchFamily="50" charset="-128"/>
                        </a:rPr>
                        <a:t>経済波及効果（運営）</a:t>
                      </a:r>
                      <a:r>
                        <a:rPr kumimoji="1" lang="en-US" altLang="ja-JP" sz="600" b="1" dirty="0">
                          <a:solidFill>
                            <a:schemeClr val="tx1"/>
                          </a:solidFill>
                          <a:latin typeface="Meiryo UI" panose="020B0604030504040204" pitchFamily="50" charset="-128"/>
                          <a:ea typeface="Meiryo UI" panose="020B0604030504040204" pitchFamily="50" charset="-128"/>
                        </a:rPr>
                        <a:t>※</a:t>
                      </a:r>
                      <a:r>
                        <a:rPr kumimoji="1" lang="ja-JP" altLang="en-US" sz="600" b="1" dirty="0">
                          <a:solidFill>
                            <a:schemeClr val="tx1"/>
                          </a:solidFill>
                          <a:latin typeface="Meiryo UI" panose="020B0604030504040204" pitchFamily="50" charset="-128"/>
                          <a:ea typeface="Meiryo UI" panose="020B0604030504040204" pitchFamily="50" charset="-128"/>
                        </a:rPr>
                        <a:t>近畿圏</a:t>
                      </a:r>
                    </a:p>
                  </a:txBody>
                  <a:tcPr marL="65314" marR="65314" marT="32657" marB="32657" anchor="ctr">
                    <a:solidFill>
                      <a:schemeClr val="bg1"/>
                    </a:solidFill>
                  </a:tcPr>
                </a:tc>
                <a:tc>
                  <a:txBody>
                    <a:bodyPr/>
                    <a:lstStyle/>
                    <a:p>
                      <a:pPr algn="ctr"/>
                      <a:r>
                        <a:rPr kumimoji="1" lang="ja-JP" altLang="en-US" sz="600" b="1" dirty="0">
                          <a:solidFill>
                            <a:schemeClr val="tx1"/>
                          </a:solidFill>
                          <a:latin typeface="Meiryo UI" panose="020B0604030504040204" pitchFamily="50" charset="-128"/>
                          <a:ea typeface="Meiryo UI" panose="020B0604030504040204" pitchFamily="50" charset="-128"/>
                        </a:rPr>
                        <a:t>約</a:t>
                      </a:r>
                      <a:r>
                        <a:rPr kumimoji="1" lang="en-US" altLang="ja-JP" sz="600" b="1" dirty="0">
                          <a:solidFill>
                            <a:schemeClr val="tx1"/>
                          </a:solidFill>
                          <a:latin typeface="Meiryo UI" panose="020B0604030504040204" pitchFamily="50" charset="-128"/>
                          <a:ea typeface="Meiryo UI" panose="020B0604030504040204" pitchFamily="50" charset="-128"/>
                        </a:rPr>
                        <a:t>1</a:t>
                      </a:r>
                      <a:r>
                        <a:rPr kumimoji="1" lang="ja-JP" altLang="en-US" sz="600" b="1" dirty="0">
                          <a:solidFill>
                            <a:schemeClr val="tx1"/>
                          </a:solidFill>
                          <a:latin typeface="Meiryo UI" panose="020B0604030504040204" pitchFamily="50" charset="-128"/>
                          <a:ea typeface="Meiryo UI" panose="020B0604030504040204" pitchFamily="50" charset="-128"/>
                        </a:rPr>
                        <a:t>兆</a:t>
                      </a:r>
                      <a:r>
                        <a:rPr kumimoji="1" lang="en-US" altLang="ja-JP" sz="600" b="1" dirty="0">
                          <a:solidFill>
                            <a:schemeClr val="tx1"/>
                          </a:solidFill>
                          <a:latin typeface="Meiryo UI" panose="020B0604030504040204" pitchFamily="50" charset="-128"/>
                          <a:ea typeface="Meiryo UI" panose="020B0604030504040204" pitchFamily="50" charset="-128"/>
                        </a:rPr>
                        <a:t>1,400</a:t>
                      </a:r>
                      <a:r>
                        <a:rPr kumimoji="1" lang="ja-JP" altLang="en-US" sz="600" b="1" dirty="0">
                          <a:solidFill>
                            <a:schemeClr val="tx1"/>
                          </a:solidFill>
                          <a:latin typeface="Meiryo UI" panose="020B0604030504040204" pitchFamily="50" charset="-128"/>
                          <a:ea typeface="Meiryo UI" panose="020B0604030504040204" pitchFamily="50" charset="-128"/>
                        </a:rPr>
                        <a:t>億円</a:t>
                      </a:r>
                      <a:r>
                        <a:rPr kumimoji="1" lang="en-US" altLang="ja-JP" sz="600" b="1" dirty="0">
                          <a:solidFill>
                            <a:schemeClr val="tx1"/>
                          </a:solidFill>
                          <a:latin typeface="Meiryo UI" panose="020B0604030504040204" pitchFamily="50" charset="-128"/>
                          <a:ea typeface="Meiryo UI" panose="020B0604030504040204" pitchFamily="50" charset="-128"/>
                        </a:rPr>
                        <a:t>/</a:t>
                      </a:r>
                      <a:r>
                        <a:rPr kumimoji="1" lang="ja-JP" altLang="en-US" sz="600" b="1" dirty="0">
                          <a:solidFill>
                            <a:schemeClr val="tx1"/>
                          </a:solidFill>
                          <a:latin typeface="Meiryo UI" panose="020B0604030504040204" pitchFamily="50" charset="-128"/>
                          <a:ea typeface="Meiryo UI" panose="020B0604030504040204" pitchFamily="50" charset="-128"/>
                        </a:rPr>
                        <a:t>年</a:t>
                      </a:r>
                    </a:p>
                  </a:txBody>
                  <a:tcPr marL="65314" marR="65314" marT="32657" marB="32657" anchor="ctr">
                    <a:solidFill>
                      <a:schemeClr val="bg1"/>
                    </a:solidFill>
                  </a:tcPr>
                </a:tc>
                <a:extLst>
                  <a:ext uri="{0D108BD9-81ED-4DB2-BD59-A6C34878D82A}">
                    <a16:rowId xmlns:a16="http://schemas.microsoft.com/office/drawing/2014/main" val="292684946"/>
                  </a:ext>
                </a:extLst>
              </a:tr>
              <a:tr h="205900">
                <a:tc>
                  <a:txBody>
                    <a:bodyPr/>
                    <a:lstStyle/>
                    <a:p>
                      <a:r>
                        <a:rPr kumimoji="1" lang="ja-JP" altLang="en-US" sz="600" b="1" dirty="0">
                          <a:solidFill>
                            <a:schemeClr val="tx1"/>
                          </a:solidFill>
                          <a:latin typeface="Meiryo UI" panose="020B0604030504040204" pitchFamily="50" charset="-128"/>
                          <a:ea typeface="Meiryo UI" panose="020B0604030504040204" pitchFamily="50" charset="-128"/>
                        </a:rPr>
                        <a:t>雇用創出効果（運営）</a:t>
                      </a:r>
                      <a:r>
                        <a:rPr kumimoji="1" lang="en-US" altLang="ja-JP" sz="600" b="1" dirty="0">
                          <a:solidFill>
                            <a:schemeClr val="tx1"/>
                          </a:solidFill>
                          <a:latin typeface="Meiryo UI" panose="020B0604030504040204" pitchFamily="50" charset="-128"/>
                          <a:ea typeface="Meiryo UI" panose="020B0604030504040204" pitchFamily="50" charset="-128"/>
                        </a:rPr>
                        <a:t>※</a:t>
                      </a:r>
                      <a:r>
                        <a:rPr kumimoji="1" lang="ja-JP" altLang="en-US" sz="600" b="1" dirty="0">
                          <a:solidFill>
                            <a:schemeClr val="tx1"/>
                          </a:solidFill>
                          <a:latin typeface="Meiryo UI" panose="020B0604030504040204" pitchFamily="50" charset="-128"/>
                          <a:ea typeface="Meiryo UI" panose="020B0604030504040204" pitchFamily="50" charset="-128"/>
                        </a:rPr>
                        <a:t>近畿圏</a:t>
                      </a:r>
                    </a:p>
                  </a:txBody>
                  <a:tcPr marL="65314" marR="65314" marT="32657" marB="32657" anchor="ctr">
                    <a:solidFill>
                      <a:schemeClr val="bg1"/>
                    </a:solidFill>
                  </a:tcPr>
                </a:tc>
                <a:tc>
                  <a:txBody>
                    <a:bodyPr/>
                    <a:lstStyle/>
                    <a:p>
                      <a:pPr algn="ctr"/>
                      <a:r>
                        <a:rPr kumimoji="1" lang="ja-JP" altLang="en-US" sz="600" b="1" dirty="0">
                          <a:solidFill>
                            <a:schemeClr val="tx1"/>
                          </a:solidFill>
                          <a:latin typeface="Meiryo UI" panose="020B0604030504040204" pitchFamily="50" charset="-128"/>
                          <a:ea typeface="Meiryo UI" panose="020B0604030504040204" pitchFamily="50" charset="-128"/>
                        </a:rPr>
                        <a:t>約</a:t>
                      </a:r>
                      <a:r>
                        <a:rPr kumimoji="1" lang="en-US" altLang="ja-JP" sz="600" b="1" dirty="0">
                          <a:solidFill>
                            <a:schemeClr val="tx1"/>
                          </a:solidFill>
                          <a:latin typeface="Meiryo UI" panose="020B0604030504040204" pitchFamily="50" charset="-128"/>
                          <a:ea typeface="Meiryo UI" panose="020B0604030504040204" pitchFamily="50" charset="-128"/>
                        </a:rPr>
                        <a:t>9.3</a:t>
                      </a:r>
                      <a:r>
                        <a:rPr kumimoji="1" lang="ja-JP" altLang="en-US" sz="600" b="1" dirty="0">
                          <a:solidFill>
                            <a:schemeClr val="tx1"/>
                          </a:solidFill>
                          <a:latin typeface="Meiryo UI" panose="020B0604030504040204" pitchFamily="50" charset="-128"/>
                          <a:ea typeface="Meiryo UI" panose="020B0604030504040204" pitchFamily="50" charset="-128"/>
                        </a:rPr>
                        <a:t>万人</a:t>
                      </a:r>
                      <a:r>
                        <a:rPr kumimoji="1" lang="en-US" altLang="ja-JP" sz="600" b="1" dirty="0">
                          <a:solidFill>
                            <a:schemeClr val="tx1"/>
                          </a:solidFill>
                          <a:latin typeface="Meiryo UI" panose="020B0604030504040204" pitchFamily="50" charset="-128"/>
                          <a:ea typeface="Meiryo UI" panose="020B0604030504040204" pitchFamily="50" charset="-128"/>
                        </a:rPr>
                        <a:t>/</a:t>
                      </a:r>
                      <a:r>
                        <a:rPr kumimoji="1" lang="ja-JP" altLang="en-US" sz="600" b="1" dirty="0">
                          <a:solidFill>
                            <a:schemeClr val="tx1"/>
                          </a:solidFill>
                          <a:latin typeface="Meiryo UI" panose="020B0604030504040204" pitchFamily="50" charset="-128"/>
                          <a:ea typeface="Meiryo UI" panose="020B0604030504040204" pitchFamily="50" charset="-128"/>
                        </a:rPr>
                        <a:t>年</a:t>
                      </a:r>
                    </a:p>
                  </a:txBody>
                  <a:tcPr marL="65314" marR="65314" marT="32657" marB="32657" anchor="ctr">
                    <a:solidFill>
                      <a:schemeClr val="bg1"/>
                    </a:solidFill>
                  </a:tcPr>
                </a:tc>
                <a:extLst>
                  <a:ext uri="{0D108BD9-81ED-4DB2-BD59-A6C34878D82A}">
                    <a16:rowId xmlns:a16="http://schemas.microsoft.com/office/drawing/2014/main" val="2969767413"/>
                  </a:ext>
                </a:extLst>
              </a:tr>
            </a:tbl>
          </a:graphicData>
        </a:graphic>
      </p:graphicFrame>
      <p:sp>
        <p:nvSpPr>
          <p:cNvPr id="64" name="テキスト ボックス 63"/>
          <p:cNvSpPr txBox="1"/>
          <p:nvPr/>
        </p:nvSpPr>
        <p:spPr>
          <a:xfrm>
            <a:off x="80099" y="3407854"/>
            <a:ext cx="1336913"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ギャンブル等依存症対策</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76240" y="3664070"/>
            <a:ext cx="1463854" cy="183826"/>
          </a:xfrm>
          <a:prstGeom prst="rect">
            <a:avLst/>
          </a:prstGeom>
          <a:solidFill>
            <a:schemeClr val="bg1"/>
          </a:soli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事業者が実施する対策</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84436" y="3975963"/>
            <a:ext cx="2184736" cy="2635497"/>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◆責任あるゲーミングを着実に実施するための体制構築</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➣責任あるゲーミング専門部署の設置　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◆厳格な入場管理・利用制限措置</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➣最先端の</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技術（生体認証等）の活用等によるカジノ施</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設の厳格な入退場管理の実施　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◆依存防止のために講じる措置</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365</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日利用可能な相談体制等の構築</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➣賭け金額や滞在時間の上限設定を可能にするプログラムの</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導入</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➣調査研究に必要な情報やデータ提供など、ギャンブル等依存</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症対策に関する研究への貢献　など</a:t>
            </a:r>
          </a:p>
        </p:txBody>
      </p:sp>
      <p:pic>
        <p:nvPicPr>
          <p:cNvPr id="67" name="図 6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7013" y="5700871"/>
            <a:ext cx="738429" cy="437179"/>
          </a:xfrm>
          <a:prstGeom prst="rect">
            <a:avLst/>
          </a:prstGeom>
        </p:spPr>
      </p:pic>
      <p:sp>
        <p:nvSpPr>
          <p:cNvPr id="68" name="テキスト ボックス 67"/>
          <p:cNvSpPr txBox="1"/>
          <p:nvPr/>
        </p:nvSpPr>
        <p:spPr>
          <a:xfrm>
            <a:off x="1351936" y="6159225"/>
            <a:ext cx="86178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イメージパース：相談施設</a:t>
            </a: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9" name="テキスト ボックス 68"/>
          <p:cNvSpPr txBox="1"/>
          <p:nvPr/>
        </p:nvSpPr>
        <p:spPr>
          <a:xfrm>
            <a:off x="2303926" y="3664069"/>
            <a:ext cx="1366821" cy="183826"/>
          </a:xfrm>
          <a:prstGeom prst="rect">
            <a:avLst/>
          </a:prstGeom>
          <a:solidFill>
            <a:schemeClr val="bg1"/>
          </a:soli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大阪府市が実施する対策</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正方形/長方形 70"/>
          <p:cNvSpPr/>
          <p:nvPr/>
        </p:nvSpPr>
        <p:spPr>
          <a:xfrm>
            <a:off x="2303926" y="3975963"/>
            <a:ext cx="2272809" cy="2635497"/>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ts val="857"/>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◆大阪独自の支援体制の構築</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857"/>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➣悩みを抱える方へのワンストップの支援拠点として「（仮称）大</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857"/>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阪依存症センター」設置など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◆普及啓発の強化</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◆相談支援体制の整備</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◆治療体制の整備</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◆切れ目のない回復支援体制の整備　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76" name="図 7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6799" y="4476503"/>
            <a:ext cx="2223500" cy="1163179"/>
          </a:xfrm>
          <a:prstGeom prst="rect">
            <a:avLst/>
          </a:prstGeom>
        </p:spPr>
      </p:pic>
      <p:grpSp>
        <p:nvGrpSpPr>
          <p:cNvPr id="2" name="グループ化 1"/>
          <p:cNvGrpSpPr/>
          <p:nvPr/>
        </p:nvGrpSpPr>
        <p:grpSpPr>
          <a:xfrm>
            <a:off x="2514629" y="5678808"/>
            <a:ext cx="2745153" cy="332079"/>
            <a:chOff x="3173036" y="8315909"/>
            <a:chExt cx="3843214" cy="464911"/>
          </a:xfrm>
        </p:grpSpPr>
        <p:sp>
          <p:nvSpPr>
            <p:cNvPr id="77" name="正方形/長方形 76"/>
            <p:cNvSpPr/>
            <p:nvPr/>
          </p:nvSpPr>
          <p:spPr>
            <a:xfrm>
              <a:off x="3173036" y="8315909"/>
              <a:ext cx="3077709" cy="2498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 機能は現時点での予定。今後ニーズ把握や関係機関等との調整の上で決定</a:t>
              </a:r>
              <a:endPar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正方形/長方形 77"/>
            <p:cNvSpPr/>
            <p:nvPr/>
          </p:nvSpPr>
          <p:spPr>
            <a:xfrm>
              <a:off x="3173036" y="8571650"/>
              <a:ext cx="3843214" cy="20917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a:t>
              </a: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福祉・司法・消費生活関係機関</a:t>
              </a: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79" name="正方形/長方形 78"/>
            <p:cNvSpPr/>
            <p:nvPr/>
          </p:nvSpPr>
          <p:spPr>
            <a:xfrm>
              <a:off x="3173036" y="8474778"/>
              <a:ext cx="2211512" cy="20629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 </a:t>
              </a: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a:t>
              </a:r>
              <a:r>
                <a:rPr kumimoji="1" lang="ja-JP" altLang="en-US"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Addiction</a:t>
              </a:r>
              <a:r>
                <a:rPr kumimoji="1" lang="ja-JP" altLang="en-US"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Treatment  Inclusive  Support</a:t>
              </a:r>
            </a:p>
          </p:txBody>
        </p:sp>
      </p:grpSp>
      <p:sp>
        <p:nvSpPr>
          <p:cNvPr id="80" name="テキスト ボックス 79"/>
          <p:cNvSpPr txBox="1"/>
          <p:nvPr/>
        </p:nvSpPr>
        <p:spPr>
          <a:xfrm>
            <a:off x="4667555" y="3407854"/>
            <a:ext cx="1401401"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治安・ 地域風俗環境対策 </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4672792" y="3666824"/>
            <a:ext cx="1396164" cy="183826"/>
          </a:xfrm>
          <a:prstGeom prst="rect">
            <a:avLst/>
          </a:prstGeom>
          <a:solidFill>
            <a:schemeClr val="bg1"/>
          </a:soli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事業者が実施する対策           </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81"/>
          <p:cNvSpPr txBox="1"/>
          <p:nvPr/>
        </p:nvSpPr>
        <p:spPr>
          <a:xfrm>
            <a:off x="6803445" y="3667173"/>
            <a:ext cx="1366821" cy="183826"/>
          </a:xfrm>
          <a:prstGeom prst="rect">
            <a:avLst/>
          </a:prstGeom>
          <a:solidFill>
            <a:schemeClr val="bg1"/>
          </a:soli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大阪府市が実施する対策            </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正方形/長方形 83"/>
          <p:cNvSpPr/>
          <p:nvPr/>
        </p:nvSpPr>
        <p:spPr>
          <a:xfrm>
            <a:off x="6803445" y="3958362"/>
            <a:ext cx="2263679" cy="1673789"/>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◆警察力の強化を図るとともに、治安・地域風俗環境対</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策を推進</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警察力の強化</a:t>
            </a: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開業に合わせ夢洲内に警察署、交番等の警察施設を設置</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開業に向けて段階的に警察職員を増員（約</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340</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人）した</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上で、夢洲内の警察署等を含む府内の警察施設に適正配置</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➣治安・地域風俗環境対策</a:t>
            </a: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・防犯環境の整備やパトロールの強化により、事件・事故の未然</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防止及び検挙活動を推進</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・マネー・ローンダリング対策等の犯罪収益対策など、犯罪インフ</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ラの撲滅に向けた検挙活動を積極的に推進 など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3" name="正方形/長方形 82"/>
          <p:cNvSpPr/>
          <p:nvPr/>
        </p:nvSpPr>
        <p:spPr>
          <a:xfrm>
            <a:off x="4680110" y="3958362"/>
            <a:ext cx="2051341" cy="1679487"/>
          </a:xfrm>
          <a:prstGeom prst="rect">
            <a:avLst/>
          </a:prstGeom>
          <a:noFill/>
          <a:ln w="12700">
            <a:solidFill>
              <a:srgbClr val="0070C0">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◆あらゆる来訪者の安全・安心を守り、地域全体の</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治安維持に貢献</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➣カジノ施設及び</a:t>
            </a:r>
            <a:r>
              <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区域内の監視、警備</a:t>
            </a: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365</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日体制の総合防災センターを中核機能と</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し、防犯関連資格の保有者等を配置　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➣犯罪の発生対策、善良の風俗及び清浄な風俗環境の</a:t>
            </a: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保持</a:t>
            </a: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・暴力団員等に係るデータベースを整備し、入場者の本</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人特定事項と照合 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➣青少年の健全育成</a:t>
            </a: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歳未満の者のカジノ施設への入場禁止や</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歳未満</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の者に対する勧誘の禁止等の措置　など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2" name="テキスト ボックス 71"/>
          <p:cNvSpPr txBox="1"/>
          <p:nvPr/>
        </p:nvSpPr>
        <p:spPr>
          <a:xfrm>
            <a:off x="4677632" y="5783447"/>
            <a:ext cx="1322548"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感染症対策</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4636368" y="2705647"/>
            <a:ext cx="2562805" cy="180734"/>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◆不測の事態等に備えて、納付金等の一部を基金に積立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9" name="正方形/長方形 38"/>
          <p:cNvSpPr/>
          <p:nvPr/>
        </p:nvSpPr>
        <p:spPr>
          <a:xfrm>
            <a:off x="4636368" y="934249"/>
            <a:ext cx="810015" cy="18073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＜必要経費＞</a:t>
            </a:r>
            <a:endParaRPr kumimoji="1" lang="ja-JP" altLang="en-US" sz="128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0" name="正方形/長方形 39"/>
          <p:cNvSpPr/>
          <p:nvPr/>
        </p:nvSpPr>
        <p:spPr>
          <a:xfrm>
            <a:off x="7199173" y="948662"/>
            <a:ext cx="931713" cy="18073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＜その他一般施策＞</a:t>
            </a:r>
            <a:endParaRPr kumimoji="1" lang="ja-JP" altLang="en-US" sz="128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5" name="正方形/長方形 44"/>
          <p:cNvSpPr/>
          <p:nvPr/>
        </p:nvSpPr>
        <p:spPr>
          <a:xfrm>
            <a:off x="4703097" y="5998829"/>
            <a:ext cx="4344323" cy="522604"/>
          </a:xfrm>
          <a:prstGeom prst="rect">
            <a:avLst/>
          </a:prstGeom>
          <a:noFill/>
          <a:ln w="12700">
            <a:solidFill>
              <a:srgbClr val="0070C0">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健康と安全を最優先、安全な事業継続と運営再開の取組み</a:t>
            </a:r>
            <a:endPar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➣冷暖房空調制御システムを導入し、適切な換気を実施</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➣時勢に応じたテクノロジーの活用　など</a:t>
            </a: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46</a:t>
            </a:fld>
            <a:endParaRPr lang="ja-JP" altLang="en-US"/>
          </a:p>
        </p:txBody>
      </p:sp>
    </p:spTree>
    <p:extLst>
      <p:ext uri="{BB962C8B-B14F-4D97-AF65-F5344CB8AC3E}">
        <p14:creationId xmlns:p14="http://schemas.microsoft.com/office/powerpoint/2010/main" val="261741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117404" y="620689"/>
          <a:ext cx="8929628" cy="5842384"/>
        </p:xfrm>
        <a:graphic>
          <a:graphicData uri="http://schemas.openxmlformats.org/drawingml/2006/table">
            <a:tbl>
              <a:tblPr firstRow="1" firstCol="1" bandRow="1"/>
              <a:tblGrid>
                <a:gridCol w="2406721">
                  <a:extLst>
                    <a:ext uri="{9D8B030D-6E8A-4147-A177-3AD203B41FA5}">
                      <a16:colId xmlns:a16="http://schemas.microsoft.com/office/drawing/2014/main" val="838138467"/>
                    </a:ext>
                  </a:extLst>
                </a:gridCol>
                <a:gridCol w="1747838">
                  <a:extLst>
                    <a:ext uri="{9D8B030D-6E8A-4147-A177-3AD203B41FA5}">
                      <a16:colId xmlns:a16="http://schemas.microsoft.com/office/drawing/2014/main" val="1867253675"/>
                    </a:ext>
                  </a:extLst>
                </a:gridCol>
                <a:gridCol w="2157412">
                  <a:extLst>
                    <a:ext uri="{9D8B030D-6E8A-4147-A177-3AD203B41FA5}">
                      <a16:colId xmlns:a16="http://schemas.microsoft.com/office/drawing/2014/main" val="665385018"/>
                    </a:ext>
                  </a:extLst>
                </a:gridCol>
                <a:gridCol w="2617657">
                  <a:extLst>
                    <a:ext uri="{9D8B030D-6E8A-4147-A177-3AD203B41FA5}">
                      <a16:colId xmlns:a16="http://schemas.microsoft.com/office/drawing/2014/main" val="1580010884"/>
                    </a:ext>
                  </a:extLst>
                </a:gridCol>
              </a:tblGrid>
              <a:tr h="493144">
                <a:tc>
                  <a:txBody>
                    <a:bodyPr/>
                    <a:lstStyle/>
                    <a:p>
                      <a:pPr algn="ctr">
                        <a:lnSpc>
                          <a:spcPct val="100000"/>
                        </a:lnSpc>
                        <a:spcBef>
                          <a:spcPts val="0"/>
                        </a:spcBef>
                        <a:spcAft>
                          <a:spcPts val="0"/>
                        </a:spcAft>
                      </a:pPr>
                      <a:r>
                        <a:rPr lang="ja-JP" sz="1800" kern="100" dirty="0">
                          <a:effectLst/>
                          <a:latin typeface="Calibri" panose="020F0502020204030204" pitchFamily="34" charset="0"/>
                          <a:ea typeface="+mn-ea"/>
                          <a:cs typeface="Calibri" panose="020F0502020204030204" pitchFamily="34" charset="0"/>
                        </a:rPr>
                        <a:t>＜</a:t>
                      </a:r>
                      <a:r>
                        <a:rPr lang="en-US" altLang="ja-JP" sz="1800" kern="100" dirty="0">
                          <a:effectLst/>
                          <a:latin typeface="Calibri" panose="020F0502020204030204" pitchFamily="34" charset="0"/>
                          <a:ea typeface="+mn-ea"/>
                          <a:cs typeface="Calibri" panose="020F0502020204030204" pitchFamily="34" charset="0"/>
                        </a:rPr>
                        <a:t>Why</a:t>
                      </a:r>
                      <a:r>
                        <a:rPr lang="ja-JP" sz="1800" kern="100" dirty="0">
                          <a:effectLst/>
                          <a:latin typeface="Calibri" panose="020F0502020204030204" pitchFamily="34" charset="0"/>
                          <a:ea typeface="+mn-ea"/>
                          <a:cs typeface="Calibri" panose="020F050202020403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ja-JP" sz="1800" kern="100" dirty="0">
                          <a:effectLst/>
                          <a:latin typeface="Calibri" panose="020F0502020204030204" pitchFamily="34" charset="0"/>
                          <a:ea typeface="+mn-ea"/>
                          <a:cs typeface="Calibri" panose="020F0502020204030204" pitchFamily="34" charset="0"/>
                        </a:rPr>
                        <a:t>＜</a:t>
                      </a:r>
                      <a:r>
                        <a:rPr lang="en-US" altLang="ja-JP" sz="1800" kern="100" dirty="0">
                          <a:effectLst/>
                          <a:latin typeface="Calibri" panose="020F0502020204030204" pitchFamily="34" charset="0"/>
                          <a:ea typeface="+mn-ea"/>
                          <a:cs typeface="Calibri" panose="020F0502020204030204" pitchFamily="34" charset="0"/>
                        </a:rPr>
                        <a:t>Vision</a:t>
                      </a:r>
                      <a:r>
                        <a:rPr lang="ja-JP" sz="1800" kern="100" dirty="0">
                          <a:effectLst/>
                          <a:latin typeface="Calibri" panose="020F0502020204030204" pitchFamily="34" charset="0"/>
                          <a:ea typeface="+mn-ea"/>
                          <a:cs typeface="Calibri" panose="020F0502020204030204" pitchFamily="34" charset="0"/>
                        </a:rPr>
                        <a:t>＞</a:t>
                      </a: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ja-JP" sz="1800" kern="100" dirty="0">
                          <a:effectLst/>
                          <a:latin typeface="Calibri" panose="020F0502020204030204" pitchFamily="34" charset="0"/>
                          <a:ea typeface="+mn-ea"/>
                          <a:cs typeface="Calibri" panose="020F0502020204030204" pitchFamily="34" charset="0"/>
                        </a:rPr>
                        <a:t>＜</a:t>
                      </a:r>
                      <a:r>
                        <a:rPr lang="en-US" altLang="ja-JP" sz="1800" kern="100" dirty="0">
                          <a:effectLst/>
                          <a:latin typeface="Calibri" panose="020F0502020204030204" pitchFamily="34" charset="0"/>
                          <a:ea typeface="+mn-ea"/>
                          <a:cs typeface="Calibri" panose="020F0502020204030204" pitchFamily="34" charset="0"/>
                        </a:rPr>
                        <a:t>What</a:t>
                      </a:r>
                      <a:r>
                        <a:rPr lang="ja-JP" sz="1800" kern="100" dirty="0">
                          <a:effectLst/>
                          <a:latin typeface="Calibri" panose="020F0502020204030204" pitchFamily="34" charset="0"/>
                          <a:ea typeface="+mn-ea"/>
                          <a:cs typeface="Calibri" panose="020F0502020204030204" pitchFamily="34" charset="0"/>
                        </a:rPr>
                        <a:t>＞</a:t>
                      </a: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ja-JP" sz="1800" kern="100" dirty="0">
                          <a:effectLst/>
                          <a:latin typeface="Calibri" panose="020F0502020204030204" pitchFamily="34" charset="0"/>
                          <a:ea typeface="+mn-ea"/>
                          <a:cs typeface="Calibri" panose="020F0502020204030204" pitchFamily="34" charset="0"/>
                        </a:rPr>
                        <a:t>＜</a:t>
                      </a:r>
                      <a:r>
                        <a:rPr lang="en-US" altLang="ja-JP" sz="1800" kern="100" dirty="0">
                          <a:effectLst/>
                          <a:latin typeface="Calibri" panose="020F0502020204030204" pitchFamily="34" charset="0"/>
                          <a:ea typeface="+mn-ea"/>
                          <a:cs typeface="Calibri" panose="020F0502020204030204" pitchFamily="34" charset="0"/>
                        </a:rPr>
                        <a:t>Outcome</a:t>
                      </a:r>
                      <a:r>
                        <a:rPr lang="ja-JP" sz="1800" kern="100" dirty="0">
                          <a:effectLst/>
                          <a:latin typeface="Calibri" panose="020F0502020204030204" pitchFamily="34" charset="0"/>
                          <a:ea typeface="+mn-ea"/>
                          <a:cs typeface="Calibri" panose="020F0502020204030204" pitchFamily="34" charset="0"/>
                        </a:rPr>
                        <a:t>＞</a:t>
                      </a:r>
                    </a:p>
                  </a:txBody>
                  <a:tcPr marL="68580" marR="68580" marT="0" marB="0" anchor="ctr">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797845"/>
                  </a:ext>
                </a:extLst>
              </a:tr>
              <a:tr h="5339504">
                <a:tc>
                  <a:txBody>
                    <a:bodyPr/>
                    <a:lstStyle/>
                    <a:p>
                      <a:pPr marL="72000" indent="-457200" algn="l">
                        <a:lnSpc>
                          <a:spcPct val="100000"/>
                        </a:lnSpc>
                        <a:spcBef>
                          <a:spcPts val="0"/>
                        </a:spcBef>
                        <a:spcAft>
                          <a:spcPts val="0"/>
                        </a:spcAft>
                      </a:pPr>
                      <a:r>
                        <a:rPr lang="ja-JP" altLang="en-US" sz="1300" kern="100" dirty="0">
                          <a:effectLst/>
                          <a:latin typeface="Calibri" panose="020F0502020204030204" pitchFamily="34" charset="0"/>
                          <a:ea typeface="+mn-ea"/>
                          <a:cs typeface="Calibri" panose="020F0502020204030204" pitchFamily="34" charset="0"/>
                        </a:rPr>
                        <a:t>・世界の金融情勢が大きく変化し、税制改正や規制対応など、国際金融都市の実現に向けた国の動きが本格化する中で、我が国の成長力を高めていくためには、アメリカ、イギリスなどにおいても複数の国際金融都市が形成されている状況も踏まえつつ、国際競争力を有する複数の金融都市が必要である。</a:t>
                      </a:r>
                    </a:p>
                    <a:p>
                      <a:pPr marL="72000" indent="-457200" algn="l">
                        <a:lnSpc>
                          <a:spcPct val="100000"/>
                        </a:lnSpc>
                        <a:spcBef>
                          <a:spcPts val="0"/>
                        </a:spcBef>
                        <a:spcAft>
                          <a:spcPts val="0"/>
                        </a:spcAft>
                      </a:pPr>
                      <a:r>
                        <a:rPr lang="ja-JP" altLang="en-US" sz="1300" kern="100" dirty="0">
                          <a:effectLst/>
                          <a:latin typeface="Calibri" panose="020F0502020204030204" pitchFamily="34" charset="0"/>
                          <a:ea typeface="+mn-ea"/>
                          <a:cs typeface="Calibri" panose="020F0502020204030204" pitchFamily="34" charset="0"/>
                        </a:rPr>
                        <a:t>・大阪を国際金融都市とすることは、危機事象発生時における金融面での日本のレジリエンスを強化する重要な取組みでもある。</a:t>
                      </a:r>
                    </a:p>
                    <a:p>
                      <a:pPr marL="72000" indent="-457200" algn="l">
                        <a:lnSpc>
                          <a:spcPct val="100000"/>
                        </a:lnSpc>
                        <a:spcBef>
                          <a:spcPts val="0"/>
                        </a:spcBef>
                        <a:spcAft>
                          <a:spcPts val="0"/>
                        </a:spcAft>
                      </a:pPr>
                      <a:r>
                        <a:rPr lang="ja-JP" altLang="en-US" sz="1300" kern="100" dirty="0">
                          <a:effectLst/>
                          <a:latin typeface="Calibri" panose="020F0502020204030204" pitchFamily="34" charset="0"/>
                          <a:ea typeface="+mn-ea"/>
                          <a:cs typeface="Calibri" panose="020F0502020204030204" pitchFamily="34" charset="0"/>
                        </a:rPr>
                        <a:t>・さらに、「経済の血液」とも言われる金融機能の強化を図ることは、ポストコロナに向けた大阪・関西経済の成長・発展をめざす地域のビジョンの具現化に寄与し、府民の利益・幸福につながる。</a:t>
                      </a:r>
                    </a:p>
                    <a:p>
                      <a:pPr marL="72000" indent="-457200" algn="l">
                        <a:lnSpc>
                          <a:spcPct val="100000"/>
                        </a:lnSpc>
                        <a:spcBef>
                          <a:spcPts val="0"/>
                        </a:spcBef>
                        <a:spcAft>
                          <a:spcPts val="0"/>
                        </a:spcAft>
                      </a:pPr>
                      <a:r>
                        <a:rPr lang="ja-JP" altLang="en-US" sz="1300" kern="100" dirty="0">
                          <a:effectLst/>
                          <a:latin typeface="Calibri" panose="020F0502020204030204" pitchFamily="34" charset="0"/>
                          <a:ea typeface="+mn-ea"/>
                          <a:cs typeface="Calibri" panose="020F0502020204030204" pitchFamily="34" charset="0"/>
                        </a:rPr>
                        <a:t>・これにより、大阪・関西の新たな成長の柱となるだけでなく、日本全体の経済発展にも資するものとなる。</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indent="-457200" algn="l">
                        <a:lnSpc>
                          <a:spcPct val="100000"/>
                        </a:lnSpc>
                        <a:spcBef>
                          <a:spcPts val="0"/>
                        </a:spcBef>
                        <a:spcAft>
                          <a:spcPts val="0"/>
                        </a:spcAft>
                      </a:pPr>
                      <a:r>
                        <a:rPr lang="ja-JP" altLang="en-US" sz="1300" kern="100" dirty="0">
                          <a:effectLst/>
                          <a:latin typeface="Calibri" panose="020F0502020204030204" pitchFamily="34" charset="0"/>
                          <a:ea typeface="+mn-ea"/>
                          <a:cs typeface="Calibri" panose="020F0502020204030204" pitchFamily="34" charset="0"/>
                        </a:rPr>
                        <a:t>・独自の個性・機能を持つ国際金融都市を形成し、日本の成長をけん引する東西二極の一極としての大阪のさらなる飛躍につなげていく。</a:t>
                      </a:r>
                      <a:endParaRPr lang="ja-JP" sz="1300" kern="100" dirty="0">
                        <a:effectLst/>
                        <a:latin typeface="Calibri" panose="020F0502020204030204" pitchFamily="34" charset="0"/>
                        <a:ea typeface="+mn-ea"/>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indent="-457200" algn="l">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mn-ea"/>
                          <a:cs typeface="Calibri" panose="020F0502020204030204" pitchFamily="34" charset="0"/>
                        </a:rPr>
                        <a:t>・</a:t>
                      </a:r>
                      <a:r>
                        <a:rPr lang="en-US" altLang="ja-JP" sz="1300" kern="100" dirty="0">
                          <a:solidFill>
                            <a:schemeClr val="tx1"/>
                          </a:solidFill>
                          <a:effectLst/>
                          <a:latin typeface="Calibri" panose="020F0502020204030204" pitchFamily="34" charset="0"/>
                          <a:ea typeface="+mn-ea"/>
                          <a:cs typeface="Calibri" panose="020F0502020204030204" pitchFamily="34" charset="0"/>
                        </a:rPr>
                        <a:t>2020</a:t>
                      </a:r>
                      <a:r>
                        <a:rPr lang="ja-JP" altLang="en-US" sz="1300" kern="100" dirty="0">
                          <a:solidFill>
                            <a:schemeClr val="tx1"/>
                          </a:solidFill>
                          <a:effectLst/>
                          <a:latin typeface="Calibri" panose="020F0502020204030204" pitchFamily="34" charset="0"/>
                          <a:ea typeface="+mn-ea"/>
                          <a:cs typeface="Calibri" panose="020F0502020204030204" pitchFamily="34" charset="0"/>
                        </a:rPr>
                        <a:t>年</a:t>
                      </a:r>
                      <a:r>
                        <a:rPr lang="en-US" altLang="ja-JP" sz="1300" kern="100" dirty="0">
                          <a:solidFill>
                            <a:schemeClr val="tx1"/>
                          </a:solidFill>
                          <a:effectLst/>
                          <a:latin typeface="Calibri" panose="020F0502020204030204" pitchFamily="34" charset="0"/>
                          <a:ea typeface="+mn-ea"/>
                          <a:cs typeface="Calibri" panose="020F0502020204030204" pitchFamily="34" charset="0"/>
                        </a:rPr>
                        <a:t>12</a:t>
                      </a:r>
                      <a:r>
                        <a:rPr lang="ja-JP" altLang="en-US" sz="1300" kern="100" dirty="0">
                          <a:solidFill>
                            <a:schemeClr val="tx1"/>
                          </a:solidFill>
                          <a:effectLst/>
                          <a:latin typeface="Calibri" panose="020F0502020204030204" pitchFamily="34" charset="0"/>
                          <a:ea typeface="+mn-ea"/>
                          <a:cs typeface="Calibri" panose="020F0502020204030204" pitchFamily="34" charset="0"/>
                        </a:rPr>
                        <a:t>月、大阪府・市、経済団体（関西経済連合会、大阪商工会議所、関西経済同友会）において「国際金融都市</a:t>
                      </a:r>
                      <a:r>
                        <a:rPr lang="en-US" altLang="ja-JP" sz="1300" kern="100" dirty="0">
                          <a:solidFill>
                            <a:schemeClr val="tx1"/>
                          </a:solidFill>
                          <a:effectLst/>
                          <a:latin typeface="Calibri" panose="020F0502020204030204" pitchFamily="34" charset="0"/>
                          <a:ea typeface="+mn-ea"/>
                          <a:cs typeface="Calibri" panose="020F0502020204030204" pitchFamily="34" charset="0"/>
                        </a:rPr>
                        <a:t>OSAKA</a:t>
                      </a:r>
                      <a:r>
                        <a:rPr lang="ja-JP" altLang="en-US" sz="1300" kern="100" dirty="0">
                          <a:solidFill>
                            <a:schemeClr val="tx1"/>
                          </a:solidFill>
                          <a:effectLst/>
                          <a:latin typeface="Calibri" panose="020F0502020204030204" pitchFamily="34" charset="0"/>
                          <a:ea typeface="+mn-ea"/>
                          <a:cs typeface="Calibri" panose="020F0502020204030204" pitchFamily="34" charset="0"/>
                        </a:rPr>
                        <a:t>推進委員会」準備会を開催。大阪の強み・ポテンシャルを活かした国際金融都市を実現させるため、 本委員会を設立し、官民の総力を結集して取り組むことを合意。</a:t>
                      </a:r>
                    </a:p>
                    <a:p>
                      <a:pPr marL="72000" indent="-457200" algn="l">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mn-ea"/>
                          <a:cs typeface="Calibri" panose="020F0502020204030204" pitchFamily="34" charset="0"/>
                        </a:rPr>
                        <a:t>・</a:t>
                      </a:r>
                      <a:r>
                        <a:rPr lang="en-US" altLang="ja-JP" sz="1300" kern="100" dirty="0">
                          <a:solidFill>
                            <a:schemeClr val="tx1"/>
                          </a:solidFill>
                          <a:effectLst/>
                          <a:latin typeface="Calibri" panose="020F0502020204030204" pitchFamily="34" charset="0"/>
                          <a:ea typeface="+mn-ea"/>
                          <a:cs typeface="Calibri" panose="020F0502020204030204" pitchFamily="34" charset="0"/>
                        </a:rPr>
                        <a:t>2021</a:t>
                      </a:r>
                      <a:r>
                        <a:rPr lang="ja-JP" altLang="en-US" sz="1300" kern="100" dirty="0">
                          <a:solidFill>
                            <a:schemeClr val="tx1"/>
                          </a:solidFill>
                          <a:effectLst/>
                          <a:latin typeface="Calibri" panose="020F0502020204030204" pitchFamily="34" charset="0"/>
                          <a:ea typeface="+mn-ea"/>
                          <a:cs typeface="Calibri" panose="020F0502020204030204" pitchFamily="34" charset="0"/>
                        </a:rPr>
                        <a:t>年</a:t>
                      </a:r>
                      <a:r>
                        <a:rPr lang="en-US" altLang="ja-JP" sz="1300" kern="100" dirty="0">
                          <a:solidFill>
                            <a:schemeClr val="tx1"/>
                          </a:solidFill>
                          <a:effectLst/>
                          <a:latin typeface="Calibri" panose="020F0502020204030204" pitchFamily="34" charset="0"/>
                          <a:ea typeface="+mn-ea"/>
                          <a:cs typeface="Calibri" panose="020F0502020204030204" pitchFamily="34" charset="0"/>
                        </a:rPr>
                        <a:t>3</a:t>
                      </a:r>
                      <a:r>
                        <a:rPr lang="ja-JP" altLang="en-US" sz="1300" kern="100" dirty="0">
                          <a:solidFill>
                            <a:schemeClr val="tx1"/>
                          </a:solidFill>
                          <a:effectLst/>
                          <a:latin typeface="Calibri" panose="020F0502020204030204" pitchFamily="34" charset="0"/>
                          <a:ea typeface="+mn-ea"/>
                          <a:cs typeface="Calibri" panose="020F0502020204030204" pitchFamily="34" charset="0"/>
                        </a:rPr>
                        <a:t>月、「</a:t>
                      </a:r>
                      <a:r>
                        <a:rPr lang="zh-TW" altLang="en-US" sz="1300" kern="100" dirty="0">
                          <a:solidFill>
                            <a:schemeClr val="tx1"/>
                          </a:solidFill>
                          <a:effectLst/>
                          <a:latin typeface="Calibri" panose="020F0502020204030204" pitchFamily="34" charset="0"/>
                          <a:ea typeface="+mn-ea"/>
                          <a:cs typeface="Calibri" panose="020F0502020204030204" pitchFamily="34" charset="0"/>
                        </a:rPr>
                        <a:t>国際金融都市</a:t>
                      </a:r>
                      <a:r>
                        <a:rPr lang="en-US" altLang="zh-TW" sz="1300" kern="100" dirty="0">
                          <a:solidFill>
                            <a:schemeClr val="tx1"/>
                          </a:solidFill>
                          <a:effectLst/>
                          <a:latin typeface="Calibri" panose="020F0502020204030204" pitchFamily="34" charset="0"/>
                          <a:ea typeface="+mn-ea"/>
                          <a:cs typeface="Calibri" panose="020F0502020204030204" pitchFamily="34" charset="0"/>
                        </a:rPr>
                        <a:t>OSAKA</a:t>
                      </a:r>
                      <a:r>
                        <a:rPr lang="zh-TW" altLang="en-US" sz="1300" kern="100" dirty="0">
                          <a:solidFill>
                            <a:schemeClr val="tx1"/>
                          </a:solidFill>
                          <a:effectLst/>
                          <a:latin typeface="Calibri" panose="020F0502020204030204" pitchFamily="34" charset="0"/>
                          <a:ea typeface="+mn-ea"/>
                          <a:cs typeface="Calibri" panose="020F0502020204030204" pitchFamily="34" charset="0"/>
                        </a:rPr>
                        <a:t>推進委員会</a:t>
                      </a:r>
                      <a:r>
                        <a:rPr lang="ja-JP" altLang="en-US" sz="1300" kern="100" dirty="0">
                          <a:solidFill>
                            <a:schemeClr val="tx1"/>
                          </a:solidFill>
                          <a:effectLst/>
                          <a:latin typeface="Calibri" panose="020F0502020204030204" pitchFamily="34" charset="0"/>
                          <a:ea typeface="+mn-ea"/>
                          <a:cs typeface="Calibri" panose="020F0502020204030204" pitchFamily="34" charset="0"/>
                        </a:rPr>
                        <a:t>」を設立。国際金融都市実現に向けた戦略の取りまとめ等を検討することを確認。</a:t>
                      </a:r>
                      <a:endParaRPr lang="en-US" altLang="ja-JP" sz="1300" kern="100" dirty="0">
                        <a:solidFill>
                          <a:schemeClr val="tx1"/>
                        </a:solidFill>
                        <a:effectLst/>
                        <a:latin typeface="Calibri" panose="020F0502020204030204" pitchFamily="34" charset="0"/>
                        <a:ea typeface="+mn-ea"/>
                        <a:cs typeface="Calibri" panose="020F0502020204030204" pitchFamily="34" charset="0"/>
                      </a:endParaRPr>
                    </a:p>
                    <a:p>
                      <a:pPr marL="72000" indent="-457200" algn="l">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mn-ea"/>
                          <a:cs typeface="Calibri" panose="020F0502020204030204" pitchFamily="34" charset="0"/>
                        </a:rPr>
                        <a:t>（会長：関西経済連合会会長、副会長：大阪商工会議所会頭、関西経済同友会代表幹事、大阪府知事、大阪市長）</a:t>
                      </a:r>
                      <a:endParaRPr lang="en-US" altLang="ja-JP" sz="1300" kern="100" dirty="0">
                        <a:solidFill>
                          <a:schemeClr val="tx1"/>
                        </a:solidFill>
                        <a:effectLst/>
                        <a:latin typeface="Calibri" panose="020F0502020204030204" pitchFamily="34" charset="0"/>
                        <a:ea typeface="+mn-ea"/>
                        <a:cs typeface="Calibri" panose="020F0502020204030204" pitchFamily="34" charset="0"/>
                      </a:endParaRPr>
                    </a:p>
                    <a:p>
                      <a:pPr marL="72000" indent="-457200" algn="l">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mn-ea"/>
                          <a:cs typeface="Calibri" panose="020F0502020204030204" pitchFamily="34" charset="0"/>
                        </a:rPr>
                        <a:t>・以降、</a:t>
                      </a:r>
                      <a:r>
                        <a:rPr lang="zh-TW" altLang="en-US" sz="1300" kern="100" dirty="0">
                          <a:solidFill>
                            <a:schemeClr val="tx1"/>
                          </a:solidFill>
                          <a:effectLst/>
                          <a:latin typeface="Calibri" panose="020F0502020204030204" pitchFamily="34" charset="0"/>
                          <a:ea typeface="+mn-ea"/>
                          <a:cs typeface="Calibri" panose="020F0502020204030204" pitchFamily="34" charset="0"/>
                        </a:rPr>
                        <a:t>国際金融都市</a:t>
                      </a:r>
                      <a:r>
                        <a:rPr lang="en-US" altLang="zh-TW" sz="1300" kern="100" dirty="0">
                          <a:solidFill>
                            <a:schemeClr val="tx1"/>
                          </a:solidFill>
                          <a:effectLst/>
                          <a:latin typeface="Calibri" panose="020F0502020204030204" pitchFamily="34" charset="0"/>
                          <a:ea typeface="+mn-ea"/>
                          <a:cs typeface="Calibri" panose="020F0502020204030204" pitchFamily="34" charset="0"/>
                        </a:rPr>
                        <a:t>OSAKA</a:t>
                      </a:r>
                      <a:r>
                        <a:rPr lang="zh-TW" altLang="en-US" sz="1300" kern="100" dirty="0">
                          <a:solidFill>
                            <a:schemeClr val="tx1"/>
                          </a:solidFill>
                          <a:effectLst/>
                          <a:latin typeface="Calibri" panose="020F0502020204030204" pitchFamily="34" charset="0"/>
                          <a:ea typeface="+mn-ea"/>
                          <a:cs typeface="Calibri" panose="020F0502020204030204" pitchFamily="34" charset="0"/>
                        </a:rPr>
                        <a:t>推進委員会</a:t>
                      </a:r>
                      <a:r>
                        <a:rPr lang="ja-JP" altLang="en-US" sz="1300" kern="100" dirty="0">
                          <a:solidFill>
                            <a:schemeClr val="tx1"/>
                          </a:solidFill>
                          <a:effectLst/>
                          <a:latin typeface="Calibri" panose="020F0502020204030204" pitchFamily="34" charset="0"/>
                          <a:ea typeface="+mn-ea"/>
                          <a:cs typeface="Calibri" panose="020F0502020204030204" pitchFamily="34" charset="0"/>
                        </a:rPr>
                        <a:t>を随時開催（</a:t>
                      </a:r>
                      <a:r>
                        <a:rPr lang="en-US" altLang="zh-CN" sz="1300" kern="100" dirty="0">
                          <a:solidFill>
                            <a:schemeClr val="tx1"/>
                          </a:solidFill>
                          <a:effectLst/>
                          <a:latin typeface="Calibri" panose="020F0502020204030204" pitchFamily="34" charset="0"/>
                          <a:ea typeface="+mn-ea"/>
                          <a:cs typeface="Calibri" panose="020F0502020204030204" pitchFamily="34" charset="0"/>
                        </a:rPr>
                        <a:t>2022</a:t>
                      </a:r>
                      <a:r>
                        <a:rPr lang="zh-CN" altLang="en-US" sz="130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年</a:t>
                      </a:r>
                      <a:r>
                        <a:rPr lang="en-US" altLang="zh-CN" sz="130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3</a:t>
                      </a:r>
                      <a:r>
                        <a:rPr lang="zh-CN" altLang="en-US" sz="130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月</a:t>
                      </a:r>
                      <a:r>
                        <a:rPr lang="ja-JP" altLang="en-US" sz="130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末</a:t>
                      </a:r>
                      <a:r>
                        <a:rPr lang="ja-JP" altLang="en-US" sz="1300" kern="100" dirty="0">
                          <a:solidFill>
                            <a:schemeClr val="tx1"/>
                          </a:solidFill>
                          <a:effectLst/>
                          <a:latin typeface="Calibri" panose="020F0502020204030204" pitchFamily="34" charset="0"/>
                          <a:ea typeface="+mn-ea"/>
                          <a:cs typeface="Calibri" panose="020F0502020204030204" pitchFamily="34" charset="0"/>
                        </a:rPr>
                        <a:t>までに、総会：</a:t>
                      </a:r>
                      <a:r>
                        <a:rPr lang="en-US" altLang="ja-JP" sz="1300" kern="100" dirty="0">
                          <a:solidFill>
                            <a:schemeClr val="tx1"/>
                          </a:solidFill>
                          <a:effectLst/>
                          <a:latin typeface="Calibri" panose="020F0502020204030204" pitchFamily="34" charset="0"/>
                          <a:ea typeface="+mn-ea"/>
                          <a:cs typeface="Calibri" panose="020F0502020204030204" pitchFamily="34" charset="0"/>
                        </a:rPr>
                        <a:t>2</a:t>
                      </a:r>
                      <a:r>
                        <a:rPr lang="ja-JP" altLang="en-US" sz="1300" kern="100" dirty="0">
                          <a:solidFill>
                            <a:schemeClr val="tx1"/>
                          </a:solidFill>
                          <a:effectLst/>
                          <a:latin typeface="Calibri" panose="020F0502020204030204" pitchFamily="34" charset="0"/>
                          <a:ea typeface="+mn-ea"/>
                          <a:cs typeface="Calibri" panose="020F0502020204030204" pitchFamily="34" charset="0"/>
                        </a:rPr>
                        <a:t>回、幹事会</a:t>
                      </a:r>
                      <a:r>
                        <a:rPr lang="en-US" altLang="ja-JP" sz="1300" kern="100" dirty="0">
                          <a:solidFill>
                            <a:schemeClr val="tx1"/>
                          </a:solidFill>
                          <a:effectLst/>
                          <a:latin typeface="Calibri" panose="020F0502020204030204" pitchFamily="34" charset="0"/>
                          <a:ea typeface="+mn-ea"/>
                          <a:cs typeface="Calibri" panose="020F0502020204030204" pitchFamily="34" charset="0"/>
                        </a:rPr>
                        <a:t>3</a:t>
                      </a:r>
                      <a:r>
                        <a:rPr lang="ja-JP" altLang="en-US" sz="1300" kern="100" dirty="0">
                          <a:solidFill>
                            <a:schemeClr val="tx1"/>
                          </a:solidFill>
                          <a:effectLst/>
                          <a:latin typeface="Calibri" panose="020F0502020204030204" pitchFamily="34" charset="0"/>
                          <a:ea typeface="+mn-ea"/>
                          <a:cs typeface="Calibri" panose="020F0502020204030204" pitchFamily="34" charset="0"/>
                        </a:rPr>
                        <a:t>回、部会：</a:t>
                      </a:r>
                      <a:r>
                        <a:rPr lang="en-US" altLang="ja-JP" sz="1300" kern="100" dirty="0">
                          <a:solidFill>
                            <a:schemeClr val="tx1"/>
                          </a:solidFill>
                          <a:effectLst/>
                          <a:latin typeface="Calibri" panose="020F0502020204030204" pitchFamily="34" charset="0"/>
                          <a:ea typeface="+mn-ea"/>
                          <a:cs typeface="Calibri" panose="020F0502020204030204" pitchFamily="34" charset="0"/>
                        </a:rPr>
                        <a:t>3</a:t>
                      </a:r>
                      <a:r>
                        <a:rPr lang="ja-JP" altLang="en-US" sz="1300" kern="100" dirty="0">
                          <a:solidFill>
                            <a:schemeClr val="tx1"/>
                          </a:solidFill>
                          <a:effectLst/>
                          <a:latin typeface="Calibri" panose="020F0502020204030204" pitchFamily="34" charset="0"/>
                          <a:ea typeface="+mn-ea"/>
                          <a:cs typeface="Calibri" panose="020F0502020204030204" pitchFamily="34" charset="0"/>
                        </a:rPr>
                        <a:t>部会を各</a:t>
                      </a:r>
                      <a:r>
                        <a:rPr lang="en-US" altLang="ja-JP" sz="1300" kern="100" dirty="0">
                          <a:solidFill>
                            <a:schemeClr val="tx1"/>
                          </a:solidFill>
                          <a:effectLst/>
                          <a:latin typeface="Calibri" panose="020F0502020204030204" pitchFamily="34" charset="0"/>
                          <a:ea typeface="+mn-ea"/>
                          <a:cs typeface="Calibri" panose="020F0502020204030204" pitchFamily="34" charset="0"/>
                        </a:rPr>
                        <a:t>3</a:t>
                      </a:r>
                      <a:r>
                        <a:rPr lang="ja-JP" altLang="en-US" sz="1300" kern="100" dirty="0">
                          <a:solidFill>
                            <a:schemeClr val="tx1"/>
                          </a:solidFill>
                          <a:effectLst/>
                          <a:latin typeface="Calibri" panose="020F0502020204030204" pitchFamily="34" charset="0"/>
                          <a:ea typeface="+mn-ea"/>
                          <a:cs typeface="Calibri" panose="020F0502020204030204" pitchFamily="34" charset="0"/>
                        </a:rPr>
                        <a:t>回）し意見交換。</a:t>
                      </a:r>
                      <a:endParaRPr lang="en-US" altLang="ja-JP" sz="1300" kern="100" dirty="0">
                        <a:solidFill>
                          <a:schemeClr val="tx1"/>
                        </a:solidFill>
                        <a:effectLst/>
                        <a:latin typeface="Calibri" panose="020F0502020204030204" pitchFamily="34" charset="0"/>
                        <a:ea typeface="+mn-ea"/>
                        <a:cs typeface="Calibri" panose="020F0502020204030204" pitchFamily="34" charset="0"/>
                      </a:endParaRPr>
                    </a:p>
                    <a:p>
                      <a:pPr marL="72000" indent="-457200" algn="l">
                        <a:lnSpc>
                          <a:spcPct val="100000"/>
                        </a:lnSpc>
                        <a:spcBef>
                          <a:spcPts val="0"/>
                        </a:spcBef>
                        <a:spcAft>
                          <a:spcPts val="0"/>
                        </a:spcAft>
                      </a:pPr>
                      <a:endParaRPr lang="en-US" altLang="ja-JP" sz="1300" kern="100" dirty="0">
                        <a:solidFill>
                          <a:schemeClr val="tx1"/>
                        </a:solidFill>
                        <a:effectLst/>
                        <a:latin typeface="Calibri" panose="020F0502020204030204" pitchFamily="34" charset="0"/>
                        <a:ea typeface="+mn-ea"/>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indent="-457200" algn="l">
                        <a:lnSpc>
                          <a:spcPct val="100000"/>
                        </a:lnSpc>
                        <a:spcBef>
                          <a:spcPts val="0"/>
                        </a:spcBef>
                        <a:spcAft>
                          <a:spcPts val="0"/>
                        </a:spcAft>
                      </a:pPr>
                      <a:r>
                        <a:rPr lang="ja-JP" altLang="en-US" sz="1300" b="0" kern="100" dirty="0">
                          <a:solidFill>
                            <a:schemeClr val="tx1"/>
                          </a:solidFill>
                          <a:effectLst/>
                          <a:latin typeface="Calibri" panose="020F0502020204030204" pitchFamily="34" charset="0"/>
                          <a:ea typeface="+mn-ea"/>
                          <a:cs typeface="Calibri" panose="020F0502020204030204" pitchFamily="34" charset="0"/>
                        </a:rPr>
                        <a:t>・「国際金融都市</a:t>
                      </a:r>
                      <a:r>
                        <a:rPr lang="en-US" altLang="ja-JP" sz="1300" b="0" kern="100" dirty="0">
                          <a:solidFill>
                            <a:schemeClr val="tx1"/>
                          </a:solidFill>
                          <a:effectLst/>
                          <a:latin typeface="Calibri" panose="020F0502020204030204" pitchFamily="34" charset="0"/>
                          <a:ea typeface="+mn-ea"/>
                          <a:cs typeface="Calibri" panose="020F0502020204030204" pitchFamily="34" charset="0"/>
                        </a:rPr>
                        <a:t>OSAKA</a:t>
                      </a:r>
                      <a:r>
                        <a:rPr lang="ja-JP" altLang="en-US" sz="1300" b="0" kern="100" dirty="0">
                          <a:solidFill>
                            <a:schemeClr val="tx1"/>
                          </a:solidFill>
                          <a:effectLst/>
                          <a:latin typeface="Calibri" panose="020F0502020204030204" pitchFamily="34" charset="0"/>
                          <a:ea typeface="+mn-ea"/>
                          <a:cs typeface="Calibri" panose="020F0502020204030204" pitchFamily="34" charset="0"/>
                        </a:rPr>
                        <a:t>戦略」の承認、策定。（</a:t>
                      </a:r>
                      <a:r>
                        <a:rPr lang="en-US" altLang="zh-CN" sz="1300" b="0" kern="100" dirty="0">
                          <a:solidFill>
                            <a:schemeClr val="tx1"/>
                          </a:solidFill>
                          <a:effectLst/>
                          <a:latin typeface="Calibri" panose="020F0502020204030204" pitchFamily="34" charset="0"/>
                          <a:ea typeface="+mn-ea"/>
                          <a:cs typeface="Calibri" panose="020F0502020204030204" pitchFamily="34" charset="0"/>
                        </a:rPr>
                        <a:t>2022</a:t>
                      </a:r>
                      <a:r>
                        <a:rPr lang="zh-CN" altLang="en-US"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年</a:t>
                      </a:r>
                      <a:r>
                        <a:rPr lang="en-US" altLang="zh-CN" sz="1300" b="0" kern="100" dirty="0">
                          <a:solidFill>
                            <a:schemeClr val="tx1"/>
                          </a:solidFill>
                          <a:effectLst/>
                          <a:latin typeface="Calibri" panose="020F0502020204030204" pitchFamily="34" charset="0"/>
                          <a:ea typeface="+mn-ea"/>
                          <a:cs typeface="Calibri" panose="020F0502020204030204" pitchFamily="34" charset="0"/>
                        </a:rPr>
                        <a:t>3</a:t>
                      </a:r>
                      <a:r>
                        <a:rPr lang="zh-CN" altLang="en-US"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月</a:t>
                      </a:r>
                      <a:r>
                        <a:rPr lang="en-US" altLang="zh-CN"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25</a:t>
                      </a:r>
                      <a:r>
                        <a:rPr lang="zh-CN" altLang="en-US"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日</a:t>
                      </a:r>
                      <a:r>
                        <a:rPr lang="zh-TW" altLang="en-US"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国際金融都市</a:t>
                      </a:r>
                      <a:r>
                        <a:rPr lang="en-US" altLang="zh-TW"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OSAKA</a:t>
                      </a:r>
                      <a:r>
                        <a:rPr lang="zh-TW" altLang="en-US"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推進委員会</a:t>
                      </a:r>
                      <a:r>
                        <a:rPr lang="zh-CN" altLang="en-US"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総会</a:t>
                      </a:r>
                      <a:r>
                        <a:rPr lang="ja-JP" altLang="en-US"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a:t>
                      </a:r>
                      <a:endParaRPr lang="en-US" altLang="ja-JP"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endParaRPr>
                    </a:p>
                    <a:p>
                      <a:pPr marL="72000" indent="-457200" algn="l">
                        <a:lnSpc>
                          <a:spcPct val="100000"/>
                        </a:lnSpc>
                        <a:spcBef>
                          <a:spcPts val="0"/>
                        </a:spcBef>
                        <a:spcAft>
                          <a:spcPts val="0"/>
                        </a:spcAft>
                      </a:pPr>
                      <a:endParaRPr lang="en-US" altLang="ja-JP" sz="1300" b="0" kern="100" dirty="0">
                        <a:solidFill>
                          <a:schemeClr val="tx1"/>
                        </a:solidFill>
                        <a:effectLst/>
                        <a:latin typeface="Calibri" panose="020F0502020204030204" pitchFamily="34" charset="0"/>
                        <a:ea typeface="+mn-ea"/>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lang="ja-JP" altLang="en-US" sz="1300" b="0" kern="100" dirty="0">
                          <a:solidFill>
                            <a:schemeClr val="tx1"/>
                          </a:solidFill>
                          <a:effectLst/>
                          <a:latin typeface="Calibri" panose="020F0502020204030204" pitchFamily="34" charset="0"/>
                          <a:ea typeface="+mn-ea"/>
                          <a:cs typeface="Calibri" panose="020F0502020204030204" pitchFamily="34" charset="0"/>
                        </a:rPr>
                        <a:t>・戦略に基づき、以下の取組みを実施。</a:t>
                      </a:r>
                      <a:endParaRPr lang="en-US" altLang="ja-JP" sz="1300" b="0" kern="100" dirty="0">
                        <a:solidFill>
                          <a:schemeClr val="tx1"/>
                        </a:solidFill>
                        <a:effectLst/>
                        <a:latin typeface="Calibri" panose="020F0502020204030204" pitchFamily="34" charset="0"/>
                        <a:ea typeface="+mn-ea"/>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lang="ja-JP" altLang="en-US" sz="1300" b="0" kern="100" dirty="0">
                          <a:solidFill>
                            <a:schemeClr val="tx1"/>
                          </a:solidFill>
                          <a:effectLst/>
                          <a:latin typeface="Calibri" panose="020F0502020204030204" pitchFamily="34" charset="0"/>
                          <a:ea typeface="+mn-ea"/>
                          <a:cs typeface="Calibri" panose="020F0502020204030204" pitchFamily="34" charset="0"/>
                        </a:rPr>
                        <a:t>・マスプロモーション活動として、国際金融都市</a:t>
                      </a:r>
                      <a:r>
                        <a:rPr lang="en-US" altLang="ja-JP" sz="1300" b="0" kern="100" dirty="0">
                          <a:solidFill>
                            <a:schemeClr val="tx1"/>
                          </a:solidFill>
                          <a:effectLst/>
                          <a:latin typeface="Calibri" panose="020F0502020204030204" pitchFamily="34" charset="0"/>
                          <a:ea typeface="+mn-ea"/>
                          <a:cs typeface="Calibri" panose="020F0502020204030204" pitchFamily="34" charset="0"/>
                        </a:rPr>
                        <a:t>OSAKA</a:t>
                      </a:r>
                      <a:r>
                        <a:rPr lang="ja-JP" altLang="en-US" sz="1300" b="0" kern="100" dirty="0">
                          <a:solidFill>
                            <a:schemeClr val="tx1"/>
                          </a:solidFill>
                          <a:effectLst/>
                          <a:latin typeface="Calibri" panose="020F0502020204030204" pitchFamily="34" charset="0"/>
                          <a:ea typeface="+mn-ea"/>
                          <a:cs typeface="Calibri" panose="020F0502020204030204" pitchFamily="34" charset="0"/>
                        </a:rPr>
                        <a:t>ホームページの開設、欧州・アジア企業向けセミナーの開催、投資家向けフォーラムでの知事・市長メッセージ発信、世界最大規模のフィンテック関連イベント「シンガポール・フィンテック・フェスティバル」出展、を実施。</a:t>
                      </a:r>
                      <a:endParaRPr lang="en-US" altLang="ja-JP" sz="1300" b="0" kern="100" dirty="0">
                        <a:solidFill>
                          <a:schemeClr val="tx1"/>
                        </a:solidFill>
                        <a:effectLst/>
                        <a:latin typeface="Calibri" panose="020F0502020204030204" pitchFamily="34" charset="0"/>
                        <a:ea typeface="+mn-ea"/>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lang="ja-JP" altLang="en-US" sz="1300" b="0" kern="100" dirty="0">
                          <a:solidFill>
                            <a:schemeClr val="tx1"/>
                          </a:solidFill>
                          <a:effectLst/>
                          <a:latin typeface="Calibri" panose="020F0502020204030204" pitchFamily="34" charset="0"/>
                          <a:ea typeface="+mn-ea"/>
                          <a:cs typeface="Calibri" panose="020F0502020204030204" pitchFamily="34" charset="0"/>
                        </a:rPr>
                        <a:t>・個別ターゲットへ戦略的にアプローチするためシンガポール現地調査や国内</a:t>
                      </a:r>
                      <a:r>
                        <a:rPr lang="en-US" altLang="ja-JP" sz="1300" b="0" kern="100" dirty="0">
                          <a:solidFill>
                            <a:schemeClr val="tx1"/>
                          </a:solidFill>
                          <a:effectLst/>
                          <a:latin typeface="Calibri" panose="020F0502020204030204" pitchFamily="34" charset="0"/>
                          <a:ea typeface="+mn-ea"/>
                          <a:cs typeface="Calibri" panose="020F0502020204030204" pitchFamily="34" charset="0"/>
                        </a:rPr>
                        <a:t>PR</a:t>
                      </a:r>
                      <a:r>
                        <a:rPr lang="ja-JP" altLang="en-US" sz="1300" b="0" kern="100" dirty="0">
                          <a:solidFill>
                            <a:schemeClr val="tx1"/>
                          </a:solidFill>
                          <a:effectLst/>
                          <a:latin typeface="Calibri" panose="020F0502020204030204" pitchFamily="34" charset="0"/>
                          <a:ea typeface="+mn-ea"/>
                          <a:cs typeface="Calibri" panose="020F0502020204030204" pitchFamily="34" charset="0"/>
                        </a:rPr>
                        <a:t>活動を実施</a:t>
                      </a:r>
                      <a:r>
                        <a:rPr lang="en-US" altLang="ja-JP" sz="1300" b="0" kern="100" dirty="0">
                          <a:solidFill>
                            <a:schemeClr val="tx1"/>
                          </a:solidFill>
                          <a:effectLst/>
                          <a:latin typeface="Calibri" panose="020F0502020204030204" pitchFamily="34" charset="0"/>
                          <a:ea typeface="+mn-ea"/>
                          <a:cs typeface="Calibri" panose="020F0502020204030204" pitchFamily="34" charset="0"/>
                        </a:rPr>
                        <a:t>(2022</a:t>
                      </a:r>
                      <a:r>
                        <a:rPr lang="ja-JP" altLang="en-US" sz="1300" b="0" kern="100" dirty="0">
                          <a:solidFill>
                            <a:schemeClr val="tx1"/>
                          </a:solidFill>
                          <a:effectLst/>
                          <a:latin typeface="Calibri" panose="020F0502020204030204" pitchFamily="34" charset="0"/>
                          <a:ea typeface="+mn-ea"/>
                          <a:cs typeface="Calibri" panose="020F0502020204030204" pitchFamily="34" charset="0"/>
                        </a:rPr>
                        <a:t>年</a:t>
                      </a:r>
                      <a:r>
                        <a:rPr lang="en-US" altLang="ja-JP" sz="1300" b="0" kern="100" dirty="0">
                          <a:solidFill>
                            <a:schemeClr val="tx1"/>
                          </a:solidFill>
                          <a:effectLst/>
                          <a:latin typeface="Calibri" panose="020F0502020204030204" pitchFamily="34" charset="0"/>
                          <a:ea typeface="+mn-ea"/>
                          <a:cs typeface="Calibri" panose="020F0502020204030204" pitchFamily="34" charset="0"/>
                        </a:rPr>
                        <a:t>6</a:t>
                      </a:r>
                      <a:r>
                        <a:rPr lang="ja-JP" altLang="en-US" sz="1300" b="0" kern="100" dirty="0">
                          <a:solidFill>
                            <a:schemeClr val="tx1"/>
                          </a:solidFill>
                          <a:effectLst/>
                          <a:latin typeface="Calibri" panose="020F0502020204030204" pitchFamily="34" charset="0"/>
                          <a:ea typeface="+mn-ea"/>
                          <a:cs typeface="Calibri" panose="020F0502020204030204" pitchFamily="34" charset="0"/>
                        </a:rPr>
                        <a:t>月～</a:t>
                      </a:r>
                      <a:r>
                        <a:rPr lang="en-US" altLang="ja-JP" sz="1300" b="0" kern="100" dirty="0">
                          <a:solidFill>
                            <a:schemeClr val="tx1"/>
                          </a:solidFill>
                          <a:effectLst/>
                          <a:latin typeface="Calibri" panose="020F0502020204030204" pitchFamily="34" charset="0"/>
                          <a:ea typeface="+mn-ea"/>
                          <a:cs typeface="Calibri" panose="020F0502020204030204" pitchFamily="34" charset="0"/>
                        </a:rPr>
                        <a:t>8</a:t>
                      </a:r>
                      <a:r>
                        <a:rPr lang="ja-JP" altLang="en-US" sz="1300" b="0" kern="100" dirty="0">
                          <a:solidFill>
                            <a:schemeClr val="tx1"/>
                          </a:solidFill>
                          <a:effectLst/>
                          <a:latin typeface="Calibri" panose="020F0502020204030204" pitchFamily="34" charset="0"/>
                          <a:ea typeface="+mn-ea"/>
                          <a:cs typeface="Calibri" panose="020F0502020204030204" pitchFamily="34" charset="0"/>
                        </a:rPr>
                        <a:t>月</a:t>
                      </a:r>
                      <a:r>
                        <a:rPr lang="en-US" altLang="ja-JP" sz="1300" b="0" kern="100" dirty="0">
                          <a:solidFill>
                            <a:schemeClr val="tx1"/>
                          </a:solidFill>
                          <a:effectLst/>
                          <a:latin typeface="Calibri" panose="020F0502020204030204" pitchFamily="34" charset="0"/>
                          <a:ea typeface="+mn-ea"/>
                          <a:cs typeface="Calibri" panose="020F0502020204030204" pitchFamily="34" charset="0"/>
                        </a:rPr>
                        <a:t>)</a:t>
                      </a:r>
                      <a:r>
                        <a:rPr lang="ja-JP" altLang="en-US" sz="1300" b="0" kern="100" dirty="0" err="1">
                          <a:solidFill>
                            <a:schemeClr val="tx1"/>
                          </a:solidFill>
                          <a:effectLst/>
                          <a:latin typeface="Calibri" panose="020F0502020204030204" pitchFamily="34" charset="0"/>
                          <a:ea typeface="+mn-ea"/>
                          <a:cs typeface="Calibri" panose="020F0502020204030204" pitchFamily="34" charset="0"/>
                        </a:rPr>
                        <a:t>。</a:t>
                      </a:r>
                      <a:endParaRPr lang="en-US" altLang="ja-JP" sz="1300" b="0" kern="100" dirty="0">
                        <a:solidFill>
                          <a:schemeClr val="tx1"/>
                        </a:solidFill>
                        <a:effectLst/>
                        <a:latin typeface="Calibri" panose="020F0502020204030204" pitchFamily="34" charset="0"/>
                        <a:ea typeface="+mn-ea"/>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lang="ja-JP" altLang="en-US" sz="1300" b="0" kern="100" dirty="0">
                          <a:solidFill>
                            <a:schemeClr val="tx1"/>
                          </a:solidFill>
                          <a:effectLst/>
                          <a:latin typeface="Calibri" panose="020F0502020204030204" pitchFamily="34" charset="0"/>
                          <a:ea typeface="+mn-ea"/>
                          <a:cs typeface="Calibri" panose="020F0502020204030204" pitchFamily="34" charset="0"/>
                        </a:rPr>
                        <a:t>・企業誘致に向けて、大阪進出を希望する金融系外国企業等の発掘、個別アプローチ、伴走支援を実施</a:t>
                      </a:r>
                      <a:r>
                        <a:rPr lang="en-US" altLang="ja-JP" sz="1300" b="0" kern="100" dirty="0">
                          <a:solidFill>
                            <a:schemeClr val="tx1"/>
                          </a:solidFill>
                          <a:effectLst/>
                          <a:latin typeface="Calibri" panose="020F0502020204030204" pitchFamily="34" charset="0"/>
                          <a:ea typeface="+mn-ea"/>
                          <a:cs typeface="Calibri" panose="020F0502020204030204" pitchFamily="34" charset="0"/>
                        </a:rPr>
                        <a:t>(2022</a:t>
                      </a:r>
                      <a:r>
                        <a:rPr lang="ja-JP" altLang="en-US" sz="1300" b="0" kern="100" dirty="0">
                          <a:solidFill>
                            <a:schemeClr val="tx1"/>
                          </a:solidFill>
                          <a:effectLst/>
                          <a:latin typeface="Calibri" panose="020F0502020204030204" pitchFamily="34" charset="0"/>
                          <a:ea typeface="+mn-ea"/>
                          <a:cs typeface="Calibri" panose="020F0502020204030204" pitchFamily="34" charset="0"/>
                        </a:rPr>
                        <a:t>年</a:t>
                      </a:r>
                      <a:r>
                        <a:rPr lang="en-US" altLang="ja-JP" sz="1300" b="0" kern="100" dirty="0">
                          <a:solidFill>
                            <a:schemeClr val="tx1"/>
                          </a:solidFill>
                          <a:effectLst/>
                          <a:latin typeface="Calibri" panose="020F0502020204030204" pitchFamily="34" charset="0"/>
                          <a:ea typeface="+mn-ea"/>
                          <a:cs typeface="Calibri" panose="020F0502020204030204" pitchFamily="34" charset="0"/>
                        </a:rPr>
                        <a:t>7</a:t>
                      </a:r>
                      <a:r>
                        <a:rPr lang="ja-JP" altLang="en-US" sz="1300" b="0" kern="100" dirty="0">
                          <a:solidFill>
                            <a:schemeClr val="tx1"/>
                          </a:solidFill>
                          <a:effectLst/>
                          <a:latin typeface="Calibri" panose="020F0502020204030204" pitchFamily="34" charset="0"/>
                          <a:ea typeface="+mn-ea"/>
                          <a:cs typeface="Calibri" panose="020F0502020204030204" pitchFamily="34" charset="0"/>
                        </a:rPr>
                        <a:t>月から</a:t>
                      </a:r>
                      <a:r>
                        <a:rPr lang="en-US" altLang="ja-JP" sz="1300" b="0" kern="100" dirty="0">
                          <a:solidFill>
                            <a:schemeClr val="tx1"/>
                          </a:solidFill>
                          <a:effectLst/>
                          <a:latin typeface="Calibri" panose="020F0502020204030204" pitchFamily="34" charset="0"/>
                          <a:ea typeface="+mn-ea"/>
                          <a:cs typeface="Calibri" panose="020F0502020204030204" pitchFamily="34" charset="0"/>
                        </a:rPr>
                        <a:t>)</a:t>
                      </a:r>
                      <a:r>
                        <a:rPr lang="ja-JP" altLang="en-US" sz="1300" b="0" kern="100" dirty="0">
                          <a:solidFill>
                            <a:schemeClr val="tx1"/>
                          </a:solidFill>
                          <a:effectLst/>
                          <a:latin typeface="Calibri" panose="020F0502020204030204" pitchFamily="34" charset="0"/>
                          <a:ea typeface="+mn-ea"/>
                          <a:cs typeface="Calibri" panose="020F0502020204030204" pitchFamily="34" charset="0"/>
                        </a:rPr>
                        <a:t> 。</a:t>
                      </a:r>
                      <a:endParaRPr lang="en-US" altLang="ja-JP" sz="1300" b="0" kern="100" dirty="0">
                        <a:solidFill>
                          <a:schemeClr val="tx1"/>
                        </a:solidFill>
                        <a:effectLst/>
                        <a:latin typeface="Calibri" panose="020F0502020204030204" pitchFamily="34" charset="0"/>
                        <a:ea typeface="+mn-ea"/>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lang="ja-JP" altLang="en-US" sz="1300" b="0" kern="100" dirty="0">
                          <a:solidFill>
                            <a:schemeClr val="tx1"/>
                          </a:solidFill>
                          <a:effectLst/>
                          <a:latin typeface="Calibri" panose="020F0502020204030204" pitchFamily="34" charset="0"/>
                          <a:ea typeface="+mn-ea"/>
                          <a:cs typeface="Calibri" panose="020F0502020204030204" pitchFamily="34" charset="0"/>
                        </a:rPr>
                        <a:t>・金融系外国企業等からの相談窓口「国際金融ワンストップサポートセンター大阪」を設置（</a:t>
                      </a:r>
                      <a:r>
                        <a:rPr lang="en-US" altLang="ja-JP" sz="1300" b="0" kern="100" dirty="0">
                          <a:solidFill>
                            <a:schemeClr val="tx1"/>
                          </a:solidFill>
                          <a:effectLst/>
                          <a:latin typeface="Calibri" panose="020F0502020204030204" pitchFamily="34" charset="0"/>
                          <a:ea typeface="+mn-ea"/>
                          <a:cs typeface="Calibri" panose="020F0502020204030204" pitchFamily="34" charset="0"/>
                        </a:rPr>
                        <a:t>2021</a:t>
                      </a:r>
                      <a:r>
                        <a:rPr lang="ja-JP" altLang="en-US" sz="1300" b="0" kern="100" dirty="0">
                          <a:solidFill>
                            <a:schemeClr val="tx1"/>
                          </a:solidFill>
                          <a:effectLst/>
                          <a:latin typeface="Calibri" panose="020F0502020204030204" pitchFamily="34" charset="0"/>
                          <a:ea typeface="+mn-ea"/>
                          <a:cs typeface="Calibri" panose="020F0502020204030204" pitchFamily="34" charset="0"/>
                        </a:rPr>
                        <a:t>年</a:t>
                      </a:r>
                      <a:r>
                        <a:rPr lang="en-US" altLang="ja-JP" sz="1300" b="0" kern="100" dirty="0">
                          <a:solidFill>
                            <a:schemeClr val="tx1"/>
                          </a:solidFill>
                          <a:effectLst/>
                          <a:latin typeface="Calibri" panose="020F0502020204030204" pitchFamily="34" charset="0"/>
                          <a:ea typeface="+mn-ea"/>
                          <a:cs typeface="Calibri" panose="020F0502020204030204" pitchFamily="34" charset="0"/>
                        </a:rPr>
                        <a:t>12</a:t>
                      </a:r>
                      <a:r>
                        <a:rPr lang="ja-JP" altLang="en-US" sz="1300" b="0" kern="100" dirty="0">
                          <a:solidFill>
                            <a:schemeClr val="tx1"/>
                          </a:solidFill>
                          <a:effectLst/>
                          <a:latin typeface="Calibri" panose="020F0502020204030204" pitchFamily="34" charset="0"/>
                          <a:ea typeface="+mn-ea"/>
                          <a:cs typeface="Calibri" panose="020F0502020204030204" pitchFamily="34" charset="0"/>
                        </a:rPr>
                        <a:t>月）。</a:t>
                      </a:r>
                      <a:endParaRPr lang="en-US" altLang="ja-JP" sz="1300" b="0" kern="100" dirty="0">
                        <a:solidFill>
                          <a:schemeClr val="tx1"/>
                        </a:solidFill>
                        <a:effectLst/>
                        <a:latin typeface="Calibri" panose="020F0502020204030204" pitchFamily="34" charset="0"/>
                        <a:ea typeface="+mn-ea"/>
                        <a:cs typeface="Calibri" panose="020F0502020204030204" pitchFamily="34" charset="0"/>
                      </a:endParaRPr>
                    </a:p>
                    <a:p>
                      <a:pPr marL="72000" indent="-457200" algn="l">
                        <a:lnSpc>
                          <a:spcPct val="100000"/>
                        </a:lnSpc>
                        <a:spcBef>
                          <a:spcPts val="0"/>
                        </a:spcBef>
                        <a:spcAft>
                          <a:spcPts val="0"/>
                        </a:spcAft>
                      </a:pPr>
                      <a:endParaRPr lang="en-US" altLang="ja-JP" sz="1300" b="0" kern="100" dirty="0">
                        <a:solidFill>
                          <a:schemeClr val="tx1"/>
                        </a:solidFill>
                        <a:effectLst/>
                        <a:latin typeface="Calibri" panose="020F0502020204030204" pitchFamily="34" charset="0"/>
                        <a:ea typeface="+mn-ea"/>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12858"/>
                  </a:ext>
                </a:extLst>
              </a:tr>
            </a:tbl>
          </a:graphicData>
        </a:graphic>
      </p:graphicFrame>
      <p:sp>
        <p:nvSpPr>
          <p:cNvPr id="6" name="スライド番号プレースホルダー 2"/>
          <p:cNvSpPr>
            <a:spLocks noGrp="1"/>
          </p:cNvSpPr>
          <p:nvPr>
            <p:ph type="sldNum" sz="quarter" idx="12"/>
          </p:nvPr>
        </p:nvSpPr>
        <p:spPr>
          <a:xfrm>
            <a:off x="8138492" y="6563444"/>
            <a:ext cx="1049640" cy="3326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2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テキスト ボックス 10"/>
          <p:cNvSpPr txBox="1"/>
          <p:nvPr/>
        </p:nvSpPr>
        <p:spPr>
          <a:xfrm>
            <a:off x="-14684" y="0"/>
            <a:ext cx="5090740" cy="338554"/>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（６）国際金融都市実現に向けた取組み</a:t>
            </a:r>
            <a:r>
              <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新規</a:t>
            </a:r>
            <a:r>
              <a:rPr kumimoji="1" lang="en-US" altLang="ja-JP"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600" b="1"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775964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7078" y="260648"/>
            <a:ext cx="77048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■国際金融都市</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戦略の概要</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200" b="0" i="0" u="none" strike="noStrike" kern="1200" cap="none" spc="0" normalizeH="0" baseline="0" noProof="0" smtClean="0">
                <a:ln>
                  <a:noFill/>
                </a:ln>
                <a:solidFill>
                  <a:prstClr val="black">
                    <a:tint val="75000"/>
                  </a:prstClr>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tint val="75000"/>
                </a:prstClr>
              </a:solidFill>
              <a:effectLst/>
              <a:uLnTx/>
              <a:uFillTx/>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918" y="548680"/>
            <a:ext cx="8331538" cy="6068161"/>
          </a:xfrm>
          <a:prstGeom prst="rect">
            <a:avLst/>
          </a:prstGeom>
        </p:spPr>
      </p:pic>
    </p:spTree>
    <p:extLst>
      <p:ext uri="{BB962C8B-B14F-4D97-AF65-F5344CB8AC3E}">
        <p14:creationId xmlns:p14="http://schemas.microsoft.com/office/powerpoint/2010/main" val="1417599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9184" y="72353"/>
            <a:ext cx="3633596" cy="318924"/>
          </a:xfrm>
          <a:prstGeom prst="rect">
            <a:avLst/>
          </a:prstGeom>
          <a:noFill/>
        </p:spPr>
        <p:txBody>
          <a:bodyPr wrap="square" lIns="36000" tIns="36000" rIns="36000" bIns="36000" rtlCol="0" anchor="ctr" anchorCtr="0">
            <a:spAutoFit/>
          </a:bodyPr>
          <a:lstStyle/>
          <a:p>
            <a:pPr marL="177800" indent="-177800">
              <a:spcBef>
                <a:spcPts val="600"/>
              </a:spcBef>
            </a:pPr>
            <a:r>
              <a:rPr lang="ja-JP" altLang="en-US" sz="1600" dirty="0">
                <a:latin typeface="Meiryo UI" panose="020B0604030504040204" pitchFamily="50" charset="-128"/>
                <a:ea typeface="Meiryo UI" panose="020B0604030504040204" pitchFamily="50" charset="-128"/>
              </a:rPr>
              <a:t>■大阪府市統合本部会議　開催経過</a:t>
            </a:r>
            <a:endParaRPr kumimoji="1" lang="en-US" altLang="ja-JP" sz="1600" dirty="0">
              <a:latin typeface="Meiryo UI" panose="020B0604030504040204" pitchFamily="50" charset="-128"/>
              <a:ea typeface="Meiryo UI" panose="020B0604030504040204" pitchFamily="50" charset="-128"/>
            </a:endParaRPr>
          </a:p>
        </p:txBody>
      </p:sp>
      <p:graphicFrame>
        <p:nvGraphicFramePr>
          <p:cNvPr id="8" name="表 7"/>
          <p:cNvGraphicFramePr>
            <a:graphicFrameLocks noGrp="1"/>
          </p:cNvGraphicFramePr>
          <p:nvPr/>
        </p:nvGraphicFramePr>
        <p:xfrm>
          <a:off x="179512" y="427009"/>
          <a:ext cx="4321006" cy="5684820"/>
        </p:xfrm>
        <a:graphic>
          <a:graphicData uri="http://schemas.openxmlformats.org/drawingml/2006/table">
            <a:tbl>
              <a:tblPr firstRow="1" firstCol="1" bandRow="1">
                <a:tableStyleId>{5C22544A-7EE6-4342-B048-85BDC9FD1C3A}</a:tableStyleId>
              </a:tblPr>
              <a:tblGrid>
                <a:gridCol w="901006">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0">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議題</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33094">
                <a:tc>
                  <a:txBody>
                    <a:bodyPr/>
                    <a:lstStyle/>
                    <a:p>
                      <a:pPr algn="ctr">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第１回</a:t>
                      </a:r>
                      <a:endParaRPr lang="ja-JP" sz="100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dirty="0">
                          <a:solidFill>
                            <a:schemeClr val="tx1"/>
                          </a:solidFill>
                          <a:effectLst/>
                          <a:latin typeface="Meiryo UI" panose="020B0604030504040204" pitchFamily="50" charset="-128"/>
                          <a:ea typeface="Meiryo UI" panose="020B0604030504040204" pitchFamily="50" charset="-128"/>
                        </a:rPr>
                        <a:t>2011.12.27</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・大阪府市統合本部について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（１）府市統合本部の役割等について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（２）大都市制度関係について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（３）広域行政関係について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spcAft>
                          <a:spcPts val="0"/>
                        </a:spcAft>
                      </a:pPr>
                      <a:r>
                        <a:rPr lang="ja-JP" sz="1000" kern="0">
                          <a:solidFill>
                            <a:schemeClr val="tx1"/>
                          </a:solidFill>
                          <a:effectLst/>
                          <a:latin typeface="Meiryo UI" panose="020B0604030504040204" pitchFamily="50" charset="-128"/>
                          <a:ea typeface="Meiryo UI" panose="020B0604030504040204" pitchFamily="50" charset="-128"/>
                        </a:rPr>
                        <a:t>第２回</a:t>
                      </a:r>
                      <a:endParaRPr lang="ja-JP" sz="100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a:solidFill>
                            <a:schemeClr val="tx1"/>
                          </a:solidFill>
                          <a:effectLst/>
                          <a:latin typeface="Meiryo UI" panose="020B0604030504040204" pitchFamily="50" charset="-128"/>
                          <a:ea typeface="Meiryo UI" panose="020B0604030504040204" pitchFamily="50" charset="-128"/>
                        </a:rPr>
                        <a:t>2012.1.12</a:t>
                      </a:r>
                      <a:endParaRPr lang="ja-JP" sz="10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・大阪のグランドデザインについて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・大都市制度に関する条例案について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66368">
                <a:tc>
                  <a:txBody>
                    <a:bodyPr/>
                    <a:lstStyle/>
                    <a:p>
                      <a:pPr algn="ctr">
                        <a:spcAft>
                          <a:spcPts val="0"/>
                        </a:spcAft>
                      </a:pPr>
                      <a:r>
                        <a:rPr lang="ja-JP" sz="1000" kern="0">
                          <a:solidFill>
                            <a:schemeClr val="tx1"/>
                          </a:solidFill>
                          <a:effectLst/>
                          <a:latin typeface="Meiryo UI" panose="020B0604030504040204" pitchFamily="50" charset="-128"/>
                          <a:ea typeface="Meiryo UI" panose="020B0604030504040204" pitchFamily="50" charset="-128"/>
                        </a:rPr>
                        <a:t>第３回</a:t>
                      </a:r>
                      <a:endParaRPr lang="ja-JP" sz="100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a:solidFill>
                            <a:schemeClr val="tx1"/>
                          </a:solidFill>
                          <a:effectLst/>
                          <a:latin typeface="Meiryo UI" panose="020B0604030504040204" pitchFamily="50" charset="-128"/>
                          <a:ea typeface="Meiryo UI" panose="020B0604030504040204" pitchFamily="50" charset="-128"/>
                        </a:rPr>
                        <a:t>2012.1.25</a:t>
                      </a:r>
                      <a:endParaRPr lang="ja-JP" sz="10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・大阪のグランドデザインについて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・都市魅力創造について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・教育基本条例について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ctr">
                        <a:spcAft>
                          <a:spcPts val="0"/>
                        </a:spcAft>
                      </a:pPr>
                      <a:r>
                        <a:rPr lang="ja-JP" sz="1000" kern="0">
                          <a:solidFill>
                            <a:schemeClr val="tx1"/>
                          </a:solidFill>
                          <a:effectLst/>
                          <a:latin typeface="Meiryo UI" panose="020B0604030504040204" pitchFamily="50" charset="-128"/>
                          <a:ea typeface="Meiryo UI" panose="020B0604030504040204" pitchFamily="50" charset="-128"/>
                        </a:rPr>
                        <a:t>第４回</a:t>
                      </a:r>
                      <a:endParaRPr lang="ja-JP" sz="100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a:solidFill>
                            <a:schemeClr val="tx1"/>
                          </a:solidFill>
                          <a:effectLst/>
                          <a:latin typeface="Meiryo UI" panose="020B0604030504040204" pitchFamily="50" charset="-128"/>
                          <a:ea typeface="Meiryo UI" panose="020B0604030504040204" pitchFamily="50" charset="-128"/>
                        </a:rPr>
                        <a:t>2012.1.30</a:t>
                      </a:r>
                      <a:endParaRPr lang="ja-JP" sz="10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・教育基本条例について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99641">
                <a:tc>
                  <a:txBody>
                    <a:bodyPr/>
                    <a:lstStyle/>
                    <a:p>
                      <a:pPr algn="ctr">
                        <a:spcAft>
                          <a:spcPts val="0"/>
                        </a:spcAft>
                      </a:pPr>
                      <a:r>
                        <a:rPr lang="ja-JP" sz="1000" kern="0">
                          <a:solidFill>
                            <a:schemeClr val="tx1"/>
                          </a:solidFill>
                          <a:effectLst/>
                          <a:latin typeface="Meiryo UI" panose="020B0604030504040204" pitchFamily="50" charset="-128"/>
                          <a:ea typeface="Meiryo UI" panose="020B0604030504040204" pitchFamily="50" charset="-128"/>
                        </a:rPr>
                        <a:t>第５回</a:t>
                      </a:r>
                      <a:endParaRPr lang="ja-JP" sz="100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a:solidFill>
                            <a:schemeClr val="tx1"/>
                          </a:solidFill>
                          <a:effectLst/>
                          <a:latin typeface="Meiryo UI" panose="020B0604030504040204" pitchFamily="50" charset="-128"/>
                          <a:ea typeface="Meiryo UI" panose="020B0604030504040204" pitchFamily="50" charset="-128"/>
                        </a:rPr>
                        <a:t>2012.2.8</a:t>
                      </a:r>
                      <a:endParaRPr lang="ja-JP" sz="10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（１）大阪府市統合本部検討体制の強化について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（２）大阪にふさわしい大都市制度の推進に関する条例</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案）について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（３）職員基本条例について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33094">
                <a:tc>
                  <a:txBody>
                    <a:bodyPr/>
                    <a:lstStyle/>
                    <a:p>
                      <a:pPr algn="ctr">
                        <a:spcAft>
                          <a:spcPts val="0"/>
                        </a:spcAft>
                      </a:pPr>
                      <a:r>
                        <a:rPr lang="ja-JP" sz="1000" kern="0">
                          <a:solidFill>
                            <a:schemeClr val="tx1"/>
                          </a:solidFill>
                          <a:effectLst/>
                          <a:latin typeface="Meiryo UI" panose="020B0604030504040204" pitchFamily="50" charset="-128"/>
                          <a:ea typeface="Meiryo UI" panose="020B0604030504040204" pitchFamily="50" charset="-128"/>
                        </a:rPr>
                        <a:t>第６回</a:t>
                      </a:r>
                      <a:endParaRPr lang="ja-JP" sz="100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a:solidFill>
                            <a:schemeClr val="tx1"/>
                          </a:solidFill>
                          <a:effectLst/>
                          <a:latin typeface="Meiryo UI" panose="020B0604030504040204" pitchFamily="50" charset="-128"/>
                          <a:ea typeface="Meiryo UI" panose="020B0604030504040204" pitchFamily="50" charset="-128"/>
                        </a:rPr>
                        <a:t>2012.2.13</a:t>
                      </a:r>
                      <a:endParaRPr lang="ja-JP" sz="10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（１）エネルギー戦略について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（２）「広域行政」の一元化に関する今後の進め方について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9641">
                <a:tc>
                  <a:txBody>
                    <a:bodyPr/>
                    <a:lstStyle/>
                    <a:p>
                      <a:pPr algn="ctr">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第７回</a:t>
                      </a:r>
                      <a:endParaRPr lang="ja-JP" sz="100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dirty="0">
                          <a:solidFill>
                            <a:schemeClr val="tx1"/>
                          </a:solidFill>
                          <a:effectLst/>
                          <a:latin typeface="Meiryo UI" panose="020B0604030504040204" pitchFamily="50" charset="-128"/>
                          <a:ea typeface="Meiryo UI" panose="020B0604030504040204" pitchFamily="50" charset="-128"/>
                        </a:rPr>
                        <a:t>2012.3.29</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（１）「広域行政」の一元化</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　</a:t>
                      </a: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経営形態の見直し項目（Ａ項目）の論点整理について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（２）大阪にふさわしい大都市制度推進協議会等について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（３）グランドデザイン・大阪について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99641">
                <a:tc>
                  <a:txBody>
                    <a:bodyPr/>
                    <a:lstStyle/>
                    <a:p>
                      <a:pPr algn="ctr">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第８回</a:t>
                      </a:r>
                      <a:endParaRPr lang="ja-JP" sz="100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dirty="0">
                          <a:solidFill>
                            <a:schemeClr val="tx1"/>
                          </a:solidFill>
                          <a:effectLst/>
                          <a:latin typeface="Meiryo UI" panose="020B0604030504040204" pitchFamily="50" charset="-128"/>
                          <a:ea typeface="Meiryo UI" panose="020B0604030504040204" pitchFamily="50" charset="-128"/>
                        </a:rPr>
                        <a:t>2012.4.10</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（１）関西電力株式会社への株主提案について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（２）都市魅力戦略について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graphicFrame>
        <p:nvGraphicFramePr>
          <p:cNvPr id="9" name="表 8"/>
          <p:cNvGraphicFramePr>
            <a:graphicFrameLocks noGrp="1"/>
          </p:cNvGraphicFramePr>
          <p:nvPr/>
        </p:nvGraphicFramePr>
        <p:xfrm>
          <a:off x="4572000" y="427009"/>
          <a:ext cx="4321006" cy="6245280"/>
        </p:xfrm>
        <a:graphic>
          <a:graphicData uri="http://schemas.openxmlformats.org/drawingml/2006/table">
            <a:tbl>
              <a:tblPr firstRow="1" firstCol="1" bandRow="1">
                <a:tableStyleId>{5C22544A-7EE6-4342-B048-85BDC9FD1C3A}</a:tableStyleId>
              </a:tblPr>
              <a:tblGrid>
                <a:gridCol w="901006">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0">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議題</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96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第９回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2012.4.24</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（１）「広域行政」の一元化</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経営形態の見直し項目（Ａ項目）について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en-US" sz="1000" kern="0" dirty="0">
                          <a:solidFill>
                            <a:schemeClr val="tx1"/>
                          </a:solidFill>
                          <a:effectLst/>
                          <a:latin typeface="Meiryo UI" panose="020B0604030504040204" pitchFamily="50" charset="-128"/>
                          <a:ea typeface="Meiryo UI" panose="020B0604030504040204" pitchFamily="50" charset="-128"/>
                        </a:rPr>
                        <a:t>(1)</a:t>
                      </a:r>
                      <a:r>
                        <a:rPr lang="ja-JP" sz="1000" kern="0" dirty="0">
                          <a:solidFill>
                            <a:schemeClr val="tx1"/>
                          </a:solidFill>
                          <a:effectLst/>
                          <a:latin typeface="Meiryo UI" panose="020B0604030504040204" pitchFamily="50" charset="-128"/>
                          <a:ea typeface="Meiryo UI" panose="020B0604030504040204" pitchFamily="50" charset="-128"/>
                        </a:rPr>
                        <a:t>一般廃棄物</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en-US" sz="1000" kern="0" dirty="0">
                          <a:solidFill>
                            <a:schemeClr val="tx1"/>
                          </a:solidFill>
                          <a:effectLst/>
                          <a:latin typeface="Meiryo UI" panose="020B0604030504040204" pitchFamily="50" charset="-128"/>
                          <a:ea typeface="Meiryo UI" panose="020B0604030504040204" pitchFamily="50" charset="-128"/>
                        </a:rPr>
                        <a:t>(2)</a:t>
                      </a:r>
                      <a:r>
                        <a:rPr lang="ja-JP" sz="1000" kern="0" dirty="0">
                          <a:solidFill>
                            <a:schemeClr val="tx1"/>
                          </a:solidFill>
                          <a:effectLst/>
                          <a:latin typeface="Meiryo UI" panose="020B0604030504040204" pitchFamily="50" charset="-128"/>
                          <a:ea typeface="Meiryo UI" panose="020B0604030504040204" pitchFamily="50" charset="-128"/>
                        </a:rPr>
                        <a:t>下水道</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en-US" sz="1000" kern="0" dirty="0">
                          <a:solidFill>
                            <a:schemeClr val="tx1"/>
                          </a:solidFill>
                          <a:effectLst/>
                          <a:latin typeface="Meiryo UI" panose="020B0604030504040204" pitchFamily="50" charset="-128"/>
                          <a:ea typeface="Meiryo UI" panose="020B0604030504040204" pitchFamily="50" charset="-128"/>
                        </a:rPr>
                        <a:t>(3)</a:t>
                      </a:r>
                      <a:r>
                        <a:rPr lang="ja-JP" sz="1000" kern="0" dirty="0">
                          <a:solidFill>
                            <a:schemeClr val="tx1"/>
                          </a:solidFill>
                          <a:effectLst/>
                          <a:latin typeface="Meiryo UI" panose="020B0604030504040204" pitchFamily="50" charset="-128"/>
                          <a:ea typeface="Meiryo UI" panose="020B0604030504040204" pitchFamily="50" charset="-128"/>
                        </a:rPr>
                        <a:t>港湾</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6368">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10</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2012.5.8</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（１）経営形態の見直し項目（Ａ項目：地下鉄）につ</a:t>
                      </a:r>
                      <a:r>
                        <a:rPr lang="ja-JP" altLang="en-US" sz="1000" kern="0" dirty="0">
                          <a:solidFill>
                            <a:schemeClr val="tx1"/>
                          </a:solidFill>
                          <a:effectLst/>
                          <a:latin typeface="Meiryo UI" panose="020B0604030504040204" pitchFamily="50" charset="-128"/>
                          <a:ea typeface="Meiryo UI" panose="020B0604030504040204" pitchFamily="50" charset="-128"/>
                        </a:rPr>
                        <a:t>い</a:t>
                      </a:r>
                      <a:r>
                        <a:rPr lang="ja-JP" sz="1000" kern="0" dirty="0">
                          <a:solidFill>
                            <a:schemeClr val="tx1"/>
                          </a:solidFill>
                          <a:effectLst/>
                          <a:latin typeface="Meiryo UI" panose="020B0604030504040204" pitchFamily="50" charset="-128"/>
                          <a:ea typeface="Meiryo UI" panose="020B0604030504040204" pitchFamily="50" charset="-128"/>
                        </a:rPr>
                        <a:t>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（２）類似・重複している行政サービス（Ｂ項目）の論点整理</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3309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11</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2012.5.14</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（１）大阪にふさわしい大都市制度推進協議会に向けて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（２）信用保証協会について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996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12</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2012.5.29</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（１）近現代史の教育のための施設について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（２）経営形態の見直し項目（Ａ項目）について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　</a:t>
                      </a:r>
                      <a:r>
                        <a:rPr lang="en-US" sz="1000" kern="0" dirty="0">
                          <a:solidFill>
                            <a:schemeClr val="tx1"/>
                          </a:solidFill>
                          <a:effectLst/>
                          <a:latin typeface="Meiryo UI" panose="020B0604030504040204" pitchFamily="50" charset="-128"/>
                          <a:ea typeface="Meiryo UI" panose="020B0604030504040204" pitchFamily="50" charset="-128"/>
                        </a:rPr>
                        <a:t>(1)</a:t>
                      </a:r>
                      <a:r>
                        <a:rPr lang="ja-JP" sz="1000" kern="0" dirty="0">
                          <a:solidFill>
                            <a:schemeClr val="tx1"/>
                          </a:solidFill>
                          <a:effectLst/>
                          <a:latin typeface="Meiryo UI" panose="020B0604030504040204" pitchFamily="50" charset="-128"/>
                          <a:ea typeface="Meiryo UI" panose="020B0604030504040204" pitchFamily="50" charset="-128"/>
                        </a:rPr>
                        <a:t>病院</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　</a:t>
                      </a:r>
                      <a:r>
                        <a:rPr lang="ja-JP" altLang="en-US" sz="1000" kern="0" dirty="0">
                          <a:solidFill>
                            <a:schemeClr val="tx1"/>
                          </a:solidFill>
                          <a:effectLst/>
                          <a:latin typeface="Meiryo UI" panose="020B0604030504040204" pitchFamily="50" charset="-128"/>
                          <a:ea typeface="Meiryo UI" panose="020B0604030504040204" pitchFamily="50" charset="-128"/>
                        </a:rPr>
                        <a:t>　　　　</a:t>
                      </a:r>
                      <a:r>
                        <a:rPr lang="en-US" sz="1000" kern="0" dirty="0">
                          <a:solidFill>
                            <a:schemeClr val="tx1"/>
                          </a:solidFill>
                          <a:effectLst/>
                          <a:latin typeface="Meiryo UI" panose="020B0604030504040204" pitchFamily="50" charset="-128"/>
                          <a:ea typeface="Meiryo UI" panose="020B0604030504040204" pitchFamily="50" charset="-128"/>
                        </a:rPr>
                        <a:t>(2)</a:t>
                      </a:r>
                      <a:r>
                        <a:rPr lang="ja-JP" sz="1000" kern="0" dirty="0">
                          <a:solidFill>
                            <a:schemeClr val="tx1"/>
                          </a:solidFill>
                          <a:effectLst/>
                          <a:latin typeface="Meiryo UI" panose="020B0604030504040204" pitchFamily="50" charset="-128"/>
                          <a:ea typeface="Meiryo UI" panose="020B0604030504040204" pitchFamily="50" charset="-128"/>
                        </a:rPr>
                        <a:t>消防</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　</a:t>
                      </a:r>
                      <a:r>
                        <a:rPr lang="ja-JP" altLang="en-US" sz="1000" kern="0" dirty="0">
                          <a:solidFill>
                            <a:schemeClr val="tx1"/>
                          </a:solidFill>
                          <a:effectLst/>
                          <a:latin typeface="Meiryo UI" panose="020B0604030504040204" pitchFamily="50" charset="-128"/>
                          <a:ea typeface="Meiryo UI" panose="020B0604030504040204" pitchFamily="50" charset="-128"/>
                        </a:rPr>
                        <a:t>　　　　</a:t>
                      </a:r>
                      <a:r>
                        <a:rPr lang="en-US" sz="1000" kern="0" dirty="0">
                          <a:solidFill>
                            <a:schemeClr val="tx1"/>
                          </a:solidFill>
                          <a:effectLst/>
                          <a:latin typeface="Meiryo UI" panose="020B0604030504040204" pitchFamily="50" charset="-128"/>
                          <a:ea typeface="Meiryo UI" panose="020B0604030504040204" pitchFamily="50" charset="-128"/>
                        </a:rPr>
                        <a:t>(3)</a:t>
                      </a:r>
                      <a:r>
                        <a:rPr lang="ja-JP" sz="1000" kern="0" dirty="0">
                          <a:solidFill>
                            <a:schemeClr val="tx1"/>
                          </a:solidFill>
                          <a:effectLst/>
                          <a:latin typeface="Meiryo UI" panose="020B0604030504040204" pitchFamily="50" charset="-128"/>
                          <a:ea typeface="Meiryo UI" panose="020B0604030504040204" pitchFamily="50" charset="-128"/>
                        </a:rPr>
                        <a:t>大学（新大学構想会議（仮称）の設置について）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6368">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13</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2012.6.5</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（１）公衆衛生研究所・環境科学研究所</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（２）産業技術総合研究所・工業研究所</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（３）地方独立行政法人制度に係る法的課題について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996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14</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2012.6.19</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（１）都市魅力戦略について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（２）グランドデザイン・大阪について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（３）経営形態の見直し項目（</a:t>
                      </a:r>
                      <a:r>
                        <a:rPr lang="en-US" sz="1000" kern="0" dirty="0">
                          <a:solidFill>
                            <a:schemeClr val="tx1"/>
                          </a:solidFill>
                          <a:effectLst/>
                          <a:latin typeface="Meiryo UI" panose="020B0604030504040204" pitchFamily="50" charset="-128"/>
                          <a:ea typeface="Meiryo UI" panose="020B0604030504040204" pitchFamily="50" charset="-128"/>
                        </a:rPr>
                        <a:t>A</a:t>
                      </a:r>
                      <a:r>
                        <a:rPr lang="ja-JP" sz="1000" kern="0" dirty="0">
                          <a:solidFill>
                            <a:schemeClr val="tx1"/>
                          </a:solidFill>
                          <a:effectLst/>
                          <a:latin typeface="Meiryo UI" panose="020B0604030504040204" pitchFamily="50" charset="-128"/>
                          <a:ea typeface="Meiryo UI" panose="020B0604030504040204" pitchFamily="50" charset="-128"/>
                        </a:rPr>
                        <a:t>項目）の基本的方向性に</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（４）類似・重複している行政サービス（Ｂ項目）の基本的</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方向性について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96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15</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2012.6.26</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（報告事項）</a:t>
                      </a:r>
                      <a:endParaRPr lang="ja-JP" sz="105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（１）エネルギー戦略について</a:t>
                      </a:r>
                      <a:endParaRPr lang="ja-JP" sz="105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（２）被災地の廃棄物の広域処理について</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4</a:t>
            </a:fld>
            <a:endParaRPr lang="ja-JP" altLang="en-US"/>
          </a:p>
        </p:txBody>
      </p:sp>
    </p:spTree>
    <p:extLst>
      <p:ext uri="{BB962C8B-B14F-4D97-AF65-F5344CB8AC3E}">
        <p14:creationId xmlns:p14="http://schemas.microsoft.com/office/powerpoint/2010/main" val="1046216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48581" y="457202"/>
          <a:ext cx="9036000" cy="6202680"/>
        </p:xfrm>
        <a:graphic>
          <a:graphicData uri="http://schemas.openxmlformats.org/drawingml/2006/table">
            <a:tbl>
              <a:tblPr firstRow="1" bandRow="1">
                <a:tableStyleId>{5940675A-B579-460E-94D1-54222C63F5DA}</a:tableStyleId>
              </a:tblPr>
              <a:tblGrid>
                <a:gridCol w="2160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448000">
                  <a:extLst>
                    <a:ext uri="{9D8B030D-6E8A-4147-A177-3AD203B41FA5}">
                      <a16:colId xmlns:a16="http://schemas.microsoft.com/office/drawing/2014/main" val="20002"/>
                    </a:ext>
                  </a:extLst>
                </a:gridCol>
                <a:gridCol w="2268000">
                  <a:extLst>
                    <a:ext uri="{9D8B030D-6E8A-4147-A177-3AD203B41FA5}">
                      <a16:colId xmlns:a16="http://schemas.microsoft.com/office/drawing/2014/main" val="20003"/>
                    </a:ext>
                  </a:extLst>
                </a:gridCol>
              </a:tblGrid>
              <a:tr h="361590">
                <a:tc>
                  <a:txBody>
                    <a:bodyPr/>
                    <a:lstStyle/>
                    <a:p>
                      <a:pPr algn="ctr"/>
                      <a:r>
                        <a:rPr kumimoji="1" lang="ja-JP" altLang="en-US" dirty="0"/>
                        <a:t>＜</a:t>
                      </a:r>
                      <a:r>
                        <a:rPr kumimoji="1" lang="en-US" altLang="ja-JP" dirty="0"/>
                        <a:t>Why</a:t>
                      </a:r>
                      <a:r>
                        <a:rPr kumimoji="1" lang="ja-JP"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a:t>
                      </a:r>
                      <a:r>
                        <a:rPr kumimoji="1" lang="en-US" altLang="ja-JP" dirty="0"/>
                        <a:t>Vision</a:t>
                      </a:r>
                      <a:r>
                        <a:rPr kumimoji="1" lang="ja-JP"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a:t>
                      </a:r>
                      <a:r>
                        <a:rPr kumimoji="1" lang="en-US" altLang="ja-JP" dirty="0"/>
                        <a:t>What</a:t>
                      </a:r>
                      <a:r>
                        <a:rPr kumimoji="1" lang="ja-JP"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a:t>
                      </a:r>
                      <a:r>
                        <a:rPr kumimoji="1" lang="en-US" altLang="ja-JP" dirty="0"/>
                        <a:t>Outcome</a:t>
                      </a:r>
                      <a:r>
                        <a:rPr kumimoji="1" lang="ja-JP"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43631">
                <a:tc>
                  <a:txBody>
                    <a:bodyPr/>
                    <a:lstStyle/>
                    <a:p>
                      <a:pPr marL="0" indent="0"/>
                      <a:r>
                        <a:rPr kumimoji="1" lang="ja-JP" altLang="en-US" sz="1300" dirty="0">
                          <a:solidFill>
                            <a:schemeClr val="tx1"/>
                          </a:solidFill>
                          <a:latin typeface="+mn-ea"/>
                          <a:ea typeface="+mn-ea"/>
                        </a:rPr>
                        <a:t>　都市部においても人口減少・超高齢社会を迎える我が国において、副首都・大阪にふさわしい「豊かで利便性の高い都市生活」の実現に向けて、ＩＣＴをはじめとする先端技術を活用し、住民の生活の質（</a:t>
                      </a:r>
                      <a:r>
                        <a:rPr kumimoji="1" lang="en-US" altLang="ja-JP" sz="1300" dirty="0" err="1">
                          <a:solidFill>
                            <a:schemeClr val="tx1"/>
                          </a:solidFill>
                          <a:latin typeface="+mn-ea"/>
                          <a:ea typeface="+mn-ea"/>
                        </a:rPr>
                        <a:t>QoL</a:t>
                      </a:r>
                      <a:r>
                        <a:rPr kumimoji="1" lang="en-US" altLang="ja-JP" sz="1300" dirty="0">
                          <a:solidFill>
                            <a:schemeClr val="tx1"/>
                          </a:solidFill>
                          <a:latin typeface="+mn-ea"/>
                          <a:ea typeface="+mn-ea"/>
                        </a:rPr>
                        <a:t>)</a:t>
                      </a:r>
                      <a:r>
                        <a:rPr kumimoji="1" lang="ja-JP" altLang="en-US" sz="1300" dirty="0">
                          <a:solidFill>
                            <a:schemeClr val="tx1"/>
                          </a:solidFill>
                          <a:latin typeface="+mn-ea"/>
                          <a:ea typeface="+mn-ea"/>
                        </a:rPr>
                        <a:t>の向上を図っていくことが必要。</a:t>
                      </a:r>
                      <a:endParaRPr kumimoji="1" lang="en-US" altLang="ja-JP" sz="1300" dirty="0">
                        <a:solidFill>
                          <a:schemeClr val="tx1"/>
                        </a:solidFill>
                        <a:latin typeface="+mn-ea"/>
                        <a:ea typeface="+mn-ea"/>
                      </a:endParaRPr>
                    </a:p>
                    <a:p>
                      <a:pPr marL="0" indent="0"/>
                      <a:r>
                        <a:rPr kumimoji="1" lang="ja-JP" altLang="en-US" sz="1300" dirty="0">
                          <a:solidFill>
                            <a:schemeClr val="tx1"/>
                          </a:solidFill>
                          <a:latin typeface="+mn-ea"/>
                          <a:ea typeface="+mn-ea"/>
                        </a:rPr>
                        <a:t>　あわせて、</a:t>
                      </a:r>
                      <a:r>
                        <a:rPr kumimoji="1" lang="en-US" altLang="ja-JP" sz="1300" dirty="0">
                          <a:solidFill>
                            <a:schemeClr val="tx1"/>
                          </a:solidFill>
                          <a:latin typeface="+mn-ea"/>
                          <a:ea typeface="+mn-ea"/>
                        </a:rPr>
                        <a:t>2025</a:t>
                      </a:r>
                      <a:r>
                        <a:rPr kumimoji="1" lang="ja-JP" altLang="en-US" sz="1300" dirty="0">
                          <a:solidFill>
                            <a:schemeClr val="tx1"/>
                          </a:solidFill>
                          <a:latin typeface="+mn-ea"/>
                          <a:ea typeface="+mn-ea"/>
                        </a:rPr>
                        <a:t>年大阪・関西万博の開催都市である大阪として、スマートシティの世界の先進事例も参考に、先端技術を活用した都市課題解決の先導役となり、世界的な都市間競争の中で存在感を発揮できる都市をめざす。</a:t>
                      </a:r>
                      <a:endParaRPr kumimoji="1" lang="en-US" altLang="ja-JP" sz="13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r>
                        <a:rPr kumimoji="1" lang="ja-JP" altLang="en-US" sz="1300" dirty="0">
                          <a:solidFill>
                            <a:schemeClr val="tx1"/>
                          </a:solidFill>
                          <a:latin typeface="+mn-ea"/>
                          <a:ea typeface="+mn-ea"/>
                        </a:rPr>
                        <a:t>　万博開催年である</a:t>
                      </a:r>
                      <a:r>
                        <a:rPr kumimoji="1" lang="en-US" altLang="ja-JP" sz="1300" dirty="0">
                          <a:solidFill>
                            <a:schemeClr val="tx1"/>
                          </a:solidFill>
                          <a:latin typeface="+mn-ea"/>
                          <a:ea typeface="+mn-ea"/>
                        </a:rPr>
                        <a:t>2025</a:t>
                      </a:r>
                      <a:r>
                        <a:rPr kumimoji="1" lang="ja-JP" altLang="en-US" sz="1300" dirty="0">
                          <a:solidFill>
                            <a:schemeClr val="tx1"/>
                          </a:solidFill>
                          <a:latin typeface="+mn-ea"/>
                          <a:ea typeface="+mn-ea"/>
                        </a:rPr>
                        <a:t>年頃に向けて、都市</a:t>
                      </a:r>
                      <a:r>
                        <a:rPr kumimoji="1" lang="en-US" altLang="ja-JP" sz="1300" dirty="0">
                          <a:solidFill>
                            <a:schemeClr val="tx1"/>
                          </a:solidFill>
                          <a:latin typeface="+mn-ea"/>
                          <a:ea typeface="+mn-ea"/>
                        </a:rPr>
                        <a:t>DX</a:t>
                      </a:r>
                      <a:r>
                        <a:rPr kumimoji="1" lang="ja-JP" altLang="en-US" sz="1300" dirty="0" err="1">
                          <a:solidFill>
                            <a:schemeClr val="tx1"/>
                          </a:solidFill>
                          <a:latin typeface="+mn-ea"/>
                          <a:ea typeface="+mn-ea"/>
                        </a:rPr>
                        <a:t>、</a:t>
                      </a:r>
                      <a:r>
                        <a:rPr kumimoji="1" lang="ja-JP" altLang="en-US" sz="1300" dirty="0">
                          <a:solidFill>
                            <a:schemeClr val="tx1"/>
                          </a:solidFill>
                          <a:latin typeface="+mn-ea"/>
                          <a:ea typeface="+mn-ea"/>
                        </a:rPr>
                        <a:t>地域</a:t>
                      </a:r>
                      <a:r>
                        <a:rPr kumimoji="1" lang="en-US" altLang="ja-JP" sz="1300" dirty="0">
                          <a:solidFill>
                            <a:schemeClr val="tx1"/>
                          </a:solidFill>
                          <a:latin typeface="+mn-ea"/>
                          <a:ea typeface="+mn-ea"/>
                        </a:rPr>
                        <a:t>DX</a:t>
                      </a:r>
                      <a:r>
                        <a:rPr kumimoji="1" lang="ja-JP" altLang="en-US" sz="1300" dirty="0" err="1">
                          <a:solidFill>
                            <a:schemeClr val="tx1"/>
                          </a:solidFill>
                          <a:latin typeface="+mn-ea"/>
                          <a:ea typeface="+mn-ea"/>
                        </a:rPr>
                        <a:t>、</a:t>
                      </a:r>
                      <a:r>
                        <a:rPr kumimoji="1" lang="ja-JP" altLang="en-US" sz="1300" dirty="0">
                          <a:solidFill>
                            <a:schemeClr val="tx1"/>
                          </a:solidFill>
                          <a:latin typeface="+mn-ea"/>
                          <a:ea typeface="+mn-ea"/>
                        </a:rPr>
                        <a:t>行政</a:t>
                      </a:r>
                      <a:r>
                        <a:rPr kumimoji="1" lang="en-US" altLang="ja-JP" sz="1300" dirty="0">
                          <a:solidFill>
                            <a:schemeClr val="tx1"/>
                          </a:solidFill>
                          <a:latin typeface="+mn-ea"/>
                          <a:ea typeface="+mn-ea"/>
                        </a:rPr>
                        <a:t>DX</a:t>
                      </a:r>
                      <a:r>
                        <a:rPr kumimoji="1" lang="ja-JP" altLang="en-US" sz="1300" dirty="0">
                          <a:solidFill>
                            <a:schemeClr val="tx1"/>
                          </a:solidFill>
                          <a:latin typeface="+mn-ea"/>
                          <a:ea typeface="+mn-ea"/>
                        </a:rPr>
                        <a:t>の３つのフェーズで取組みを進め、スマートシティの基盤を確立。</a:t>
                      </a:r>
                      <a:endParaRPr kumimoji="1" lang="en-US" altLang="ja-JP" sz="1300" dirty="0">
                        <a:solidFill>
                          <a:schemeClr val="tx1"/>
                        </a:solidFill>
                        <a:latin typeface="+mn-ea"/>
                        <a:ea typeface="+mn-ea"/>
                      </a:endParaRPr>
                    </a:p>
                    <a:p>
                      <a:pPr marL="0" indent="0"/>
                      <a:r>
                        <a:rPr kumimoji="1" lang="ja-JP" altLang="en-US" sz="1300" dirty="0">
                          <a:solidFill>
                            <a:schemeClr val="tx1"/>
                          </a:solidFill>
                          <a:latin typeface="+mn-ea"/>
                          <a:ea typeface="+mn-ea"/>
                        </a:rPr>
                        <a:t>　取組みにあたっては、①住民が実感できる形での</a:t>
                      </a:r>
                      <a:r>
                        <a:rPr kumimoji="1" lang="en-US" altLang="ja-JP" sz="1300" dirty="0" err="1">
                          <a:solidFill>
                            <a:schemeClr val="tx1"/>
                          </a:solidFill>
                          <a:latin typeface="+mn-ea"/>
                          <a:ea typeface="+mn-ea"/>
                        </a:rPr>
                        <a:t>QoL</a:t>
                      </a:r>
                      <a:r>
                        <a:rPr kumimoji="1" lang="ja-JP" altLang="en-US" sz="1300" dirty="0">
                          <a:solidFill>
                            <a:schemeClr val="tx1"/>
                          </a:solidFill>
                          <a:latin typeface="+mn-ea"/>
                          <a:ea typeface="+mn-ea"/>
                        </a:rPr>
                        <a:t>向上、②民間との協業、③実験にとどまらない社会実装を基本姿勢とする。</a:t>
                      </a:r>
                      <a:endParaRPr kumimoji="1" lang="en-US" altLang="ja-JP" sz="1300" dirty="0">
                        <a:solidFill>
                          <a:schemeClr val="tx1"/>
                        </a:solidFill>
                        <a:latin typeface="+mn-ea"/>
                        <a:ea typeface="+mn-ea"/>
                      </a:endParaRPr>
                    </a:p>
                    <a:p>
                      <a:pPr marL="0" indent="0"/>
                      <a:r>
                        <a:rPr kumimoji="1" lang="ja-JP" altLang="en-US" sz="1300" dirty="0">
                          <a:solidFill>
                            <a:schemeClr val="tx1"/>
                          </a:solidFill>
                          <a:latin typeface="+mn-ea"/>
                          <a:ea typeface="+mn-ea"/>
                        </a:rPr>
                        <a:t>　あわせて、複数分野の先端的サービスの提供と大胆な規制改革などによって、スーパーシティ構想に取り組み、住民</a:t>
                      </a:r>
                      <a:r>
                        <a:rPr kumimoji="1" lang="en-US" altLang="ja-JP" sz="1300" dirty="0" err="1">
                          <a:solidFill>
                            <a:schemeClr val="tx1"/>
                          </a:solidFill>
                          <a:latin typeface="+mn-ea"/>
                          <a:ea typeface="+mn-ea"/>
                        </a:rPr>
                        <a:t>QoL</a:t>
                      </a:r>
                      <a:r>
                        <a:rPr kumimoji="1" lang="ja-JP" altLang="en-US" sz="1300" dirty="0">
                          <a:solidFill>
                            <a:schemeClr val="tx1"/>
                          </a:solidFill>
                          <a:latin typeface="+mn-ea"/>
                          <a:ea typeface="+mn-ea"/>
                        </a:rPr>
                        <a:t>の向上と都市競争力の強化をめざす。</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万博開催後には、そのレガシーを活用し、最先端技術の都市への実装を大阪が先導する未来社会を実現する。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○戦略の策定</a:t>
                      </a:r>
                      <a:endParaRPr kumimoji="1" lang="en-US" altLang="ja-JP" sz="1300" dirty="0">
                        <a:solidFill>
                          <a:schemeClr val="tx1"/>
                        </a:solidFill>
                        <a:latin typeface="+mn-ea"/>
                        <a:ea typeface="+mn-ea"/>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・大阪スマートシティ戦略会議を設置し、調査・研究を重ねて府市共同の「大阪スマートシティ戦略」を策定（令和</a:t>
                      </a:r>
                      <a:r>
                        <a:rPr kumimoji="1" lang="en-US" altLang="ja-JP" sz="1300" dirty="0">
                          <a:solidFill>
                            <a:schemeClr val="tx1"/>
                          </a:solidFill>
                          <a:latin typeface="+mn-ea"/>
                          <a:ea typeface="+mn-ea"/>
                        </a:rPr>
                        <a:t>4</a:t>
                      </a:r>
                      <a:r>
                        <a:rPr kumimoji="1" lang="ja-JP" altLang="en-US" sz="1300" dirty="0">
                          <a:solidFill>
                            <a:schemeClr val="tx1"/>
                          </a:solidFill>
                          <a:latin typeface="+mn-ea"/>
                          <a:ea typeface="+mn-ea"/>
                        </a:rPr>
                        <a:t>年</a:t>
                      </a:r>
                      <a:r>
                        <a:rPr kumimoji="1" lang="en-US" altLang="ja-JP" sz="1300" dirty="0">
                          <a:solidFill>
                            <a:schemeClr val="tx1"/>
                          </a:solidFill>
                          <a:latin typeface="+mn-ea"/>
                          <a:ea typeface="+mn-ea"/>
                        </a:rPr>
                        <a:t>3</a:t>
                      </a:r>
                      <a:r>
                        <a:rPr kumimoji="1" lang="ja-JP" altLang="en-US" sz="1300" dirty="0">
                          <a:solidFill>
                            <a:schemeClr val="tx1"/>
                          </a:solidFill>
                          <a:latin typeface="+mn-ea"/>
                          <a:ea typeface="+mn-ea"/>
                        </a:rPr>
                        <a:t>月に</a:t>
                      </a:r>
                      <a:r>
                        <a:rPr kumimoji="1" lang="en-US" altLang="ja-JP" sz="1300" dirty="0">
                          <a:solidFill>
                            <a:schemeClr val="tx1"/>
                          </a:solidFill>
                          <a:latin typeface="+mn-ea"/>
                          <a:ea typeface="+mn-ea"/>
                        </a:rPr>
                        <a:t>ver.2.0</a:t>
                      </a:r>
                      <a:r>
                        <a:rPr kumimoji="1" lang="ja-JP" altLang="en-US" sz="1300" dirty="0">
                          <a:solidFill>
                            <a:schemeClr val="tx1"/>
                          </a:solidFill>
                          <a:latin typeface="+mn-ea"/>
                          <a:ea typeface="+mn-ea"/>
                        </a:rPr>
                        <a:t>に改訂）。</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○大阪府市の体制強化</a:t>
                      </a:r>
                      <a:endParaRPr kumimoji="1" lang="en-US" altLang="ja-JP" sz="1300" dirty="0">
                        <a:solidFill>
                          <a:schemeClr val="tx1"/>
                        </a:solidFill>
                        <a:latin typeface="+mn-ea"/>
                        <a:ea typeface="+mn-ea"/>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・大阪府にスマートシティ戦略部を、大阪市の</a:t>
                      </a:r>
                      <a:r>
                        <a:rPr kumimoji="1" lang="en-US" altLang="ja-JP" sz="1300" dirty="0">
                          <a:solidFill>
                            <a:schemeClr val="tx1"/>
                          </a:solidFill>
                          <a:latin typeface="+mn-ea"/>
                          <a:ea typeface="+mn-ea"/>
                        </a:rPr>
                        <a:t>ICT</a:t>
                      </a:r>
                      <a:r>
                        <a:rPr kumimoji="1" lang="ja-JP" altLang="en-US" sz="1300" dirty="0">
                          <a:solidFill>
                            <a:schemeClr val="tx1"/>
                          </a:solidFill>
                          <a:latin typeface="+mn-ea"/>
                          <a:ea typeface="+mn-ea"/>
                        </a:rPr>
                        <a:t>戦略室にスマートシティ推進担当を設置（令和</a:t>
                      </a:r>
                      <a:r>
                        <a:rPr kumimoji="1" lang="en-US" altLang="ja-JP" sz="1300" dirty="0">
                          <a:solidFill>
                            <a:schemeClr val="tx1"/>
                          </a:solidFill>
                          <a:latin typeface="+mn-ea"/>
                          <a:ea typeface="+mn-ea"/>
                        </a:rPr>
                        <a:t>2</a:t>
                      </a:r>
                      <a:r>
                        <a:rPr kumimoji="1" lang="ja-JP" altLang="en-US" sz="1300" dirty="0">
                          <a:solidFill>
                            <a:schemeClr val="tx1"/>
                          </a:solidFill>
                          <a:latin typeface="+mn-ea"/>
                          <a:ea typeface="+mn-ea"/>
                        </a:rPr>
                        <a:t>年</a:t>
                      </a:r>
                      <a:r>
                        <a:rPr kumimoji="1" lang="en-US" altLang="ja-JP" sz="1300" dirty="0">
                          <a:solidFill>
                            <a:schemeClr val="tx1"/>
                          </a:solidFill>
                          <a:latin typeface="+mn-ea"/>
                          <a:ea typeface="+mn-ea"/>
                        </a:rPr>
                        <a:t>4</a:t>
                      </a:r>
                      <a:r>
                        <a:rPr kumimoji="1" lang="ja-JP" altLang="en-US" sz="1300" dirty="0">
                          <a:solidFill>
                            <a:schemeClr val="tx1"/>
                          </a:solidFill>
                          <a:latin typeface="+mn-ea"/>
                          <a:ea typeface="+mn-ea"/>
                        </a:rPr>
                        <a:t>月）。</a:t>
                      </a:r>
                      <a:endParaRPr kumimoji="1" lang="en-US" altLang="ja-JP" sz="1300" dirty="0">
                        <a:solidFill>
                          <a:schemeClr val="tx1"/>
                        </a:solidFill>
                        <a:latin typeface="+mn-ea"/>
                        <a:ea typeface="+mn-ea"/>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・大阪府にデジタル改革を推進する「大阪</a:t>
                      </a:r>
                      <a:r>
                        <a:rPr kumimoji="1" lang="en-US" altLang="ja-JP" sz="1300" dirty="0">
                          <a:solidFill>
                            <a:schemeClr val="tx1"/>
                          </a:solidFill>
                          <a:latin typeface="+mn-ea"/>
                          <a:ea typeface="+mn-ea"/>
                        </a:rPr>
                        <a:t>DX</a:t>
                      </a:r>
                      <a:r>
                        <a:rPr kumimoji="1" lang="ja-JP" altLang="en-US" sz="1300" dirty="0">
                          <a:solidFill>
                            <a:schemeClr val="tx1"/>
                          </a:solidFill>
                          <a:latin typeface="+mn-ea"/>
                          <a:ea typeface="+mn-ea"/>
                        </a:rPr>
                        <a:t>イニシアティブ」を設置（令和</a:t>
                      </a:r>
                      <a:r>
                        <a:rPr kumimoji="1" lang="en-US" altLang="ja-JP" sz="1300" dirty="0">
                          <a:solidFill>
                            <a:schemeClr val="tx1"/>
                          </a:solidFill>
                          <a:latin typeface="+mn-ea"/>
                          <a:ea typeface="+mn-ea"/>
                        </a:rPr>
                        <a:t>4</a:t>
                      </a:r>
                      <a:r>
                        <a:rPr kumimoji="1" lang="ja-JP" altLang="en-US" sz="1300" dirty="0">
                          <a:solidFill>
                            <a:schemeClr val="tx1"/>
                          </a:solidFill>
                          <a:latin typeface="+mn-ea"/>
                          <a:ea typeface="+mn-ea"/>
                        </a:rPr>
                        <a:t>年</a:t>
                      </a:r>
                      <a:r>
                        <a:rPr kumimoji="1" lang="en-US" altLang="ja-JP" sz="1300" dirty="0">
                          <a:solidFill>
                            <a:schemeClr val="tx1"/>
                          </a:solidFill>
                          <a:latin typeface="+mn-ea"/>
                          <a:ea typeface="+mn-ea"/>
                        </a:rPr>
                        <a:t>4</a:t>
                      </a:r>
                      <a:r>
                        <a:rPr kumimoji="1" lang="ja-JP" altLang="en-US" sz="1300" dirty="0">
                          <a:solidFill>
                            <a:schemeClr val="tx1"/>
                          </a:solidFill>
                          <a:latin typeface="+mn-ea"/>
                          <a:ea typeface="+mn-ea"/>
                        </a:rPr>
                        <a:t>月）。</a:t>
                      </a:r>
                    </a:p>
                    <a:p>
                      <a:pPr marL="180975" marR="0" lvl="0" indent="-180975" algn="l" defTabSz="1033463" rtl="0" eaLnBrk="1" fontAlgn="auto" latinLnBrk="0" hangingPunct="1">
                        <a:lnSpc>
                          <a:spcPct val="100000"/>
                        </a:lnSpc>
                        <a:spcBef>
                          <a:spcPts val="0"/>
                        </a:spcBef>
                        <a:spcAft>
                          <a:spcPts val="0"/>
                        </a:spcAft>
                        <a:buClrTx/>
                        <a:buSzTx/>
                        <a:buFontTx/>
                        <a:buNone/>
                        <a:tabLst/>
                        <a:defRPr/>
                      </a:pPr>
                      <a:endParaRPr kumimoji="1" lang="en-US" altLang="ja-JP" sz="1300" dirty="0">
                        <a:solidFill>
                          <a:schemeClr val="tx1"/>
                        </a:solidFill>
                        <a:latin typeface="+mn-ea"/>
                        <a:ea typeface="+mn-ea"/>
                      </a:endParaRPr>
                    </a:p>
                    <a:p>
                      <a:pPr marL="180975" marR="0" lvl="0" indent="-180975" algn="l" defTabSz="809625"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○公民連携による取組推進</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府内全市町村と企業等が参</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画する大阪スマートシティ</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パートナーズフォーラムを設</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a:t>
                      </a:r>
                      <a:r>
                        <a:rPr kumimoji="1" lang="ja-JP" altLang="en-US" sz="1300" dirty="0" err="1">
                          <a:solidFill>
                            <a:schemeClr val="tx1"/>
                          </a:solidFill>
                          <a:latin typeface="+mn-ea"/>
                          <a:ea typeface="+mn-ea"/>
                        </a:rPr>
                        <a:t>置し</a:t>
                      </a:r>
                      <a:r>
                        <a:rPr kumimoji="1" lang="ja-JP" altLang="en-US" sz="1300" dirty="0">
                          <a:solidFill>
                            <a:schemeClr val="tx1"/>
                          </a:solidFill>
                          <a:latin typeface="+mn-ea"/>
                          <a:ea typeface="+mn-ea"/>
                        </a:rPr>
                        <a:t>、府内各地で課題解決</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のプロジェク</a:t>
                      </a:r>
                      <a:r>
                        <a:rPr kumimoji="1" lang="ja-JP" altLang="en-US" sz="1300" strike="noStrike" dirty="0">
                          <a:solidFill>
                            <a:schemeClr val="tx1"/>
                          </a:solidFill>
                          <a:latin typeface="+mn-ea"/>
                          <a:ea typeface="+mn-ea"/>
                        </a:rPr>
                        <a:t>ト</a:t>
                      </a:r>
                      <a:r>
                        <a:rPr kumimoji="1" lang="ja-JP" altLang="en-US" sz="1300" dirty="0">
                          <a:solidFill>
                            <a:schemeClr val="tx1"/>
                          </a:solidFill>
                          <a:latin typeface="+mn-ea"/>
                          <a:ea typeface="+mn-ea"/>
                        </a:rPr>
                        <a:t>を推進。（令</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和</a:t>
                      </a:r>
                      <a:r>
                        <a:rPr kumimoji="1" lang="en-US" altLang="ja-JP" sz="1300" dirty="0">
                          <a:solidFill>
                            <a:schemeClr val="tx1"/>
                          </a:solidFill>
                          <a:latin typeface="+mn-ea"/>
                          <a:ea typeface="+mn-ea"/>
                        </a:rPr>
                        <a:t>4</a:t>
                      </a:r>
                      <a:r>
                        <a:rPr kumimoji="1" lang="ja-JP" altLang="en-US" sz="1300" dirty="0">
                          <a:solidFill>
                            <a:schemeClr val="tx1"/>
                          </a:solidFill>
                          <a:latin typeface="+mn-ea"/>
                          <a:ea typeface="+mn-ea"/>
                        </a:rPr>
                        <a:t>年</a:t>
                      </a:r>
                      <a:r>
                        <a:rPr kumimoji="1" lang="en-US" altLang="ja-JP" sz="1300" dirty="0">
                          <a:solidFill>
                            <a:schemeClr val="tx1"/>
                          </a:solidFill>
                          <a:latin typeface="+mn-ea"/>
                          <a:ea typeface="+mn-ea"/>
                        </a:rPr>
                        <a:t>10</a:t>
                      </a:r>
                      <a:r>
                        <a:rPr kumimoji="1" lang="ja-JP" altLang="en-US" sz="1300" dirty="0">
                          <a:solidFill>
                            <a:schemeClr val="tx1"/>
                          </a:solidFill>
                          <a:latin typeface="+mn-ea"/>
                          <a:ea typeface="+mn-ea"/>
                        </a:rPr>
                        <a:t>月現在</a:t>
                      </a:r>
                      <a:r>
                        <a:rPr kumimoji="1" lang="en-US" altLang="ja-JP" sz="1300" dirty="0">
                          <a:solidFill>
                            <a:schemeClr val="tx1"/>
                          </a:solidFill>
                          <a:latin typeface="+mn-ea"/>
                          <a:ea typeface="+mn-ea"/>
                        </a:rPr>
                        <a:t>451</a:t>
                      </a:r>
                      <a:r>
                        <a:rPr kumimoji="1" lang="ja-JP" altLang="en-US" sz="1300" dirty="0">
                          <a:solidFill>
                            <a:schemeClr val="tx1"/>
                          </a:solidFill>
                          <a:latin typeface="+mn-ea"/>
                          <a:ea typeface="+mn-ea"/>
                        </a:rPr>
                        <a:t>団体が</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参画）</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strike="noStrike" dirty="0">
                          <a:solidFill>
                            <a:schemeClr val="tx1"/>
                          </a:solidFill>
                          <a:latin typeface="+mn-ea"/>
                          <a:ea typeface="+mn-ea"/>
                        </a:rPr>
                        <a:t>○スーパーシティへの取組み</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スーパーシティ型国家戦略</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特別区域の指定に関する公</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募へ府市共同で提案。　</a:t>
                      </a:r>
                      <a:endParaRPr kumimoji="1" lang="en-US" altLang="ja-JP" sz="1300" dirty="0">
                        <a:solidFill>
                          <a:schemeClr val="tx1"/>
                        </a:solidFill>
                        <a:latin typeface="+mn-ea"/>
                        <a:ea typeface="+mn-ea"/>
                      </a:endParaRPr>
                    </a:p>
                  </a:txBody>
                  <a:tcPr marL="72000" marR="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strike="noStrike" dirty="0">
                          <a:solidFill>
                            <a:schemeClr val="tx1"/>
                          </a:solidFill>
                          <a:latin typeface="+mn-ea"/>
                          <a:ea typeface="+mn-ea"/>
                        </a:rPr>
                        <a:t>○大阪府市の役割の明確化</a:t>
                      </a:r>
                      <a:endParaRPr kumimoji="1" lang="en-US" altLang="ja-JP" sz="1300" strike="noStrike" dirty="0">
                        <a:solidFill>
                          <a:schemeClr val="tx1"/>
                        </a:solidFill>
                        <a:latin typeface="+mn-ea"/>
                        <a:ea typeface="+mn-ea"/>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300" strike="noStrike" dirty="0">
                          <a:solidFill>
                            <a:schemeClr val="tx1"/>
                          </a:solidFill>
                          <a:latin typeface="+mn-ea"/>
                          <a:ea typeface="+mn-ea"/>
                        </a:rPr>
                        <a:t>　・戦略の策定により、大阪全体の発展につなげていくための府市の役割を明確化し、様々なプロジェクトに取り組む方針を確定。今後、これに基づきあらゆる分野で大阪のスマートシティ化を加速。</a:t>
                      </a:r>
                      <a:endParaRPr kumimoji="1" lang="en-US" altLang="ja-JP" sz="1300" strike="noStrike" dirty="0">
                        <a:solidFill>
                          <a:schemeClr val="tx1"/>
                        </a:solidFill>
                        <a:latin typeface="+mn-ea"/>
                        <a:ea typeface="+mn-ea"/>
                      </a:endParaRPr>
                    </a:p>
                    <a:p>
                      <a:pPr marL="0" indent="0"/>
                      <a:endParaRPr kumimoji="1" lang="en-US" altLang="ja-JP" sz="1300" strike="noStrike" dirty="0">
                        <a:solidFill>
                          <a:schemeClr val="tx1"/>
                        </a:solidFill>
                        <a:latin typeface="+mn-ea"/>
                        <a:ea typeface="+mn-ea"/>
                      </a:endParaRPr>
                    </a:p>
                    <a:p>
                      <a:pPr marL="0" indent="0"/>
                      <a:r>
                        <a:rPr kumimoji="1" lang="ja-JP" altLang="en-US" sz="1300" strike="noStrike" dirty="0">
                          <a:solidFill>
                            <a:schemeClr val="tx1"/>
                          </a:solidFill>
                          <a:latin typeface="+mn-ea"/>
                          <a:ea typeface="+mn-ea"/>
                        </a:rPr>
                        <a:t>○行政サービスのデジタル化</a:t>
                      </a:r>
                    </a:p>
                    <a:p>
                      <a:pPr marL="180975" indent="-180975"/>
                      <a:r>
                        <a:rPr kumimoji="1" lang="ja-JP" altLang="en-US" sz="1300" strike="noStrike" dirty="0">
                          <a:solidFill>
                            <a:schemeClr val="tx1"/>
                          </a:solidFill>
                          <a:latin typeface="+mn-ea"/>
                          <a:ea typeface="+mn-ea"/>
                        </a:rPr>
                        <a:t>　・大阪市は基礎自治体として住民に身近なデジタルサービスの具体化を先導。大阪府は広域自治体として府内市町村のデジタルサービスの充実を図るシステム共同調達を推進。</a:t>
                      </a:r>
                      <a:endParaRPr kumimoji="1" lang="en-US" altLang="ja-JP" sz="1300" strike="noStrike" dirty="0">
                        <a:solidFill>
                          <a:schemeClr val="tx1"/>
                        </a:solidFill>
                        <a:latin typeface="+mn-ea"/>
                        <a:ea typeface="+mn-ea"/>
                      </a:endParaRPr>
                    </a:p>
                    <a:p>
                      <a:pPr marL="180975" indent="-180975"/>
                      <a:endParaRPr kumimoji="1" lang="en-US" altLang="ja-JP" sz="1300" strike="noStrike" dirty="0">
                        <a:solidFill>
                          <a:schemeClr val="tx1"/>
                        </a:solidFill>
                        <a:latin typeface="+mn-ea"/>
                        <a:ea typeface="+mn-ea"/>
                      </a:endParaRPr>
                    </a:p>
                    <a:p>
                      <a:pPr marL="180975" indent="-180975"/>
                      <a:r>
                        <a:rPr kumimoji="1" lang="ja-JP" altLang="en-US" sz="1300" strike="noStrike" dirty="0">
                          <a:solidFill>
                            <a:schemeClr val="tx1"/>
                          </a:solidFill>
                          <a:latin typeface="+mn-ea"/>
                          <a:ea typeface="+mn-ea"/>
                        </a:rPr>
                        <a:t>○府内市町村の課題解決</a:t>
                      </a:r>
                      <a:endParaRPr kumimoji="1" lang="en-US" altLang="ja-JP" sz="1300" strike="noStrike" dirty="0">
                        <a:solidFill>
                          <a:schemeClr val="tx1"/>
                        </a:solidFill>
                        <a:latin typeface="+mn-ea"/>
                        <a:ea typeface="+mn-ea"/>
                      </a:endParaRPr>
                    </a:p>
                    <a:p>
                      <a:pPr marL="180975" indent="-180975"/>
                      <a:r>
                        <a:rPr kumimoji="1" lang="ja-JP" altLang="en-US" sz="1300" strike="noStrike" dirty="0">
                          <a:solidFill>
                            <a:schemeClr val="tx1"/>
                          </a:solidFill>
                          <a:latin typeface="+mn-ea"/>
                          <a:ea typeface="+mn-ea"/>
                        </a:rPr>
                        <a:t>　・市町村が抱える課題解決への民間企業の参画拡大。</a:t>
                      </a:r>
                      <a:endParaRPr kumimoji="1" lang="en-US" altLang="ja-JP" sz="1300" strike="noStrike" dirty="0">
                        <a:solidFill>
                          <a:schemeClr val="tx1"/>
                        </a:solidFill>
                        <a:latin typeface="+mn-ea"/>
                        <a:ea typeface="+mn-ea"/>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300" strike="noStrike" dirty="0">
                          <a:solidFill>
                            <a:schemeClr val="tx1"/>
                          </a:solidFill>
                          <a:latin typeface="+mn-ea"/>
                          <a:ea typeface="+mn-ea"/>
                        </a:rPr>
                        <a:t>　　小規模市町村においてもプロジェクトが具体化</a:t>
                      </a:r>
                      <a:endParaRPr kumimoji="1" lang="en-US" altLang="ja-JP" sz="1300" strike="noStrike" dirty="0">
                        <a:solidFill>
                          <a:schemeClr val="tx1"/>
                        </a:solidFill>
                        <a:latin typeface="+mn-ea"/>
                        <a:ea typeface="+mn-ea"/>
                      </a:endParaRPr>
                    </a:p>
                    <a:p>
                      <a:pPr marL="266700" indent="-266700"/>
                      <a:r>
                        <a:rPr kumimoji="1" lang="ja-JP" altLang="en-US" sz="1300" strike="noStrike" dirty="0">
                          <a:solidFill>
                            <a:schemeClr val="tx1"/>
                          </a:solidFill>
                          <a:latin typeface="+mn-ea"/>
                          <a:ea typeface="+mn-ea"/>
                        </a:rPr>
                        <a:t>　</a:t>
                      </a:r>
                      <a:r>
                        <a:rPr kumimoji="1" lang="en-US" altLang="ja-JP" sz="1300" strike="noStrike" dirty="0">
                          <a:solidFill>
                            <a:schemeClr val="tx1"/>
                          </a:solidFill>
                          <a:latin typeface="+mn-ea"/>
                          <a:ea typeface="+mn-ea"/>
                        </a:rPr>
                        <a:t>※16</a:t>
                      </a:r>
                      <a:r>
                        <a:rPr kumimoji="1" lang="ja-JP" altLang="en-US" sz="1300" strike="noStrike" dirty="0">
                          <a:solidFill>
                            <a:schemeClr val="tx1"/>
                          </a:solidFill>
                          <a:latin typeface="+mn-ea"/>
                          <a:ea typeface="+mn-ea"/>
                        </a:rPr>
                        <a:t>市町で</a:t>
                      </a:r>
                      <a:r>
                        <a:rPr kumimoji="1" lang="en-US" altLang="ja-JP" sz="1300" strike="noStrike" dirty="0">
                          <a:solidFill>
                            <a:schemeClr val="tx1"/>
                          </a:solidFill>
                          <a:latin typeface="+mn-ea"/>
                          <a:ea typeface="+mn-ea"/>
                        </a:rPr>
                        <a:t>22</a:t>
                      </a:r>
                      <a:r>
                        <a:rPr kumimoji="1" lang="ja-JP" altLang="en-US" sz="1300" strike="noStrike" dirty="0">
                          <a:solidFill>
                            <a:schemeClr val="tx1"/>
                          </a:solidFill>
                          <a:latin typeface="+mn-ea"/>
                          <a:ea typeface="+mn-ea"/>
                        </a:rPr>
                        <a:t>プロジェクトを　推進（令和</a:t>
                      </a:r>
                      <a:r>
                        <a:rPr kumimoji="1" lang="en-US" altLang="ja-JP" sz="1300" strike="noStrike" dirty="0">
                          <a:solidFill>
                            <a:schemeClr val="tx1"/>
                          </a:solidFill>
                          <a:latin typeface="+mn-ea"/>
                          <a:ea typeface="+mn-ea"/>
                        </a:rPr>
                        <a:t>4</a:t>
                      </a:r>
                      <a:r>
                        <a:rPr kumimoji="1" lang="ja-JP" altLang="en-US" sz="1300" strike="noStrike" dirty="0">
                          <a:solidFill>
                            <a:schemeClr val="tx1"/>
                          </a:solidFill>
                          <a:latin typeface="+mn-ea"/>
                          <a:ea typeface="+mn-ea"/>
                        </a:rPr>
                        <a:t>年</a:t>
                      </a:r>
                      <a:r>
                        <a:rPr kumimoji="1" lang="en-US" altLang="ja-JP" sz="1300" strike="noStrike" dirty="0">
                          <a:solidFill>
                            <a:schemeClr val="tx1"/>
                          </a:solidFill>
                          <a:latin typeface="+mn-ea"/>
                          <a:ea typeface="+mn-ea"/>
                        </a:rPr>
                        <a:t>10</a:t>
                      </a:r>
                      <a:r>
                        <a:rPr kumimoji="1" lang="ja-JP" altLang="en-US" sz="1300" strike="noStrike" dirty="0">
                          <a:solidFill>
                            <a:schemeClr val="tx1"/>
                          </a:solidFill>
                          <a:latin typeface="+mn-ea"/>
                          <a:ea typeface="+mn-ea"/>
                        </a:rPr>
                        <a:t>月現在）</a:t>
                      </a:r>
                    </a:p>
                    <a:p>
                      <a:pPr marL="0" indent="0"/>
                      <a:endParaRPr kumimoji="1" lang="en-US" altLang="ja-JP" sz="1300" strike="noStrike" dirty="0">
                        <a:solidFill>
                          <a:schemeClr val="tx1"/>
                        </a:solidFill>
                        <a:latin typeface="+mn-ea"/>
                        <a:ea typeface="+mn-ea"/>
                      </a:endParaRPr>
                    </a:p>
                    <a:p>
                      <a:pPr marL="0" indent="0"/>
                      <a:r>
                        <a:rPr kumimoji="1" lang="ja-JP" altLang="en-US" sz="1300" strike="noStrike" spc="0" baseline="0" dirty="0">
                          <a:solidFill>
                            <a:schemeClr val="tx1"/>
                          </a:solidFill>
                          <a:latin typeface="+mn-ea"/>
                          <a:ea typeface="+mn-ea"/>
                        </a:rPr>
                        <a:t>○</a:t>
                      </a:r>
                      <a:r>
                        <a:rPr kumimoji="1" lang="ja-JP" altLang="en-US" sz="1300" strike="noStrike" spc="-60" baseline="0" dirty="0">
                          <a:solidFill>
                            <a:schemeClr val="tx1"/>
                          </a:solidFill>
                          <a:latin typeface="+mn-ea"/>
                          <a:ea typeface="+mn-ea"/>
                        </a:rPr>
                        <a:t>スーパーシティ構想の推進</a:t>
                      </a:r>
                      <a:endParaRPr kumimoji="1" lang="en-US" altLang="ja-JP" sz="1300" strike="noStrike" spc="-60" baseline="0" dirty="0">
                        <a:solidFill>
                          <a:schemeClr val="tx1"/>
                        </a:solidFill>
                        <a:latin typeface="+mn-ea"/>
                        <a:ea typeface="+mn-ea"/>
                      </a:endParaRPr>
                    </a:p>
                    <a:p>
                      <a:pPr marL="87313" indent="-87313"/>
                      <a:r>
                        <a:rPr kumimoji="1" lang="ja-JP" altLang="en-US" sz="1300" strike="noStrike" baseline="0" dirty="0">
                          <a:solidFill>
                            <a:schemeClr val="tx1"/>
                          </a:solidFill>
                          <a:latin typeface="+mn-ea"/>
                          <a:ea typeface="+mn-ea"/>
                        </a:rPr>
                        <a:t>・スーパーシティ型国家戦略特別区域への指定</a:t>
                      </a:r>
                      <a:endParaRPr kumimoji="1" lang="ja-JP" altLang="ja-JP" sz="1300" kern="1200" dirty="0">
                        <a:solidFill>
                          <a:schemeClr val="tx1"/>
                        </a:solidFill>
                        <a:effectLst/>
                        <a:latin typeface="+mn-lt"/>
                        <a:ea typeface="+mn-ea"/>
                        <a:cs typeface="+mn-cs"/>
                      </a:endParaRPr>
                    </a:p>
                  </a:txBody>
                  <a:tcPr marL="72000" marR="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テキスト ボックス 9"/>
          <p:cNvSpPr txBox="1"/>
          <p:nvPr/>
        </p:nvSpPr>
        <p:spPr>
          <a:xfrm>
            <a:off x="-14684" y="0"/>
            <a:ext cx="5040000" cy="338554"/>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（７）スマートシティ戦略の推進</a:t>
            </a:r>
            <a:r>
              <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新規</a:t>
            </a:r>
            <a:r>
              <a:rPr kumimoji="1" lang="en-US" altLang="ja-JP"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4" name="スライド番号プレースホルダー 2"/>
          <p:cNvSpPr>
            <a:spLocks noGrp="1"/>
          </p:cNvSpPr>
          <p:nvPr>
            <p:ph type="sldNum" sz="quarter" idx="12"/>
          </p:nvPr>
        </p:nvSpPr>
        <p:spPr>
          <a:xfrm>
            <a:off x="7010400" y="652534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680759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1647" y="525741"/>
            <a:ext cx="8683217" cy="1492716"/>
          </a:xfrm>
          <a:prstGeom prst="rect">
            <a:avLst/>
          </a:prstGeom>
          <a:noFill/>
        </p:spPr>
        <p:txBody>
          <a:bodyPr wrap="square" rtlCol="0">
            <a:spAutoFit/>
          </a:bodyPr>
          <a:lstStyle/>
          <a:p>
            <a:pPr marL="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大阪府・大阪市では、「豊かで利便性の高い都市生活」を未来像とする副首都の確立・発展をめざしている。さらに、</a:t>
            </a:r>
            <a:r>
              <a:rPr kumimoji="1" lang="en-US" altLang="ja-JP"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2025</a:t>
            </a:r>
            <a:r>
              <a:rPr kumimoji="1" lang="ja-JP" altLang="en-US"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年には「いのち輝く未来社会のデザイン」をテーマとする大阪・関西万博が開催される。</a:t>
            </a:r>
          </a:p>
          <a:p>
            <a:pPr marL="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これらの取組を大阪のさらなる発展につなげていくためにも、世界の先進事例を参考にしつつ、府域全体で先端技術による利便性の向上を住民が実感でき、笑顔で暮らせる都市・大阪を作っていくことが不可欠。</a:t>
            </a:r>
            <a:endParaRPr kumimoji="1" lang="en-US" altLang="ja-JP"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のスマートシティを調査・検討するために、令和元年５月に開催された副首都推進本部会議において、スマートシティ戦略会議の設置を決定。さらに、スマートシティ戦略の推進のため、令和２年４月に、大阪府においてスマートシティ戦略部を設置し、大阪市において、ＩＣＴ戦略室にスマートシティ推進担当を設置した。</a:t>
            </a:r>
          </a:p>
        </p:txBody>
      </p:sp>
      <p:sp>
        <p:nvSpPr>
          <p:cNvPr id="32" name="正方形/長方形 31"/>
          <p:cNvSpPr/>
          <p:nvPr/>
        </p:nvSpPr>
        <p:spPr>
          <a:xfrm>
            <a:off x="6091052" y="2583932"/>
            <a:ext cx="371754"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年９月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デジタル庁発足</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3" name="正方形/長方形 32"/>
          <p:cNvSpPr/>
          <p:nvPr/>
        </p:nvSpPr>
        <p:spPr>
          <a:xfrm>
            <a:off x="804426" y="2583932"/>
            <a:ext cx="367149"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年５月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「デジタル手続法」公布</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6" name="正方形/長方形 35"/>
          <p:cNvSpPr/>
          <p:nvPr/>
        </p:nvSpPr>
        <p:spPr>
          <a:xfrm>
            <a:off x="1053139" y="4583715"/>
            <a:ext cx="375611"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年７月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スマートシティ戦略準備室設置</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9" name="テキスト ボックス 48"/>
          <p:cNvSpPr txBox="1"/>
          <p:nvPr/>
        </p:nvSpPr>
        <p:spPr>
          <a:xfrm>
            <a:off x="178880" y="210126"/>
            <a:ext cx="77048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■改革の取組み：大阪スマートシティの推進</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0" name="テキスト ボックス 49"/>
          <p:cNvSpPr txBox="1"/>
          <p:nvPr/>
        </p:nvSpPr>
        <p:spPr>
          <a:xfrm>
            <a:off x="152507" y="1918560"/>
            <a:ext cx="77048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■経緯</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28" name="表 27"/>
          <p:cNvGraphicFramePr>
            <a:graphicFrameLocks noGrp="1"/>
          </p:cNvGraphicFramePr>
          <p:nvPr/>
        </p:nvGraphicFramePr>
        <p:xfrm>
          <a:off x="428824" y="2286082"/>
          <a:ext cx="8492888" cy="254614"/>
        </p:xfrm>
        <a:graphic>
          <a:graphicData uri="http://schemas.openxmlformats.org/drawingml/2006/table">
            <a:tbl>
              <a:tblPr firstRow="1" bandRow="1">
                <a:tableStyleId>{7DF18680-E054-41AD-8BC1-D1AEF772440D}</a:tableStyleId>
              </a:tblPr>
              <a:tblGrid>
                <a:gridCol w="2962076">
                  <a:extLst>
                    <a:ext uri="{9D8B030D-6E8A-4147-A177-3AD203B41FA5}">
                      <a16:colId xmlns:a16="http://schemas.microsoft.com/office/drawing/2014/main" val="20000"/>
                    </a:ext>
                  </a:extLst>
                </a:gridCol>
                <a:gridCol w="2038350">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1377912">
                  <a:extLst>
                    <a:ext uri="{9D8B030D-6E8A-4147-A177-3AD203B41FA5}">
                      <a16:colId xmlns:a16="http://schemas.microsoft.com/office/drawing/2014/main" val="20003"/>
                    </a:ext>
                  </a:extLst>
                </a:gridCol>
              </a:tblGrid>
              <a:tr h="254614">
                <a:tc>
                  <a:txBody>
                    <a:bodyPr/>
                    <a:lstStyle/>
                    <a:p>
                      <a:pPr algn="ctr"/>
                      <a:r>
                        <a:rPr kumimoji="1" lang="en-US" altLang="ja-JP" sz="1050" dirty="0"/>
                        <a:t>2019</a:t>
                      </a:r>
                      <a:r>
                        <a:rPr kumimoji="1" lang="ja-JP" altLang="en-US" sz="1050" dirty="0"/>
                        <a:t>年</a:t>
                      </a:r>
                    </a:p>
                  </a:txBody>
                  <a:tcPr/>
                </a:tc>
                <a:tc>
                  <a:txBody>
                    <a:bodyPr/>
                    <a:lstStyle/>
                    <a:p>
                      <a:pPr algn="ctr"/>
                      <a:r>
                        <a:rPr kumimoji="1" lang="en-US" altLang="ja-JP" sz="1050" dirty="0"/>
                        <a:t>2020</a:t>
                      </a:r>
                      <a:r>
                        <a:rPr kumimoji="1" lang="ja-JP" altLang="en-US" sz="1050" dirty="0"/>
                        <a:t>年</a:t>
                      </a:r>
                    </a:p>
                  </a:txBody>
                  <a:tcPr/>
                </a:tc>
                <a:tc>
                  <a:txBody>
                    <a:bodyPr/>
                    <a:lstStyle/>
                    <a:p>
                      <a:pPr algn="ctr"/>
                      <a:r>
                        <a:rPr kumimoji="1" lang="en-US" altLang="ja-JP" sz="1050" dirty="0"/>
                        <a:t>2021</a:t>
                      </a:r>
                      <a:r>
                        <a:rPr kumimoji="1" lang="ja-JP" altLang="en-US" sz="1050" dirty="0"/>
                        <a:t>年</a:t>
                      </a:r>
                    </a:p>
                  </a:txBody>
                  <a:tcPr/>
                </a:tc>
                <a:tc>
                  <a:txBody>
                    <a:bodyPr/>
                    <a:lstStyle/>
                    <a:p>
                      <a:pPr algn="ctr"/>
                      <a:r>
                        <a:rPr kumimoji="1" lang="en-US" altLang="ja-JP" sz="1050" dirty="0"/>
                        <a:t>2022</a:t>
                      </a:r>
                      <a:r>
                        <a:rPr kumimoji="1" lang="ja-JP" altLang="en-US" sz="1050" dirty="0"/>
                        <a:t>年</a:t>
                      </a:r>
                    </a:p>
                  </a:txBody>
                  <a:tcPr/>
                </a:tc>
                <a:extLst>
                  <a:ext uri="{0D108BD9-81ED-4DB2-BD59-A6C34878D82A}">
                    <a16:rowId xmlns:a16="http://schemas.microsoft.com/office/drawing/2014/main" val="10000"/>
                  </a:ext>
                </a:extLst>
              </a:tr>
            </a:tbl>
          </a:graphicData>
        </a:graphic>
      </p:graphicFrame>
      <p:sp>
        <p:nvSpPr>
          <p:cNvPr id="46" name="テキスト ボックス 45"/>
          <p:cNvSpPr txBox="1"/>
          <p:nvPr/>
        </p:nvSpPr>
        <p:spPr>
          <a:xfrm>
            <a:off x="15573" y="3060539"/>
            <a:ext cx="430887" cy="80504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国　</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7" name="テキスト ボックス 46"/>
          <p:cNvSpPr txBox="1"/>
          <p:nvPr/>
        </p:nvSpPr>
        <p:spPr>
          <a:xfrm>
            <a:off x="0" y="5119890"/>
            <a:ext cx="430887" cy="1136977"/>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府・市　</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 name="正方形/長方形 20"/>
          <p:cNvSpPr/>
          <p:nvPr/>
        </p:nvSpPr>
        <p:spPr>
          <a:xfrm>
            <a:off x="453064" y="4583716"/>
            <a:ext cx="547061"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年５月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副首都本部会議において「大阪スマートシティ戦略会議」の設置が決定</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4717841" y="4583716"/>
            <a:ext cx="530434"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12</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第８回大阪スマートシティ戦略会議</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開催</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正方形/長方形 26"/>
          <p:cNvSpPr/>
          <p:nvPr/>
        </p:nvSpPr>
        <p:spPr>
          <a:xfrm>
            <a:off x="1242576" y="2593457"/>
            <a:ext cx="816568"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年６月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「世界最先端デジタル国家創造宣言・官民データ活用推進基本計画」</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閣議決定</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nvGrpSpPr>
          <p:cNvPr id="6" name="グループ化 5"/>
          <p:cNvGrpSpPr/>
          <p:nvPr/>
        </p:nvGrpSpPr>
        <p:grpSpPr>
          <a:xfrm>
            <a:off x="4297732" y="2582812"/>
            <a:ext cx="505358" cy="1886912"/>
            <a:chOff x="3858570" y="2554483"/>
            <a:chExt cx="722464" cy="1877387"/>
          </a:xfrm>
        </p:grpSpPr>
        <p:sp>
          <p:nvSpPr>
            <p:cNvPr id="38" name="正方形/長方形 37"/>
            <p:cNvSpPr/>
            <p:nvPr/>
          </p:nvSpPr>
          <p:spPr>
            <a:xfrm>
              <a:off x="3858570" y="2554483"/>
              <a:ext cx="529374"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wordArtVertRtl"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年９月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ＩＴ戦略</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4142959" y="2747139"/>
              <a:ext cx="438075" cy="13780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endPar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sp>
        <p:nvSpPr>
          <p:cNvPr id="24" name="正方形/長方形 23"/>
          <p:cNvSpPr/>
          <p:nvPr/>
        </p:nvSpPr>
        <p:spPr>
          <a:xfrm>
            <a:off x="1499750" y="4583716"/>
            <a:ext cx="714375"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年８月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第１回大阪スマートシティ戦略会議開催</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以降、２月まで毎月、</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年度で７回開催</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5" name="正方形/長方形 24"/>
          <p:cNvSpPr/>
          <p:nvPr/>
        </p:nvSpPr>
        <p:spPr>
          <a:xfrm>
            <a:off x="2803635" y="4583716"/>
            <a:ext cx="460294"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年３月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大阪スマートシティ戦略 </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Ver.1.0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制定</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6" name="正方形/長方形 25"/>
          <p:cNvSpPr/>
          <p:nvPr/>
        </p:nvSpPr>
        <p:spPr>
          <a:xfrm>
            <a:off x="2408665" y="4583716"/>
            <a:ext cx="338575"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スーパーシティアイデア公募提出</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0" name="正方形/長方形 29"/>
          <p:cNvSpPr/>
          <p:nvPr/>
        </p:nvSpPr>
        <p:spPr>
          <a:xfrm>
            <a:off x="2165257" y="2612374"/>
            <a:ext cx="500133"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年９月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スーパーシティアイデア公募開始（</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月末〆切）</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1" name="正方形/長方形 30"/>
          <p:cNvSpPr/>
          <p:nvPr/>
        </p:nvSpPr>
        <p:spPr>
          <a:xfrm>
            <a:off x="4084615" y="4583716"/>
            <a:ext cx="517919"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年８月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大阪スマートシティパートナーズ</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フォーラム設立</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4" name="正方形/長方形 33"/>
          <p:cNvSpPr/>
          <p:nvPr/>
        </p:nvSpPr>
        <p:spPr>
          <a:xfrm>
            <a:off x="3309988" y="4583716"/>
            <a:ext cx="726762" cy="2049503"/>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年４月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府にスマートシティ戦略部設立</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同時にコロナ</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SWAT</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チーム発足</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市の</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ICT</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戦略室にスマートシティ推進担当設置</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9" name="正方形/長方形 38"/>
          <p:cNvSpPr/>
          <p:nvPr/>
        </p:nvSpPr>
        <p:spPr>
          <a:xfrm>
            <a:off x="7654196" y="4583716"/>
            <a:ext cx="375611" cy="2049503"/>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年４月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府に大阪</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DX</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イニシアティブ設置</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0" name="正方形/長方形 39"/>
          <p:cNvSpPr/>
          <p:nvPr/>
        </p:nvSpPr>
        <p:spPr>
          <a:xfrm>
            <a:off x="8454050" y="4583715"/>
            <a:ext cx="467695"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年９月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府に「住民サービス向上」タスク</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フォース」設置</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1" name="正方形/長方形 40"/>
          <p:cNvSpPr/>
          <p:nvPr/>
        </p:nvSpPr>
        <p:spPr>
          <a:xfrm>
            <a:off x="8001617" y="4583715"/>
            <a:ext cx="375611"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年８月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府で大阪</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DX</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イニシアティブ会議開催</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2" name="正方形/長方形 41"/>
          <p:cNvSpPr/>
          <p:nvPr/>
        </p:nvSpPr>
        <p:spPr>
          <a:xfrm>
            <a:off x="7402159" y="2593457"/>
            <a:ext cx="540929" cy="187626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年４月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スーパーシティ型国家戦略特別</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区域として大阪市を指定</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3" name="正方形/長方形 42"/>
          <p:cNvSpPr/>
          <p:nvPr/>
        </p:nvSpPr>
        <p:spPr>
          <a:xfrm>
            <a:off x="5351890" y="4583716"/>
            <a:ext cx="488270"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年４月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スーパーシティ型国家戦略特別区域</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に応募</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4" name="正方形/長方形 43"/>
          <p:cNvSpPr/>
          <p:nvPr/>
        </p:nvSpPr>
        <p:spPr>
          <a:xfrm>
            <a:off x="4717841" y="2583932"/>
            <a:ext cx="519952"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12</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スーパーシティ型国家戦略特別</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区域公募開始</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8" name="直線矢印コネクタ 7"/>
          <p:cNvCxnSpPr/>
          <p:nvPr/>
        </p:nvCxnSpPr>
        <p:spPr>
          <a:xfrm>
            <a:off x="5248275" y="4229100"/>
            <a:ext cx="103615" cy="35461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45" name="直線矢印コネクタ 44"/>
          <p:cNvCxnSpPr/>
          <p:nvPr/>
        </p:nvCxnSpPr>
        <p:spPr>
          <a:xfrm>
            <a:off x="2638720" y="4328709"/>
            <a:ext cx="56526" cy="26130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48" name="正方形/長方形 47"/>
          <p:cNvSpPr/>
          <p:nvPr/>
        </p:nvSpPr>
        <p:spPr>
          <a:xfrm>
            <a:off x="5476982" y="2593457"/>
            <a:ext cx="519099"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年８月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スーパーシティ型国家戦略特別区域再提案要請</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1" name="正方形/長方形 50"/>
          <p:cNvSpPr/>
          <p:nvPr/>
        </p:nvSpPr>
        <p:spPr>
          <a:xfrm>
            <a:off x="5914638" y="4583715"/>
            <a:ext cx="488270"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スーパーシティ型国家戦略特別区域</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にかかる再提案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7" name="正方形/長方形 36"/>
          <p:cNvSpPr/>
          <p:nvPr/>
        </p:nvSpPr>
        <p:spPr>
          <a:xfrm>
            <a:off x="6477386" y="4583716"/>
            <a:ext cx="487111"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年８月</a:t>
            </a:r>
            <a:endParaRPr kumimoji="1" lang="en-US" altLang="ja-JP" sz="900" b="0" i="0" u="none" strike="noStrike" kern="120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第９回大阪スマートシティ戦略会議</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開催</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53" name="直線矢印コネクタ 52"/>
          <p:cNvCxnSpPr/>
          <p:nvPr/>
        </p:nvCxnSpPr>
        <p:spPr>
          <a:xfrm>
            <a:off x="5996081" y="4328709"/>
            <a:ext cx="105164" cy="25500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54" name="正方形/長方形 53">
            <a:extLst>
              <a:ext uri="{FF2B5EF4-FFF2-40B4-BE49-F238E27FC236}">
                <a16:creationId xmlns:a16="http://schemas.microsoft.com/office/drawing/2014/main" id="{228B47F1-8A61-4035-977D-BC27554A37D3}"/>
              </a:ext>
            </a:extLst>
          </p:cNvPr>
          <p:cNvSpPr/>
          <p:nvPr/>
        </p:nvSpPr>
        <p:spPr>
          <a:xfrm>
            <a:off x="7029719" y="4583715"/>
            <a:ext cx="572004"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年３月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第</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回大阪スマートシティ戦略会議</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開催</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大阪スマートシティ戦略 </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ver.2.0</a:t>
            </a: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制定</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2"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4055865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32714" y="1660668"/>
            <a:ext cx="4386020" cy="3611003"/>
          </a:xfrm>
          <a:prstGeom prst="roundRect">
            <a:avLst>
              <a:gd name="adj" fmla="val 67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0" y="3487"/>
            <a:ext cx="9143999" cy="369332"/>
          </a:xfrm>
          <a:prstGeom prst="rect">
            <a:avLst/>
          </a:prstGeom>
          <a:solidFill>
            <a:srgbClr val="002060"/>
          </a:solidFill>
        </p:spPr>
        <p:txBody>
          <a:bodyPr vert="horz" wrap="square" lIns="91440" tIns="45720" rIns="91440" bIns="45720" rtlCol="0" anchor="ctr">
            <a:spAutoFit/>
          </a:bodyPr>
          <a:lstStyle>
            <a:defPPr>
              <a:defRPr lang="ja-JP"/>
            </a:defPPr>
            <a:lvl1pPr defTabSz="457200">
              <a:spcBef>
                <a:spcPts val="0"/>
              </a:spcBef>
              <a:buNone/>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大阪スマートシティ戦略</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Ver.1.0</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策定までの取組　＜スマートシティ戦略会議の設置＞</a:t>
            </a: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011" y="2099994"/>
            <a:ext cx="4230710" cy="3192541"/>
          </a:xfrm>
          <a:prstGeom prst="rect">
            <a:avLst/>
          </a:prstGeom>
        </p:spPr>
      </p:pic>
      <p:sp>
        <p:nvSpPr>
          <p:cNvPr id="26" name="テキスト ボックス 25"/>
          <p:cNvSpPr txBox="1"/>
          <p:nvPr/>
        </p:nvSpPr>
        <p:spPr>
          <a:xfrm>
            <a:off x="232713" y="654935"/>
            <a:ext cx="856893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2019</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年５月に開催された、第</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18</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回副首都推進本部会議において、スマートシティ戦略タスクフォースの組成、及び大阪スマートシティ戦略会議の開催の方針を確認し、</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2025</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年大阪・関西万博を一つのメルクマールとして、府と大阪市の関係部局や大学と連携した取り組みに着手。</a:t>
            </a:r>
          </a:p>
        </p:txBody>
      </p:sp>
      <p:pic>
        <p:nvPicPr>
          <p:cNvPr id="9" name="図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9964" y="2050187"/>
            <a:ext cx="4071683" cy="3211824"/>
          </a:xfrm>
          <a:prstGeom prst="rect">
            <a:avLst/>
          </a:prstGeom>
        </p:spPr>
      </p:pic>
      <p:sp>
        <p:nvSpPr>
          <p:cNvPr id="10" name="テキスト ボックス 9"/>
          <p:cNvSpPr txBox="1"/>
          <p:nvPr/>
        </p:nvSpPr>
        <p:spPr>
          <a:xfrm>
            <a:off x="1021502" y="1722759"/>
            <a:ext cx="309732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大阪スマートシティ戦略会議とタスクフォースの設置</a:t>
            </a:r>
          </a:p>
        </p:txBody>
      </p:sp>
      <p:sp>
        <p:nvSpPr>
          <p:cNvPr id="13" name="テキスト ボックス 12"/>
          <p:cNvSpPr txBox="1"/>
          <p:nvPr/>
        </p:nvSpPr>
        <p:spPr>
          <a:xfrm>
            <a:off x="4700256" y="1722759"/>
            <a:ext cx="4271502" cy="25391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万博のスマートシティの基盤確立を目標に、着実なステップアップ</a:t>
            </a:r>
          </a:p>
        </p:txBody>
      </p:sp>
      <p:sp>
        <p:nvSpPr>
          <p:cNvPr id="12"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458825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4305"/>
            <a:ext cx="9144000" cy="369332"/>
          </a:xfrm>
          <a:prstGeom prst="rect">
            <a:avLst/>
          </a:prstGeom>
          <a:solidFill>
            <a:srgbClr val="002060"/>
          </a:solidFill>
        </p:spPr>
        <p:txBody>
          <a:bodyPr vert="horz" wrap="square" lIns="91440" tIns="45720" rIns="0" bIns="45720" rtlCol="0" anchor="ctr">
            <a:spAutoFit/>
          </a:bodyPr>
          <a:lstStyle>
            <a:defPPr>
              <a:defRPr lang="ja-JP"/>
            </a:defPPr>
            <a:lvl1pPr defTabSz="457200">
              <a:spcBef>
                <a:spcPts val="0"/>
              </a:spcBef>
              <a:buNone/>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大阪スマートシティ戦略</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Ver.1.0</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策定までの取組</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＜スマートシティ戦略会議の開催実績と戦略の策定＞</a:t>
            </a:r>
          </a:p>
        </p:txBody>
      </p:sp>
      <p:sp>
        <p:nvSpPr>
          <p:cNvPr id="10" name="テキスト ボックス 9"/>
          <p:cNvSpPr txBox="1"/>
          <p:nvPr/>
        </p:nvSpPr>
        <p:spPr>
          <a:xfrm>
            <a:off x="333776" y="654824"/>
            <a:ext cx="836647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2019</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月に第</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回スマートシティ戦略会議を開催し、市町村ニーズの把握や先進事例調査、企業との対話やゲストスピーカーを招くなどして研究を重ね、</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月にスマートシティ戦略</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ver.1.0</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として、大阪のスマートシティとしての礎をつくった。</a:t>
            </a:r>
          </a:p>
        </p:txBody>
      </p:sp>
      <p:graphicFrame>
        <p:nvGraphicFramePr>
          <p:cNvPr id="11" name="表 10"/>
          <p:cNvGraphicFramePr>
            <a:graphicFrameLocks noGrp="1"/>
          </p:cNvGraphicFramePr>
          <p:nvPr/>
        </p:nvGraphicFramePr>
        <p:xfrm>
          <a:off x="545516" y="1651592"/>
          <a:ext cx="8154731" cy="4695418"/>
        </p:xfrm>
        <a:graphic>
          <a:graphicData uri="http://schemas.openxmlformats.org/drawingml/2006/table">
            <a:tbl>
              <a:tblPr firstRow="1" bandRow="1">
                <a:tableStyleId>{5940675A-B579-460E-94D1-54222C63F5DA}</a:tableStyleId>
              </a:tblPr>
              <a:tblGrid>
                <a:gridCol w="602944">
                  <a:extLst>
                    <a:ext uri="{9D8B030D-6E8A-4147-A177-3AD203B41FA5}">
                      <a16:colId xmlns:a16="http://schemas.microsoft.com/office/drawing/2014/main" val="3448449106"/>
                    </a:ext>
                  </a:extLst>
                </a:gridCol>
                <a:gridCol w="888013">
                  <a:extLst>
                    <a:ext uri="{9D8B030D-6E8A-4147-A177-3AD203B41FA5}">
                      <a16:colId xmlns:a16="http://schemas.microsoft.com/office/drawing/2014/main" val="1114088289"/>
                    </a:ext>
                  </a:extLst>
                </a:gridCol>
                <a:gridCol w="3240950">
                  <a:extLst>
                    <a:ext uri="{9D8B030D-6E8A-4147-A177-3AD203B41FA5}">
                      <a16:colId xmlns:a16="http://schemas.microsoft.com/office/drawing/2014/main" val="3058619872"/>
                    </a:ext>
                  </a:extLst>
                </a:gridCol>
                <a:gridCol w="3422824">
                  <a:extLst>
                    <a:ext uri="{9D8B030D-6E8A-4147-A177-3AD203B41FA5}">
                      <a16:colId xmlns:a16="http://schemas.microsoft.com/office/drawing/2014/main" val="1526048410"/>
                    </a:ext>
                  </a:extLst>
                </a:gridCol>
              </a:tblGrid>
              <a:tr h="219084">
                <a:tc>
                  <a:txBody>
                    <a:bodyPr/>
                    <a:lstStyle/>
                    <a:p>
                      <a:pPr algn="ctr"/>
                      <a:r>
                        <a:rPr kumimoji="1" lang="ja-JP" altLang="en-US" sz="900" b="1" dirty="0">
                          <a:latin typeface="+mn-ea"/>
                          <a:ea typeface="+mn-ea"/>
                        </a:rPr>
                        <a:t>会議</a:t>
                      </a:r>
                    </a:p>
                  </a:txBody>
                  <a:tcPr marL="30181" marR="30181" marT="30181" marB="30181">
                    <a:solidFill>
                      <a:schemeClr val="accent1">
                        <a:lumMod val="20000"/>
                        <a:lumOff val="80000"/>
                      </a:schemeClr>
                    </a:solidFill>
                  </a:tcPr>
                </a:tc>
                <a:tc>
                  <a:txBody>
                    <a:bodyPr/>
                    <a:lstStyle/>
                    <a:p>
                      <a:pPr algn="ctr"/>
                      <a:r>
                        <a:rPr kumimoji="1" lang="ja-JP" altLang="en-US" sz="900" b="1" dirty="0">
                          <a:latin typeface="+mn-ea"/>
                          <a:ea typeface="+mn-ea"/>
                        </a:rPr>
                        <a:t>開催日時</a:t>
                      </a:r>
                    </a:p>
                  </a:txBody>
                  <a:tcPr marL="30181" marR="30181" marT="30181" marB="30181">
                    <a:solidFill>
                      <a:schemeClr val="accent1">
                        <a:lumMod val="20000"/>
                        <a:lumOff val="80000"/>
                      </a:schemeClr>
                    </a:solidFill>
                  </a:tcPr>
                </a:tc>
                <a:tc>
                  <a:txBody>
                    <a:bodyPr/>
                    <a:lstStyle/>
                    <a:p>
                      <a:pPr algn="ctr"/>
                      <a:r>
                        <a:rPr kumimoji="1" lang="ja-JP" altLang="en-US" sz="900" b="1" dirty="0">
                          <a:latin typeface="+mn-ea"/>
                          <a:ea typeface="+mn-ea"/>
                        </a:rPr>
                        <a:t>議題</a:t>
                      </a:r>
                    </a:p>
                  </a:txBody>
                  <a:tcPr marL="30181" marR="30181" marT="30181" marB="30181">
                    <a:solidFill>
                      <a:schemeClr val="accent1">
                        <a:lumMod val="20000"/>
                        <a:lumOff val="80000"/>
                      </a:schemeClr>
                    </a:solidFill>
                  </a:tcPr>
                </a:tc>
                <a:tc>
                  <a:txBody>
                    <a:bodyPr/>
                    <a:lstStyle/>
                    <a:p>
                      <a:pPr algn="ctr"/>
                      <a:r>
                        <a:rPr kumimoji="1" lang="ja-JP" altLang="en-US" sz="900" b="1" dirty="0">
                          <a:latin typeface="+mn-ea"/>
                          <a:ea typeface="+mn-ea"/>
                        </a:rPr>
                        <a:t>ゲストスピーカー</a:t>
                      </a:r>
                    </a:p>
                  </a:txBody>
                  <a:tcPr marL="30181" marR="30181" marT="30181" marB="30181">
                    <a:solidFill>
                      <a:schemeClr val="accent1">
                        <a:lumMod val="20000"/>
                        <a:lumOff val="80000"/>
                      </a:schemeClr>
                    </a:solidFill>
                  </a:tcPr>
                </a:tc>
                <a:extLst>
                  <a:ext uri="{0D108BD9-81ED-4DB2-BD59-A6C34878D82A}">
                    <a16:rowId xmlns:a16="http://schemas.microsoft.com/office/drawing/2014/main" val="1916185736"/>
                  </a:ext>
                </a:extLst>
              </a:tr>
              <a:tr h="525604">
                <a:tc>
                  <a:txBody>
                    <a:bodyPr/>
                    <a:lstStyle/>
                    <a:p>
                      <a:pPr algn="l"/>
                      <a:r>
                        <a:rPr kumimoji="1" lang="ja-JP" altLang="en-US" sz="900" dirty="0">
                          <a:latin typeface="+mn-ea"/>
                          <a:ea typeface="+mn-ea"/>
                        </a:rPr>
                        <a:t>第</a:t>
                      </a:r>
                      <a:r>
                        <a:rPr kumimoji="1" lang="en-US" altLang="ja-JP" sz="900" dirty="0">
                          <a:latin typeface="+mn-ea"/>
                          <a:ea typeface="+mn-ea"/>
                        </a:rPr>
                        <a:t>1</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2019.8.5</a:t>
                      </a:r>
                    </a:p>
                  </a:txBody>
                  <a:tcPr marL="30181" marR="30181" marT="30181" marB="30181"/>
                </a:tc>
                <a:tc>
                  <a:txBody>
                    <a:bodyPr/>
                    <a:lstStyle/>
                    <a:p>
                      <a:pPr algn="l" fontAlgn="ctr"/>
                      <a:r>
                        <a:rPr lang="ja-JP" altLang="en-US" sz="900" dirty="0">
                          <a:effectLst/>
                          <a:latin typeface="+mn-ea"/>
                          <a:ea typeface="+mn-ea"/>
                        </a:rPr>
                        <a:t>① 大阪スマートシティ戦略会議について</a:t>
                      </a:r>
                      <a:br>
                        <a:rPr lang="ja-JP" altLang="en-US" sz="900" dirty="0">
                          <a:effectLst/>
                          <a:latin typeface="+mn-ea"/>
                          <a:ea typeface="+mn-ea"/>
                        </a:rPr>
                      </a:br>
                      <a:r>
                        <a:rPr lang="ja-JP" altLang="en-US" sz="900" dirty="0">
                          <a:effectLst/>
                          <a:latin typeface="+mn-ea"/>
                          <a:ea typeface="+mn-ea"/>
                        </a:rPr>
                        <a:t>② 大阪におけるスマートシティ戦略について</a:t>
                      </a:r>
                      <a:br>
                        <a:rPr lang="ja-JP" altLang="en-US" sz="900" dirty="0">
                          <a:effectLst/>
                          <a:latin typeface="+mn-ea"/>
                          <a:ea typeface="+mn-ea"/>
                        </a:rPr>
                      </a:br>
                      <a:r>
                        <a:rPr lang="ja-JP" altLang="en-US" sz="900" dirty="0">
                          <a:effectLst/>
                          <a:latin typeface="+mn-ea"/>
                          <a:ea typeface="+mn-ea"/>
                        </a:rPr>
                        <a:t>③ 自治体における</a:t>
                      </a:r>
                      <a:r>
                        <a:rPr lang="en-US" altLang="ja-JP" sz="900" dirty="0">
                          <a:effectLst/>
                          <a:latin typeface="+mn-ea"/>
                          <a:ea typeface="+mn-ea"/>
                        </a:rPr>
                        <a:t>ICT</a:t>
                      </a:r>
                      <a:r>
                        <a:rPr lang="ja-JP" altLang="en-US" sz="900" dirty="0">
                          <a:effectLst/>
                          <a:latin typeface="+mn-ea"/>
                          <a:ea typeface="+mn-ea"/>
                        </a:rPr>
                        <a:t>推進について</a:t>
                      </a:r>
                      <a:endParaRPr lang="en-US" altLang="ja-JP" sz="900" dirty="0">
                        <a:effectLst/>
                        <a:latin typeface="+mn-ea"/>
                        <a:ea typeface="+mn-ea"/>
                      </a:endParaRPr>
                    </a:p>
                  </a:txBody>
                  <a:tcPr marL="30181" marR="30181" marT="30181" marB="30181"/>
                </a:tc>
                <a:tc>
                  <a:txBody>
                    <a:bodyPr/>
                    <a:lstStyle/>
                    <a:p>
                      <a:pPr marL="108000" indent="-108000" algn="l">
                        <a:buFont typeface="Arial" panose="020B0604020202020204" pitchFamily="34" charset="0"/>
                        <a:buChar char="•"/>
                      </a:pPr>
                      <a:endParaRPr kumimoji="1" lang="en-US" altLang="zh-TW" sz="900" dirty="0">
                        <a:latin typeface="+mn-ea"/>
                        <a:ea typeface="+mn-ea"/>
                      </a:endParaRPr>
                    </a:p>
                    <a:p>
                      <a:pPr marL="108000" indent="-108000" algn="l">
                        <a:buFont typeface="Arial" panose="020B0604020202020204" pitchFamily="34" charset="0"/>
                        <a:buChar char="•"/>
                      </a:pPr>
                      <a:r>
                        <a:rPr kumimoji="1" lang="zh-TW" altLang="en-US" sz="900" dirty="0">
                          <a:latin typeface="+mn-ea"/>
                          <a:ea typeface="+mn-ea"/>
                        </a:rPr>
                        <a:t>東修平 四條畷市長</a:t>
                      </a:r>
                      <a:endParaRPr kumimoji="1" lang="en-US" altLang="zh-TW" sz="900" dirty="0">
                        <a:latin typeface="+mn-ea"/>
                        <a:ea typeface="+mn-ea"/>
                      </a:endParaRPr>
                    </a:p>
                    <a:p>
                      <a:pPr marL="108000" indent="-108000" algn="l">
                        <a:buFont typeface="Arial" panose="020B0604020202020204" pitchFamily="34" charset="0"/>
                        <a:buChar char="•"/>
                      </a:pPr>
                      <a:r>
                        <a:rPr kumimoji="1" lang="zh-TW" altLang="en-US" sz="900" dirty="0">
                          <a:latin typeface="+mn-ea"/>
                          <a:ea typeface="+mn-ea"/>
                        </a:rPr>
                        <a:t>島田智明 河内長野市長</a:t>
                      </a:r>
                      <a:endParaRPr kumimoji="1" lang="ja-JP" altLang="en-US" sz="900" dirty="0">
                        <a:latin typeface="+mn-ea"/>
                        <a:ea typeface="+mn-ea"/>
                      </a:endParaRPr>
                    </a:p>
                  </a:txBody>
                  <a:tcPr marL="30181" marR="30181" marT="30181" marB="30181"/>
                </a:tc>
                <a:extLst>
                  <a:ext uri="{0D108BD9-81ED-4DB2-BD59-A6C34878D82A}">
                    <a16:rowId xmlns:a16="http://schemas.microsoft.com/office/drawing/2014/main" val="2132615042"/>
                  </a:ext>
                </a:extLst>
              </a:tr>
              <a:tr h="372343">
                <a:tc>
                  <a:txBody>
                    <a:bodyPr/>
                    <a:lstStyle/>
                    <a:p>
                      <a:pPr algn="l"/>
                      <a:r>
                        <a:rPr kumimoji="1" lang="ja-JP" altLang="en-US" sz="900" dirty="0">
                          <a:latin typeface="+mn-ea"/>
                          <a:ea typeface="+mn-ea"/>
                        </a:rPr>
                        <a:t>第</a:t>
                      </a:r>
                      <a:r>
                        <a:rPr kumimoji="1" lang="en-US" altLang="ja-JP" sz="900" dirty="0">
                          <a:latin typeface="+mn-ea"/>
                          <a:ea typeface="+mn-ea"/>
                        </a:rPr>
                        <a:t>2</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9.27</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市町村の</a:t>
                      </a:r>
                      <a:r>
                        <a:rPr lang="en-US" altLang="ja-JP" sz="900" dirty="0">
                          <a:effectLst/>
                          <a:latin typeface="+mn-ea"/>
                          <a:ea typeface="+mn-ea"/>
                        </a:rPr>
                        <a:t>ICT</a:t>
                      </a:r>
                      <a:r>
                        <a:rPr lang="ja-JP" altLang="en-US" sz="900" dirty="0">
                          <a:effectLst/>
                          <a:latin typeface="+mn-ea"/>
                          <a:ea typeface="+mn-ea"/>
                        </a:rPr>
                        <a:t>活用について</a:t>
                      </a:r>
                    </a:p>
                    <a:p>
                      <a:pPr algn="l" fontAlgn="ctr"/>
                      <a:r>
                        <a:rPr lang="ja-JP" altLang="en-US" sz="900" dirty="0">
                          <a:effectLst/>
                          <a:latin typeface="+mn-ea"/>
                          <a:ea typeface="+mn-ea"/>
                        </a:rPr>
                        <a:t>② シビックテックとの連携について</a:t>
                      </a:r>
                      <a:endParaRPr lang="zh-TW" altLang="en-US" sz="900" dirty="0">
                        <a:effectLst/>
                        <a:latin typeface="+mn-ea"/>
                        <a:ea typeface="+mn-ea"/>
                      </a:endParaRPr>
                    </a:p>
                  </a:txBody>
                  <a:tcPr marL="30181" marR="30181" marT="30181" marB="30181"/>
                </a:tc>
                <a:tc>
                  <a:txBody>
                    <a:bodyPr/>
                    <a:lstStyle/>
                    <a:p>
                      <a:pPr marL="108000" indent="-108000" algn="l" fontAlgn="ctr">
                        <a:buFont typeface="Arial" panose="020B0604020202020204" pitchFamily="34" charset="0"/>
                        <a:buChar char="•"/>
                      </a:pPr>
                      <a:r>
                        <a:rPr lang="ja-JP" altLang="en-US" sz="900" dirty="0">
                          <a:effectLst/>
                          <a:latin typeface="+mn-ea"/>
                          <a:ea typeface="+mn-ea"/>
                        </a:rPr>
                        <a:t>白川展之 一般社団法人コード・フォー・ジャパン </a:t>
                      </a:r>
                    </a:p>
                    <a:p>
                      <a:pPr marL="108000" indent="-108000" algn="l" fontAlgn="ctr">
                        <a:buFont typeface="Arial" panose="020B0604020202020204" pitchFamily="34" charset="0"/>
                        <a:buChar char="•"/>
                      </a:pPr>
                      <a:r>
                        <a:rPr lang="ja-JP" altLang="en-US" sz="900" dirty="0">
                          <a:effectLst/>
                          <a:latin typeface="+mn-ea"/>
                          <a:ea typeface="+mn-ea"/>
                        </a:rPr>
                        <a:t>広瀬慶輔 寝屋川市長 </a:t>
                      </a:r>
                      <a:endParaRPr kumimoji="1" lang="ja-JP" altLang="en-US" sz="900" dirty="0">
                        <a:latin typeface="+mn-ea"/>
                        <a:ea typeface="+mn-ea"/>
                      </a:endParaRPr>
                    </a:p>
                  </a:txBody>
                  <a:tcPr marL="30181" marR="30181" marT="30181" marB="30181"/>
                </a:tc>
                <a:extLst>
                  <a:ext uri="{0D108BD9-81ED-4DB2-BD59-A6C34878D82A}">
                    <a16:rowId xmlns:a16="http://schemas.microsoft.com/office/drawing/2014/main" val="1803158598"/>
                  </a:ext>
                </a:extLst>
              </a:tr>
              <a:tr h="678863">
                <a:tc>
                  <a:txBody>
                    <a:bodyPr/>
                    <a:lstStyle/>
                    <a:p>
                      <a:pPr algn="l"/>
                      <a:r>
                        <a:rPr kumimoji="1" lang="ja-JP" altLang="en-US" sz="900" dirty="0">
                          <a:latin typeface="+mn-ea"/>
                          <a:ea typeface="+mn-ea"/>
                        </a:rPr>
                        <a:t>第</a:t>
                      </a:r>
                      <a:r>
                        <a:rPr kumimoji="1" lang="en-US" altLang="ja-JP" sz="900" dirty="0">
                          <a:latin typeface="+mn-ea"/>
                          <a:ea typeface="+mn-ea"/>
                        </a:rPr>
                        <a:t>3</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10.31</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大阪のスマートモビリティについて</a:t>
                      </a:r>
                    </a:p>
                    <a:p>
                      <a:pPr algn="l" fontAlgn="ctr"/>
                      <a:r>
                        <a:rPr lang="ja-JP" altLang="en-US" sz="900" dirty="0">
                          <a:effectLst/>
                          <a:latin typeface="+mn-ea"/>
                          <a:ea typeface="+mn-ea"/>
                        </a:rPr>
                        <a:t>② 「スーパーシティ構想」アイディア公募への提案</a:t>
                      </a:r>
                      <a:endParaRPr lang="zh-TW" altLang="en-US" sz="900" dirty="0">
                        <a:effectLst/>
                        <a:latin typeface="+mn-ea"/>
                        <a:ea typeface="+mn-ea"/>
                      </a:endParaRPr>
                    </a:p>
                  </a:txBody>
                  <a:tcPr marL="30181" marR="30181" marT="30181" marB="30181"/>
                </a:tc>
                <a:tc>
                  <a:txBody>
                    <a:bodyPr/>
                    <a:lstStyle/>
                    <a:p>
                      <a:pPr marL="108000" indent="-108000" algn="l" fontAlgn="ctr">
                        <a:buFont typeface="Arial" panose="020B0604020202020204" pitchFamily="34" charset="0"/>
                        <a:buChar char="•"/>
                      </a:pPr>
                      <a:r>
                        <a:rPr lang="ja-JP" altLang="en-US" sz="900" dirty="0">
                          <a:effectLst/>
                          <a:latin typeface="+mn-ea"/>
                          <a:ea typeface="+mn-ea"/>
                        </a:rPr>
                        <a:t>永藤英機 堺市長 </a:t>
                      </a:r>
                    </a:p>
                    <a:p>
                      <a:pPr marL="108000" indent="-108000" algn="l" fontAlgn="ctr">
                        <a:buFont typeface="Arial" panose="020B0604020202020204" pitchFamily="34" charset="0"/>
                        <a:buChar char="•"/>
                      </a:pPr>
                      <a:r>
                        <a:rPr lang="ja-JP" altLang="en-US" sz="900" dirty="0">
                          <a:effectLst/>
                          <a:latin typeface="+mn-ea"/>
                          <a:ea typeface="+mn-ea"/>
                        </a:rPr>
                        <a:t>村瀨 茂高 </a:t>
                      </a:r>
                      <a:r>
                        <a:rPr lang="en-US" altLang="ja-JP" sz="900" dirty="0">
                          <a:effectLst/>
                          <a:latin typeface="+mn-ea"/>
                          <a:ea typeface="+mn-ea"/>
                        </a:rPr>
                        <a:t>WILLER </a:t>
                      </a:r>
                      <a:r>
                        <a:rPr lang="ja-JP" altLang="en-US" sz="900" dirty="0">
                          <a:effectLst/>
                          <a:latin typeface="+mn-ea"/>
                          <a:ea typeface="+mn-ea"/>
                        </a:rPr>
                        <a:t>㈱代表取締役 </a:t>
                      </a:r>
                    </a:p>
                    <a:p>
                      <a:pPr marL="108000" indent="-108000" algn="l" fontAlgn="ctr">
                        <a:buFont typeface="Arial" panose="020B0604020202020204" pitchFamily="34" charset="0"/>
                        <a:buChar char="•"/>
                      </a:pPr>
                      <a:r>
                        <a:rPr lang="ja-JP" altLang="en-US" sz="900" dirty="0">
                          <a:effectLst/>
                          <a:latin typeface="+mn-ea"/>
                          <a:ea typeface="+mn-ea"/>
                        </a:rPr>
                        <a:t>猪爪 勇斗 エムシードゥコー㈱事業開発部長 </a:t>
                      </a:r>
                    </a:p>
                    <a:p>
                      <a:pPr marL="108000" indent="-108000" algn="l" fontAlgn="ctr">
                        <a:buFont typeface="Arial" panose="020B0604020202020204" pitchFamily="34" charset="0"/>
                        <a:buChar char="•"/>
                      </a:pPr>
                      <a:r>
                        <a:rPr lang="ja-JP" altLang="en-US" sz="900" dirty="0">
                          <a:effectLst/>
                          <a:latin typeface="+mn-ea"/>
                          <a:ea typeface="+mn-ea"/>
                        </a:rPr>
                        <a:t>河井 英明 大阪市高速電気軌道㈱代表取締役社長</a:t>
                      </a:r>
                    </a:p>
                  </a:txBody>
                  <a:tcPr marL="30181" marR="30181" marT="30181" marB="30181"/>
                </a:tc>
                <a:extLst>
                  <a:ext uri="{0D108BD9-81ED-4DB2-BD59-A6C34878D82A}">
                    <a16:rowId xmlns:a16="http://schemas.microsoft.com/office/drawing/2014/main" val="2284334097"/>
                  </a:ext>
                </a:extLst>
              </a:tr>
              <a:tr h="525604">
                <a:tc>
                  <a:txBody>
                    <a:bodyPr/>
                    <a:lstStyle/>
                    <a:p>
                      <a:pPr algn="l"/>
                      <a:r>
                        <a:rPr kumimoji="1" lang="ja-JP" altLang="en-US" sz="900" dirty="0">
                          <a:latin typeface="+mn-ea"/>
                          <a:ea typeface="+mn-ea"/>
                        </a:rPr>
                        <a:t>第</a:t>
                      </a:r>
                      <a:r>
                        <a:rPr kumimoji="1" lang="en-US" altLang="ja-JP" sz="900" dirty="0">
                          <a:latin typeface="+mn-ea"/>
                          <a:ea typeface="+mn-ea"/>
                        </a:rPr>
                        <a:t>4</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11.22</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これまでの活動実績と今後の取組みについて</a:t>
                      </a:r>
                    </a:p>
                    <a:p>
                      <a:pPr algn="l" fontAlgn="ctr"/>
                      <a:r>
                        <a:rPr lang="ja-JP" altLang="en-US" sz="900" dirty="0">
                          <a:effectLst/>
                          <a:latin typeface="+mn-ea"/>
                          <a:ea typeface="+mn-ea"/>
                        </a:rPr>
                        <a:t>② 市町村データ連携について</a:t>
                      </a:r>
                      <a:endParaRPr lang="en-US" altLang="ja-JP" sz="900" baseline="0" dirty="0">
                        <a:effectLst/>
                        <a:latin typeface="+mn-ea"/>
                        <a:ea typeface="+mn-ea"/>
                      </a:endParaRPr>
                    </a:p>
                    <a:p>
                      <a:pPr algn="l" fontAlgn="ctr"/>
                      <a:r>
                        <a:rPr lang="ja-JP" altLang="en-US" sz="900" dirty="0">
                          <a:effectLst/>
                          <a:latin typeface="+mn-ea"/>
                          <a:ea typeface="+mn-ea"/>
                        </a:rPr>
                        <a:t>③ データヘルス戦略について</a:t>
                      </a:r>
                      <a:endParaRPr lang="zh-TW" altLang="en-US" sz="900" dirty="0">
                        <a:effectLst/>
                        <a:latin typeface="+mn-ea"/>
                        <a:ea typeface="+mn-ea"/>
                      </a:endParaRPr>
                    </a:p>
                  </a:txBody>
                  <a:tcPr marL="30181" marR="30181" marT="30181" marB="30181"/>
                </a:tc>
                <a:tc>
                  <a:txBody>
                    <a:bodyPr/>
                    <a:lstStyle/>
                    <a:p>
                      <a:pPr marL="108000" indent="-108000">
                        <a:buFont typeface="Arial" panose="020B0604020202020204" pitchFamily="34" charset="0"/>
                        <a:buChar char="•"/>
                      </a:pPr>
                      <a:r>
                        <a:rPr kumimoji="1" lang="ja-JP" altLang="en-US" sz="900" dirty="0">
                          <a:latin typeface="+mn-ea"/>
                          <a:ea typeface="+mn-ea"/>
                        </a:rPr>
                        <a:t>阿多信吾 大阪市立大学大学院工学研究科教授 </a:t>
                      </a:r>
                    </a:p>
                    <a:p>
                      <a:pPr marL="108000" indent="-108000">
                        <a:buFont typeface="Arial" panose="020B0604020202020204" pitchFamily="34" charset="0"/>
                        <a:buChar char="•"/>
                      </a:pPr>
                      <a:r>
                        <a:rPr kumimoji="1" lang="ja-JP" altLang="en-US" sz="900" dirty="0">
                          <a:latin typeface="+mn-ea"/>
                          <a:ea typeface="+mn-ea"/>
                        </a:rPr>
                        <a:t>野口緑 尼崎市健康福祉局 部長</a:t>
                      </a:r>
                    </a:p>
                  </a:txBody>
                  <a:tcPr marL="30181" marR="30181" marT="30181" marB="30181"/>
                </a:tc>
                <a:extLst>
                  <a:ext uri="{0D108BD9-81ED-4DB2-BD59-A6C34878D82A}">
                    <a16:rowId xmlns:a16="http://schemas.microsoft.com/office/drawing/2014/main" val="2293683208"/>
                  </a:ext>
                </a:extLst>
              </a:tr>
              <a:tr h="678863">
                <a:tc>
                  <a:txBody>
                    <a:bodyPr/>
                    <a:lstStyle/>
                    <a:p>
                      <a:pPr algn="l"/>
                      <a:r>
                        <a:rPr kumimoji="1" lang="ja-JP" altLang="en-US" sz="900" dirty="0">
                          <a:latin typeface="+mn-ea"/>
                          <a:ea typeface="+mn-ea"/>
                        </a:rPr>
                        <a:t>第</a:t>
                      </a:r>
                      <a:r>
                        <a:rPr kumimoji="1" lang="en-US" altLang="ja-JP" sz="900" dirty="0">
                          <a:latin typeface="+mn-ea"/>
                          <a:ea typeface="+mn-ea"/>
                        </a:rPr>
                        <a:t>5</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12.26</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先端テクノロジーを使った「楽しいまちづくり」の</a:t>
                      </a:r>
                      <a:endParaRPr lang="en-US" altLang="ja-JP" sz="900" dirty="0">
                        <a:effectLst/>
                        <a:latin typeface="+mn-ea"/>
                        <a:ea typeface="+mn-ea"/>
                      </a:endParaRPr>
                    </a:p>
                    <a:p>
                      <a:pPr algn="l" fontAlgn="ctr"/>
                      <a:r>
                        <a:rPr lang="ja-JP" altLang="en-US" sz="900" dirty="0">
                          <a:effectLst/>
                          <a:latin typeface="+mn-ea"/>
                          <a:ea typeface="+mn-ea"/>
                        </a:rPr>
                        <a:t>　  実現に向けて</a:t>
                      </a:r>
                    </a:p>
                    <a:p>
                      <a:pPr algn="l" fontAlgn="ctr"/>
                      <a:r>
                        <a:rPr lang="ja-JP" altLang="en-US" sz="900" dirty="0">
                          <a:effectLst/>
                          <a:latin typeface="+mn-ea"/>
                          <a:ea typeface="+mn-ea"/>
                        </a:rPr>
                        <a:t>② キャッシュレス社会の実現に向けて</a:t>
                      </a:r>
                      <a:endParaRPr lang="zh-TW" altLang="en-US" sz="900" dirty="0">
                        <a:effectLst/>
                        <a:latin typeface="+mn-ea"/>
                        <a:ea typeface="+mn-ea"/>
                      </a:endParaRPr>
                    </a:p>
                  </a:txBody>
                  <a:tcPr marL="30181" marR="30181" marT="30181" marB="30181"/>
                </a:tc>
                <a:tc>
                  <a:txBody>
                    <a:bodyPr/>
                    <a:lstStyle/>
                    <a:p>
                      <a:pPr marL="108000" indent="-108000">
                        <a:buFont typeface="Arial" panose="020B0604020202020204" pitchFamily="34" charset="0"/>
                        <a:buChar char="•"/>
                      </a:pPr>
                      <a:r>
                        <a:rPr kumimoji="1" lang="ja-JP" altLang="en-US" sz="900" dirty="0">
                          <a:latin typeface="+mn-ea"/>
                          <a:ea typeface="+mn-ea"/>
                        </a:rPr>
                        <a:t>横江友則 ユアサ</a:t>
                      </a:r>
                      <a:r>
                        <a:rPr kumimoji="1" lang="en-US" altLang="ja-JP" sz="900" dirty="0">
                          <a:latin typeface="+mn-ea"/>
                          <a:ea typeface="+mn-ea"/>
                        </a:rPr>
                        <a:t>M&amp;B</a:t>
                      </a:r>
                      <a:r>
                        <a:rPr kumimoji="1" lang="ja-JP" altLang="en-US" sz="900" dirty="0">
                          <a:latin typeface="+mn-ea"/>
                          <a:ea typeface="+mn-ea"/>
                        </a:rPr>
                        <a:t>㈱常務執行役員 </a:t>
                      </a:r>
                    </a:p>
                    <a:p>
                      <a:pPr marL="108000" indent="-108000">
                        <a:buFont typeface="Arial" panose="020B0604020202020204" pitchFamily="34" charset="0"/>
                        <a:buChar char="•"/>
                      </a:pPr>
                      <a:r>
                        <a:rPr kumimoji="1" lang="ja-JP" altLang="en-US" sz="900" dirty="0">
                          <a:latin typeface="+mn-ea"/>
                          <a:ea typeface="+mn-ea"/>
                        </a:rPr>
                        <a:t>勝見恭子 東京都総務局都政改革担当部長 </a:t>
                      </a:r>
                    </a:p>
                    <a:p>
                      <a:pPr marL="108000" indent="-108000">
                        <a:buFont typeface="Arial" panose="020B0604020202020204" pitchFamily="34" charset="0"/>
                        <a:buChar char="•"/>
                      </a:pPr>
                      <a:r>
                        <a:rPr kumimoji="1" lang="ja-JP" altLang="en-US" sz="900" dirty="0">
                          <a:latin typeface="+mn-ea"/>
                          <a:ea typeface="+mn-ea"/>
                        </a:rPr>
                        <a:t>斎田ゆう子 東京都会計管理局会計制度担当部長 </a:t>
                      </a:r>
                    </a:p>
                    <a:p>
                      <a:pPr marL="108000" indent="-108000">
                        <a:buFont typeface="Arial" panose="020B0604020202020204" pitchFamily="34" charset="0"/>
                        <a:buChar char="•"/>
                      </a:pPr>
                      <a:r>
                        <a:rPr kumimoji="1" lang="ja-JP" altLang="en-US" sz="900" dirty="0">
                          <a:latin typeface="+mn-ea"/>
                          <a:ea typeface="+mn-ea"/>
                        </a:rPr>
                        <a:t>中山誠基 ㈱バスキュール テクニカルプロデューサー</a:t>
                      </a:r>
                    </a:p>
                  </a:txBody>
                  <a:tcPr marL="30181" marR="30181" marT="30181" marB="30181"/>
                </a:tc>
                <a:extLst>
                  <a:ext uri="{0D108BD9-81ED-4DB2-BD59-A6C34878D82A}">
                    <a16:rowId xmlns:a16="http://schemas.microsoft.com/office/drawing/2014/main" val="494540211"/>
                  </a:ext>
                </a:extLst>
              </a:tr>
              <a:tr h="372343">
                <a:tc>
                  <a:txBody>
                    <a:bodyPr/>
                    <a:lstStyle/>
                    <a:p>
                      <a:pPr algn="l"/>
                      <a:r>
                        <a:rPr kumimoji="1" lang="ja-JP" altLang="en-US" sz="900" dirty="0">
                          <a:latin typeface="+mn-ea"/>
                          <a:ea typeface="+mn-ea"/>
                        </a:rPr>
                        <a:t>第</a:t>
                      </a:r>
                      <a:r>
                        <a:rPr kumimoji="1" lang="en-US" altLang="ja-JP" sz="900" dirty="0">
                          <a:latin typeface="+mn-ea"/>
                          <a:ea typeface="+mn-ea"/>
                        </a:rPr>
                        <a:t>6</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2020.1.28</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データヘルス戦略について</a:t>
                      </a:r>
                    </a:p>
                    <a:p>
                      <a:pPr algn="l" fontAlgn="ctr"/>
                      <a:r>
                        <a:rPr lang="ja-JP" altLang="en-US" sz="900" dirty="0">
                          <a:effectLst/>
                          <a:latin typeface="+mn-ea"/>
                          <a:ea typeface="+mn-ea"/>
                        </a:rPr>
                        <a:t>② テクノロジーを活用したまちづくりについて</a:t>
                      </a:r>
                      <a:endParaRPr lang="zh-TW" altLang="en-US" sz="900" dirty="0">
                        <a:effectLst/>
                        <a:latin typeface="+mn-ea"/>
                        <a:ea typeface="+mn-ea"/>
                      </a:endParaRPr>
                    </a:p>
                  </a:txBody>
                  <a:tcPr marL="30181" marR="30181" marT="30181" marB="30181"/>
                </a:tc>
                <a:tc>
                  <a:txBody>
                    <a:bodyPr/>
                    <a:lstStyle/>
                    <a:p>
                      <a:pPr marL="108000" indent="-108000">
                        <a:buFont typeface="Arial" panose="020B0604020202020204" pitchFamily="34" charset="0"/>
                        <a:buChar char="•"/>
                      </a:pPr>
                      <a:r>
                        <a:rPr kumimoji="1" lang="ja-JP" altLang="en-US" sz="900" dirty="0">
                          <a:latin typeface="+mn-ea"/>
                          <a:ea typeface="+mn-ea"/>
                        </a:rPr>
                        <a:t>野口緑 尼崎市健康福祉局 部長</a:t>
                      </a:r>
                    </a:p>
                    <a:p>
                      <a:pPr marL="108000" indent="-108000">
                        <a:buFont typeface="Arial" panose="020B0604020202020204" pitchFamily="34" charset="0"/>
                        <a:buChar char="•"/>
                      </a:pPr>
                      <a:r>
                        <a:rPr kumimoji="1" lang="ja-JP" altLang="en-US" sz="900" dirty="0">
                          <a:latin typeface="+mn-ea"/>
                          <a:ea typeface="+mn-ea"/>
                        </a:rPr>
                        <a:t>川除隆広 ㈱日建設計総合研究所理事</a:t>
                      </a:r>
                    </a:p>
                  </a:txBody>
                  <a:tcPr marL="30181" marR="30181" marT="30181" marB="30181"/>
                </a:tc>
                <a:extLst>
                  <a:ext uri="{0D108BD9-81ED-4DB2-BD59-A6C34878D82A}">
                    <a16:rowId xmlns:a16="http://schemas.microsoft.com/office/drawing/2014/main" val="144100435"/>
                  </a:ext>
                </a:extLst>
              </a:tr>
              <a:tr h="372343">
                <a:tc>
                  <a:txBody>
                    <a:bodyPr/>
                    <a:lstStyle/>
                    <a:p>
                      <a:pPr algn="l"/>
                      <a:r>
                        <a:rPr kumimoji="1" lang="ja-JP" altLang="en-US" sz="900" dirty="0">
                          <a:latin typeface="+mn-ea"/>
                          <a:ea typeface="+mn-ea"/>
                        </a:rPr>
                        <a:t>第</a:t>
                      </a:r>
                      <a:r>
                        <a:rPr kumimoji="1" lang="en-US" altLang="ja-JP" sz="900" dirty="0">
                          <a:latin typeface="+mn-ea"/>
                          <a:ea typeface="+mn-ea"/>
                        </a:rPr>
                        <a:t>7</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2.10</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a:t>
                      </a:r>
                      <a:r>
                        <a:rPr lang="en-US" altLang="ja-JP" sz="900" dirty="0">
                          <a:effectLst/>
                          <a:latin typeface="+mn-ea"/>
                          <a:ea typeface="+mn-ea"/>
                        </a:rPr>
                        <a:t>ICT</a:t>
                      </a:r>
                      <a:r>
                        <a:rPr lang="ja-JP" altLang="en-US" sz="900" dirty="0">
                          <a:effectLst/>
                          <a:latin typeface="+mn-ea"/>
                          <a:ea typeface="+mn-ea"/>
                        </a:rPr>
                        <a:t>を活用した住民ニーズへの対応について</a:t>
                      </a:r>
                    </a:p>
                    <a:p>
                      <a:pPr algn="l" fontAlgn="ctr"/>
                      <a:r>
                        <a:rPr lang="ja-JP" altLang="en-US" sz="900" dirty="0">
                          <a:effectLst/>
                          <a:latin typeface="+mn-ea"/>
                          <a:ea typeface="+mn-ea"/>
                        </a:rPr>
                        <a:t>② 大阪スマートシティ戦略（素案）について</a:t>
                      </a:r>
                      <a:endParaRPr lang="zh-TW" altLang="en-US" sz="900" dirty="0">
                        <a:effectLst/>
                        <a:latin typeface="+mn-ea"/>
                        <a:ea typeface="+mn-ea"/>
                      </a:endParaRPr>
                    </a:p>
                  </a:txBody>
                  <a:tcPr marL="30181" marR="30181" marT="30181" marB="30181"/>
                </a:tc>
                <a:tc>
                  <a:txBody>
                    <a:bodyPr/>
                    <a:lstStyle/>
                    <a:p>
                      <a:pPr marL="108000" indent="-108000">
                        <a:buFont typeface="Arial" panose="020B0604020202020204" pitchFamily="34" charset="0"/>
                        <a:buChar char="•"/>
                      </a:pPr>
                      <a:r>
                        <a:rPr kumimoji="1" lang="ja-JP" altLang="en-US" sz="900" dirty="0">
                          <a:latin typeface="+mn-ea"/>
                          <a:ea typeface="+mn-ea"/>
                        </a:rPr>
                        <a:t>北野菜穂 ㈱アスコエパートナーズ執行役員</a:t>
                      </a:r>
                      <a:endParaRPr kumimoji="1" lang="en-US" altLang="ja-JP" sz="900" dirty="0">
                        <a:latin typeface="+mn-ea"/>
                        <a:ea typeface="+mn-ea"/>
                      </a:endParaRPr>
                    </a:p>
                    <a:p>
                      <a:pPr marL="108000" indent="-108000">
                        <a:buFont typeface="Arial" panose="020B0604020202020204" pitchFamily="34" charset="0"/>
                        <a:buChar char="•"/>
                      </a:pPr>
                      <a:endParaRPr kumimoji="1" lang="ja-JP" altLang="en-US" sz="900" dirty="0">
                        <a:latin typeface="+mn-ea"/>
                        <a:ea typeface="+mn-ea"/>
                      </a:endParaRPr>
                    </a:p>
                  </a:txBody>
                  <a:tcPr marL="30181" marR="30181" marT="30181" marB="30181"/>
                </a:tc>
                <a:extLst>
                  <a:ext uri="{0D108BD9-81ED-4DB2-BD59-A6C34878D82A}">
                    <a16:rowId xmlns:a16="http://schemas.microsoft.com/office/drawing/2014/main" val="1027819904"/>
                  </a:ext>
                </a:extLst>
              </a:tr>
              <a:tr h="372343">
                <a:tc>
                  <a:txBody>
                    <a:bodyPr/>
                    <a:lstStyle/>
                    <a:p>
                      <a:pPr algn="l"/>
                      <a:r>
                        <a:rPr kumimoji="1" lang="ja-JP" altLang="en-US" sz="900" dirty="0">
                          <a:latin typeface="+mn-ea"/>
                          <a:ea typeface="+mn-ea"/>
                        </a:rPr>
                        <a:t>第</a:t>
                      </a:r>
                      <a:r>
                        <a:rPr kumimoji="1" lang="en-US" altLang="ja-JP" sz="900" dirty="0">
                          <a:latin typeface="+mn-ea"/>
                          <a:ea typeface="+mn-ea"/>
                        </a:rPr>
                        <a:t>8</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12.24</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大阪スマートシティ戦略の地域展開の具体化</a:t>
                      </a:r>
                    </a:p>
                    <a:p>
                      <a:pPr algn="l" fontAlgn="ctr"/>
                      <a:r>
                        <a:rPr lang="ja-JP" altLang="en-US" sz="900" dirty="0">
                          <a:effectLst/>
                          <a:latin typeface="+mn-ea"/>
                          <a:ea typeface="+mn-ea"/>
                        </a:rPr>
                        <a:t>② 大阪スマートシティ戦略</a:t>
                      </a:r>
                      <a:r>
                        <a:rPr lang="en-US" altLang="ja-JP" sz="900" dirty="0">
                          <a:effectLst/>
                          <a:latin typeface="+mn-ea"/>
                          <a:ea typeface="+mn-ea"/>
                        </a:rPr>
                        <a:t>ver.2.0</a:t>
                      </a:r>
                      <a:r>
                        <a:rPr lang="ja-JP" altLang="en-US" sz="900" dirty="0">
                          <a:effectLst/>
                          <a:latin typeface="+mn-ea"/>
                          <a:ea typeface="+mn-ea"/>
                        </a:rPr>
                        <a:t>について</a:t>
                      </a:r>
                      <a:endParaRPr lang="zh-TW" altLang="en-US" sz="900" dirty="0">
                        <a:effectLst/>
                        <a:latin typeface="+mn-ea"/>
                        <a:ea typeface="+mn-ea"/>
                      </a:endParaRPr>
                    </a:p>
                  </a:txBody>
                  <a:tcPr marL="30181" marR="30181" marT="30181" marB="30181"/>
                </a:tc>
                <a:tc>
                  <a:txBody>
                    <a:bodyPr/>
                    <a:lstStyle/>
                    <a:p>
                      <a:pPr marL="108000" indent="-108000">
                        <a:buFont typeface="Arial" panose="020B0604020202020204" pitchFamily="34" charset="0"/>
                        <a:buChar char="•"/>
                      </a:pPr>
                      <a:r>
                        <a:rPr kumimoji="1" lang="ja-JP" altLang="en-US" sz="900" dirty="0">
                          <a:latin typeface="+mn-ea"/>
                          <a:ea typeface="+mn-ea"/>
                        </a:rPr>
                        <a:t>永藤英機 堺市長</a:t>
                      </a:r>
                      <a:endParaRPr kumimoji="1" lang="en-US" altLang="ja-JP" sz="900" dirty="0">
                        <a:latin typeface="+mn-ea"/>
                        <a:ea typeface="+mn-ea"/>
                      </a:endParaRPr>
                    </a:p>
                    <a:p>
                      <a:pPr marL="108000" indent="-108000">
                        <a:buFont typeface="Arial" panose="020B0604020202020204" pitchFamily="34" charset="0"/>
                        <a:buChar char="•"/>
                      </a:pPr>
                      <a:endParaRPr kumimoji="1" lang="ja-JP" altLang="en-US" sz="900" dirty="0">
                        <a:latin typeface="+mn-ea"/>
                        <a:ea typeface="+mn-ea"/>
                      </a:endParaRPr>
                    </a:p>
                  </a:txBody>
                  <a:tcPr marL="30181" marR="30181" marT="30181" marB="30181"/>
                </a:tc>
                <a:extLst>
                  <a:ext uri="{0D108BD9-81ED-4DB2-BD59-A6C34878D82A}">
                    <a16:rowId xmlns:a16="http://schemas.microsoft.com/office/drawing/2014/main" val="3805526705"/>
                  </a:ext>
                </a:extLst>
              </a:tr>
              <a:tr h="358944">
                <a:tc>
                  <a:txBody>
                    <a:bodyPr/>
                    <a:lstStyle/>
                    <a:p>
                      <a:pPr algn="l"/>
                      <a:r>
                        <a:rPr kumimoji="1" lang="ja-JP" altLang="en-US" sz="900" dirty="0">
                          <a:latin typeface="+mn-ea"/>
                          <a:ea typeface="+mn-ea"/>
                        </a:rPr>
                        <a:t>第</a:t>
                      </a:r>
                      <a:r>
                        <a:rPr kumimoji="1" lang="en-US" altLang="ja-JP" sz="900" dirty="0">
                          <a:latin typeface="+mn-ea"/>
                          <a:ea typeface="+mn-ea"/>
                        </a:rPr>
                        <a:t>9</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2021.8.30</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大阪スマートシティ戦略の今後の取組み等について</a:t>
                      </a:r>
                    </a:p>
                  </a:txBody>
                  <a:tcPr marL="30181" marR="30181" marT="30181" marB="30181"/>
                </a:tc>
                <a:tc>
                  <a:txBody>
                    <a:bodyPr/>
                    <a:lstStyle/>
                    <a:p>
                      <a:endParaRPr kumimoji="1" lang="zh-CN" altLang="en-US" sz="900" dirty="0">
                        <a:latin typeface="+mn-ea"/>
                        <a:ea typeface="+mn-ea"/>
                      </a:endParaRPr>
                    </a:p>
                  </a:txBody>
                  <a:tcPr marL="30181" marR="30181" marT="30181" marB="30181"/>
                </a:tc>
                <a:extLst>
                  <a:ext uri="{0D108BD9-81ED-4DB2-BD59-A6C34878D82A}">
                    <a16:rowId xmlns:a16="http://schemas.microsoft.com/office/drawing/2014/main" val="3719242434"/>
                  </a:ext>
                </a:extLst>
              </a:tr>
              <a:tr h="219084">
                <a:tc>
                  <a:txBody>
                    <a:bodyPr/>
                    <a:lstStyle/>
                    <a:p>
                      <a:pPr algn="l"/>
                      <a:r>
                        <a:rPr kumimoji="1" lang="ja-JP" altLang="en-US" sz="900" dirty="0">
                          <a:latin typeface="+mn-ea"/>
                          <a:ea typeface="+mn-ea"/>
                        </a:rPr>
                        <a:t>第</a:t>
                      </a:r>
                      <a:r>
                        <a:rPr kumimoji="1" lang="en-US" altLang="ja-JP" sz="900" dirty="0">
                          <a:latin typeface="+mn-ea"/>
                          <a:ea typeface="+mn-ea"/>
                        </a:rPr>
                        <a:t>10</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2022.3.24</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大阪スマートシティ戦略</a:t>
                      </a:r>
                      <a:r>
                        <a:rPr lang="en-US" altLang="ja-JP" sz="900" dirty="0">
                          <a:effectLst/>
                          <a:latin typeface="+mn-ea"/>
                          <a:ea typeface="+mn-ea"/>
                        </a:rPr>
                        <a:t>ver.2.0</a:t>
                      </a:r>
                      <a:r>
                        <a:rPr lang="ja-JP" altLang="en-US" sz="900" dirty="0">
                          <a:effectLst/>
                          <a:latin typeface="+mn-ea"/>
                          <a:ea typeface="+mn-ea"/>
                        </a:rPr>
                        <a:t>について</a:t>
                      </a:r>
                    </a:p>
                  </a:txBody>
                  <a:tcPr marL="30181" marR="30181" marT="30181" marB="30181"/>
                </a:tc>
                <a:tc>
                  <a:txBody>
                    <a:bodyPr/>
                    <a:lstStyle/>
                    <a:p>
                      <a:endParaRPr kumimoji="1" lang="zh-TW" altLang="en-US" sz="900" dirty="0">
                        <a:latin typeface="+mn-ea"/>
                        <a:ea typeface="+mn-ea"/>
                      </a:endParaRPr>
                    </a:p>
                  </a:txBody>
                  <a:tcPr marL="30181" marR="30181" marT="30181" marB="30181"/>
                </a:tc>
                <a:extLst>
                  <a:ext uri="{0D108BD9-81ED-4DB2-BD59-A6C34878D82A}">
                    <a16:rowId xmlns:a16="http://schemas.microsoft.com/office/drawing/2014/main" val="1798093839"/>
                  </a:ext>
                </a:extLst>
              </a:tr>
            </a:tbl>
          </a:graphicData>
        </a:graphic>
      </p:graphicFrame>
      <p:sp>
        <p:nvSpPr>
          <p:cNvPr id="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0072041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2063"/>
            <a:ext cx="9144000" cy="369332"/>
          </a:xfrm>
          <a:prstGeom prst="rect">
            <a:avLst/>
          </a:prstGeom>
          <a:solidFill>
            <a:srgbClr val="002060"/>
          </a:solidFill>
        </p:spPr>
        <p:txBody>
          <a:bodyPr vert="horz" wrap="square" lIns="91440" tIns="45720" rIns="91440" bIns="45720" rtlCol="0" anchor="ctr">
            <a:spAutoFit/>
          </a:bodyPr>
          <a:lstStyle>
            <a:defPPr>
              <a:defRPr lang="ja-JP"/>
            </a:defPPr>
            <a:lvl1pPr defTabSz="457200">
              <a:spcBef>
                <a:spcPts val="0"/>
              </a:spcBef>
              <a:buNone/>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大阪スマートシティ戦略</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Ver.1.0</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策定までの取組＜調査・研究の実績＞</a:t>
            </a:r>
          </a:p>
        </p:txBody>
      </p:sp>
      <p:graphicFrame>
        <p:nvGraphicFramePr>
          <p:cNvPr id="8" name="表 7"/>
          <p:cNvGraphicFramePr>
            <a:graphicFrameLocks noGrp="1"/>
          </p:cNvGraphicFramePr>
          <p:nvPr/>
        </p:nvGraphicFramePr>
        <p:xfrm>
          <a:off x="294764" y="1537861"/>
          <a:ext cx="5318886" cy="4505040"/>
        </p:xfrm>
        <a:graphic>
          <a:graphicData uri="http://schemas.openxmlformats.org/drawingml/2006/table">
            <a:tbl>
              <a:tblPr firstRow="1" bandRow="1">
                <a:tableStyleId>{5940675A-B579-460E-94D1-54222C63F5DA}</a:tableStyleId>
              </a:tblPr>
              <a:tblGrid>
                <a:gridCol w="162560">
                  <a:extLst>
                    <a:ext uri="{9D8B030D-6E8A-4147-A177-3AD203B41FA5}">
                      <a16:colId xmlns:a16="http://schemas.microsoft.com/office/drawing/2014/main" val="2429637121"/>
                    </a:ext>
                  </a:extLst>
                </a:gridCol>
                <a:gridCol w="1021795">
                  <a:extLst>
                    <a:ext uri="{9D8B030D-6E8A-4147-A177-3AD203B41FA5}">
                      <a16:colId xmlns:a16="http://schemas.microsoft.com/office/drawing/2014/main" val="2991161331"/>
                    </a:ext>
                  </a:extLst>
                </a:gridCol>
                <a:gridCol w="1478995">
                  <a:extLst>
                    <a:ext uri="{9D8B030D-6E8A-4147-A177-3AD203B41FA5}">
                      <a16:colId xmlns:a16="http://schemas.microsoft.com/office/drawing/2014/main" val="4084187892"/>
                    </a:ext>
                  </a:extLst>
                </a:gridCol>
                <a:gridCol w="2655536">
                  <a:extLst>
                    <a:ext uri="{9D8B030D-6E8A-4147-A177-3AD203B41FA5}">
                      <a16:colId xmlns:a16="http://schemas.microsoft.com/office/drawing/2014/main" val="895095451"/>
                    </a:ext>
                  </a:extLst>
                </a:gridCol>
              </a:tblGrid>
              <a:tr h="179730">
                <a:tc gridSpan="2">
                  <a:txBody>
                    <a:bodyPr/>
                    <a:lstStyle/>
                    <a:p>
                      <a:pPr algn="ctr"/>
                      <a:r>
                        <a:rPr kumimoji="1" lang="ja-JP" altLang="en-US" sz="800" b="1" dirty="0">
                          <a:latin typeface="Meiryo UI" panose="020B0604030504040204" pitchFamily="50" charset="-128"/>
                          <a:ea typeface="Meiryo UI" panose="020B0604030504040204" pitchFamily="50" charset="-128"/>
                        </a:rPr>
                        <a:t>項目</a:t>
                      </a:r>
                    </a:p>
                  </a:txBody>
                  <a:tcPr marL="68580" marR="68580" marT="27000" marB="27000">
                    <a:solidFill>
                      <a:schemeClr val="accent1">
                        <a:lumMod val="20000"/>
                        <a:lumOff val="80000"/>
                      </a:schemeClr>
                    </a:solidFill>
                  </a:tcPr>
                </a:tc>
                <a:tc hMerge="1">
                  <a:txBody>
                    <a:bodyPr/>
                    <a:lstStyle/>
                    <a:p>
                      <a:endParaRPr kumimoji="1" lang="ja-JP" altLang="en-US"/>
                    </a:p>
                  </a:txBody>
                  <a:tcPr/>
                </a:tc>
                <a:tc>
                  <a:txBody>
                    <a:bodyPr/>
                    <a:lstStyle/>
                    <a:p>
                      <a:pPr algn="ctr"/>
                      <a:r>
                        <a:rPr kumimoji="1" lang="ja-JP" altLang="en-US" sz="800" b="1" dirty="0">
                          <a:latin typeface="Meiryo UI" panose="020B0604030504040204" pitchFamily="50" charset="-128"/>
                          <a:ea typeface="Meiryo UI" panose="020B0604030504040204" pitchFamily="50" charset="-128"/>
                        </a:rPr>
                        <a:t>内容</a:t>
                      </a:r>
                    </a:p>
                  </a:txBody>
                  <a:tcPr marL="68580" marR="68580" marT="27000" marB="27000">
                    <a:solidFill>
                      <a:schemeClr val="accent1">
                        <a:lumMod val="20000"/>
                        <a:lumOff val="80000"/>
                      </a:schemeClr>
                    </a:solidFill>
                  </a:tcPr>
                </a:tc>
                <a:tc>
                  <a:txBody>
                    <a:bodyPr/>
                    <a:lstStyle/>
                    <a:p>
                      <a:pPr algn="ctr"/>
                      <a:r>
                        <a:rPr kumimoji="1" lang="ja-JP" altLang="en-US" sz="800" b="1" dirty="0">
                          <a:latin typeface="Meiryo UI" panose="020B0604030504040204" pitchFamily="50" charset="-128"/>
                          <a:ea typeface="Meiryo UI" panose="020B0604030504040204" pitchFamily="50" charset="-128"/>
                        </a:rPr>
                        <a:t>概要</a:t>
                      </a:r>
                    </a:p>
                  </a:txBody>
                  <a:tcPr marL="68580" marR="68580" marT="27000" marB="27000">
                    <a:solidFill>
                      <a:schemeClr val="accent1">
                        <a:lumMod val="20000"/>
                        <a:lumOff val="80000"/>
                      </a:schemeClr>
                    </a:solidFill>
                  </a:tcPr>
                </a:tc>
                <a:extLst>
                  <a:ext uri="{0D108BD9-81ED-4DB2-BD59-A6C34878D82A}">
                    <a16:rowId xmlns:a16="http://schemas.microsoft.com/office/drawing/2014/main" val="152329234"/>
                  </a:ext>
                </a:extLst>
              </a:tr>
              <a:tr h="179730">
                <a:tc gridSpan="4">
                  <a:txBody>
                    <a:bodyPr/>
                    <a:lstStyle/>
                    <a:p>
                      <a:r>
                        <a:rPr kumimoji="1" lang="en-US" altLang="ja-JP" sz="800" b="1" dirty="0">
                          <a:latin typeface="Meiryo UI" panose="020B0604030504040204" pitchFamily="50" charset="-128"/>
                          <a:ea typeface="Meiryo UI" panose="020B0604030504040204" pitchFamily="50" charset="-128"/>
                        </a:rPr>
                        <a:t>1.</a:t>
                      </a:r>
                      <a:r>
                        <a:rPr kumimoji="1" lang="ja-JP" altLang="en-US" sz="800" b="1" dirty="0">
                          <a:latin typeface="Meiryo UI" panose="020B0604030504040204" pitchFamily="50" charset="-128"/>
                          <a:ea typeface="Meiryo UI" panose="020B0604030504040204" pitchFamily="50" charset="-128"/>
                        </a:rPr>
                        <a:t>市町村との連携</a:t>
                      </a:r>
                    </a:p>
                  </a:txBody>
                  <a:tcPr marL="68580" marR="68580" marT="27000" marB="27000">
                    <a:lnB w="12700" cmpd="sng">
                      <a:noFill/>
                    </a:lnB>
                  </a:tcPr>
                </a:tc>
                <a:tc hMerge="1">
                  <a:txBody>
                    <a:bodyPr/>
                    <a:lstStyle/>
                    <a:p>
                      <a:endParaRPr kumimoji="1" lang="ja-JP" altLang="en-US"/>
                    </a:p>
                  </a:txBody>
                  <a:tcPr/>
                </a:tc>
                <a:tc hMerge="1">
                  <a:txBody>
                    <a:bodyPr/>
                    <a:lstStyle/>
                    <a:p>
                      <a:endParaRPr kumimoji="1" lang="ja-JP" altLang="en-US" sz="1400">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829909474"/>
                  </a:ext>
                </a:extLst>
              </a:tr>
              <a:tr h="682650">
                <a:tc>
                  <a:txBody>
                    <a:bodyPr/>
                    <a:lstStyle/>
                    <a:p>
                      <a:endParaRPr kumimoji="1" lang="ja-JP" altLang="en-US" sz="800" dirty="0">
                        <a:latin typeface="Meiryo UI" panose="020B0604030504040204" pitchFamily="50" charset="-128"/>
                        <a:ea typeface="Meiryo UI" panose="020B0604030504040204" pitchFamily="50" charset="-128"/>
                      </a:endParaRPr>
                    </a:p>
                  </a:txBody>
                  <a:tcPr marL="68580" marR="68580" marT="27000" marB="27000">
                    <a:lnT w="12700" cmpd="sng">
                      <a:noFill/>
                    </a:lnT>
                    <a:lnB w="12700" cmpd="sng">
                      <a:noFill/>
                    </a:lnB>
                  </a:tcPr>
                </a:tc>
                <a:tc>
                  <a:txBody>
                    <a:bodyPr/>
                    <a:lstStyle/>
                    <a:p>
                      <a:r>
                        <a:rPr kumimoji="1" lang="ja-JP" altLang="en-US" sz="800" dirty="0">
                          <a:latin typeface="Meiryo UI" panose="020B0604030504040204" pitchFamily="50" charset="-128"/>
                          <a:ea typeface="Meiryo UI" panose="020B0604030504040204" pitchFamily="50" charset="-128"/>
                        </a:rPr>
                        <a:t>取組状況・意向調査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①市町村における</a:t>
                      </a:r>
                      <a:r>
                        <a:rPr kumimoji="1" lang="en-US" altLang="ja-JP" sz="800" dirty="0">
                          <a:latin typeface="Meiryo UI" panose="020B0604030504040204" pitchFamily="50" charset="-128"/>
                          <a:ea typeface="Meiryo UI" panose="020B0604030504040204" pitchFamily="50" charset="-128"/>
                        </a:rPr>
                        <a:t>ICT</a:t>
                      </a:r>
                      <a:r>
                        <a:rPr kumimoji="1" lang="ja-JP" altLang="en-US" sz="800" dirty="0">
                          <a:latin typeface="Meiryo UI" panose="020B0604030504040204" pitchFamily="50" charset="-128"/>
                          <a:ea typeface="Meiryo UI" panose="020B0604030504040204" pitchFamily="50" charset="-128"/>
                        </a:rPr>
                        <a:t>状況調査</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②公共交通サービスの運行状況</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　等にかかる調査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スマートフォンアプリの提供状況と</a:t>
                      </a:r>
                      <a:r>
                        <a:rPr kumimoji="1" lang="en-US" altLang="ja-JP" sz="800" dirty="0">
                          <a:latin typeface="Meiryo UI" panose="020B0604030504040204" pitchFamily="50" charset="-128"/>
                          <a:ea typeface="Meiryo UI" panose="020B0604030504040204" pitchFamily="50" charset="-128"/>
                        </a:rPr>
                        <a:t>ICT</a:t>
                      </a:r>
                      <a:r>
                        <a:rPr kumimoji="1" lang="ja-JP" altLang="en-US" sz="800" dirty="0">
                          <a:latin typeface="Meiryo UI" panose="020B0604030504040204" pitchFamily="50" charset="-128"/>
                          <a:ea typeface="Meiryo UI" panose="020B0604030504040204" pitchFamily="50" charset="-128"/>
                        </a:rPr>
                        <a:t>対応について実態把握</a:t>
                      </a:r>
                      <a:endParaRPr kumimoji="1" lang="en-US" altLang="ja-JP"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市町村における交通課題と取組み内容について実態把握</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883154954"/>
                  </a:ext>
                </a:extLst>
              </a:tr>
              <a:tr h="408330">
                <a:tc>
                  <a:txBody>
                    <a:bodyPr/>
                    <a:lstStyle/>
                    <a:p>
                      <a:endParaRPr kumimoji="1" lang="ja-JP" altLang="en-US" sz="800" dirty="0">
                        <a:latin typeface="Meiryo UI" panose="020B0604030504040204" pitchFamily="50" charset="-128"/>
                        <a:ea typeface="Meiryo UI" panose="020B0604030504040204" pitchFamily="50" charset="-128"/>
                      </a:endParaRPr>
                    </a:p>
                  </a:txBody>
                  <a:tcPr marL="68580" marR="68580" marT="27000" marB="27000">
                    <a:lnT w="12700" cmpd="sng">
                      <a:noFill/>
                    </a:lnT>
                  </a:tcPr>
                </a:tc>
                <a:tc>
                  <a:txBody>
                    <a:bodyPr/>
                    <a:lstStyle/>
                    <a:p>
                      <a:r>
                        <a:rPr kumimoji="1" lang="ja-JP" altLang="en-US" sz="800" dirty="0">
                          <a:latin typeface="Meiryo UI" panose="020B0604030504040204" pitchFamily="50" charset="-128"/>
                          <a:ea typeface="Meiryo UI" panose="020B0604030504040204" pitchFamily="50" charset="-128"/>
                        </a:rPr>
                        <a:t>推進体制の構築</a:t>
                      </a:r>
                    </a:p>
                  </a:txBody>
                  <a:tcPr marL="68580" marR="68580" marT="27000" marB="27000">
                    <a:lnT w="12700" cap="flat" cmpd="sng" algn="ctr">
                      <a:solidFill>
                        <a:schemeClr val="tx1"/>
                      </a:solidFill>
                      <a:prstDash val="dash"/>
                      <a:round/>
                      <a:headEnd type="none" w="med" len="med"/>
                      <a:tailEnd type="none" w="med" len="med"/>
                    </a:lnT>
                  </a:tcPr>
                </a:tc>
                <a:tc>
                  <a:txBody>
                    <a:bodyPr/>
                    <a:lstStyle/>
                    <a:p>
                      <a:r>
                        <a:rPr kumimoji="1" lang="ja-JP" altLang="en-US" sz="800" dirty="0">
                          <a:latin typeface="Meiryo UI" panose="020B0604030504040204" pitchFamily="50" charset="-128"/>
                          <a:ea typeface="Meiryo UI" panose="020B0604030504040204" pitchFamily="50" charset="-128"/>
                        </a:rPr>
                        <a:t>③</a:t>
                      </a:r>
                      <a:r>
                        <a:rPr kumimoji="1" lang="en-US" altLang="ja-JP" sz="800" dirty="0" err="1">
                          <a:latin typeface="Meiryo UI" panose="020B0604030504040204" pitchFamily="50" charset="-128"/>
                          <a:ea typeface="Meiryo UI" panose="020B0604030504040204" pitchFamily="50" charset="-128"/>
                        </a:rPr>
                        <a:t>GovTech</a:t>
                      </a:r>
                      <a:r>
                        <a:rPr kumimoji="1" lang="ja-JP" altLang="en-US" sz="800" dirty="0">
                          <a:latin typeface="Meiryo UI" panose="020B0604030504040204" pitchFamily="50" charset="-128"/>
                          <a:ea typeface="Meiryo UI" panose="020B0604030504040204" pitchFamily="50" charset="-128"/>
                        </a:rPr>
                        <a:t>大阪</a:t>
                      </a:r>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推進連絡会議</a:t>
                      </a:r>
                      <a:r>
                        <a:rPr kumimoji="1" lang="en-US" altLang="ja-JP" sz="7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④ワーキンググループ</a:t>
                      </a:r>
                    </a:p>
                  </a:txBody>
                  <a:tcPr marL="68580" marR="68580" marT="27000" marB="27000">
                    <a:lnT w="12700" cap="flat" cmpd="sng" algn="ctr">
                      <a:solidFill>
                        <a:schemeClr val="tx1"/>
                      </a:solidFill>
                      <a:prstDash val="dash"/>
                      <a:round/>
                      <a:headEnd type="none" w="med" len="med"/>
                      <a:tailEnd type="none" w="med" len="med"/>
                    </a:lnT>
                  </a:tcPr>
                </a:tc>
                <a:tc>
                  <a:txBody>
                    <a:bodyPr/>
                    <a:lstStyle/>
                    <a:p>
                      <a:pPr marL="171450" indent="-171450">
                        <a:buFont typeface="Arial" panose="020B0604020202020204" pitchFamily="34" charset="0"/>
                        <a:buChar char="•"/>
                      </a:pPr>
                      <a:r>
                        <a:rPr kumimoji="1" lang="en-US" altLang="ja-JP" sz="800" dirty="0">
                          <a:latin typeface="Meiryo UI" panose="020B0604030504040204" pitchFamily="50" charset="-128"/>
                          <a:ea typeface="Meiryo UI" panose="020B0604030504040204" pitchFamily="50" charset="-128"/>
                        </a:rPr>
                        <a:t>2019</a:t>
                      </a:r>
                      <a:r>
                        <a:rPr kumimoji="1" lang="ja-JP" altLang="en-US" sz="800" dirty="0">
                          <a:latin typeface="Meiryo UI" panose="020B0604030504040204" pitchFamily="50" charset="-128"/>
                          <a:ea typeface="Meiryo UI" panose="020B0604030504040204" pitchFamily="50" charset="-128"/>
                        </a:rPr>
                        <a:t>年</a:t>
                      </a:r>
                      <a:r>
                        <a:rPr kumimoji="1" lang="en-US" altLang="ja-JP" sz="800" dirty="0">
                          <a:latin typeface="Meiryo UI" panose="020B0604030504040204" pitchFamily="50" charset="-128"/>
                          <a:ea typeface="Meiryo UI" panose="020B0604030504040204" pitchFamily="50" charset="-128"/>
                        </a:rPr>
                        <a:t>9</a:t>
                      </a:r>
                      <a:r>
                        <a:rPr kumimoji="1" lang="ja-JP" altLang="en-US" sz="800" dirty="0">
                          <a:latin typeface="Meiryo UI" panose="020B0604030504040204" pitchFamily="50" charset="-128"/>
                          <a:ea typeface="Meiryo UI" panose="020B0604030504040204" pitchFamily="50" charset="-128"/>
                        </a:rPr>
                        <a:t>月</a:t>
                      </a:r>
                      <a:r>
                        <a:rPr kumimoji="1" lang="en-US" altLang="ja-JP" sz="800" dirty="0">
                          <a:latin typeface="Meiryo UI" panose="020B0604030504040204" pitchFamily="50" charset="-128"/>
                          <a:ea typeface="Meiryo UI" panose="020B0604030504040204" pitchFamily="50" charset="-128"/>
                        </a:rPr>
                        <a:t>19</a:t>
                      </a:r>
                      <a:r>
                        <a:rPr kumimoji="1" lang="ja-JP" altLang="en-US" sz="800" dirty="0">
                          <a:latin typeface="Meiryo UI" panose="020B0604030504040204" pitchFamily="50" charset="-128"/>
                          <a:ea typeface="Meiryo UI" panose="020B0604030504040204" pitchFamily="50" charset="-128"/>
                        </a:rPr>
                        <a:t>日に設置。府内</a:t>
                      </a:r>
                      <a:r>
                        <a:rPr kumimoji="1" lang="en-US" altLang="ja-JP" sz="800" dirty="0">
                          <a:latin typeface="Meiryo UI" panose="020B0604030504040204" pitchFamily="50" charset="-128"/>
                          <a:ea typeface="Meiryo UI" panose="020B0604030504040204" pitchFamily="50" charset="-128"/>
                        </a:rPr>
                        <a:t>43</a:t>
                      </a:r>
                      <a:r>
                        <a:rPr kumimoji="1" lang="ja-JP" altLang="en-US" sz="800" dirty="0">
                          <a:latin typeface="Meiryo UI" panose="020B0604030504040204" pitchFamily="50" charset="-128"/>
                          <a:ea typeface="Meiryo UI" panose="020B0604030504040204" pitchFamily="50" charset="-128"/>
                        </a:rPr>
                        <a:t>の全市町村が参画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270985995"/>
                  </a:ext>
                </a:extLst>
              </a:tr>
              <a:tr h="179730">
                <a:tc gridSpan="4">
                  <a:txBody>
                    <a:bodyPr/>
                    <a:lstStyle/>
                    <a:p>
                      <a:r>
                        <a:rPr kumimoji="1" lang="en-US" altLang="ja-JP" sz="800" b="1" dirty="0">
                          <a:latin typeface="Meiryo UI" panose="020B0604030504040204" pitchFamily="50" charset="-128"/>
                          <a:ea typeface="Meiryo UI" panose="020B0604030504040204" pitchFamily="50" charset="-128"/>
                        </a:rPr>
                        <a:t>2.</a:t>
                      </a:r>
                      <a:r>
                        <a:rPr kumimoji="1" lang="ja-JP" altLang="en-US" sz="800" b="1" dirty="0">
                          <a:latin typeface="Meiryo UI" panose="020B0604030504040204" pitchFamily="50" charset="-128"/>
                          <a:ea typeface="Meiryo UI" panose="020B0604030504040204" pitchFamily="50" charset="-128"/>
                        </a:rPr>
                        <a:t>企業等との連携</a:t>
                      </a:r>
                    </a:p>
                  </a:txBody>
                  <a:tcPr marL="68580" marR="68580" marT="27000" marB="27000">
                    <a:lnB w="12700" cmpd="sng">
                      <a:noFill/>
                    </a:lnB>
                  </a:tcPr>
                </a:tc>
                <a:tc hMerge="1">
                  <a:txBody>
                    <a:bodyPr/>
                    <a:lstStyle/>
                    <a:p>
                      <a:endParaRPr kumimoji="1" lang="ja-JP" altLang="en-US"/>
                    </a:p>
                  </a:txBody>
                  <a:tcPr/>
                </a:tc>
                <a:tc h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3820625505"/>
                  </a:ext>
                </a:extLst>
              </a:tr>
              <a:tr h="305460">
                <a:tc>
                  <a:txBody>
                    <a:bodyPr/>
                    <a:lstStyle/>
                    <a:p>
                      <a:endParaRPr kumimoji="1" lang="ja-JP" altLang="en-US" sz="800">
                        <a:latin typeface="Meiryo UI" panose="020B0604030504040204" pitchFamily="50" charset="-128"/>
                        <a:ea typeface="Meiryo UI" panose="020B0604030504040204" pitchFamily="50" charset="-128"/>
                      </a:endParaRPr>
                    </a:p>
                  </a:txBody>
                  <a:tcPr marL="68580" marR="68580" marT="27000" marB="27000">
                    <a:lnT w="12700" cmpd="sng">
                      <a:noFill/>
                    </a:lnT>
                    <a:lnB w="12700" cmpd="sng">
                      <a:noFill/>
                    </a:lnB>
                  </a:tcPr>
                </a:tc>
                <a:tc>
                  <a:txBody>
                    <a:bodyPr/>
                    <a:lstStyle/>
                    <a:p>
                      <a:r>
                        <a:rPr kumimoji="1" lang="ja-JP" altLang="en-US" sz="800" dirty="0">
                          <a:latin typeface="Meiryo UI" panose="020B0604030504040204" pitchFamily="50" charset="-128"/>
                          <a:ea typeface="Meiryo UI" panose="020B0604030504040204" pitchFamily="50" charset="-128"/>
                        </a:rPr>
                        <a:t>対話・情報収集</a:t>
                      </a:r>
                    </a:p>
                  </a:txBody>
                  <a:tcPr marL="68580" marR="68580" marT="27000" marB="27000">
                    <a:lnB w="12700" cap="flat" cmpd="sng" algn="ctr">
                      <a:solidFill>
                        <a:schemeClr val="tx1"/>
                      </a:solidFill>
                      <a:prstDash val="dash"/>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①企業との意見交換・情報収集</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en-US" altLang="ja-JP" sz="800" dirty="0">
                          <a:latin typeface="Meiryo UI" panose="020B0604030504040204" pitchFamily="50" charset="-128"/>
                          <a:ea typeface="Meiryo UI" panose="020B0604030504040204" pitchFamily="50" charset="-128"/>
                        </a:rPr>
                        <a:t>67</a:t>
                      </a:r>
                      <a:r>
                        <a:rPr kumimoji="1" lang="ja-JP" altLang="en-US" sz="800" dirty="0">
                          <a:latin typeface="Meiryo UI" panose="020B0604030504040204" pitchFamily="50" charset="-128"/>
                          <a:ea typeface="Meiryo UI" panose="020B0604030504040204" pitchFamily="50" charset="-128"/>
                        </a:rPr>
                        <a:t>企業と延べ</a:t>
                      </a:r>
                      <a:r>
                        <a:rPr kumimoji="1" lang="en-US" altLang="ja-JP" sz="800" dirty="0">
                          <a:latin typeface="Meiryo UI" panose="020B0604030504040204" pitchFamily="50" charset="-128"/>
                          <a:ea typeface="Meiryo UI" panose="020B0604030504040204" pitchFamily="50" charset="-128"/>
                        </a:rPr>
                        <a:t>69</a:t>
                      </a:r>
                      <a:r>
                        <a:rPr kumimoji="1" lang="ja-JP" altLang="en-US" sz="800" dirty="0">
                          <a:latin typeface="Meiryo UI" panose="020B0604030504040204" pitchFamily="50" charset="-128"/>
                          <a:ea typeface="Meiryo UI" panose="020B0604030504040204" pitchFamily="50" charset="-128"/>
                        </a:rPr>
                        <a:t>件の意見交換を実施。情報収集に努める</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849716189"/>
                  </a:ext>
                </a:extLst>
              </a:tr>
              <a:tr h="431190">
                <a:tc>
                  <a:txBody>
                    <a:bodyPr/>
                    <a:lstStyle/>
                    <a:p>
                      <a:endParaRPr kumimoji="1" lang="ja-JP" altLang="en-US" sz="800" dirty="0">
                        <a:latin typeface="Meiryo UI" panose="020B0604030504040204" pitchFamily="50" charset="-128"/>
                        <a:ea typeface="Meiryo UI" panose="020B0604030504040204" pitchFamily="50" charset="-128"/>
                      </a:endParaRPr>
                    </a:p>
                  </a:txBody>
                  <a:tcPr marL="68580" marR="68580" marT="27000" marB="27000">
                    <a:lnT w="12700" cmpd="sng">
                      <a:noFill/>
                    </a:lnT>
                  </a:tcPr>
                </a:tc>
                <a:tc>
                  <a:txBody>
                    <a:bodyPr/>
                    <a:lstStyle/>
                    <a:p>
                      <a:r>
                        <a:rPr kumimoji="1" lang="ja-JP" altLang="en-US" sz="800" dirty="0">
                          <a:latin typeface="Meiryo UI" panose="020B0604030504040204" pitchFamily="50" charset="-128"/>
                          <a:ea typeface="Meiryo UI" panose="020B0604030504040204" pitchFamily="50" charset="-128"/>
                        </a:rPr>
                        <a:t>経済団体やシビック</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テックとの連携</a:t>
                      </a:r>
                    </a:p>
                  </a:txBody>
                  <a:tcPr marL="68580" marR="68580" marT="27000" marB="27000">
                    <a:lnT w="12700" cap="flat" cmpd="sng" algn="ctr">
                      <a:solidFill>
                        <a:schemeClr val="tx1"/>
                      </a:solidFill>
                      <a:prstDash val="dash"/>
                      <a:round/>
                      <a:headEnd type="none" w="med" len="med"/>
                      <a:tailEnd type="none" w="med" len="med"/>
                    </a:lnT>
                  </a:tcPr>
                </a:tc>
                <a:tc>
                  <a:txBody>
                    <a:bodyPr/>
                    <a:lstStyle/>
                    <a:p>
                      <a:r>
                        <a:rPr kumimoji="1" lang="ja-JP" altLang="en-US" sz="800" dirty="0">
                          <a:latin typeface="Meiryo UI" panose="020B0604030504040204" pitchFamily="50" charset="-128"/>
                          <a:ea typeface="Meiryo UI" panose="020B0604030504040204" pitchFamily="50" charset="-128"/>
                        </a:rPr>
                        <a:t>②経済団体との連携</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③コードフォー</a:t>
                      </a:r>
                      <a:r>
                        <a:rPr kumimoji="1" lang="en-US" altLang="ja-JP" sz="800" dirty="0">
                          <a:latin typeface="Meiryo UI" panose="020B0604030504040204" pitchFamily="50" charset="-128"/>
                          <a:ea typeface="Meiryo UI" panose="020B0604030504040204" pitchFamily="50" charset="-128"/>
                        </a:rPr>
                        <a:t>XX</a:t>
                      </a:r>
                      <a:r>
                        <a:rPr kumimoji="1" lang="ja-JP" altLang="en-US" sz="800" dirty="0">
                          <a:latin typeface="Meiryo UI" panose="020B0604030504040204" pitchFamily="50" charset="-128"/>
                          <a:ea typeface="Meiryo UI" panose="020B0604030504040204" pitchFamily="50" charset="-128"/>
                        </a:rPr>
                        <a:t>との連携</a:t>
                      </a:r>
                    </a:p>
                  </a:txBody>
                  <a:tcPr marL="68580" marR="68580" marT="27000" marB="27000">
                    <a:lnT w="12700" cap="flat" cmpd="sng" algn="ctr">
                      <a:solidFill>
                        <a:schemeClr val="tx1"/>
                      </a:solidFill>
                      <a:prstDash val="dash"/>
                      <a:round/>
                      <a:headEnd type="none" w="med" len="med"/>
                      <a:tailEnd type="none" w="med" len="med"/>
                    </a:lnT>
                  </a:tcPr>
                </a:tc>
                <a:tc>
                  <a:txBody>
                    <a:bodyPr/>
                    <a:lstStyle/>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大阪商工会議所や関西経済連合会等と積極的に連携</a:t>
                      </a:r>
                      <a:endParaRPr kumimoji="1" lang="en-US" altLang="ja-JP"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コードフォージャパン及びコードフォーオオサカと積極的に連携</a:t>
                      </a:r>
                    </a:p>
                  </a:txBody>
                  <a:tcPr marL="68580" marR="68580" marT="27000" marB="27000">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2346718694"/>
                  </a:ext>
                </a:extLst>
              </a:tr>
              <a:tr h="179730">
                <a:tc gridSpan="4">
                  <a:txBody>
                    <a:bodyPr/>
                    <a:lstStyle/>
                    <a:p>
                      <a:r>
                        <a:rPr kumimoji="1" lang="ja-JP" altLang="en-US" sz="800" b="1" dirty="0">
                          <a:latin typeface="Meiryo UI" panose="020B0604030504040204" pitchFamily="50" charset="-128"/>
                          <a:ea typeface="Meiryo UI" panose="020B0604030504040204" pitchFamily="50" charset="-128"/>
                        </a:rPr>
                        <a:t>３．調査研究</a:t>
                      </a:r>
                    </a:p>
                  </a:txBody>
                  <a:tcPr marL="68580" marR="68580" marT="27000" marB="27000">
                    <a:lnB w="12700" cmpd="sng">
                      <a:noFill/>
                    </a:lnB>
                  </a:tcPr>
                </a:tc>
                <a:tc hMerge="1">
                  <a:txBody>
                    <a:bodyPr/>
                    <a:lstStyle/>
                    <a:p>
                      <a:endParaRPr kumimoji="1" lang="ja-JP" altLang="en-US"/>
                    </a:p>
                  </a:txBody>
                  <a:tcPr/>
                </a:tc>
                <a:tc hMerge="1">
                  <a:txBody>
                    <a:bodyPr/>
                    <a:lstStyle/>
                    <a:p>
                      <a:endParaRPr kumimoji="1" lang="ja-JP" altLang="en-US" sz="1400">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2939444355"/>
                  </a:ext>
                </a:extLst>
              </a:tr>
              <a:tr h="305460">
                <a:tc rowSpan="3">
                  <a:txBody>
                    <a:bodyPr/>
                    <a:lstStyle/>
                    <a:p>
                      <a:endParaRPr kumimoji="1" lang="ja-JP" altLang="en-US" sz="800" dirty="0">
                        <a:latin typeface="Meiryo UI" panose="020B0604030504040204" pitchFamily="50" charset="-128"/>
                        <a:ea typeface="Meiryo UI" panose="020B0604030504040204" pitchFamily="50" charset="-128"/>
                      </a:endParaRPr>
                    </a:p>
                  </a:txBody>
                  <a:tcPr marL="68580" marR="68580" marT="27000" marB="27000">
                    <a:lnT w="12700" cmpd="sng">
                      <a:noFill/>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市町村調査</a:t>
                      </a:r>
                    </a:p>
                  </a:txBody>
                  <a:tcPr marL="68580" marR="68580" marT="27000" marB="27000">
                    <a:lnB w="12700" cap="flat" cmpd="sng" algn="ctr">
                      <a:solidFill>
                        <a:schemeClr val="tx1"/>
                      </a:solidFill>
                      <a:prstDash val="dash"/>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①府内市町村実態調査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en-US" altLang="ja-JP" sz="800" dirty="0">
                          <a:latin typeface="Meiryo UI" panose="020B0604030504040204" pitchFamily="50" charset="-128"/>
                          <a:ea typeface="Meiryo UI" panose="020B0604030504040204" pitchFamily="50" charset="-128"/>
                        </a:rPr>
                        <a:t>ICT</a:t>
                      </a:r>
                      <a:r>
                        <a:rPr kumimoji="1" lang="ja-JP" altLang="en-US" sz="800" dirty="0">
                          <a:latin typeface="Meiryo UI" panose="020B0604030504040204" pitchFamily="50" charset="-128"/>
                          <a:ea typeface="Meiryo UI" panose="020B0604030504040204" pitchFamily="50" charset="-128"/>
                        </a:rPr>
                        <a:t>推進や公共交通サービスの取り組み状況について調査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61794301"/>
                  </a:ext>
                </a:extLst>
              </a:tr>
              <a:tr h="556920">
                <a:tc vMerge="1">
                  <a:txBody>
                    <a:bodyPr/>
                    <a:lstStyle/>
                    <a:p>
                      <a:endParaRPr kumimoji="1" lang="ja-JP" altLang="en-US"/>
                    </a:p>
                  </a:txBody>
                  <a:tcPr/>
                </a:tc>
                <a:tc>
                  <a:txBody>
                    <a:bodyPr/>
                    <a:lstStyle/>
                    <a:p>
                      <a:r>
                        <a:rPr kumimoji="1" lang="ja-JP" altLang="en-US" sz="800" dirty="0">
                          <a:latin typeface="Meiryo UI" panose="020B0604030504040204" pitchFamily="50" charset="-128"/>
                          <a:ea typeface="Meiryo UI" panose="020B0604030504040204" pitchFamily="50" charset="-128"/>
                        </a:rPr>
                        <a:t>国内外事例調査</a:t>
                      </a:r>
                    </a:p>
                  </a:txBody>
                  <a:tcPr marL="68580" marR="68580" marT="27000" marB="27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②海外先進事例研究</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③国内事例調査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スマートシティの海外事例を扱うシンクタンクレポートなどの研究</a:t>
                      </a:r>
                      <a:endParaRPr kumimoji="1" lang="en-US" altLang="ja-JP"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政府機関（国交省、経産省等）や先進自治体などの調査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68713037"/>
                  </a:ext>
                </a:extLst>
              </a:tr>
              <a:tr h="1797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国プロジェクト</a:t>
                      </a:r>
                    </a:p>
                  </a:txBody>
                  <a:tcPr marL="68580" marR="68580" marT="27000" marB="27000">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④国プロジェクトの調査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T w="12700" cap="flat" cmpd="sng" algn="ctr">
                      <a:solidFill>
                        <a:schemeClr val="tx1"/>
                      </a:solidFill>
                      <a:prstDash val="dash"/>
                      <a:round/>
                      <a:headEnd type="none" w="med" len="med"/>
                      <a:tailEnd type="none" w="med" len="med"/>
                    </a:lnT>
                  </a:tcPr>
                </a:tc>
                <a:tc>
                  <a:txBody>
                    <a:bodyPr/>
                    <a:lstStyle/>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政府（各省庁）が打ち出す国プロジェクトの調査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954908939"/>
                  </a:ext>
                </a:extLst>
              </a:tr>
              <a:tr h="179730">
                <a:tc gridSpan="4">
                  <a:txBody>
                    <a:bodyPr/>
                    <a:lstStyle/>
                    <a:p>
                      <a:r>
                        <a:rPr kumimoji="1" lang="ja-JP" altLang="en-US" sz="800" b="1" dirty="0">
                          <a:latin typeface="Meiryo UI" panose="020B0604030504040204" pitchFamily="50" charset="-128"/>
                          <a:ea typeface="Meiryo UI" panose="020B0604030504040204" pitchFamily="50" charset="-128"/>
                        </a:rPr>
                        <a:t>４．情報発信</a:t>
                      </a:r>
                    </a:p>
                  </a:txBody>
                  <a:tcPr marL="68580" marR="68580" marT="27000" marB="2700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en-US" altLang="ja-JP" sz="1200" dirty="0">
                        <a:latin typeface="Meiryo UI" panose="020B0604030504040204" pitchFamily="50" charset="-128"/>
                        <a:ea typeface="Meiryo UI" panose="020B0604030504040204" pitchFamily="50" charset="-128"/>
                      </a:endParaRPr>
                    </a:p>
                  </a:txBody>
                  <a:tcPr marT="36000" marB="36000"/>
                </a:tc>
                <a:tc hMerge="1">
                  <a:txBody>
                    <a:bodyPr/>
                    <a:lstStyle/>
                    <a:p>
                      <a:pPr marL="171450" indent="-171450">
                        <a:buFont typeface="Arial" panose="020B0604020202020204" pitchFamily="34" charset="0"/>
                        <a:buChar char="•"/>
                      </a:pPr>
                      <a:endParaRPr kumimoji="1" lang="ja-JP" altLang="en-US" sz="1200"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2712980523"/>
                  </a:ext>
                </a:extLst>
              </a:tr>
              <a:tr h="179730">
                <a:tc>
                  <a:txBody>
                    <a:bodyPr/>
                    <a:lstStyle/>
                    <a:p>
                      <a:endParaRPr kumimoji="1" lang="ja-JP" altLang="en-US" sz="800" dirty="0">
                        <a:latin typeface="Meiryo UI" panose="020B0604030504040204" pitchFamily="50" charset="-128"/>
                        <a:ea typeface="Meiryo UI" panose="020B0604030504040204" pitchFamily="50" charset="-128"/>
                      </a:endParaRPr>
                    </a:p>
                  </a:txBody>
                  <a:tcPr marL="68580" marR="68580" marT="27000" marB="27000">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r>
                        <a:rPr kumimoji="1" lang="ja-JP" altLang="en-US" sz="800" dirty="0">
                          <a:latin typeface="Meiryo UI" panose="020B0604030504040204" pitchFamily="50" charset="-128"/>
                          <a:ea typeface="Meiryo UI" panose="020B0604030504040204" pitchFamily="50" charset="-128"/>
                        </a:rPr>
                        <a:t>戦略会議の開催</a:t>
                      </a:r>
                    </a:p>
                  </a:txBody>
                  <a:tcPr marL="68580" marR="68580" marT="27000" marB="27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①スマートシティ戦略会議</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３回のスマートシティ戦略会議を開催し、取組みを発信</a:t>
                      </a:r>
                    </a:p>
                  </a:txBody>
                  <a:tcPr marL="68580" marR="68580" marT="27000" marB="27000">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423745852"/>
                  </a:ext>
                </a:extLst>
              </a:tr>
              <a:tr h="556920">
                <a:tc>
                  <a:txBody>
                    <a:bodyPr/>
                    <a:lstStyle/>
                    <a:p>
                      <a:endParaRPr kumimoji="1" lang="ja-JP" altLang="en-US" sz="800" dirty="0">
                        <a:latin typeface="Meiryo UI" panose="020B0604030504040204" pitchFamily="50" charset="-128"/>
                        <a:ea typeface="Meiryo UI" panose="020B0604030504040204" pitchFamily="50" charset="-128"/>
                      </a:endParaRPr>
                    </a:p>
                  </a:txBody>
                  <a:tcPr marL="68580" marR="68580" marT="27000" marB="27000">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r>
                        <a:rPr kumimoji="1" lang="ja-JP" altLang="en-US" sz="800" dirty="0">
                          <a:latin typeface="Meiryo UI" panose="020B0604030504040204" pitchFamily="50" charset="-128"/>
                          <a:ea typeface="Meiryo UI" panose="020B0604030504040204" pitchFamily="50" charset="-128"/>
                        </a:rPr>
                        <a:t>内外での</a:t>
                      </a:r>
                      <a:r>
                        <a:rPr kumimoji="1" lang="en-US" altLang="ja-JP" sz="800" dirty="0">
                          <a:latin typeface="Meiryo UI" panose="020B0604030504040204" pitchFamily="50" charset="-128"/>
                          <a:ea typeface="Meiryo UI" panose="020B0604030504040204" pitchFamily="50" charset="-128"/>
                        </a:rPr>
                        <a:t>PR</a:t>
                      </a:r>
                      <a:endParaRPr kumimoji="1" lang="ja-JP" altLang="en-US" sz="800" dirty="0">
                        <a:latin typeface="Meiryo UI" panose="020B0604030504040204" pitchFamily="50" charset="-128"/>
                        <a:ea typeface="Meiryo UI" panose="020B0604030504040204" pitchFamily="50" charset="-128"/>
                      </a:endParaRPr>
                    </a:p>
                  </a:txBody>
                  <a:tcPr marL="68580" marR="68580" marT="27000" marB="27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tcPr>
                </a:tc>
                <a:tc>
                  <a:txBody>
                    <a:bodyPr/>
                    <a:lstStyle/>
                    <a:p>
                      <a:r>
                        <a:rPr kumimoji="1" lang="ja-JP" altLang="en-US" sz="800" dirty="0">
                          <a:latin typeface="Meiryo UI" panose="020B0604030504040204" pitchFamily="50" charset="-128"/>
                          <a:ea typeface="Meiryo UI" panose="020B0604030504040204" pitchFamily="50" charset="-128"/>
                        </a:rPr>
                        <a:t>②知事・市長による情報発信</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③フォーラム等での</a:t>
                      </a:r>
                      <a:r>
                        <a:rPr kumimoji="1" lang="en-US" altLang="ja-JP" sz="800" dirty="0">
                          <a:latin typeface="Meiryo UI" panose="020B0604030504040204" pitchFamily="50" charset="-128"/>
                          <a:ea typeface="Meiryo UI" panose="020B0604030504040204" pitchFamily="50" charset="-128"/>
                        </a:rPr>
                        <a:t>PR</a:t>
                      </a:r>
                    </a:p>
                    <a:p>
                      <a:r>
                        <a:rPr kumimoji="1" lang="ja-JP" altLang="en-US" sz="800" dirty="0">
                          <a:latin typeface="Meiryo UI" panose="020B0604030504040204" pitchFamily="50" charset="-128"/>
                          <a:ea typeface="Meiryo UI" panose="020B0604030504040204" pitchFamily="50" charset="-128"/>
                        </a:rPr>
                        <a:t>④「スーパーシティ」構想アイデア</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err="1">
                          <a:latin typeface="Meiryo UI" panose="020B0604030504040204" pitchFamily="50" charset="-128"/>
                          <a:ea typeface="Meiryo UI" panose="020B0604030504040204" pitchFamily="50" charset="-128"/>
                        </a:rPr>
                        <a:t>への</a:t>
                      </a:r>
                      <a:r>
                        <a:rPr kumimoji="1" lang="ja-JP" altLang="en-US" sz="800" dirty="0">
                          <a:latin typeface="Meiryo UI" panose="020B0604030504040204" pitchFamily="50" charset="-128"/>
                          <a:ea typeface="Meiryo UI" panose="020B0604030504040204" pitchFamily="50" charset="-128"/>
                        </a:rPr>
                        <a:t>応募</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T w="12700" cap="flat" cmpd="sng" algn="ctr">
                      <a:solidFill>
                        <a:schemeClr val="tx1"/>
                      </a:solidFill>
                      <a:prstDash val="dash"/>
                      <a:round/>
                      <a:headEnd type="none" w="med" len="med"/>
                      <a:tailEnd type="none" w="med" len="med"/>
                    </a:lnT>
                  </a:tcPr>
                </a:tc>
                <a:tc>
                  <a:txBody>
                    <a:bodyPr/>
                    <a:lstStyle/>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定例会見や民間主催の会議等で積極的に情報を発信</a:t>
                      </a:r>
                      <a:endParaRPr kumimoji="1" lang="en-US" altLang="ja-JP"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en-US" altLang="ja-JP" sz="800" dirty="0">
                          <a:latin typeface="Meiryo UI" panose="020B0604030504040204" pitchFamily="50" charset="-128"/>
                          <a:ea typeface="Meiryo UI" panose="020B0604030504040204" pitchFamily="50" charset="-128"/>
                        </a:rPr>
                        <a:t>MaaS</a:t>
                      </a:r>
                      <a:r>
                        <a:rPr kumimoji="1" lang="ja-JP" altLang="en-US" sz="800" dirty="0">
                          <a:latin typeface="Meiryo UI" panose="020B0604030504040204" pitchFamily="50" charset="-128"/>
                          <a:ea typeface="Meiryo UI" panose="020B0604030504040204" pitchFamily="50" charset="-128"/>
                        </a:rPr>
                        <a:t>社会実装推進フォーラムなどに積極参加し、講演等</a:t>
                      </a:r>
                      <a:endParaRPr kumimoji="1" lang="en-US" altLang="ja-JP"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内閣府の自治体アイデア公募へ</a:t>
                      </a:r>
                      <a:r>
                        <a:rPr kumimoji="1" lang="en-US" altLang="ja-JP" sz="800" dirty="0">
                          <a:latin typeface="Meiryo UI" panose="020B0604030504040204" pitchFamily="50" charset="-128"/>
                          <a:ea typeface="Meiryo UI" panose="020B0604030504040204" pitchFamily="50" charset="-128"/>
                        </a:rPr>
                        <a:t>10</a:t>
                      </a:r>
                      <a:r>
                        <a:rPr kumimoji="1" lang="ja-JP" altLang="en-US" sz="800" dirty="0">
                          <a:latin typeface="Meiryo UI" panose="020B0604030504040204" pitchFamily="50" charset="-128"/>
                          <a:ea typeface="Meiryo UI" panose="020B0604030504040204" pitchFamily="50" charset="-128"/>
                        </a:rPr>
                        <a:t>月</a:t>
                      </a:r>
                      <a:r>
                        <a:rPr kumimoji="1" lang="en-US" altLang="ja-JP" sz="800" dirty="0">
                          <a:latin typeface="Meiryo UI" panose="020B0604030504040204" pitchFamily="50" charset="-128"/>
                          <a:ea typeface="Meiryo UI" panose="020B0604030504040204" pitchFamily="50" charset="-128"/>
                        </a:rPr>
                        <a:t>31</a:t>
                      </a:r>
                      <a:r>
                        <a:rPr kumimoji="1" lang="ja-JP" altLang="en-US" sz="800" dirty="0">
                          <a:latin typeface="Meiryo UI" panose="020B0604030504040204" pitchFamily="50" charset="-128"/>
                          <a:ea typeface="Meiryo UI" panose="020B0604030504040204" pitchFamily="50" charset="-128"/>
                        </a:rPr>
                        <a:t>日に応募</a:t>
                      </a:r>
                    </a:p>
                  </a:txBody>
                  <a:tcPr marL="68580" marR="68580" marT="27000" marB="27000">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4179081833"/>
                  </a:ext>
                </a:extLst>
              </a:tr>
            </a:tbl>
          </a:graphicData>
        </a:graphic>
      </p:graphicFrame>
      <p:sp>
        <p:nvSpPr>
          <p:cNvPr id="10" name="テキスト ボックス 9"/>
          <p:cNvSpPr txBox="1"/>
          <p:nvPr/>
        </p:nvSpPr>
        <p:spPr>
          <a:xfrm>
            <a:off x="192110" y="560100"/>
            <a:ext cx="84751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2019</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年度は、スマートシティ戦略会議を中心に具体化検討を進め、市町村や企業等との連携、調査研究、情報発信を展開していた。</a:t>
            </a: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2513" y="1544144"/>
            <a:ext cx="3003352" cy="2036184"/>
          </a:xfrm>
          <a:prstGeom prst="rect">
            <a:avLst/>
          </a:prstGeo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2513" y="4420652"/>
            <a:ext cx="3003352" cy="1594642"/>
          </a:xfrm>
          <a:prstGeom prst="rect">
            <a:avLst/>
          </a:prstGeom>
        </p:spPr>
      </p:pic>
      <p:sp>
        <p:nvSpPr>
          <p:cNvPr id="17" name="テキスト ボックス 16"/>
          <p:cNvSpPr txBox="1"/>
          <p:nvPr/>
        </p:nvSpPr>
        <p:spPr>
          <a:xfrm>
            <a:off x="5760435" y="1284502"/>
            <a:ext cx="16613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＜海外事例調査＞</a:t>
            </a:r>
          </a:p>
        </p:txBody>
      </p:sp>
      <p:sp>
        <p:nvSpPr>
          <p:cNvPr id="18" name="テキスト ボックス 17"/>
          <p:cNvSpPr txBox="1"/>
          <p:nvPr/>
        </p:nvSpPr>
        <p:spPr>
          <a:xfrm>
            <a:off x="5760435" y="4201062"/>
            <a:ext cx="16613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＜企業との対話＞</a:t>
            </a:r>
          </a:p>
        </p:txBody>
      </p:sp>
      <p:sp>
        <p:nvSpPr>
          <p:cNvPr id="19" name="正方形/長方形 18"/>
          <p:cNvSpPr/>
          <p:nvPr/>
        </p:nvSpPr>
        <p:spPr>
          <a:xfrm>
            <a:off x="192110" y="1226041"/>
            <a:ext cx="1829347"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＜調査・研究の実績＞</a:t>
            </a: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71824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65387" y="1238269"/>
            <a:ext cx="4269099" cy="138741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6" name="テキスト ボックス 25"/>
          <p:cNvSpPr txBox="1"/>
          <p:nvPr/>
        </p:nvSpPr>
        <p:spPr>
          <a:xfrm>
            <a:off x="190723" y="566980"/>
            <a:ext cx="86843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スマートシティ戦略会議で集中的に調査・研究した成果をもとに、</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月に</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大阪スマートシティ戦略</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Ver.1.0』</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を策定。</a:t>
            </a: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66" y="2748469"/>
            <a:ext cx="4358444" cy="2631596"/>
          </a:xfrm>
          <a:prstGeom prst="rect">
            <a:avLst/>
          </a:prstGeom>
        </p:spPr>
      </p:pic>
      <p:graphicFrame>
        <p:nvGraphicFramePr>
          <p:cNvPr id="15" name="表 3">
            <a:extLst>
              <a:ext uri="{FF2B5EF4-FFF2-40B4-BE49-F238E27FC236}">
                <a16:creationId xmlns:a16="http://schemas.microsoft.com/office/drawing/2014/main" id="{B655572F-7DDE-422F-9C3C-A37A7CA1F754}"/>
              </a:ext>
            </a:extLst>
          </p:cNvPr>
          <p:cNvGraphicFramePr>
            <a:graphicFrameLocks noGrp="1"/>
          </p:cNvGraphicFramePr>
          <p:nvPr/>
        </p:nvGraphicFramePr>
        <p:xfrm>
          <a:off x="4474354" y="1700374"/>
          <a:ext cx="4595356" cy="3846420"/>
        </p:xfrm>
        <a:graphic>
          <a:graphicData uri="http://schemas.openxmlformats.org/drawingml/2006/table">
            <a:tbl>
              <a:tblPr firstRow="1" bandRow="1">
                <a:tableStyleId>{5C22544A-7EE6-4342-B048-85BDC9FD1C3A}</a:tableStyleId>
              </a:tblPr>
              <a:tblGrid>
                <a:gridCol w="1018133">
                  <a:extLst>
                    <a:ext uri="{9D8B030D-6E8A-4147-A177-3AD203B41FA5}">
                      <a16:colId xmlns:a16="http://schemas.microsoft.com/office/drawing/2014/main" val="827226060"/>
                    </a:ext>
                  </a:extLst>
                </a:gridCol>
                <a:gridCol w="3577223">
                  <a:extLst>
                    <a:ext uri="{9D8B030D-6E8A-4147-A177-3AD203B41FA5}">
                      <a16:colId xmlns:a16="http://schemas.microsoft.com/office/drawing/2014/main" val="3542554439"/>
                    </a:ext>
                  </a:extLst>
                </a:gridCol>
              </a:tblGrid>
              <a:tr h="225450">
                <a:tc>
                  <a:txBody>
                    <a:bodyPr/>
                    <a:lstStyle/>
                    <a:p>
                      <a:pPr algn="ctr">
                        <a:spcBef>
                          <a:spcPts val="0"/>
                        </a:spcBef>
                      </a:pPr>
                      <a:r>
                        <a:rPr kumimoji="1" lang="ja-JP" altLang="en-US" sz="1100" u="none" dirty="0">
                          <a:solidFill>
                            <a:schemeClr val="tx1"/>
                          </a:solidFill>
                          <a:latin typeface="Meiryo UI" panose="020B0604030504040204" pitchFamily="50" charset="-128"/>
                          <a:ea typeface="Meiryo UI" panose="020B0604030504040204" pitchFamily="50" charset="-128"/>
                        </a:rPr>
                        <a:t>テーマ</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spcBef>
                          <a:spcPts val="0"/>
                        </a:spcBef>
                      </a:pPr>
                      <a:r>
                        <a:rPr kumimoji="1" lang="ja-JP" altLang="en-US" sz="900" u="none" dirty="0">
                          <a:solidFill>
                            <a:schemeClr val="tx1"/>
                          </a:solidFill>
                          <a:latin typeface="Meiryo UI" panose="020B0604030504040204" pitchFamily="50" charset="-128"/>
                          <a:ea typeface="Meiryo UI" panose="020B0604030504040204" pitchFamily="50" charset="-128"/>
                        </a:rPr>
                        <a:t>当面の取組み（まずは何をどうするか）</a:t>
                      </a: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6893464"/>
                  </a:ext>
                </a:extLst>
              </a:tr>
              <a:tr h="396900">
                <a:tc>
                  <a:txBody>
                    <a:bodyPr/>
                    <a:lstStyle/>
                    <a:p>
                      <a:pPr>
                        <a:spcBef>
                          <a:spcPts val="0"/>
                        </a:spcBef>
                      </a:pPr>
                      <a:r>
                        <a:rPr kumimoji="1" lang="en-US" altLang="ja-JP" sz="1100" b="1" u="none" dirty="0">
                          <a:solidFill>
                            <a:schemeClr val="tx1"/>
                          </a:solidFill>
                          <a:effectLst/>
                          <a:latin typeface="Meiryo UI" panose="020B0604030504040204" pitchFamily="50" charset="-128"/>
                          <a:ea typeface="Meiryo UI" panose="020B0604030504040204" pitchFamily="50" charset="-128"/>
                        </a:rPr>
                        <a:t>AI</a:t>
                      </a:r>
                      <a:r>
                        <a:rPr kumimoji="1" lang="ja-JP" altLang="en-US" sz="1100" b="1" u="none" dirty="0">
                          <a:solidFill>
                            <a:schemeClr val="tx1"/>
                          </a:solidFill>
                          <a:effectLst/>
                          <a:latin typeface="Meiryo UI" panose="020B0604030504040204" pitchFamily="50" charset="-128"/>
                          <a:ea typeface="Meiryo UI" panose="020B0604030504040204" pitchFamily="50" charset="-128"/>
                        </a:rPr>
                        <a:t>オンデマンド交通</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900" u="none" dirty="0">
                          <a:solidFill>
                            <a:schemeClr val="tx1"/>
                          </a:solidFill>
                          <a:latin typeface="Meiryo UI" panose="020B0604030504040204" pitchFamily="50" charset="-128"/>
                          <a:ea typeface="Meiryo UI" panose="020B0604030504040204" pitchFamily="50" charset="-128"/>
                        </a:rPr>
                        <a:t>■条件の整った市町村にて先行事例をつくり、それを府域全体に横展開</a:t>
                      </a:r>
                    </a:p>
                    <a:p>
                      <a:pPr>
                        <a:spcBef>
                          <a:spcPts val="0"/>
                        </a:spcBef>
                      </a:pPr>
                      <a:r>
                        <a:rPr kumimoji="1" lang="en-US" altLang="ja-JP" sz="900" u="none" dirty="0">
                          <a:solidFill>
                            <a:schemeClr val="tx1"/>
                          </a:solidFill>
                          <a:latin typeface="Meiryo UI" panose="020B0604030504040204" pitchFamily="50" charset="-128"/>
                          <a:ea typeface="Meiryo UI" panose="020B0604030504040204" pitchFamily="50" charset="-128"/>
                        </a:rPr>
                        <a:t>※</a:t>
                      </a:r>
                      <a:r>
                        <a:rPr kumimoji="1" lang="ja-JP" altLang="en-US" sz="900" u="none" dirty="0">
                          <a:solidFill>
                            <a:schemeClr val="tx1"/>
                          </a:solidFill>
                          <a:latin typeface="Meiryo UI" panose="020B0604030504040204" pitchFamily="50" charset="-128"/>
                          <a:ea typeface="Meiryo UI" panose="020B0604030504040204" pitchFamily="50" charset="-128"/>
                        </a:rPr>
                        <a:t>自動運転化についても、法整備の状況等を踏まえつつ、早期実現をめざす</a:t>
                      </a: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4202692"/>
                  </a:ext>
                </a:extLst>
              </a:tr>
              <a:tr h="568350">
                <a:tc>
                  <a:txBody>
                    <a:bodyPr/>
                    <a:lstStyle/>
                    <a:p>
                      <a:pPr>
                        <a:spcBef>
                          <a:spcPts val="0"/>
                        </a:spcBef>
                      </a:pPr>
                      <a:r>
                        <a:rPr kumimoji="1" lang="ja-JP" altLang="en-US" sz="1100" b="1" u="none" dirty="0">
                          <a:solidFill>
                            <a:schemeClr val="tx1"/>
                          </a:solidFill>
                          <a:effectLst/>
                          <a:latin typeface="Meiryo UI" panose="020B0604030504040204" pitchFamily="50" charset="-128"/>
                          <a:ea typeface="Meiryo UI" panose="020B0604030504040204" pitchFamily="50" charset="-128"/>
                        </a:rPr>
                        <a:t>非公道での自動運転等の実証支援</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900" u="none" dirty="0">
                          <a:solidFill>
                            <a:schemeClr val="tx1"/>
                          </a:solidFill>
                          <a:latin typeface="Meiryo UI" panose="020B0604030504040204" pitchFamily="50" charset="-128"/>
                          <a:ea typeface="Meiryo UI" panose="020B0604030504040204" pitchFamily="50" charset="-128"/>
                        </a:rPr>
                        <a:t>■大阪府市などが持つ公有地等を開放し、企業等に非公道の実証実験フィールドを提供していく</a:t>
                      </a: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286214"/>
                  </a:ext>
                </a:extLst>
              </a:tr>
              <a:tr h="465480">
                <a:tc>
                  <a:txBody>
                    <a:bodyPr/>
                    <a:lstStyle/>
                    <a:p>
                      <a:pPr>
                        <a:spcBef>
                          <a:spcPts val="0"/>
                        </a:spcBef>
                      </a:pPr>
                      <a:r>
                        <a:rPr kumimoji="1" lang="ja-JP" altLang="en-US" sz="1100" b="1" u="none" dirty="0">
                          <a:solidFill>
                            <a:schemeClr val="tx1"/>
                          </a:solidFill>
                          <a:effectLst/>
                          <a:latin typeface="Meiryo UI" panose="020B0604030504040204" pitchFamily="50" charset="-128"/>
                          <a:ea typeface="Meiryo UI" panose="020B0604030504040204" pitchFamily="50" charset="-128"/>
                        </a:rPr>
                        <a:t>データヘルス</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900" u="none" dirty="0">
                          <a:solidFill>
                            <a:schemeClr val="tx1"/>
                          </a:solidFill>
                          <a:latin typeface="Meiryo UI" panose="020B0604030504040204" pitchFamily="50" charset="-128"/>
                          <a:ea typeface="Meiryo UI" panose="020B0604030504040204" pitchFamily="50" charset="-128"/>
                        </a:rPr>
                        <a:t>■データを活用した住民主体の健康づくりを促進するため、「アスマイル」の普及促進とともに、ライフステージを通じたデータの集約・健康施策への活用に取り組む</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9400713"/>
                  </a:ext>
                </a:extLst>
              </a:tr>
              <a:tr h="465480">
                <a:tc>
                  <a:txBody>
                    <a:bodyPr/>
                    <a:lstStyle/>
                    <a:p>
                      <a:pPr>
                        <a:spcBef>
                          <a:spcPts val="0"/>
                        </a:spcBef>
                      </a:pPr>
                      <a:r>
                        <a:rPr kumimoji="1" lang="ja-JP" altLang="en-US" sz="1100" b="1" u="none" dirty="0">
                          <a:solidFill>
                            <a:schemeClr val="tx1"/>
                          </a:solidFill>
                          <a:effectLst/>
                          <a:latin typeface="Meiryo UI" panose="020B0604030504040204" pitchFamily="50" charset="-128"/>
                          <a:ea typeface="Meiryo UI" panose="020B0604030504040204" pitchFamily="50" charset="-128"/>
                        </a:rPr>
                        <a:t>楽しいまちづくり</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900" u="none" dirty="0">
                          <a:solidFill>
                            <a:schemeClr val="tx1"/>
                          </a:solidFill>
                          <a:latin typeface="Meiryo UI" panose="020B0604030504040204" pitchFamily="50" charset="-128"/>
                          <a:ea typeface="Meiryo UI" panose="020B0604030504040204" pitchFamily="50" charset="-128"/>
                        </a:rPr>
                        <a:t>■テクノロジーをコンテンツ化し、フィールドを活用するプレーヤーを大阪に呼び込むため、事業者の提案を汲み取り、</a:t>
                      </a:r>
                      <a:r>
                        <a:rPr kumimoji="1" lang="ja-JP" altLang="en-US" sz="900" i="1" u="none" dirty="0">
                          <a:solidFill>
                            <a:schemeClr val="tx1"/>
                          </a:solidFill>
                          <a:latin typeface="Meiryo UI" panose="020B0604030504040204" pitchFamily="50" charset="-128"/>
                          <a:ea typeface="Meiryo UI" panose="020B0604030504040204" pitchFamily="50" charset="-128"/>
                        </a:rPr>
                        <a:t>マッチングや規制緩和等により事業展開を後押し</a:t>
                      </a:r>
                      <a:r>
                        <a:rPr kumimoji="1" lang="ja-JP" altLang="en-US" sz="900" i="0" u="none" dirty="0">
                          <a:solidFill>
                            <a:schemeClr val="tx1"/>
                          </a:solidFill>
                          <a:latin typeface="Meiryo UI" panose="020B0604030504040204" pitchFamily="50" charset="-128"/>
                          <a:ea typeface="Meiryo UI" panose="020B0604030504040204" pitchFamily="50" charset="-128"/>
                        </a:rPr>
                        <a:t>する</a:t>
                      </a:r>
                      <a:endParaRPr kumimoji="1" lang="ja-JP" altLang="en-US" sz="900" u="none" dirty="0">
                        <a:solidFill>
                          <a:schemeClr val="tx1"/>
                        </a:solidFill>
                        <a:latin typeface="Meiryo UI" panose="020B0604030504040204" pitchFamily="50" charset="-128"/>
                        <a:ea typeface="Meiryo UI" panose="020B0604030504040204" pitchFamily="50" charset="-128"/>
                      </a:endParaRP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2139077"/>
                  </a:ext>
                </a:extLst>
              </a:tr>
              <a:tr h="328320">
                <a:tc>
                  <a:txBody>
                    <a:bodyPr/>
                    <a:lstStyle/>
                    <a:p>
                      <a:pPr>
                        <a:spcBef>
                          <a:spcPts val="0"/>
                        </a:spcBef>
                      </a:pPr>
                      <a:r>
                        <a:rPr kumimoji="1" lang="ja-JP" altLang="en-US" sz="1100" b="1" u="none" dirty="0">
                          <a:solidFill>
                            <a:schemeClr val="tx1"/>
                          </a:solidFill>
                          <a:effectLst/>
                          <a:latin typeface="Meiryo UI" panose="020B0604030504040204" pitchFamily="50" charset="-128"/>
                          <a:ea typeface="Meiryo UI" panose="020B0604030504040204" pitchFamily="50" charset="-128"/>
                        </a:rPr>
                        <a:t>キャッシュレス</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900" u="none" dirty="0">
                          <a:solidFill>
                            <a:schemeClr val="tx1"/>
                          </a:solidFill>
                          <a:latin typeface="Meiryo UI" panose="020B0604030504040204" pitchFamily="50" charset="-128"/>
                          <a:ea typeface="Meiryo UI" panose="020B0604030504040204" pitchFamily="50" charset="-128"/>
                        </a:rPr>
                        <a:t>■国やキャッシュレス事業者等とも連携しながら、啓発活動の実施などによりキャッシュレス化を推進する</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8763440"/>
                  </a:ext>
                </a:extLst>
              </a:tr>
              <a:tr h="328320">
                <a:tc>
                  <a:txBody>
                    <a:bodyPr/>
                    <a:lstStyle/>
                    <a:p>
                      <a:pPr>
                        <a:spcBef>
                          <a:spcPts val="0"/>
                        </a:spcBef>
                      </a:pPr>
                      <a:r>
                        <a:rPr kumimoji="1" lang="ja-JP" altLang="en-US" sz="1100" b="1" u="none" dirty="0">
                          <a:solidFill>
                            <a:schemeClr val="tx1"/>
                          </a:solidFill>
                          <a:effectLst/>
                          <a:latin typeface="Meiryo UI" panose="020B0604030504040204" pitchFamily="50" charset="-128"/>
                          <a:ea typeface="Meiryo UI" panose="020B0604030504040204" pitchFamily="50" charset="-128"/>
                        </a:rPr>
                        <a:t>防災</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900" u="none" dirty="0">
                          <a:solidFill>
                            <a:schemeClr val="tx1"/>
                          </a:solidFill>
                          <a:latin typeface="Meiryo UI" panose="020B0604030504040204" pitchFamily="50" charset="-128"/>
                          <a:ea typeface="Meiryo UI" panose="020B0604030504040204" pitchFamily="50" charset="-128"/>
                        </a:rPr>
                        <a:t>■住民</a:t>
                      </a:r>
                      <a:r>
                        <a:rPr kumimoji="1" lang="ja-JP" altLang="en-US" sz="900" u="none">
                          <a:solidFill>
                            <a:schemeClr val="tx1"/>
                          </a:solidFill>
                          <a:latin typeface="Meiryo UI" panose="020B0604030504040204" pitchFamily="50" charset="-128"/>
                          <a:ea typeface="Meiryo UI" panose="020B0604030504040204" pitchFamily="50" charset="-128"/>
                        </a:rPr>
                        <a:t>一人一人が</a:t>
                      </a:r>
                      <a:r>
                        <a:rPr kumimoji="1" lang="ja-JP" altLang="en-US" sz="900" u="none" dirty="0">
                          <a:solidFill>
                            <a:schemeClr val="tx1"/>
                          </a:solidFill>
                          <a:latin typeface="Meiryo UI" panose="020B0604030504040204" pitchFamily="50" charset="-128"/>
                          <a:ea typeface="Meiryo UI" panose="020B0604030504040204" pitchFamily="50" charset="-128"/>
                        </a:rPr>
                        <a:t>お</a:t>
                      </a:r>
                      <a:r>
                        <a:rPr kumimoji="1" lang="ja-JP" altLang="en-US" sz="900" u="none">
                          <a:solidFill>
                            <a:schemeClr val="tx1"/>
                          </a:solidFill>
                          <a:latin typeface="Meiryo UI" panose="020B0604030504040204" pitchFamily="50" charset="-128"/>
                          <a:ea typeface="Meiryo UI" panose="020B0604030504040204" pitchFamily="50" charset="-128"/>
                        </a:rPr>
                        <a:t>かれた</a:t>
                      </a:r>
                      <a:r>
                        <a:rPr kumimoji="1" lang="ja-JP" altLang="en-US" sz="900" u="none" dirty="0">
                          <a:solidFill>
                            <a:schemeClr val="tx1"/>
                          </a:solidFill>
                          <a:latin typeface="Meiryo UI" panose="020B0604030504040204" pitchFamily="50" charset="-128"/>
                          <a:ea typeface="Meiryo UI" panose="020B0604030504040204" pitchFamily="50" charset="-128"/>
                        </a:rPr>
                        <a:t>状況を認識し、適切な行動がとれるよう、テクノロジーの活用によって、個人の行動変容を支援する</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9683484"/>
                  </a:ext>
                </a:extLst>
              </a:tr>
              <a:tr h="328320">
                <a:tc>
                  <a:txBody>
                    <a:bodyPr/>
                    <a:lstStyle/>
                    <a:p>
                      <a:pPr>
                        <a:spcBef>
                          <a:spcPts val="0"/>
                        </a:spcBef>
                      </a:pPr>
                      <a:r>
                        <a:rPr kumimoji="1" lang="ja-JP" altLang="en-US" sz="1100" b="1" u="none" dirty="0">
                          <a:solidFill>
                            <a:schemeClr val="tx1"/>
                          </a:solidFill>
                          <a:effectLst/>
                          <a:latin typeface="Meiryo UI" panose="020B0604030504040204" pitchFamily="50" charset="-128"/>
                          <a:ea typeface="Meiryo UI" panose="020B0604030504040204" pitchFamily="50" charset="-128"/>
                        </a:rPr>
                        <a:t>教育</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900" u="none" dirty="0">
                          <a:solidFill>
                            <a:schemeClr val="tx1"/>
                          </a:solidFill>
                          <a:latin typeface="Meiryo UI" panose="020B0604030504040204" pitchFamily="50" charset="-128"/>
                          <a:ea typeface="Meiryo UI" panose="020B0604030504040204" pitchFamily="50" charset="-128"/>
                        </a:rPr>
                        <a:t>■学習者の視点から教育の質を向上させるべく、個別最適学習を重点的に検討する</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050746"/>
                  </a:ext>
                </a:extLst>
              </a:tr>
              <a:tr h="739800">
                <a:tc>
                  <a:txBody>
                    <a:bodyPr/>
                    <a:lstStyle/>
                    <a:p>
                      <a:pPr>
                        <a:spcBef>
                          <a:spcPts val="0"/>
                        </a:spcBef>
                      </a:pPr>
                      <a:r>
                        <a:rPr kumimoji="1" lang="ja-JP" altLang="en-US" sz="1100" b="1" u="none" dirty="0">
                          <a:solidFill>
                            <a:schemeClr val="tx1"/>
                          </a:solidFill>
                          <a:effectLst/>
                          <a:latin typeface="Meiryo UI" panose="020B0604030504040204" pitchFamily="50" charset="-128"/>
                          <a:ea typeface="Meiryo UI" panose="020B0604030504040204" pitchFamily="50" charset="-128"/>
                        </a:rPr>
                        <a:t>行政</a:t>
                      </a:r>
                      <a:r>
                        <a:rPr kumimoji="1" lang="en-US" altLang="ja-JP" sz="1100" b="1" u="none" dirty="0">
                          <a:solidFill>
                            <a:schemeClr val="tx1"/>
                          </a:solidFill>
                          <a:effectLst/>
                          <a:latin typeface="Meiryo UI" panose="020B0604030504040204" pitchFamily="50" charset="-128"/>
                          <a:ea typeface="Meiryo UI" panose="020B0604030504040204" pitchFamily="50" charset="-128"/>
                        </a:rPr>
                        <a:t>DX</a:t>
                      </a:r>
                      <a:br>
                        <a:rPr kumimoji="1" lang="en-US" altLang="ja-JP" sz="1100" b="1" u="none" dirty="0">
                          <a:solidFill>
                            <a:schemeClr val="tx1"/>
                          </a:solidFill>
                          <a:effectLst/>
                          <a:latin typeface="Meiryo UI" panose="020B0604030504040204" pitchFamily="50" charset="-128"/>
                          <a:ea typeface="Meiryo UI" panose="020B0604030504040204" pitchFamily="50" charset="-128"/>
                        </a:rPr>
                      </a:br>
                      <a:r>
                        <a:rPr kumimoji="1" lang="en-US" altLang="ja-JP" sz="900" b="1" u="none" dirty="0">
                          <a:solidFill>
                            <a:schemeClr val="tx1"/>
                          </a:solidFill>
                          <a:effectLst/>
                          <a:latin typeface="Meiryo UI" panose="020B0604030504040204" pitchFamily="50" charset="-128"/>
                          <a:ea typeface="Meiryo UI" panose="020B0604030504040204" pitchFamily="50" charset="-128"/>
                        </a:rPr>
                        <a:t>(</a:t>
                      </a:r>
                      <a:r>
                        <a:rPr kumimoji="1" lang="ja-JP" altLang="en-US" sz="900" b="1" u="none" dirty="0">
                          <a:solidFill>
                            <a:schemeClr val="tx1"/>
                          </a:solidFill>
                          <a:effectLst/>
                          <a:latin typeface="Meiryo UI" panose="020B0604030504040204" pitchFamily="50" charset="-128"/>
                          <a:ea typeface="Meiryo UI" panose="020B0604030504040204" pitchFamily="50" charset="-128"/>
                        </a:rPr>
                        <a:t>３つのレス推進</a:t>
                      </a:r>
                      <a:r>
                        <a:rPr kumimoji="1" lang="en-US" altLang="ja-JP" sz="900" b="1" u="none" dirty="0">
                          <a:solidFill>
                            <a:schemeClr val="tx1"/>
                          </a:solidFill>
                          <a:effectLst/>
                          <a:latin typeface="Meiryo UI" panose="020B0604030504040204" pitchFamily="50" charset="-128"/>
                          <a:ea typeface="Meiryo UI" panose="020B0604030504040204" pitchFamily="50" charset="-128"/>
                        </a:rPr>
                        <a:t>)</a:t>
                      </a:r>
                      <a:endParaRPr kumimoji="1" lang="ja-JP" altLang="en-US" sz="900" b="1" u="none" dirty="0">
                        <a:solidFill>
                          <a:schemeClr val="tx1"/>
                        </a:solidFill>
                        <a:effectLst/>
                        <a:latin typeface="Meiryo UI" panose="020B0604030504040204" pitchFamily="50" charset="-128"/>
                        <a:ea typeface="Meiryo UI" panose="020B0604030504040204" pitchFamily="50" charset="-128"/>
                      </a:endParaRP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lgn="l">
                        <a:spcBef>
                          <a:spcPts val="0"/>
                        </a:spcBef>
                      </a:pPr>
                      <a:r>
                        <a:rPr kumimoji="1" lang="ja-JP" altLang="en-US" sz="900" u="none" dirty="0">
                          <a:solidFill>
                            <a:schemeClr val="tx1"/>
                          </a:solidFill>
                          <a:latin typeface="Meiryo UI" panose="020B0604030504040204" pitchFamily="50" charset="-128"/>
                          <a:ea typeface="Meiryo UI" panose="020B0604030504040204" pitchFamily="50" charset="-128"/>
                        </a:rPr>
                        <a:t>■はんこレス、ペーパーレスは全庁的な業務フローの棚卸しや検証</a:t>
                      </a:r>
                      <a:r>
                        <a:rPr kumimoji="1" lang="en-US" altLang="ja-JP" sz="900" u="none" dirty="0">
                          <a:solidFill>
                            <a:schemeClr val="tx1"/>
                          </a:solidFill>
                          <a:latin typeface="Meiryo UI" panose="020B0604030504040204" pitchFamily="50" charset="-128"/>
                          <a:ea typeface="Meiryo UI" panose="020B0604030504040204" pitchFamily="50" charset="-128"/>
                        </a:rPr>
                        <a:t>(BPR)</a:t>
                      </a:r>
                      <a:r>
                        <a:rPr kumimoji="1" lang="ja-JP" altLang="en-US" sz="900" u="none" dirty="0">
                          <a:solidFill>
                            <a:schemeClr val="tx1"/>
                          </a:solidFill>
                          <a:latin typeface="Meiryo UI" panose="020B0604030504040204" pitchFamily="50" charset="-128"/>
                          <a:ea typeface="Meiryo UI" panose="020B0604030504040204" pitchFamily="50" charset="-128"/>
                        </a:rPr>
                        <a:t>を行い、並行して、できるところから導入していく</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l">
                        <a:spcBef>
                          <a:spcPts val="0"/>
                        </a:spcBef>
                      </a:pPr>
                      <a:r>
                        <a:rPr kumimoji="1" lang="ja-JP" altLang="en-US" sz="900" u="none" dirty="0">
                          <a:solidFill>
                            <a:schemeClr val="tx1"/>
                          </a:solidFill>
                          <a:latin typeface="Meiryo UI" panose="020B0604030504040204" pitchFamily="50" charset="-128"/>
                          <a:ea typeface="Meiryo UI" panose="020B0604030504040204" pitchFamily="50" charset="-128"/>
                        </a:rPr>
                        <a:t>■キャッシュレスは、インバウンドに効果的な大規模集客施設からキャッシュレスの導入を検討する。また手数料等については、府の本庁の納付窓口で先行して実施する</a:t>
                      </a: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4770819"/>
                  </a:ext>
                </a:extLst>
              </a:tr>
            </a:tbl>
          </a:graphicData>
        </a:graphic>
      </p:graphicFrame>
      <p:sp>
        <p:nvSpPr>
          <p:cNvPr id="16" name="正方形/長方形 15">
            <a:extLst>
              <a:ext uri="{FF2B5EF4-FFF2-40B4-BE49-F238E27FC236}">
                <a16:creationId xmlns:a16="http://schemas.microsoft.com/office/drawing/2014/main" id="{BB4C5A71-B52A-4150-9AEB-96760F8651C5}"/>
              </a:ext>
            </a:extLst>
          </p:cNvPr>
          <p:cNvSpPr/>
          <p:nvPr/>
        </p:nvSpPr>
        <p:spPr>
          <a:xfrm>
            <a:off x="4474353" y="1492145"/>
            <a:ext cx="2516046" cy="179523"/>
          </a:xfrm>
          <a:prstGeom prst="rect">
            <a:avLst/>
          </a:prstGeom>
          <a:noFill/>
        </p:spPr>
        <p:txBody>
          <a:bodyPr wrap="square" lIns="27000" tIns="27000" rIns="27000" bIns="27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10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○住民の生活の質（</a:t>
            </a:r>
            <a:r>
              <a:rPr kumimoji="1" lang="en-US" altLang="ja-JP" sz="900" b="1" i="0" u="none" strike="noStrike" kern="1200" cap="none" spc="-105"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900" b="1" i="0" u="none" strike="noStrike" kern="1200" cap="none" spc="-10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）向上の具体化に向けた取組み</a:t>
            </a:r>
            <a:endParaRPr kumimoji="1" lang="en-US" altLang="ja-JP" sz="900" b="1" i="0" u="none" strike="noStrike" kern="1200" cap="none" spc="-10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4474354" y="1214407"/>
            <a:ext cx="2553254" cy="253916"/>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戦略テーマ</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四角形: 角を丸くする 20"/>
          <p:cNvSpPr/>
          <p:nvPr/>
        </p:nvSpPr>
        <p:spPr>
          <a:xfrm>
            <a:off x="162247" y="1354789"/>
            <a:ext cx="1825580" cy="306467"/>
          </a:xfrm>
          <a:prstGeom prst="roundRect">
            <a:avLst/>
          </a:prstGeom>
          <a:solidFill>
            <a:schemeClr val="accent4">
              <a:lumMod val="20000"/>
              <a:lumOff val="8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１．住民の</a:t>
            </a:r>
            <a:r>
              <a:rPr kumimoji="1" lang="en-US" altLang="ja-JP" sz="12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QoL</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向上</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14" name="四角形: 角を丸くする 21"/>
          <p:cNvSpPr/>
          <p:nvPr/>
        </p:nvSpPr>
        <p:spPr>
          <a:xfrm>
            <a:off x="152720" y="2218790"/>
            <a:ext cx="1844631" cy="383084"/>
          </a:xfrm>
          <a:prstGeom prst="roundRect">
            <a:avLst/>
          </a:prstGeom>
          <a:solidFill>
            <a:schemeClr val="accent4">
              <a:lumMod val="20000"/>
              <a:lumOff val="8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３．公民連携</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 name="四角形: 角を丸くする 22"/>
          <p:cNvSpPr/>
          <p:nvPr/>
        </p:nvSpPr>
        <p:spPr>
          <a:xfrm>
            <a:off x="161834" y="1786789"/>
            <a:ext cx="1835519" cy="357545"/>
          </a:xfrm>
          <a:prstGeom prst="roundRect">
            <a:avLst/>
          </a:prstGeom>
          <a:solidFill>
            <a:schemeClr val="accent4">
              <a:lumMod val="20000"/>
              <a:lumOff val="8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２．実験ではなく実装</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正方形/長方形 2"/>
          <p:cNvSpPr/>
          <p:nvPr/>
        </p:nvSpPr>
        <p:spPr>
          <a:xfrm>
            <a:off x="2026649" y="1347580"/>
            <a:ext cx="2358361"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住民が実感できるかたちで、「生活の質（</a:t>
            </a:r>
            <a:r>
              <a:rPr kumimoji="1" lang="en-US" altLang="ja-JP" sz="105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QoL</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）の向上」をめざすことが主目的</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正方形/長方形 5"/>
          <p:cNvSpPr/>
          <p:nvPr/>
        </p:nvSpPr>
        <p:spPr>
          <a:xfrm>
            <a:off x="2036174" y="1780204"/>
            <a:ext cx="2146519"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「技術実験」に留まらず、「社会実装」のための取組みを蓄積</a:t>
            </a:r>
          </a:p>
        </p:txBody>
      </p:sp>
      <p:sp>
        <p:nvSpPr>
          <p:cNvPr id="7" name="正方形/長方形 6"/>
          <p:cNvSpPr/>
          <p:nvPr/>
        </p:nvSpPr>
        <p:spPr>
          <a:xfrm>
            <a:off x="2065335" y="2233268"/>
            <a:ext cx="2156044"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公民連携による「民間との協業」が大前提</a:t>
            </a:r>
          </a:p>
        </p:txBody>
      </p:sp>
      <p:sp>
        <p:nvSpPr>
          <p:cNvPr id="9" name="テキスト ボックス 8"/>
          <p:cNvSpPr txBox="1"/>
          <p:nvPr/>
        </p:nvSpPr>
        <p:spPr>
          <a:xfrm>
            <a:off x="152721" y="5379540"/>
            <a:ext cx="1943161" cy="2135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出典：大阪スマートシティ戦略</a:t>
            </a: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Ver.1.0 </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概要</a:t>
            </a:r>
          </a:p>
        </p:txBody>
      </p:sp>
      <p:sp>
        <p:nvSpPr>
          <p:cNvPr id="20" name="テキスト ボックス 19"/>
          <p:cNvSpPr txBox="1"/>
          <p:nvPr/>
        </p:nvSpPr>
        <p:spPr>
          <a:xfrm>
            <a:off x="0" y="-4418"/>
            <a:ext cx="9144000" cy="369332"/>
          </a:xfrm>
          <a:prstGeom prst="rect">
            <a:avLst/>
          </a:prstGeom>
          <a:solidFill>
            <a:srgbClr val="002060"/>
          </a:solidFill>
        </p:spPr>
        <p:txBody>
          <a:bodyPr vert="horz" wrap="square" lIns="91440" tIns="45720" rIns="91440" bIns="45720" rtlCol="0" anchor="ctr">
            <a:spAutoFit/>
          </a:bodyPr>
          <a:lstStyle>
            <a:defPPr>
              <a:defRPr lang="ja-JP"/>
            </a:defPPr>
            <a:lvl1pPr defTabSz="457200">
              <a:spcBef>
                <a:spcPts val="0"/>
              </a:spcBef>
              <a:buNone/>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大阪スマートシティ戦略</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Ver.1.0</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の策定</a:t>
            </a:r>
          </a:p>
        </p:txBody>
      </p:sp>
      <p:sp>
        <p:nvSpPr>
          <p:cNvPr id="21"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7712522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44"/>
          <p:cNvSpPr txBox="1"/>
          <p:nvPr/>
        </p:nvSpPr>
        <p:spPr>
          <a:xfrm>
            <a:off x="207501" y="652466"/>
            <a:ext cx="8618265" cy="523220"/>
          </a:xfrm>
          <a:prstGeom prst="rect">
            <a:avLst/>
          </a:prstGeom>
          <a:noFill/>
        </p:spPr>
        <p:txBody>
          <a:bodyPr wrap="square" rtlCol="0">
            <a:spAutoFit/>
          </a:bodyPr>
          <a:lstStyle>
            <a:defPPr>
              <a:defRPr lang="ja-JP"/>
            </a:defPPr>
            <a:lvl1pPr>
              <a:defRPr sz="1400">
                <a:latin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先行して</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ICT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戦略室を設置していた大阪市に続き、大阪府においてもスマートシティ戦略を推進するため、令和２年４月にスマートシティ戦略部を設置。あわせて、民間人材を登用。</a:t>
            </a:r>
          </a:p>
        </p:txBody>
      </p:sp>
      <p:pic>
        <p:nvPicPr>
          <p:cNvPr id="14" name="図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821" y="4852718"/>
            <a:ext cx="2841109" cy="1095081"/>
          </a:xfrm>
          <a:prstGeom prst="rect">
            <a:avLst/>
          </a:prstGeom>
        </p:spPr>
      </p:pic>
      <p:sp>
        <p:nvSpPr>
          <p:cNvPr id="3" name="テキスト ボックス 2"/>
          <p:cNvSpPr txBox="1"/>
          <p:nvPr/>
        </p:nvSpPr>
        <p:spPr>
          <a:xfrm>
            <a:off x="3836572" y="3053824"/>
            <a:ext cx="2615184" cy="3348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総務機能、議会、予算・決算、スマートシティ推進本部会議運営、</a:t>
            </a:r>
            <a:r>
              <a:rPr kumimoji="1" lang="en-US" altLang="ja-JP"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OSPF</a:t>
            </a:r>
            <a:r>
              <a:rPr kumimoji="1" lang="ja-JP" altLang="en-US"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運営　等</a:t>
            </a:r>
          </a:p>
        </p:txBody>
      </p:sp>
      <p:sp>
        <p:nvSpPr>
          <p:cNvPr id="25" name="テキスト ボックス 24"/>
          <p:cNvSpPr txBox="1"/>
          <p:nvPr/>
        </p:nvSpPr>
        <p:spPr>
          <a:xfrm>
            <a:off x="3836573" y="3718039"/>
            <a:ext cx="2877867" cy="3348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先端技術を活用した新施策検討、特区を活用した規制改革、スーパーシティ推進 等</a:t>
            </a:r>
            <a:endParaRPr kumimoji="1" lang="en-US" altLang="ja-JP"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6" name="テキスト ボックス 25"/>
          <p:cNvSpPr txBox="1"/>
          <p:nvPr/>
        </p:nvSpPr>
        <p:spPr>
          <a:xfrm>
            <a:off x="3866729" y="5073518"/>
            <a:ext cx="2877867"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庁内ネットワーク、庁内情報セキュリティ対策　等</a:t>
            </a:r>
            <a:endParaRPr kumimoji="1" lang="en-US" altLang="ja-JP"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6" name="直線コネクタ 5"/>
          <p:cNvCxnSpPr/>
          <p:nvPr/>
        </p:nvCxnSpPr>
        <p:spPr>
          <a:xfrm>
            <a:off x="3494015" y="2556293"/>
            <a:ext cx="0" cy="232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3352096" y="2282977"/>
            <a:ext cx="1683332" cy="270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134997" marR="0" lvl="0" indent="-134997"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スマートシティ戦略部</a:t>
            </a:r>
          </a:p>
        </p:txBody>
      </p:sp>
      <p:cxnSp>
        <p:nvCxnSpPr>
          <p:cNvPr id="29" name="直線コネクタ 28"/>
          <p:cNvCxnSpPr/>
          <p:nvPr/>
        </p:nvCxnSpPr>
        <p:spPr>
          <a:xfrm>
            <a:off x="3494017" y="2873037"/>
            <a:ext cx="4630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3799114" y="2744254"/>
            <a:ext cx="2133000" cy="27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134997" marR="0" lvl="0" indent="-134997"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スマートシティ戦略総務課</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(25</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名</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42" name="直線コネクタ 41"/>
          <p:cNvCxnSpPr/>
          <p:nvPr/>
        </p:nvCxnSpPr>
        <p:spPr>
          <a:xfrm>
            <a:off x="3494017" y="3536112"/>
            <a:ext cx="4630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3799114" y="3402950"/>
            <a:ext cx="2133000" cy="27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134997" marR="0" lvl="0" indent="-134997"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地域戦略・特区推進課</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(15</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名</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43" name="直線コネクタ 42"/>
          <p:cNvCxnSpPr/>
          <p:nvPr/>
        </p:nvCxnSpPr>
        <p:spPr>
          <a:xfrm>
            <a:off x="3494017" y="4315637"/>
            <a:ext cx="4630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3799114" y="4171655"/>
            <a:ext cx="2133000" cy="27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134997" marR="0" lvl="0" indent="-134997"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デジタル行政推進課</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名</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44" name="直線コネクタ 43"/>
          <p:cNvCxnSpPr/>
          <p:nvPr/>
        </p:nvCxnSpPr>
        <p:spPr>
          <a:xfrm>
            <a:off x="3494017" y="4874374"/>
            <a:ext cx="4630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3799114" y="4730773"/>
            <a:ext cx="2133000" cy="27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134997" marR="0" lvl="0" indent="-134997"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ICT</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基盤課</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名</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2" name="角丸四角形 51"/>
          <p:cNvSpPr/>
          <p:nvPr/>
        </p:nvSpPr>
        <p:spPr>
          <a:xfrm>
            <a:off x="3204313" y="1681498"/>
            <a:ext cx="3603392" cy="4367195"/>
          </a:xfrm>
          <a:prstGeom prst="roundRect">
            <a:avLst>
              <a:gd name="adj" fmla="val 369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 name="テキスト ボックス 35"/>
          <p:cNvSpPr txBox="1"/>
          <p:nvPr/>
        </p:nvSpPr>
        <p:spPr>
          <a:xfrm>
            <a:off x="3730763" y="1585487"/>
            <a:ext cx="2608406" cy="30008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スマートシティ戦略部内の業務</a:t>
            </a:r>
          </a:p>
        </p:txBody>
      </p:sp>
      <p:sp>
        <p:nvSpPr>
          <p:cNvPr id="53" name="テキスト ボックス 52"/>
          <p:cNvSpPr txBox="1"/>
          <p:nvPr/>
        </p:nvSpPr>
        <p:spPr>
          <a:xfrm>
            <a:off x="7564930" y="2108350"/>
            <a:ext cx="1323039"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4" name="角丸四角形 53"/>
          <p:cNvSpPr/>
          <p:nvPr/>
        </p:nvSpPr>
        <p:spPr>
          <a:xfrm>
            <a:off x="120872" y="1708878"/>
            <a:ext cx="3019629" cy="4367194"/>
          </a:xfrm>
          <a:prstGeom prst="roundRect">
            <a:avLst>
              <a:gd name="adj" fmla="val 369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テキスト ボックス 14"/>
          <p:cNvSpPr txBox="1"/>
          <p:nvPr/>
        </p:nvSpPr>
        <p:spPr>
          <a:xfrm>
            <a:off x="517795" y="1585487"/>
            <a:ext cx="2435282" cy="30008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スマートシティ戦略部の設置</a:t>
            </a:r>
          </a:p>
        </p:txBody>
      </p:sp>
      <p:sp>
        <p:nvSpPr>
          <p:cNvPr id="58" name="角丸四角形 57"/>
          <p:cNvSpPr/>
          <p:nvPr/>
        </p:nvSpPr>
        <p:spPr>
          <a:xfrm>
            <a:off x="6883266" y="1681498"/>
            <a:ext cx="2179376" cy="4400817"/>
          </a:xfrm>
          <a:prstGeom prst="roundRect">
            <a:avLst>
              <a:gd name="adj" fmla="val 668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7" name="テキスト ボックス 36"/>
          <p:cNvSpPr txBox="1"/>
          <p:nvPr/>
        </p:nvSpPr>
        <p:spPr>
          <a:xfrm>
            <a:off x="7337857" y="1579665"/>
            <a:ext cx="1280160"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外部人材の獲得</a:t>
            </a:r>
          </a:p>
        </p:txBody>
      </p:sp>
      <p:graphicFrame>
        <p:nvGraphicFramePr>
          <p:cNvPr id="2" name="表 1"/>
          <p:cNvGraphicFramePr>
            <a:graphicFrameLocks noGrp="1"/>
          </p:cNvGraphicFramePr>
          <p:nvPr/>
        </p:nvGraphicFramePr>
        <p:xfrm>
          <a:off x="7039141" y="2537674"/>
          <a:ext cx="1890878" cy="2468880"/>
        </p:xfrm>
        <a:graphic>
          <a:graphicData uri="http://schemas.openxmlformats.org/drawingml/2006/table">
            <a:tbl>
              <a:tblPr firstRow="1" bandRow="1">
                <a:tableStyleId>{5940675A-B579-460E-94D1-54222C63F5DA}</a:tableStyleId>
              </a:tblPr>
              <a:tblGrid>
                <a:gridCol w="975360">
                  <a:extLst>
                    <a:ext uri="{9D8B030D-6E8A-4147-A177-3AD203B41FA5}">
                      <a16:colId xmlns:a16="http://schemas.microsoft.com/office/drawing/2014/main" val="2555281026"/>
                    </a:ext>
                  </a:extLst>
                </a:gridCol>
                <a:gridCol w="915518">
                  <a:extLst>
                    <a:ext uri="{9D8B030D-6E8A-4147-A177-3AD203B41FA5}">
                      <a16:colId xmlns:a16="http://schemas.microsoft.com/office/drawing/2014/main" val="1814645909"/>
                    </a:ext>
                  </a:extLst>
                </a:gridCol>
              </a:tblGrid>
              <a:tr h="205740">
                <a:tc>
                  <a:txBody>
                    <a:bodyPr/>
                    <a:lstStyle/>
                    <a:p>
                      <a:pPr algn="ctr"/>
                      <a:r>
                        <a:rPr kumimoji="1" lang="ja-JP" altLang="en-US" sz="900" b="1" dirty="0">
                          <a:solidFill>
                            <a:schemeClr val="tx1"/>
                          </a:solidFill>
                        </a:rPr>
                        <a:t>企業名</a:t>
                      </a:r>
                    </a:p>
                  </a:txBody>
                  <a:tcPr marL="68580" marR="68580" marT="34290" marB="34290">
                    <a:solidFill>
                      <a:schemeClr val="accent1">
                        <a:lumMod val="40000"/>
                        <a:lumOff val="60000"/>
                      </a:schemeClr>
                    </a:solidFill>
                  </a:tcPr>
                </a:tc>
                <a:tc>
                  <a:txBody>
                    <a:bodyPr/>
                    <a:lstStyle/>
                    <a:p>
                      <a:pPr algn="ctr"/>
                      <a:r>
                        <a:rPr kumimoji="1" lang="ja-JP" altLang="en-US" sz="900" b="1" dirty="0">
                          <a:solidFill>
                            <a:schemeClr val="tx1"/>
                          </a:solidFill>
                        </a:rPr>
                        <a:t>期間</a:t>
                      </a:r>
                    </a:p>
                  </a:txBody>
                  <a:tcPr marL="68580" marR="68580" marT="34290" marB="34290">
                    <a:solidFill>
                      <a:schemeClr val="accent1">
                        <a:lumMod val="40000"/>
                        <a:lumOff val="60000"/>
                      </a:schemeClr>
                    </a:solidFill>
                  </a:tcPr>
                </a:tc>
                <a:extLst>
                  <a:ext uri="{0D108BD9-81ED-4DB2-BD59-A6C34878D82A}">
                    <a16:rowId xmlns:a16="http://schemas.microsoft.com/office/drawing/2014/main" val="4003266155"/>
                  </a:ext>
                </a:extLst>
              </a:tr>
              <a:tr h="205740">
                <a:tc>
                  <a:txBody>
                    <a:bodyPr/>
                    <a:lstStyle/>
                    <a:p>
                      <a:r>
                        <a:rPr kumimoji="1" lang="ja-JP" altLang="en-US" sz="900" b="1" dirty="0">
                          <a:solidFill>
                            <a:schemeClr val="tx1"/>
                          </a:solidFill>
                        </a:rPr>
                        <a:t>ソフトバンク</a:t>
                      </a:r>
                    </a:p>
                  </a:txBody>
                  <a:tcPr marL="68580" marR="68580" marT="34290" marB="34290">
                    <a:solidFill>
                      <a:schemeClr val="accent4">
                        <a:lumMod val="20000"/>
                        <a:lumOff val="80000"/>
                      </a:schemeClr>
                    </a:solidFill>
                  </a:tcPr>
                </a:tc>
                <a:tc>
                  <a:txBody>
                    <a:bodyPr/>
                    <a:lstStyle/>
                    <a:p>
                      <a:r>
                        <a:rPr kumimoji="1" lang="en-US" altLang="ja-JP" sz="900" b="1" dirty="0">
                          <a:solidFill>
                            <a:schemeClr val="tx1"/>
                          </a:solidFill>
                        </a:rPr>
                        <a:t>R2.4~</a:t>
                      </a:r>
                      <a:endParaRPr kumimoji="1" lang="ja-JP" altLang="en-US" sz="900" b="1" dirty="0">
                        <a:solidFill>
                          <a:schemeClr val="tx1"/>
                        </a:solidFill>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2687617223"/>
                  </a:ext>
                </a:extLst>
              </a:tr>
              <a:tr h="205740">
                <a:tc>
                  <a:txBody>
                    <a:bodyPr/>
                    <a:lstStyle/>
                    <a:p>
                      <a:r>
                        <a:rPr kumimoji="1" lang="en-US" altLang="ja-JP" sz="900" b="1" dirty="0">
                          <a:solidFill>
                            <a:schemeClr val="tx1"/>
                          </a:solidFill>
                        </a:rPr>
                        <a:t>NTT</a:t>
                      </a:r>
                      <a:r>
                        <a:rPr kumimoji="1" lang="ja-JP" altLang="en-US" sz="900" b="1" dirty="0">
                          <a:solidFill>
                            <a:schemeClr val="tx1"/>
                          </a:solidFill>
                        </a:rPr>
                        <a:t>ドコモ</a:t>
                      </a:r>
                    </a:p>
                  </a:txBody>
                  <a:tcPr marL="68580" marR="68580" marT="34290" marB="34290">
                    <a:solidFill>
                      <a:schemeClr val="accent4">
                        <a:lumMod val="20000"/>
                        <a:lumOff val="80000"/>
                      </a:schemeClr>
                    </a:solidFill>
                  </a:tcPr>
                </a:tc>
                <a:tc>
                  <a:txBody>
                    <a:bodyPr/>
                    <a:lstStyle/>
                    <a:p>
                      <a:r>
                        <a:rPr kumimoji="1" lang="en-US" altLang="ja-JP" sz="900" b="1" dirty="0">
                          <a:solidFill>
                            <a:schemeClr val="tx1"/>
                          </a:solidFill>
                        </a:rPr>
                        <a:t>R2.4~</a:t>
                      </a:r>
                      <a:endParaRPr kumimoji="1" lang="ja-JP" altLang="en-US" sz="900" b="1" dirty="0">
                        <a:solidFill>
                          <a:schemeClr val="tx1"/>
                        </a:solidFill>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4094167614"/>
                  </a:ext>
                </a:extLst>
              </a:tr>
              <a:tr h="205740">
                <a:tc>
                  <a:txBody>
                    <a:bodyPr/>
                    <a:lstStyle/>
                    <a:p>
                      <a:r>
                        <a:rPr kumimoji="1" lang="ja-JP" altLang="en-US" sz="900" b="1" dirty="0">
                          <a:solidFill>
                            <a:schemeClr val="tx1"/>
                          </a:solidFill>
                        </a:rPr>
                        <a:t>パナソニック</a:t>
                      </a:r>
                    </a:p>
                  </a:txBody>
                  <a:tcPr marL="68580" marR="68580" marT="34290" marB="34290">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tx1"/>
                          </a:solidFill>
                        </a:rPr>
                        <a:t>R2.4~R4.6</a:t>
                      </a:r>
                      <a:endParaRPr kumimoji="1" lang="ja-JP" altLang="en-US" sz="900" b="1" dirty="0">
                        <a:solidFill>
                          <a:schemeClr val="tx1"/>
                        </a:solidFill>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2914020463"/>
                  </a:ext>
                </a:extLst>
              </a:tr>
              <a:tr h="205740">
                <a:tc>
                  <a:txBody>
                    <a:bodyPr/>
                    <a:lstStyle/>
                    <a:p>
                      <a:r>
                        <a:rPr kumimoji="1" lang="ja-JP" altLang="en-US" sz="900" b="1" dirty="0">
                          <a:solidFill>
                            <a:schemeClr val="tx1"/>
                          </a:solidFill>
                        </a:rPr>
                        <a:t>西日本電信電話</a:t>
                      </a:r>
                    </a:p>
                  </a:txBody>
                  <a:tcPr marL="68580" marR="68580" marT="34290" marB="34290">
                    <a:solidFill>
                      <a:schemeClr val="accent4">
                        <a:lumMod val="20000"/>
                        <a:lumOff val="80000"/>
                      </a:schemeClr>
                    </a:solidFill>
                  </a:tcPr>
                </a:tc>
                <a:tc>
                  <a:txBody>
                    <a:bodyPr/>
                    <a:lstStyle/>
                    <a:p>
                      <a:r>
                        <a:rPr kumimoji="1" lang="en-US" altLang="ja-JP" sz="900" b="1" dirty="0">
                          <a:solidFill>
                            <a:schemeClr val="tx1"/>
                          </a:solidFill>
                        </a:rPr>
                        <a:t>R2.4~</a:t>
                      </a:r>
                      <a:endParaRPr kumimoji="1" lang="ja-JP" altLang="en-US" sz="900" b="1" dirty="0">
                        <a:solidFill>
                          <a:schemeClr val="tx1"/>
                        </a:solidFill>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3030773644"/>
                  </a:ext>
                </a:extLst>
              </a:tr>
              <a:tr h="205740">
                <a:tc>
                  <a:txBody>
                    <a:bodyPr/>
                    <a:lstStyle/>
                    <a:p>
                      <a:r>
                        <a:rPr kumimoji="1" lang="ja-JP" altLang="en-US" sz="900" dirty="0">
                          <a:solidFill>
                            <a:schemeClr val="tx1"/>
                          </a:solidFill>
                        </a:rPr>
                        <a:t>日本電気</a:t>
                      </a:r>
                    </a:p>
                  </a:txBody>
                  <a:tcPr marL="68580" marR="68580" marT="34290" marB="34290"/>
                </a:tc>
                <a:tc>
                  <a:txBody>
                    <a:bodyPr/>
                    <a:lstStyle/>
                    <a:p>
                      <a:r>
                        <a:rPr kumimoji="1" lang="en-US" altLang="ja-JP" sz="900" dirty="0">
                          <a:solidFill>
                            <a:schemeClr val="tx1"/>
                          </a:solidFill>
                        </a:rPr>
                        <a:t>R2.7~</a:t>
                      </a:r>
                      <a:endParaRPr kumimoji="1" lang="ja-JP" altLang="en-US" sz="900" dirty="0">
                        <a:solidFill>
                          <a:schemeClr val="tx1"/>
                        </a:solidFill>
                      </a:endParaRPr>
                    </a:p>
                  </a:txBody>
                  <a:tcPr marL="68580" marR="68580" marT="34290" marB="34290"/>
                </a:tc>
                <a:extLst>
                  <a:ext uri="{0D108BD9-81ED-4DB2-BD59-A6C34878D82A}">
                    <a16:rowId xmlns:a16="http://schemas.microsoft.com/office/drawing/2014/main" val="1624783689"/>
                  </a:ext>
                </a:extLst>
              </a:tr>
              <a:tr h="205740">
                <a:tc>
                  <a:txBody>
                    <a:bodyPr/>
                    <a:lstStyle/>
                    <a:p>
                      <a:r>
                        <a:rPr kumimoji="1" lang="ja-JP" altLang="en-US" sz="900" dirty="0">
                          <a:solidFill>
                            <a:schemeClr val="tx1"/>
                          </a:solidFill>
                        </a:rPr>
                        <a:t>日本</a:t>
                      </a:r>
                      <a:r>
                        <a:rPr kumimoji="1" lang="en-US" altLang="ja-JP" sz="900" dirty="0">
                          <a:solidFill>
                            <a:schemeClr val="tx1"/>
                          </a:solidFill>
                        </a:rPr>
                        <a:t>IBM</a:t>
                      </a:r>
                      <a:endParaRPr kumimoji="1" lang="ja-JP" altLang="en-US" sz="900" dirty="0">
                        <a:solidFill>
                          <a:schemeClr val="tx1"/>
                        </a:solidFill>
                      </a:endParaRPr>
                    </a:p>
                  </a:txBody>
                  <a:tcPr marL="68580" marR="68580" marT="34290" marB="34290"/>
                </a:tc>
                <a:tc>
                  <a:txBody>
                    <a:bodyPr/>
                    <a:lstStyle/>
                    <a:p>
                      <a:r>
                        <a:rPr kumimoji="1" lang="en-US" altLang="ja-JP" sz="900" dirty="0">
                          <a:solidFill>
                            <a:schemeClr val="tx1"/>
                          </a:solidFill>
                        </a:rPr>
                        <a:t>R2.12~R4.11</a:t>
                      </a:r>
                      <a:endParaRPr kumimoji="1" lang="ja-JP" altLang="en-US" sz="900" dirty="0">
                        <a:solidFill>
                          <a:schemeClr val="tx1"/>
                        </a:solidFill>
                      </a:endParaRPr>
                    </a:p>
                  </a:txBody>
                  <a:tcPr marL="68580" marR="68580" marT="34290" marB="34290"/>
                </a:tc>
                <a:extLst>
                  <a:ext uri="{0D108BD9-81ED-4DB2-BD59-A6C34878D82A}">
                    <a16:rowId xmlns:a16="http://schemas.microsoft.com/office/drawing/2014/main" val="532542059"/>
                  </a:ext>
                </a:extLst>
              </a:tr>
              <a:tr h="205740">
                <a:tc>
                  <a:txBody>
                    <a:bodyPr/>
                    <a:lstStyle/>
                    <a:p>
                      <a:r>
                        <a:rPr kumimoji="1" lang="ja-JP" altLang="en-US" sz="900" dirty="0">
                          <a:solidFill>
                            <a:schemeClr val="tx1"/>
                          </a:solidFill>
                        </a:rPr>
                        <a:t>日立製作所</a:t>
                      </a:r>
                    </a:p>
                  </a:txBody>
                  <a:tcPr marL="68580" marR="68580" marT="34290" marB="34290"/>
                </a:tc>
                <a:tc>
                  <a:txBody>
                    <a:bodyPr/>
                    <a:lstStyle/>
                    <a:p>
                      <a:r>
                        <a:rPr kumimoji="1" lang="en-US" altLang="ja-JP" sz="900" dirty="0">
                          <a:solidFill>
                            <a:schemeClr val="tx1"/>
                          </a:solidFill>
                        </a:rPr>
                        <a:t>R2.12~R4.11</a:t>
                      </a:r>
                      <a:endParaRPr kumimoji="1" lang="ja-JP" altLang="en-US" sz="900" dirty="0">
                        <a:solidFill>
                          <a:schemeClr val="tx1"/>
                        </a:solidFill>
                      </a:endParaRPr>
                    </a:p>
                  </a:txBody>
                  <a:tcPr marL="68580" marR="68580" marT="34290" marB="34290"/>
                </a:tc>
                <a:extLst>
                  <a:ext uri="{0D108BD9-81ED-4DB2-BD59-A6C34878D82A}">
                    <a16:rowId xmlns:a16="http://schemas.microsoft.com/office/drawing/2014/main" val="2862787899"/>
                  </a:ext>
                </a:extLst>
              </a:tr>
              <a:tr h="205740">
                <a:tc>
                  <a:txBody>
                    <a:bodyPr/>
                    <a:lstStyle/>
                    <a:p>
                      <a:r>
                        <a:rPr kumimoji="1" lang="en-US" altLang="ja-JP" sz="900" dirty="0">
                          <a:solidFill>
                            <a:schemeClr val="tx1"/>
                          </a:solidFill>
                        </a:rPr>
                        <a:t>KDDI</a:t>
                      </a:r>
                      <a:endParaRPr kumimoji="1" lang="ja-JP" altLang="en-US" sz="900" dirty="0">
                        <a:solidFill>
                          <a:schemeClr val="tx1"/>
                        </a:solidFill>
                      </a:endParaRPr>
                    </a:p>
                  </a:txBody>
                  <a:tcPr marL="68580" marR="68580" marT="34290" marB="34290"/>
                </a:tc>
                <a:tc>
                  <a:txBody>
                    <a:bodyPr/>
                    <a:lstStyle/>
                    <a:p>
                      <a:r>
                        <a:rPr kumimoji="1" lang="en-US" altLang="ja-JP" sz="900" dirty="0">
                          <a:solidFill>
                            <a:schemeClr val="tx1"/>
                          </a:solidFill>
                        </a:rPr>
                        <a:t>R3.1~</a:t>
                      </a:r>
                      <a:endParaRPr kumimoji="1" lang="ja-JP" altLang="en-US" sz="900" dirty="0">
                        <a:solidFill>
                          <a:schemeClr val="tx1"/>
                        </a:solidFill>
                      </a:endParaRPr>
                    </a:p>
                  </a:txBody>
                  <a:tcPr marL="68580" marR="68580" marT="34290" marB="34290"/>
                </a:tc>
                <a:extLst>
                  <a:ext uri="{0D108BD9-81ED-4DB2-BD59-A6C34878D82A}">
                    <a16:rowId xmlns:a16="http://schemas.microsoft.com/office/drawing/2014/main" val="3568190397"/>
                  </a:ext>
                </a:extLst>
              </a:tr>
              <a:tr h="205740">
                <a:tc>
                  <a:txBody>
                    <a:bodyPr/>
                    <a:lstStyle/>
                    <a:p>
                      <a:r>
                        <a:rPr kumimoji="1" lang="ja-JP" altLang="en-US" sz="900" dirty="0">
                          <a:solidFill>
                            <a:schemeClr val="tx1"/>
                          </a:solidFill>
                        </a:rPr>
                        <a:t>りそな銀行</a:t>
                      </a:r>
                    </a:p>
                  </a:txBody>
                  <a:tcPr marL="68580" marR="68580" marT="34290" marB="34290"/>
                </a:tc>
                <a:tc>
                  <a:txBody>
                    <a:bodyPr/>
                    <a:lstStyle/>
                    <a:p>
                      <a:r>
                        <a:rPr kumimoji="1" lang="en-US" altLang="ja-JP" sz="900" dirty="0">
                          <a:solidFill>
                            <a:schemeClr val="tx1"/>
                          </a:solidFill>
                        </a:rPr>
                        <a:t>R3.1~</a:t>
                      </a:r>
                      <a:endParaRPr kumimoji="1" lang="ja-JP" altLang="en-US" sz="900" dirty="0">
                        <a:solidFill>
                          <a:schemeClr val="tx1"/>
                        </a:solidFill>
                      </a:endParaRPr>
                    </a:p>
                  </a:txBody>
                  <a:tcPr marL="68580" marR="68580" marT="34290" marB="34290"/>
                </a:tc>
                <a:extLst>
                  <a:ext uri="{0D108BD9-81ED-4DB2-BD59-A6C34878D82A}">
                    <a16:rowId xmlns:a16="http://schemas.microsoft.com/office/drawing/2014/main" val="3228937932"/>
                  </a:ext>
                </a:extLst>
              </a:tr>
              <a:tr h="205740">
                <a:tc>
                  <a:txBody>
                    <a:bodyPr/>
                    <a:lstStyle/>
                    <a:p>
                      <a:r>
                        <a:rPr kumimoji="1" lang="ja-JP" altLang="en-US" sz="900" dirty="0">
                          <a:solidFill>
                            <a:schemeClr val="tx1"/>
                          </a:solidFill>
                        </a:rPr>
                        <a:t>近鉄グループ</a:t>
                      </a:r>
                    </a:p>
                  </a:txBody>
                  <a:tcPr marL="68580" marR="68580" marT="34290" marB="34290"/>
                </a:tc>
                <a:tc>
                  <a:txBody>
                    <a:bodyPr/>
                    <a:lstStyle/>
                    <a:p>
                      <a:r>
                        <a:rPr kumimoji="1" lang="en-US" altLang="ja-JP" sz="900" dirty="0">
                          <a:solidFill>
                            <a:schemeClr val="tx1"/>
                          </a:solidFill>
                        </a:rPr>
                        <a:t>R3.4~</a:t>
                      </a:r>
                      <a:endParaRPr kumimoji="1" lang="ja-JP" altLang="en-US" sz="900" dirty="0">
                        <a:solidFill>
                          <a:schemeClr val="tx1"/>
                        </a:solidFill>
                      </a:endParaRPr>
                    </a:p>
                  </a:txBody>
                  <a:tcPr marL="68580" marR="68580" marT="34290" marB="34290"/>
                </a:tc>
                <a:extLst>
                  <a:ext uri="{0D108BD9-81ED-4DB2-BD59-A6C34878D82A}">
                    <a16:rowId xmlns:a16="http://schemas.microsoft.com/office/drawing/2014/main" val="3084394314"/>
                  </a:ext>
                </a:extLst>
              </a:tr>
              <a:tr h="205740">
                <a:tc>
                  <a:txBody>
                    <a:bodyPr/>
                    <a:lstStyle/>
                    <a:p>
                      <a:r>
                        <a:rPr kumimoji="1" lang="en-US" altLang="ja-JP" sz="900" dirty="0">
                          <a:solidFill>
                            <a:schemeClr val="tx1"/>
                          </a:solidFill>
                        </a:rPr>
                        <a:t>TIS</a:t>
                      </a:r>
                      <a:endParaRPr kumimoji="1" lang="ja-JP" altLang="en-US" sz="900" dirty="0">
                        <a:solidFill>
                          <a:schemeClr val="tx1"/>
                        </a:solidFill>
                      </a:endParaRPr>
                    </a:p>
                  </a:txBody>
                  <a:tcPr marL="68580" marR="68580" marT="34290" marB="34290"/>
                </a:tc>
                <a:tc>
                  <a:txBody>
                    <a:bodyPr/>
                    <a:lstStyle/>
                    <a:p>
                      <a:r>
                        <a:rPr kumimoji="1" lang="en-US" altLang="ja-JP" sz="900" dirty="0">
                          <a:solidFill>
                            <a:schemeClr val="tx1"/>
                          </a:solidFill>
                        </a:rPr>
                        <a:t>R4.8~</a:t>
                      </a:r>
                      <a:endParaRPr kumimoji="1" lang="ja-JP" altLang="en-US" sz="900" dirty="0">
                        <a:solidFill>
                          <a:schemeClr val="tx1"/>
                        </a:solidFill>
                      </a:endParaRPr>
                    </a:p>
                  </a:txBody>
                  <a:tcPr marL="68580" marR="68580" marT="34290" marB="34290"/>
                </a:tc>
                <a:extLst>
                  <a:ext uri="{0D108BD9-81ED-4DB2-BD59-A6C34878D82A}">
                    <a16:rowId xmlns:a16="http://schemas.microsoft.com/office/drawing/2014/main" val="2298483076"/>
                  </a:ext>
                </a:extLst>
              </a:tr>
            </a:tbl>
          </a:graphicData>
        </a:graphic>
      </p:graphicFrame>
      <p:sp>
        <p:nvSpPr>
          <p:cNvPr id="7" name="テキスト ボックス 6"/>
          <p:cNvSpPr txBox="1"/>
          <p:nvPr/>
        </p:nvSpPr>
        <p:spPr>
          <a:xfrm>
            <a:off x="7337858" y="2246362"/>
            <a:ext cx="148790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民間交流員による協力</a:t>
            </a:r>
          </a:p>
        </p:txBody>
      </p:sp>
      <p:sp>
        <p:nvSpPr>
          <p:cNvPr id="32" name="テキスト ボックス 31"/>
          <p:cNvSpPr txBox="1"/>
          <p:nvPr/>
        </p:nvSpPr>
        <p:spPr>
          <a:xfrm>
            <a:off x="3866729" y="4490997"/>
            <a:ext cx="2877867"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行政のデジタル化推進、業務改革　 等</a:t>
            </a:r>
            <a:endParaRPr kumimoji="1" lang="en-US" altLang="ja-JP"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9" name="テキスト ボックス 8"/>
          <p:cNvSpPr txBox="1"/>
          <p:nvPr/>
        </p:nvSpPr>
        <p:spPr>
          <a:xfrm>
            <a:off x="5318090" y="1814831"/>
            <a:ext cx="1565177" cy="334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スマートシティ戦略部発足時</a:t>
            </a:r>
            <a:endPar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（２０２０年</a:t>
            </a: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日時点）</a:t>
            </a:r>
          </a:p>
        </p:txBody>
      </p:sp>
      <p:sp>
        <p:nvSpPr>
          <p:cNvPr id="13" name="テキスト ボックス 12"/>
          <p:cNvSpPr txBox="1"/>
          <p:nvPr/>
        </p:nvSpPr>
        <p:spPr>
          <a:xfrm>
            <a:off x="5133907" y="2324618"/>
            <a:ext cx="93901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計</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76</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人</a:t>
            </a:r>
          </a:p>
        </p:txBody>
      </p:sp>
      <p:sp>
        <p:nvSpPr>
          <p:cNvPr id="18" name="テキスト ボックス 17"/>
          <p:cNvSpPr txBox="1"/>
          <p:nvPr/>
        </p:nvSpPr>
        <p:spPr>
          <a:xfrm>
            <a:off x="6945307" y="5040474"/>
            <a:ext cx="1465466" cy="219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a:t>
            </a:r>
            <a:r>
              <a:rPr kumimoji="1" lang="ja-JP" altLang="en-US" sz="825"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部発足時は</a:t>
            </a:r>
            <a:r>
              <a:rPr kumimoji="1" lang="en-US" altLang="ja-JP" sz="825"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4</a:t>
            </a:r>
            <a:r>
              <a:rPr kumimoji="1" lang="ja-JP" altLang="en-US" sz="825"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人（網掛け）</a:t>
            </a:r>
          </a:p>
        </p:txBody>
      </p:sp>
      <p:pic>
        <p:nvPicPr>
          <p:cNvPr id="8" name="図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501" y="2208741"/>
            <a:ext cx="2887036" cy="2759177"/>
          </a:xfrm>
          <a:prstGeom prst="rect">
            <a:avLst/>
          </a:prstGeom>
        </p:spPr>
      </p:pic>
      <p:sp>
        <p:nvSpPr>
          <p:cNvPr id="35" name="テキスト ボックス 34"/>
          <p:cNvSpPr txBox="1"/>
          <p:nvPr/>
        </p:nvSpPr>
        <p:spPr>
          <a:xfrm>
            <a:off x="1749140" y="1806511"/>
            <a:ext cx="1565177" cy="334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スマートシティ戦略部発足時</a:t>
            </a:r>
            <a:endPar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（２０２０年</a:t>
            </a: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日時点）</a:t>
            </a:r>
          </a:p>
        </p:txBody>
      </p:sp>
      <p:sp>
        <p:nvSpPr>
          <p:cNvPr id="39" name="テキスト ボックス 38"/>
          <p:cNvSpPr txBox="1"/>
          <p:nvPr/>
        </p:nvSpPr>
        <p:spPr>
          <a:xfrm>
            <a:off x="0" y="3848"/>
            <a:ext cx="9144000" cy="369332"/>
          </a:xfrm>
          <a:prstGeom prst="rect">
            <a:avLst/>
          </a:prstGeom>
          <a:solidFill>
            <a:srgbClr val="002060"/>
          </a:solidFill>
        </p:spPr>
        <p:txBody>
          <a:bodyPr vert="horz" wrap="square" lIns="91440" tIns="45720" rIns="91440" bIns="45720" rtlCol="0" anchor="ctr">
            <a:spAutoFit/>
          </a:bodyPr>
          <a:lstStyle>
            <a:lvl1pPr defTabSz="457200">
              <a:spcBef>
                <a:spcPts val="0"/>
              </a:spcBef>
              <a:buNone/>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大阪府におけるスマートシティ推進体制</a:t>
            </a:r>
          </a:p>
        </p:txBody>
      </p:sp>
      <p:sp>
        <p:nvSpPr>
          <p:cNvPr id="34" name="テキスト ボックス 33"/>
          <p:cNvSpPr txBox="1"/>
          <p:nvPr/>
        </p:nvSpPr>
        <p:spPr>
          <a:xfrm>
            <a:off x="7612443" y="1761276"/>
            <a:ext cx="1565177" cy="2135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a:t>
            </a:r>
            <a:r>
              <a:rPr kumimoji="1" lang="en-US" altLang="ja-JP" sz="788"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2022</a:t>
            </a:r>
            <a:r>
              <a:rPr kumimoji="1" lang="ja-JP" altLang="en-US" sz="788"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年</a:t>
            </a:r>
            <a:r>
              <a:rPr kumimoji="1" lang="en-US" altLang="ja-JP" sz="788"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11</a:t>
            </a:r>
            <a:r>
              <a:rPr kumimoji="1" lang="ja-JP" altLang="en-US" sz="788"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月</a:t>
            </a:r>
            <a:r>
              <a:rPr kumimoji="1" lang="en-US" altLang="ja-JP" sz="788"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30</a:t>
            </a:r>
            <a:r>
              <a:rPr kumimoji="1" lang="ja-JP" altLang="en-US" sz="788"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日時点</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38"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524311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7442080" y="1802163"/>
            <a:ext cx="653058" cy="4634384"/>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a:ea typeface="Meiryo UI"/>
                <a:cs typeface="+mn-cs"/>
              </a:rPr>
              <a:t>大阪府</a:t>
            </a:r>
          </a:p>
        </p:txBody>
      </p:sp>
      <p:sp>
        <p:nvSpPr>
          <p:cNvPr id="4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6" name="タイトル 1">
            <a:extLst>
              <a:ext uri="{FF2B5EF4-FFF2-40B4-BE49-F238E27FC236}">
                <a16:creationId xmlns:a16="http://schemas.microsoft.com/office/drawing/2014/main" id="{953FAD11-8490-4F59-AA6B-9FA97469816A}"/>
              </a:ext>
            </a:extLst>
          </p:cNvPr>
          <p:cNvSpPr>
            <a:spLocks noGrp="1"/>
          </p:cNvSpPr>
          <p:nvPr>
            <p:ph type="title" idx="4294967295"/>
          </p:nvPr>
        </p:nvSpPr>
        <p:spPr>
          <a:xfrm>
            <a:off x="0" y="4763"/>
            <a:ext cx="9144000" cy="369887"/>
          </a:xfrm>
          <a:solidFill>
            <a:srgbClr val="002060"/>
          </a:solidFill>
        </p:spPr>
        <p:txBody>
          <a:bodyPr wrap="square">
            <a:spAutoFit/>
          </a:bodyPr>
          <a:lstStyle/>
          <a:p>
            <a:pPr algn="l" defTabSz="457200">
              <a:spcBef>
                <a:spcPts val="0"/>
              </a:spcBef>
            </a:pPr>
            <a:r>
              <a:rPr kumimoji="0" lang="ja-JP" altLang="en-US" sz="1800" b="1" dirty="0">
                <a:solidFill>
                  <a:prstClr val="white"/>
                </a:solidFill>
                <a:latin typeface="Meiryo UI"/>
                <a:ea typeface="Meiryo UI"/>
                <a:cs typeface="+mn-cs"/>
              </a:rPr>
              <a:t>大阪スマートシティ戦略</a:t>
            </a:r>
            <a:r>
              <a:rPr kumimoji="0" lang="en-US" altLang="ja-JP" sz="1800" b="1" dirty="0">
                <a:solidFill>
                  <a:prstClr val="white"/>
                </a:solidFill>
                <a:latin typeface="Meiryo UI"/>
                <a:ea typeface="Meiryo UI"/>
                <a:cs typeface="+mn-cs"/>
              </a:rPr>
              <a:t>Ver.1.0</a:t>
            </a:r>
            <a:r>
              <a:rPr kumimoji="0" lang="ja-JP" altLang="en-US" sz="1800" b="1" dirty="0">
                <a:solidFill>
                  <a:prstClr val="white"/>
                </a:solidFill>
                <a:latin typeface="Meiryo UI"/>
                <a:ea typeface="Meiryo UI"/>
                <a:cs typeface="+mn-cs"/>
              </a:rPr>
              <a:t>の全体像（３つの</a:t>
            </a:r>
            <a:r>
              <a:rPr kumimoji="0" lang="en-US" altLang="ja-JP" sz="1800" b="1" dirty="0">
                <a:solidFill>
                  <a:prstClr val="white"/>
                </a:solidFill>
                <a:latin typeface="Meiryo UI"/>
                <a:ea typeface="Meiryo UI"/>
                <a:cs typeface="+mn-cs"/>
              </a:rPr>
              <a:t>DX</a:t>
            </a:r>
            <a:r>
              <a:rPr kumimoji="0" lang="ja-JP" altLang="en-US" sz="1800" b="1" dirty="0">
                <a:solidFill>
                  <a:prstClr val="white"/>
                </a:solidFill>
                <a:latin typeface="Meiryo UI"/>
                <a:ea typeface="Meiryo UI"/>
                <a:cs typeface="+mn-cs"/>
              </a:rPr>
              <a:t>）</a:t>
            </a:r>
          </a:p>
        </p:txBody>
      </p:sp>
      <p:sp>
        <p:nvSpPr>
          <p:cNvPr id="9" name="正方形/長方形 8">
            <a:extLst>
              <a:ext uri="{FF2B5EF4-FFF2-40B4-BE49-F238E27FC236}">
                <a16:creationId xmlns:a16="http://schemas.microsoft.com/office/drawing/2014/main" id="{E2FF1023-4E33-45E8-8189-2FFF5B221A77}"/>
              </a:ext>
            </a:extLst>
          </p:cNvPr>
          <p:cNvSpPr/>
          <p:nvPr/>
        </p:nvSpPr>
        <p:spPr>
          <a:xfrm>
            <a:off x="134485" y="1802163"/>
            <a:ext cx="6781792" cy="469171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正方形/長方形 9">
            <a:extLst>
              <a:ext uri="{FF2B5EF4-FFF2-40B4-BE49-F238E27FC236}">
                <a16:creationId xmlns:a16="http://schemas.microsoft.com/office/drawing/2014/main" id="{25980F0B-74B4-4D13-ABF0-FCECE005A21C}"/>
              </a:ext>
            </a:extLst>
          </p:cNvPr>
          <p:cNvSpPr/>
          <p:nvPr/>
        </p:nvSpPr>
        <p:spPr>
          <a:xfrm>
            <a:off x="134485" y="2889695"/>
            <a:ext cx="6476421" cy="360418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正方形/長方形 10">
            <a:extLst>
              <a:ext uri="{FF2B5EF4-FFF2-40B4-BE49-F238E27FC236}">
                <a16:creationId xmlns:a16="http://schemas.microsoft.com/office/drawing/2014/main" id="{0127E7DE-FFDD-476F-822A-23533B8FFE32}"/>
              </a:ext>
            </a:extLst>
          </p:cNvPr>
          <p:cNvSpPr/>
          <p:nvPr/>
        </p:nvSpPr>
        <p:spPr>
          <a:xfrm>
            <a:off x="134485" y="4360903"/>
            <a:ext cx="6150938" cy="21329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B9D34DB5-6415-4C1C-BA7B-1EB34C4C73C7}"/>
              </a:ext>
            </a:extLst>
          </p:cNvPr>
          <p:cNvSpPr txBox="1"/>
          <p:nvPr/>
        </p:nvSpPr>
        <p:spPr>
          <a:xfrm>
            <a:off x="171892" y="1879772"/>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都市</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テキスト ボックス 13">
            <a:extLst>
              <a:ext uri="{FF2B5EF4-FFF2-40B4-BE49-F238E27FC236}">
                <a16:creationId xmlns:a16="http://schemas.microsoft.com/office/drawing/2014/main" id="{35BE59C1-D16E-49F2-9151-ED127DD0A316}"/>
              </a:ext>
            </a:extLst>
          </p:cNvPr>
          <p:cNvSpPr txBox="1"/>
          <p:nvPr/>
        </p:nvSpPr>
        <p:spPr>
          <a:xfrm>
            <a:off x="150173" y="2992728"/>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地域</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98E8150B-23E4-4615-897A-A74252945FC8}"/>
              </a:ext>
            </a:extLst>
          </p:cNvPr>
          <p:cNvSpPr txBox="1"/>
          <p:nvPr/>
        </p:nvSpPr>
        <p:spPr>
          <a:xfrm>
            <a:off x="150173" y="4409819"/>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行政</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四角形: 角を丸くする 16">
            <a:extLst>
              <a:ext uri="{FF2B5EF4-FFF2-40B4-BE49-F238E27FC236}">
                <a16:creationId xmlns:a16="http://schemas.microsoft.com/office/drawing/2014/main" id="{7B4D1177-0378-48A3-A4DF-F627B072F2FE}"/>
              </a:ext>
            </a:extLst>
          </p:cNvPr>
          <p:cNvSpPr/>
          <p:nvPr/>
        </p:nvSpPr>
        <p:spPr>
          <a:xfrm>
            <a:off x="1332930" y="4959450"/>
            <a:ext cx="2889175" cy="844537"/>
          </a:xfrm>
          <a:prstGeom prst="roundRect">
            <a:avLst>
              <a:gd name="adj" fmla="val 11292"/>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 name="四角形: 角を丸くする 17">
            <a:extLst>
              <a:ext uri="{FF2B5EF4-FFF2-40B4-BE49-F238E27FC236}">
                <a16:creationId xmlns:a16="http://schemas.microsoft.com/office/drawing/2014/main" id="{BB164EDD-06AD-4851-9CE4-388108FA71D3}"/>
              </a:ext>
            </a:extLst>
          </p:cNvPr>
          <p:cNvSpPr/>
          <p:nvPr/>
        </p:nvSpPr>
        <p:spPr>
          <a:xfrm>
            <a:off x="2872011" y="5043653"/>
            <a:ext cx="2835970" cy="844537"/>
          </a:xfrm>
          <a:prstGeom prst="roundRect">
            <a:avLst>
              <a:gd name="adj" fmla="val 11292"/>
            </a:avLst>
          </a:prstGeom>
          <a:solidFill>
            <a:schemeClr val="bg1">
              <a:alpha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69887321-5017-48C6-B51E-7BAADB1FFBC1}"/>
              </a:ext>
            </a:extLst>
          </p:cNvPr>
          <p:cNvSpPr txBox="1"/>
          <p:nvPr/>
        </p:nvSpPr>
        <p:spPr>
          <a:xfrm>
            <a:off x="1487653" y="5033234"/>
            <a:ext cx="114807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住民サービス</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DC67DF9C-CC0E-4635-9CE2-B4AD410D14F4}"/>
              </a:ext>
            </a:extLst>
          </p:cNvPr>
          <p:cNvSpPr txBox="1"/>
          <p:nvPr/>
        </p:nvSpPr>
        <p:spPr>
          <a:xfrm>
            <a:off x="4426893" y="5135933"/>
            <a:ext cx="110799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業務効率化</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正方形/長方形 20">
            <a:extLst>
              <a:ext uri="{FF2B5EF4-FFF2-40B4-BE49-F238E27FC236}">
                <a16:creationId xmlns:a16="http://schemas.microsoft.com/office/drawing/2014/main" id="{C741464F-068A-44F8-949A-35ACC0B8F915}"/>
              </a:ext>
            </a:extLst>
          </p:cNvPr>
          <p:cNvSpPr/>
          <p:nvPr/>
        </p:nvSpPr>
        <p:spPr>
          <a:xfrm>
            <a:off x="1230665" y="1918075"/>
            <a:ext cx="4872461"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大阪の都市機能全体がデジタル対応すること。</a:t>
            </a:r>
            <a:endParaRPr kumimoji="0"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都市</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は市町村単位でも考えられるが、大都市圏である大阪の場合は広域で捉える。</a:t>
            </a:r>
          </a:p>
        </p:txBody>
      </p:sp>
      <p:sp>
        <p:nvSpPr>
          <p:cNvPr id="22" name="正方形/長方形 21">
            <a:extLst>
              <a:ext uri="{FF2B5EF4-FFF2-40B4-BE49-F238E27FC236}">
                <a16:creationId xmlns:a16="http://schemas.microsoft.com/office/drawing/2014/main" id="{54DDCF4B-C966-4D72-AD0F-475D71149FDC}"/>
              </a:ext>
            </a:extLst>
          </p:cNvPr>
          <p:cNvSpPr/>
          <p:nvPr/>
        </p:nvSpPr>
        <p:spPr>
          <a:xfrm>
            <a:off x="1230665" y="3078332"/>
            <a:ext cx="4863647"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市町村の区域や、その中で地域特性や住民の活動圏などの</a:t>
            </a:r>
            <a:endParaRPr kumimoji="0"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面からまとまりを持ったエリアでの取組み。都市</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に包含される。</a:t>
            </a:r>
          </a:p>
        </p:txBody>
      </p:sp>
      <p:sp>
        <p:nvSpPr>
          <p:cNvPr id="24" name="正方形/長方形 23">
            <a:extLst>
              <a:ext uri="{FF2B5EF4-FFF2-40B4-BE49-F238E27FC236}">
                <a16:creationId xmlns:a16="http://schemas.microsoft.com/office/drawing/2014/main" id="{A1D8307C-5B0C-43EA-BBC5-F345A1A15DF3}"/>
              </a:ext>
            </a:extLst>
          </p:cNvPr>
          <p:cNvSpPr/>
          <p:nvPr/>
        </p:nvSpPr>
        <p:spPr>
          <a:xfrm>
            <a:off x="1230665" y="4409819"/>
            <a:ext cx="4890931"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各自治体の取組み。地域</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に包含され、自治体の中の業務と、住民向けのサービスの両方を含む。</a:t>
            </a:r>
          </a:p>
        </p:txBody>
      </p:sp>
      <p:sp>
        <p:nvSpPr>
          <p:cNvPr id="25" name="テキスト ボックス 24">
            <a:extLst>
              <a:ext uri="{FF2B5EF4-FFF2-40B4-BE49-F238E27FC236}">
                <a16:creationId xmlns:a16="http://schemas.microsoft.com/office/drawing/2014/main" id="{9221E682-16B7-420D-802F-B201E1702B6E}"/>
              </a:ext>
            </a:extLst>
          </p:cNvPr>
          <p:cNvSpPr txBox="1"/>
          <p:nvPr/>
        </p:nvSpPr>
        <p:spPr>
          <a:xfrm>
            <a:off x="451" y="548689"/>
            <a:ext cx="892839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戦略</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Ver.1.0</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では、大阪全体の都市</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DX</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を進めるという観点から、地域</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DX</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と行政</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DX</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の二つの枠組みを設定。</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前者では、大阪スマートシティパートナーズフォーラム（以下、</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OSPF</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）を主体に個別プロジェクトに取り組み、</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後者は大阪市を中心に行政</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DX</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を推進するとともに、大阪府は共同調達やアドバイザー派遣などにより府内市町村を</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支援。</a:t>
            </a:r>
          </a:p>
        </p:txBody>
      </p:sp>
      <p:sp>
        <p:nvSpPr>
          <p:cNvPr id="26" name="テキスト ボックス 25">
            <a:extLst>
              <a:ext uri="{FF2B5EF4-FFF2-40B4-BE49-F238E27FC236}">
                <a16:creationId xmlns:a16="http://schemas.microsoft.com/office/drawing/2014/main" id="{5ADF3D28-1B78-4EC2-8103-776580CB014F}"/>
              </a:ext>
            </a:extLst>
          </p:cNvPr>
          <p:cNvSpPr txBox="1"/>
          <p:nvPr/>
        </p:nvSpPr>
        <p:spPr>
          <a:xfrm>
            <a:off x="1419145" y="5301890"/>
            <a:ext cx="136879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行政サービスの各種アプリなど</a:t>
            </a:r>
          </a:p>
        </p:txBody>
      </p:sp>
      <p:sp>
        <p:nvSpPr>
          <p:cNvPr id="27" name="テキスト ボックス 26">
            <a:extLst>
              <a:ext uri="{FF2B5EF4-FFF2-40B4-BE49-F238E27FC236}">
                <a16:creationId xmlns:a16="http://schemas.microsoft.com/office/drawing/2014/main" id="{EF8C833F-655D-41D1-AB9E-491ED74F4358}"/>
              </a:ext>
            </a:extLst>
          </p:cNvPr>
          <p:cNvSpPr txBox="1"/>
          <p:nvPr/>
        </p:nvSpPr>
        <p:spPr>
          <a:xfrm>
            <a:off x="2880022" y="5251940"/>
            <a:ext cx="1346399"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電子申請システムや</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チャットボットなど</a:t>
            </a:r>
          </a:p>
        </p:txBody>
      </p:sp>
      <p:sp>
        <p:nvSpPr>
          <p:cNvPr id="28" name="テキスト ボックス 27">
            <a:extLst>
              <a:ext uri="{FF2B5EF4-FFF2-40B4-BE49-F238E27FC236}">
                <a16:creationId xmlns:a16="http://schemas.microsoft.com/office/drawing/2014/main" id="{E93C906D-AC53-4744-B75B-2F94F91F47F4}"/>
              </a:ext>
            </a:extLst>
          </p:cNvPr>
          <p:cNvSpPr txBox="1"/>
          <p:nvPr/>
        </p:nvSpPr>
        <p:spPr>
          <a:xfrm>
            <a:off x="4366510" y="5382992"/>
            <a:ext cx="1295262"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テレワークシステムや</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RPA</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など</a:t>
            </a:r>
          </a:p>
        </p:txBody>
      </p:sp>
      <p:sp>
        <p:nvSpPr>
          <p:cNvPr id="34" name="四角形: 角を丸くする 33">
            <a:extLst>
              <a:ext uri="{FF2B5EF4-FFF2-40B4-BE49-F238E27FC236}">
                <a16:creationId xmlns:a16="http://schemas.microsoft.com/office/drawing/2014/main" id="{ED7A4C86-2DDB-4974-8B3A-C4DA64678FEF}"/>
              </a:ext>
            </a:extLst>
          </p:cNvPr>
          <p:cNvSpPr/>
          <p:nvPr/>
        </p:nvSpPr>
        <p:spPr>
          <a:xfrm>
            <a:off x="1313645" y="5961184"/>
            <a:ext cx="4426181" cy="424416"/>
          </a:xfrm>
          <a:prstGeom prst="roundRect">
            <a:avLst>
              <a:gd name="adj" fmla="val 112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D8C2BCF8-CAF5-4D45-8278-E191B735E046}"/>
              </a:ext>
            </a:extLst>
          </p:cNvPr>
          <p:cNvSpPr txBox="1"/>
          <p:nvPr/>
        </p:nvSpPr>
        <p:spPr>
          <a:xfrm>
            <a:off x="1578640" y="6045926"/>
            <a:ext cx="209853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支援（大阪府）</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0" name="グラフィックス 39" descr="都市">
            <a:extLst>
              <a:ext uri="{FF2B5EF4-FFF2-40B4-BE49-F238E27FC236}">
                <a16:creationId xmlns:a16="http://schemas.microsoft.com/office/drawing/2014/main" id="{9862CFC4-D3A4-4485-AE59-A90F9A845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645" y="2222830"/>
            <a:ext cx="485901" cy="485901"/>
          </a:xfrm>
          <a:prstGeom prst="rect">
            <a:avLst/>
          </a:prstGeom>
        </p:spPr>
      </p:pic>
      <p:pic>
        <p:nvPicPr>
          <p:cNvPr id="42" name="グラフィックス 41" descr="2 人の子供がいる家族">
            <a:extLst>
              <a:ext uri="{FF2B5EF4-FFF2-40B4-BE49-F238E27FC236}">
                <a16:creationId xmlns:a16="http://schemas.microsoft.com/office/drawing/2014/main" id="{C50DBD34-B90F-47A5-A2C3-B053CDCAC1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843" y="3306129"/>
            <a:ext cx="474067" cy="474067"/>
          </a:xfrm>
          <a:prstGeom prst="rect">
            <a:avLst/>
          </a:prstGeom>
        </p:spPr>
      </p:pic>
      <p:pic>
        <p:nvPicPr>
          <p:cNvPr id="44" name="グラフィックス 43" descr="校舎">
            <a:extLst>
              <a:ext uri="{FF2B5EF4-FFF2-40B4-BE49-F238E27FC236}">
                <a16:creationId xmlns:a16="http://schemas.microsoft.com/office/drawing/2014/main" id="{8CE2C83C-3E0F-475F-978E-2FFFEEA294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264" y="4716426"/>
            <a:ext cx="465224" cy="465224"/>
          </a:xfrm>
          <a:prstGeom prst="rect">
            <a:avLst/>
          </a:prstGeom>
        </p:spPr>
      </p:pic>
      <p:sp>
        <p:nvSpPr>
          <p:cNvPr id="41" name="テキスト ボックス 40">
            <a:extLst>
              <a:ext uri="{FF2B5EF4-FFF2-40B4-BE49-F238E27FC236}">
                <a16:creationId xmlns:a16="http://schemas.microsoft.com/office/drawing/2014/main" id="{80118A45-2767-4109-853E-A2CA1F34109E}"/>
              </a:ext>
            </a:extLst>
          </p:cNvPr>
          <p:cNvSpPr txBox="1"/>
          <p:nvPr/>
        </p:nvSpPr>
        <p:spPr>
          <a:xfrm>
            <a:off x="3729966" y="6040026"/>
            <a:ext cx="178865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共同調達やアドバイザーなど</a:t>
            </a:r>
          </a:p>
        </p:txBody>
      </p:sp>
      <p:sp>
        <p:nvSpPr>
          <p:cNvPr id="2" name="左右矢印 1"/>
          <p:cNvSpPr/>
          <p:nvPr/>
        </p:nvSpPr>
        <p:spPr>
          <a:xfrm>
            <a:off x="6559191" y="1836612"/>
            <a:ext cx="1055130" cy="996667"/>
          </a:xfrm>
          <a:prstGeom prst="leftRightArrow">
            <a:avLst>
              <a:gd name="adj1" fmla="val 61571"/>
              <a:gd name="adj2" fmla="val 3034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左右矢印 49"/>
          <p:cNvSpPr/>
          <p:nvPr/>
        </p:nvSpPr>
        <p:spPr>
          <a:xfrm>
            <a:off x="6417397" y="3005690"/>
            <a:ext cx="1164371" cy="1352484"/>
          </a:xfrm>
          <a:prstGeom prst="leftRightArrow">
            <a:avLst>
              <a:gd name="adj1" fmla="val 58021"/>
              <a:gd name="adj2" fmla="val 26676"/>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1" name="左右矢印 50"/>
          <p:cNvSpPr/>
          <p:nvPr/>
        </p:nvSpPr>
        <p:spPr>
          <a:xfrm>
            <a:off x="5912954" y="4930606"/>
            <a:ext cx="1671429" cy="1042900"/>
          </a:xfrm>
          <a:prstGeom prst="leftRightArrow">
            <a:avLst>
              <a:gd name="adj1" fmla="val 56965"/>
              <a:gd name="adj2" fmla="val 3034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2" name="角丸四角形 51"/>
          <p:cNvSpPr/>
          <p:nvPr/>
        </p:nvSpPr>
        <p:spPr>
          <a:xfrm>
            <a:off x="8317814" y="1802163"/>
            <a:ext cx="653058" cy="4633097"/>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a:ea typeface="Meiryo UI"/>
                <a:cs typeface="+mn-cs"/>
              </a:rPr>
              <a:t>大阪市</a:t>
            </a:r>
          </a:p>
        </p:txBody>
      </p:sp>
      <p:pic>
        <p:nvPicPr>
          <p:cNvPr id="54" name="グラフィックス 29" descr="繰り返し 単色塗りつぶし">
            <a:extLst>
              <a:ext uri="{FF2B5EF4-FFF2-40B4-BE49-F238E27FC236}">
                <a16:creationId xmlns:a16="http://schemas.microsoft.com/office/drawing/2014/main" id="{65646871-AC1B-4D98-A5B3-E03EC9B226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99789" y="2010945"/>
            <a:ext cx="648000" cy="648000"/>
          </a:xfrm>
          <a:prstGeom prst="rect">
            <a:avLst/>
          </a:prstGeom>
        </p:spPr>
      </p:pic>
      <p:sp>
        <p:nvSpPr>
          <p:cNvPr id="5" name="テキスト ボックス 4"/>
          <p:cNvSpPr txBox="1"/>
          <p:nvPr/>
        </p:nvSpPr>
        <p:spPr>
          <a:xfrm>
            <a:off x="6094312" y="5227060"/>
            <a:ext cx="132786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市町村の行政</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をサポート</a:t>
            </a:r>
          </a:p>
        </p:txBody>
      </p:sp>
      <p:sp>
        <p:nvSpPr>
          <p:cNvPr id="55" name="テキスト ボックス 54"/>
          <p:cNvSpPr txBox="1"/>
          <p:nvPr/>
        </p:nvSpPr>
        <p:spPr>
          <a:xfrm>
            <a:off x="6587512" y="3369109"/>
            <a:ext cx="80021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市町村と</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民間の</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連携支援</a:t>
            </a:r>
          </a:p>
        </p:txBody>
      </p:sp>
      <p:sp>
        <p:nvSpPr>
          <p:cNvPr id="56" name="テキスト ボックス 55"/>
          <p:cNvSpPr txBox="1"/>
          <p:nvPr/>
        </p:nvSpPr>
        <p:spPr>
          <a:xfrm>
            <a:off x="6599975" y="2104364"/>
            <a:ext cx="11666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の広域展開</a:t>
            </a:r>
          </a:p>
        </p:txBody>
      </p:sp>
      <p:pic>
        <p:nvPicPr>
          <p:cNvPr id="57" name="グラフィックス 29" descr="繰り返し 単色塗りつぶし">
            <a:extLst>
              <a:ext uri="{FF2B5EF4-FFF2-40B4-BE49-F238E27FC236}">
                <a16:creationId xmlns:a16="http://schemas.microsoft.com/office/drawing/2014/main" id="{65646871-AC1B-4D98-A5B3-E03EC9B226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82476" y="5538432"/>
            <a:ext cx="648000" cy="648000"/>
          </a:xfrm>
          <a:prstGeom prst="rect">
            <a:avLst/>
          </a:prstGeom>
        </p:spPr>
      </p:pic>
      <p:sp>
        <p:nvSpPr>
          <p:cNvPr id="48" name="四角形: 角を丸くする 47">
            <a:extLst>
              <a:ext uri="{FF2B5EF4-FFF2-40B4-BE49-F238E27FC236}">
                <a16:creationId xmlns:a16="http://schemas.microsoft.com/office/drawing/2014/main" id="{57F464CC-2A52-47AE-B6B8-65CB2D861A0A}"/>
              </a:ext>
            </a:extLst>
          </p:cNvPr>
          <p:cNvSpPr/>
          <p:nvPr/>
        </p:nvSpPr>
        <p:spPr>
          <a:xfrm>
            <a:off x="1241109" y="3743360"/>
            <a:ext cx="4890932" cy="486543"/>
          </a:xfrm>
          <a:prstGeom prst="roundRect">
            <a:avLst>
              <a:gd name="adj" fmla="val 112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楕円 15"/>
          <p:cNvSpPr/>
          <p:nvPr/>
        </p:nvSpPr>
        <p:spPr>
          <a:xfrm>
            <a:off x="7534947" y="4588914"/>
            <a:ext cx="1377685" cy="716185"/>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府市連携による</a:t>
            </a:r>
            <a:endPar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DX</a:t>
            </a: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推進</a:t>
            </a:r>
          </a:p>
        </p:txBody>
      </p:sp>
      <p:sp>
        <p:nvSpPr>
          <p:cNvPr id="61" name="正方形/長方形 60">
            <a:extLst>
              <a:ext uri="{FF2B5EF4-FFF2-40B4-BE49-F238E27FC236}">
                <a16:creationId xmlns:a16="http://schemas.microsoft.com/office/drawing/2014/main" id="{10564F75-C9B5-4556-8CD9-1CA00963F689}"/>
              </a:ext>
            </a:extLst>
          </p:cNvPr>
          <p:cNvSpPr/>
          <p:nvPr/>
        </p:nvSpPr>
        <p:spPr>
          <a:xfrm>
            <a:off x="1448841" y="3829226"/>
            <a:ext cx="4047903"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市町村と民間企業の共同エコシステムによる個別プロジェクトなど</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208943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 name="図 1069">
            <a:extLst>
              <a:ext uri="{FF2B5EF4-FFF2-40B4-BE49-F238E27FC236}">
                <a16:creationId xmlns:a16="http://schemas.microsoft.com/office/drawing/2014/main" id="{EB92C317-192D-3A12-5815-294DACA230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307" y="1039395"/>
            <a:ext cx="4148249" cy="2257766"/>
          </a:xfrm>
          <a:prstGeom prst="rect">
            <a:avLst/>
          </a:prstGeom>
        </p:spPr>
      </p:pic>
      <p:sp>
        <p:nvSpPr>
          <p:cNvPr id="12" name="テキスト ボックス 11">
            <a:extLst>
              <a:ext uri="{FF2B5EF4-FFF2-40B4-BE49-F238E27FC236}">
                <a16:creationId xmlns:a16="http://schemas.microsoft.com/office/drawing/2014/main" id="{0BEC7045-4C50-4245-A823-1483CAE7396D}"/>
              </a:ext>
            </a:extLst>
          </p:cNvPr>
          <p:cNvSpPr txBox="1"/>
          <p:nvPr/>
        </p:nvSpPr>
        <p:spPr>
          <a:xfrm>
            <a:off x="294025" y="1701542"/>
            <a:ext cx="3499053" cy="507831"/>
          </a:xfrm>
          <a:prstGeom prst="rect">
            <a:avLst/>
          </a:prstGeom>
          <a:noFill/>
        </p:spPr>
        <p:txBody>
          <a:bodyPr wrap="square">
            <a:spAutoFit/>
          </a:bodyPr>
          <a:lstStyle/>
          <a:p>
            <a:pPr marL="0" marR="0" lvl="0" indent="0" algn="l" defTabSz="20895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“大阪モデル”</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のスマートシティの実現に向けた推進体制として、大阪府、府内</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43</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市町村、企業、大学、シビックテック等と連携して令和２年８月に設立。</a:t>
            </a:r>
          </a:p>
        </p:txBody>
      </p:sp>
      <p:sp>
        <p:nvSpPr>
          <p:cNvPr id="20" name="テキスト ボックス 19">
            <a:extLst>
              <a:ext uri="{FF2B5EF4-FFF2-40B4-BE49-F238E27FC236}">
                <a16:creationId xmlns:a16="http://schemas.microsoft.com/office/drawing/2014/main" id="{73DF19ED-8CD9-4D0F-AABF-7FD5E0B27045}"/>
              </a:ext>
            </a:extLst>
          </p:cNvPr>
          <p:cNvSpPr txBox="1"/>
          <p:nvPr/>
        </p:nvSpPr>
        <p:spPr>
          <a:xfrm>
            <a:off x="280381" y="1345439"/>
            <a:ext cx="3278462" cy="280928"/>
          </a:xfrm>
          <a:prstGeom prst="round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大阪スマートシティパートナーズフォーラム（</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OSPF</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）とは</a:t>
            </a:r>
          </a:p>
        </p:txBody>
      </p:sp>
      <p:sp>
        <p:nvSpPr>
          <p:cNvPr id="5" name="正方形/長方形 4">
            <a:extLst>
              <a:ext uri="{FF2B5EF4-FFF2-40B4-BE49-F238E27FC236}">
                <a16:creationId xmlns:a16="http://schemas.microsoft.com/office/drawing/2014/main" id="{2CBC80D7-0927-447C-AAB0-14E4A95FB477}"/>
              </a:ext>
            </a:extLst>
          </p:cNvPr>
          <p:cNvSpPr/>
          <p:nvPr/>
        </p:nvSpPr>
        <p:spPr>
          <a:xfrm>
            <a:off x="294230" y="2192967"/>
            <a:ext cx="3531797" cy="407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5" name="正方形/長方形 24">
            <a:extLst>
              <a:ext uri="{FF2B5EF4-FFF2-40B4-BE49-F238E27FC236}">
                <a16:creationId xmlns:a16="http://schemas.microsoft.com/office/drawing/2014/main" id="{343F2F1D-EAF0-468B-AC4C-958CC0CA6875}"/>
              </a:ext>
            </a:extLst>
          </p:cNvPr>
          <p:cNvSpPr/>
          <p:nvPr/>
        </p:nvSpPr>
        <p:spPr>
          <a:xfrm>
            <a:off x="386642" y="2591710"/>
            <a:ext cx="3537377" cy="407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13" name="グループ化 12">
            <a:extLst>
              <a:ext uri="{FF2B5EF4-FFF2-40B4-BE49-F238E27FC236}">
                <a16:creationId xmlns:a16="http://schemas.microsoft.com/office/drawing/2014/main" id="{CBA68871-3C2E-46AF-97DD-EC699CFCDF39}"/>
              </a:ext>
            </a:extLst>
          </p:cNvPr>
          <p:cNvGrpSpPr/>
          <p:nvPr/>
        </p:nvGrpSpPr>
        <p:grpSpPr>
          <a:xfrm>
            <a:off x="383923" y="2262433"/>
            <a:ext cx="630260" cy="345439"/>
            <a:chOff x="385538" y="1845015"/>
            <a:chExt cx="816109" cy="477960"/>
          </a:xfrm>
        </p:grpSpPr>
        <p:sp>
          <p:nvSpPr>
            <p:cNvPr id="16" name="正方形/長方形 15">
              <a:extLst>
                <a:ext uri="{FF2B5EF4-FFF2-40B4-BE49-F238E27FC236}">
                  <a16:creationId xmlns:a16="http://schemas.microsoft.com/office/drawing/2014/main" id="{E94FE92B-168D-412C-9390-617B374C7918}"/>
                </a:ext>
              </a:extLst>
            </p:cNvPr>
            <p:cNvSpPr/>
            <p:nvPr/>
          </p:nvSpPr>
          <p:spPr>
            <a:xfrm>
              <a:off x="385538" y="1845015"/>
              <a:ext cx="808428" cy="319386"/>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目　的</a:t>
              </a:r>
              <a:endParaRPr kumimoji="1" lang="ja-JP" altLang="en-US" sz="1125"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7" name="正方形/長方形 16">
              <a:extLst>
                <a:ext uri="{FF2B5EF4-FFF2-40B4-BE49-F238E27FC236}">
                  <a16:creationId xmlns:a16="http://schemas.microsoft.com/office/drawing/2014/main" id="{07744D9F-43E2-4244-BC0A-31B55D47D438}"/>
                </a:ext>
              </a:extLst>
            </p:cNvPr>
            <p:cNvSpPr/>
            <p:nvPr/>
          </p:nvSpPr>
          <p:spPr>
            <a:xfrm>
              <a:off x="393219" y="2051496"/>
              <a:ext cx="808428" cy="271479"/>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Purpose</a:t>
              </a:r>
              <a:endPar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grpSp>
      <p:sp>
        <p:nvSpPr>
          <p:cNvPr id="18" name="正方形/長方形 17">
            <a:extLst>
              <a:ext uri="{FF2B5EF4-FFF2-40B4-BE49-F238E27FC236}">
                <a16:creationId xmlns:a16="http://schemas.microsoft.com/office/drawing/2014/main" id="{70A8033F-EE62-42D2-B862-8D716E795A6C}"/>
              </a:ext>
            </a:extLst>
          </p:cNvPr>
          <p:cNvSpPr/>
          <p:nvPr/>
        </p:nvSpPr>
        <p:spPr>
          <a:xfrm>
            <a:off x="947597" y="2263962"/>
            <a:ext cx="3025003" cy="348813"/>
          </a:xfrm>
          <a:prstGeom prst="rect">
            <a:avLst/>
          </a:prstGeom>
        </p:spPr>
        <p:txBody>
          <a:bodyPr wrap="square">
            <a:spAutoFit/>
          </a:bodyPr>
          <a:lstStyle/>
          <a:p>
            <a:pPr marL="0" marR="0" lvl="0" indent="0" algn="l" defTabSz="685783" rtl="0" eaLnBrk="1" fontAlgn="auto" latinLnBrk="0" hangingPunct="1">
              <a:lnSpc>
                <a:spcPts val="1013"/>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企業やシビックテック、府内市町村、大学等と連携した</a:t>
            </a:r>
            <a:endParaRPr kumimoji="1" lang="en-US" altLang="ja-JP"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685783" rtl="0" eaLnBrk="1" fontAlgn="auto" latinLnBrk="0" hangingPunct="1">
              <a:lnSpc>
                <a:spcPts val="1013"/>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“大阪モデル”のスマートシティの実現に向けた取組みの推進</a:t>
            </a:r>
            <a:endParaRPr kumimoji="1" lang="en-US" altLang="ja-JP"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21" name="グループ化 20">
            <a:extLst>
              <a:ext uri="{FF2B5EF4-FFF2-40B4-BE49-F238E27FC236}">
                <a16:creationId xmlns:a16="http://schemas.microsoft.com/office/drawing/2014/main" id="{F1E70AE2-6AFA-405D-A2CF-F53F9EB768DD}"/>
              </a:ext>
            </a:extLst>
          </p:cNvPr>
          <p:cNvGrpSpPr/>
          <p:nvPr/>
        </p:nvGrpSpPr>
        <p:grpSpPr>
          <a:xfrm>
            <a:off x="391763" y="2675999"/>
            <a:ext cx="787944" cy="343681"/>
            <a:chOff x="288942" y="2331560"/>
            <a:chExt cx="1020288" cy="475527"/>
          </a:xfrm>
        </p:grpSpPr>
        <p:sp>
          <p:nvSpPr>
            <p:cNvPr id="22" name="正方形/長方形 21">
              <a:extLst>
                <a:ext uri="{FF2B5EF4-FFF2-40B4-BE49-F238E27FC236}">
                  <a16:creationId xmlns:a16="http://schemas.microsoft.com/office/drawing/2014/main" id="{6347F06B-C0D3-4A8F-9038-4D52A1654A5D}"/>
                </a:ext>
              </a:extLst>
            </p:cNvPr>
            <p:cNvSpPr/>
            <p:nvPr/>
          </p:nvSpPr>
          <p:spPr>
            <a:xfrm>
              <a:off x="288942" y="2331560"/>
              <a:ext cx="1020288" cy="319386"/>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事業内容</a:t>
              </a:r>
              <a:endParaRPr kumimoji="1" lang="ja-JP" altLang="en-US" sz="1125"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3" name="正方形/長方形 22">
              <a:extLst>
                <a:ext uri="{FF2B5EF4-FFF2-40B4-BE49-F238E27FC236}">
                  <a16:creationId xmlns:a16="http://schemas.microsoft.com/office/drawing/2014/main" id="{6BC79C6F-2439-44CD-BB40-0487BF648074}"/>
                </a:ext>
              </a:extLst>
            </p:cNvPr>
            <p:cNvSpPr/>
            <p:nvPr/>
          </p:nvSpPr>
          <p:spPr>
            <a:xfrm>
              <a:off x="390266" y="2535608"/>
              <a:ext cx="808429" cy="271479"/>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dirty="0" err="1">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Contens</a:t>
              </a:r>
              <a:endPar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grpSp>
      <p:sp>
        <p:nvSpPr>
          <p:cNvPr id="24" name="正方形/長方形 23">
            <a:extLst>
              <a:ext uri="{FF2B5EF4-FFF2-40B4-BE49-F238E27FC236}">
                <a16:creationId xmlns:a16="http://schemas.microsoft.com/office/drawing/2014/main" id="{1F565338-4706-41FD-991D-0A5541EFB0D5}"/>
              </a:ext>
            </a:extLst>
          </p:cNvPr>
          <p:cNvSpPr/>
          <p:nvPr/>
        </p:nvSpPr>
        <p:spPr>
          <a:xfrm>
            <a:off x="975687" y="2707771"/>
            <a:ext cx="2850340" cy="348813"/>
          </a:xfrm>
          <a:prstGeom prst="rect">
            <a:avLst/>
          </a:prstGeom>
        </p:spPr>
        <p:txBody>
          <a:bodyPr wrap="square">
            <a:spAutoFit/>
          </a:bodyPr>
          <a:lstStyle/>
          <a:p>
            <a:pPr marL="0" marR="0" lvl="0" indent="0" algn="l" defTabSz="685783" rtl="0" eaLnBrk="1" fontAlgn="auto" latinLnBrk="0" hangingPunct="1">
              <a:lnSpc>
                <a:spcPts val="1013"/>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社会課題の見える化、コーディネート、プロジェクトの推進、ワークショップ・セミナー開催／情報発信　ほか</a:t>
            </a:r>
          </a:p>
        </p:txBody>
      </p:sp>
      <p:sp>
        <p:nvSpPr>
          <p:cNvPr id="46" name="角丸四角形 6">
            <a:extLst>
              <a:ext uri="{FF2B5EF4-FFF2-40B4-BE49-F238E27FC236}">
                <a16:creationId xmlns:a16="http://schemas.microsoft.com/office/drawing/2014/main" id="{9647ACC7-0822-4D7B-8A64-E0A54A32CEEA}"/>
              </a:ext>
            </a:extLst>
          </p:cNvPr>
          <p:cNvSpPr/>
          <p:nvPr/>
        </p:nvSpPr>
        <p:spPr>
          <a:xfrm>
            <a:off x="364570" y="3534660"/>
            <a:ext cx="3293747" cy="5581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t"/>
          <a:lstStyle/>
          <a:p>
            <a:pPr marL="0" marR="0" lvl="0" indent="0" algn="dist" defTabSz="685783"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gradFill>
                  <a:gsLst>
                    <a:gs pos="98000">
                      <a:srgbClr val="24589B"/>
                    </a:gs>
                    <a:gs pos="59000">
                      <a:srgbClr val="16B2F2"/>
                    </a:gs>
                    <a:gs pos="83000">
                      <a:srgbClr val="00ADEC"/>
                    </a:gs>
                    <a:gs pos="0">
                      <a:srgbClr val="5B9BD5">
                        <a:lumMod val="30000"/>
                        <a:lumOff val="70000"/>
                      </a:srgbClr>
                    </a:gs>
                  </a:gsLst>
                  <a:lin ang="13800000" scaled="0"/>
                </a:gradFill>
                <a:effectLst/>
                <a:uLnTx/>
                <a:uFillTx/>
                <a:latin typeface="Meiryo UI"/>
                <a:ea typeface="Meiryo UI"/>
                <a:cs typeface="+mn-cs"/>
              </a:rPr>
              <a:t>日本最大級の官民連携</a:t>
            </a:r>
            <a:r>
              <a:rPr kumimoji="1" lang="ja-JP" altLang="en-US" sz="1200" b="1" i="0" u="none" strike="noStrike" kern="1200" cap="none" spc="0" normalizeH="0" baseline="0" noProof="0" dirty="0">
                <a:ln>
                  <a:noFill/>
                </a:ln>
                <a:gradFill>
                  <a:gsLst>
                    <a:gs pos="71000">
                      <a:srgbClr val="1283C4"/>
                    </a:gs>
                    <a:gs pos="100000">
                      <a:srgbClr val="002E68"/>
                    </a:gs>
                    <a:gs pos="2000">
                      <a:srgbClr val="16B2F2"/>
                    </a:gs>
                    <a:gs pos="38000">
                      <a:srgbClr val="00ADEC"/>
                    </a:gs>
                  </a:gsLst>
                  <a:lin ang="13800000" scaled="0"/>
                </a:gradFill>
                <a:effectLst/>
                <a:uLnTx/>
                <a:uFillTx/>
                <a:latin typeface="Meiryo UI"/>
                <a:ea typeface="Meiryo UI"/>
                <a:cs typeface="+mn-cs"/>
              </a:rPr>
              <a:t>イニシアティブ</a:t>
            </a:r>
            <a:r>
              <a:rPr kumimoji="1" lang="ja-JP" altLang="en-US" sz="1200" b="1" i="0" u="none" strike="noStrike" kern="1200" cap="none" spc="0" normalizeH="0" baseline="0" noProof="0" dirty="0">
                <a:ln>
                  <a:noFill/>
                </a:ln>
                <a:gradFill>
                  <a:gsLst>
                    <a:gs pos="98000">
                      <a:srgbClr val="24589B"/>
                    </a:gs>
                    <a:gs pos="59000">
                      <a:srgbClr val="16B2F2"/>
                    </a:gs>
                    <a:gs pos="83000">
                      <a:srgbClr val="00ADEC"/>
                    </a:gs>
                    <a:gs pos="0">
                      <a:srgbClr val="5B9BD5">
                        <a:lumMod val="30000"/>
                        <a:lumOff val="70000"/>
                      </a:srgbClr>
                    </a:gs>
                  </a:gsLst>
                  <a:lin ang="13800000" scaled="0"/>
                </a:gradFill>
                <a:effectLst/>
                <a:uLnTx/>
                <a:uFillTx/>
                <a:latin typeface="Meiryo UI"/>
                <a:ea typeface="Meiryo UI"/>
                <a:cs typeface="+mn-cs"/>
              </a:rPr>
              <a:t>へ</a:t>
            </a:r>
          </a:p>
        </p:txBody>
      </p:sp>
      <p:sp>
        <p:nvSpPr>
          <p:cNvPr id="47" name="角丸四角形 75">
            <a:extLst>
              <a:ext uri="{FF2B5EF4-FFF2-40B4-BE49-F238E27FC236}">
                <a16:creationId xmlns:a16="http://schemas.microsoft.com/office/drawing/2014/main" id="{473CD7C9-195C-4AFE-83CB-CAAD4B52E0AF}"/>
              </a:ext>
            </a:extLst>
          </p:cNvPr>
          <p:cNvSpPr/>
          <p:nvPr/>
        </p:nvSpPr>
        <p:spPr>
          <a:xfrm>
            <a:off x="1492496" y="3820955"/>
            <a:ext cx="2128455" cy="181406"/>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prstClr val="white"/>
              </a:solidFill>
              <a:effectLst/>
              <a:uLnTx/>
              <a:uFillTx/>
              <a:latin typeface="Meiryo UI"/>
              <a:ea typeface="Meiryo UI"/>
              <a:cs typeface="+mn-cs"/>
            </a:endParaRPr>
          </a:p>
        </p:txBody>
      </p:sp>
      <p:sp>
        <p:nvSpPr>
          <p:cNvPr id="48" name="テキスト ボックス 47">
            <a:extLst>
              <a:ext uri="{FF2B5EF4-FFF2-40B4-BE49-F238E27FC236}">
                <a16:creationId xmlns:a16="http://schemas.microsoft.com/office/drawing/2014/main" id="{1D4FED28-B04A-4851-B009-74668F331E1C}"/>
              </a:ext>
            </a:extLst>
          </p:cNvPr>
          <p:cNvSpPr txBox="1"/>
          <p:nvPr/>
        </p:nvSpPr>
        <p:spPr>
          <a:xfrm>
            <a:off x="1492496" y="3802549"/>
            <a:ext cx="2128455" cy="253916"/>
          </a:xfrm>
          <a:prstGeom prst="rect">
            <a:avLst/>
          </a:prstGeom>
          <a:noFill/>
        </p:spPr>
        <p:txBody>
          <a:bodyPr wrap="square" rtlCol="0">
            <a:spAutoFit/>
          </a:bodyPr>
          <a:lstStyle/>
          <a:p>
            <a:pPr marL="0" marR="0" lvl="0" indent="0" algn="dist" defTabSz="685783"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443</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の企業・団体が参画　</a:t>
            </a:r>
            <a:r>
              <a:rPr kumimoji="1" lang="en-US" altLang="ja-JP" sz="675" b="1" i="0" u="none" strike="noStrike" kern="1200" cap="none" spc="0" normalizeH="0" baseline="0" noProof="0" dirty="0">
                <a:ln>
                  <a:noFill/>
                </a:ln>
                <a:solidFill>
                  <a:prstClr val="white"/>
                </a:solidFill>
                <a:effectLst/>
                <a:uLnTx/>
                <a:uFillTx/>
                <a:latin typeface="Meiryo UI"/>
                <a:ea typeface="Meiryo UI"/>
                <a:cs typeface="+mn-cs"/>
              </a:rPr>
              <a:t>※R4.7</a:t>
            </a:r>
            <a:r>
              <a:rPr kumimoji="1" lang="ja-JP" altLang="en-US" sz="675" b="1" i="0" u="none" strike="noStrike" kern="1200" cap="none" spc="0" normalizeH="0" baseline="0" noProof="0" dirty="0">
                <a:ln>
                  <a:noFill/>
                </a:ln>
                <a:solidFill>
                  <a:prstClr val="white"/>
                </a:solidFill>
                <a:effectLst/>
                <a:uLnTx/>
                <a:uFillTx/>
                <a:latin typeface="Meiryo UI"/>
                <a:ea typeface="Meiryo UI"/>
                <a:cs typeface="+mn-cs"/>
              </a:rPr>
              <a:t>末時点</a:t>
            </a:r>
            <a:r>
              <a:rPr kumimoji="1" lang="en-US" altLang="ja-JP" sz="675" b="1" i="0" u="none" strike="noStrike" kern="1200" cap="none" spc="0" normalizeH="0" baseline="0" noProof="0" dirty="0">
                <a:ln>
                  <a:noFill/>
                </a:ln>
                <a:solidFill>
                  <a:prstClr val="white"/>
                </a:solidFill>
                <a:effectLst/>
                <a:uLnTx/>
                <a:uFillTx/>
                <a:latin typeface="Meiryo UI"/>
                <a:ea typeface="Meiryo UI"/>
                <a:cs typeface="+mn-cs"/>
              </a:rPr>
              <a:t> </a:t>
            </a:r>
          </a:p>
        </p:txBody>
      </p:sp>
      <p:pic>
        <p:nvPicPr>
          <p:cNvPr id="49" name="図 48">
            <a:extLst>
              <a:ext uri="{FF2B5EF4-FFF2-40B4-BE49-F238E27FC236}">
                <a16:creationId xmlns:a16="http://schemas.microsoft.com/office/drawing/2014/main" id="{0FE4A9E1-F3E9-4284-ABB1-AD29E7B59D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5778" y="4123939"/>
            <a:ext cx="3635547" cy="1816942"/>
          </a:xfrm>
          <a:prstGeom prst="rect">
            <a:avLst/>
          </a:prstGeom>
        </p:spPr>
      </p:pic>
      <p:cxnSp>
        <p:nvCxnSpPr>
          <p:cNvPr id="50" name="直線矢印コネクタ 49">
            <a:extLst>
              <a:ext uri="{FF2B5EF4-FFF2-40B4-BE49-F238E27FC236}">
                <a16:creationId xmlns:a16="http://schemas.microsoft.com/office/drawing/2014/main" id="{8FDF6F5D-C34C-42CB-8D17-645E6AD99E3B}"/>
              </a:ext>
            </a:extLst>
          </p:cNvPr>
          <p:cNvCxnSpPr>
            <a:cxnSpLocks/>
          </p:cNvCxnSpPr>
          <p:nvPr/>
        </p:nvCxnSpPr>
        <p:spPr>
          <a:xfrm flipV="1">
            <a:off x="1179422" y="4503084"/>
            <a:ext cx="1877183" cy="321828"/>
          </a:xfrm>
          <a:prstGeom prst="straightConnector1">
            <a:avLst/>
          </a:prstGeom>
          <a:ln w="63500">
            <a:gradFill>
              <a:gsLst>
                <a:gs pos="0">
                  <a:schemeClr val="accent1">
                    <a:lumMod val="60000"/>
                    <a:lumOff val="40000"/>
                  </a:schemeClr>
                </a:gs>
                <a:gs pos="43000">
                  <a:srgbClr val="00ADEC"/>
                </a:gs>
                <a:gs pos="100000">
                  <a:srgbClr val="002E68"/>
                </a:gs>
              </a:gsLst>
              <a:lin ang="5400000" scaled="1"/>
            </a:gradFill>
            <a:tailEnd type="arrow" w="med" len="med"/>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352581D5-F78E-43E9-91A1-5913B3845576}"/>
              </a:ext>
            </a:extLst>
          </p:cNvPr>
          <p:cNvSpPr/>
          <p:nvPr/>
        </p:nvSpPr>
        <p:spPr>
          <a:xfrm>
            <a:off x="1595671" y="4803471"/>
            <a:ext cx="1369891" cy="253916"/>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会員数は約</a:t>
            </a:r>
            <a:r>
              <a:rPr kumimoji="1" lang="en-US" altLang="ja-JP" sz="105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1.8</a:t>
            </a:r>
            <a:r>
              <a:rPr kumimoji="1" lang="ja-JP" altLang="en-US" sz="105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倍増</a:t>
            </a:r>
            <a:endParaRPr kumimoji="1" lang="en-US" altLang="ja-JP" sz="105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sp>
        <p:nvSpPr>
          <p:cNvPr id="52" name="正方形/長方形 51">
            <a:extLst>
              <a:ext uri="{FF2B5EF4-FFF2-40B4-BE49-F238E27FC236}">
                <a16:creationId xmlns:a16="http://schemas.microsoft.com/office/drawing/2014/main" id="{4D39107A-C1BB-4CBD-8865-2228EA05BAAD}"/>
              </a:ext>
            </a:extLst>
          </p:cNvPr>
          <p:cNvSpPr/>
          <p:nvPr/>
        </p:nvSpPr>
        <p:spPr>
          <a:xfrm>
            <a:off x="624041" y="4788883"/>
            <a:ext cx="523451" cy="323165"/>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Meiryo UI"/>
                <a:ea typeface="Meiryo UI"/>
                <a:cs typeface="+mn-cs"/>
              </a:rPr>
              <a:t>245</a:t>
            </a:r>
            <a:r>
              <a:rPr kumimoji="1" lang="ja-JP" altLang="en-US" sz="750" b="0" i="0" u="none" strike="noStrike" kern="1200" cap="none" spc="0" normalizeH="0" baseline="0" noProof="0" dirty="0">
                <a:ln>
                  <a:noFill/>
                </a:ln>
                <a:solidFill>
                  <a:prstClr val="black"/>
                </a:solidFill>
                <a:effectLst/>
                <a:uLnTx/>
                <a:uFillTx/>
                <a:latin typeface="Meiryo UI"/>
                <a:ea typeface="Meiryo UI"/>
                <a:cs typeface="+mn-cs"/>
              </a:rPr>
              <a:t>団体</a:t>
            </a:r>
          </a:p>
        </p:txBody>
      </p:sp>
      <p:sp>
        <p:nvSpPr>
          <p:cNvPr id="53" name="正方形/長方形 52">
            <a:extLst>
              <a:ext uri="{FF2B5EF4-FFF2-40B4-BE49-F238E27FC236}">
                <a16:creationId xmlns:a16="http://schemas.microsoft.com/office/drawing/2014/main" id="{8ED7E24E-383F-493D-94CE-1AC1E7565D7E}"/>
              </a:ext>
            </a:extLst>
          </p:cNvPr>
          <p:cNvSpPr/>
          <p:nvPr/>
        </p:nvSpPr>
        <p:spPr>
          <a:xfrm>
            <a:off x="3134865" y="4310404"/>
            <a:ext cx="523451" cy="323165"/>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Meiryo UI"/>
                <a:ea typeface="Meiryo UI"/>
                <a:cs typeface="+mn-cs"/>
              </a:rPr>
              <a:t>443</a:t>
            </a:r>
            <a:r>
              <a:rPr kumimoji="1" lang="ja-JP" altLang="en-US" sz="750" b="0" i="0" u="none" strike="noStrike" kern="1200" cap="none" spc="0" normalizeH="0" baseline="0" noProof="0" dirty="0">
                <a:ln>
                  <a:noFill/>
                </a:ln>
                <a:solidFill>
                  <a:prstClr val="black"/>
                </a:solidFill>
                <a:effectLst/>
                <a:uLnTx/>
                <a:uFillTx/>
                <a:latin typeface="Meiryo UI"/>
                <a:ea typeface="Meiryo UI"/>
                <a:cs typeface="+mn-cs"/>
              </a:rPr>
              <a:t>団体</a:t>
            </a:r>
          </a:p>
        </p:txBody>
      </p:sp>
      <p:sp>
        <p:nvSpPr>
          <p:cNvPr id="74" name="テキスト ボックス 73">
            <a:extLst>
              <a:ext uri="{FF2B5EF4-FFF2-40B4-BE49-F238E27FC236}">
                <a16:creationId xmlns:a16="http://schemas.microsoft.com/office/drawing/2014/main" id="{4CB7D32D-0E9B-4E62-BD43-F9FB710BEC16}"/>
              </a:ext>
            </a:extLst>
          </p:cNvPr>
          <p:cNvSpPr txBox="1"/>
          <p:nvPr/>
        </p:nvSpPr>
        <p:spPr>
          <a:xfrm>
            <a:off x="4105821" y="1066263"/>
            <a:ext cx="3905576"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大阪スマートシティパートナーズフォーラム・プロジェクト事業</a:t>
            </a:r>
            <a:endParaRPr kumimoji="1" lang="en-US" altLang="ja-JP"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75" name="テキスト ボックス 74">
            <a:extLst>
              <a:ext uri="{FF2B5EF4-FFF2-40B4-BE49-F238E27FC236}">
                <a16:creationId xmlns:a16="http://schemas.microsoft.com/office/drawing/2014/main" id="{44BC1697-1533-4942-A015-8708D01023C9}"/>
              </a:ext>
            </a:extLst>
          </p:cNvPr>
          <p:cNvSpPr txBox="1"/>
          <p:nvPr/>
        </p:nvSpPr>
        <p:spPr>
          <a:xfrm>
            <a:off x="4284863" y="1355173"/>
            <a:ext cx="4677808" cy="577081"/>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コーディネーター企業を中心に各分野の課題解決</a:t>
            </a:r>
            <a:r>
              <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に向けた</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n</a:t>
            </a:r>
            <a:r>
              <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対</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n</a:t>
            </a:r>
            <a:r>
              <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複数企業対複数市町村）のサービス・ビジネスモデルを実証・実装する。横断的なテーマについては相互に連携。</a:t>
            </a:r>
            <a:endParaRPr kumimoji="1" lang="en-US" altLang="ja-JP"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6" name="正方形/長方形 75">
            <a:extLst>
              <a:ext uri="{FF2B5EF4-FFF2-40B4-BE49-F238E27FC236}">
                <a16:creationId xmlns:a16="http://schemas.microsoft.com/office/drawing/2014/main" id="{BCDC4053-43C9-4675-B753-8085147D5E37}"/>
              </a:ext>
            </a:extLst>
          </p:cNvPr>
          <p:cNvSpPr/>
          <p:nvPr/>
        </p:nvSpPr>
        <p:spPr>
          <a:xfrm>
            <a:off x="4134840" y="1978183"/>
            <a:ext cx="945272" cy="835422"/>
          </a:xfrm>
          <a:prstGeom prst="rect">
            <a:avLst/>
          </a:prstGeom>
          <a:gradFill>
            <a:gsLst>
              <a:gs pos="0">
                <a:schemeClr val="accent5">
                  <a:lumMod val="75000"/>
                </a:scheme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令４年度</a:t>
            </a:r>
            <a:endParaRPr kumimoji="1" lang="en-US" altLang="ja-JP"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プロジェクト</a:t>
            </a:r>
            <a:endParaRPr kumimoji="1" lang="en-US" altLang="ja-JP"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分野</a:t>
            </a:r>
          </a:p>
        </p:txBody>
      </p:sp>
      <p:sp>
        <p:nvSpPr>
          <p:cNvPr id="77" name="角丸四角形 21">
            <a:extLst>
              <a:ext uri="{FF2B5EF4-FFF2-40B4-BE49-F238E27FC236}">
                <a16:creationId xmlns:a16="http://schemas.microsoft.com/office/drawing/2014/main" id="{5C68C45C-F6D9-4041-A605-331A5977755B}"/>
              </a:ext>
            </a:extLst>
          </p:cNvPr>
          <p:cNvSpPr/>
          <p:nvPr/>
        </p:nvSpPr>
        <p:spPr>
          <a:xfrm>
            <a:off x="5135813" y="1994791"/>
            <a:ext cx="875509"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t"/>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ヘルスシティ</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8" name="角丸四角形 14">
            <a:extLst>
              <a:ext uri="{FF2B5EF4-FFF2-40B4-BE49-F238E27FC236}">
                <a16:creationId xmlns:a16="http://schemas.microsoft.com/office/drawing/2014/main" id="{097E15CC-E523-49EC-8C8C-8B5195EE0DB8}"/>
              </a:ext>
            </a:extLst>
          </p:cNvPr>
          <p:cNvSpPr/>
          <p:nvPr/>
        </p:nvSpPr>
        <p:spPr>
          <a:xfrm>
            <a:off x="6073747" y="1994899"/>
            <a:ext cx="974396"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0"/>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高齢者</a:t>
            </a:r>
            <a:r>
              <a:rPr kumimoji="1"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にやさしい</a:t>
            </a:r>
            <a:endParaRPr kumimoji="1" lang="en-US" altLang="ja-JP"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まちづくり</a:t>
            </a:r>
            <a:endParaRPr kumimoji="1" lang="en-US" altLang="ja-JP"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9" name="角丸四角形 18">
            <a:extLst>
              <a:ext uri="{FF2B5EF4-FFF2-40B4-BE49-F238E27FC236}">
                <a16:creationId xmlns:a16="http://schemas.microsoft.com/office/drawing/2014/main" id="{3B3E21ED-A451-4115-A0F4-36A9EFF17162}"/>
              </a:ext>
            </a:extLst>
          </p:cNvPr>
          <p:cNvSpPr/>
          <p:nvPr/>
        </p:nvSpPr>
        <p:spPr>
          <a:xfrm>
            <a:off x="7084289" y="1992411"/>
            <a:ext cx="945273"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0"/>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子育てしやすい</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まちづくり</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0" name="角丸四角形 24">
            <a:extLst>
              <a:ext uri="{FF2B5EF4-FFF2-40B4-BE49-F238E27FC236}">
                <a16:creationId xmlns:a16="http://schemas.microsoft.com/office/drawing/2014/main" id="{76A7A6EF-1BD8-4898-BFBE-4904FBEF3BF8}"/>
              </a:ext>
            </a:extLst>
          </p:cNvPr>
          <p:cNvSpPr/>
          <p:nvPr/>
        </p:nvSpPr>
        <p:spPr>
          <a:xfrm>
            <a:off x="8070042" y="1993783"/>
            <a:ext cx="99887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移動がスムーズな</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まちづくり</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1" name="角丸四角形 20">
            <a:extLst>
              <a:ext uri="{FF2B5EF4-FFF2-40B4-BE49-F238E27FC236}">
                <a16:creationId xmlns:a16="http://schemas.microsoft.com/office/drawing/2014/main" id="{AA210153-C9A1-4554-89E6-20731EAF9C8A}"/>
              </a:ext>
            </a:extLst>
          </p:cNvPr>
          <p:cNvSpPr/>
          <p:nvPr/>
        </p:nvSpPr>
        <p:spPr>
          <a:xfrm>
            <a:off x="5128693" y="2426407"/>
            <a:ext cx="875509"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t"/>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インバウンド</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・観光</a:t>
            </a: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の再生</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2" name="角丸四角形 32">
            <a:extLst>
              <a:ext uri="{FF2B5EF4-FFF2-40B4-BE49-F238E27FC236}">
                <a16:creationId xmlns:a16="http://schemas.microsoft.com/office/drawing/2014/main" id="{A43651EA-2BA1-42F6-97FC-D2738E3A9D32}"/>
              </a:ext>
            </a:extLst>
          </p:cNvPr>
          <p:cNvSpPr/>
          <p:nvPr/>
        </p:nvSpPr>
        <p:spPr>
          <a:xfrm>
            <a:off x="6073747" y="2434701"/>
            <a:ext cx="974396"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大阪</a:t>
            </a: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ものづくり</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a:t>
            </a:r>
          </a:p>
        </p:txBody>
      </p:sp>
      <p:sp>
        <p:nvSpPr>
          <p:cNvPr id="83" name="角丸四角形 30">
            <a:extLst>
              <a:ext uri="{FF2B5EF4-FFF2-40B4-BE49-F238E27FC236}">
                <a16:creationId xmlns:a16="http://schemas.microsoft.com/office/drawing/2014/main" id="{786A2B00-C4B9-45A8-907A-C95F8178B14F}"/>
              </a:ext>
            </a:extLst>
          </p:cNvPr>
          <p:cNvSpPr/>
          <p:nvPr/>
        </p:nvSpPr>
        <p:spPr>
          <a:xfrm>
            <a:off x="8065132" y="2434159"/>
            <a:ext cx="998870" cy="393284"/>
          </a:xfrm>
          <a:prstGeom prst="roundRect">
            <a:avLst>
              <a:gd name="adj" fmla="val 0"/>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データ</a:t>
            </a: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利活用</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4" name="角丸四角形 30">
            <a:extLst>
              <a:ext uri="{FF2B5EF4-FFF2-40B4-BE49-F238E27FC236}">
                <a16:creationId xmlns:a16="http://schemas.microsoft.com/office/drawing/2014/main" id="{36A837E8-753E-4545-A4FB-07849EADD85C}"/>
              </a:ext>
            </a:extLst>
          </p:cNvPr>
          <p:cNvSpPr/>
          <p:nvPr/>
        </p:nvSpPr>
        <p:spPr>
          <a:xfrm>
            <a:off x="7084290" y="2426407"/>
            <a:ext cx="945272"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安全</a:t>
            </a: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・安心な</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まちづくり</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7" name="図 6">
            <a:extLst>
              <a:ext uri="{FF2B5EF4-FFF2-40B4-BE49-F238E27FC236}">
                <a16:creationId xmlns:a16="http://schemas.microsoft.com/office/drawing/2014/main" id="{E1BF7EFB-D9F2-FC35-D396-FC5F9504D8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2121" y="1172263"/>
            <a:ext cx="1507139" cy="161249"/>
          </a:xfrm>
          <a:prstGeom prst="rect">
            <a:avLst/>
          </a:prstGeom>
        </p:spPr>
      </p:pic>
      <p:pic>
        <p:nvPicPr>
          <p:cNvPr id="8" name="図 7">
            <a:extLst>
              <a:ext uri="{FF2B5EF4-FFF2-40B4-BE49-F238E27FC236}">
                <a16:creationId xmlns:a16="http://schemas.microsoft.com/office/drawing/2014/main" id="{58343C11-E617-1081-5D3D-57B46E46D9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36139" y="1082414"/>
            <a:ext cx="953224" cy="278993"/>
          </a:xfrm>
          <a:prstGeom prst="rect">
            <a:avLst/>
          </a:prstGeom>
        </p:spPr>
      </p:pic>
      <p:grpSp>
        <p:nvGrpSpPr>
          <p:cNvPr id="19" name="グループ化 18">
            <a:extLst>
              <a:ext uri="{FF2B5EF4-FFF2-40B4-BE49-F238E27FC236}">
                <a16:creationId xmlns:a16="http://schemas.microsoft.com/office/drawing/2014/main" id="{952013A7-C684-699A-878D-586F115734F1}"/>
              </a:ext>
            </a:extLst>
          </p:cNvPr>
          <p:cNvGrpSpPr/>
          <p:nvPr/>
        </p:nvGrpSpPr>
        <p:grpSpPr>
          <a:xfrm>
            <a:off x="5113362" y="1899740"/>
            <a:ext cx="190102" cy="190102"/>
            <a:chOff x="709817" y="5060454"/>
            <a:chExt cx="253469" cy="253469"/>
          </a:xfrm>
        </p:grpSpPr>
        <p:sp>
          <p:nvSpPr>
            <p:cNvPr id="27" name="角丸四角形 26">
              <a:extLst>
                <a:ext uri="{FF2B5EF4-FFF2-40B4-BE49-F238E27FC236}">
                  <a16:creationId xmlns:a16="http://schemas.microsoft.com/office/drawing/2014/main" id="{DF832E86-2B71-2314-B58B-953E6A90B387}"/>
                </a:ext>
              </a:extLst>
            </p:cNvPr>
            <p:cNvSpPr/>
            <p:nvPr/>
          </p:nvSpPr>
          <p:spPr>
            <a:xfrm>
              <a:off x="709817" y="5060454"/>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8" name="図 27">
              <a:extLst>
                <a:ext uri="{FF2B5EF4-FFF2-40B4-BE49-F238E27FC236}">
                  <a16:creationId xmlns:a16="http://schemas.microsoft.com/office/drawing/2014/main" id="{400BABF1-1115-9D42-546E-9F84940F162D}"/>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754481" y="5111141"/>
              <a:ext cx="163028" cy="163028"/>
            </a:xfrm>
            <a:prstGeom prst="rect">
              <a:avLst/>
            </a:prstGeom>
          </p:spPr>
        </p:pic>
      </p:grpSp>
      <p:grpSp>
        <p:nvGrpSpPr>
          <p:cNvPr id="30" name="グループ化 29">
            <a:extLst>
              <a:ext uri="{FF2B5EF4-FFF2-40B4-BE49-F238E27FC236}">
                <a16:creationId xmlns:a16="http://schemas.microsoft.com/office/drawing/2014/main" id="{5910E58E-EC3B-2C60-679E-DC7305C9C847}"/>
              </a:ext>
            </a:extLst>
          </p:cNvPr>
          <p:cNvGrpSpPr/>
          <p:nvPr/>
        </p:nvGrpSpPr>
        <p:grpSpPr>
          <a:xfrm>
            <a:off x="6044907" y="1883463"/>
            <a:ext cx="190102" cy="190102"/>
            <a:chOff x="3300882" y="4303632"/>
            <a:chExt cx="253469" cy="253469"/>
          </a:xfrm>
        </p:grpSpPr>
        <p:sp>
          <p:nvSpPr>
            <p:cNvPr id="34" name="角丸四角形 33">
              <a:extLst>
                <a:ext uri="{FF2B5EF4-FFF2-40B4-BE49-F238E27FC236}">
                  <a16:creationId xmlns:a16="http://schemas.microsoft.com/office/drawing/2014/main" id="{2C1C5271-6163-8F1E-1E49-10E9D5BADEA8}"/>
                </a:ext>
              </a:extLst>
            </p:cNvPr>
            <p:cNvSpPr/>
            <p:nvPr/>
          </p:nvSpPr>
          <p:spPr>
            <a:xfrm>
              <a:off x="3300882" y="4303632"/>
              <a:ext cx="253469" cy="25346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2" name="図 31">
              <a:extLst>
                <a:ext uri="{FF2B5EF4-FFF2-40B4-BE49-F238E27FC236}">
                  <a16:creationId xmlns:a16="http://schemas.microsoft.com/office/drawing/2014/main" id="{D100067B-D528-E721-9DF8-8D52B1991318}"/>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3328339" y="4324793"/>
              <a:ext cx="208648" cy="208648"/>
            </a:xfrm>
            <a:prstGeom prst="rect">
              <a:avLst/>
            </a:prstGeom>
          </p:spPr>
        </p:pic>
      </p:grpSp>
      <p:grpSp>
        <p:nvGrpSpPr>
          <p:cNvPr id="40" name="グループ化 39">
            <a:extLst>
              <a:ext uri="{FF2B5EF4-FFF2-40B4-BE49-F238E27FC236}">
                <a16:creationId xmlns:a16="http://schemas.microsoft.com/office/drawing/2014/main" id="{C11FDBBD-B3ED-6DC2-603B-DB8147E9D972}"/>
              </a:ext>
            </a:extLst>
          </p:cNvPr>
          <p:cNvGrpSpPr/>
          <p:nvPr/>
        </p:nvGrpSpPr>
        <p:grpSpPr>
          <a:xfrm>
            <a:off x="7084290" y="1871880"/>
            <a:ext cx="190102" cy="190102"/>
            <a:chOff x="5565156" y="4290384"/>
            <a:chExt cx="253469" cy="253469"/>
          </a:xfrm>
        </p:grpSpPr>
        <p:sp>
          <p:nvSpPr>
            <p:cNvPr id="44" name="角丸四角形 43">
              <a:extLst>
                <a:ext uri="{FF2B5EF4-FFF2-40B4-BE49-F238E27FC236}">
                  <a16:creationId xmlns:a16="http://schemas.microsoft.com/office/drawing/2014/main" id="{A00F5F3D-D410-061D-3EB0-5FFCE1684061}"/>
                </a:ext>
              </a:extLst>
            </p:cNvPr>
            <p:cNvSpPr/>
            <p:nvPr/>
          </p:nvSpPr>
          <p:spPr>
            <a:xfrm>
              <a:off x="5565156" y="4290384"/>
              <a:ext cx="253469" cy="253469"/>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42" name="図 41">
              <a:extLst>
                <a:ext uri="{FF2B5EF4-FFF2-40B4-BE49-F238E27FC236}">
                  <a16:creationId xmlns:a16="http://schemas.microsoft.com/office/drawing/2014/main" id="{683FD6F0-18CB-4F39-CC36-0F76F81F9328}"/>
                </a:ext>
              </a:extLst>
            </p:cNvPr>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5586796" y="4318524"/>
              <a:ext cx="199205" cy="199205"/>
            </a:xfrm>
            <a:prstGeom prst="rect">
              <a:avLst/>
            </a:prstGeom>
          </p:spPr>
        </p:pic>
      </p:grpSp>
      <p:grpSp>
        <p:nvGrpSpPr>
          <p:cNvPr id="57" name="グループ化 56">
            <a:extLst>
              <a:ext uri="{FF2B5EF4-FFF2-40B4-BE49-F238E27FC236}">
                <a16:creationId xmlns:a16="http://schemas.microsoft.com/office/drawing/2014/main" id="{885D5EEC-C84E-648B-3BAA-C2BA924C3783}"/>
              </a:ext>
            </a:extLst>
          </p:cNvPr>
          <p:cNvGrpSpPr/>
          <p:nvPr/>
        </p:nvGrpSpPr>
        <p:grpSpPr>
          <a:xfrm>
            <a:off x="8041776" y="1861212"/>
            <a:ext cx="190102" cy="190102"/>
            <a:chOff x="7650022" y="4929951"/>
            <a:chExt cx="253469" cy="253469"/>
          </a:xfrm>
        </p:grpSpPr>
        <p:sp>
          <p:nvSpPr>
            <p:cNvPr id="59" name="角丸四角形 58">
              <a:extLst>
                <a:ext uri="{FF2B5EF4-FFF2-40B4-BE49-F238E27FC236}">
                  <a16:creationId xmlns:a16="http://schemas.microsoft.com/office/drawing/2014/main" id="{FD5ABF72-D697-4DB9-8247-0413DEBA81F6}"/>
                </a:ext>
              </a:extLst>
            </p:cNvPr>
            <p:cNvSpPr/>
            <p:nvPr/>
          </p:nvSpPr>
          <p:spPr>
            <a:xfrm>
              <a:off x="7650022" y="4929951"/>
              <a:ext cx="253469" cy="25346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61" name="図 60">
              <a:extLst>
                <a:ext uri="{FF2B5EF4-FFF2-40B4-BE49-F238E27FC236}">
                  <a16:creationId xmlns:a16="http://schemas.microsoft.com/office/drawing/2014/main" id="{01B94214-B7C2-AFC6-2295-DB90BC226FF0}"/>
                </a:ext>
              </a:extLst>
            </p:cNvPr>
            <p:cNvPicPr>
              <a:picLocks noChangeAspect="1"/>
            </p:cNvPicPr>
            <p:nvPr/>
          </p:nvPicPr>
          <p:blipFill>
            <a:blip r:embed="rId9" cstate="email">
              <a:biLevel thresh="25000"/>
              <a:extLst>
                <a:ext uri="{28A0092B-C50C-407E-A947-70E740481C1C}">
                  <a14:useLocalDpi xmlns:a14="http://schemas.microsoft.com/office/drawing/2010/main"/>
                </a:ext>
              </a:extLst>
            </a:blip>
            <a:stretch>
              <a:fillRect/>
            </a:stretch>
          </p:blipFill>
          <p:spPr>
            <a:xfrm>
              <a:off x="7680738" y="4969619"/>
              <a:ext cx="181416" cy="181416"/>
            </a:xfrm>
            <a:prstGeom prst="rect">
              <a:avLst/>
            </a:prstGeom>
          </p:spPr>
        </p:pic>
      </p:grpSp>
      <p:grpSp>
        <p:nvGrpSpPr>
          <p:cNvPr id="66" name="グループ化 65">
            <a:extLst>
              <a:ext uri="{FF2B5EF4-FFF2-40B4-BE49-F238E27FC236}">
                <a16:creationId xmlns:a16="http://schemas.microsoft.com/office/drawing/2014/main" id="{9DF668C6-C288-8CBC-4368-D0070273990C}"/>
              </a:ext>
            </a:extLst>
          </p:cNvPr>
          <p:cNvGrpSpPr/>
          <p:nvPr/>
        </p:nvGrpSpPr>
        <p:grpSpPr>
          <a:xfrm>
            <a:off x="5105523" y="2384070"/>
            <a:ext cx="190102" cy="190102"/>
            <a:chOff x="1034574" y="6300171"/>
            <a:chExt cx="253469" cy="253469"/>
          </a:xfrm>
        </p:grpSpPr>
        <p:sp>
          <p:nvSpPr>
            <p:cNvPr id="68" name="角丸四角形 67">
              <a:extLst>
                <a:ext uri="{FF2B5EF4-FFF2-40B4-BE49-F238E27FC236}">
                  <a16:creationId xmlns:a16="http://schemas.microsoft.com/office/drawing/2014/main" id="{692F6713-A2AC-C020-82C1-3D6AA5363FB4}"/>
                </a:ext>
              </a:extLst>
            </p:cNvPr>
            <p:cNvSpPr/>
            <p:nvPr/>
          </p:nvSpPr>
          <p:spPr>
            <a:xfrm>
              <a:off x="1034574" y="6300171"/>
              <a:ext cx="253469" cy="253469"/>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70" name="図 69">
              <a:extLst>
                <a:ext uri="{FF2B5EF4-FFF2-40B4-BE49-F238E27FC236}">
                  <a16:creationId xmlns:a16="http://schemas.microsoft.com/office/drawing/2014/main" id="{94A087AE-3D6E-5874-4B9E-B56BFC9BF27D}"/>
                </a:ext>
              </a:extLst>
            </p:cNvPr>
            <p:cNvPicPr>
              <a:picLocks noChangeAspect="1"/>
            </p:cNvPicPr>
            <p:nvPr/>
          </p:nvPicPr>
          <p:blipFill>
            <a:blip r:embed="rId10" cstate="email">
              <a:biLevel thresh="25000"/>
              <a:extLst>
                <a:ext uri="{28A0092B-C50C-407E-A947-70E740481C1C}">
                  <a14:useLocalDpi xmlns:a14="http://schemas.microsoft.com/office/drawing/2010/main"/>
                </a:ext>
              </a:extLst>
            </a:blip>
            <a:stretch>
              <a:fillRect/>
            </a:stretch>
          </p:blipFill>
          <p:spPr>
            <a:xfrm>
              <a:off x="1065015" y="6323275"/>
              <a:ext cx="188185" cy="188185"/>
            </a:xfrm>
            <a:prstGeom prst="rect">
              <a:avLst/>
            </a:prstGeom>
          </p:spPr>
        </p:pic>
      </p:grpSp>
      <p:grpSp>
        <p:nvGrpSpPr>
          <p:cNvPr id="90" name="グループ化 89">
            <a:extLst>
              <a:ext uri="{FF2B5EF4-FFF2-40B4-BE49-F238E27FC236}">
                <a16:creationId xmlns:a16="http://schemas.microsoft.com/office/drawing/2014/main" id="{27FFD030-2DE2-821A-245E-513A1796FE63}"/>
              </a:ext>
            </a:extLst>
          </p:cNvPr>
          <p:cNvGrpSpPr/>
          <p:nvPr/>
        </p:nvGrpSpPr>
        <p:grpSpPr>
          <a:xfrm>
            <a:off x="7100520" y="2388587"/>
            <a:ext cx="190102" cy="190102"/>
            <a:chOff x="5448643" y="6302306"/>
            <a:chExt cx="253469" cy="253469"/>
          </a:xfrm>
        </p:grpSpPr>
        <p:sp>
          <p:nvSpPr>
            <p:cNvPr id="92" name="角丸四角形 91">
              <a:extLst>
                <a:ext uri="{FF2B5EF4-FFF2-40B4-BE49-F238E27FC236}">
                  <a16:creationId xmlns:a16="http://schemas.microsoft.com/office/drawing/2014/main" id="{3E69FDC9-335B-F75C-D6B9-691AE578D216}"/>
                </a:ext>
              </a:extLst>
            </p:cNvPr>
            <p:cNvSpPr/>
            <p:nvPr/>
          </p:nvSpPr>
          <p:spPr>
            <a:xfrm>
              <a:off x="5448643" y="6302306"/>
              <a:ext cx="253469" cy="25346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94" name="図 93">
              <a:extLst>
                <a:ext uri="{FF2B5EF4-FFF2-40B4-BE49-F238E27FC236}">
                  <a16:creationId xmlns:a16="http://schemas.microsoft.com/office/drawing/2014/main" id="{EDE9C4C7-8944-FE77-0679-9355B23B17EB}"/>
                </a:ext>
              </a:extLst>
            </p:cNvPr>
            <p:cNvPicPr>
              <a:picLocks noChangeAspect="1"/>
            </p:cNvPicPr>
            <p:nvPr/>
          </p:nvPicPr>
          <p:blipFill>
            <a:blip r:embed="rId11" cstate="email">
              <a:biLevel thresh="25000"/>
              <a:extLst>
                <a:ext uri="{28A0092B-C50C-407E-A947-70E740481C1C}">
                  <a14:useLocalDpi xmlns:a14="http://schemas.microsoft.com/office/drawing/2010/main"/>
                </a:ext>
              </a:extLst>
            </a:blip>
            <a:stretch>
              <a:fillRect/>
            </a:stretch>
          </p:blipFill>
          <p:spPr>
            <a:xfrm>
              <a:off x="5486369" y="6344398"/>
              <a:ext cx="182475" cy="182475"/>
            </a:xfrm>
            <a:prstGeom prst="rect">
              <a:avLst/>
            </a:prstGeom>
          </p:spPr>
        </p:pic>
      </p:grpSp>
      <p:grpSp>
        <p:nvGrpSpPr>
          <p:cNvPr id="97" name="グループ化 96">
            <a:extLst>
              <a:ext uri="{FF2B5EF4-FFF2-40B4-BE49-F238E27FC236}">
                <a16:creationId xmlns:a16="http://schemas.microsoft.com/office/drawing/2014/main" id="{119BBD54-EFF2-51A4-25C4-38F420B3549E}"/>
              </a:ext>
            </a:extLst>
          </p:cNvPr>
          <p:cNvGrpSpPr/>
          <p:nvPr/>
        </p:nvGrpSpPr>
        <p:grpSpPr>
          <a:xfrm>
            <a:off x="8026490" y="2366424"/>
            <a:ext cx="190102" cy="190102"/>
            <a:chOff x="7674754" y="6304797"/>
            <a:chExt cx="253469" cy="253469"/>
          </a:xfrm>
        </p:grpSpPr>
        <p:sp>
          <p:nvSpPr>
            <p:cNvPr id="99" name="角丸四角形 98">
              <a:extLst>
                <a:ext uri="{FF2B5EF4-FFF2-40B4-BE49-F238E27FC236}">
                  <a16:creationId xmlns:a16="http://schemas.microsoft.com/office/drawing/2014/main" id="{66D3408C-6E81-402C-AEA7-15A63B86C0E4}"/>
                </a:ext>
              </a:extLst>
            </p:cNvPr>
            <p:cNvSpPr/>
            <p:nvPr/>
          </p:nvSpPr>
          <p:spPr>
            <a:xfrm>
              <a:off x="7674754" y="6304797"/>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1" name="図 100">
              <a:extLst>
                <a:ext uri="{FF2B5EF4-FFF2-40B4-BE49-F238E27FC236}">
                  <a16:creationId xmlns:a16="http://schemas.microsoft.com/office/drawing/2014/main" id="{6DB696C5-D2A2-C801-F39C-CDE896AE846D}"/>
                </a:ext>
              </a:extLst>
            </p:cNvPr>
            <p:cNvPicPr>
              <a:picLocks noChangeAspect="1"/>
            </p:cNvPicPr>
            <p:nvPr/>
          </p:nvPicPr>
          <p:blipFill>
            <a:blip r:embed="rId12" cstate="email">
              <a:biLevel thresh="25000"/>
              <a:extLst>
                <a:ext uri="{28A0092B-C50C-407E-A947-70E740481C1C}">
                  <a14:useLocalDpi xmlns:a14="http://schemas.microsoft.com/office/drawing/2010/main"/>
                </a:ext>
              </a:extLst>
            </a:blip>
            <a:stretch>
              <a:fillRect/>
            </a:stretch>
          </p:blipFill>
          <p:spPr>
            <a:xfrm>
              <a:off x="7709007" y="6320639"/>
              <a:ext cx="190821" cy="190821"/>
            </a:xfrm>
            <a:prstGeom prst="rect">
              <a:avLst/>
            </a:prstGeom>
          </p:spPr>
        </p:pic>
      </p:grpSp>
      <p:grpSp>
        <p:nvGrpSpPr>
          <p:cNvPr id="104" name="グループ化 103">
            <a:extLst>
              <a:ext uri="{FF2B5EF4-FFF2-40B4-BE49-F238E27FC236}">
                <a16:creationId xmlns:a16="http://schemas.microsoft.com/office/drawing/2014/main" id="{0667878C-0B11-44A2-7480-0676FD007860}"/>
              </a:ext>
            </a:extLst>
          </p:cNvPr>
          <p:cNvGrpSpPr/>
          <p:nvPr/>
        </p:nvGrpSpPr>
        <p:grpSpPr>
          <a:xfrm>
            <a:off x="6045228" y="2371314"/>
            <a:ext cx="190102" cy="190102"/>
            <a:chOff x="3283611" y="6490388"/>
            <a:chExt cx="253469" cy="253469"/>
          </a:xfrm>
        </p:grpSpPr>
        <p:sp>
          <p:nvSpPr>
            <p:cNvPr id="108" name="角丸四角形 107">
              <a:extLst>
                <a:ext uri="{FF2B5EF4-FFF2-40B4-BE49-F238E27FC236}">
                  <a16:creationId xmlns:a16="http://schemas.microsoft.com/office/drawing/2014/main" id="{28BF6FA5-4226-7906-0A77-123BD5DE1519}"/>
                </a:ext>
              </a:extLst>
            </p:cNvPr>
            <p:cNvSpPr/>
            <p:nvPr/>
          </p:nvSpPr>
          <p:spPr>
            <a:xfrm>
              <a:off x="3283611" y="6490388"/>
              <a:ext cx="253469" cy="25346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6" name="図 105">
              <a:extLst>
                <a:ext uri="{FF2B5EF4-FFF2-40B4-BE49-F238E27FC236}">
                  <a16:creationId xmlns:a16="http://schemas.microsoft.com/office/drawing/2014/main" id="{315B687C-E6DE-9EAF-6924-6E09D1FE1224}"/>
                </a:ext>
              </a:extLst>
            </p:cNvPr>
            <p:cNvPicPr>
              <a:picLocks noChangeAspect="1"/>
            </p:cNvPicPr>
            <p:nvPr/>
          </p:nvPicPr>
          <p:blipFill>
            <a:blip r:embed="rId13" cstate="email">
              <a:biLevel thresh="25000"/>
              <a:extLst>
                <a:ext uri="{28A0092B-C50C-407E-A947-70E740481C1C}">
                  <a14:useLocalDpi xmlns:a14="http://schemas.microsoft.com/office/drawing/2010/main"/>
                </a:ext>
              </a:extLst>
            </a:blip>
            <a:stretch>
              <a:fillRect/>
            </a:stretch>
          </p:blipFill>
          <p:spPr>
            <a:xfrm>
              <a:off x="3336955" y="6541351"/>
              <a:ext cx="152807" cy="152807"/>
            </a:xfrm>
            <a:prstGeom prst="rect">
              <a:avLst/>
            </a:prstGeom>
          </p:spPr>
        </p:pic>
      </p:grpSp>
      <p:cxnSp>
        <p:nvCxnSpPr>
          <p:cNvPr id="1073" name="直線コネクタ 1072">
            <a:extLst>
              <a:ext uri="{FF2B5EF4-FFF2-40B4-BE49-F238E27FC236}">
                <a16:creationId xmlns:a16="http://schemas.microsoft.com/office/drawing/2014/main" id="{45EA4E8F-FFE2-FAC1-E3C8-CFAB639F103C}"/>
              </a:ext>
            </a:extLst>
          </p:cNvPr>
          <p:cNvCxnSpPr>
            <a:cxnSpLocks/>
          </p:cNvCxnSpPr>
          <p:nvPr/>
        </p:nvCxnSpPr>
        <p:spPr>
          <a:xfrm flipV="1">
            <a:off x="390298" y="2322416"/>
            <a:ext cx="1802" cy="187499"/>
          </a:xfrm>
          <a:prstGeom prst="line">
            <a:avLst/>
          </a:prstGeom>
          <a:ln w="28575" cap="rnd">
            <a:solidFill>
              <a:srgbClr val="0070C0"/>
            </a:solidFill>
            <a:round/>
          </a:ln>
        </p:spPr>
        <p:style>
          <a:lnRef idx="1">
            <a:schemeClr val="accent1"/>
          </a:lnRef>
          <a:fillRef idx="0">
            <a:schemeClr val="accent1"/>
          </a:fillRef>
          <a:effectRef idx="0">
            <a:schemeClr val="accent1"/>
          </a:effectRef>
          <a:fontRef idx="minor">
            <a:schemeClr val="tx1"/>
          </a:fontRef>
        </p:style>
      </p:cxnSp>
      <p:cxnSp>
        <p:nvCxnSpPr>
          <p:cNvPr id="1077" name="直線コネクタ 1076">
            <a:extLst>
              <a:ext uri="{FF2B5EF4-FFF2-40B4-BE49-F238E27FC236}">
                <a16:creationId xmlns:a16="http://schemas.microsoft.com/office/drawing/2014/main" id="{8CE1F493-B584-6941-0C4D-625BFDB41691}"/>
              </a:ext>
            </a:extLst>
          </p:cNvPr>
          <p:cNvCxnSpPr>
            <a:cxnSpLocks/>
          </p:cNvCxnSpPr>
          <p:nvPr/>
        </p:nvCxnSpPr>
        <p:spPr>
          <a:xfrm flipV="1">
            <a:off x="390298" y="2751621"/>
            <a:ext cx="1802" cy="187499"/>
          </a:xfrm>
          <a:prstGeom prst="line">
            <a:avLst/>
          </a:prstGeom>
          <a:ln w="28575" cap="rnd">
            <a:solidFill>
              <a:srgbClr val="0070C0"/>
            </a:solidFill>
            <a:round/>
          </a:ln>
        </p:spPr>
        <p:style>
          <a:lnRef idx="1">
            <a:schemeClr val="accent1"/>
          </a:lnRef>
          <a:fillRef idx="0">
            <a:schemeClr val="accent1"/>
          </a:fillRef>
          <a:effectRef idx="0">
            <a:schemeClr val="accent1"/>
          </a:effectRef>
          <a:fontRef idx="minor">
            <a:schemeClr val="tx1"/>
          </a:fontRef>
        </p:style>
      </p:cxnSp>
      <p:pic>
        <p:nvPicPr>
          <p:cNvPr id="86" name="図 85">
            <a:extLst>
              <a:ext uri="{FF2B5EF4-FFF2-40B4-BE49-F238E27FC236}">
                <a16:creationId xmlns:a16="http://schemas.microsoft.com/office/drawing/2014/main" id="{8D6ED52E-9765-4987-96FD-604F1AB8541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810518" y="3510739"/>
            <a:ext cx="3112283" cy="2308568"/>
          </a:xfrm>
          <a:prstGeom prst="rect">
            <a:avLst/>
          </a:prstGeom>
        </p:spPr>
      </p:pic>
      <p:sp>
        <p:nvSpPr>
          <p:cNvPr id="3" name="正方形/長方形 2"/>
          <p:cNvSpPr/>
          <p:nvPr/>
        </p:nvSpPr>
        <p:spPr>
          <a:xfrm>
            <a:off x="294024" y="2232829"/>
            <a:ext cx="3617040" cy="3805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7" name="正方形/長方形 86"/>
          <p:cNvSpPr/>
          <p:nvPr/>
        </p:nvSpPr>
        <p:spPr>
          <a:xfrm>
            <a:off x="280380" y="2656056"/>
            <a:ext cx="3630684" cy="3805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14" name="直線コネクタ 13"/>
          <p:cNvCxnSpPr/>
          <p:nvPr/>
        </p:nvCxnSpPr>
        <p:spPr>
          <a:xfrm>
            <a:off x="345285" y="1581509"/>
            <a:ext cx="3463760" cy="0"/>
          </a:xfrm>
          <a:prstGeom prst="line">
            <a:avLst/>
          </a:prstGeom>
        </p:spPr>
        <p:style>
          <a:lnRef idx="1">
            <a:schemeClr val="dk1"/>
          </a:lnRef>
          <a:fillRef idx="0">
            <a:schemeClr val="dk1"/>
          </a:fillRef>
          <a:effectRef idx="0">
            <a:schemeClr val="dk1"/>
          </a:effectRef>
          <a:fontRef idx="minor">
            <a:schemeClr val="tx1"/>
          </a:fontRef>
        </p:style>
      </p:cxnSp>
      <p:sp>
        <p:nvSpPr>
          <p:cNvPr id="89" name="テキスト ボックス 88">
            <a:extLst>
              <a:ext uri="{FF2B5EF4-FFF2-40B4-BE49-F238E27FC236}">
                <a16:creationId xmlns:a16="http://schemas.microsoft.com/office/drawing/2014/main" id="{C377B73C-CC12-4D04-B739-2D87D1E85FF3}"/>
              </a:ext>
            </a:extLst>
          </p:cNvPr>
          <p:cNvSpPr txBox="1"/>
          <p:nvPr/>
        </p:nvSpPr>
        <p:spPr>
          <a:xfrm>
            <a:off x="3944573" y="3527475"/>
            <a:ext cx="1805517" cy="2292935"/>
          </a:xfrm>
          <a:prstGeom prst="rect">
            <a:avLst/>
          </a:prstGeom>
          <a:noFill/>
        </p:spPr>
        <p:txBody>
          <a:bodyPr wrap="square">
            <a:spAutoFit/>
          </a:bodyPr>
          <a:lstStyle/>
          <a:p>
            <a:pPr marL="128585" marR="0" lvl="0" indent="-128585" algn="l" defTabSz="27859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「スマートヘルスシティ」「高齢者にやさしいまちづくり」など８分野、１６市町で２２プロジェクトを推進中</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278599" rtl="0" eaLnBrk="1" fontAlgn="auto" latinLnBrk="0" hangingPunct="1">
              <a:lnSpc>
                <a:spcPct val="100000"/>
              </a:lnSpc>
              <a:spcBef>
                <a:spcPts val="0"/>
              </a:spcBef>
              <a:spcAft>
                <a:spcPts val="0"/>
              </a:spcAft>
              <a:buClrTx/>
              <a:buSzTx/>
              <a:buFontTx/>
              <a:buNone/>
              <a:tabLst/>
              <a:defRPr/>
            </a:pPr>
            <a:endParaRPr kumimoji="1" lang="en-US" altLang="ja-JP" sz="6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28585" marR="0" lvl="0" indent="-128585" algn="l" defTabSz="278599" rtl="0" eaLnBrk="1" fontAlgn="auto" latinLnBrk="0" hangingPunct="1">
              <a:lnSpc>
                <a:spcPct val="100000"/>
              </a:lnSpc>
              <a:spcBef>
                <a:spcPts val="450"/>
              </a:spcBef>
              <a:spcAft>
                <a:spcPts val="0"/>
              </a:spcAft>
              <a:buClrTx/>
              <a:buSzTx/>
              <a:buFont typeface="Wingdings" panose="05000000000000000000" pitchFamily="2" charset="2"/>
              <a:buChar char="Ø"/>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大企業とスタートアップ・ベンチャー企業等の連携によるプロジェクトを展開</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28585" marR="0" lvl="0" indent="-128585" algn="l" defTabSz="278599" rtl="0" eaLnBrk="1" fontAlgn="auto" latinLnBrk="0" hangingPunct="1">
              <a:lnSpc>
                <a:spcPct val="100000"/>
              </a:lnSpc>
              <a:spcBef>
                <a:spcPts val="450"/>
              </a:spcBef>
              <a:spcAft>
                <a:spcPts val="0"/>
              </a:spcAft>
              <a:buClrTx/>
              <a:buSzTx/>
              <a:buFont typeface="Wingdings" panose="05000000000000000000" pitchFamily="2" charset="2"/>
              <a:buChar char="Ø"/>
              <a:tabLst/>
              <a:defRPr/>
            </a:pPr>
            <a:endParaRPr kumimoji="1" lang="en-US" altLang="ja-JP" sz="6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28585" marR="0" lvl="0" indent="-128585" algn="l" defTabSz="278599" rtl="0" eaLnBrk="1" fontAlgn="auto" latinLnBrk="0" hangingPunct="1">
              <a:lnSpc>
                <a:spcPct val="100000"/>
              </a:lnSpc>
              <a:spcBef>
                <a:spcPts val="450"/>
              </a:spcBef>
              <a:spcAft>
                <a:spcPts val="0"/>
              </a:spcAft>
              <a:buClrTx/>
              <a:buSzTx/>
              <a:buFont typeface="Wingdings" panose="05000000000000000000" pitchFamily="2" charset="2"/>
              <a:buChar char="Ø"/>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複数の市町村が参加する５つのワーキンググループを開催し、課題の見える化を行うとともに、個別サービスの有用性や先行事例の研究をし、実証・実装に向け検討中</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p:cNvSpPr txBox="1"/>
          <p:nvPr/>
        </p:nvSpPr>
        <p:spPr>
          <a:xfrm>
            <a:off x="5834938" y="2664917"/>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2" name="テキスト ボックス 71"/>
          <p:cNvSpPr txBox="1"/>
          <p:nvPr/>
        </p:nvSpPr>
        <p:spPr>
          <a:xfrm>
            <a:off x="7843708" y="2240394"/>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5" name="テキスト ボックス 84"/>
          <p:cNvSpPr txBox="1"/>
          <p:nvPr/>
        </p:nvSpPr>
        <p:spPr>
          <a:xfrm>
            <a:off x="8847592" y="2240394"/>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8" name="テキスト ボックス 87"/>
          <p:cNvSpPr txBox="1"/>
          <p:nvPr/>
        </p:nvSpPr>
        <p:spPr>
          <a:xfrm>
            <a:off x="7841482" y="2635775"/>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1" name="テキスト ボックス 90"/>
          <p:cNvSpPr txBox="1"/>
          <p:nvPr/>
        </p:nvSpPr>
        <p:spPr>
          <a:xfrm>
            <a:off x="8056624" y="2888129"/>
            <a:ext cx="1116750" cy="12125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ワーキンググループ</a:t>
            </a:r>
          </a:p>
        </p:txBody>
      </p:sp>
      <p:sp>
        <p:nvSpPr>
          <p:cNvPr id="100" name="テキスト ボックス 99">
            <a:extLst>
              <a:ext uri="{FF2B5EF4-FFF2-40B4-BE49-F238E27FC236}">
                <a16:creationId xmlns:a16="http://schemas.microsoft.com/office/drawing/2014/main" id="{B3BF1302-8B95-4C74-B0BD-F1CAB520709E}"/>
              </a:ext>
            </a:extLst>
          </p:cNvPr>
          <p:cNvSpPr txBox="1"/>
          <p:nvPr/>
        </p:nvSpPr>
        <p:spPr>
          <a:xfrm>
            <a:off x="1194" y="-5117"/>
            <a:ext cx="9144000" cy="369332"/>
          </a:xfrm>
          <a:prstGeom prst="rect">
            <a:avLst/>
          </a:prstGeom>
          <a:solidFill>
            <a:srgbClr val="002060"/>
          </a:solidFill>
        </p:spPr>
        <p:txBody>
          <a:bodyPr wrap="square" lIns="1260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大阪スマートシティパートナーズフォーラム</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【OSPF】</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（大阪府）①概要</a:t>
            </a:r>
            <a:endParaRPr kumimoji="0" lang="ja-JP" altLang="en-US" sz="16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02" name="テキスト ボックス 101"/>
          <p:cNvSpPr txBox="1"/>
          <p:nvPr/>
        </p:nvSpPr>
        <p:spPr>
          <a:xfrm>
            <a:off x="51689" y="32619"/>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95"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96" name="テキスト ボックス 95"/>
          <p:cNvSpPr txBox="1"/>
          <p:nvPr/>
        </p:nvSpPr>
        <p:spPr>
          <a:xfrm>
            <a:off x="8865136" y="2648964"/>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60541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楕円 74"/>
          <p:cNvSpPr/>
          <p:nvPr/>
        </p:nvSpPr>
        <p:spPr>
          <a:xfrm>
            <a:off x="4757486" y="2528760"/>
            <a:ext cx="4136981" cy="16133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3" name="角丸四角形 72"/>
          <p:cNvSpPr/>
          <p:nvPr/>
        </p:nvSpPr>
        <p:spPr>
          <a:xfrm>
            <a:off x="6926147" y="1275121"/>
            <a:ext cx="2106000" cy="1098149"/>
          </a:xfrm>
          <a:prstGeom prst="roundRect">
            <a:avLst>
              <a:gd name="adj" fmla="val 1221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角丸四角形 13"/>
          <p:cNvSpPr/>
          <p:nvPr/>
        </p:nvSpPr>
        <p:spPr>
          <a:xfrm>
            <a:off x="2218237" y="1275457"/>
            <a:ext cx="2127054" cy="1098149"/>
          </a:xfrm>
          <a:prstGeom prst="roundRect">
            <a:avLst>
              <a:gd name="adj" fmla="val 1221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楕円 1"/>
          <p:cNvSpPr/>
          <p:nvPr/>
        </p:nvSpPr>
        <p:spPr>
          <a:xfrm>
            <a:off x="200340" y="2501849"/>
            <a:ext cx="4136981" cy="16133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2" name="テキスト ボックス 51">
            <a:extLst>
              <a:ext uri="{FF2B5EF4-FFF2-40B4-BE49-F238E27FC236}">
                <a16:creationId xmlns:a16="http://schemas.microsoft.com/office/drawing/2014/main" id="{DF29D421-794F-41E4-A35D-35155DE987A1}"/>
              </a:ext>
            </a:extLst>
          </p:cNvPr>
          <p:cNvSpPr txBox="1"/>
          <p:nvPr/>
        </p:nvSpPr>
        <p:spPr>
          <a:xfrm>
            <a:off x="2382690" y="1983361"/>
            <a:ext cx="501197" cy="196208"/>
          </a:xfrm>
          <a:prstGeom prst="rect">
            <a:avLst/>
          </a:prstGeom>
          <a:noFill/>
        </p:spPr>
        <p:txBody>
          <a:bodyPr wrap="square" rtlCol="0">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豊能町</a:t>
            </a:r>
          </a:p>
        </p:txBody>
      </p:sp>
      <p:sp>
        <p:nvSpPr>
          <p:cNvPr id="53" name="乗算記号 119">
            <a:extLst>
              <a:ext uri="{FF2B5EF4-FFF2-40B4-BE49-F238E27FC236}">
                <a16:creationId xmlns:a16="http://schemas.microsoft.com/office/drawing/2014/main" id="{1132DA2F-2D41-4F89-B061-6D8E8674986F}"/>
              </a:ext>
            </a:extLst>
          </p:cNvPr>
          <p:cNvSpPr/>
          <p:nvPr/>
        </p:nvSpPr>
        <p:spPr>
          <a:xfrm>
            <a:off x="2787572" y="1715729"/>
            <a:ext cx="258113" cy="259660"/>
          </a:xfrm>
          <a:prstGeom prst="mathMultiply">
            <a:avLst>
              <a:gd name="adj1" fmla="val 0"/>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3" name="グループ化 2"/>
          <p:cNvGrpSpPr>
            <a:grpSpLocks noChangeAspect="1"/>
          </p:cNvGrpSpPr>
          <p:nvPr/>
        </p:nvGrpSpPr>
        <p:grpSpPr>
          <a:xfrm>
            <a:off x="148613" y="1303175"/>
            <a:ext cx="1967271" cy="297000"/>
            <a:chOff x="483319" y="2764529"/>
            <a:chExt cx="2064972" cy="311750"/>
          </a:xfrm>
        </p:grpSpPr>
        <p:sp>
          <p:nvSpPr>
            <p:cNvPr id="57" name="角丸四角形 166">
              <a:extLst>
                <a:ext uri="{FF2B5EF4-FFF2-40B4-BE49-F238E27FC236}">
                  <a16:creationId xmlns:a16="http://schemas.microsoft.com/office/drawing/2014/main" id="{FD66A6CD-40CB-470D-A50C-17492665D42C}"/>
                </a:ext>
              </a:extLst>
            </p:cNvPr>
            <p:cNvSpPr/>
            <p:nvPr/>
          </p:nvSpPr>
          <p:spPr>
            <a:xfrm>
              <a:off x="483319" y="2764529"/>
              <a:ext cx="2064972" cy="311750"/>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8" name="角丸四角形 167">
              <a:extLst>
                <a:ext uri="{FF2B5EF4-FFF2-40B4-BE49-F238E27FC236}">
                  <a16:creationId xmlns:a16="http://schemas.microsoft.com/office/drawing/2014/main" id="{38A43DA3-60B9-423C-94FF-8B47BE1FD37D}"/>
                </a:ext>
              </a:extLst>
            </p:cNvPr>
            <p:cNvSpPr/>
            <p:nvPr/>
          </p:nvSpPr>
          <p:spPr>
            <a:xfrm>
              <a:off x="544876" y="2783460"/>
              <a:ext cx="253469" cy="254988"/>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9" name="テキスト ボックス 58">
              <a:extLst>
                <a:ext uri="{FF2B5EF4-FFF2-40B4-BE49-F238E27FC236}">
                  <a16:creationId xmlns:a16="http://schemas.microsoft.com/office/drawing/2014/main" id="{26489B4C-C84E-4727-9DBA-C3E4F14A2C46}"/>
                </a:ext>
              </a:extLst>
            </p:cNvPr>
            <p:cNvSpPr txBox="1"/>
            <p:nvPr/>
          </p:nvSpPr>
          <p:spPr>
            <a:xfrm>
              <a:off x="750155" y="2826757"/>
              <a:ext cx="1720165" cy="2422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子育てしやすいまちづくり</a:t>
              </a:r>
            </a:p>
          </p:txBody>
        </p:sp>
        <p:pic>
          <p:nvPicPr>
            <p:cNvPr id="55" name="図 54">
              <a:extLst>
                <a:ext uri="{FF2B5EF4-FFF2-40B4-BE49-F238E27FC236}">
                  <a16:creationId xmlns:a16="http://schemas.microsoft.com/office/drawing/2014/main" id="{381E0EC2-00FF-497F-83D7-975A38C48D64}"/>
                </a:ext>
              </a:extLst>
            </p:cNvPr>
            <p:cNvPicPr>
              <a:picLocks noChangeAspect="1"/>
            </p:cNvPicPr>
            <p:nvPr/>
          </p:nvPicPr>
          <p:blipFill>
            <a:blip r:embed="rId2" cstate="email">
              <a:biLevel thresh="25000"/>
              <a:extLst>
                <a:ext uri="{28A0092B-C50C-407E-A947-70E740481C1C}">
                  <a14:useLocalDpi xmlns:a14="http://schemas.microsoft.com/office/drawing/2010/main"/>
                </a:ext>
              </a:extLst>
            </a:blip>
            <a:stretch>
              <a:fillRect/>
            </a:stretch>
          </p:blipFill>
          <p:spPr>
            <a:xfrm>
              <a:off x="550950" y="2818258"/>
              <a:ext cx="199205" cy="200399"/>
            </a:xfrm>
            <a:prstGeom prst="rect">
              <a:avLst/>
            </a:prstGeom>
          </p:spPr>
        </p:pic>
      </p:grpSp>
      <p:pic>
        <p:nvPicPr>
          <p:cNvPr id="24" name="図 23">
            <a:extLst>
              <a:ext uri="{FF2B5EF4-FFF2-40B4-BE49-F238E27FC236}">
                <a16:creationId xmlns:a16="http://schemas.microsoft.com/office/drawing/2014/main" id="{51FA1B0D-060D-4592-89FA-F5D796D8A743}"/>
              </a:ext>
            </a:extLst>
          </p:cNvPr>
          <p:cNvPicPr>
            <a:picLocks noChangeAspect="1"/>
          </p:cNvPicPr>
          <p:nvPr/>
        </p:nvPicPr>
        <p:blipFill rotWithShape="1">
          <a:blip r:embed="rId3" cstate="email">
            <a:clrChange>
              <a:clrFrom>
                <a:srgbClr val="FBFBFB"/>
              </a:clrFrom>
              <a:clrTo>
                <a:srgbClr val="FBFBFB">
                  <a:alpha val="0"/>
                </a:srgbClr>
              </a:clrTo>
            </a:clrChange>
            <a:extLst>
              <a:ext uri="{28A0092B-C50C-407E-A947-70E740481C1C}">
                <a14:useLocalDpi xmlns:a14="http://schemas.microsoft.com/office/drawing/2010/main"/>
              </a:ext>
            </a:extLst>
          </a:blip>
          <a:srcRect/>
          <a:stretch/>
        </p:blipFill>
        <p:spPr>
          <a:xfrm>
            <a:off x="414704" y="2433061"/>
            <a:ext cx="800999" cy="1640237"/>
          </a:xfrm>
          <a:prstGeom prst="rect">
            <a:avLst/>
          </a:prstGeom>
        </p:spPr>
      </p:pic>
      <p:pic>
        <p:nvPicPr>
          <p:cNvPr id="25" name="図 24">
            <a:extLst>
              <a:ext uri="{FF2B5EF4-FFF2-40B4-BE49-F238E27FC236}">
                <a16:creationId xmlns:a16="http://schemas.microsoft.com/office/drawing/2014/main" id="{32057118-ACE8-4CF1-96FA-F6665ED56BDE}"/>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78285" y="2174515"/>
            <a:ext cx="380156" cy="149021"/>
          </a:xfrm>
          <a:prstGeom prst="rect">
            <a:avLst/>
          </a:prstGeom>
        </p:spPr>
      </p:pic>
      <p:pic>
        <p:nvPicPr>
          <p:cNvPr id="26" name="Picture 4" descr="IB02">
            <a:extLst>
              <a:ext uri="{FF2B5EF4-FFF2-40B4-BE49-F238E27FC236}">
                <a16:creationId xmlns:a16="http://schemas.microsoft.com/office/drawing/2014/main" id="{5DC6F27E-4850-4C36-8F32-BC00FD2B3636}"/>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6387" y="1967180"/>
            <a:ext cx="499491" cy="10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2" descr="01_corp_brandlogo_S">
            <a:extLst>
              <a:ext uri="{FF2B5EF4-FFF2-40B4-BE49-F238E27FC236}">
                <a16:creationId xmlns:a16="http://schemas.microsoft.com/office/drawing/2014/main" id="{3BBA0BCB-B9D9-49E6-81FD-81DF4F7405E8}"/>
              </a:ext>
            </a:extLst>
          </p:cNvPr>
          <p:cNvPicPr>
            <a:picLocks noChangeAspect="1" noChangeArrowheads="1"/>
          </p:cNvPicPr>
          <p:nvPr/>
        </p:nvPicPr>
        <p:blipFill>
          <a:blip r:embed="rId6" cstate="email">
            <a:clrChange>
              <a:clrFrom>
                <a:srgbClr val="FAFEFD"/>
              </a:clrFrom>
              <a:clrTo>
                <a:srgbClr val="FAFEFD">
                  <a:alpha val="0"/>
                </a:srgbClr>
              </a:clrTo>
            </a:clrChange>
            <a:extLst>
              <a:ext uri="{28A0092B-C50C-407E-A947-70E740481C1C}">
                <a14:useLocalDpi xmlns:a14="http://schemas.microsoft.com/office/drawing/2010/main"/>
              </a:ext>
            </a:extLst>
          </a:blip>
          <a:srcRect/>
          <a:stretch>
            <a:fillRect/>
          </a:stretch>
        </p:blipFill>
        <p:spPr bwMode="auto">
          <a:xfrm>
            <a:off x="3174017" y="2184135"/>
            <a:ext cx="471797" cy="102600"/>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7">
            <a:extLst>
              <a:ext uri="{FF2B5EF4-FFF2-40B4-BE49-F238E27FC236}">
                <a16:creationId xmlns:a16="http://schemas.microsoft.com/office/drawing/2014/main" id="{1B15AD14-72EC-4F8E-972F-0945607C6E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81992" y="1942666"/>
            <a:ext cx="507116" cy="107093"/>
          </a:xfrm>
          <a:prstGeom prst="rect">
            <a:avLst/>
          </a:prstGeom>
        </p:spPr>
      </p:pic>
      <p:pic>
        <p:nvPicPr>
          <p:cNvPr id="29" name="図 28">
            <a:extLst>
              <a:ext uri="{FF2B5EF4-FFF2-40B4-BE49-F238E27FC236}">
                <a16:creationId xmlns:a16="http://schemas.microsoft.com/office/drawing/2014/main" id="{9AAFA591-44CE-41C3-80F4-30106917D7F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89966" y="1681216"/>
            <a:ext cx="469484" cy="188205"/>
          </a:xfrm>
          <a:prstGeom prst="rect">
            <a:avLst/>
          </a:prstGeom>
        </p:spPr>
      </p:pic>
      <p:pic>
        <p:nvPicPr>
          <p:cNvPr id="31" name="図 30">
            <a:extLst>
              <a:ext uri="{FF2B5EF4-FFF2-40B4-BE49-F238E27FC236}">
                <a16:creationId xmlns:a16="http://schemas.microsoft.com/office/drawing/2014/main" id="{78784BF3-33E3-4E7B-A01B-B2785EDFF41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22372" y="1726102"/>
            <a:ext cx="242952" cy="250427"/>
          </a:xfrm>
          <a:prstGeom prst="rect">
            <a:avLst/>
          </a:prstGeom>
        </p:spPr>
      </p:pic>
      <p:sp>
        <p:nvSpPr>
          <p:cNvPr id="32" name="テキスト ボックス 31">
            <a:extLst>
              <a:ext uri="{FF2B5EF4-FFF2-40B4-BE49-F238E27FC236}">
                <a16:creationId xmlns:a16="http://schemas.microsoft.com/office/drawing/2014/main" id="{D62F574F-B4D2-4399-A678-EF6B47AE034D}"/>
              </a:ext>
            </a:extLst>
          </p:cNvPr>
          <p:cNvSpPr txBox="1"/>
          <p:nvPr/>
        </p:nvSpPr>
        <p:spPr>
          <a:xfrm>
            <a:off x="1701424" y="3548461"/>
            <a:ext cx="2418396" cy="346249"/>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450"/>
              </a:spcAft>
              <a:buClrTx/>
              <a:buSzTx/>
              <a:buFontTx/>
              <a:buNone/>
              <a:tabLst/>
              <a:defRPr/>
            </a:pPr>
            <a:r>
              <a:rPr kumimoji="1"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「おてつたび」により町内数か所の農家のお手伝いをコーディネート</a:t>
            </a:r>
          </a:p>
        </p:txBody>
      </p:sp>
      <p:sp>
        <p:nvSpPr>
          <p:cNvPr id="33" name="正方形/長方形 32">
            <a:extLst>
              <a:ext uri="{FF2B5EF4-FFF2-40B4-BE49-F238E27FC236}">
                <a16:creationId xmlns:a16="http://schemas.microsoft.com/office/drawing/2014/main" id="{71563182-96B3-4720-9434-57B5978EFEAD}"/>
              </a:ext>
            </a:extLst>
          </p:cNvPr>
          <p:cNvSpPr/>
          <p:nvPr/>
        </p:nvSpPr>
        <p:spPr>
          <a:xfrm>
            <a:off x="1701424" y="2511562"/>
            <a:ext cx="2418396" cy="346249"/>
          </a:xfrm>
          <a:prstGeom prst="rect">
            <a:avLst/>
          </a:prstGeom>
        </p:spPr>
        <p:txBody>
          <a:bodyPr wrap="square">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健康相談予約アプリを活用し、ヘルスケアサービスを提供</a:t>
            </a:r>
          </a:p>
        </p:txBody>
      </p:sp>
      <p:sp>
        <p:nvSpPr>
          <p:cNvPr id="34" name="正方形/長方形 33">
            <a:extLst>
              <a:ext uri="{FF2B5EF4-FFF2-40B4-BE49-F238E27FC236}">
                <a16:creationId xmlns:a16="http://schemas.microsoft.com/office/drawing/2014/main" id="{CF6BAC11-1AC7-4252-A422-FBE8BA177C19}"/>
              </a:ext>
            </a:extLst>
          </p:cNvPr>
          <p:cNvSpPr/>
          <p:nvPr/>
        </p:nvSpPr>
        <p:spPr>
          <a:xfrm>
            <a:off x="1701424" y="2840951"/>
            <a:ext cx="2418396" cy="346249"/>
          </a:xfrm>
          <a:prstGeom prst="rect">
            <a:avLst/>
          </a:prstGeom>
        </p:spPr>
        <p:txBody>
          <a:bodyPr wrap="square">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見守りカメラと、見守りカメラ管理端末間を接続する通信インフラを整備</a:t>
            </a:r>
          </a:p>
        </p:txBody>
      </p:sp>
      <p:sp>
        <p:nvSpPr>
          <p:cNvPr id="35" name="正方形/長方形 34">
            <a:extLst>
              <a:ext uri="{FF2B5EF4-FFF2-40B4-BE49-F238E27FC236}">
                <a16:creationId xmlns:a16="http://schemas.microsoft.com/office/drawing/2014/main" id="{B08D406C-BB02-4C0C-819B-2DDE91A38303}"/>
              </a:ext>
            </a:extLst>
          </p:cNvPr>
          <p:cNvSpPr/>
          <p:nvPr/>
        </p:nvSpPr>
        <p:spPr>
          <a:xfrm>
            <a:off x="1701424" y="3189680"/>
            <a:ext cx="2418396" cy="346249"/>
          </a:xfrm>
          <a:prstGeom prst="rect">
            <a:avLst/>
          </a:prstGeom>
        </p:spPr>
        <p:txBody>
          <a:bodyPr wrap="square">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デジタル商品券やポイントの発行・利用・管理を行うサービス「とよのんウォレット」を開始</a:t>
            </a:r>
          </a:p>
        </p:txBody>
      </p:sp>
      <p:grpSp>
        <p:nvGrpSpPr>
          <p:cNvPr id="36" name="グループ化 35">
            <a:extLst>
              <a:ext uri="{FF2B5EF4-FFF2-40B4-BE49-F238E27FC236}">
                <a16:creationId xmlns:a16="http://schemas.microsoft.com/office/drawing/2014/main" id="{758A498E-EB06-428D-A488-0849257DD8D4}"/>
              </a:ext>
            </a:extLst>
          </p:cNvPr>
          <p:cNvGrpSpPr/>
          <p:nvPr/>
        </p:nvGrpSpPr>
        <p:grpSpPr>
          <a:xfrm>
            <a:off x="1384356" y="2535072"/>
            <a:ext cx="276038" cy="253916"/>
            <a:chOff x="3330979" y="3368861"/>
            <a:chExt cx="368048" cy="338556"/>
          </a:xfrm>
        </p:grpSpPr>
        <p:sp>
          <p:nvSpPr>
            <p:cNvPr id="48" name="角丸四角形 33">
              <a:extLst>
                <a:ext uri="{FF2B5EF4-FFF2-40B4-BE49-F238E27FC236}">
                  <a16:creationId xmlns:a16="http://schemas.microsoft.com/office/drawing/2014/main" id="{652A100C-1198-4C9D-9929-E3256F307DD9}"/>
                </a:ext>
              </a:extLst>
            </p:cNvPr>
            <p:cNvSpPr/>
            <p:nvPr/>
          </p:nvSpPr>
          <p:spPr>
            <a:xfrm>
              <a:off x="3402910" y="338371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9" name="正方形/長方形 48">
              <a:extLst>
                <a:ext uri="{FF2B5EF4-FFF2-40B4-BE49-F238E27FC236}">
                  <a16:creationId xmlns:a16="http://schemas.microsoft.com/office/drawing/2014/main" id="{85FDF642-1580-4B91-A89F-84E5EC74C44E}"/>
                </a:ext>
              </a:extLst>
            </p:cNvPr>
            <p:cNvSpPr/>
            <p:nvPr/>
          </p:nvSpPr>
          <p:spPr>
            <a:xfrm>
              <a:off x="3330979" y="3368861"/>
              <a:ext cx="368048" cy="3385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1</a:t>
              </a:r>
              <a:endParaRPr kumimoji="1" lang="ja-JP" altLang="en-US" sz="15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37" name="グループ化 36">
            <a:extLst>
              <a:ext uri="{FF2B5EF4-FFF2-40B4-BE49-F238E27FC236}">
                <a16:creationId xmlns:a16="http://schemas.microsoft.com/office/drawing/2014/main" id="{E3A8424D-0056-4AD9-87D5-6A4B6EB4EFAD}"/>
              </a:ext>
            </a:extLst>
          </p:cNvPr>
          <p:cNvGrpSpPr/>
          <p:nvPr/>
        </p:nvGrpSpPr>
        <p:grpSpPr>
          <a:xfrm>
            <a:off x="1384356" y="2887108"/>
            <a:ext cx="276038" cy="253916"/>
            <a:chOff x="3350655" y="3616374"/>
            <a:chExt cx="368048" cy="338556"/>
          </a:xfrm>
        </p:grpSpPr>
        <p:sp>
          <p:nvSpPr>
            <p:cNvPr id="46" name="角丸四角形 36">
              <a:extLst>
                <a:ext uri="{FF2B5EF4-FFF2-40B4-BE49-F238E27FC236}">
                  <a16:creationId xmlns:a16="http://schemas.microsoft.com/office/drawing/2014/main" id="{2136F361-DB72-4EFD-A96B-0EF02B038427}"/>
                </a:ext>
              </a:extLst>
            </p:cNvPr>
            <p:cNvSpPr/>
            <p:nvPr/>
          </p:nvSpPr>
          <p:spPr>
            <a:xfrm>
              <a:off x="3423120" y="3629698"/>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7" name="正方形/長方形 46">
              <a:extLst>
                <a:ext uri="{FF2B5EF4-FFF2-40B4-BE49-F238E27FC236}">
                  <a16:creationId xmlns:a16="http://schemas.microsoft.com/office/drawing/2014/main" id="{849C57DF-019A-4C96-B099-CB47B7F7C895}"/>
                </a:ext>
              </a:extLst>
            </p:cNvPr>
            <p:cNvSpPr/>
            <p:nvPr/>
          </p:nvSpPr>
          <p:spPr>
            <a:xfrm>
              <a:off x="3350655" y="3616374"/>
              <a:ext cx="368048" cy="3385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2</a:t>
              </a:r>
              <a:endParaRPr kumimoji="1" lang="ja-JP" altLang="en-US" sz="15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38" name="グループ化 37">
            <a:extLst>
              <a:ext uri="{FF2B5EF4-FFF2-40B4-BE49-F238E27FC236}">
                <a16:creationId xmlns:a16="http://schemas.microsoft.com/office/drawing/2014/main" id="{EDE6ACCB-727C-46F1-B1F9-710D1DB2F42C}"/>
              </a:ext>
            </a:extLst>
          </p:cNvPr>
          <p:cNvGrpSpPr/>
          <p:nvPr/>
        </p:nvGrpSpPr>
        <p:grpSpPr>
          <a:xfrm>
            <a:off x="1384356" y="3239548"/>
            <a:ext cx="276038" cy="253916"/>
            <a:chOff x="3350655" y="3999493"/>
            <a:chExt cx="368048" cy="338556"/>
          </a:xfrm>
        </p:grpSpPr>
        <p:sp>
          <p:nvSpPr>
            <p:cNvPr id="44" name="角丸四角形 39">
              <a:extLst>
                <a:ext uri="{FF2B5EF4-FFF2-40B4-BE49-F238E27FC236}">
                  <a16:creationId xmlns:a16="http://schemas.microsoft.com/office/drawing/2014/main" id="{E3BEEADB-8768-4D3E-9A78-07C22C275433}"/>
                </a:ext>
              </a:extLst>
            </p:cNvPr>
            <p:cNvSpPr/>
            <p:nvPr/>
          </p:nvSpPr>
          <p:spPr>
            <a:xfrm>
              <a:off x="3423120" y="401149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5" name="正方形/長方形 44">
              <a:extLst>
                <a:ext uri="{FF2B5EF4-FFF2-40B4-BE49-F238E27FC236}">
                  <a16:creationId xmlns:a16="http://schemas.microsoft.com/office/drawing/2014/main" id="{A582E5BA-6C2E-41DB-B683-AB8A946580CB}"/>
                </a:ext>
              </a:extLst>
            </p:cNvPr>
            <p:cNvSpPr/>
            <p:nvPr/>
          </p:nvSpPr>
          <p:spPr>
            <a:xfrm>
              <a:off x="3350655" y="3999493"/>
              <a:ext cx="368048" cy="3385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3</a:t>
              </a:r>
              <a:endParaRPr kumimoji="1" lang="ja-JP" altLang="en-US" sz="15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39" name="グループ化 38">
            <a:extLst>
              <a:ext uri="{FF2B5EF4-FFF2-40B4-BE49-F238E27FC236}">
                <a16:creationId xmlns:a16="http://schemas.microsoft.com/office/drawing/2014/main" id="{4E236760-616C-4B99-A08A-D074FB88B804}"/>
              </a:ext>
            </a:extLst>
          </p:cNvPr>
          <p:cNvGrpSpPr/>
          <p:nvPr/>
        </p:nvGrpSpPr>
        <p:grpSpPr>
          <a:xfrm>
            <a:off x="1384356" y="3567469"/>
            <a:ext cx="276038" cy="253916"/>
            <a:chOff x="3355063" y="4324830"/>
            <a:chExt cx="368048" cy="338556"/>
          </a:xfrm>
        </p:grpSpPr>
        <p:sp>
          <p:nvSpPr>
            <p:cNvPr id="42" name="角丸四角形 42">
              <a:extLst>
                <a:ext uri="{FF2B5EF4-FFF2-40B4-BE49-F238E27FC236}">
                  <a16:creationId xmlns:a16="http://schemas.microsoft.com/office/drawing/2014/main" id="{164E57A4-5B34-4BC1-A968-6048D084DC0E}"/>
                </a:ext>
              </a:extLst>
            </p:cNvPr>
            <p:cNvSpPr/>
            <p:nvPr/>
          </p:nvSpPr>
          <p:spPr>
            <a:xfrm>
              <a:off x="3423121" y="435177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3" name="正方形/長方形 42">
              <a:extLst>
                <a:ext uri="{FF2B5EF4-FFF2-40B4-BE49-F238E27FC236}">
                  <a16:creationId xmlns:a16="http://schemas.microsoft.com/office/drawing/2014/main" id="{A1A39E86-FB50-4F75-A2E7-C67094E58459}"/>
                </a:ext>
              </a:extLst>
            </p:cNvPr>
            <p:cNvSpPr/>
            <p:nvPr/>
          </p:nvSpPr>
          <p:spPr>
            <a:xfrm>
              <a:off x="3355063" y="4324830"/>
              <a:ext cx="368048" cy="3385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4</a:t>
              </a:r>
              <a:endParaRPr kumimoji="1" lang="ja-JP" altLang="en-US" sz="15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pic>
        <p:nvPicPr>
          <p:cNvPr id="41" name="図 40" descr="文字が書かれている  中程度の精度で自動的に生成された説明">
            <a:extLst>
              <a:ext uri="{FF2B5EF4-FFF2-40B4-BE49-F238E27FC236}">
                <a16:creationId xmlns:a16="http://schemas.microsoft.com/office/drawing/2014/main" id="{DF9A51E7-1142-440E-AB93-8568BE66FF4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89108" y="1672587"/>
            <a:ext cx="533164" cy="233456"/>
          </a:xfrm>
          <a:prstGeom prst="rect">
            <a:avLst/>
          </a:prstGeom>
        </p:spPr>
      </p:pic>
      <p:sp>
        <p:nvSpPr>
          <p:cNvPr id="87" name="正方形/長方形 86">
            <a:extLst>
              <a:ext uri="{FF2B5EF4-FFF2-40B4-BE49-F238E27FC236}">
                <a16:creationId xmlns:a16="http://schemas.microsoft.com/office/drawing/2014/main" id="{185D4010-D213-499A-8691-C90BF249DCB3}"/>
              </a:ext>
            </a:extLst>
          </p:cNvPr>
          <p:cNvSpPr/>
          <p:nvPr/>
        </p:nvSpPr>
        <p:spPr>
          <a:xfrm>
            <a:off x="4879222" y="2928131"/>
            <a:ext cx="3099926" cy="1061829"/>
          </a:xfrm>
          <a:prstGeom prst="rect">
            <a:avLst/>
          </a:prstGeom>
        </p:spPr>
        <p:txBody>
          <a:bodyPr wrap="square">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買い物支援を通じたコミュニティの活性化や野菜摂取機会の増加などの食事改善を促す。</a:t>
            </a:r>
            <a:endParaRPr kumimoji="0"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さらに</a:t>
            </a:r>
            <a:r>
              <a:rPr kumimoji="0"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ICT</a:t>
            </a:r>
            <a:r>
              <a:rPr kumimoji="0"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機器活用により、生活習慣病の重症化予防や健康増進の取組みを推進し、住民の健康寿命延伸と生涯現役社会の実現をめざす。</a:t>
            </a:r>
          </a:p>
        </p:txBody>
      </p:sp>
      <p:sp>
        <p:nvSpPr>
          <p:cNvPr id="90" name="角丸四角形 166">
            <a:extLst>
              <a:ext uri="{FF2B5EF4-FFF2-40B4-BE49-F238E27FC236}">
                <a16:creationId xmlns:a16="http://schemas.microsoft.com/office/drawing/2014/main" id="{1979A095-653F-42C5-940B-68070B3D346C}"/>
              </a:ext>
            </a:extLst>
          </p:cNvPr>
          <p:cNvSpPr/>
          <p:nvPr/>
        </p:nvSpPr>
        <p:spPr>
          <a:xfrm>
            <a:off x="4806110" y="1298450"/>
            <a:ext cx="2045525" cy="288678"/>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1" name="テキスト ボックス 90">
            <a:extLst>
              <a:ext uri="{FF2B5EF4-FFF2-40B4-BE49-F238E27FC236}">
                <a16:creationId xmlns:a16="http://schemas.microsoft.com/office/drawing/2014/main" id="{5BCE4F83-9AC0-4298-952E-5AEF2EA0BE6E}"/>
              </a:ext>
            </a:extLst>
          </p:cNvPr>
          <p:cNvSpPr txBox="1"/>
          <p:nvPr/>
        </p:nvSpPr>
        <p:spPr>
          <a:xfrm>
            <a:off x="5121358" y="1349411"/>
            <a:ext cx="168177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高齢者にやさしいまちづくり</a:t>
            </a:r>
          </a:p>
        </p:txBody>
      </p:sp>
      <p:sp>
        <p:nvSpPr>
          <p:cNvPr id="89" name="角丸四角形 74">
            <a:extLst>
              <a:ext uri="{FF2B5EF4-FFF2-40B4-BE49-F238E27FC236}">
                <a16:creationId xmlns:a16="http://schemas.microsoft.com/office/drawing/2014/main" id="{5FEF42B6-13B0-409F-91D1-545F9726076C}"/>
              </a:ext>
            </a:extLst>
          </p:cNvPr>
          <p:cNvSpPr>
            <a:spLocks noChangeAspect="1"/>
          </p:cNvSpPr>
          <p:nvPr/>
        </p:nvSpPr>
        <p:spPr>
          <a:xfrm>
            <a:off x="4841985" y="1321511"/>
            <a:ext cx="243000" cy="243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4" name="乗算記号 2">
            <a:extLst>
              <a:ext uri="{FF2B5EF4-FFF2-40B4-BE49-F238E27FC236}">
                <a16:creationId xmlns:a16="http://schemas.microsoft.com/office/drawing/2014/main" id="{5F29F6B2-B744-4F38-AF1D-3BDA9D655F75}"/>
              </a:ext>
            </a:extLst>
          </p:cNvPr>
          <p:cNvSpPr/>
          <p:nvPr/>
        </p:nvSpPr>
        <p:spPr>
          <a:xfrm>
            <a:off x="7516323" y="1894365"/>
            <a:ext cx="258113" cy="258113"/>
          </a:xfrm>
          <a:prstGeom prst="mathMultiply">
            <a:avLst>
              <a:gd name="adj1" fmla="val 0"/>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85" name="図 84">
            <a:extLst>
              <a:ext uri="{FF2B5EF4-FFF2-40B4-BE49-F238E27FC236}">
                <a16:creationId xmlns:a16="http://schemas.microsoft.com/office/drawing/2014/main" id="{B6752416-F5FC-4ED7-A055-DA444F662446}"/>
              </a:ext>
            </a:extLst>
          </p:cNvPr>
          <p:cNvPicPr>
            <a:picLocks noChangeAspect="1"/>
          </p:cNvPicPr>
          <p:nvPr/>
        </p:nvPicPr>
        <p:blipFill>
          <a:blip r:embed="rId11" cstate="email">
            <a:biLevel thresh="25000"/>
            <a:extLst>
              <a:ext uri="{28A0092B-C50C-407E-A947-70E740481C1C}">
                <a14:useLocalDpi xmlns:a14="http://schemas.microsoft.com/office/drawing/2010/main"/>
              </a:ext>
            </a:extLst>
          </a:blip>
          <a:stretch>
            <a:fillRect/>
          </a:stretch>
        </p:blipFill>
        <p:spPr>
          <a:xfrm>
            <a:off x="4857948" y="1328677"/>
            <a:ext cx="216000" cy="216000"/>
          </a:xfrm>
          <a:prstGeom prst="rect">
            <a:avLst/>
          </a:prstGeom>
        </p:spPr>
      </p:pic>
      <p:sp>
        <p:nvSpPr>
          <p:cNvPr id="78" name="テキスト ボックス 77">
            <a:extLst>
              <a:ext uri="{FF2B5EF4-FFF2-40B4-BE49-F238E27FC236}">
                <a16:creationId xmlns:a16="http://schemas.microsoft.com/office/drawing/2014/main" id="{E378FA75-3277-4A04-A3E1-ABBF0173D3B0}"/>
              </a:ext>
            </a:extLst>
          </p:cNvPr>
          <p:cNvSpPr txBox="1"/>
          <p:nvPr/>
        </p:nvSpPr>
        <p:spPr>
          <a:xfrm>
            <a:off x="7068858" y="2158793"/>
            <a:ext cx="546824" cy="196208"/>
          </a:xfrm>
          <a:prstGeom prst="rect">
            <a:avLst/>
          </a:prstGeom>
          <a:noFill/>
        </p:spPr>
        <p:txBody>
          <a:bodyPr wrap="square" rtlCol="0">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srgbClr val="993333"/>
                </a:solidFill>
                <a:effectLst/>
                <a:uLnTx/>
                <a:uFillTx/>
                <a:latin typeface="HGP創英角ｺﾞｼｯｸUB" panose="020B0900000000000000" pitchFamily="50" charset="-128"/>
                <a:ea typeface="HGP創英角ｺﾞｼｯｸUB" panose="020B0900000000000000" pitchFamily="50" charset="-128"/>
                <a:cs typeface="+mn-cs"/>
              </a:rPr>
              <a:t>富田林市</a:t>
            </a:r>
          </a:p>
        </p:txBody>
      </p:sp>
      <p:pic>
        <p:nvPicPr>
          <p:cNvPr id="79" name="図 78">
            <a:extLst>
              <a:ext uri="{FF2B5EF4-FFF2-40B4-BE49-F238E27FC236}">
                <a16:creationId xmlns:a16="http://schemas.microsoft.com/office/drawing/2014/main" id="{396B5B72-9780-44AA-93F5-CAB0C12C58A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808138" y="1886458"/>
            <a:ext cx="1099085" cy="243000"/>
          </a:xfrm>
          <a:prstGeom prst="rect">
            <a:avLst/>
          </a:prstGeom>
        </p:spPr>
      </p:pic>
      <p:pic>
        <p:nvPicPr>
          <p:cNvPr id="80" name="図 79" descr="市章">
            <a:extLst>
              <a:ext uri="{FF2B5EF4-FFF2-40B4-BE49-F238E27FC236}">
                <a16:creationId xmlns:a16="http://schemas.microsoft.com/office/drawing/2014/main" id="{41CCEE39-D8DB-4E30-94CF-5C8C1861EB07}"/>
              </a:ext>
            </a:extLst>
          </p:cNvPr>
          <p:cNvPicPr/>
          <p:nvPr/>
        </p:nvPicPr>
        <p:blipFill>
          <a:blip r:embed="rId13" cstate="email">
            <a:extLst>
              <a:ext uri="{28A0092B-C50C-407E-A947-70E740481C1C}">
                <a14:useLocalDpi xmlns:a14="http://schemas.microsoft.com/office/drawing/2010/main"/>
              </a:ext>
            </a:extLst>
          </a:blip>
          <a:srcRect/>
          <a:stretch>
            <a:fillRect/>
          </a:stretch>
        </p:blipFill>
        <p:spPr bwMode="auto">
          <a:xfrm>
            <a:off x="7184027" y="1831664"/>
            <a:ext cx="291465" cy="334804"/>
          </a:xfrm>
          <a:prstGeom prst="rect">
            <a:avLst/>
          </a:prstGeom>
          <a:noFill/>
        </p:spPr>
      </p:pic>
      <p:sp>
        <p:nvSpPr>
          <p:cNvPr id="124" name="角丸四角形 6">
            <a:extLst>
              <a:ext uri="{FF2B5EF4-FFF2-40B4-BE49-F238E27FC236}">
                <a16:creationId xmlns:a16="http://schemas.microsoft.com/office/drawing/2014/main" id="{8ABA0D79-2662-42CB-AA03-970FFC4CD95A}"/>
              </a:ext>
            </a:extLst>
          </p:cNvPr>
          <p:cNvSpPr/>
          <p:nvPr/>
        </p:nvSpPr>
        <p:spPr>
          <a:xfrm>
            <a:off x="4761154" y="1733307"/>
            <a:ext cx="1659956" cy="5007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＜実績＞</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・ヤサイバー利用者：</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1,860</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名</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・キッチンカー利用者</a:t>
            </a:r>
            <a:r>
              <a:rPr kumimoji="1" lang="zh-TW" altLang="en-US" sz="900" b="0" i="0" u="none" strike="noStrike" kern="1200" cap="none" spc="0" normalizeH="0" baseline="0" noProof="0" dirty="0">
                <a:ln>
                  <a:noFill/>
                </a:ln>
                <a:solidFill>
                  <a:prstClr val="black"/>
                </a:solidFill>
                <a:effectLst/>
                <a:uLnTx/>
                <a:uFillTx/>
                <a:latin typeface="新細明體"/>
                <a:cs typeface="+mn-cs"/>
              </a:rPr>
              <a:t>：約</a:t>
            </a:r>
            <a:r>
              <a:rPr kumimoji="1" lang="en-US" altLang="zh-TW" sz="900" b="0" i="0" u="none" strike="noStrike" kern="1200" cap="none" spc="0" normalizeH="0" baseline="0" noProof="0" dirty="0">
                <a:ln>
                  <a:noFill/>
                </a:ln>
                <a:solidFill>
                  <a:prstClr val="black"/>
                </a:solidFill>
                <a:effectLst/>
                <a:uLnTx/>
                <a:uFillTx/>
                <a:latin typeface="新細明體"/>
                <a:cs typeface="+mn-cs"/>
              </a:rPr>
              <a:t>480</a:t>
            </a:r>
            <a:r>
              <a:rPr kumimoji="1" lang="zh-TW" altLang="en-US" sz="900" b="0" i="0" u="none" strike="noStrike" kern="1200" cap="none" spc="0" normalizeH="0" baseline="0" noProof="0" dirty="0">
                <a:ln>
                  <a:noFill/>
                </a:ln>
                <a:solidFill>
                  <a:prstClr val="black"/>
                </a:solidFill>
                <a:effectLst/>
                <a:uLnTx/>
                <a:uFillTx/>
                <a:latin typeface="新細明體"/>
                <a:cs typeface="+mn-cs"/>
              </a:rPr>
              <a:t>名</a:t>
            </a:r>
            <a:endParaRPr kumimoji="1" lang="en-US" altLang="zh-TW" sz="900" b="0" i="0" u="none" strike="noStrike" kern="1200" cap="none" spc="0" normalizeH="0" baseline="0" noProof="0" dirty="0">
              <a:ln>
                <a:noFill/>
              </a:ln>
              <a:solidFill>
                <a:prstClr val="black"/>
              </a:solidFill>
              <a:effectLst/>
              <a:uLnTx/>
              <a:uFillTx/>
              <a:latin typeface="新細明體"/>
              <a:cs typeface="+mn-cs"/>
            </a:endParaRPr>
          </a:p>
        </p:txBody>
      </p:sp>
      <p:sp>
        <p:nvSpPr>
          <p:cNvPr id="127" name="角丸四角形 6">
            <a:extLst>
              <a:ext uri="{FF2B5EF4-FFF2-40B4-BE49-F238E27FC236}">
                <a16:creationId xmlns:a16="http://schemas.microsoft.com/office/drawing/2014/main" id="{4F245E36-AE4C-473C-A3D4-6B70BDB7E79C}"/>
              </a:ext>
            </a:extLst>
          </p:cNvPr>
          <p:cNvSpPr/>
          <p:nvPr/>
        </p:nvSpPr>
        <p:spPr>
          <a:xfrm>
            <a:off x="48076" y="1640842"/>
            <a:ext cx="2211595" cy="6802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＜実績＞</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とよのんコンシェルジュ登録者数：約</a:t>
            </a:r>
            <a:r>
              <a:rPr kumimoji="1"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1,300</a:t>
            </a:r>
            <a:r>
              <a:rPr kumimoji="1"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名</a:t>
            </a:r>
            <a:endParaRPr kumimoji="1"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・参画企業数：約</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50</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社</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・スマホ利用講座参加者数：約</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300</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名</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正方形/長方形 4"/>
          <p:cNvSpPr/>
          <p:nvPr/>
        </p:nvSpPr>
        <p:spPr>
          <a:xfrm>
            <a:off x="2192341" y="1311320"/>
            <a:ext cx="219002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コンパクトスマートシティの実現</a:t>
            </a:r>
            <a:endParaRPr kumimoji="1" lang="en-US" altLang="ja-JP" sz="12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正方形/長方形 10"/>
          <p:cNvSpPr/>
          <p:nvPr/>
        </p:nvSpPr>
        <p:spPr>
          <a:xfrm>
            <a:off x="7047091" y="1276551"/>
            <a:ext cx="1866217" cy="5078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コミュニティの形成及び</a:t>
            </a:r>
            <a:endParaRPr kumimoji="1" lang="en-US" altLang="ja-JP" sz="135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キャッシュレスの推進</a:t>
            </a:r>
            <a:endParaRPr kumimoji="1" lang="en-US" altLang="ja-JP" sz="135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21" name="図 12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62656" y="4325631"/>
            <a:ext cx="937636" cy="703490"/>
          </a:xfrm>
          <a:prstGeom prst="rect">
            <a:avLst/>
          </a:prstGeom>
        </p:spPr>
      </p:pic>
      <p:pic>
        <p:nvPicPr>
          <p:cNvPr id="123" name="図 12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98463" y="4341908"/>
            <a:ext cx="1029788" cy="686182"/>
          </a:xfrm>
          <a:prstGeom prst="rect">
            <a:avLst/>
          </a:prstGeom>
        </p:spPr>
      </p:pic>
      <p:pic>
        <p:nvPicPr>
          <p:cNvPr id="128" name="図 12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3011639" y="4320170"/>
            <a:ext cx="1011711" cy="707920"/>
          </a:xfrm>
          <a:prstGeom prst="rect">
            <a:avLst/>
          </a:prstGeom>
        </p:spPr>
      </p:pic>
      <p:sp>
        <p:nvSpPr>
          <p:cNvPr id="4" name="正方形/長方形 3"/>
          <p:cNvSpPr/>
          <p:nvPr/>
        </p:nvSpPr>
        <p:spPr>
          <a:xfrm>
            <a:off x="5613094" y="2594378"/>
            <a:ext cx="2408032"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高齢者にやさしいまちづくり（金剛地区）</a:t>
            </a:r>
          </a:p>
        </p:txBody>
      </p:sp>
      <p:grpSp>
        <p:nvGrpSpPr>
          <p:cNvPr id="60" name="グループ化 59">
            <a:extLst>
              <a:ext uri="{FF2B5EF4-FFF2-40B4-BE49-F238E27FC236}">
                <a16:creationId xmlns:a16="http://schemas.microsoft.com/office/drawing/2014/main" id="{758A498E-EB06-428D-A488-0849257DD8D4}"/>
              </a:ext>
            </a:extLst>
          </p:cNvPr>
          <p:cNvGrpSpPr/>
          <p:nvPr/>
        </p:nvGrpSpPr>
        <p:grpSpPr>
          <a:xfrm>
            <a:off x="177264" y="5089998"/>
            <a:ext cx="276038" cy="253916"/>
            <a:chOff x="3330979" y="3368861"/>
            <a:chExt cx="368048" cy="338556"/>
          </a:xfrm>
        </p:grpSpPr>
        <p:sp>
          <p:nvSpPr>
            <p:cNvPr id="61" name="角丸四角形 33">
              <a:extLst>
                <a:ext uri="{FF2B5EF4-FFF2-40B4-BE49-F238E27FC236}">
                  <a16:creationId xmlns:a16="http://schemas.microsoft.com/office/drawing/2014/main" id="{652A100C-1198-4C9D-9929-E3256F307DD9}"/>
                </a:ext>
              </a:extLst>
            </p:cNvPr>
            <p:cNvSpPr/>
            <p:nvPr/>
          </p:nvSpPr>
          <p:spPr>
            <a:xfrm>
              <a:off x="3402910" y="338371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2" name="正方形/長方形 61">
              <a:extLst>
                <a:ext uri="{FF2B5EF4-FFF2-40B4-BE49-F238E27FC236}">
                  <a16:creationId xmlns:a16="http://schemas.microsoft.com/office/drawing/2014/main" id="{85FDF642-1580-4B91-A89F-84E5EC74C44E}"/>
                </a:ext>
              </a:extLst>
            </p:cNvPr>
            <p:cNvSpPr/>
            <p:nvPr/>
          </p:nvSpPr>
          <p:spPr>
            <a:xfrm>
              <a:off x="3330979" y="3368861"/>
              <a:ext cx="368048" cy="3385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1</a:t>
              </a:r>
              <a:endParaRPr kumimoji="1" lang="ja-JP" altLang="en-US" sz="15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12" name="正方形/長方形 11"/>
          <p:cNvSpPr/>
          <p:nvPr/>
        </p:nvSpPr>
        <p:spPr>
          <a:xfrm>
            <a:off x="148613" y="5295503"/>
            <a:ext cx="1183997" cy="4732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健康相談予約アプリを通じて公民館でフィットネスを楽しむ町民</a:t>
            </a:r>
          </a:p>
        </p:txBody>
      </p:sp>
      <p:grpSp>
        <p:nvGrpSpPr>
          <p:cNvPr id="64" name="グループ化 63">
            <a:extLst>
              <a:ext uri="{FF2B5EF4-FFF2-40B4-BE49-F238E27FC236}">
                <a16:creationId xmlns:a16="http://schemas.microsoft.com/office/drawing/2014/main" id="{EDE6ACCB-727C-46F1-B1F9-710D1DB2F42C}"/>
              </a:ext>
            </a:extLst>
          </p:cNvPr>
          <p:cNvGrpSpPr/>
          <p:nvPr/>
        </p:nvGrpSpPr>
        <p:grpSpPr>
          <a:xfrm>
            <a:off x="1513014" y="5100763"/>
            <a:ext cx="276038" cy="253916"/>
            <a:chOff x="3350655" y="3999493"/>
            <a:chExt cx="368048" cy="338556"/>
          </a:xfrm>
        </p:grpSpPr>
        <p:sp>
          <p:nvSpPr>
            <p:cNvPr id="65" name="角丸四角形 39">
              <a:extLst>
                <a:ext uri="{FF2B5EF4-FFF2-40B4-BE49-F238E27FC236}">
                  <a16:creationId xmlns:a16="http://schemas.microsoft.com/office/drawing/2014/main" id="{E3BEEADB-8768-4D3E-9A78-07C22C275433}"/>
                </a:ext>
              </a:extLst>
            </p:cNvPr>
            <p:cNvSpPr/>
            <p:nvPr/>
          </p:nvSpPr>
          <p:spPr>
            <a:xfrm>
              <a:off x="3423120" y="401149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6" name="正方形/長方形 65">
              <a:extLst>
                <a:ext uri="{FF2B5EF4-FFF2-40B4-BE49-F238E27FC236}">
                  <a16:creationId xmlns:a16="http://schemas.microsoft.com/office/drawing/2014/main" id="{A582E5BA-6C2E-41DB-B683-AB8A946580CB}"/>
                </a:ext>
              </a:extLst>
            </p:cNvPr>
            <p:cNvSpPr/>
            <p:nvPr/>
          </p:nvSpPr>
          <p:spPr>
            <a:xfrm>
              <a:off x="3350655" y="3999493"/>
              <a:ext cx="368048" cy="3385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3</a:t>
              </a:r>
              <a:endParaRPr kumimoji="1" lang="ja-JP" altLang="en-US" sz="15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67" name="正方形/長方形 66"/>
          <p:cNvSpPr/>
          <p:nvPr/>
        </p:nvSpPr>
        <p:spPr>
          <a:xfrm>
            <a:off x="1504766" y="5295786"/>
            <a:ext cx="1183997" cy="4732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とよのん</a:t>
            </a: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ウォレットのキャッシュレスを体験する町民（パンを購入）</a:t>
            </a:r>
          </a:p>
        </p:txBody>
      </p:sp>
      <p:sp>
        <p:nvSpPr>
          <p:cNvPr id="68" name="正方形/長方形 67"/>
          <p:cNvSpPr/>
          <p:nvPr/>
        </p:nvSpPr>
        <p:spPr>
          <a:xfrm>
            <a:off x="2974445" y="5277108"/>
            <a:ext cx="1183997"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デジタルデバイド解消のため、町民向けに開催される「スマホ利用講座」</a:t>
            </a:r>
          </a:p>
        </p:txBody>
      </p:sp>
      <p:sp>
        <p:nvSpPr>
          <p:cNvPr id="13" name="テキスト ボックス 12"/>
          <p:cNvSpPr txBox="1"/>
          <p:nvPr/>
        </p:nvSpPr>
        <p:spPr>
          <a:xfrm>
            <a:off x="426902" y="5074242"/>
            <a:ext cx="70884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健康アプリ</a:t>
            </a:r>
          </a:p>
        </p:txBody>
      </p:sp>
      <p:sp>
        <p:nvSpPr>
          <p:cNvPr id="70" name="テキスト ボックス 69"/>
          <p:cNvSpPr txBox="1"/>
          <p:nvPr/>
        </p:nvSpPr>
        <p:spPr>
          <a:xfrm>
            <a:off x="1765140" y="5080501"/>
            <a:ext cx="87556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キャッシュレス</a:t>
            </a:r>
          </a:p>
        </p:txBody>
      </p:sp>
      <p:sp>
        <p:nvSpPr>
          <p:cNvPr id="71" name="テキスト ボックス 70"/>
          <p:cNvSpPr txBox="1"/>
          <p:nvPr/>
        </p:nvSpPr>
        <p:spPr>
          <a:xfrm>
            <a:off x="2963245" y="5074242"/>
            <a:ext cx="1237839"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デジタルデバイド解消</a:t>
            </a:r>
          </a:p>
        </p:txBody>
      </p:sp>
      <p:pic>
        <p:nvPicPr>
          <p:cNvPr id="15" name="図 14"/>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028446" y="2964018"/>
            <a:ext cx="1003703" cy="736412"/>
          </a:xfrm>
          <a:prstGeom prst="rect">
            <a:avLst/>
          </a:prstGeom>
        </p:spPr>
      </p:pic>
      <p:sp>
        <p:nvSpPr>
          <p:cNvPr id="16" name="テキスト ボックス 15"/>
          <p:cNvSpPr txBox="1"/>
          <p:nvPr/>
        </p:nvSpPr>
        <p:spPr>
          <a:xfrm rot="5400000">
            <a:off x="1787671" y="3948320"/>
            <a:ext cx="540913"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17" name="テキスト ボックス 16"/>
          <p:cNvSpPr txBox="1"/>
          <p:nvPr/>
        </p:nvSpPr>
        <p:spPr>
          <a:xfrm>
            <a:off x="2119784" y="3901597"/>
            <a:ext cx="130035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サービスは次々に追加</a:t>
            </a:r>
          </a:p>
        </p:txBody>
      </p:sp>
      <p:pic>
        <p:nvPicPr>
          <p:cNvPr id="81" name="図 80"/>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5108497" y="4360419"/>
            <a:ext cx="967865" cy="908060"/>
          </a:xfrm>
          <a:prstGeom prst="rect">
            <a:avLst/>
          </a:prstGeom>
        </p:spPr>
      </p:pic>
      <p:pic>
        <p:nvPicPr>
          <p:cNvPr id="82" name="図 81"/>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7161508" y="4448985"/>
            <a:ext cx="1448252" cy="767204"/>
          </a:xfrm>
          <a:prstGeom prst="rect">
            <a:avLst/>
          </a:prstGeom>
        </p:spPr>
      </p:pic>
      <p:pic>
        <p:nvPicPr>
          <p:cNvPr id="18" name="図 17"/>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5781186" y="4212490"/>
            <a:ext cx="890174" cy="663132"/>
          </a:xfrm>
          <a:prstGeom prst="rect">
            <a:avLst/>
          </a:prstGeom>
        </p:spPr>
      </p:pic>
      <p:sp>
        <p:nvSpPr>
          <p:cNvPr id="19" name="正方形/長方形 18"/>
          <p:cNvSpPr/>
          <p:nvPr/>
        </p:nvSpPr>
        <p:spPr>
          <a:xfrm>
            <a:off x="5150660" y="5382007"/>
            <a:ext cx="143301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地元の野菜を無人販売</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（ヤサイバー）</a:t>
            </a:r>
          </a:p>
        </p:txBody>
      </p:sp>
      <p:sp>
        <p:nvSpPr>
          <p:cNvPr id="20" name="正方形/長方形 19"/>
          <p:cNvSpPr/>
          <p:nvPr/>
        </p:nvSpPr>
        <p:spPr>
          <a:xfrm>
            <a:off x="7003794" y="5296012"/>
            <a:ext cx="1972015"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キッチンカーによる様々な食の提供　</a:t>
            </a:r>
          </a:p>
        </p:txBody>
      </p:sp>
      <p:sp>
        <p:nvSpPr>
          <p:cNvPr id="88" name="テキスト ボックス 87">
            <a:extLst>
              <a:ext uri="{FF2B5EF4-FFF2-40B4-BE49-F238E27FC236}">
                <a16:creationId xmlns:a16="http://schemas.microsoft.com/office/drawing/2014/main" id="{B3BF1302-8B95-4C74-B0BD-F1CAB520709E}"/>
              </a:ext>
            </a:extLst>
          </p:cNvPr>
          <p:cNvSpPr txBox="1"/>
          <p:nvPr/>
        </p:nvSpPr>
        <p:spPr>
          <a:xfrm>
            <a:off x="2603" y="-3497"/>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大阪スマートシティパートナーズフォーラム</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【OSPF】</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（大阪府）②プロジェクトの推進</a:t>
            </a:r>
          </a:p>
        </p:txBody>
      </p:sp>
      <p:sp>
        <p:nvSpPr>
          <p:cNvPr id="83" name="テキスト ボックス 82"/>
          <p:cNvSpPr txBox="1"/>
          <p:nvPr/>
        </p:nvSpPr>
        <p:spPr>
          <a:xfrm>
            <a:off x="51689" y="32619"/>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86"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656814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9184" y="72353"/>
            <a:ext cx="3633596" cy="318924"/>
          </a:xfrm>
          <a:prstGeom prst="rect">
            <a:avLst/>
          </a:prstGeom>
          <a:noFill/>
        </p:spPr>
        <p:txBody>
          <a:bodyPr wrap="square" lIns="36000" tIns="36000" rIns="36000" bIns="36000" rtlCol="0" anchor="ctr" anchorCtr="0">
            <a:spAutoFit/>
          </a:bodyPr>
          <a:lstStyle/>
          <a:p>
            <a:pPr marL="177800" indent="-177800">
              <a:spcBef>
                <a:spcPts val="600"/>
              </a:spcBef>
            </a:pPr>
            <a:r>
              <a:rPr lang="ja-JP" altLang="en-US" sz="1600" dirty="0">
                <a:latin typeface="Meiryo UI" panose="020B0604030504040204" pitchFamily="50" charset="-128"/>
                <a:ea typeface="Meiryo UI" panose="020B0604030504040204" pitchFamily="50" charset="-128"/>
              </a:rPr>
              <a:t>■大阪府市統合本部会議　開催経過</a:t>
            </a:r>
            <a:endParaRPr kumimoji="1" lang="en-US" altLang="ja-JP" sz="1600" dirty="0">
              <a:latin typeface="Meiryo UI" panose="020B0604030504040204" pitchFamily="50" charset="-128"/>
              <a:ea typeface="Meiryo UI" panose="020B0604030504040204" pitchFamily="50" charset="-128"/>
            </a:endParaRPr>
          </a:p>
        </p:txBody>
      </p:sp>
      <p:graphicFrame>
        <p:nvGraphicFramePr>
          <p:cNvPr id="9" name="表 8"/>
          <p:cNvGraphicFramePr>
            <a:graphicFrameLocks noGrp="1"/>
          </p:cNvGraphicFramePr>
          <p:nvPr/>
        </p:nvGraphicFramePr>
        <p:xfrm>
          <a:off x="179512" y="412019"/>
          <a:ext cx="4321006" cy="6013260"/>
        </p:xfrm>
        <a:graphic>
          <a:graphicData uri="http://schemas.openxmlformats.org/drawingml/2006/table">
            <a:tbl>
              <a:tblPr firstRow="1" firstCol="1" bandRow="1">
                <a:tableStyleId>{5C22544A-7EE6-4342-B048-85BDC9FD1C3A}</a:tableStyleId>
              </a:tblPr>
              <a:tblGrid>
                <a:gridCol w="901006">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0">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議題</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96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16</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2012.9.4</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（１）経営形態の見直し検討項目（Ａ項目）及び類似・重</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err="1">
                          <a:solidFill>
                            <a:schemeClr val="tx1"/>
                          </a:solidFill>
                          <a:effectLst/>
                          <a:latin typeface="Meiryo UI" panose="020B0604030504040204" pitchFamily="50" charset="-128"/>
                          <a:ea typeface="Meiryo UI" panose="020B0604030504040204" pitchFamily="50" charset="-128"/>
                        </a:rPr>
                        <a:t>複して</a:t>
                      </a:r>
                      <a:r>
                        <a:rPr lang="ja-JP" sz="1000" kern="0" dirty="0">
                          <a:solidFill>
                            <a:schemeClr val="tx1"/>
                          </a:solidFill>
                          <a:effectLst/>
                          <a:latin typeface="Meiryo UI" panose="020B0604030504040204" pitchFamily="50" charset="-128"/>
                          <a:ea typeface="Meiryo UI" panose="020B0604030504040204" pitchFamily="50" charset="-128"/>
                        </a:rPr>
                        <a:t>いる行政サービス（Ｂ項目）基本的方向性</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（案）工程表について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en-US" altLang="ja-JP"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（２）Ａ項目及びＢ項目以外の事務事業の類型化、見直し</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en-US" altLang="ja-JP"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等の取組状況について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2736">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17</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2012.11.16</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　（１）「医療戦略会議（仮称）」の設置について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　・病院（府立急性期・総合医療センターと住吉市民病院</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の機能統合）</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　（３）類似重複している行政サービス（Ｂ項目）について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・公衆衛生研究所・環境科学研究所</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（４）経営形態の見直し検討項目（Ａ項目）について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・消防（府・大阪市消防学校の組織統合）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66189">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18</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2013.2.8</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（１）新大学構想会議の報告</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（２）規制・サービス改革部会</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（３）府市の医療関連分野の再構築</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（４）エネルギー戦略会議の報告</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（５）経営形態の見直し検討項目（Ａ項目）及び類似・重</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err="1">
                          <a:solidFill>
                            <a:schemeClr val="tx1"/>
                          </a:solidFill>
                          <a:effectLst/>
                          <a:latin typeface="Meiryo UI" panose="020B0604030504040204" pitchFamily="50" charset="-128"/>
                          <a:ea typeface="Meiryo UI" panose="020B0604030504040204" pitchFamily="50" charset="-128"/>
                        </a:rPr>
                        <a:t>複して</a:t>
                      </a:r>
                      <a:r>
                        <a:rPr lang="ja-JP" sz="1000" kern="0" dirty="0">
                          <a:solidFill>
                            <a:schemeClr val="tx1"/>
                          </a:solidFill>
                          <a:effectLst/>
                          <a:latin typeface="Meiryo UI" panose="020B0604030504040204" pitchFamily="50" charset="-128"/>
                          <a:ea typeface="Meiryo UI" panose="020B0604030504040204" pitchFamily="50" charset="-128"/>
                        </a:rPr>
                        <a:t>いる行政サービス（Ｂ項目）の進捗について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（６）大阪府市大都市局の設置について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3309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19</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2013.3.15</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・病院（府立急性期・総合医療センターと住吉市民病院</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の機能統合）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20</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2013.4.23</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（１）大阪府市規制改革会議（仮称）について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6368">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21</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2013.8.27</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（１）大阪府市規制改革会議について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（２）大阪府市医療戦略会議について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（３）経営形態の見直し検討項目（Ａ項目）及び類似・重</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err="1">
                          <a:solidFill>
                            <a:schemeClr val="tx1"/>
                          </a:solidFill>
                          <a:effectLst/>
                          <a:latin typeface="Meiryo UI" panose="020B0604030504040204" pitchFamily="50" charset="-128"/>
                          <a:ea typeface="Meiryo UI" panose="020B0604030504040204" pitchFamily="50" charset="-128"/>
                        </a:rPr>
                        <a:t>複して</a:t>
                      </a:r>
                      <a:r>
                        <a:rPr lang="ja-JP" sz="1000" kern="0" dirty="0">
                          <a:solidFill>
                            <a:schemeClr val="tx1"/>
                          </a:solidFill>
                          <a:effectLst/>
                          <a:latin typeface="Meiryo UI" panose="020B0604030504040204" pitchFamily="50" charset="-128"/>
                          <a:ea typeface="Meiryo UI" panose="020B0604030504040204" pitchFamily="50" charset="-128"/>
                        </a:rPr>
                        <a:t>いる行政サービス（Ｂ項目）の進捗について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graphicFrame>
        <p:nvGraphicFramePr>
          <p:cNvPr id="5" name="表 4"/>
          <p:cNvGraphicFramePr>
            <a:graphicFrameLocks noGrp="1"/>
          </p:cNvGraphicFramePr>
          <p:nvPr/>
        </p:nvGraphicFramePr>
        <p:xfrm>
          <a:off x="4644008" y="419278"/>
          <a:ext cx="4321006" cy="5693220"/>
        </p:xfrm>
        <a:graphic>
          <a:graphicData uri="http://schemas.openxmlformats.org/drawingml/2006/table">
            <a:tbl>
              <a:tblPr firstRow="1" firstCol="1" bandRow="1">
                <a:tableStyleId>{5C22544A-7EE6-4342-B048-85BDC9FD1C3A}</a:tableStyleId>
              </a:tblPr>
              <a:tblGrid>
                <a:gridCol w="901006">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0">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議題</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232915">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22</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2014.1.28</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　</a:t>
                      </a: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　・文化施設</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（２）類似・重複している行政サービス（Ｂ項目）について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　・特別支援学校・高等学校</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（１）府立中之島図書館及び市中央公会堂について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99462">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23</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2014.4.18</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（１）類似・重複している行政サービス（Ｂ項目）について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・特別支援学校</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（１）類似・重複している行政サービス（Ｂ項目）について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・公衆衛生研究所・環境科学研究所（大阪健康安全基</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盤研究所）</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・文化施設（大阪市博物館協会）</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66368">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24</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2014.6.17</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・港湾</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（１）府立中之島図書館及び市中央公会堂について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66368">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25</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2014.9.2</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・公営住宅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（その他報告）</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（１）</a:t>
                      </a:r>
                      <a:r>
                        <a:rPr lang="ja-JP" sz="1000" kern="0" dirty="0">
                          <a:solidFill>
                            <a:schemeClr val="tx1"/>
                          </a:solidFill>
                          <a:effectLst/>
                          <a:latin typeface="Meiryo UI" panose="020B0604030504040204" pitchFamily="50" charset="-128"/>
                          <a:ea typeface="Meiryo UI" panose="020B0604030504040204" pitchFamily="50" charset="-128"/>
                        </a:rPr>
                        <a:t>改革評価について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9982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26</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2014.11.25</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　・大学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3309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27</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2014.12.25</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（１）</a:t>
                      </a:r>
                      <a:r>
                        <a:rPr lang="ja-JP" sz="1000" kern="0" dirty="0">
                          <a:solidFill>
                            <a:schemeClr val="tx1"/>
                          </a:solidFill>
                          <a:effectLst/>
                          <a:latin typeface="Meiryo UI" panose="020B0604030504040204" pitchFamily="50" charset="-128"/>
                          <a:ea typeface="Meiryo UI" panose="020B0604030504040204" pitchFamily="50" charset="-128"/>
                        </a:rPr>
                        <a:t>「</a:t>
                      </a:r>
                      <a:r>
                        <a:rPr lang="en-US" sz="1000" kern="0" dirty="0">
                          <a:solidFill>
                            <a:schemeClr val="tx1"/>
                          </a:solidFill>
                          <a:effectLst/>
                          <a:latin typeface="Meiryo UI" panose="020B0604030504040204" pitchFamily="50" charset="-128"/>
                          <a:ea typeface="Meiryo UI" panose="020B0604030504040204" pitchFamily="50" charset="-128"/>
                        </a:rPr>
                        <a:t>10</a:t>
                      </a:r>
                      <a:r>
                        <a:rPr lang="ja-JP" sz="1000" kern="0" dirty="0">
                          <a:solidFill>
                            <a:schemeClr val="tx1"/>
                          </a:solidFill>
                          <a:effectLst/>
                          <a:latin typeface="Meiryo UI" panose="020B0604030504040204" pitchFamily="50" charset="-128"/>
                          <a:ea typeface="Meiryo UI" panose="020B0604030504040204" pitchFamily="50" charset="-128"/>
                        </a:rPr>
                        <a:t>年後の大阪を見すえて」について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（その他）</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（１）</a:t>
                      </a:r>
                      <a:r>
                        <a:rPr lang="ja-JP" sz="1000" kern="0" dirty="0">
                          <a:solidFill>
                            <a:schemeClr val="tx1"/>
                          </a:solidFill>
                          <a:effectLst/>
                          <a:latin typeface="Meiryo UI" panose="020B0604030504040204" pitchFamily="50" charset="-128"/>
                          <a:ea typeface="Meiryo UI" panose="020B0604030504040204" pitchFamily="50" charset="-128"/>
                        </a:rPr>
                        <a:t>先行的に取組む広域的な新規・拡充事業について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5</a:t>
            </a:fld>
            <a:endParaRPr lang="ja-JP" altLang="en-US"/>
          </a:p>
        </p:txBody>
      </p:sp>
    </p:spTree>
    <p:extLst>
      <p:ext uri="{BB962C8B-B14F-4D97-AF65-F5344CB8AC3E}">
        <p14:creationId xmlns:p14="http://schemas.microsoft.com/office/powerpoint/2010/main" val="125043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6022A9B5-00E2-45B1-AA00-DD78C6CD1099}"/>
              </a:ext>
            </a:extLst>
          </p:cNvPr>
          <p:cNvSpPr txBox="1"/>
          <p:nvPr/>
        </p:nvSpPr>
        <p:spPr>
          <a:xfrm>
            <a:off x="168887" y="2935020"/>
            <a:ext cx="2433252"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市町村課題の見える化推進事業</a:t>
            </a:r>
            <a:endParaRPr kumimoji="1" lang="en-US" altLang="ja-JP"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0" name="テキスト ボックス 29">
            <a:extLst>
              <a:ext uri="{FF2B5EF4-FFF2-40B4-BE49-F238E27FC236}">
                <a16:creationId xmlns:a16="http://schemas.microsoft.com/office/drawing/2014/main" id="{E74796E3-586B-4D9D-9CEA-7CC0B442EC39}"/>
              </a:ext>
            </a:extLst>
          </p:cNvPr>
          <p:cNvSpPr txBox="1"/>
          <p:nvPr/>
        </p:nvSpPr>
        <p:spPr>
          <a:xfrm>
            <a:off x="167953" y="3222619"/>
            <a:ext cx="2352235" cy="738664"/>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分野別ワーキングを通じた市町村課題の共有や、市町村課題の発表の場として「</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OSAKA Smart City Meet-up</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」を開催。</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1" name="テキスト ボックス 30">
            <a:extLst>
              <a:ext uri="{FF2B5EF4-FFF2-40B4-BE49-F238E27FC236}">
                <a16:creationId xmlns:a16="http://schemas.microsoft.com/office/drawing/2014/main" id="{5FC57503-904F-4393-A0D6-BFB7D7B8FD8A}"/>
              </a:ext>
            </a:extLst>
          </p:cNvPr>
          <p:cNvSpPr txBox="1"/>
          <p:nvPr/>
        </p:nvSpPr>
        <p:spPr>
          <a:xfrm>
            <a:off x="4797259" y="3628582"/>
            <a:ext cx="2407054"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200" b="0" i="0" u="none" strike="noStrike" kern="1200" cap="none" spc="0" normalizeH="0" baseline="0" noProof="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プロジェクト</a:t>
            </a:r>
            <a:r>
              <a:rPr kumimoji="1" lang="ja-JP" altLang="en-US"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推進補助制度</a:t>
            </a:r>
            <a:endParaRPr kumimoji="1" lang="en-US" altLang="ja-JP"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2" name="テキスト ボックス 31">
            <a:extLst>
              <a:ext uri="{FF2B5EF4-FFF2-40B4-BE49-F238E27FC236}">
                <a16:creationId xmlns:a16="http://schemas.microsoft.com/office/drawing/2014/main" id="{D7A8BE78-B415-44AE-A645-AE47476BAEAE}"/>
              </a:ext>
            </a:extLst>
          </p:cNvPr>
          <p:cNvSpPr txBox="1"/>
          <p:nvPr/>
        </p:nvSpPr>
        <p:spPr>
          <a:xfrm>
            <a:off x="4871644" y="3862268"/>
            <a:ext cx="3961148" cy="415498"/>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大阪府及び市町村の地域・社会課題を解決する事業実施に要する経費の一部補助を実施。</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3" name="テキスト ボックス 32">
            <a:extLst>
              <a:ext uri="{FF2B5EF4-FFF2-40B4-BE49-F238E27FC236}">
                <a16:creationId xmlns:a16="http://schemas.microsoft.com/office/drawing/2014/main" id="{60661076-4625-4833-BA6F-CC2461CC2697}"/>
              </a:ext>
            </a:extLst>
          </p:cNvPr>
          <p:cNvSpPr txBox="1"/>
          <p:nvPr/>
        </p:nvSpPr>
        <p:spPr>
          <a:xfrm>
            <a:off x="4776169" y="1469475"/>
            <a:ext cx="1738931"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交流拠点設置事業</a:t>
            </a:r>
            <a:endParaRPr kumimoji="1" lang="en-US" altLang="ja-JP"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4" name="テキスト ボックス 33">
            <a:extLst>
              <a:ext uri="{FF2B5EF4-FFF2-40B4-BE49-F238E27FC236}">
                <a16:creationId xmlns:a16="http://schemas.microsoft.com/office/drawing/2014/main" id="{6303900D-0C49-4EF9-8139-16535505E2E6}"/>
              </a:ext>
            </a:extLst>
          </p:cNvPr>
          <p:cNvSpPr txBox="1"/>
          <p:nvPr/>
        </p:nvSpPr>
        <p:spPr>
          <a:xfrm>
            <a:off x="4830242" y="1743892"/>
            <a:ext cx="2118995" cy="738664"/>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会員企業等との更なる取組みの促進を図り、またコロナ禍における分散型オフィスの一つとして交流拠点を設置。</a:t>
            </a:r>
            <a:endParaRPr kumimoji="1" lang="ja-JP" altLang="en-US" sz="13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D9C83C7C-00AF-43B9-91C9-B78DC2E527C1}"/>
              </a:ext>
            </a:extLst>
          </p:cNvPr>
          <p:cNvSpPr txBox="1"/>
          <p:nvPr/>
        </p:nvSpPr>
        <p:spPr>
          <a:xfrm>
            <a:off x="4797261" y="2579710"/>
            <a:ext cx="1717839"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広報・情報発信事業</a:t>
            </a:r>
            <a:endParaRPr kumimoji="1" lang="en-US" altLang="ja-JP"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6" name="テキスト ボックス 35">
            <a:extLst>
              <a:ext uri="{FF2B5EF4-FFF2-40B4-BE49-F238E27FC236}">
                <a16:creationId xmlns:a16="http://schemas.microsoft.com/office/drawing/2014/main" id="{4B938988-92B2-4668-933B-2D6AC56D3BAB}"/>
              </a:ext>
            </a:extLst>
          </p:cNvPr>
          <p:cNvSpPr txBox="1"/>
          <p:nvPr/>
        </p:nvSpPr>
        <p:spPr>
          <a:xfrm>
            <a:off x="4871643" y="2827138"/>
            <a:ext cx="2077923" cy="738664"/>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ウェブサイトなどを活用しプロジェクト事業内容や大阪のスマートシティ推進に関する幅広い情報を発信。</a:t>
            </a:r>
            <a:endParaRPr kumimoji="1" lang="ja-JP" altLang="en-US" sz="13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テキスト ボックス 36">
            <a:extLst>
              <a:ext uri="{FF2B5EF4-FFF2-40B4-BE49-F238E27FC236}">
                <a16:creationId xmlns:a16="http://schemas.microsoft.com/office/drawing/2014/main" id="{68476C49-F283-4FE0-B307-7F41FACBC354}"/>
              </a:ext>
            </a:extLst>
          </p:cNvPr>
          <p:cNvSpPr txBox="1"/>
          <p:nvPr/>
        </p:nvSpPr>
        <p:spPr>
          <a:xfrm>
            <a:off x="172668" y="1428115"/>
            <a:ext cx="2862791"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スタートアップ・ベンチャー支援</a:t>
            </a:r>
            <a:r>
              <a:rPr kumimoji="1" lang="ja-JP" altLang="en-US" sz="1200" b="0" i="0" u="none" strike="noStrike" kern="1200" cap="none" spc="0" normalizeH="0" baseline="0" noProof="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事業 </a:t>
            </a:r>
            <a:endParaRPr kumimoji="1" lang="en-US" altLang="ja-JP"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8" name="テキスト ボックス 37">
            <a:extLst>
              <a:ext uri="{FF2B5EF4-FFF2-40B4-BE49-F238E27FC236}">
                <a16:creationId xmlns:a16="http://schemas.microsoft.com/office/drawing/2014/main" id="{9DA7D292-61C4-4884-AA24-25A4AC3047EC}"/>
              </a:ext>
            </a:extLst>
          </p:cNvPr>
          <p:cNvSpPr txBox="1"/>
          <p:nvPr/>
        </p:nvSpPr>
        <p:spPr>
          <a:xfrm>
            <a:off x="200271" y="1669666"/>
            <a:ext cx="2341224" cy="577081"/>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ベンチャーキャピタル等と連携し、ピッチイベントの開催や市町村での実証を支援。</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9" name="図 38">
            <a:extLst>
              <a:ext uri="{FF2B5EF4-FFF2-40B4-BE49-F238E27FC236}">
                <a16:creationId xmlns:a16="http://schemas.microsoft.com/office/drawing/2014/main" id="{5055F889-6A43-42F0-915A-C879E4B87A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27905" y="1726708"/>
            <a:ext cx="1955810" cy="1169917"/>
          </a:xfrm>
          <a:prstGeom prst="rect">
            <a:avLst/>
          </a:prstGeom>
        </p:spPr>
      </p:pic>
      <p:pic>
        <p:nvPicPr>
          <p:cNvPr id="40" name="Picture 2">
            <a:extLst>
              <a:ext uri="{FF2B5EF4-FFF2-40B4-BE49-F238E27FC236}">
                <a16:creationId xmlns:a16="http://schemas.microsoft.com/office/drawing/2014/main" id="{DF7FA69F-DCC5-4B7D-B2EA-B0B95EDFDAA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345525" y="1428116"/>
            <a:ext cx="1039531" cy="1039531"/>
          </a:xfrm>
          <a:prstGeom prst="ellipse">
            <a:avLst/>
          </a:prstGeom>
          <a:noFill/>
          <a:effectLst>
            <a:outerShdw blurRad="1270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4" name="テキスト ボックス 53">
            <a:extLst>
              <a:ext uri="{FF2B5EF4-FFF2-40B4-BE49-F238E27FC236}">
                <a16:creationId xmlns:a16="http://schemas.microsoft.com/office/drawing/2014/main" id="{6C360FB1-4DDF-416C-B5FE-497DA23EF37C}"/>
              </a:ext>
            </a:extLst>
          </p:cNvPr>
          <p:cNvSpPr txBox="1"/>
          <p:nvPr/>
        </p:nvSpPr>
        <p:spPr>
          <a:xfrm>
            <a:off x="167953" y="4765896"/>
            <a:ext cx="4546313"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200" b="0" i="0" u="none" strike="noStrike" kern="1200" cap="none" spc="0" normalizeH="0" baseline="0" noProof="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大阪スマートシティパートナーズフォーラムカンパニーメンバー </a:t>
            </a:r>
            <a:endParaRPr kumimoji="1" lang="en-US" altLang="ja-JP"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grpSp>
        <p:nvGrpSpPr>
          <p:cNvPr id="55" name="グループ化 54">
            <a:extLst>
              <a:ext uri="{FF2B5EF4-FFF2-40B4-BE49-F238E27FC236}">
                <a16:creationId xmlns:a16="http://schemas.microsoft.com/office/drawing/2014/main" id="{EE994D7A-DF89-4464-855A-FFD60906E1B2}"/>
              </a:ext>
            </a:extLst>
          </p:cNvPr>
          <p:cNvGrpSpPr/>
          <p:nvPr/>
        </p:nvGrpSpPr>
        <p:grpSpPr>
          <a:xfrm>
            <a:off x="249130" y="3995620"/>
            <a:ext cx="2214041" cy="576098"/>
            <a:chOff x="1320179" y="3954976"/>
            <a:chExt cx="7057703" cy="1902492"/>
          </a:xfrm>
        </p:grpSpPr>
        <p:pic>
          <p:nvPicPr>
            <p:cNvPr id="56" name="図 55">
              <a:extLst>
                <a:ext uri="{FF2B5EF4-FFF2-40B4-BE49-F238E27FC236}">
                  <a16:creationId xmlns:a16="http://schemas.microsoft.com/office/drawing/2014/main" id="{3C97EB1C-3B27-458E-8964-D475E691246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07262" y="3955443"/>
              <a:ext cx="3370620" cy="1902025"/>
            </a:xfrm>
            <a:prstGeom prst="rect">
              <a:avLst/>
            </a:prstGeom>
            <a:effectLst>
              <a:outerShdw blurRad="50800" dist="38100" dir="2700000" algn="tl" rotWithShape="0">
                <a:prstClr val="black">
                  <a:alpha val="40000"/>
                </a:prstClr>
              </a:outerShdw>
            </a:effectLst>
          </p:spPr>
        </p:pic>
        <p:pic>
          <p:nvPicPr>
            <p:cNvPr id="57" name="図 56">
              <a:extLst>
                <a:ext uri="{FF2B5EF4-FFF2-40B4-BE49-F238E27FC236}">
                  <a16:creationId xmlns:a16="http://schemas.microsoft.com/office/drawing/2014/main" id="{3C75D1B0-E855-4FD0-B0E4-56DF5526CD6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20179" y="3954976"/>
              <a:ext cx="3370620" cy="1902492"/>
            </a:xfrm>
            <a:prstGeom prst="rect">
              <a:avLst/>
            </a:prstGeom>
            <a:effectLst>
              <a:outerShdw blurRad="50800" dist="38100" dir="2700000" algn="tl" rotWithShape="0">
                <a:prstClr val="black">
                  <a:alpha val="40000"/>
                </a:prstClr>
              </a:outerShdw>
            </a:effectLst>
          </p:spPr>
        </p:pic>
      </p:grpSp>
      <p:pic>
        <p:nvPicPr>
          <p:cNvPr id="61" name="図 60">
            <a:extLst>
              <a:ext uri="{FF2B5EF4-FFF2-40B4-BE49-F238E27FC236}">
                <a16:creationId xmlns:a16="http://schemas.microsoft.com/office/drawing/2014/main" id="{F563B1C7-99F5-434A-9140-332EA9E031D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27905" y="3378251"/>
            <a:ext cx="1979238" cy="1193466"/>
          </a:xfrm>
          <a:prstGeom prst="rect">
            <a:avLst/>
          </a:prstGeom>
        </p:spPr>
      </p:pic>
      <p:pic>
        <p:nvPicPr>
          <p:cNvPr id="2" name="図 1">
            <a:extLst>
              <a:ext uri="{FF2B5EF4-FFF2-40B4-BE49-F238E27FC236}">
                <a16:creationId xmlns:a16="http://schemas.microsoft.com/office/drawing/2014/main" id="{D7D7AF23-2613-40B9-8C67-77372E1DAA8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30241" y="4205189"/>
            <a:ext cx="4111462" cy="1817843"/>
          </a:xfrm>
          <a:prstGeom prst="rect">
            <a:avLst/>
          </a:prstGeom>
        </p:spPr>
      </p:pic>
      <p:pic>
        <p:nvPicPr>
          <p:cNvPr id="25" name="図 24">
            <a:extLst>
              <a:ext uri="{FF2B5EF4-FFF2-40B4-BE49-F238E27FC236}">
                <a16:creationId xmlns:a16="http://schemas.microsoft.com/office/drawing/2014/main" id="{F898696E-5EBC-2F8D-4B4B-9172D387F6E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19439" y="5167620"/>
            <a:ext cx="2994827" cy="746098"/>
          </a:xfrm>
          <a:prstGeom prst="rect">
            <a:avLst/>
          </a:prstGeom>
        </p:spPr>
      </p:pic>
      <p:sp>
        <p:nvSpPr>
          <p:cNvPr id="26" name="正方形/長方形 25">
            <a:extLst>
              <a:ext uri="{FF2B5EF4-FFF2-40B4-BE49-F238E27FC236}">
                <a16:creationId xmlns:a16="http://schemas.microsoft.com/office/drawing/2014/main" id="{5659D315-4525-B9EF-A69A-4C07AFFA83F4}"/>
              </a:ext>
            </a:extLst>
          </p:cNvPr>
          <p:cNvSpPr/>
          <p:nvPr/>
        </p:nvSpPr>
        <p:spPr>
          <a:xfrm>
            <a:off x="200272" y="5025549"/>
            <a:ext cx="1519167" cy="1107996"/>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市町村・企業・大学からカンパニーメンバーを募り、企画運営委員・</a:t>
            </a:r>
            <a:r>
              <a:rPr kumimoji="1" lang="en-US" altLang="ja-JP"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OSPF</a:t>
            </a:r>
            <a:r>
              <a:rPr kumimoji="1" lang="ja-JP" altLang="en-US"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事務局員とともに、イベント・新規事業企画や、市町村課題の共有を進め、市町村域・分野を跨いだ新たな取組創出をめざす。</a:t>
            </a:r>
          </a:p>
        </p:txBody>
      </p:sp>
      <p:sp>
        <p:nvSpPr>
          <p:cNvPr id="3" name="正方形/長方形 2">
            <a:extLst>
              <a:ext uri="{FF2B5EF4-FFF2-40B4-BE49-F238E27FC236}">
                <a16:creationId xmlns:a16="http://schemas.microsoft.com/office/drawing/2014/main" id="{378FF0E6-A79E-829F-0203-65D162048ABB}"/>
              </a:ext>
            </a:extLst>
          </p:cNvPr>
          <p:cNvSpPr/>
          <p:nvPr/>
        </p:nvSpPr>
        <p:spPr>
          <a:xfrm>
            <a:off x="416106" y="2332478"/>
            <a:ext cx="1938814" cy="265473"/>
          </a:xfrm>
          <a:prstGeom prst="rect">
            <a:avLst/>
          </a:prstGeom>
          <a:gradFill>
            <a:gsLst>
              <a:gs pos="0">
                <a:schemeClr val="accent5">
                  <a:lumMod val="75000"/>
                </a:scheme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登壇企業</a:t>
            </a:r>
            <a:r>
              <a:rPr kumimoji="1" lang="en-US" altLang="ja-JP" sz="15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11</a:t>
            </a:r>
            <a:r>
              <a:rPr kumimoji="1" lang="ja-JP" altLang="en-US" sz="135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社</a:t>
            </a:r>
            <a:r>
              <a:rPr kumimoji="1" lang="en-US" altLang="ja-JP"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1" lang="ja-JP" altLang="en-US" sz="75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応募企業</a:t>
            </a:r>
            <a:r>
              <a:rPr kumimoji="1" lang="en-US" altLang="ja-JP" sz="13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36</a:t>
            </a:r>
            <a:r>
              <a:rPr kumimoji="1" lang="ja-JP" altLang="en-US" sz="135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社</a:t>
            </a:r>
            <a:endParaRPr kumimoji="1" lang="ja-JP" altLang="en-US" sz="9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BBCF5632-EF58-800D-DCC7-DE9A8674C174}"/>
              </a:ext>
            </a:extLst>
          </p:cNvPr>
          <p:cNvSpPr txBox="1"/>
          <p:nvPr/>
        </p:nvSpPr>
        <p:spPr>
          <a:xfrm>
            <a:off x="868678" y="2607265"/>
            <a:ext cx="2341224" cy="196208"/>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2022</a:t>
            </a:r>
            <a:r>
              <a:rPr kumimoji="1" lang="ja-JP" altLang="en-US" sz="675"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6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a:t>
            </a:r>
            <a:r>
              <a:rPr kumimoji="1" lang="ja-JP" altLang="en-US" sz="675"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6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28</a:t>
            </a:r>
            <a:r>
              <a:rPr kumimoji="1" lang="ja-JP" altLang="en-US" sz="675"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日ピッチイベント開催</a:t>
            </a:r>
            <a:endParaRPr kumimoji="1" lang="en-US" altLang="ja-JP" sz="6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7" name="図 6" descr="ダイアグラム が含まれている画像  自動的に生成された説明">
            <a:extLst>
              <a:ext uri="{FF2B5EF4-FFF2-40B4-BE49-F238E27FC236}">
                <a16:creationId xmlns:a16="http://schemas.microsoft.com/office/drawing/2014/main" id="{16FE2EBF-C337-FF63-93A1-E81E5B98453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49236" y="2624642"/>
            <a:ext cx="1832106" cy="824733"/>
          </a:xfrm>
          <a:prstGeom prst="rect">
            <a:avLst/>
          </a:prstGeom>
        </p:spPr>
      </p:pic>
      <p:sp>
        <p:nvSpPr>
          <p:cNvPr id="43" name="テキスト ボックス 42">
            <a:extLst>
              <a:ext uri="{FF2B5EF4-FFF2-40B4-BE49-F238E27FC236}">
                <a16:creationId xmlns:a16="http://schemas.microsoft.com/office/drawing/2014/main" id="{B3BF1302-8B95-4C74-B0BD-F1CAB520709E}"/>
              </a:ext>
            </a:extLst>
          </p:cNvPr>
          <p:cNvSpPr txBox="1"/>
          <p:nvPr/>
        </p:nvSpPr>
        <p:spPr>
          <a:xfrm>
            <a:off x="4904" y="-3497"/>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大阪スマートシティパートナーズフォーラム</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【OSPF】</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（大阪府）③支援事業</a:t>
            </a:r>
          </a:p>
        </p:txBody>
      </p:sp>
      <p:sp>
        <p:nvSpPr>
          <p:cNvPr id="27" name="テキスト ボックス 26"/>
          <p:cNvSpPr txBox="1"/>
          <p:nvPr/>
        </p:nvSpPr>
        <p:spPr>
          <a:xfrm>
            <a:off x="51689" y="32619"/>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41"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725295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E26CE74-2F32-E33A-0743-F95F312B21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0219" y="3294706"/>
            <a:ext cx="2152689" cy="1629659"/>
          </a:xfrm>
          <a:prstGeom prst="rect">
            <a:avLst/>
          </a:prstGeom>
        </p:spPr>
      </p:pic>
      <p:pic>
        <p:nvPicPr>
          <p:cNvPr id="6" name="図 5">
            <a:extLst>
              <a:ext uri="{FF2B5EF4-FFF2-40B4-BE49-F238E27FC236}">
                <a16:creationId xmlns:a16="http://schemas.microsoft.com/office/drawing/2014/main" id="{2FC65BC9-2614-3DE0-2279-1B5EC1BCE1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1623" y="4717845"/>
            <a:ext cx="2152689" cy="1629659"/>
          </a:xfrm>
          <a:prstGeom prst="rect">
            <a:avLst/>
          </a:prstGeom>
        </p:spPr>
      </p:pic>
      <p:pic>
        <p:nvPicPr>
          <p:cNvPr id="7" name="図 6">
            <a:extLst>
              <a:ext uri="{FF2B5EF4-FFF2-40B4-BE49-F238E27FC236}">
                <a16:creationId xmlns:a16="http://schemas.microsoft.com/office/drawing/2014/main" id="{32936F07-E107-B777-22F4-A7F8ABB636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4916" y="3274941"/>
            <a:ext cx="2193420" cy="1629659"/>
          </a:xfrm>
          <a:prstGeom prst="rect">
            <a:avLst/>
          </a:prstGeom>
        </p:spPr>
      </p:pic>
      <p:pic>
        <p:nvPicPr>
          <p:cNvPr id="8" name="図 7">
            <a:extLst>
              <a:ext uri="{FF2B5EF4-FFF2-40B4-BE49-F238E27FC236}">
                <a16:creationId xmlns:a16="http://schemas.microsoft.com/office/drawing/2014/main" id="{56F90B95-1EDB-3BFA-F558-ABAA934832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2683" y="4699052"/>
            <a:ext cx="2152689" cy="1662750"/>
          </a:xfrm>
          <a:prstGeom prst="rect">
            <a:avLst/>
          </a:prstGeom>
        </p:spPr>
      </p:pic>
      <p:pic>
        <p:nvPicPr>
          <p:cNvPr id="9" name="図 8">
            <a:extLst>
              <a:ext uri="{FF2B5EF4-FFF2-40B4-BE49-F238E27FC236}">
                <a16:creationId xmlns:a16="http://schemas.microsoft.com/office/drawing/2014/main" id="{313C9C13-C625-8F92-04DB-A2FCF3A1EE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4917" y="1865031"/>
            <a:ext cx="2152689" cy="1629659"/>
          </a:xfrm>
          <a:prstGeom prst="rect">
            <a:avLst/>
          </a:prstGeom>
        </p:spPr>
      </p:pic>
      <p:pic>
        <p:nvPicPr>
          <p:cNvPr id="10" name="図 9">
            <a:extLst>
              <a:ext uri="{FF2B5EF4-FFF2-40B4-BE49-F238E27FC236}">
                <a16:creationId xmlns:a16="http://schemas.microsoft.com/office/drawing/2014/main" id="{5A861ABB-F81A-BC66-01E0-C4B1AED5BD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0219" y="1857269"/>
            <a:ext cx="2152689" cy="1629659"/>
          </a:xfrm>
          <a:prstGeom prst="rect">
            <a:avLst/>
          </a:prstGeom>
        </p:spPr>
      </p:pic>
      <p:pic>
        <p:nvPicPr>
          <p:cNvPr id="11" name="図 10">
            <a:extLst>
              <a:ext uri="{FF2B5EF4-FFF2-40B4-BE49-F238E27FC236}">
                <a16:creationId xmlns:a16="http://schemas.microsoft.com/office/drawing/2014/main" id="{4CFC3D84-AD76-04A2-BAA7-96C6DB7FADF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11472" y="3411472"/>
            <a:ext cx="1779880" cy="1073255"/>
          </a:xfrm>
          <a:prstGeom prst="rect">
            <a:avLst/>
          </a:prstGeom>
        </p:spPr>
      </p:pic>
      <p:sp>
        <p:nvSpPr>
          <p:cNvPr id="12" name="テキスト ボックス 11">
            <a:extLst>
              <a:ext uri="{FF2B5EF4-FFF2-40B4-BE49-F238E27FC236}">
                <a16:creationId xmlns:a16="http://schemas.microsoft.com/office/drawing/2014/main" id="{EEF8C62F-43B2-9A1B-FCF2-7520E3512C94}"/>
              </a:ext>
            </a:extLst>
          </p:cNvPr>
          <p:cNvSpPr txBox="1"/>
          <p:nvPr/>
        </p:nvSpPr>
        <p:spPr>
          <a:xfrm>
            <a:off x="4986984" y="4497411"/>
            <a:ext cx="1875488" cy="230832"/>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OSAKA Smart City Meet-up</a:t>
            </a:r>
            <a:endParaRPr kumimoji="0"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7C1C76E6-1301-9F41-CBA2-E76E1182C4DF}"/>
              </a:ext>
            </a:extLst>
          </p:cNvPr>
          <p:cNvSpPr txBox="1"/>
          <p:nvPr/>
        </p:nvSpPr>
        <p:spPr>
          <a:xfrm>
            <a:off x="7548453" y="5969512"/>
            <a:ext cx="1129580" cy="230832"/>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アイデアソン</a:t>
            </a:r>
            <a:endParaRPr kumimoji="0"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6" name="正方形/長方形 15">
            <a:extLst>
              <a:ext uri="{FF2B5EF4-FFF2-40B4-BE49-F238E27FC236}">
                <a16:creationId xmlns:a16="http://schemas.microsoft.com/office/drawing/2014/main" id="{7C670B79-0BE1-3968-398F-9610ED682F26}"/>
              </a:ext>
            </a:extLst>
          </p:cNvPr>
          <p:cNvSpPr/>
          <p:nvPr/>
        </p:nvSpPr>
        <p:spPr>
          <a:xfrm>
            <a:off x="3010361" y="1491268"/>
            <a:ext cx="386644" cy="173124"/>
          </a:xfrm>
          <a:prstGeom prst="rect">
            <a:avLst/>
          </a:prstGeom>
        </p:spPr>
        <p:txBody>
          <a:bodyPr wrap="none">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altLang="ja-JP" sz="52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2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一部</a:t>
            </a:r>
            <a:endParaRPr kumimoji="0" lang="en-US" altLang="ja-JP" sz="78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58CC9F25-4ED5-9711-68AA-1C3029AEF893}"/>
              </a:ext>
            </a:extLst>
          </p:cNvPr>
          <p:cNvSpPr txBox="1"/>
          <p:nvPr/>
        </p:nvSpPr>
        <p:spPr>
          <a:xfrm>
            <a:off x="4902698" y="3004127"/>
            <a:ext cx="1957048" cy="346249"/>
          </a:xfrm>
          <a:prstGeom prst="rect">
            <a:avLst/>
          </a:prstGeom>
          <a:noFill/>
        </p:spPr>
        <p:txBody>
          <a:bodyPr wrap="square" rtlCol="0">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0"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大阪スマートシティパートナーズ</a:t>
            </a:r>
            <a:endParaRPr kumimoji="0" lang="en-US" altLang="ja-JP"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342892" rtl="0" eaLnBrk="1" fontAlgn="auto" latinLnBrk="0" hangingPunct="1">
              <a:lnSpc>
                <a:spcPct val="100000"/>
              </a:lnSpc>
              <a:spcBef>
                <a:spcPts val="0"/>
              </a:spcBef>
              <a:spcAft>
                <a:spcPts val="0"/>
              </a:spcAft>
              <a:buClrTx/>
              <a:buSzTx/>
              <a:buFontTx/>
              <a:buNone/>
              <a:tabLst/>
              <a:defRPr/>
            </a:pPr>
            <a:r>
              <a:rPr kumimoji="0"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フォーラムプロジェクト成果発表会</a:t>
            </a:r>
            <a:endParaRPr kumimoji="0" lang="en-US" altLang="ja-JP"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8" name="テキスト ボックス 17">
            <a:extLst>
              <a:ext uri="{FF2B5EF4-FFF2-40B4-BE49-F238E27FC236}">
                <a16:creationId xmlns:a16="http://schemas.microsoft.com/office/drawing/2014/main" id="{6E886F45-394C-B31F-2621-F27D12D44A1C}"/>
              </a:ext>
            </a:extLst>
          </p:cNvPr>
          <p:cNvSpPr txBox="1"/>
          <p:nvPr/>
        </p:nvSpPr>
        <p:spPr>
          <a:xfrm>
            <a:off x="7219751" y="3067193"/>
            <a:ext cx="1485000" cy="230832"/>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各種ワーキンググループ</a:t>
            </a:r>
            <a:endParaRPr kumimoji="0"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20" name="図 19" descr="テキスト  自動的に生成された説明">
            <a:extLst>
              <a:ext uri="{FF2B5EF4-FFF2-40B4-BE49-F238E27FC236}">
                <a16:creationId xmlns:a16="http://schemas.microsoft.com/office/drawing/2014/main" id="{8FD50959-0C83-53E1-237D-BD4CD7C0FC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28863" y="4828859"/>
            <a:ext cx="1797278" cy="1082012"/>
          </a:xfrm>
          <a:prstGeom prst="rect">
            <a:avLst/>
          </a:prstGeom>
        </p:spPr>
      </p:pic>
      <p:pic>
        <p:nvPicPr>
          <p:cNvPr id="21" name="図 20" descr="テキスト が含まれている画像  自動的に生成された説明">
            <a:extLst>
              <a:ext uri="{FF2B5EF4-FFF2-40B4-BE49-F238E27FC236}">
                <a16:creationId xmlns:a16="http://schemas.microsoft.com/office/drawing/2014/main" id="{FB4F0CCE-34C2-5E93-FE47-D68FA831EE8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030112" y="2002797"/>
            <a:ext cx="1783329" cy="993637"/>
          </a:xfrm>
          <a:prstGeom prst="rect">
            <a:avLst/>
          </a:prstGeom>
        </p:spPr>
      </p:pic>
      <p:pic>
        <p:nvPicPr>
          <p:cNvPr id="22" name="Picture 4">
            <a:extLst>
              <a:ext uri="{FF2B5EF4-FFF2-40B4-BE49-F238E27FC236}">
                <a16:creationId xmlns:a16="http://schemas.microsoft.com/office/drawing/2014/main" id="{C5281287-B451-34C1-92A6-F16B169135E1}"/>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r="-794"/>
          <a:stretch/>
        </p:blipFill>
        <p:spPr bwMode="auto">
          <a:xfrm>
            <a:off x="4992895" y="1977974"/>
            <a:ext cx="1817960" cy="1018458"/>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82C1820A-0DA0-61DA-3D71-9DF5FE07590D}"/>
              </a:ext>
            </a:extLst>
          </p:cNvPr>
          <p:cNvSpPr txBox="1"/>
          <p:nvPr/>
        </p:nvSpPr>
        <p:spPr>
          <a:xfrm>
            <a:off x="7144254" y="4521812"/>
            <a:ext cx="1875488" cy="230832"/>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Smart City Osaka Pitch </a:t>
            </a:r>
          </a:p>
        </p:txBody>
      </p:sp>
      <p:graphicFrame>
        <p:nvGraphicFramePr>
          <p:cNvPr id="24" name="表 23">
            <a:extLst>
              <a:ext uri="{FF2B5EF4-FFF2-40B4-BE49-F238E27FC236}">
                <a16:creationId xmlns:a16="http://schemas.microsoft.com/office/drawing/2014/main" id="{4AA5B04A-2E9C-F0BD-5DA8-91403B34DCFE}"/>
              </a:ext>
            </a:extLst>
          </p:cNvPr>
          <p:cNvGraphicFramePr>
            <a:graphicFrameLocks noGrp="1"/>
          </p:cNvGraphicFramePr>
          <p:nvPr/>
        </p:nvGraphicFramePr>
        <p:xfrm>
          <a:off x="176609" y="1887416"/>
          <a:ext cx="4667319" cy="44119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867964">
                  <a:extLst>
                    <a:ext uri="{9D8B030D-6E8A-4147-A177-3AD203B41FA5}">
                      <a16:colId xmlns:a16="http://schemas.microsoft.com/office/drawing/2014/main" val="722071098"/>
                    </a:ext>
                  </a:extLst>
                </a:gridCol>
                <a:gridCol w="632206">
                  <a:extLst>
                    <a:ext uri="{9D8B030D-6E8A-4147-A177-3AD203B41FA5}">
                      <a16:colId xmlns:a16="http://schemas.microsoft.com/office/drawing/2014/main" val="3741688798"/>
                    </a:ext>
                  </a:extLst>
                </a:gridCol>
                <a:gridCol w="1167149">
                  <a:extLst>
                    <a:ext uri="{9D8B030D-6E8A-4147-A177-3AD203B41FA5}">
                      <a16:colId xmlns:a16="http://schemas.microsoft.com/office/drawing/2014/main" val="872045361"/>
                    </a:ext>
                  </a:extLst>
                </a:gridCol>
              </a:tblGrid>
              <a:tr h="274320">
                <a:tc>
                  <a:txBody>
                    <a:bodyPr/>
                    <a:lstStyle/>
                    <a:p>
                      <a:pPr algn="ctr">
                        <a:lnSpc>
                          <a:spcPct val="150000"/>
                        </a:lnSpc>
                      </a:pPr>
                      <a:r>
                        <a:rPr kumimoji="1" lang="ja-JP" altLang="en-US" sz="900" b="1" dirty="0">
                          <a:solidFill>
                            <a:schemeClr val="tx1">
                              <a:lumMod val="75000"/>
                              <a:lumOff val="25000"/>
                            </a:schemeClr>
                          </a:solidFill>
                        </a:rPr>
                        <a:t>イベント名</a:t>
                      </a:r>
                    </a:p>
                  </a:txBody>
                  <a:tcPr marL="68580" marR="68580" marT="34290" marB="3429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50000"/>
                        </a:lnSpc>
                      </a:pPr>
                      <a:r>
                        <a:rPr kumimoji="1" lang="ja-JP" altLang="en-US" sz="900" b="1" dirty="0">
                          <a:solidFill>
                            <a:schemeClr val="tx1">
                              <a:lumMod val="75000"/>
                              <a:lumOff val="25000"/>
                            </a:schemeClr>
                          </a:solidFill>
                        </a:rPr>
                        <a:t>開催数</a:t>
                      </a:r>
                    </a:p>
                  </a:txBody>
                  <a:tcPr marL="68580" marR="68580" marT="34290" marB="3429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50000"/>
                        </a:lnSpc>
                      </a:pPr>
                      <a:r>
                        <a:rPr kumimoji="1" lang="ja-JP" altLang="en-US" sz="900" b="1" dirty="0">
                          <a:solidFill>
                            <a:schemeClr val="tx1">
                              <a:lumMod val="75000"/>
                              <a:lumOff val="25000"/>
                            </a:schemeClr>
                          </a:solidFill>
                        </a:rPr>
                        <a:t>参加者数</a:t>
                      </a:r>
                    </a:p>
                  </a:txBody>
                  <a:tcPr marL="68580" marR="68580" marT="34290" marB="3429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281689096"/>
                  </a:ext>
                </a:extLst>
              </a:tr>
              <a:tr h="4137660">
                <a:tc>
                  <a:txBody>
                    <a:bodyPr/>
                    <a:lstStyle/>
                    <a:p>
                      <a:pPr algn="l">
                        <a:lnSpc>
                          <a:spcPct val="150000"/>
                        </a:lnSpc>
                      </a:pPr>
                      <a:r>
                        <a:rPr kumimoji="1" lang="ja-JP" altLang="en-US" sz="1100" dirty="0">
                          <a:solidFill>
                            <a:schemeClr val="tx1">
                              <a:lumMod val="75000"/>
                              <a:lumOff val="25000"/>
                            </a:schemeClr>
                          </a:solidFill>
                        </a:rPr>
                        <a:t>♦設立式典・総会</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a:t>
                      </a:r>
                      <a:r>
                        <a:rPr kumimoji="1" lang="en-US" altLang="ja-JP" sz="1100" dirty="0">
                          <a:solidFill>
                            <a:schemeClr val="tx1">
                              <a:lumMod val="75000"/>
                              <a:lumOff val="25000"/>
                            </a:schemeClr>
                          </a:solidFill>
                        </a:rPr>
                        <a:t>OSAKA Smart City Meet-up</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100" dirty="0">
                          <a:solidFill>
                            <a:schemeClr val="tx1">
                              <a:lumMod val="75000"/>
                              <a:lumOff val="25000"/>
                            </a:schemeClr>
                          </a:solidFill>
                        </a:rPr>
                        <a:t>♦</a:t>
                      </a:r>
                      <a:r>
                        <a:rPr kumimoji="1" lang="en-US" altLang="ja-JP" sz="1100" dirty="0">
                          <a:solidFill>
                            <a:schemeClr val="tx1">
                              <a:lumMod val="75000"/>
                              <a:lumOff val="25000"/>
                            </a:schemeClr>
                          </a:solidFill>
                        </a:rPr>
                        <a:t>OSAKA Smart City MINI-Meet-up</a:t>
                      </a:r>
                    </a:p>
                    <a:p>
                      <a:pPr algn="l">
                        <a:lnSpc>
                          <a:spcPct val="150000"/>
                        </a:lnSpc>
                      </a:pPr>
                      <a:r>
                        <a:rPr kumimoji="1" lang="ja-JP" altLang="en-US" sz="1100" dirty="0">
                          <a:solidFill>
                            <a:schemeClr val="tx1">
                              <a:lumMod val="75000"/>
                              <a:lumOff val="25000"/>
                            </a:schemeClr>
                          </a:solidFill>
                        </a:rPr>
                        <a:t>♦市町村課題見える化</a:t>
                      </a:r>
                      <a:r>
                        <a:rPr kumimoji="1" lang="en-US" altLang="ja-JP" sz="1100" dirty="0">
                          <a:solidFill>
                            <a:schemeClr val="tx1">
                              <a:lumMod val="75000"/>
                              <a:lumOff val="25000"/>
                            </a:schemeClr>
                          </a:solidFill>
                        </a:rPr>
                        <a:t> </a:t>
                      </a:r>
                      <a:r>
                        <a:rPr kumimoji="1" lang="ja-JP" altLang="en-US" sz="1100" dirty="0">
                          <a:solidFill>
                            <a:schemeClr val="tx1">
                              <a:lumMod val="75000"/>
                              <a:lumOff val="25000"/>
                            </a:schemeClr>
                          </a:solidFill>
                        </a:rPr>
                        <a:t>ﾜｰｸｼｮｯﾌﾟ</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♦自治体</a:t>
                      </a:r>
                      <a:r>
                        <a:rPr kumimoji="1" lang="en-US" altLang="ja-JP" sz="1100" dirty="0">
                          <a:solidFill>
                            <a:schemeClr val="tx1">
                              <a:lumMod val="75000"/>
                              <a:lumOff val="25000"/>
                            </a:schemeClr>
                          </a:solidFill>
                        </a:rPr>
                        <a:t>×</a:t>
                      </a:r>
                      <a:r>
                        <a:rPr kumimoji="1" lang="ja-JP" altLang="en-US" sz="1100" dirty="0">
                          <a:solidFill>
                            <a:schemeClr val="tx1">
                              <a:lumMod val="75000"/>
                              <a:lumOff val="25000"/>
                            </a:schemeClr>
                          </a:solidFill>
                        </a:rPr>
                        <a:t>企業で取り組む地域課題解決</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♦ノーコードアプリセミナー</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♦安全・安心なまちづくり</a:t>
                      </a:r>
                      <a:r>
                        <a:rPr kumimoji="1" lang="en-US" altLang="ja-JP" sz="1100" dirty="0">
                          <a:solidFill>
                            <a:schemeClr val="tx1">
                              <a:lumMod val="75000"/>
                              <a:lumOff val="25000"/>
                            </a:schemeClr>
                          </a:solidFill>
                        </a:rPr>
                        <a:t>WG</a:t>
                      </a:r>
                    </a:p>
                    <a:p>
                      <a:pPr algn="l">
                        <a:lnSpc>
                          <a:spcPct val="150000"/>
                        </a:lnSpc>
                      </a:pPr>
                      <a:r>
                        <a:rPr kumimoji="1" lang="ja-JP" altLang="en-US" sz="1100" dirty="0">
                          <a:solidFill>
                            <a:schemeClr val="tx1">
                              <a:lumMod val="75000"/>
                              <a:lumOff val="25000"/>
                            </a:schemeClr>
                          </a:solidFill>
                        </a:rPr>
                        <a:t>♦地域通貨に関する</a:t>
                      </a:r>
                      <a:r>
                        <a:rPr kumimoji="1" lang="en-US" altLang="ja-JP" sz="1100" dirty="0">
                          <a:solidFill>
                            <a:schemeClr val="tx1">
                              <a:lumMod val="75000"/>
                              <a:lumOff val="25000"/>
                            </a:schemeClr>
                          </a:solidFill>
                        </a:rPr>
                        <a:t>WG</a:t>
                      </a:r>
                    </a:p>
                    <a:p>
                      <a:pPr algn="l">
                        <a:lnSpc>
                          <a:spcPct val="150000"/>
                        </a:lnSpc>
                      </a:pPr>
                      <a:r>
                        <a:rPr kumimoji="1" lang="ja-JP" altLang="en-US" sz="1100" dirty="0">
                          <a:solidFill>
                            <a:schemeClr val="tx1">
                              <a:lumMod val="75000"/>
                              <a:lumOff val="25000"/>
                            </a:schemeClr>
                          </a:solidFill>
                        </a:rPr>
                        <a:t>♦</a:t>
                      </a:r>
                      <a:r>
                        <a:rPr kumimoji="1" lang="en-US" altLang="ja-JP" sz="1100" dirty="0">
                          <a:solidFill>
                            <a:schemeClr val="tx1">
                              <a:lumMod val="75000"/>
                              <a:lumOff val="25000"/>
                            </a:schemeClr>
                          </a:solidFill>
                        </a:rPr>
                        <a:t>AI</a:t>
                      </a:r>
                      <a:r>
                        <a:rPr kumimoji="1" lang="ja-JP" altLang="en-US" sz="1100" dirty="0">
                          <a:solidFill>
                            <a:schemeClr val="tx1">
                              <a:lumMod val="75000"/>
                              <a:lumOff val="25000"/>
                            </a:schemeClr>
                          </a:solidFill>
                        </a:rPr>
                        <a:t>ｵﾝﾃﾞﾏﾝﾄﾞ交通導入に関する</a:t>
                      </a:r>
                      <a:r>
                        <a:rPr kumimoji="1" lang="en-US" altLang="ja-JP" sz="1100" dirty="0">
                          <a:solidFill>
                            <a:schemeClr val="tx1">
                              <a:lumMod val="75000"/>
                              <a:lumOff val="25000"/>
                            </a:schemeClr>
                          </a:solidFill>
                        </a:rPr>
                        <a:t>WG</a:t>
                      </a:r>
                    </a:p>
                    <a:p>
                      <a:pPr algn="l">
                        <a:lnSpc>
                          <a:spcPct val="150000"/>
                        </a:lnSpc>
                      </a:pPr>
                      <a:r>
                        <a:rPr kumimoji="1" lang="ja-JP" altLang="en-US" sz="1100" dirty="0">
                          <a:solidFill>
                            <a:schemeClr val="tx1">
                              <a:lumMod val="75000"/>
                              <a:lumOff val="25000"/>
                            </a:schemeClr>
                          </a:solidFill>
                        </a:rPr>
                        <a:t>♦子育てしやすいまちづくり</a:t>
                      </a:r>
                      <a:r>
                        <a:rPr kumimoji="1" lang="en-US" altLang="ja-JP" sz="1100" dirty="0">
                          <a:solidFill>
                            <a:schemeClr val="tx1">
                              <a:lumMod val="75000"/>
                              <a:lumOff val="25000"/>
                            </a:schemeClr>
                          </a:solidFill>
                        </a:rPr>
                        <a:t>WG</a:t>
                      </a:r>
                    </a:p>
                    <a:p>
                      <a:pPr algn="l">
                        <a:lnSpc>
                          <a:spcPct val="150000"/>
                        </a:lnSpc>
                      </a:pPr>
                      <a:r>
                        <a:rPr kumimoji="1" lang="ja-JP" altLang="en-US" sz="1100" dirty="0">
                          <a:solidFill>
                            <a:schemeClr val="tx1">
                              <a:lumMod val="75000"/>
                              <a:lumOff val="25000"/>
                            </a:schemeClr>
                          </a:solidFill>
                        </a:rPr>
                        <a:t>♦オンライン意見交換会</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a:t>
                      </a:r>
                      <a:r>
                        <a:rPr kumimoji="1" lang="en-US" altLang="ja-JP" sz="1100" dirty="0">
                          <a:solidFill>
                            <a:schemeClr val="tx1">
                              <a:lumMod val="75000"/>
                              <a:lumOff val="25000"/>
                            </a:schemeClr>
                          </a:solidFill>
                        </a:rPr>
                        <a:t>OSPF</a:t>
                      </a:r>
                      <a:r>
                        <a:rPr kumimoji="1" lang="ja-JP" altLang="en-US" sz="1100" dirty="0">
                          <a:solidFill>
                            <a:schemeClr val="tx1">
                              <a:lumMod val="75000"/>
                              <a:lumOff val="25000"/>
                            </a:schemeClr>
                          </a:solidFill>
                        </a:rPr>
                        <a:t>会員交流会</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a:t>
                      </a:r>
                      <a:r>
                        <a:rPr kumimoji="1" lang="en-US" altLang="ja-JP" sz="1100" dirty="0">
                          <a:solidFill>
                            <a:schemeClr val="tx1">
                              <a:lumMod val="75000"/>
                              <a:lumOff val="25000"/>
                            </a:schemeClr>
                          </a:solidFill>
                        </a:rPr>
                        <a:t>OSPF</a:t>
                      </a:r>
                      <a:r>
                        <a:rPr kumimoji="1" lang="ja-JP" altLang="en-US" sz="1100" dirty="0">
                          <a:solidFill>
                            <a:schemeClr val="tx1">
                              <a:lumMod val="75000"/>
                              <a:lumOff val="25000"/>
                            </a:schemeClr>
                          </a:solidFill>
                        </a:rPr>
                        <a:t>ﾌﾟﾛｼﾞｪｸﾄ発表会</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♦アイデアソン</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a:t>
                      </a:r>
                      <a:r>
                        <a:rPr kumimoji="1" lang="en" altLang="ja-JP" sz="1100" dirty="0">
                          <a:solidFill>
                            <a:schemeClr val="tx1">
                              <a:lumMod val="75000"/>
                              <a:lumOff val="25000"/>
                            </a:schemeClr>
                          </a:solidFill>
                        </a:rPr>
                        <a:t>Smart City Osaka Pitch</a:t>
                      </a:r>
                      <a:r>
                        <a:rPr kumimoji="1" lang="ja-JP" altLang="en-US" sz="800" dirty="0">
                          <a:solidFill>
                            <a:schemeClr val="tx1">
                              <a:lumMod val="75000"/>
                              <a:lumOff val="25000"/>
                            </a:schemeClr>
                          </a:solidFill>
                        </a:rPr>
                        <a:t>（ｽﾀｰﾄｱｯﾌﾟ</a:t>
                      </a:r>
                      <a:r>
                        <a:rPr kumimoji="1" lang="en-US" altLang="ja-JP" sz="800" dirty="0">
                          <a:solidFill>
                            <a:schemeClr val="tx1">
                              <a:lumMod val="75000"/>
                              <a:lumOff val="25000"/>
                            </a:schemeClr>
                          </a:solidFill>
                        </a:rPr>
                        <a:t>11</a:t>
                      </a:r>
                      <a:r>
                        <a:rPr kumimoji="1" lang="ja-JP" altLang="en-US" sz="800" dirty="0">
                          <a:solidFill>
                            <a:schemeClr val="tx1">
                              <a:lumMod val="75000"/>
                              <a:lumOff val="25000"/>
                            </a:schemeClr>
                          </a:solidFill>
                        </a:rPr>
                        <a:t>社登壇）</a:t>
                      </a:r>
                      <a:endParaRPr kumimoji="1" lang="en-US" altLang="ja-JP" sz="800" dirty="0">
                        <a:solidFill>
                          <a:schemeClr val="tx1">
                            <a:lumMod val="75000"/>
                            <a:lumOff val="25000"/>
                          </a:schemeClr>
                        </a:solidFill>
                      </a:endParaRPr>
                    </a:p>
                    <a:p>
                      <a:pPr algn="l">
                        <a:lnSpc>
                          <a:spcPct val="150000"/>
                        </a:lnSpc>
                      </a:pPr>
                      <a:endParaRPr kumimoji="1" lang="en" altLang="ja-JP" sz="500" dirty="0">
                        <a:solidFill>
                          <a:schemeClr val="tx1">
                            <a:lumMod val="75000"/>
                            <a:lumOff val="25000"/>
                          </a:schemeClr>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kumimoji="1" lang="en-US" altLang="ja-JP" sz="1100" dirty="0">
                          <a:solidFill>
                            <a:schemeClr val="tx1">
                              <a:lumMod val="75000"/>
                              <a:lumOff val="25000"/>
                            </a:schemeClr>
                          </a:solidFill>
                        </a:rPr>
                        <a:t>2</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2</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1</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4</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1</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2</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2</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5</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4</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2</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17</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1</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6</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3</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2</a:t>
                      </a:r>
                      <a:r>
                        <a:rPr kumimoji="1" lang="ja-JP" altLang="en-US" sz="1100" dirty="0">
                          <a:solidFill>
                            <a:schemeClr val="tx1">
                              <a:lumMod val="75000"/>
                              <a:lumOff val="25000"/>
                            </a:schemeClr>
                          </a:solidFill>
                        </a:rPr>
                        <a:t>回</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622</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a:t>
                      </a:r>
                      <a:r>
                        <a:rPr kumimoji="1" lang="ja-JP" altLang="en-US" sz="1100" baseline="0" dirty="0">
                          <a:solidFill>
                            <a:schemeClr val="tx1">
                              <a:lumMod val="75000"/>
                              <a:lumOff val="25000"/>
                            </a:schemeClr>
                          </a:solidFill>
                        </a:rPr>
                        <a:t> </a:t>
                      </a:r>
                      <a:r>
                        <a:rPr kumimoji="1" lang="ja-JP" altLang="en-US" sz="1100" dirty="0">
                          <a:solidFill>
                            <a:schemeClr val="tx1">
                              <a:lumMod val="75000"/>
                              <a:lumOff val="25000"/>
                            </a:schemeClr>
                          </a:solidFill>
                        </a:rPr>
                        <a:t>約</a:t>
                      </a:r>
                      <a:r>
                        <a:rPr kumimoji="1" lang="en-US" altLang="ja-JP" sz="1100" dirty="0">
                          <a:solidFill>
                            <a:schemeClr val="tx1">
                              <a:lumMod val="75000"/>
                              <a:lumOff val="25000"/>
                            </a:schemeClr>
                          </a:solidFill>
                        </a:rPr>
                        <a:t>550</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en-US" altLang="ja-JP" sz="1100" dirty="0">
                          <a:solidFill>
                            <a:schemeClr val="tx1">
                              <a:lumMod val="75000"/>
                              <a:lumOff val="25000"/>
                            </a:schemeClr>
                          </a:solidFill>
                        </a:rPr>
                        <a:t>36</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147</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en-US" altLang="ja-JP" sz="1100" dirty="0">
                          <a:solidFill>
                            <a:schemeClr val="tx1">
                              <a:lumMod val="75000"/>
                              <a:lumOff val="25000"/>
                            </a:schemeClr>
                          </a:solidFill>
                        </a:rPr>
                        <a:t>116</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79</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90</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76</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205</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30</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約</a:t>
                      </a:r>
                      <a:r>
                        <a:rPr kumimoji="1" lang="en-US" altLang="ja-JP" sz="1100" dirty="0">
                          <a:solidFill>
                            <a:schemeClr val="tx1">
                              <a:lumMod val="75000"/>
                              <a:lumOff val="25000"/>
                            </a:schemeClr>
                          </a:solidFill>
                        </a:rPr>
                        <a:t>100</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en-US" altLang="ja-JP" sz="1100" dirty="0">
                          <a:solidFill>
                            <a:schemeClr val="tx1">
                              <a:lumMod val="75000"/>
                              <a:lumOff val="25000"/>
                            </a:schemeClr>
                          </a:solidFill>
                        </a:rPr>
                        <a:t>248</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2252</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a:t>
                      </a:r>
                      <a:r>
                        <a:rPr kumimoji="1" lang="en-US" altLang="ja-JP" sz="1100" dirty="0">
                          <a:solidFill>
                            <a:schemeClr val="tx1">
                              <a:lumMod val="75000"/>
                              <a:lumOff val="25000"/>
                            </a:schemeClr>
                          </a:solidFill>
                        </a:rPr>
                        <a:t>120</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a:t>
                      </a:r>
                      <a:r>
                        <a:rPr kumimoji="1" lang="en-US" altLang="ja-JP" sz="1100" dirty="0">
                          <a:solidFill>
                            <a:schemeClr val="tx1">
                              <a:lumMod val="75000"/>
                              <a:lumOff val="25000"/>
                            </a:schemeClr>
                          </a:solidFill>
                        </a:rPr>
                        <a:t>117</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7567073"/>
                  </a:ext>
                </a:extLst>
              </a:tr>
            </a:tbl>
          </a:graphicData>
        </a:graphic>
      </p:graphicFrame>
      <p:sp>
        <p:nvSpPr>
          <p:cNvPr id="25" name="正方形/長方形 24">
            <a:extLst>
              <a:ext uri="{FF2B5EF4-FFF2-40B4-BE49-F238E27FC236}">
                <a16:creationId xmlns:a16="http://schemas.microsoft.com/office/drawing/2014/main" id="{32D2E2F8-4104-9788-E1F7-EC859BF492E9}"/>
              </a:ext>
            </a:extLst>
          </p:cNvPr>
          <p:cNvSpPr/>
          <p:nvPr/>
        </p:nvSpPr>
        <p:spPr>
          <a:xfrm>
            <a:off x="2792525" y="1616880"/>
            <a:ext cx="1972163" cy="253916"/>
          </a:xfrm>
          <a:prstGeom prst="rect">
            <a:avLst/>
          </a:prstGeom>
        </p:spPr>
        <p:txBody>
          <a:bodyPr wrap="square">
            <a:spAutoFit/>
          </a:bodyPr>
          <a:lstStyle/>
          <a:p>
            <a:pPr marL="0" marR="0" lvl="0" indent="0" algn="dist" defTabSz="342892"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Courier New" panose="02070309020205020404" pitchFamily="49" charset="0"/>
              </a:rPr>
              <a:t>イベント</a:t>
            </a:r>
            <a:r>
              <a:rPr kumimoji="0" lang="en-US" altLang="ja-JP" sz="10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Courier New" panose="02070309020205020404" pitchFamily="49" charset="0"/>
              </a:rPr>
              <a:t>/</a:t>
            </a:r>
            <a:r>
              <a:rPr kumimoji="0" lang="ja-JP" altLang="en-US" sz="10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Courier New" panose="02070309020205020404" pitchFamily="49" charset="0"/>
              </a:rPr>
              <a:t>セミナー等開催実績</a:t>
            </a:r>
          </a:p>
        </p:txBody>
      </p:sp>
      <p:pic>
        <p:nvPicPr>
          <p:cNvPr id="26" name="図 25">
            <a:extLst>
              <a:ext uri="{FF2B5EF4-FFF2-40B4-BE49-F238E27FC236}">
                <a16:creationId xmlns:a16="http://schemas.microsoft.com/office/drawing/2014/main" id="{F0A27F60-CF18-BEEA-E555-C886EE046FD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026084" y="3402437"/>
            <a:ext cx="1812718" cy="1084323"/>
          </a:xfrm>
          <a:prstGeom prst="rect">
            <a:avLst/>
          </a:prstGeom>
        </p:spPr>
      </p:pic>
      <p:sp>
        <p:nvSpPr>
          <p:cNvPr id="27" name="テキスト ボックス 26">
            <a:extLst>
              <a:ext uri="{FF2B5EF4-FFF2-40B4-BE49-F238E27FC236}">
                <a16:creationId xmlns:a16="http://schemas.microsoft.com/office/drawing/2014/main" id="{616280DA-6DBA-DA05-7B63-7839B2ECAB65}"/>
              </a:ext>
            </a:extLst>
          </p:cNvPr>
          <p:cNvSpPr txBox="1"/>
          <p:nvPr/>
        </p:nvSpPr>
        <p:spPr>
          <a:xfrm>
            <a:off x="176609" y="1381422"/>
            <a:ext cx="3836591" cy="323165"/>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gradFill>
                  <a:gsLst>
                    <a:gs pos="0">
                      <a:srgbClr val="0070C0"/>
                    </a:gs>
                    <a:gs pos="100000">
                      <a:srgbClr val="002060"/>
                    </a:gs>
                  </a:gsLst>
                  <a:lin ang="5400000" scaled="1"/>
                </a:gradFill>
                <a:effectLst/>
                <a:uLnTx/>
                <a:uFillTx/>
                <a:latin typeface="HGP創英角ｺﾞｼｯｸUB" panose="020B0900000000000000" pitchFamily="50" charset="-128"/>
                <a:ea typeface="HGP創英角ｺﾞｼｯｸUB" panose="020B0900000000000000" pitchFamily="50" charset="-128"/>
                <a:cs typeface="+mn-cs"/>
              </a:rPr>
              <a:t>Osaka </a:t>
            </a:r>
            <a:r>
              <a:rPr kumimoji="1" lang="en-US" altLang="ja-JP" sz="1500" b="1" i="0" u="none" strike="noStrike" kern="1200" cap="none" spc="0" normalizeH="0" baseline="0" noProof="0" dirty="0" err="1">
                <a:ln>
                  <a:noFill/>
                </a:ln>
                <a:gradFill>
                  <a:gsLst>
                    <a:gs pos="0">
                      <a:srgbClr val="0070C0"/>
                    </a:gs>
                    <a:gs pos="100000">
                      <a:srgbClr val="002060"/>
                    </a:gs>
                  </a:gsLst>
                  <a:lin ang="5400000" scaled="1"/>
                </a:gradFill>
                <a:effectLst/>
                <a:uLnTx/>
                <a:uFillTx/>
                <a:latin typeface="HGP創英角ｺﾞｼｯｸUB" panose="020B0900000000000000" pitchFamily="50" charset="-128"/>
                <a:ea typeface="HGP創英角ｺﾞｼｯｸUB" panose="020B0900000000000000" pitchFamily="50" charset="-128"/>
                <a:cs typeface="+mn-cs"/>
              </a:rPr>
              <a:t>Smartcity</a:t>
            </a:r>
            <a:r>
              <a:rPr kumimoji="1" lang="en-US" altLang="ja-JP" sz="1500" b="1" i="0" u="none" strike="noStrike" kern="1200" cap="none" spc="0" normalizeH="0" baseline="0" noProof="0" dirty="0">
                <a:ln>
                  <a:noFill/>
                </a:ln>
                <a:gradFill>
                  <a:gsLst>
                    <a:gs pos="0">
                      <a:srgbClr val="0070C0"/>
                    </a:gs>
                    <a:gs pos="100000">
                      <a:srgbClr val="002060"/>
                    </a:gs>
                  </a:gsLst>
                  <a:lin ang="5400000" scaled="1"/>
                </a:gradFill>
                <a:effectLst/>
                <a:uLnTx/>
                <a:uFillTx/>
                <a:latin typeface="HGP創英角ｺﾞｼｯｸUB" panose="020B0900000000000000" pitchFamily="50" charset="-128"/>
                <a:ea typeface="HGP創英角ｺﾞｼｯｸUB" panose="020B0900000000000000" pitchFamily="50" charset="-128"/>
                <a:cs typeface="+mn-cs"/>
              </a:rPr>
              <a:t> Partners Forum</a:t>
            </a:r>
          </a:p>
        </p:txBody>
      </p:sp>
      <p:sp>
        <p:nvSpPr>
          <p:cNvPr id="32" name="テキスト ボックス 31">
            <a:extLst>
              <a:ext uri="{FF2B5EF4-FFF2-40B4-BE49-F238E27FC236}">
                <a16:creationId xmlns:a16="http://schemas.microsoft.com/office/drawing/2014/main" id="{23F02531-18F1-25B8-BD0C-3969D0B8D713}"/>
              </a:ext>
            </a:extLst>
          </p:cNvPr>
          <p:cNvSpPr txBox="1"/>
          <p:nvPr/>
        </p:nvSpPr>
        <p:spPr>
          <a:xfrm>
            <a:off x="4925600" y="5971391"/>
            <a:ext cx="1875411" cy="219291"/>
          </a:xfrm>
          <a:prstGeom prst="rect">
            <a:avLst/>
          </a:prstGeom>
          <a:noFill/>
        </p:spPr>
        <p:txBody>
          <a:bodyPr wrap="square" rtlCol="0">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0"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市町村課題 意見交換会</a:t>
            </a:r>
          </a:p>
        </p:txBody>
      </p:sp>
      <p:pic>
        <p:nvPicPr>
          <p:cNvPr id="33" name="図 3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001813" y="4828291"/>
            <a:ext cx="1779880" cy="1100233"/>
          </a:xfrm>
          <a:prstGeom prst="rect">
            <a:avLst/>
          </a:prstGeom>
        </p:spPr>
      </p:pic>
      <p:sp>
        <p:nvSpPr>
          <p:cNvPr id="36" name="テキスト ボックス 35">
            <a:extLst>
              <a:ext uri="{FF2B5EF4-FFF2-40B4-BE49-F238E27FC236}">
                <a16:creationId xmlns:a16="http://schemas.microsoft.com/office/drawing/2014/main" id="{B3BF1302-8B95-4C74-B0BD-F1CAB520709E}"/>
              </a:ext>
            </a:extLst>
          </p:cNvPr>
          <p:cNvSpPr txBox="1"/>
          <p:nvPr/>
        </p:nvSpPr>
        <p:spPr>
          <a:xfrm>
            <a:off x="4904" y="-3497"/>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大阪スマートシティパートナーズフォーラム</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【OSPF】</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a:t>
            </a:r>
            <a:r>
              <a:rPr kumimoji="0" lang="ja-JP" altLang="en-US" sz="1200" b="1" i="0" u="none" strike="noStrike" kern="1200" cap="none" spc="0" normalizeH="0" baseline="0" noProof="0" dirty="0">
                <a:ln>
                  <a:noFill/>
                </a:ln>
                <a:solidFill>
                  <a:prstClr val="white"/>
                </a:solidFill>
                <a:effectLst/>
                <a:uLnTx/>
                <a:uFillTx/>
                <a:latin typeface="Meiryo UI"/>
                <a:ea typeface="Meiryo UI"/>
                <a:cs typeface="+mn-cs"/>
              </a:rPr>
              <a:t>④イベント／セミナーの開催</a:t>
            </a:r>
          </a:p>
        </p:txBody>
      </p:sp>
      <p:sp>
        <p:nvSpPr>
          <p:cNvPr id="28" name="テキスト ボックス 27"/>
          <p:cNvSpPr txBox="1"/>
          <p:nvPr/>
        </p:nvSpPr>
        <p:spPr>
          <a:xfrm>
            <a:off x="51689" y="32619"/>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30"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175802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1">
            <a:extLst>
              <a:ext uri="{FF2B5EF4-FFF2-40B4-BE49-F238E27FC236}">
                <a16:creationId xmlns:a16="http://schemas.microsoft.com/office/drawing/2014/main" id="{23B7FF7A-93CD-4B31-8CB9-01F723B04A30}"/>
              </a:ext>
            </a:extLst>
          </p:cNvPr>
          <p:cNvSpPr txBox="1"/>
          <p:nvPr/>
        </p:nvSpPr>
        <p:spPr>
          <a:xfrm>
            <a:off x="158860" y="1140997"/>
            <a:ext cx="4404140" cy="900246"/>
          </a:xfrm>
          <a:prstGeom prst="rect">
            <a:avLst/>
          </a:prstGeom>
          <a:noFill/>
        </p:spPr>
        <p:txBody>
          <a:bodyPr wrap="square" rtlCol="0">
            <a:spAutoFit/>
          </a:bodyPr>
          <a:lstStyle/>
          <a:p>
            <a:pPr marL="134997" marR="0" lvl="0" indent="-13499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R2</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年度から、新たなモビリティサービスによるまちづくりに取り組む市町村を支援。</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R4</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年度からは、地域の便利な交通サービス実現に向けて、交通事業者が主体となる</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AI</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オンデマンド交通のモデルづくりを推進</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34997" marR="0" lvl="0" indent="-13499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R3.12</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発足の「関西</a:t>
            </a:r>
            <a:r>
              <a:rPr kumimoji="1" lang="en-US" altLang="ja-JP" sz="105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MaaS</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推進連絡会議」を通じて、交通・観光分野をはじめとする幅広い業種間の連携による広域</a:t>
            </a:r>
            <a:r>
              <a:rPr kumimoji="1" lang="en-US" altLang="ja-JP" sz="105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MaaS</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実現を推進</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3" name="テキスト ボックス 32">
            <a:extLst>
              <a:ext uri="{FF2B5EF4-FFF2-40B4-BE49-F238E27FC236}">
                <a16:creationId xmlns:a16="http://schemas.microsoft.com/office/drawing/2014/main" id="{55EF3085-A959-48AD-9B24-FA5D86120019}"/>
              </a:ext>
            </a:extLst>
          </p:cNvPr>
          <p:cNvSpPr txBox="1"/>
          <p:nvPr/>
        </p:nvSpPr>
        <p:spPr>
          <a:xfrm>
            <a:off x="191184" y="4675345"/>
            <a:ext cx="2354695" cy="216110"/>
          </a:xfrm>
          <a:prstGeom prst="rect">
            <a:avLst/>
          </a:prstGeom>
          <a:noFill/>
          <a:ln>
            <a:noFill/>
          </a:ln>
        </p:spPr>
        <p:txBody>
          <a:bodyPr wrap="square" tIns="27000" bIns="27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■市町村のまちづくりとの連携</a:t>
            </a:r>
            <a:endParaRPr kumimoji="1" lang="en-US" altLang="ja-JP"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cxnSp>
        <p:nvCxnSpPr>
          <p:cNvPr id="34" name="直線コネクタ 33">
            <a:extLst>
              <a:ext uri="{FF2B5EF4-FFF2-40B4-BE49-F238E27FC236}">
                <a16:creationId xmlns:a16="http://schemas.microsoft.com/office/drawing/2014/main" id="{E41F6282-4249-49EF-A217-0777CE4BB51C}"/>
              </a:ext>
            </a:extLst>
          </p:cNvPr>
          <p:cNvCxnSpPr/>
          <p:nvPr/>
        </p:nvCxnSpPr>
        <p:spPr>
          <a:xfrm>
            <a:off x="149282" y="1091503"/>
            <a:ext cx="4374000" cy="0"/>
          </a:xfrm>
          <a:prstGeom prst="line">
            <a:avLst/>
          </a:prstGeom>
        </p:spPr>
        <p:style>
          <a:lnRef idx="1">
            <a:schemeClr val="dk1"/>
          </a:lnRef>
          <a:fillRef idx="0">
            <a:schemeClr val="dk1"/>
          </a:fillRef>
          <a:effectRef idx="0">
            <a:schemeClr val="dk1"/>
          </a:effectRef>
          <a:fontRef idx="minor">
            <a:schemeClr val="tx1"/>
          </a:fontRef>
        </p:style>
      </p:cxnSp>
      <p:pic>
        <p:nvPicPr>
          <p:cNvPr id="36" name="図 35">
            <a:extLst>
              <a:ext uri="{FF2B5EF4-FFF2-40B4-BE49-F238E27FC236}">
                <a16:creationId xmlns:a16="http://schemas.microsoft.com/office/drawing/2014/main" id="{A30AE337-B53C-4547-A295-900BC21AD1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0612" y="2767488"/>
            <a:ext cx="2379691" cy="1482080"/>
          </a:xfrm>
          <a:prstGeom prst="rect">
            <a:avLst/>
          </a:prstGeom>
        </p:spPr>
      </p:pic>
      <p:sp>
        <p:nvSpPr>
          <p:cNvPr id="39" name="正方形/長方形 38">
            <a:extLst>
              <a:ext uri="{FF2B5EF4-FFF2-40B4-BE49-F238E27FC236}">
                <a16:creationId xmlns:a16="http://schemas.microsoft.com/office/drawing/2014/main" id="{2DCE6977-BE85-862C-D403-CFD212965019}"/>
              </a:ext>
            </a:extLst>
          </p:cNvPr>
          <p:cNvSpPr/>
          <p:nvPr/>
        </p:nvSpPr>
        <p:spPr>
          <a:xfrm>
            <a:off x="2491582" y="4375485"/>
            <a:ext cx="2264241" cy="1655853"/>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altLang="ja-JP" sz="101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63103" marR="0" lvl="0" indent="-63103"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大阪市内で</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オンデマンド交通の社会実験中</a:t>
            </a:r>
            <a:endParaRPr kumimoji="1" lang="en-US" altLang="ja-JP" sz="900" b="0" i="0" u="none" strike="dbl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 </a:t>
            </a: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平野区、生野区　</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 </a:t>
            </a: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北区、福島区</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63103" marR="0" lvl="0" indent="-63103"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夢洲等で自動運転の公道実証</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(R4.4)</a:t>
            </a:r>
          </a:p>
          <a:p>
            <a:pPr marL="63103" marR="0" lvl="0" indent="-63103"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都市型</a:t>
            </a:r>
            <a:r>
              <a:rPr kumimoji="1" lang="en-US" altLang="ja-JP" sz="900" b="0" i="0" u="none" strike="noStrike" kern="1200" cap="none" spc="-38"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構想「</a:t>
            </a:r>
            <a:r>
              <a:rPr kumimoji="1" lang="en-US" altLang="ja-JP" sz="900" b="0" i="0" u="none" strike="noStrike" kern="1200" cap="none" spc="-38"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eMETRO</a:t>
            </a: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」公表</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(R4.5)</a:t>
            </a:r>
          </a:p>
          <a:p>
            <a:pPr marL="0" marR="0" lvl="0" indent="0" algn="l" defTabSz="342892"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3103" marR="0" lvl="0" indent="-63103"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3103" marR="0" lvl="0" indent="-63103"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ja-JP" altLang="en-US" sz="101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0" name="テキスト ボックス 39">
            <a:extLst>
              <a:ext uri="{FF2B5EF4-FFF2-40B4-BE49-F238E27FC236}">
                <a16:creationId xmlns:a16="http://schemas.microsoft.com/office/drawing/2014/main" id="{55EF3085-A959-48AD-9B24-FA5D86120019}"/>
              </a:ext>
            </a:extLst>
          </p:cNvPr>
          <p:cNvSpPr txBox="1"/>
          <p:nvPr/>
        </p:nvSpPr>
        <p:spPr>
          <a:xfrm>
            <a:off x="2557902" y="4361765"/>
            <a:ext cx="1918235" cy="216110"/>
          </a:xfrm>
          <a:prstGeom prst="rect">
            <a:avLst/>
          </a:prstGeom>
          <a:noFill/>
          <a:ln>
            <a:noFill/>
          </a:ln>
        </p:spPr>
        <p:txBody>
          <a:bodyPr wrap="square" tIns="27000" bIns="27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大阪メトロによる先導的</a:t>
            </a:r>
            <a:r>
              <a:rPr kumimoji="1" lang="ja-JP" altLang="en-US"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取組み</a:t>
            </a:r>
            <a:endParaRPr kumimoji="1" lang="en-US" altLang="ja-JP"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pic>
        <p:nvPicPr>
          <p:cNvPr id="41" name="図 40" descr="画面の領域">
            <a:extLst>
              <a:ext uri="{FF2B5EF4-FFF2-40B4-BE49-F238E27FC236}">
                <a16:creationId xmlns:a16="http://schemas.microsoft.com/office/drawing/2014/main" id="{71C74C2E-6D7F-41F3-A512-DE5B683E4C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33277" y="5171935"/>
            <a:ext cx="595654" cy="376580"/>
          </a:xfrm>
          <a:prstGeom prst="rect">
            <a:avLst/>
          </a:prstGeom>
        </p:spPr>
      </p:pic>
      <p:pic>
        <p:nvPicPr>
          <p:cNvPr id="42" name="図 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9129" y="5588349"/>
            <a:ext cx="580354" cy="349322"/>
          </a:xfrm>
          <a:prstGeom prst="rect">
            <a:avLst/>
          </a:prstGeom>
        </p:spPr>
      </p:pic>
      <p:pic>
        <p:nvPicPr>
          <p:cNvPr id="43" name="図 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05945" y="5240600"/>
            <a:ext cx="361127" cy="643850"/>
          </a:xfrm>
          <a:prstGeom prst="rect">
            <a:avLst/>
          </a:prstGeom>
        </p:spPr>
      </p:pic>
      <p:pic>
        <p:nvPicPr>
          <p:cNvPr id="44" name="図 43">
            <a:extLst>
              <a:ext uri="{FF2B5EF4-FFF2-40B4-BE49-F238E27FC236}">
                <a16:creationId xmlns:a16="http://schemas.microsoft.com/office/drawing/2014/main" id="{0EB61D8F-7CCF-4558-8720-1918858CAA3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46415" y="5062575"/>
            <a:ext cx="513000" cy="387818"/>
          </a:xfrm>
          <a:prstGeom prst="rect">
            <a:avLst/>
          </a:prstGeom>
        </p:spPr>
      </p:pic>
      <p:sp>
        <p:nvSpPr>
          <p:cNvPr id="45" name="正方形/長方形 44">
            <a:extLst>
              <a:ext uri="{FF2B5EF4-FFF2-40B4-BE49-F238E27FC236}">
                <a16:creationId xmlns:a16="http://schemas.microsoft.com/office/drawing/2014/main" id="{07BDCC16-FB3F-4B0B-B6BF-45C4DAA33188}"/>
              </a:ext>
            </a:extLst>
          </p:cNvPr>
          <p:cNvSpPr/>
          <p:nvPr/>
        </p:nvSpPr>
        <p:spPr>
          <a:xfrm>
            <a:off x="208194" y="2760171"/>
            <a:ext cx="2178855" cy="17194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altLang="ja-JP" sz="101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3DE282E9-4E74-45B5-B110-758C00432765}"/>
              </a:ext>
            </a:extLst>
          </p:cNvPr>
          <p:cNvSpPr txBox="1"/>
          <p:nvPr/>
        </p:nvSpPr>
        <p:spPr>
          <a:xfrm>
            <a:off x="218523" y="3093940"/>
            <a:ext cx="2156449" cy="265457"/>
          </a:xfrm>
          <a:prstGeom prst="rect">
            <a:avLst/>
          </a:prstGeom>
          <a:noFill/>
        </p:spPr>
        <p:txBody>
          <a:bodyPr wrap="square" lIns="27000" rIns="2700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[R3] </a:t>
            </a:r>
            <a:r>
              <a:rPr kumimoji="0" lang="ja-JP" altLang="en-US"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市町村</a:t>
            </a:r>
            <a:r>
              <a:rPr kumimoji="0"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AI</a:t>
            </a:r>
            <a:r>
              <a:rPr kumimoji="0" lang="ja-JP" altLang="en-US"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オンデマンド</a:t>
            </a:r>
            <a:r>
              <a:rPr kumimoji="0"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WG</a:t>
            </a:r>
          </a:p>
        </p:txBody>
      </p:sp>
      <p:sp>
        <p:nvSpPr>
          <p:cNvPr id="47" name="テキスト ボックス 46">
            <a:extLst>
              <a:ext uri="{FF2B5EF4-FFF2-40B4-BE49-F238E27FC236}">
                <a16:creationId xmlns:a16="http://schemas.microsoft.com/office/drawing/2014/main" id="{C6F76637-23CF-40B2-AFC3-08A309B73FAB}"/>
              </a:ext>
            </a:extLst>
          </p:cNvPr>
          <p:cNvSpPr txBox="1"/>
          <p:nvPr/>
        </p:nvSpPr>
        <p:spPr>
          <a:xfrm>
            <a:off x="255380" y="3285588"/>
            <a:ext cx="2155412" cy="258532"/>
          </a:xfrm>
          <a:prstGeom prst="rect">
            <a:avLst/>
          </a:prstGeom>
          <a:noFill/>
        </p:spPr>
        <p:txBody>
          <a:bodyPr wrap="square">
            <a:spAutoFit/>
          </a:bodyPr>
          <a:lstStyle/>
          <a:p>
            <a:pPr marL="0" marR="0" lvl="0" indent="0" algn="l" defTabSz="342892" rtl="0" eaLnBrk="1" fontAlgn="auto" latinLnBrk="0" hangingPunct="1">
              <a:lnSpc>
                <a:spcPct val="12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OSPF</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事業として</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回開催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市町が参加</a:t>
            </a:r>
          </a:p>
        </p:txBody>
      </p:sp>
      <p:sp>
        <p:nvSpPr>
          <p:cNvPr id="48" name="テキスト ボックス 47">
            <a:extLst>
              <a:ext uri="{FF2B5EF4-FFF2-40B4-BE49-F238E27FC236}">
                <a16:creationId xmlns:a16="http://schemas.microsoft.com/office/drawing/2014/main" id="{3DE282E9-4E74-45B5-B110-758C00432765}"/>
              </a:ext>
            </a:extLst>
          </p:cNvPr>
          <p:cNvSpPr txBox="1"/>
          <p:nvPr/>
        </p:nvSpPr>
        <p:spPr>
          <a:xfrm>
            <a:off x="205416" y="3638572"/>
            <a:ext cx="2181635" cy="265457"/>
          </a:xfrm>
          <a:prstGeom prst="rect">
            <a:avLst/>
          </a:prstGeom>
          <a:noFill/>
        </p:spPr>
        <p:txBody>
          <a:bodyPr wrap="square" lIns="27000" rIns="2700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1"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[R4] </a:t>
            </a:r>
            <a:r>
              <a:rPr kumimoji="1" lang="ja-JP" altLang="en-US"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府</a:t>
            </a:r>
            <a:r>
              <a:rPr kumimoji="1"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AI</a:t>
            </a:r>
            <a:r>
              <a:rPr kumimoji="0" lang="ja-JP" altLang="en-US"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オンデマンド補助</a:t>
            </a:r>
            <a:endParaRPr kumimoji="0"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sp>
        <p:nvSpPr>
          <p:cNvPr id="49" name="テキスト ボックス 48">
            <a:extLst>
              <a:ext uri="{FF2B5EF4-FFF2-40B4-BE49-F238E27FC236}">
                <a16:creationId xmlns:a16="http://schemas.microsoft.com/office/drawing/2014/main" id="{45486EFA-82B8-C624-0CD1-EAD122958D65}"/>
              </a:ext>
            </a:extLst>
          </p:cNvPr>
          <p:cNvSpPr txBox="1"/>
          <p:nvPr/>
        </p:nvSpPr>
        <p:spPr>
          <a:xfrm>
            <a:off x="254207" y="3881708"/>
            <a:ext cx="2085653" cy="590931"/>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900" b="0" i="0" u="none" strike="noStrike" kern="1200" cap="none" spc="-7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府内での</a:t>
            </a:r>
            <a:r>
              <a:rPr kumimoji="1" lang="en-US" altLang="ja-JP" sz="900" b="0" i="0" u="none" strike="noStrike" kern="1200" cap="none" spc="-7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900" b="0" i="0" u="none" strike="noStrike" kern="1200" cap="none" spc="-7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オンデマンドの普及をめざし、交通事業者主体のモデル構築を支援</a:t>
            </a:r>
          </a:p>
          <a:p>
            <a:pPr marL="63103" marR="0" lvl="0" indent="-63103" algn="l" defTabSz="342892" rtl="0" eaLnBrk="1" fontAlgn="auto" latinLnBrk="0" hangingPunct="1">
              <a:lnSpc>
                <a:spcPct val="120000"/>
              </a:lnSpc>
              <a:spcBef>
                <a:spcPts val="0"/>
              </a:spcBef>
              <a:spcAft>
                <a:spcPts val="0"/>
              </a:spcAft>
              <a:buClrTx/>
              <a:buSzTx/>
              <a:buFontTx/>
              <a:buNone/>
              <a:tabLst/>
              <a:defRPr/>
            </a:pPr>
            <a:r>
              <a:rPr kumimoji="1" lang="ja-JP" altLang="en-US" sz="900" b="0" i="0" u="none" strike="noStrike" kern="1200" cap="none" spc="-7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7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900" b="0" i="0" u="none" strike="noStrike" kern="1200" cap="none" spc="-7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月末に２事業を採択</a:t>
            </a:r>
            <a:endParaRPr kumimoji="1" lang="en-US" altLang="ja-JP" sz="900" b="0" i="0" u="none" strike="noStrike" kern="1200" cap="none" spc="-7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0" name="テキスト ボックス 49">
            <a:extLst>
              <a:ext uri="{FF2B5EF4-FFF2-40B4-BE49-F238E27FC236}">
                <a16:creationId xmlns:a16="http://schemas.microsoft.com/office/drawing/2014/main" id="{35F17E9E-5A64-24E5-5274-49B6894B0C69}"/>
              </a:ext>
            </a:extLst>
          </p:cNvPr>
          <p:cNvSpPr txBox="1"/>
          <p:nvPr/>
        </p:nvSpPr>
        <p:spPr>
          <a:xfrm>
            <a:off x="1754509" y="5420841"/>
            <a:ext cx="701809" cy="313932"/>
          </a:xfrm>
          <a:prstGeom prst="rect">
            <a:avLst/>
          </a:prstGeom>
          <a:noFill/>
        </p:spPr>
        <p:txBody>
          <a:bodyPr wrap="square">
            <a:spAutoFit/>
          </a:bodyPr>
          <a:lstStyle/>
          <a:p>
            <a:pPr marL="0" marR="0" lvl="0" indent="0" algn="l" defTabSz="342892" rtl="0" eaLnBrk="1" fontAlgn="auto" latinLnBrk="0" hangingPunct="1">
              <a:lnSpc>
                <a:spcPct val="12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342892" rtl="0" eaLnBrk="1" fontAlgn="auto" latinLnBrk="0" hangingPunct="1">
              <a:lnSpc>
                <a:spcPct val="12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河内長野市</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51" name="図 50">
            <a:extLst>
              <a:ext uri="{FF2B5EF4-FFF2-40B4-BE49-F238E27FC236}">
                <a16:creationId xmlns:a16="http://schemas.microsoft.com/office/drawing/2014/main" id="{AFFC065C-A432-A861-CFDC-1DFE3EBC5E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71118" y="5238216"/>
            <a:ext cx="691183" cy="647902"/>
          </a:xfrm>
          <a:prstGeom prst="rect">
            <a:avLst/>
          </a:prstGeom>
        </p:spPr>
      </p:pic>
      <p:sp>
        <p:nvSpPr>
          <p:cNvPr id="52" name="テキスト ボックス 51">
            <a:extLst>
              <a:ext uri="{FF2B5EF4-FFF2-40B4-BE49-F238E27FC236}">
                <a16:creationId xmlns:a16="http://schemas.microsoft.com/office/drawing/2014/main" id="{55EF3085-A959-48AD-9B24-FA5D86120019}"/>
              </a:ext>
            </a:extLst>
          </p:cNvPr>
          <p:cNvSpPr txBox="1"/>
          <p:nvPr/>
        </p:nvSpPr>
        <p:spPr>
          <a:xfrm>
            <a:off x="2441272" y="2525635"/>
            <a:ext cx="1553880" cy="216110"/>
          </a:xfrm>
          <a:prstGeom prst="rect">
            <a:avLst/>
          </a:prstGeom>
          <a:noFill/>
          <a:ln>
            <a:noFill/>
          </a:ln>
        </p:spPr>
        <p:txBody>
          <a:bodyPr wrap="square" tIns="27000" bIns="27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■関西</a:t>
            </a:r>
            <a:r>
              <a:rPr kumimoji="1" lang="en-US" altLang="ja-JP" sz="1050" b="1" i="0" u="none" strike="noStrike" kern="100" cap="none" spc="0" normalizeH="0" baseline="0" noProof="0" dirty="0" err="1">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MaaS</a:t>
            </a:r>
            <a:endParaRPr kumimoji="1" lang="en-US" altLang="ja-JP"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sp>
        <p:nvSpPr>
          <p:cNvPr id="53" name="正方形/長方形 52">
            <a:extLst>
              <a:ext uri="{FF2B5EF4-FFF2-40B4-BE49-F238E27FC236}">
                <a16:creationId xmlns:a16="http://schemas.microsoft.com/office/drawing/2014/main" id="{2DCE6977-BE85-862C-D403-CFD212965019}"/>
              </a:ext>
            </a:extLst>
          </p:cNvPr>
          <p:cNvSpPr/>
          <p:nvPr/>
        </p:nvSpPr>
        <p:spPr>
          <a:xfrm>
            <a:off x="208194" y="4906489"/>
            <a:ext cx="2177148" cy="8114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3103" marR="0" lvl="0" indent="-63103"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河内長野市南花台</a:t>
            </a:r>
            <a:endPar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オンデマンド交通・自動運転）</a:t>
            </a:r>
            <a:endPar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3103" marR="0" lvl="0" indent="-63103" algn="l" defTabSz="342892" rtl="0" eaLnBrk="1" fontAlgn="auto" latinLnBrk="0" hangingPunct="1">
              <a:lnSpc>
                <a:spcPct val="100000"/>
              </a:lnSpc>
              <a:spcBef>
                <a:spcPts val="150"/>
              </a:spcBef>
              <a:spcAft>
                <a:spcPts val="0"/>
              </a:spcAft>
              <a:buClrTx/>
              <a:buSzTx/>
              <a:buFont typeface="Arial" panose="020B0604020202020204" pitchFamily="34" charset="0"/>
              <a:buChar char="•"/>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四條畷市田原地区（自動運転）</a:t>
            </a:r>
            <a:endPar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3103" marR="0" lvl="0" indent="-63103" algn="l" defTabSz="342892" rtl="0" eaLnBrk="1" fontAlgn="auto" latinLnBrk="0" hangingPunct="1">
              <a:lnSpc>
                <a:spcPct val="100000"/>
              </a:lnSpc>
              <a:spcBef>
                <a:spcPts val="150"/>
              </a:spcBef>
              <a:spcAft>
                <a:spcPts val="0"/>
              </a:spcAft>
              <a:buClrTx/>
              <a:buSzTx/>
              <a:buFont typeface="Arial" panose="020B0604020202020204" pitchFamily="34" charset="0"/>
              <a:buChar char="•"/>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池田市伏尾台（地域</a:t>
            </a:r>
            <a:r>
              <a:rPr kumimoji="1" lang="en-US" altLang="ja-JP" sz="900" b="0" i="0" u="none" strike="noStrike" kern="1200" cap="none" spc="-38"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63103" marR="0" lvl="0" indent="-63103" algn="l" defTabSz="342892" rtl="0" eaLnBrk="1" fontAlgn="auto" latinLnBrk="0" hangingPunct="1">
              <a:lnSpc>
                <a:spcPct val="100000"/>
              </a:lnSpc>
              <a:spcBef>
                <a:spcPts val="150"/>
              </a:spcBef>
              <a:spcAft>
                <a:spcPts val="0"/>
              </a:spcAft>
              <a:buClrTx/>
              <a:buSzTx/>
              <a:buFont typeface="Arial" panose="020B0604020202020204" pitchFamily="34" charset="0"/>
              <a:buChar char="•"/>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岸和田市（地域</a:t>
            </a:r>
            <a:r>
              <a:rPr kumimoji="1" lang="en-US" altLang="ja-JP" sz="900" b="0" i="0" u="none" strike="noStrike" kern="1200" cap="none" spc="-38"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4" name="テキスト ボックス 53">
            <a:extLst>
              <a:ext uri="{FF2B5EF4-FFF2-40B4-BE49-F238E27FC236}">
                <a16:creationId xmlns:a16="http://schemas.microsoft.com/office/drawing/2014/main" id="{277B2CD2-1FE4-4B65-A7A5-73E463BD46BD}"/>
              </a:ext>
            </a:extLst>
          </p:cNvPr>
          <p:cNvSpPr txBox="1"/>
          <p:nvPr/>
        </p:nvSpPr>
        <p:spPr>
          <a:xfrm>
            <a:off x="195417" y="2531983"/>
            <a:ext cx="2659571" cy="216110"/>
          </a:xfrm>
          <a:prstGeom prst="rect">
            <a:avLst/>
          </a:prstGeom>
          <a:noFill/>
          <a:ln>
            <a:noFill/>
          </a:ln>
        </p:spPr>
        <p:txBody>
          <a:bodyPr wrap="square" tIns="27000" bIns="27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a:t>
            </a:r>
            <a:r>
              <a:rPr kumimoji="1" lang="en-US" altLang="ja-JP"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AI</a:t>
            </a: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オンデマンド交通</a:t>
            </a:r>
            <a:endParaRPr kumimoji="1" lang="en-US" altLang="ja-JP"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sp>
        <p:nvSpPr>
          <p:cNvPr id="55" name="二等辺三角形 54">
            <a:extLst>
              <a:ext uri="{FF2B5EF4-FFF2-40B4-BE49-F238E27FC236}">
                <a16:creationId xmlns:a16="http://schemas.microsoft.com/office/drawing/2014/main" id="{2C7B1A84-5BAC-4818-9D93-59E631C72641}"/>
              </a:ext>
            </a:extLst>
          </p:cNvPr>
          <p:cNvSpPr/>
          <p:nvPr/>
        </p:nvSpPr>
        <p:spPr>
          <a:xfrm rot="10800000">
            <a:off x="788360" y="3008843"/>
            <a:ext cx="1026000" cy="108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3DE282E9-4E74-45B5-B110-758C00432765}"/>
              </a:ext>
            </a:extLst>
          </p:cNvPr>
          <p:cNvSpPr txBox="1"/>
          <p:nvPr/>
        </p:nvSpPr>
        <p:spPr>
          <a:xfrm>
            <a:off x="208196" y="2766138"/>
            <a:ext cx="2180245" cy="265457"/>
          </a:xfrm>
          <a:prstGeom prst="rect">
            <a:avLst/>
          </a:prstGeom>
          <a:noFill/>
        </p:spPr>
        <p:txBody>
          <a:bodyPr wrap="square" lIns="27000" rIns="2700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[R2] </a:t>
            </a:r>
            <a:r>
              <a:rPr kumimoji="0" lang="ja-JP" altLang="en-US"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河内長野市の実証事業支援</a:t>
            </a:r>
            <a:endParaRPr kumimoji="0"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sp>
        <p:nvSpPr>
          <p:cNvPr id="57" name="二等辺三角形 56">
            <a:extLst>
              <a:ext uri="{FF2B5EF4-FFF2-40B4-BE49-F238E27FC236}">
                <a16:creationId xmlns:a16="http://schemas.microsoft.com/office/drawing/2014/main" id="{2C7B1A84-5BAC-4818-9D93-59E631C72641}"/>
              </a:ext>
            </a:extLst>
          </p:cNvPr>
          <p:cNvSpPr/>
          <p:nvPr/>
        </p:nvSpPr>
        <p:spPr>
          <a:xfrm rot="10800000">
            <a:off x="788360" y="3526058"/>
            <a:ext cx="1026000" cy="108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テキスト ボックス 58"/>
          <p:cNvSpPr txBox="1"/>
          <p:nvPr/>
        </p:nvSpPr>
        <p:spPr>
          <a:xfrm>
            <a:off x="6228742" y="799254"/>
            <a:ext cx="1670650"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スマートシニアライフ</a:t>
            </a:r>
            <a:endPar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0" name="テキスト ボックス 59"/>
          <p:cNvSpPr txBox="1"/>
          <p:nvPr/>
        </p:nvSpPr>
        <p:spPr>
          <a:xfrm>
            <a:off x="1707590" y="810400"/>
            <a:ext cx="1481496"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スマートモビリティ</a:t>
            </a:r>
          </a:p>
        </p:txBody>
      </p:sp>
      <p:cxnSp>
        <p:nvCxnSpPr>
          <p:cNvPr id="83" name="直線コネクタ 82">
            <a:extLst>
              <a:ext uri="{FF2B5EF4-FFF2-40B4-BE49-F238E27FC236}">
                <a16:creationId xmlns:a16="http://schemas.microsoft.com/office/drawing/2014/main" id="{E41F6282-4249-49EF-A217-0777CE4BB51C}"/>
              </a:ext>
            </a:extLst>
          </p:cNvPr>
          <p:cNvCxnSpPr/>
          <p:nvPr/>
        </p:nvCxnSpPr>
        <p:spPr>
          <a:xfrm>
            <a:off x="4733303" y="1091503"/>
            <a:ext cx="4374000" cy="0"/>
          </a:xfrm>
          <a:prstGeom prst="line">
            <a:avLst/>
          </a:prstGeom>
        </p:spPr>
        <p:style>
          <a:lnRef idx="1">
            <a:schemeClr val="dk1"/>
          </a:lnRef>
          <a:fillRef idx="0">
            <a:schemeClr val="dk1"/>
          </a:fillRef>
          <a:effectRef idx="0">
            <a:schemeClr val="dk1"/>
          </a:effectRef>
          <a:fontRef idx="minor">
            <a:schemeClr val="tx1"/>
          </a:fontRef>
        </p:style>
      </p:cxnSp>
      <p:sp>
        <p:nvSpPr>
          <p:cNvPr id="58" name="正方形/長方形 57"/>
          <p:cNvSpPr/>
          <p:nvPr/>
        </p:nvSpPr>
        <p:spPr>
          <a:xfrm>
            <a:off x="4919674" y="4463564"/>
            <a:ext cx="2306750" cy="14358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4" name="正方形/長方形 83"/>
          <p:cNvSpPr/>
          <p:nvPr/>
        </p:nvSpPr>
        <p:spPr>
          <a:xfrm>
            <a:off x="4978285" y="5590352"/>
            <a:ext cx="765181" cy="239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オンライン服薬指導</a:t>
            </a:r>
            <a:endParaRPr kumimoji="1" lang="en-US" altLang="ja-JP"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・薬の宅配サービス</a:t>
            </a:r>
          </a:p>
        </p:txBody>
      </p:sp>
      <p:sp>
        <p:nvSpPr>
          <p:cNvPr id="85" name="テキスト ボックス 84">
            <a:extLst>
              <a:ext uri="{FF2B5EF4-FFF2-40B4-BE49-F238E27FC236}">
                <a16:creationId xmlns:a16="http://schemas.microsoft.com/office/drawing/2014/main" id="{44A5E0AD-CBD9-4E8A-8435-81E577B7A263}"/>
              </a:ext>
            </a:extLst>
          </p:cNvPr>
          <p:cNvSpPr txBox="1"/>
          <p:nvPr/>
        </p:nvSpPr>
        <p:spPr>
          <a:xfrm>
            <a:off x="4717211" y="1138287"/>
            <a:ext cx="4436314" cy="1351652"/>
          </a:xfrm>
          <a:prstGeom prst="rect">
            <a:avLst/>
          </a:prstGeom>
          <a:noFill/>
        </p:spPr>
        <p:txBody>
          <a:bodyPr wrap="square" rtlCol="0">
            <a:spAutoFit/>
          </a:bodyPr>
          <a:lstStyle/>
          <a:p>
            <a:pPr marL="214308" marR="0" lvl="0" indent="-214308"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高齢者が健康で便利に生活できるように、高齢者の生活支援をするサービスプラットフォームを公民連携で構築し、タブレット等のデジタル端末を活用することにより、行政と民間の様々なサービスをワンストップで提供</a:t>
            </a:r>
            <a:endParaRPr kumimoji="1" lang="en-US" altLang="ja-JP" sz="1050" b="0" i="0" u="none" strike="sngStrike" kern="1200" cap="none" spc="0" normalizeH="0" baseline="0" noProof="0" dirty="0">
              <a:ln>
                <a:noFill/>
              </a:ln>
              <a:solidFill>
                <a:srgbClr val="00B0F0"/>
              </a:solidFill>
              <a:effectLst/>
              <a:uLnTx/>
              <a:uFillTx/>
              <a:latin typeface="ＭＳ Ｐゴシック" panose="020B0600070205080204" pitchFamily="50" charset="-128"/>
              <a:ea typeface="ＭＳ Ｐゴシック" panose="020B0600070205080204" pitchFamily="50" charset="-128"/>
              <a:cs typeface="+mn-cs"/>
            </a:endParaRPr>
          </a:p>
          <a:p>
            <a:pPr marL="214308" marR="0" lvl="0" indent="-214308"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R4</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月から府内</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エリアの住民にタブレットを貸与し、実証事業を開始。実証事業推進協議会の参画企業、提供民間サービスを順次拡大。</a:t>
            </a:r>
            <a:endPar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タブレット貸与</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858</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台</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参画</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28</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社、民間サービス</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16 (R4</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月現在</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7" name="図 8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943021" y="2766330"/>
            <a:ext cx="2075897" cy="1386895"/>
          </a:xfrm>
          <a:prstGeom prst="rect">
            <a:avLst/>
          </a:prstGeom>
        </p:spPr>
      </p:pic>
      <p:pic>
        <p:nvPicPr>
          <p:cNvPr id="88" name="図 8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08692" y="5103871"/>
            <a:ext cx="713241" cy="534930"/>
          </a:xfrm>
          <a:prstGeom prst="rect">
            <a:avLst/>
          </a:prstGeom>
          <a:ln>
            <a:noFill/>
          </a:ln>
          <a:effectLst/>
        </p:spPr>
      </p:pic>
      <p:pic>
        <p:nvPicPr>
          <p:cNvPr id="89" name="図 8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323580" y="4514659"/>
            <a:ext cx="694577" cy="540522"/>
          </a:xfrm>
          <a:prstGeom prst="rect">
            <a:avLst/>
          </a:prstGeom>
        </p:spPr>
      </p:pic>
      <p:pic>
        <p:nvPicPr>
          <p:cNvPr id="90" name="図 8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094514" y="5105738"/>
            <a:ext cx="730286" cy="547715"/>
          </a:xfrm>
          <a:prstGeom prst="rect">
            <a:avLst/>
          </a:prstGeom>
        </p:spPr>
      </p:pic>
      <p:pic>
        <p:nvPicPr>
          <p:cNvPr id="91" name="図 9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090737" y="4511665"/>
            <a:ext cx="737843" cy="553382"/>
          </a:xfrm>
          <a:prstGeom prst="rect">
            <a:avLst/>
          </a:prstGeom>
        </p:spPr>
      </p:pic>
      <p:pic>
        <p:nvPicPr>
          <p:cNvPr id="92" name="図 91">
            <a:extLst>
              <a:ext uri="{FF2B5EF4-FFF2-40B4-BE49-F238E27FC236}">
                <a16:creationId xmlns:a16="http://schemas.microsoft.com/office/drawing/2014/main" id="{46E2A1A3-4649-45F3-B52F-F0D9425E91E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946999" y="4497080"/>
            <a:ext cx="820182" cy="1073745"/>
          </a:xfrm>
          <a:prstGeom prst="rect">
            <a:avLst/>
          </a:prstGeom>
        </p:spPr>
      </p:pic>
      <p:sp>
        <p:nvSpPr>
          <p:cNvPr id="93" name="テキスト ボックス 92">
            <a:extLst>
              <a:ext uri="{FF2B5EF4-FFF2-40B4-BE49-F238E27FC236}">
                <a16:creationId xmlns:a16="http://schemas.microsoft.com/office/drawing/2014/main" id="{277B2CD2-1FE4-4B65-A7A5-73E463BD46BD}"/>
              </a:ext>
            </a:extLst>
          </p:cNvPr>
          <p:cNvSpPr txBox="1"/>
          <p:nvPr/>
        </p:nvSpPr>
        <p:spPr>
          <a:xfrm>
            <a:off x="4835612" y="4254561"/>
            <a:ext cx="1553880" cy="181485"/>
          </a:xfrm>
          <a:prstGeom prst="rect">
            <a:avLst/>
          </a:prstGeom>
          <a:noFill/>
          <a:ln>
            <a:noFill/>
          </a:ln>
        </p:spPr>
        <p:txBody>
          <a:bodyPr wrap="square" tIns="27000" bIns="27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■サービス例（一部）</a:t>
            </a:r>
            <a:endParaRPr kumimoji="1" lang="en-US" altLang="ja-JP" sz="825"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sp>
        <p:nvSpPr>
          <p:cNvPr id="94" name="正方形/長方形 93"/>
          <p:cNvSpPr/>
          <p:nvPr/>
        </p:nvSpPr>
        <p:spPr>
          <a:xfrm>
            <a:off x="5877580" y="5174740"/>
            <a:ext cx="730007" cy="200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おでかけサポート</a:t>
            </a:r>
          </a:p>
        </p:txBody>
      </p:sp>
      <p:grpSp>
        <p:nvGrpSpPr>
          <p:cNvPr id="95" name="グループ化 94"/>
          <p:cNvGrpSpPr/>
          <p:nvPr/>
        </p:nvGrpSpPr>
        <p:grpSpPr>
          <a:xfrm>
            <a:off x="5886323" y="4505252"/>
            <a:ext cx="628470" cy="672945"/>
            <a:chOff x="4659459" y="2057585"/>
            <a:chExt cx="4045907" cy="4063062"/>
          </a:xfrm>
        </p:grpSpPr>
        <p:pic>
          <p:nvPicPr>
            <p:cNvPr id="96" name="図 95" descr="テキスト  自動的に生成された説明">
              <a:extLst>
                <a:ext uri="{FF2B5EF4-FFF2-40B4-BE49-F238E27FC236}">
                  <a16:creationId xmlns:a16="http://schemas.microsoft.com/office/drawing/2014/main" id="{42D9BDF5-7A4B-41C4-AEBF-161501E02E5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659951" y="2057585"/>
              <a:ext cx="4044431" cy="2536012"/>
            </a:xfrm>
            <a:prstGeom prst="rect">
              <a:avLst/>
            </a:prstGeom>
          </p:spPr>
        </p:pic>
        <p:pic>
          <p:nvPicPr>
            <p:cNvPr id="97" name="図 96" descr="傘をさして歩いている女性  中程度の精度で自動的に生成された説明">
              <a:extLst>
                <a:ext uri="{FF2B5EF4-FFF2-40B4-BE49-F238E27FC236}">
                  <a16:creationId xmlns:a16="http://schemas.microsoft.com/office/drawing/2014/main" id="{D1B06E0E-11D8-466D-9F70-F877B386880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659459" y="4593597"/>
              <a:ext cx="2023200" cy="1527050"/>
            </a:xfrm>
            <a:prstGeom prst="rect">
              <a:avLst/>
            </a:prstGeom>
          </p:spPr>
        </p:pic>
        <p:pic>
          <p:nvPicPr>
            <p:cNvPr id="98" name="図 97">
              <a:extLst>
                <a:ext uri="{FF2B5EF4-FFF2-40B4-BE49-F238E27FC236}">
                  <a16:creationId xmlns:a16="http://schemas.microsoft.com/office/drawing/2014/main" id="{EB039EA3-5085-467C-B122-7CC6F48E870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682166" y="4593598"/>
              <a:ext cx="2023200" cy="1527049"/>
            </a:xfrm>
            <a:prstGeom prst="rect">
              <a:avLst/>
            </a:prstGeom>
          </p:spPr>
        </p:pic>
      </p:grpSp>
      <p:sp>
        <p:nvSpPr>
          <p:cNvPr id="99" name="テキスト ボックス 98">
            <a:extLst>
              <a:ext uri="{FF2B5EF4-FFF2-40B4-BE49-F238E27FC236}">
                <a16:creationId xmlns:a16="http://schemas.microsoft.com/office/drawing/2014/main" id="{277B2CD2-1FE4-4B65-A7A5-73E463BD46BD}"/>
              </a:ext>
            </a:extLst>
          </p:cNvPr>
          <p:cNvSpPr txBox="1"/>
          <p:nvPr/>
        </p:nvSpPr>
        <p:spPr>
          <a:xfrm>
            <a:off x="7241216" y="4239459"/>
            <a:ext cx="1697520" cy="181485"/>
          </a:xfrm>
          <a:prstGeom prst="rect">
            <a:avLst/>
          </a:prstGeom>
          <a:noFill/>
          <a:ln>
            <a:noFill/>
          </a:ln>
        </p:spPr>
        <p:txBody>
          <a:bodyPr wrap="square" tIns="27000" bIns="27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■フォローアップイベント・相談会</a:t>
            </a:r>
            <a:endParaRPr kumimoji="1" lang="en-US" altLang="ja-JP" sz="825"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pic>
        <p:nvPicPr>
          <p:cNvPr id="100" name="図 2"/>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799764" y="5325984"/>
            <a:ext cx="719997" cy="36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正方形/長方形 100"/>
          <p:cNvSpPr/>
          <p:nvPr/>
        </p:nvSpPr>
        <p:spPr>
          <a:xfrm>
            <a:off x="5883272" y="5676719"/>
            <a:ext cx="666008" cy="192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おでかけ</a:t>
            </a:r>
            <a:r>
              <a:rPr kumimoji="1" lang="en-US" altLang="ja-JP"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VR</a:t>
            </a: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体験</a:t>
            </a:r>
          </a:p>
        </p:txBody>
      </p:sp>
      <p:pic>
        <p:nvPicPr>
          <p:cNvPr id="102" name="図 101" descr="グラフィカル ユーザー インターフェイス, アプリケーション  自動的に生成された説明">
            <a:extLst>
              <a:ext uri="{FF2B5EF4-FFF2-40B4-BE49-F238E27FC236}">
                <a16:creationId xmlns:a16="http://schemas.microsoft.com/office/drawing/2014/main" id="{CD4E0B9F-7721-B446-9835-33D39F8A8718}"/>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564520" y="4490553"/>
            <a:ext cx="613315" cy="1192973"/>
          </a:xfrm>
          <a:prstGeom prst="rect">
            <a:avLst/>
          </a:prstGeom>
        </p:spPr>
      </p:pic>
      <p:sp>
        <p:nvSpPr>
          <p:cNvPr id="103" name="正方形/長方形 102"/>
          <p:cNvSpPr/>
          <p:nvPr/>
        </p:nvSpPr>
        <p:spPr>
          <a:xfrm>
            <a:off x="6551973" y="5648251"/>
            <a:ext cx="668933" cy="209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買い物サポート</a:t>
            </a:r>
            <a:endParaRPr kumimoji="1" lang="en-US" altLang="ja-JP"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・栄養アドバイス</a:t>
            </a:r>
          </a:p>
        </p:txBody>
      </p:sp>
      <p:sp>
        <p:nvSpPr>
          <p:cNvPr id="64" name="テキスト ボックス 63">
            <a:extLst>
              <a:ext uri="{FF2B5EF4-FFF2-40B4-BE49-F238E27FC236}">
                <a16:creationId xmlns:a16="http://schemas.microsoft.com/office/drawing/2014/main" id="{B3BF1302-8B95-4C74-B0BD-F1CAB520709E}"/>
              </a:ext>
            </a:extLst>
          </p:cNvPr>
          <p:cNvSpPr txBox="1"/>
          <p:nvPr/>
        </p:nvSpPr>
        <p:spPr>
          <a:xfrm>
            <a:off x="4904" y="-3497"/>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スマートモビリティ</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 </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と </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スマートシニアライフ</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a:t>
            </a:r>
            <a:endParaRPr kumimoji="0" lang="en-US" altLang="ja-JP" sz="18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2" name="テキスト ボックス 61"/>
          <p:cNvSpPr txBox="1"/>
          <p:nvPr/>
        </p:nvSpPr>
        <p:spPr>
          <a:xfrm>
            <a:off x="51689" y="32619"/>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65"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pic>
        <p:nvPicPr>
          <p:cNvPr id="3" name="図 2"/>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084049" y="2606847"/>
            <a:ext cx="2011854" cy="1536325"/>
          </a:xfrm>
          <a:prstGeom prst="rect">
            <a:avLst/>
          </a:prstGeom>
        </p:spPr>
      </p:pic>
    </p:spTree>
    <p:extLst>
      <p:ext uri="{BB962C8B-B14F-4D97-AF65-F5344CB8AC3E}">
        <p14:creationId xmlns:p14="http://schemas.microsoft.com/office/powerpoint/2010/main" val="773221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24677" y="4484501"/>
            <a:ext cx="3910674" cy="2112851"/>
          </a:xfrm>
          <a:prstGeom prst="rect">
            <a:avLst/>
          </a:prstGeom>
        </p:spPr>
      </p:pic>
      <p:sp>
        <p:nvSpPr>
          <p:cNvPr id="6" name="テキスト ボックス 5">
            <a:extLst>
              <a:ext uri="{FF2B5EF4-FFF2-40B4-BE49-F238E27FC236}">
                <a16:creationId xmlns:a16="http://schemas.microsoft.com/office/drawing/2014/main" id="{4609BFC8-47B6-43E1-9D40-E229D36568EF}"/>
              </a:ext>
            </a:extLst>
          </p:cNvPr>
          <p:cNvSpPr txBox="1"/>
          <p:nvPr/>
        </p:nvSpPr>
        <p:spPr>
          <a:xfrm>
            <a:off x="-2868" y="3581"/>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AI</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オンデマンド交通の社会実験（大阪市）</a:t>
            </a:r>
          </a:p>
        </p:txBody>
      </p:sp>
      <p:sp>
        <p:nvSpPr>
          <p:cNvPr id="10" name="テキスト ボックス 9">
            <a:extLst>
              <a:ext uri="{FF2B5EF4-FFF2-40B4-BE49-F238E27FC236}">
                <a16:creationId xmlns:a16="http://schemas.microsoft.com/office/drawing/2014/main" id="{4609BFC8-47B6-43E1-9D40-E229D36568EF}"/>
              </a:ext>
            </a:extLst>
          </p:cNvPr>
          <p:cNvSpPr txBox="1"/>
          <p:nvPr/>
        </p:nvSpPr>
        <p:spPr>
          <a:xfrm>
            <a:off x="0" y="4065561"/>
            <a:ext cx="914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水道スマートメーターの導入に向けた検討（大阪市）</a:t>
            </a:r>
          </a:p>
        </p:txBody>
      </p:sp>
      <p:sp>
        <p:nvSpPr>
          <p:cNvPr id="11" name="テキスト ボックス 10"/>
          <p:cNvSpPr txBox="1"/>
          <p:nvPr/>
        </p:nvSpPr>
        <p:spPr>
          <a:xfrm>
            <a:off x="154690" y="5022755"/>
            <a:ext cx="4908923" cy="1646605"/>
          </a:xfrm>
          <a:prstGeom prst="rect">
            <a:avLst/>
          </a:prstGeom>
          <a:noFill/>
          <a:ln>
            <a:solidFill>
              <a:sysClr val="windowText" lastClr="000000"/>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将来の市内全域への導入拡大に向け、水道スマートメーターの導入に向けた課題と効果を整理し、課題の解決と新たな活用方策による付加価値の創出をめざす</a:t>
            </a: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地域の一部エリアへの先行導入や、民間企業等との連携による実証実験の実施により、課題検証や技術面・業務面でのノウハウを蓄積</a:t>
            </a:r>
            <a:endPar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p:cNvSpPr txBox="1"/>
          <p:nvPr/>
        </p:nvSpPr>
        <p:spPr>
          <a:xfrm>
            <a:off x="165760" y="4658019"/>
            <a:ext cx="8978239"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検針業務の効率化や、漏水管理の高度化などに寄与</a:t>
            </a:r>
          </a:p>
        </p:txBody>
      </p:sp>
      <p:sp>
        <p:nvSpPr>
          <p:cNvPr id="20" name="テキスト ボックス 19"/>
          <p:cNvSpPr txBox="1"/>
          <p:nvPr/>
        </p:nvSpPr>
        <p:spPr>
          <a:xfrm>
            <a:off x="51689" y="32619"/>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22" name="テキスト ボックス 21"/>
          <p:cNvSpPr txBox="1"/>
          <p:nvPr/>
        </p:nvSpPr>
        <p:spPr>
          <a:xfrm>
            <a:off x="1067466" y="341228"/>
            <a:ext cx="8401078" cy="400110"/>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月から、生野区・平野区で民間事業者による</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オンデマンド交通の社会実験を実施</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p:cNvSpPr txBox="1"/>
          <p:nvPr/>
        </p:nvSpPr>
        <p:spPr>
          <a:xfrm>
            <a:off x="1087407" y="599415"/>
            <a:ext cx="5839690" cy="400110"/>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月から、北区・福島区に社会実験のエリアを拡大</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4" name="表 23"/>
          <p:cNvGraphicFramePr>
            <a:graphicFrameLocks noGrp="1"/>
          </p:cNvGraphicFramePr>
          <p:nvPr/>
        </p:nvGraphicFramePr>
        <p:xfrm>
          <a:off x="6311573" y="1866619"/>
          <a:ext cx="2728189" cy="744588"/>
        </p:xfrm>
        <a:graphic>
          <a:graphicData uri="http://schemas.openxmlformats.org/drawingml/2006/table">
            <a:tbl>
              <a:tblPr firstRow="1" bandRow="1">
                <a:tableStyleId>{5C22544A-7EE6-4342-B048-85BDC9FD1C3A}</a:tableStyleId>
              </a:tblPr>
              <a:tblGrid>
                <a:gridCol w="1075024">
                  <a:extLst>
                    <a:ext uri="{9D8B030D-6E8A-4147-A177-3AD203B41FA5}">
                      <a16:colId xmlns:a16="http://schemas.microsoft.com/office/drawing/2014/main" val="1128724336"/>
                    </a:ext>
                  </a:extLst>
                </a:gridCol>
                <a:gridCol w="1653165">
                  <a:extLst>
                    <a:ext uri="{9D8B030D-6E8A-4147-A177-3AD203B41FA5}">
                      <a16:colId xmlns:a16="http://schemas.microsoft.com/office/drawing/2014/main" val="1059799169"/>
                    </a:ext>
                  </a:extLst>
                </a:gridCol>
              </a:tblGrid>
              <a:tr h="239487">
                <a:tc>
                  <a:txBody>
                    <a:bodyPr/>
                    <a:lstStyle/>
                    <a:p>
                      <a:pPr algn="dist"/>
                      <a:r>
                        <a:rPr kumimoji="1" lang="ja-JP" altLang="en-US" sz="1200" b="0" dirty="0">
                          <a:solidFill>
                            <a:schemeClr val="tx1"/>
                          </a:solidFill>
                          <a:latin typeface="Meiryo UI" panose="020B0604030504040204" pitchFamily="50" charset="-128"/>
                          <a:ea typeface="Meiryo UI" panose="020B0604030504040204" pitchFamily="50" charset="-128"/>
                        </a:rPr>
                        <a:t>事業主体１</a:t>
                      </a:r>
                      <a:r>
                        <a:rPr kumimoji="1" lang="en-US" altLang="ja-JP" sz="1200" b="0" dirty="0">
                          <a:solidFill>
                            <a:schemeClr val="tx1"/>
                          </a:solidFill>
                          <a:latin typeface="Meiryo UI" panose="020B0604030504040204" pitchFamily="50" charset="-128"/>
                          <a:ea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1">
                        <a:lumMod val="40000"/>
                        <a:lumOff val="60000"/>
                        <a:alpha val="50196"/>
                      </a:schemeClr>
                    </a:solidFill>
                  </a:tcPr>
                </a:tc>
                <a:tc>
                  <a:txBody>
                    <a:bodyPr/>
                    <a:lstStyle/>
                    <a:p>
                      <a:r>
                        <a:rPr kumimoji="1" lang="en-US" altLang="ja-JP" sz="1200" b="0" dirty="0">
                          <a:solidFill>
                            <a:schemeClr val="tx1"/>
                          </a:solidFill>
                          <a:latin typeface="Meiryo UI" panose="020B0604030504040204" pitchFamily="50" charset="-128"/>
                          <a:ea typeface="Meiryo UI" panose="020B0604030504040204" pitchFamily="50" charset="-128"/>
                        </a:rPr>
                        <a:t>Osaka Metro Group</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1">
                        <a:lumMod val="40000"/>
                        <a:lumOff val="60000"/>
                        <a:alpha val="50196"/>
                      </a:schemeClr>
                    </a:solidFill>
                  </a:tcPr>
                </a:tc>
                <a:extLst>
                  <a:ext uri="{0D108BD9-81ED-4DB2-BD59-A6C34878D82A}">
                    <a16:rowId xmlns:a16="http://schemas.microsoft.com/office/drawing/2014/main" val="4015812292"/>
                  </a:ext>
                </a:extLst>
              </a:tr>
              <a:tr h="239487">
                <a:tc>
                  <a:txBody>
                    <a:bodyPr/>
                    <a:lstStyle/>
                    <a:p>
                      <a:pPr algn="dist"/>
                      <a:r>
                        <a:rPr kumimoji="1" lang="ja-JP" altLang="en-US" sz="1200" b="0" dirty="0">
                          <a:solidFill>
                            <a:schemeClr val="tx1"/>
                          </a:solidFill>
                          <a:latin typeface="Meiryo UI" panose="020B0604030504040204" pitchFamily="50" charset="-128"/>
                          <a:ea typeface="Meiryo UI" panose="020B0604030504040204" pitchFamily="50" charset="-128"/>
                        </a:rPr>
                        <a:t>事業主体</a:t>
                      </a:r>
                      <a:r>
                        <a:rPr kumimoji="1" lang="en-US" altLang="ja-JP" sz="1200" b="0" dirty="0">
                          <a:solidFill>
                            <a:schemeClr val="tx1"/>
                          </a:solidFill>
                          <a:latin typeface="Meiryo UI" panose="020B0604030504040204" pitchFamily="50" charset="-128"/>
                          <a:ea typeface="Meiryo UI" panose="020B0604030504040204" pitchFamily="50" charset="-128"/>
                        </a:rPr>
                        <a:t>2※</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1">
                        <a:lumMod val="40000"/>
                        <a:lumOff val="60000"/>
                        <a:alpha val="50196"/>
                      </a:schemeClr>
                    </a:solidFill>
                  </a:tcPr>
                </a:tc>
                <a:tc>
                  <a:txBody>
                    <a:bodyPr/>
                    <a:lstStyle/>
                    <a:p>
                      <a:r>
                        <a:rPr kumimoji="1" lang="en-US" altLang="ja-JP" sz="1200" b="0" dirty="0">
                          <a:solidFill>
                            <a:schemeClr val="tx1"/>
                          </a:solidFill>
                          <a:latin typeface="Meiryo UI" panose="020B0604030504040204" pitchFamily="50" charset="-128"/>
                          <a:ea typeface="Meiryo UI" panose="020B0604030504040204" pitchFamily="50" charset="-128"/>
                        </a:rPr>
                        <a:t>Community Mobility</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1">
                        <a:lumMod val="40000"/>
                        <a:lumOff val="60000"/>
                        <a:alpha val="50196"/>
                      </a:schemeClr>
                    </a:solidFill>
                  </a:tcPr>
                </a:tc>
                <a:extLst>
                  <a:ext uri="{0D108BD9-81ED-4DB2-BD59-A6C34878D82A}">
                    <a16:rowId xmlns:a16="http://schemas.microsoft.com/office/drawing/2014/main" val="1694901747"/>
                  </a:ext>
                </a:extLst>
              </a:tr>
              <a:tr h="239487">
                <a:tc>
                  <a:txBody>
                    <a:bodyPr/>
                    <a:lstStyle/>
                    <a:p>
                      <a:pPr algn="dist"/>
                      <a:r>
                        <a:rPr kumimoji="1" lang="ja-JP" altLang="en-US" sz="1200" b="0" dirty="0">
                          <a:solidFill>
                            <a:schemeClr val="tx1"/>
                          </a:solidFill>
                          <a:latin typeface="Meiryo UI" panose="020B0604030504040204" pitchFamily="50" charset="-128"/>
                          <a:ea typeface="Meiryo UI" panose="020B0604030504040204" pitchFamily="50" charset="-128"/>
                        </a:rPr>
                        <a:t>実施時期</a:t>
                      </a:r>
                    </a:p>
                  </a:txBody>
                  <a:tcPr marL="65314" marR="65314" marT="32658" marB="32658" anchor="ctr">
                    <a:solidFill>
                      <a:schemeClr val="accent1">
                        <a:lumMod val="40000"/>
                        <a:lumOff val="60000"/>
                        <a:alpha val="50196"/>
                      </a:schemeClr>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令和４年４月１日～</a:t>
                      </a:r>
                    </a:p>
                  </a:txBody>
                  <a:tcPr marL="65314" marR="65314" marT="32658" marB="32658" anchor="ctr">
                    <a:solidFill>
                      <a:schemeClr val="accent1">
                        <a:lumMod val="40000"/>
                        <a:lumOff val="60000"/>
                        <a:alpha val="50196"/>
                      </a:schemeClr>
                    </a:solidFill>
                  </a:tcPr>
                </a:tc>
                <a:extLst>
                  <a:ext uri="{0D108BD9-81ED-4DB2-BD59-A6C34878D82A}">
                    <a16:rowId xmlns:a16="http://schemas.microsoft.com/office/drawing/2014/main" val="887920802"/>
                  </a:ext>
                </a:extLst>
              </a:tr>
            </a:tbl>
          </a:graphicData>
        </a:graphic>
      </p:graphicFrame>
      <p:graphicFrame>
        <p:nvGraphicFramePr>
          <p:cNvPr id="25" name="表 24"/>
          <p:cNvGraphicFramePr>
            <a:graphicFrameLocks noGrp="1"/>
          </p:cNvGraphicFramePr>
          <p:nvPr/>
        </p:nvGraphicFramePr>
        <p:xfrm>
          <a:off x="3329640" y="1863201"/>
          <a:ext cx="2728190" cy="585794"/>
        </p:xfrm>
        <a:graphic>
          <a:graphicData uri="http://schemas.openxmlformats.org/drawingml/2006/table">
            <a:tbl>
              <a:tblPr firstRow="1" bandRow="1">
                <a:tableStyleId>{21E4AEA4-8DFA-4A89-87EB-49C32662AFE0}</a:tableStyleId>
              </a:tblPr>
              <a:tblGrid>
                <a:gridCol w="942252">
                  <a:extLst>
                    <a:ext uri="{9D8B030D-6E8A-4147-A177-3AD203B41FA5}">
                      <a16:colId xmlns:a16="http://schemas.microsoft.com/office/drawing/2014/main" val="1128724336"/>
                    </a:ext>
                  </a:extLst>
                </a:gridCol>
                <a:gridCol w="1785938">
                  <a:extLst>
                    <a:ext uri="{9D8B030D-6E8A-4147-A177-3AD203B41FA5}">
                      <a16:colId xmlns:a16="http://schemas.microsoft.com/office/drawing/2014/main" val="1059799169"/>
                    </a:ext>
                  </a:extLst>
                </a:gridCol>
              </a:tblGrid>
              <a:tr h="292897">
                <a:tc>
                  <a:txBody>
                    <a:bodyPr/>
                    <a:lstStyle/>
                    <a:p>
                      <a:pPr algn="dist"/>
                      <a:r>
                        <a:rPr kumimoji="1" lang="ja-JP" altLang="en-US" sz="1200" b="0" dirty="0">
                          <a:solidFill>
                            <a:schemeClr val="tx1"/>
                          </a:solidFill>
                          <a:latin typeface="Meiryo UI" panose="020B0604030504040204" pitchFamily="50" charset="-128"/>
                          <a:ea typeface="Meiryo UI" panose="020B0604030504040204" pitchFamily="50" charset="-128"/>
                        </a:rPr>
                        <a:t>事業主体</a:t>
                      </a:r>
                      <a:r>
                        <a:rPr kumimoji="1" lang="en-US" altLang="ja-JP" sz="1200" b="0" dirty="0">
                          <a:solidFill>
                            <a:schemeClr val="tx1"/>
                          </a:solidFill>
                          <a:latin typeface="Meiryo UI" panose="020B0604030504040204" pitchFamily="50" charset="-128"/>
                          <a:ea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6">
                        <a:lumMod val="40000"/>
                        <a:lumOff val="60000"/>
                        <a:alpha val="49804"/>
                      </a:schemeClr>
                    </a:solidFill>
                  </a:tcPr>
                </a:tc>
                <a:tc>
                  <a:txBody>
                    <a:bodyPr/>
                    <a:lstStyle/>
                    <a:p>
                      <a:r>
                        <a:rPr kumimoji="1" lang="en-US" altLang="ja-JP" sz="1200" b="0" dirty="0">
                          <a:solidFill>
                            <a:schemeClr val="tx1"/>
                          </a:solidFill>
                          <a:latin typeface="Meiryo UI" panose="020B0604030504040204" pitchFamily="50" charset="-128"/>
                          <a:ea typeface="Meiryo UI" panose="020B0604030504040204" pitchFamily="50" charset="-128"/>
                        </a:rPr>
                        <a:t>Osaka Metro Group</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6">
                        <a:lumMod val="40000"/>
                        <a:lumOff val="60000"/>
                        <a:alpha val="49804"/>
                      </a:schemeClr>
                    </a:solidFill>
                  </a:tcPr>
                </a:tc>
                <a:extLst>
                  <a:ext uri="{0D108BD9-81ED-4DB2-BD59-A6C34878D82A}">
                    <a16:rowId xmlns:a16="http://schemas.microsoft.com/office/drawing/2014/main" val="4015812292"/>
                  </a:ext>
                </a:extLst>
              </a:tr>
              <a:tr h="292897">
                <a:tc>
                  <a:txBody>
                    <a:bodyPr/>
                    <a:lstStyle/>
                    <a:p>
                      <a:pPr algn="dist"/>
                      <a:r>
                        <a:rPr kumimoji="1" lang="ja-JP" altLang="en-US" sz="1200" b="0" dirty="0">
                          <a:solidFill>
                            <a:schemeClr val="tx1"/>
                          </a:solidFill>
                          <a:latin typeface="Meiryo UI" panose="020B0604030504040204" pitchFamily="50" charset="-128"/>
                          <a:ea typeface="Meiryo UI" panose="020B0604030504040204" pitchFamily="50" charset="-128"/>
                        </a:rPr>
                        <a:t>実施時期</a:t>
                      </a:r>
                    </a:p>
                  </a:txBody>
                  <a:tcPr marL="65314" marR="65314" marT="32658" marB="32658" anchor="ctr">
                    <a:solidFill>
                      <a:schemeClr val="accent6">
                        <a:lumMod val="40000"/>
                        <a:lumOff val="60000"/>
                        <a:alpha val="49804"/>
                      </a:schemeClr>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令和３年３月</a:t>
                      </a:r>
                      <a:r>
                        <a:rPr kumimoji="1" lang="en-US" altLang="ja-JP" sz="1200" b="0" dirty="0">
                          <a:solidFill>
                            <a:schemeClr val="tx1"/>
                          </a:solidFill>
                          <a:latin typeface="Meiryo UI" panose="020B0604030504040204" pitchFamily="50" charset="-128"/>
                          <a:ea typeface="Meiryo UI" panose="020B0604030504040204" pitchFamily="50" charset="-128"/>
                        </a:rPr>
                        <a:t>30</a:t>
                      </a:r>
                      <a:r>
                        <a:rPr kumimoji="1" lang="ja-JP" altLang="en-US" sz="1200" b="0" dirty="0">
                          <a:solidFill>
                            <a:schemeClr val="tx1"/>
                          </a:solidFill>
                          <a:latin typeface="Meiryo UI" panose="020B0604030504040204" pitchFamily="50" charset="-128"/>
                          <a:ea typeface="Meiryo UI" panose="020B0604030504040204" pitchFamily="50" charset="-128"/>
                        </a:rPr>
                        <a:t>日～</a:t>
                      </a:r>
                    </a:p>
                  </a:txBody>
                  <a:tcPr marL="65314" marR="65314" marT="32658" marB="32658" anchor="ctr">
                    <a:solidFill>
                      <a:schemeClr val="accent6">
                        <a:lumMod val="40000"/>
                        <a:lumOff val="60000"/>
                        <a:alpha val="49804"/>
                      </a:schemeClr>
                    </a:solidFill>
                  </a:tcPr>
                </a:tc>
                <a:extLst>
                  <a:ext uri="{0D108BD9-81ED-4DB2-BD59-A6C34878D82A}">
                    <a16:rowId xmlns:a16="http://schemas.microsoft.com/office/drawing/2014/main" val="639608887"/>
                  </a:ext>
                </a:extLst>
              </a:tr>
            </a:tbl>
          </a:graphicData>
        </a:graphic>
      </p:graphicFrame>
      <p:pic>
        <p:nvPicPr>
          <p:cNvPr id="26" name="図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871" y="1362187"/>
            <a:ext cx="2603636" cy="2522526"/>
          </a:xfrm>
          <a:prstGeom prst="rect">
            <a:avLst/>
          </a:prstGeom>
        </p:spPr>
      </p:pic>
      <p:sp>
        <p:nvSpPr>
          <p:cNvPr id="27" name="テキスト ボックス 26"/>
          <p:cNvSpPr txBox="1"/>
          <p:nvPr/>
        </p:nvSpPr>
        <p:spPr>
          <a:xfrm>
            <a:off x="638685" y="3684017"/>
            <a:ext cx="1771432" cy="400110"/>
          </a:xfrm>
          <a:prstGeom prst="rect">
            <a:avLst/>
          </a:prstGeom>
          <a:solidFill>
            <a:srgbClr val="FFFFFF">
              <a:alpha val="30196"/>
            </a:srgbClr>
          </a:solidFill>
        </p:spPr>
        <p:txBody>
          <a:bodyPr wrap="square" rtlCol="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日～実施中</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テキスト ボックス 27"/>
          <p:cNvSpPr txBox="1"/>
          <p:nvPr/>
        </p:nvSpPr>
        <p:spPr>
          <a:xfrm>
            <a:off x="97140" y="1719403"/>
            <a:ext cx="1771432" cy="400110"/>
          </a:xfrm>
          <a:prstGeom prst="rect">
            <a:avLst/>
          </a:prstGeom>
          <a:solidFill>
            <a:srgbClr val="FFFFFF">
              <a:alpha val="30196"/>
            </a:srgbClr>
          </a:solidFill>
        </p:spPr>
        <p:txBody>
          <a:bodyPr wrap="square" rtlCol="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日～実施中</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9" name="Picture 78"/>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48947" y="1523090"/>
            <a:ext cx="1015919" cy="570532"/>
          </a:xfrm>
          <a:prstGeom prst="rect">
            <a:avLst/>
          </a:prstGeom>
        </p:spPr>
      </p:pic>
      <p:pic>
        <p:nvPicPr>
          <p:cNvPr id="30" name="Picture 8"/>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7053" y="2013502"/>
            <a:ext cx="1154554" cy="902598"/>
          </a:xfrm>
          <a:prstGeom prst="rect">
            <a:avLst/>
          </a:prstGeom>
        </p:spPr>
      </p:pic>
      <p:pic>
        <p:nvPicPr>
          <p:cNvPr id="31" name="Picture 8"/>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0250" y="2957012"/>
            <a:ext cx="1154554" cy="902598"/>
          </a:xfrm>
          <a:prstGeom prst="rect">
            <a:avLst/>
          </a:prstGeom>
        </p:spPr>
      </p:pic>
      <p:sp>
        <p:nvSpPr>
          <p:cNvPr id="32" name="テキスト ボックス 31"/>
          <p:cNvSpPr txBox="1"/>
          <p:nvPr/>
        </p:nvSpPr>
        <p:spPr>
          <a:xfrm>
            <a:off x="3329639" y="1510280"/>
            <a:ext cx="1355227" cy="311685"/>
          </a:xfrm>
          <a:prstGeom prst="rect">
            <a:avLst/>
          </a:prstGeom>
          <a:solidFill>
            <a:srgbClr val="FF66FF">
              <a:alpha val="89804"/>
            </a:srgbClr>
          </a:solidFill>
          <a:ln w="12700">
            <a:solidFill>
              <a:srgbClr val="FF66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生野区</a:t>
            </a:r>
          </a:p>
        </p:txBody>
      </p:sp>
      <p:sp>
        <p:nvSpPr>
          <p:cNvPr id="33" name="テキスト ボックス 32"/>
          <p:cNvSpPr txBox="1"/>
          <p:nvPr/>
        </p:nvSpPr>
        <p:spPr>
          <a:xfrm>
            <a:off x="4723515" y="1510280"/>
            <a:ext cx="1355227" cy="311685"/>
          </a:xfrm>
          <a:prstGeom prst="rect">
            <a:avLst/>
          </a:prstGeom>
          <a:solidFill>
            <a:srgbClr val="FFFF00">
              <a:alpha val="89804"/>
            </a:srgbClr>
          </a:solidFill>
          <a:ln w="12700">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平野区</a:t>
            </a:r>
          </a:p>
        </p:txBody>
      </p:sp>
      <p:sp>
        <p:nvSpPr>
          <p:cNvPr id="34" name="テキスト ボックス 33"/>
          <p:cNvSpPr txBox="1"/>
          <p:nvPr/>
        </p:nvSpPr>
        <p:spPr>
          <a:xfrm>
            <a:off x="6305761" y="1510280"/>
            <a:ext cx="1355227" cy="311685"/>
          </a:xfrm>
          <a:prstGeom prst="rect">
            <a:avLst/>
          </a:prstGeom>
          <a:solidFill>
            <a:srgbClr val="FF0000">
              <a:alpha val="89804"/>
            </a:srgbClr>
          </a:solidFill>
          <a:ln w="127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北区</a:t>
            </a:r>
          </a:p>
        </p:txBody>
      </p:sp>
      <p:sp>
        <p:nvSpPr>
          <p:cNvPr id="35" name="テキスト ボックス 34"/>
          <p:cNvSpPr txBox="1"/>
          <p:nvPr/>
        </p:nvSpPr>
        <p:spPr>
          <a:xfrm>
            <a:off x="7693927" y="1510280"/>
            <a:ext cx="1355227" cy="311685"/>
          </a:xfrm>
          <a:prstGeom prst="rect">
            <a:avLst/>
          </a:prstGeom>
          <a:solidFill>
            <a:srgbClr val="7030A0">
              <a:alpha val="89804"/>
            </a:srgbClr>
          </a:solidFill>
          <a:ln w="1270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福島区</a:t>
            </a:r>
          </a:p>
        </p:txBody>
      </p:sp>
      <p:pic>
        <p:nvPicPr>
          <p:cNvPr id="36" name="図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36089" y="2889040"/>
            <a:ext cx="608070" cy="1046357"/>
          </a:xfrm>
          <a:prstGeom prst="rect">
            <a:avLst/>
          </a:prstGeom>
        </p:spPr>
      </p:pic>
      <p:pic>
        <p:nvPicPr>
          <p:cNvPr id="37" name="図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23494" y="2891326"/>
            <a:ext cx="552405" cy="1076911"/>
          </a:xfrm>
          <a:prstGeom prst="rect">
            <a:avLst/>
          </a:prstGeom>
        </p:spPr>
      </p:pic>
      <p:pic>
        <p:nvPicPr>
          <p:cNvPr id="38" name="図 3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30316" y="2862753"/>
            <a:ext cx="564988" cy="1070190"/>
          </a:xfrm>
          <a:prstGeom prst="rect">
            <a:avLst/>
          </a:prstGeom>
        </p:spPr>
      </p:pic>
      <p:sp>
        <p:nvSpPr>
          <p:cNvPr id="39" name="正方形/長方形 38"/>
          <p:cNvSpPr/>
          <p:nvPr/>
        </p:nvSpPr>
        <p:spPr>
          <a:xfrm>
            <a:off x="7007160" y="3855825"/>
            <a:ext cx="1889150" cy="289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Community Mobility</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アプリ</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正方形/長方形 39"/>
          <p:cNvSpPr/>
          <p:nvPr/>
        </p:nvSpPr>
        <p:spPr>
          <a:xfrm>
            <a:off x="4230819" y="3856069"/>
            <a:ext cx="1351106" cy="176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Metro</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アプリ</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1" name="図 4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82450" y="2885800"/>
            <a:ext cx="1851414" cy="992628"/>
          </a:xfrm>
          <a:prstGeom prst="rect">
            <a:avLst/>
          </a:prstGeom>
        </p:spPr>
      </p:pic>
      <p:sp>
        <p:nvSpPr>
          <p:cNvPr id="42" name="正方形/長方形 41"/>
          <p:cNvSpPr/>
          <p:nvPr/>
        </p:nvSpPr>
        <p:spPr>
          <a:xfrm>
            <a:off x="3211607" y="1120896"/>
            <a:ext cx="5684703" cy="338554"/>
          </a:xfrm>
          <a:prstGeom prst="rect">
            <a:avLst/>
          </a:prstGeom>
          <a:ln>
            <a:noFill/>
          </a:ln>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1"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運賃システムの工夫やアプリの改良などにより、利便性向上を図る</a:t>
            </a:r>
            <a:r>
              <a:rPr kumimoji="1" lang="ja-JP" altLang="en-US" sz="1600" b="1"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43" name="二等辺三角形 42"/>
          <p:cNvSpPr/>
          <p:nvPr/>
        </p:nvSpPr>
        <p:spPr>
          <a:xfrm rot="10800000">
            <a:off x="3063313" y="966884"/>
            <a:ext cx="3574525" cy="1545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p:cNvSpPr txBox="1"/>
          <p:nvPr/>
        </p:nvSpPr>
        <p:spPr>
          <a:xfrm>
            <a:off x="3426401" y="2623450"/>
            <a:ext cx="540724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事業主体は、</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オンデマンド交通の社会実験に関する民間事業提案応募事業者</a:t>
            </a:r>
          </a:p>
        </p:txBody>
      </p:sp>
      <p:sp>
        <p:nvSpPr>
          <p:cNvPr id="45" name="テキスト ボックス 44"/>
          <p:cNvSpPr txBox="1"/>
          <p:nvPr/>
        </p:nvSpPr>
        <p:spPr>
          <a:xfrm>
            <a:off x="51689" y="3928555"/>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46"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0723937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6044" y="1120390"/>
            <a:ext cx="8568950" cy="338554"/>
          </a:xfrm>
          <a:prstGeom prst="rect">
            <a:avLst/>
          </a:prstGeom>
        </p:spPr>
        <p:txBody>
          <a:bodyPr wrap="square">
            <a:spAutoFit/>
          </a:bodyPr>
          <a:lstStyle/>
          <a:p>
            <a:pPr marL="92075" marR="0" lvl="0" indent="-92075" algn="just" defTabSz="914400" rtl="0" eaLnBrk="1" fontAlgn="base" latinLnBrk="0" hangingPunct="1">
              <a:lnSpc>
                <a:spcPct val="100000"/>
              </a:lnSpc>
              <a:spcBef>
                <a:spcPct val="1000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インフラ施設の維持管理・施⼯監理等における</a:t>
            </a:r>
            <a:r>
              <a:rPr kumimoji="1" lang="en-US" altLang="ja-JP" sz="16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ICT</a:t>
            </a:r>
            <a:r>
              <a:rPr kumimoji="1" lang="ja-JP" altLang="en-US" sz="16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活⽤</a:t>
            </a:r>
            <a:endPar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p:txBody>
      </p:sp>
      <p:sp>
        <p:nvSpPr>
          <p:cNvPr id="7" name="テキスト ボックス 6"/>
          <p:cNvSpPr txBox="1"/>
          <p:nvPr/>
        </p:nvSpPr>
        <p:spPr>
          <a:xfrm>
            <a:off x="323528" y="4933097"/>
            <a:ext cx="8083946" cy="14896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ts val="1520"/>
              </a:lnSpc>
              <a:spcBef>
                <a:spcPts val="9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・インフラ分野の関係部局による</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520"/>
              </a:lnSpc>
              <a:spcBef>
                <a:spcPts val="9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「都市インフラへの</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ICT</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活用を検討するワーキンググループ（</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WG</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）」を設置</a:t>
            </a:r>
          </a:p>
          <a:p>
            <a:pPr marL="0" marR="0" lvl="0" indent="0" algn="l" defTabSz="914400" rtl="0" eaLnBrk="1" fontAlgn="auto" latinLnBrk="0" hangingPunct="1">
              <a:lnSpc>
                <a:spcPct val="120000"/>
              </a:lnSpc>
              <a:spcBef>
                <a:spcPts val="9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取組み項目</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452438" marR="0" lvl="0" indent="-187325"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インフラ分野関係局におけるデジタル技術を活用した取組の情報共有</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2438" marR="0" lvl="0" indent="-187325"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都市・まち</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DX</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の推進に向けた新たな取組みの検討・推進</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正方形/長方形 7"/>
          <p:cNvSpPr/>
          <p:nvPr/>
        </p:nvSpPr>
        <p:spPr>
          <a:xfrm>
            <a:off x="176044" y="4467942"/>
            <a:ext cx="8568950" cy="338554"/>
          </a:xfrm>
          <a:prstGeom prst="rect">
            <a:avLst/>
          </a:prstGeom>
        </p:spPr>
        <p:txBody>
          <a:bodyPr wrap="square">
            <a:spAutoFit/>
          </a:bodyPr>
          <a:lstStyle/>
          <a:p>
            <a:pPr marL="92075" marR="0" lvl="0" indent="-92075" algn="just" defTabSz="914400" rtl="0" eaLnBrk="1" fontAlgn="base" latinLnBrk="0" hangingPunct="1">
              <a:lnSpc>
                <a:spcPct val="100000"/>
              </a:lnSpc>
              <a:spcBef>
                <a:spcPct val="1000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インフラ部局横断的な連携の推進</a:t>
            </a:r>
            <a:endPar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p:txBody>
      </p:sp>
      <p:sp>
        <p:nvSpPr>
          <p:cNvPr id="9" name="正方形/長方形 8"/>
          <p:cNvSpPr/>
          <p:nvPr/>
        </p:nvSpPr>
        <p:spPr>
          <a:xfrm>
            <a:off x="390905" y="1511378"/>
            <a:ext cx="5477239" cy="2899255"/>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・ドローン活用による安全かつ効率的な維持管理</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354013" marR="0" lvl="0" indent="-1714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立ち入り困難な場所（大阪港の防潮堤等）の安全かつ効率的な維持管理作業</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・移動三次元測量（</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MMS</a:t>
            </a:r>
            <a:r>
              <a:rPr kumimoji="1" lang="en-US" altLang="ja-JP" sz="1600" b="0" i="0" u="none" strike="noStrike" kern="1200" cap="none" spc="0" normalizeH="0" baseline="30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等）を活用した道路現況の測量</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354013" marR="0" lvl="0" indent="-1714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モービルマッピングシステムを活用した道路現況の測量による、区域線測量等にかかる維持管理業務の効率化</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・配水管布設工事施工監理システムの構築</a:t>
            </a:r>
          </a:p>
          <a:p>
            <a:pPr marL="354013" marR="0" lvl="0" indent="-1714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タブレット等を用いた遠隔でのリアルタイムな施工状況の確認や関係書類の作成・通知の効率化</a:t>
            </a:r>
          </a:p>
        </p:txBody>
      </p:sp>
      <p:pic>
        <p:nvPicPr>
          <p:cNvPr id="10" name="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0241" y="1114439"/>
            <a:ext cx="1490572" cy="1069920"/>
          </a:xfrm>
          <a:prstGeom prst="rect">
            <a:avLst/>
          </a:prstGeom>
        </p:spPr>
      </p:pic>
      <p:pic>
        <p:nvPicPr>
          <p:cNvPr id="11" name="図 10"/>
          <p:cNvPicPr>
            <a:picLocks noChangeAspect="1"/>
          </p:cNvPicPr>
          <p:nvPr/>
        </p:nvPicPr>
        <p:blipFill>
          <a:blip r:embed="rId3"/>
          <a:stretch>
            <a:fillRect/>
          </a:stretch>
        </p:blipFill>
        <p:spPr>
          <a:xfrm>
            <a:off x="6370241" y="2293562"/>
            <a:ext cx="1104900" cy="1143000"/>
          </a:xfrm>
          <a:prstGeom prst="rect">
            <a:avLst/>
          </a:prstGeom>
        </p:spPr>
      </p:pic>
      <p:pic>
        <p:nvPicPr>
          <p:cNvPr id="12" name="図 11"/>
          <p:cNvPicPr>
            <a:picLocks noChangeAspect="1"/>
          </p:cNvPicPr>
          <p:nvPr/>
        </p:nvPicPr>
        <p:blipFill>
          <a:blip r:embed="rId4"/>
          <a:stretch>
            <a:fillRect/>
          </a:stretch>
        </p:blipFill>
        <p:spPr>
          <a:xfrm>
            <a:off x="7718208" y="2290441"/>
            <a:ext cx="1028700" cy="1143000"/>
          </a:xfrm>
          <a:prstGeom prst="rect">
            <a:avLst/>
          </a:prstGeom>
        </p:spPr>
      </p:pic>
      <p:pic>
        <p:nvPicPr>
          <p:cNvPr id="13" name="図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2852" y="3558657"/>
            <a:ext cx="2978522" cy="1687548"/>
          </a:xfrm>
          <a:prstGeom prst="rect">
            <a:avLst/>
          </a:prstGeom>
        </p:spPr>
      </p:pic>
      <p:sp>
        <p:nvSpPr>
          <p:cNvPr id="15" name="正方形/長方形 14"/>
          <p:cNvSpPr/>
          <p:nvPr/>
        </p:nvSpPr>
        <p:spPr>
          <a:xfrm>
            <a:off x="302711" y="6498543"/>
            <a:ext cx="8745339" cy="4078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※MMS</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Mobile Mapping System</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）・・・車載装置（レーザ測距装置、デジタルカメラ等）により周辺地物の３次元データを連続的に取得できるシステム</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6" name="テキスト ボックス 15">
            <a:extLst>
              <a:ext uri="{FF2B5EF4-FFF2-40B4-BE49-F238E27FC236}">
                <a16:creationId xmlns:a16="http://schemas.microsoft.com/office/drawing/2014/main" id="{4609BFC8-47B6-43E1-9D40-E229D36568EF}"/>
              </a:ext>
            </a:extLst>
          </p:cNvPr>
          <p:cNvSpPr txBox="1"/>
          <p:nvPr/>
        </p:nvSpPr>
        <p:spPr>
          <a:xfrm>
            <a:off x="-7914" y="-2473"/>
            <a:ext cx="9151914"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都市インフラのデジタル化の推進（大阪市）</a:t>
            </a:r>
          </a:p>
        </p:txBody>
      </p:sp>
      <p:sp>
        <p:nvSpPr>
          <p:cNvPr id="17" name="テキスト ボックス 16"/>
          <p:cNvSpPr txBox="1"/>
          <p:nvPr/>
        </p:nvSpPr>
        <p:spPr>
          <a:xfrm>
            <a:off x="51689" y="32622"/>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14"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9497166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C4D909E-7993-4077-B26A-2D10159D81AF}"/>
              </a:ext>
            </a:extLst>
          </p:cNvPr>
          <p:cNvSpPr txBox="1"/>
          <p:nvPr/>
        </p:nvSpPr>
        <p:spPr>
          <a:xfrm>
            <a:off x="0" y="-2848"/>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コロナ</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SWAT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チームによる取組み（デジタル技術による緊急対応支援）（大阪府）</a:t>
            </a:r>
          </a:p>
        </p:txBody>
      </p:sp>
      <p:pic>
        <p:nvPicPr>
          <p:cNvPr id="10" name="図 9">
            <a:extLst>
              <a:ext uri="{FF2B5EF4-FFF2-40B4-BE49-F238E27FC236}">
                <a16:creationId xmlns:a16="http://schemas.microsoft.com/office/drawing/2014/main" id="{1C4AC14C-4DF4-41C4-BF61-2A3B0A8D9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75184" y="4124190"/>
            <a:ext cx="2809760" cy="1723260"/>
          </a:xfrm>
          <a:prstGeom prst="rect">
            <a:avLst/>
          </a:prstGeom>
        </p:spPr>
      </p:pic>
      <p:sp>
        <p:nvSpPr>
          <p:cNvPr id="11" name="正方形/長方形 10">
            <a:extLst>
              <a:ext uri="{FF2B5EF4-FFF2-40B4-BE49-F238E27FC236}">
                <a16:creationId xmlns:a16="http://schemas.microsoft.com/office/drawing/2014/main" id="{A0959CDA-C71E-402A-A2A2-3164AE2DDBDA}"/>
              </a:ext>
            </a:extLst>
          </p:cNvPr>
          <p:cNvSpPr/>
          <p:nvPr/>
        </p:nvSpPr>
        <p:spPr>
          <a:xfrm>
            <a:off x="237900" y="1513504"/>
            <a:ext cx="673831" cy="25602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1F9C37BA-A57E-41EC-A9D4-62141741491C}"/>
              </a:ext>
            </a:extLst>
          </p:cNvPr>
          <p:cNvSpPr txBox="1"/>
          <p:nvPr/>
        </p:nvSpPr>
        <p:spPr>
          <a:xfrm>
            <a:off x="911730" y="1512531"/>
            <a:ext cx="196239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のコロナ対応管理システム</a:t>
            </a:r>
          </a:p>
        </p:txBody>
      </p:sp>
      <p:sp>
        <p:nvSpPr>
          <p:cNvPr id="14" name="正方形/長方形 13">
            <a:extLst>
              <a:ext uri="{FF2B5EF4-FFF2-40B4-BE49-F238E27FC236}">
                <a16:creationId xmlns:a16="http://schemas.microsoft.com/office/drawing/2014/main" id="{09C45ED4-3500-4D3C-83C9-3C789B776736}"/>
              </a:ext>
            </a:extLst>
          </p:cNvPr>
          <p:cNvSpPr/>
          <p:nvPr/>
        </p:nvSpPr>
        <p:spPr>
          <a:xfrm>
            <a:off x="139507" y="1845370"/>
            <a:ext cx="2774161" cy="2062103"/>
          </a:xfrm>
          <a:prstGeom prst="rect">
            <a:avLst/>
          </a:prstGeom>
        </p:spPr>
        <p:txBody>
          <a:bodyPr wrap="square">
            <a:spAutoFit/>
          </a:bodyPr>
          <a:lstStyle/>
          <a:p>
            <a:pPr marL="128585" marR="0" lvl="0" indent="-128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保健所がそれぞれ</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Excel</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等に入力していた各種情報を</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Web</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システムへ一元管理。</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28585" marR="0" lvl="0" indent="-128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患者が日々の体温や体調の変化を、スマートフォン等よりオンラインで入力可能とし、健康観察にかかる負担を大きく軽減。</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28585" marR="0" lvl="0" indent="-128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システムへリアルタイムに入力された情報から、感染状況や病院等施設の空き状況等を集計・グラフ化して、最新情報を速やかに共有し、患者受入先調整等　の業務を効率化。</a:t>
            </a:r>
          </a:p>
        </p:txBody>
      </p:sp>
      <p:sp>
        <p:nvSpPr>
          <p:cNvPr id="16" name="テキスト ボックス 15">
            <a:extLst>
              <a:ext uri="{FF2B5EF4-FFF2-40B4-BE49-F238E27FC236}">
                <a16:creationId xmlns:a16="http://schemas.microsoft.com/office/drawing/2014/main" id="{75EB3723-F9B7-4401-9D2A-8C94C67D5245}"/>
              </a:ext>
            </a:extLst>
          </p:cNvPr>
          <p:cNvSpPr txBox="1"/>
          <p:nvPr/>
        </p:nvSpPr>
        <p:spPr>
          <a:xfrm>
            <a:off x="139507" y="5905831"/>
            <a:ext cx="296429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注）現在は、後に厚生労働省が開発し、全国的に導入した新型コロナ</a:t>
            </a:r>
            <a:endParaRPr kumimoji="1" lang="en-US" altLang="ja-JP" sz="7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ウイルス感染者等情報把握・管理システム（</a:t>
            </a:r>
            <a:r>
              <a:rPr kumimoji="1" lang="en-US" altLang="ja-JP" sz="7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HER-SYS</a:t>
            </a:r>
            <a:r>
              <a:rPr kumimoji="1" lang="ja-JP" altLang="en-US" sz="7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）に移行</a:t>
            </a:r>
          </a:p>
        </p:txBody>
      </p:sp>
      <p:sp>
        <p:nvSpPr>
          <p:cNvPr id="17" name="正方形/長方形 16">
            <a:extLst>
              <a:ext uri="{FF2B5EF4-FFF2-40B4-BE49-F238E27FC236}">
                <a16:creationId xmlns:a16="http://schemas.microsoft.com/office/drawing/2014/main" id="{B70A720E-1F90-4523-9B0E-71B894BFB4DC}"/>
              </a:ext>
            </a:extLst>
          </p:cNvPr>
          <p:cNvSpPr/>
          <p:nvPr/>
        </p:nvSpPr>
        <p:spPr>
          <a:xfrm>
            <a:off x="235460" y="1498849"/>
            <a:ext cx="64633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全国初</a:t>
            </a:r>
            <a:endParaRPr kumimoji="1" lang="ja-JP" altLang="en-US" sz="105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FA5EF4E1-5C3A-4D07-927B-5E9D9D5CC3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637" y="4105387"/>
            <a:ext cx="2727031" cy="1700981"/>
          </a:xfrm>
          <a:prstGeom prst="rect">
            <a:avLst/>
          </a:prstGeom>
        </p:spPr>
      </p:pic>
      <p:sp>
        <p:nvSpPr>
          <p:cNvPr id="23" name="正方形/長方形 22">
            <a:extLst>
              <a:ext uri="{FF2B5EF4-FFF2-40B4-BE49-F238E27FC236}">
                <a16:creationId xmlns:a16="http://schemas.microsoft.com/office/drawing/2014/main" id="{26E323B6-2BAC-4633-9E8E-8B03F10C708A}"/>
              </a:ext>
            </a:extLst>
          </p:cNvPr>
          <p:cNvSpPr/>
          <p:nvPr/>
        </p:nvSpPr>
        <p:spPr>
          <a:xfrm>
            <a:off x="3433409" y="1129553"/>
            <a:ext cx="2642306" cy="283827"/>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飲食店スマホ検査センター</a:t>
            </a:r>
          </a:p>
        </p:txBody>
      </p:sp>
      <p:sp>
        <p:nvSpPr>
          <p:cNvPr id="24" name="テキスト ボックス 23">
            <a:extLst>
              <a:ext uri="{FF2B5EF4-FFF2-40B4-BE49-F238E27FC236}">
                <a16:creationId xmlns:a16="http://schemas.microsoft.com/office/drawing/2014/main" id="{8526024D-1F0D-47D7-BB07-B5D7A4A12309}"/>
              </a:ext>
            </a:extLst>
          </p:cNvPr>
          <p:cNvSpPr txBox="1"/>
          <p:nvPr/>
        </p:nvSpPr>
        <p:spPr>
          <a:xfrm>
            <a:off x="3343683" y="1850300"/>
            <a:ext cx="2747402" cy="1785104"/>
          </a:xfrm>
          <a:prstGeom prst="rect">
            <a:avLst/>
          </a:prstGeom>
          <a:noFill/>
        </p:spPr>
        <p:txBody>
          <a:bodyPr wrap="square" rtlCol="0">
            <a:spAutoFit/>
          </a:bodyPr>
          <a:lstStyle/>
          <a:p>
            <a:pPr marL="214308" marR="0" lvl="0" indent="-214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飲食店における感染を防止し、府民が安心して利用できる環境整備のため、 少しでも症状のある従業員等が迅速に検査を受けることができるよう、飲食店「スマホ検査センター」を設置。</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14308" marR="0" lvl="0" indent="-214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14308" marR="0" lvl="0" indent="-214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スマートフォン等により申込、検査から結果通知までを一貫して実施するシステムを構築</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14308" marR="0" lvl="0" indent="-214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5" name="図 24">
            <a:extLst>
              <a:ext uri="{FF2B5EF4-FFF2-40B4-BE49-F238E27FC236}">
                <a16:creationId xmlns:a16="http://schemas.microsoft.com/office/drawing/2014/main" id="{E64D29E0-C9D9-4F63-8593-3184951C97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5418" y="4575606"/>
            <a:ext cx="1494904" cy="1566470"/>
          </a:xfrm>
          <a:prstGeom prst="rect">
            <a:avLst/>
          </a:prstGeom>
        </p:spPr>
      </p:pic>
      <p:sp>
        <p:nvSpPr>
          <p:cNvPr id="26" name="テキスト ボックス 25">
            <a:extLst>
              <a:ext uri="{FF2B5EF4-FFF2-40B4-BE49-F238E27FC236}">
                <a16:creationId xmlns:a16="http://schemas.microsoft.com/office/drawing/2014/main" id="{91490C0F-8041-49A4-9A22-3829B73CE130}"/>
              </a:ext>
            </a:extLst>
          </p:cNvPr>
          <p:cNvSpPr txBox="1"/>
          <p:nvPr/>
        </p:nvSpPr>
        <p:spPr>
          <a:xfrm>
            <a:off x="6374990" y="1852472"/>
            <a:ext cx="2553756" cy="1615827"/>
          </a:xfrm>
          <a:prstGeom prst="rect">
            <a:avLst/>
          </a:prstGeom>
          <a:noFill/>
        </p:spPr>
        <p:txBody>
          <a:bodyPr wrap="square" rtlCol="0">
            <a:spAutoFit/>
          </a:bodyPr>
          <a:lstStyle/>
          <a:p>
            <a:pPr marL="214308" marR="0" lvl="0" indent="-214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危機管理室において、感染症に強い強靭な社会・経済の形成を図っていくため、飲食店における感染防止対策のさらなる促進や府民が安心して利用できる環境整備につながる、ゴールドステッカー認証制度を創設。</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14308" marR="0" lvl="0" indent="-214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14308" marR="0" lvl="0" indent="-214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ゴールドステッカー発行申請のシステム構築を支援。</a:t>
            </a:r>
            <a:endParaRPr kumimoji="1" lang="en-US" altLang="ja-JP" sz="11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 name="正方形/長方形 28">
            <a:extLst>
              <a:ext uri="{FF2B5EF4-FFF2-40B4-BE49-F238E27FC236}">
                <a16:creationId xmlns:a16="http://schemas.microsoft.com/office/drawing/2014/main" id="{E5A1E9DF-095B-498D-A767-6BA81EB2791F}"/>
              </a:ext>
            </a:extLst>
          </p:cNvPr>
          <p:cNvSpPr/>
          <p:nvPr/>
        </p:nvSpPr>
        <p:spPr>
          <a:xfrm>
            <a:off x="6456107" y="1136381"/>
            <a:ext cx="2540607" cy="276999"/>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ゴールドステッカー認証制度</a:t>
            </a:r>
          </a:p>
        </p:txBody>
      </p:sp>
      <p:pic>
        <p:nvPicPr>
          <p:cNvPr id="30" name="図 29">
            <a:extLst>
              <a:ext uri="{FF2B5EF4-FFF2-40B4-BE49-F238E27FC236}">
                <a16:creationId xmlns:a16="http://schemas.microsoft.com/office/drawing/2014/main" id="{9009F695-48AB-4103-B7A7-E51B0D9262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56108" y="3867972"/>
            <a:ext cx="2472640" cy="506789"/>
          </a:xfrm>
          <a:prstGeom prst="rect">
            <a:avLst/>
          </a:prstGeom>
        </p:spPr>
      </p:pic>
      <p:sp>
        <p:nvSpPr>
          <p:cNvPr id="32" name="楕円 31">
            <a:extLst>
              <a:ext uri="{FF2B5EF4-FFF2-40B4-BE49-F238E27FC236}">
                <a16:creationId xmlns:a16="http://schemas.microsoft.com/office/drawing/2014/main" id="{8D295FAB-76F0-4590-8548-1B0B431C2E49}"/>
              </a:ext>
            </a:extLst>
          </p:cNvPr>
          <p:cNvSpPr>
            <a:spLocks noChangeAspect="1"/>
          </p:cNvSpPr>
          <p:nvPr/>
        </p:nvSpPr>
        <p:spPr>
          <a:xfrm>
            <a:off x="3250545" y="1142776"/>
            <a:ext cx="270000" cy="270000"/>
          </a:xfrm>
          <a:prstGeom prst="ellipse">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a:t>
            </a:r>
          </a:p>
        </p:txBody>
      </p:sp>
      <p:sp>
        <p:nvSpPr>
          <p:cNvPr id="33" name="楕円 32">
            <a:extLst>
              <a:ext uri="{FF2B5EF4-FFF2-40B4-BE49-F238E27FC236}">
                <a16:creationId xmlns:a16="http://schemas.microsoft.com/office/drawing/2014/main" id="{B2C29F5C-1750-4E96-BBD5-DB95B6914AD0}"/>
              </a:ext>
            </a:extLst>
          </p:cNvPr>
          <p:cNvSpPr>
            <a:spLocks noChangeAspect="1"/>
          </p:cNvSpPr>
          <p:nvPr/>
        </p:nvSpPr>
        <p:spPr>
          <a:xfrm>
            <a:off x="6295707" y="1125832"/>
            <a:ext cx="270000" cy="270000"/>
          </a:xfrm>
          <a:prstGeom prst="ellipse">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３</a:t>
            </a:r>
          </a:p>
        </p:txBody>
      </p:sp>
      <p:sp>
        <p:nvSpPr>
          <p:cNvPr id="2" name="正方形/長方形 1"/>
          <p:cNvSpPr/>
          <p:nvPr/>
        </p:nvSpPr>
        <p:spPr>
          <a:xfrm>
            <a:off x="231822" y="1109837"/>
            <a:ext cx="2642306" cy="306684"/>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コロナウイルス対応状況管理システム</a:t>
            </a:r>
          </a:p>
        </p:txBody>
      </p:sp>
      <p:sp>
        <p:nvSpPr>
          <p:cNvPr id="21" name="テキスト ボックス 20"/>
          <p:cNvSpPr txBox="1"/>
          <p:nvPr/>
        </p:nvSpPr>
        <p:spPr>
          <a:xfrm>
            <a:off x="51689" y="32621"/>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行政</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2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28" name="楕円 27">
            <a:extLst>
              <a:ext uri="{FF2B5EF4-FFF2-40B4-BE49-F238E27FC236}">
                <a16:creationId xmlns:a16="http://schemas.microsoft.com/office/drawing/2014/main" id="{8D295FAB-76F0-4590-8548-1B0B431C2E49}"/>
              </a:ext>
            </a:extLst>
          </p:cNvPr>
          <p:cNvSpPr>
            <a:spLocks noChangeAspect="1"/>
          </p:cNvSpPr>
          <p:nvPr/>
        </p:nvSpPr>
        <p:spPr>
          <a:xfrm>
            <a:off x="125536" y="1129892"/>
            <a:ext cx="270000" cy="270000"/>
          </a:xfrm>
          <a:prstGeom prst="ellipse">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a:t>
            </a:r>
          </a:p>
        </p:txBody>
      </p:sp>
    </p:spTree>
    <p:extLst>
      <p:ext uri="{BB962C8B-B14F-4D97-AF65-F5344CB8AC3E}">
        <p14:creationId xmlns:p14="http://schemas.microsoft.com/office/powerpoint/2010/main" val="2780279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4928407" y="1943774"/>
            <a:ext cx="3958112" cy="154389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74248" y="2199411"/>
            <a:ext cx="1021369" cy="944532"/>
          </a:xfrm>
          <a:prstGeom prst="rect">
            <a:avLst/>
          </a:prstGeom>
          <a:ln>
            <a:solidFill>
              <a:schemeClr val="bg1"/>
            </a:solidFill>
          </a:ln>
        </p:spPr>
      </p:pic>
      <p:sp>
        <p:nvSpPr>
          <p:cNvPr id="9" name="テキスト ボックス 8"/>
          <p:cNvSpPr txBox="1"/>
          <p:nvPr/>
        </p:nvSpPr>
        <p:spPr>
          <a:xfrm>
            <a:off x="0" y="-4733"/>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府庁の</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化推進（大阪府）</a:t>
            </a:r>
          </a:p>
        </p:txBody>
      </p:sp>
      <p:sp>
        <p:nvSpPr>
          <p:cNvPr id="14" name="テキスト ボックス 13"/>
          <p:cNvSpPr txBox="1"/>
          <p:nvPr/>
        </p:nvSpPr>
        <p:spPr>
          <a:xfrm>
            <a:off x="4763244" y="977590"/>
            <a:ext cx="4201046" cy="300082"/>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■テレワークやウェブ会議の環境整備</a:t>
            </a:r>
          </a:p>
        </p:txBody>
      </p:sp>
      <p:sp>
        <p:nvSpPr>
          <p:cNvPr id="13" name="テキスト ボックス 12"/>
          <p:cNvSpPr txBox="1"/>
          <p:nvPr/>
        </p:nvSpPr>
        <p:spPr>
          <a:xfrm>
            <a:off x="157208" y="969946"/>
            <a:ext cx="4520091" cy="300082"/>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■行政手続きのオンライン化</a:t>
            </a:r>
          </a:p>
        </p:txBody>
      </p:sp>
      <p:graphicFrame>
        <p:nvGraphicFramePr>
          <p:cNvPr id="69" name="表 68"/>
          <p:cNvGraphicFramePr>
            <a:graphicFrameLocks noGrp="1"/>
          </p:cNvGraphicFramePr>
          <p:nvPr/>
        </p:nvGraphicFramePr>
        <p:xfrm>
          <a:off x="157311" y="5488438"/>
          <a:ext cx="4344516" cy="1252930"/>
        </p:xfrm>
        <a:graphic>
          <a:graphicData uri="http://schemas.openxmlformats.org/drawingml/2006/table">
            <a:tbl>
              <a:tblPr firstRow="1" bandRow="1">
                <a:tableStyleId>{5940675A-B579-460E-94D1-54222C63F5DA}</a:tableStyleId>
              </a:tblPr>
              <a:tblGrid>
                <a:gridCol w="922189">
                  <a:extLst>
                    <a:ext uri="{9D8B030D-6E8A-4147-A177-3AD203B41FA5}">
                      <a16:colId xmlns:a16="http://schemas.microsoft.com/office/drawing/2014/main" val="1084498956"/>
                    </a:ext>
                  </a:extLst>
                </a:gridCol>
                <a:gridCol w="3422327">
                  <a:extLst>
                    <a:ext uri="{9D8B030D-6E8A-4147-A177-3AD203B41FA5}">
                      <a16:colId xmlns:a16="http://schemas.microsoft.com/office/drawing/2014/main" val="3639057847"/>
                    </a:ext>
                  </a:extLst>
                </a:gridCol>
              </a:tblGrid>
              <a:tr h="225450">
                <a:tc>
                  <a:txBody>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はんこレス</a:t>
                      </a:r>
                      <a:endParaRPr kumimoji="1" lang="en-US" altLang="ja-JP"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27000" marR="27000" marT="27000" marB="27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府の裁量で見直し可能な認印の押印義務を廃止（</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102600" marR="102600" marT="27000" marB="27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786438"/>
                  </a:ext>
                </a:extLst>
              </a:tr>
              <a:tr h="465480">
                <a:tc>
                  <a:txBody>
                    <a:bodyPr/>
                    <a:lstStyle/>
                    <a:p>
                      <a:pPr algn="ctr">
                        <a:lnSpc>
                          <a:spcPts val="2000"/>
                        </a:lnSpc>
                      </a:pPr>
                      <a:r>
                        <a:rPr kumimoji="1" lang="ja-JP" altLang="en-US" sz="1100" b="1" dirty="0">
                          <a:solidFill>
                            <a:schemeClr val="tx1"/>
                          </a:solidFill>
                          <a:latin typeface="Meiryo UI" panose="020B0604030504040204" pitchFamily="50" charset="-128"/>
                          <a:ea typeface="Meiryo UI" panose="020B0604030504040204" pitchFamily="50" charset="-128"/>
                        </a:rPr>
                        <a:t>ペーパーレス</a:t>
                      </a:r>
                    </a:p>
                  </a:txBody>
                  <a:tcPr marL="27000" marR="27000" marT="27000" marB="27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・取組事例</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等を示した「ペーパーレス会議指針」を策定、タブレット端末や液晶モニターなどペーパーレスを促進する環境を整備（</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・知事・副知事レクの原則ペーパーレス化（</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a:txBody>
                  <a:tcPr marL="102600" marR="102600" marT="27000" marB="27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5399925"/>
                  </a:ext>
                </a:extLst>
              </a:tr>
              <a:tr h="562000">
                <a:tc>
                  <a:txBody>
                    <a:bodyPr/>
                    <a:lstStyle/>
                    <a:p>
                      <a:pPr algn="ctr">
                        <a:lnSpc>
                          <a:spcPts val="2000"/>
                        </a:lnSpc>
                      </a:pPr>
                      <a:r>
                        <a:rPr kumimoji="1" lang="ja-JP" altLang="en-US" sz="1100" b="1" dirty="0">
                          <a:solidFill>
                            <a:schemeClr val="tx1"/>
                          </a:solidFill>
                          <a:latin typeface="Meiryo UI" panose="020B0604030504040204" pitchFamily="50" charset="-128"/>
                          <a:ea typeface="Meiryo UI" panose="020B0604030504040204" pitchFamily="50" charset="-128"/>
                        </a:rPr>
                        <a:t>キャッシュレス</a:t>
                      </a:r>
                    </a:p>
                  </a:txBody>
                  <a:tcPr marL="27000" marR="27000" marT="27000" marB="27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・本庁手数料納付窓口でのキャッシュレス収納（</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R2.12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・決済事業者と協定を締結（</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R3.8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）し、指定管理者が負担する決済手数料を割引き、負担軽減を実現</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marL="102600" marR="102600" marT="27000" marB="27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6369878"/>
                  </a:ext>
                </a:extLst>
              </a:tr>
            </a:tbl>
          </a:graphicData>
        </a:graphic>
      </p:graphicFrame>
      <p:sp>
        <p:nvSpPr>
          <p:cNvPr id="18" name="テキスト ボックス 17">
            <a:extLst>
              <a:ext uri="{FF2B5EF4-FFF2-40B4-BE49-F238E27FC236}">
                <a16:creationId xmlns:a16="http://schemas.microsoft.com/office/drawing/2014/main" id="{23B7FF7A-93CD-4B31-8CB9-01F723B04A30}"/>
              </a:ext>
            </a:extLst>
          </p:cNvPr>
          <p:cNvSpPr txBox="1"/>
          <p:nvPr/>
        </p:nvSpPr>
        <p:spPr>
          <a:xfrm>
            <a:off x="158860" y="1268300"/>
            <a:ext cx="4404140" cy="704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・住民の利便性向上や行政サービスの向上を目的として、パソコンやスマートフォン等でいつでも家にいながら手続が行える新たな大阪府行政オンラインシステムの本格運用を開始（</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R4</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1"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約</a:t>
            </a:r>
            <a:r>
              <a:rPr kumimoji="1"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420</a:t>
            </a:r>
            <a:r>
              <a:rPr kumimoji="1"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の手続が可能であり、累計約</a:t>
            </a:r>
            <a:r>
              <a:rPr kumimoji="1"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80</a:t>
            </a:r>
            <a:r>
              <a:rPr kumimoji="1"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万件の申請を受付（</a:t>
            </a:r>
            <a:r>
              <a:rPr kumimoji="1"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R4</a:t>
            </a:r>
            <a:r>
              <a:rPr kumimoji="1"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11</a:t>
            </a:r>
            <a:r>
              <a:rPr kumimoji="1"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月時点）</a:t>
            </a:r>
            <a:endPar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1" name="テキスト ボックス 70">
            <a:extLst>
              <a:ext uri="{FF2B5EF4-FFF2-40B4-BE49-F238E27FC236}">
                <a16:creationId xmlns:a16="http://schemas.microsoft.com/office/drawing/2014/main" id="{23B7FF7A-93CD-4B31-8CB9-01F723B04A30}"/>
              </a:ext>
            </a:extLst>
          </p:cNvPr>
          <p:cNvSpPr txBox="1"/>
          <p:nvPr/>
        </p:nvSpPr>
        <p:spPr>
          <a:xfrm>
            <a:off x="291514" y="3055794"/>
            <a:ext cx="17414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オンライン化した主な手続き</a:t>
            </a:r>
            <a:endParaRPr kumimoji="1" lang="en-US" altLang="ja-JP" sz="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p:txBody>
      </p:sp>
      <p:sp>
        <p:nvSpPr>
          <p:cNvPr id="74" name="正方形/長方形 73"/>
          <p:cNvSpPr/>
          <p:nvPr/>
        </p:nvSpPr>
        <p:spPr>
          <a:xfrm>
            <a:off x="4738105" y="1284309"/>
            <a:ext cx="4405895" cy="6267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169"/>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テレワーク環境（緊急テレワークシステムの構築）</a:t>
            </a:r>
            <a:endParaRPr kumimoji="0"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169"/>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コロナ禍も踏まえ、職員が</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自宅から庁内の各種業務システムを利用できる環境を構築（</a:t>
            </a:r>
            <a:r>
              <a:rPr kumimoji="0"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R2</a:t>
            </a:r>
            <a:r>
              <a:rPr kumimoji="0"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0"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a:t>
            </a:r>
            <a:r>
              <a:rPr kumimoji="0"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1" lang="en-US" altLang="ja-JP"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利用登録数　約</a:t>
            </a:r>
            <a:r>
              <a:rPr kumimoji="0" lang="en-US" altLang="ja-JP"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6,000</a:t>
            </a:r>
            <a:r>
              <a:rPr kumimoji="0" lang="ja-JP" altLang="en-US"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人、平均約</a:t>
            </a:r>
            <a:r>
              <a:rPr kumimoji="0" lang="en-US" altLang="ja-JP"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500</a:t>
            </a:r>
            <a:r>
              <a:rPr kumimoji="0" lang="ja-JP" altLang="en-US"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人／日が利用（</a:t>
            </a:r>
            <a:r>
              <a:rPr kumimoji="0" lang="en-US" altLang="ja-JP"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R3</a:t>
            </a:r>
            <a:r>
              <a:rPr kumimoji="0" lang="ja-JP" altLang="en-US"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年度実績）</a:t>
            </a:r>
            <a:endParaRPr kumimoji="0"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7" name="正方形/長方形 76"/>
          <p:cNvSpPr/>
          <p:nvPr/>
        </p:nvSpPr>
        <p:spPr>
          <a:xfrm>
            <a:off x="4780527" y="4020301"/>
            <a:ext cx="4280923" cy="61525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342892" rtl="0" eaLnBrk="1" fontAlgn="auto" latinLnBrk="0" hangingPunct="1">
              <a:lnSpc>
                <a:spcPct val="100000"/>
              </a:lnSpc>
              <a:spcBef>
                <a:spcPts val="169"/>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ウェブ</a:t>
            </a:r>
            <a:r>
              <a:rPr kumimoji="0"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会議環境（</a:t>
            </a:r>
            <a:r>
              <a:rPr kumimoji="0"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Microsoft Teams </a:t>
            </a:r>
            <a:r>
              <a:rPr kumimoji="0"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の導入）</a:t>
            </a:r>
            <a:endParaRPr kumimoji="0"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342892" rtl="0" eaLnBrk="1" fontAlgn="auto" latinLnBrk="0" hangingPunct="1">
              <a:lnSpc>
                <a:spcPct val="100000"/>
              </a:lnSpc>
              <a:spcBef>
                <a:spcPts val="169"/>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・業務の効率化を図るため、全職員がいつでも</a:t>
            </a:r>
            <a:r>
              <a:rPr kumimoji="0"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Web</a:t>
            </a:r>
            <a:r>
              <a:rPr kumimoji="0"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会議を主催できる環境を導入（</a:t>
            </a:r>
            <a:r>
              <a:rPr kumimoji="0"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R3</a:t>
            </a:r>
            <a:r>
              <a:rPr kumimoji="0"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0"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0"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平均接続数　約</a:t>
            </a:r>
            <a:r>
              <a:rPr kumimoji="0"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4,600</a:t>
            </a:r>
            <a:r>
              <a:rPr kumimoji="0"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接続</a:t>
            </a:r>
            <a:r>
              <a:rPr kumimoji="0"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R3</a:t>
            </a:r>
            <a:r>
              <a:rPr kumimoji="0"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年度実績）</a:t>
            </a:r>
            <a:endParaRPr kumimoji="0"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8" name="テキスト ボックス 67"/>
          <p:cNvSpPr txBox="1"/>
          <p:nvPr/>
        </p:nvSpPr>
        <p:spPr>
          <a:xfrm>
            <a:off x="157208" y="5149972"/>
            <a:ext cx="4344516" cy="300082"/>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■３レスの取組み</a:t>
            </a:r>
          </a:p>
        </p:txBody>
      </p:sp>
      <p:pic>
        <p:nvPicPr>
          <p:cNvPr id="25" name="図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0009" y="2523076"/>
            <a:ext cx="475447" cy="475447"/>
          </a:xfrm>
          <a:prstGeom prst="rect">
            <a:avLst/>
          </a:prstGeom>
        </p:spPr>
      </p:pic>
      <p:sp>
        <p:nvSpPr>
          <p:cNvPr id="26" name="右矢印 25"/>
          <p:cNvSpPr/>
          <p:nvPr/>
        </p:nvSpPr>
        <p:spPr>
          <a:xfrm>
            <a:off x="1253161" y="2616522"/>
            <a:ext cx="909852" cy="22674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7" name="図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801" y="2544835"/>
            <a:ext cx="390290" cy="390290"/>
          </a:xfrm>
          <a:prstGeom prst="rect">
            <a:avLst/>
          </a:prstGeom>
        </p:spPr>
      </p:pic>
      <p:pic>
        <p:nvPicPr>
          <p:cNvPr id="28" name="図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05826" y="2264659"/>
            <a:ext cx="332066" cy="332066"/>
          </a:xfrm>
          <a:prstGeom prst="rect">
            <a:avLst/>
          </a:prstGeom>
        </p:spPr>
      </p:pic>
      <p:pic>
        <p:nvPicPr>
          <p:cNvPr id="30" name="図 2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7662" y="2567699"/>
            <a:ext cx="387749" cy="387749"/>
          </a:xfrm>
          <a:prstGeom prst="rect">
            <a:avLst/>
          </a:prstGeom>
        </p:spPr>
      </p:pic>
      <p:pic>
        <p:nvPicPr>
          <p:cNvPr id="31" name="図 3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12473" y="2428222"/>
            <a:ext cx="297873" cy="297873"/>
          </a:xfrm>
          <a:prstGeom prst="rect">
            <a:avLst/>
          </a:prstGeom>
        </p:spPr>
      </p:pic>
      <p:sp>
        <p:nvSpPr>
          <p:cNvPr id="33" name="正方形/長方形 32"/>
          <p:cNvSpPr/>
          <p:nvPr/>
        </p:nvSpPr>
        <p:spPr>
          <a:xfrm>
            <a:off x="1321244" y="2794510"/>
            <a:ext cx="837980" cy="2450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342892" rtl="0" eaLnBrk="1" fontAlgn="auto" latinLnBrk="0" hangingPunct="1">
              <a:lnSpc>
                <a:spcPct val="100000"/>
              </a:lnSpc>
              <a:spcBef>
                <a:spcPts val="169"/>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電子申請</a:t>
            </a:r>
            <a:endParaRPr kumimoji="0"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4" name="正方形/長方形 33"/>
          <p:cNvSpPr/>
          <p:nvPr/>
        </p:nvSpPr>
        <p:spPr>
          <a:xfrm>
            <a:off x="454912" y="2171102"/>
            <a:ext cx="655619" cy="2450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342892" rtl="0" eaLnBrk="1" fontAlgn="auto" latinLnBrk="0" hangingPunct="1">
              <a:lnSpc>
                <a:spcPct val="100000"/>
              </a:lnSpc>
              <a:spcBef>
                <a:spcPts val="169"/>
              </a:spcBef>
              <a:spcAft>
                <a:spcPts val="0"/>
              </a:spcAft>
              <a:buClrTx/>
              <a:buSzTx/>
              <a:buFontTx/>
              <a:buNone/>
              <a:tabLst/>
              <a:defRPr/>
            </a:pPr>
            <a:r>
              <a:rPr kumimoji="0"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住民</a:t>
            </a:r>
            <a:endParaRPr kumimoji="0" lang="en-US" altLang="ja-JP"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8" name="角丸四角形吹き出し 37"/>
          <p:cNvSpPr/>
          <p:nvPr/>
        </p:nvSpPr>
        <p:spPr>
          <a:xfrm>
            <a:off x="5906079" y="2147851"/>
            <a:ext cx="1348658" cy="729591"/>
          </a:xfrm>
          <a:prstGeom prst="wedgeRoundRectCallout">
            <a:avLst>
              <a:gd name="adj1" fmla="val -59322"/>
              <a:gd name="adj2" fmla="val 612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1" name="四角形: 角を丸くする 19">
            <a:extLst>
              <a:ext uri="{FF2B5EF4-FFF2-40B4-BE49-F238E27FC236}">
                <a16:creationId xmlns:a16="http://schemas.microsoft.com/office/drawing/2014/main" id="{274880B2-0847-48B0-8B0B-58B69A38C54E}"/>
              </a:ext>
            </a:extLst>
          </p:cNvPr>
          <p:cNvSpPr/>
          <p:nvPr/>
        </p:nvSpPr>
        <p:spPr bwMode="gray">
          <a:xfrm>
            <a:off x="8017262" y="2403929"/>
            <a:ext cx="739037" cy="979436"/>
          </a:xfrm>
          <a:prstGeom prst="roundRect">
            <a:avLst>
              <a:gd name="adj" fmla="val 7078"/>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42" name="グラフィックス 20">
            <a:extLst>
              <a:ext uri="{FF2B5EF4-FFF2-40B4-BE49-F238E27FC236}">
                <a16:creationId xmlns:a16="http://schemas.microsoft.com/office/drawing/2014/main" id="{8E8999EA-DAB7-424B-87BA-9F75A3C5A63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bwMode="gray">
          <a:xfrm>
            <a:off x="8060839" y="2449052"/>
            <a:ext cx="667406" cy="657887"/>
          </a:xfrm>
          <a:prstGeom prst="rect">
            <a:avLst/>
          </a:prstGeom>
          <a:solidFill>
            <a:schemeClr val="bg1"/>
          </a:solidFill>
        </p:spPr>
      </p:pic>
      <p:sp>
        <p:nvSpPr>
          <p:cNvPr id="43" name="テキスト ボックス 42"/>
          <p:cNvSpPr txBox="1"/>
          <p:nvPr/>
        </p:nvSpPr>
        <p:spPr>
          <a:xfrm>
            <a:off x="7987650" y="3085931"/>
            <a:ext cx="81436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庁内環境</a:t>
            </a:r>
          </a:p>
        </p:txBody>
      </p:sp>
      <p:cxnSp>
        <p:nvCxnSpPr>
          <p:cNvPr id="45" name="直線矢印コネクタ 44"/>
          <p:cNvCxnSpPr/>
          <p:nvPr/>
        </p:nvCxnSpPr>
        <p:spPr>
          <a:xfrm>
            <a:off x="5873527" y="3123867"/>
            <a:ext cx="681224" cy="4487"/>
          </a:xfrm>
          <a:prstGeom prst="straightConnector1">
            <a:avLst/>
          </a:prstGeom>
          <a:ln w="76200" cmpd="sng">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5338656" y="1948312"/>
            <a:ext cx="1737498" cy="2192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画面イメージ</a:t>
            </a:r>
          </a:p>
        </p:txBody>
      </p:sp>
      <p:sp>
        <p:nvSpPr>
          <p:cNvPr id="50" name="雲 49"/>
          <p:cNvSpPr/>
          <p:nvPr/>
        </p:nvSpPr>
        <p:spPr>
          <a:xfrm>
            <a:off x="6568891" y="2880459"/>
            <a:ext cx="1074906" cy="570998"/>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クラウドサービス</a:t>
            </a:r>
          </a:p>
        </p:txBody>
      </p:sp>
      <p:pic>
        <p:nvPicPr>
          <p:cNvPr id="39" name="Picture 15" descr="C:\Users\otsukaf\AppData\Local\Microsoft\Windows\Temporary Internet Files\Content.IE5\GLL9Y2XL\opg_Suitman_w[1].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flipH="1">
            <a:off x="4982735" y="269444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図 39"/>
          <p:cNvPicPr>
            <a:picLocks noChangeAspect="1"/>
          </p:cNvPicPr>
          <p:nvPr/>
        </p:nvPicPr>
        <p:blipFill>
          <a:blip r:embed="rId10"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5417379" y="2879952"/>
            <a:ext cx="486000" cy="473696"/>
          </a:xfrm>
          <a:prstGeom prst="rect">
            <a:avLst/>
          </a:prstGeom>
        </p:spPr>
      </p:pic>
      <p:sp>
        <p:nvSpPr>
          <p:cNvPr id="44" name="テキスト ボックス 43"/>
          <p:cNvSpPr txBox="1"/>
          <p:nvPr/>
        </p:nvSpPr>
        <p:spPr>
          <a:xfrm>
            <a:off x="5352891" y="2685180"/>
            <a:ext cx="934390" cy="2192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端末機</a:t>
            </a:r>
          </a:p>
        </p:txBody>
      </p:sp>
      <p:sp>
        <p:nvSpPr>
          <p:cNvPr id="46" name="テキスト ボックス 45"/>
          <p:cNvSpPr txBox="1"/>
          <p:nvPr/>
        </p:nvSpPr>
        <p:spPr>
          <a:xfrm>
            <a:off x="4805037" y="2549743"/>
            <a:ext cx="594066" cy="2192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職員</a:t>
            </a:r>
          </a:p>
        </p:txBody>
      </p:sp>
      <p:sp>
        <p:nvSpPr>
          <p:cNvPr id="53" name="右矢印 52"/>
          <p:cNvSpPr/>
          <p:nvPr/>
        </p:nvSpPr>
        <p:spPr>
          <a:xfrm>
            <a:off x="7661100" y="2757109"/>
            <a:ext cx="412141" cy="540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55" name="図 5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19031" y="2186108"/>
            <a:ext cx="1116791" cy="655931"/>
          </a:xfrm>
          <a:prstGeom prst="rect">
            <a:avLst/>
          </a:prstGeom>
        </p:spPr>
      </p:pic>
      <p:sp>
        <p:nvSpPr>
          <p:cNvPr id="56" name="テキスト ボックス 55"/>
          <p:cNvSpPr txBox="1"/>
          <p:nvPr/>
        </p:nvSpPr>
        <p:spPr>
          <a:xfrm>
            <a:off x="4906456" y="3474047"/>
            <a:ext cx="4154994" cy="323165"/>
          </a:xfrm>
          <a:prstGeom prst="rect">
            <a:avLst/>
          </a:prstGeom>
          <a:no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＊さらに、在宅や出張も含め、どこからでも安全に庁内資源にアクセスできる新たな</a:t>
            </a:r>
            <a:r>
              <a:rPr kumimoji="1" lang="en-US" altLang="ja-JP"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ICT</a:t>
            </a: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環境の構築</a:t>
            </a:r>
            <a:endParaRPr kumimoji="1" lang="en-US" altLang="ja-JP"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R5</a:t>
            </a: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年度予定）に向けた全体設計を現在進めている</a:t>
            </a:r>
          </a:p>
        </p:txBody>
      </p:sp>
      <p:graphicFrame>
        <p:nvGraphicFramePr>
          <p:cNvPr id="48" name="表 47">
            <a:extLst>
              <a:ext uri="{FF2B5EF4-FFF2-40B4-BE49-F238E27FC236}">
                <a16:creationId xmlns:a16="http://schemas.microsoft.com/office/drawing/2014/main" id="{D91EFCE7-3C4B-47CD-955A-6FA276366DCE}"/>
              </a:ext>
            </a:extLst>
          </p:cNvPr>
          <p:cNvGraphicFramePr>
            <a:graphicFrameLocks noGrp="1"/>
          </p:cNvGraphicFramePr>
          <p:nvPr/>
        </p:nvGraphicFramePr>
        <p:xfrm>
          <a:off x="404426" y="3282150"/>
          <a:ext cx="3172193" cy="1390800"/>
        </p:xfrm>
        <a:graphic>
          <a:graphicData uri="http://schemas.openxmlformats.org/drawingml/2006/table">
            <a:tbl>
              <a:tblPr firstRow="1" bandRow="1">
                <a:tableStyleId>{5940675A-B579-460E-94D1-54222C63F5DA}</a:tableStyleId>
              </a:tblPr>
              <a:tblGrid>
                <a:gridCol w="2466463">
                  <a:extLst>
                    <a:ext uri="{9D8B030D-6E8A-4147-A177-3AD203B41FA5}">
                      <a16:colId xmlns:a16="http://schemas.microsoft.com/office/drawing/2014/main" val="1514418330"/>
                    </a:ext>
                  </a:extLst>
                </a:gridCol>
                <a:gridCol w="705730">
                  <a:extLst>
                    <a:ext uri="{9D8B030D-6E8A-4147-A177-3AD203B41FA5}">
                      <a16:colId xmlns:a16="http://schemas.microsoft.com/office/drawing/2014/main" val="2905529012"/>
                    </a:ext>
                  </a:extLst>
                </a:gridCol>
              </a:tblGrid>
              <a:tr h="109500">
                <a:tc>
                  <a:txBody>
                    <a:bodyPr/>
                    <a:lstStyle/>
                    <a:p>
                      <a:pPr algn="ctr">
                        <a:lnSpc>
                          <a:spcPts val="1400"/>
                        </a:lnSpc>
                      </a:pPr>
                      <a:r>
                        <a:rPr kumimoji="1" lang="ja-JP" altLang="en-US" sz="800" b="1" dirty="0">
                          <a:solidFill>
                            <a:schemeClr val="tx1"/>
                          </a:solidFill>
                          <a:latin typeface="+mn-ea"/>
                          <a:ea typeface="+mn-ea"/>
                        </a:rPr>
                        <a:t>手続き内容</a:t>
                      </a:r>
                    </a:p>
                  </a:txBody>
                  <a:tcPr marL="54000" marR="54000" marT="27000" marB="27000">
                    <a:solidFill>
                      <a:schemeClr val="accent1">
                        <a:lumMod val="20000"/>
                        <a:lumOff val="80000"/>
                      </a:schemeClr>
                    </a:solidFill>
                  </a:tcPr>
                </a:tc>
                <a:tc>
                  <a:txBody>
                    <a:bodyPr/>
                    <a:lstStyle/>
                    <a:p>
                      <a:pPr algn="ctr">
                        <a:lnSpc>
                          <a:spcPts val="1400"/>
                        </a:lnSpc>
                      </a:pPr>
                      <a:r>
                        <a:rPr kumimoji="1" lang="ja-JP" altLang="en-US" sz="800" b="1" dirty="0">
                          <a:solidFill>
                            <a:schemeClr val="tx1"/>
                          </a:solidFill>
                          <a:latin typeface="+mn-ea"/>
                          <a:ea typeface="+mn-ea"/>
                        </a:rPr>
                        <a:t>申請件数</a:t>
                      </a:r>
                    </a:p>
                  </a:txBody>
                  <a:tcPr marL="54000" marR="54000" marT="27000" marB="27000">
                    <a:solidFill>
                      <a:schemeClr val="accent1">
                        <a:lumMod val="20000"/>
                        <a:lumOff val="80000"/>
                      </a:schemeClr>
                    </a:solidFill>
                  </a:tcPr>
                </a:tc>
                <a:extLst>
                  <a:ext uri="{0D108BD9-81ED-4DB2-BD59-A6C34878D82A}">
                    <a16:rowId xmlns:a16="http://schemas.microsoft.com/office/drawing/2014/main" val="3520950328"/>
                  </a:ext>
                </a:extLst>
              </a:tr>
              <a:tr h="109500">
                <a:tc>
                  <a:txBody>
                    <a:bodyPr/>
                    <a:lstStyle/>
                    <a:p>
                      <a:pPr marL="0" indent="0">
                        <a:lnSpc>
                          <a:spcPts val="1400"/>
                        </a:lnSpc>
                        <a:buFont typeface="Wingdings" panose="05000000000000000000" pitchFamily="2" charset="2"/>
                        <a:buNone/>
                      </a:pPr>
                      <a:r>
                        <a:rPr kumimoji="1" lang="ja-JP" altLang="en-US" sz="800" dirty="0">
                          <a:solidFill>
                            <a:schemeClr val="tx1"/>
                          </a:solidFill>
                          <a:latin typeface="+mn-ea"/>
                          <a:ea typeface="+mn-ea"/>
                        </a:rPr>
                        <a:t>第４～</a:t>
                      </a:r>
                      <a:r>
                        <a:rPr kumimoji="1" lang="en-US" altLang="ja-JP" sz="800" dirty="0">
                          <a:solidFill>
                            <a:schemeClr val="tx1"/>
                          </a:solidFill>
                          <a:latin typeface="+mn-ea"/>
                          <a:ea typeface="+mn-ea"/>
                        </a:rPr>
                        <a:t>11</a:t>
                      </a:r>
                      <a:r>
                        <a:rPr kumimoji="1" lang="ja-JP" altLang="en-US" sz="800" dirty="0">
                          <a:solidFill>
                            <a:schemeClr val="tx1"/>
                          </a:solidFill>
                          <a:latin typeface="+mn-ea"/>
                          <a:ea typeface="+mn-ea"/>
                        </a:rPr>
                        <a:t>期</a:t>
                      </a:r>
                      <a:r>
                        <a:rPr kumimoji="1" lang="zh-TW" altLang="en-US" sz="800" dirty="0">
                          <a:solidFill>
                            <a:schemeClr val="tx1"/>
                          </a:solidFill>
                          <a:latin typeface="+mn-ea"/>
                          <a:ea typeface="+mn-ea"/>
                        </a:rPr>
                        <a:t>大阪府営業時間短縮協力金支給申請</a:t>
                      </a:r>
                    </a:p>
                  </a:txBody>
                  <a:tcPr marL="54000" marR="54000" marT="27000" marB="27000">
                    <a:solidFill>
                      <a:schemeClr val="bg1"/>
                    </a:solidFill>
                  </a:tcPr>
                </a:tc>
                <a:tc>
                  <a:txBody>
                    <a:bodyPr/>
                    <a:lstStyle/>
                    <a:p>
                      <a:pPr algn="r">
                        <a:lnSpc>
                          <a:spcPts val="1400"/>
                        </a:lnSpc>
                      </a:pPr>
                      <a:r>
                        <a:rPr kumimoji="1" lang="ja-JP" altLang="en-US" sz="800" dirty="0">
                          <a:solidFill>
                            <a:schemeClr val="tx1"/>
                          </a:solidFill>
                          <a:latin typeface="+mn-ea"/>
                          <a:ea typeface="+mn-ea"/>
                        </a:rPr>
                        <a:t>約</a:t>
                      </a:r>
                      <a:r>
                        <a:rPr kumimoji="1" lang="en-US" altLang="ja-JP" sz="800" dirty="0">
                          <a:solidFill>
                            <a:schemeClr val="tx1"/>
                          </a:solidFill>
                          <a:latin typeface="+mn-ea"/>
                          <a:ea typeface="+mn-ea"/>
                        </a:rPr>
                        <a:t>450,000</a:t>
                      </a:r>
                      <a:endParaRPr kumimoji="1" lang="ja-JP" altLang="en-US" sz="800" dirty="0">
                        <a:solidFill>
                          <a:schemeClr val="tx1"/>
                        </a:solidFill>
                        <a:latin typeface="+mn-ea"/>
                        <a:ea typeface="+mn-ea"/>
                      </a:endParaRPr>
                    </a:p>
                  </a:txBody>
                  <a:tcPr marL="54000" marR="54000" marT="27000" marB="27000">
                    <a:solidFill>
                      <a:schemeClr val="bg1"/>
                    </a:solidFill>
                  </a:tcPr>
                </a:tc>
                <a:extLst>
                  <a:ext uri="{0D108BD9-81ED-4DB2-BD59-A6C34878D82A}">
                    <a16:rowId xmlns:a16="http://schemas.microsoft.com/office/drawing/2014/main" val="3470388542"/>
                  </a:ext>
                </a:extLst>
              </a:tr>
              <a:tr h="96602">
                <a:tc>
                  <a:txBody>
                    <a:bodyPr/>
                    <a:lstStyle/>
                    <a:p>
                      <a:pPr marL="0" indent="0">
                        <a:lnSpc>
                          <a:spcPts val="1400"/>
                        </a:lnSpc>
                        <a:buFont typeface="Wingdings" panose="05000000000000000000" pitchFamily="2" charset="2"/>
                        <a:buNone/>
                      </a:pPr>
                      <a:r>
                        <a:rPr kumimoji="1" lang="ja-JP" altLang="en-US" sz="800" dirty="0">
                          <a:solidFill>
                            <a:schemeClr val="tx1"/>
                          </a:solidFill>
                          <a:latin typeface="+mn-ea"/>
                          <a:ea typeface="+mn-ea"/>
                        </a:rPr>
                        <a:t>自宅療養者への配食、パルスオキシメーター申込受付</a:t>
                      </a:r>
                    </a:p>
                  </a:txBody>
                  <a:tcPr marL="54000" marR="54000" marT="27000" marB="27000">
                    <a:solidFill>
                      <a:schemeClr val="bg1"/>
                    </a:solidFill>
                  </a:tcPr>
                </a:tc>
                <a:tc>
                  <a:txBody>
                    <a:bodyPr/>
                    <a:lstStyle/>
                    <a:p>
                      <a:pPr algn="r">
                        <a:lnSpc>
                          <a:spcPts val="1400"/>
                        </a:lnSpc>
                      </a:pPr>
                      <a:r>
                        <a:rPr kumimoji="1" lang="ja-JP" altLang="en-US" sz="800" dirty="0">
                          <a:solidFill>
                            <a:schemeClr val="tx1"/>
                          </a:solidFill>
                          <a:latin typeface="+mn-ea"/>
                          <a:ea typeface="+mn-ea"/>
                        </a:rPr>
                        <a:t>約</a:t>
                      </a:r>
                      <a:r>
                        <a:rPr kumimoji="1" lang="en-US" altLang="ja-JP" sz="800" dirty="0">
                          <a:solidFill>
                            <a:schemeClr val="tx1"/>
                          </a:solidFill>
                          <a:latin typeface="+mn-ea"/>
                          <a:ea typeface="+mn-ea"/>
                        </a:rPr>
                        <a:t>120,000</a:t>
                      </a:r>
                      <a:endParaRPr kumimoji="1" lang="ja-JP" altLang="en-US" sz="800" dirty="0">
                        <a:solidFill>
                          <a:schemeClr val="tx1"/>
                        </a:solidFill>
                        <a:latin typeface="+mn-ea"/>
                        <a:ea typeface="+mn-ea"/>
                      </a:endParaRPr>
                    </a:p>
                  </a:txBody>
                  <a:tcPr marL="54000" marR="54000" marT="27000" marB="27000">
                    <a:solidFill>
                      <a:schemeClr val="bg1"/>
                    </a:solidFill>
                  </a:tcPr>
                </a:tc>
                <a:extLst>
                  <a:ext uri="{0D108BD9-81ED-4DB2-BD59-A6C34878D82A}">
                    <a16:rowId xmlns:a16="http://schemas.microsoft.com/office/drawing/2014/main" val="1859611722"/>
                  </a:ext>
                </a:extLst>
              </a:tr>
              <a:tr h="109500">
                <a:tc>
                  <a:txBody>
                    <a:bodyPr/>
                    <a:lstStyle/>
                    <a:p>
                      <a:pPr marL="0" indent="0">
                        <a:lnSpc>
                          <a:spcPts val="1400"/>
                        </a:lnSpc>
                        <a:buFont typeface="Wingdings" panose="05000000000000000000" pitchFamily="2" charset="2"/>
                        <a:buNone/>
                      </a:pPr>
                      <a:r>
                        <a:rPr kumimoji="1" lang="ja-JP" altLang="en-US" sz="800" dirty="0">
                          <a:solidFill>
                            <a:schemeClr val="tx1"/>
                          </a:solidFill>
                          <a:latin typeface="+mn-ea"/>
                          <a:ea typeface="+mn-ea"/>
                        </a:rPr>
                        <a:t>感染防止認証ゴールドステッカー交付申請</a:t>
                      </a:r>
                    </a:p>
                  </a:txBody>
                  <a:tcPr marL="54000" marR="54000" marT="27000" marB="27000">
                    <a:solidFill>
                      <a:schemeClr val="bg1"/>
                    </a:solidFill>
                  </a:tcPr>
                </a:tc>
                <a:tc>
                  <a:txBody>
                    <a:bodyPr/>
                    <a:lstStyle/>
                    <a:p>
                      <a:pPr algn="r">
                        <a:lnSpc>
                          <a:spcPts val="1400"/>
                        </a:lnSpc>
                      </a:pPr>
                      <a:r>
                        <a:rPr kumimoji="1" lang="ja-JP" altLang="en-US" sz="800" dirty="0">
                          <a:solidFill>
                            <a:schemeClr val="tx1"/>
                          </a:solidFill>
                          <a:latin typeface="+mn-ea"/>
                          <a:ea typeface="+mn-ea"/>
                        </a:rPr>
                        <a:t>約</a:t>
                      </a:r>
                      <a:r>
                        <a:rPr kumimoji="1" lang="en-US" altLang="ja-JP" sz="800" dirty="0">
                          <a:solidFill>
                            <a:schemeClr val="tx1"/>
                          </a:solidFill>
                          <a:latin typeface="+mn-ea"/>
                          <a:ea typeface="+mn-ea"/>
                        </a:rPr>
                        <a:t>54,000</a:t>
                      </a:r>
                      <a:endParaRPr kumimoji="1" lang="ja-JP" altLang="en-US" sz="800" dirty="0">
                        <a:solidFill>
                          <a:schemeClr val="tx1"/>
                        </a:solidFill>
                        <a:latin typeface="+mn-ea"/>
                        <a:ea typeface="+mn-ea"/>
                      </a:endParaRPr>
                    </a:p>
                  </a:txBody>
                  <a:tcPr marL="54000" marR="54000" marT="27000" marB="27000">
                    <a:solidFill>
                      <a:schemeClr val="bg1"/>
                    </a:solidFill>
                  </a:tcPr>
                </a:tc>
                <a:extLst>
                  <a:ext uri="{0D108BD9-81ED-4DB2-BD59-A6C34878D82A}">
                    <a16:rowId xmlns:a16="http://schemas.microsoft.com/office/drawing/2014/main" val="2419700356"/>
                  </a:ext>
                </a:extLst>
              </a:tr>
              <a:tr h="109500">
                <a:tc>
                  <a:txBody>
                    <a:bodyPr/>
                    <a:lstStyle/>
                    <a:p>
                      <a:pPr marL="0" marR="0" lvl="0" indent="0" algn="l" defTabSz="914400" rtl="0" eaLnBrk="1" fontAlgn="auto" latinLnBrk="0" hangingPunct="1">
                        <a:lnSpc>
                          <a:spcPts val="1400"/>
                        </a:lnSpc>
                        <a:spcBef>
                          <a:spcPts val="0"/>
                        </a:spcBef>
                        <a:spcAft>
                          <a:spcPts val="0"/>
                        </a:spcAft>
                        <a:buClrTx/>
                        <a:buSzTx/>
                        <a:buFont typeface="Wingdings" panose="05000000000000000000" pitchFamily="2" charset="2"/>
                        <a:buNone/>
                        <a:tabLst/>
                        <a:defRPr/>
                      </a:pPr>
                      <a:r>
                        <a:rPr kumimoji="1" lang="ja-JP" altLang="en-US" sz="800" dirty="0">
                          <a:solidFill>
                            <a:schemeClr val="tx1"/>
                          </a:solidFill>
                          <a:latin typeface="+mn-ea"/>
                          <a:ea typeface="+mn-ea"/>
                        </a:rPr>
                        <a:t>中小法人・個人事業者等に対する一時支援金申請</a:t>
                      </a:r>
                      <a:endParaRPr kumimoji="1" lang="zh-TW" altLang="en-US" sz="800" dirty="0">
                        <a:solidFill>
                          <a:schemeClr val="tx1"/>
                        </a:solidFill>
                        <a:latin typeface="+mn-ea"/>
                        <a:ea typeface="+mn-ea"/>
                      </a:endParaRPr>
                    </a:p>
                  </a:txBody>
                  <a:tcPr marL="54000" marR="54000" marT="27000" marB="27000">
                    <a:solidFill>
                      <a:schemeClr val="bg1"/>
                    </a:solidFill>
                  </a:tcPr>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1" lang="ja-JP" altLang="en-US" sz="800" dirty="0">
                          <a:solidFill>
                            <a:schemeClr val="tx1"/>
                          </a:solidFill>
                          <a:latin typeface="+mn-ea"/>
                          <a:ea typeface="+mn-ea"/>
                        </a:rPr>
                        <a:t>約</a:t>
                      </a:r>
                      <a:r>
                        <a:rPr kumimoji="1" lang="en-US" altLang="ja-JP" sz="800" dirty="0">
                          <a:solidFill>
                            <a:schemeClr val="tx1"/>
                          </a:solidFill>
                          <a:latin typeface="+mn-ea"/>
                          <a:ea typeface="+mn-ea"/>
                        </a:rPr>
                        <a:t>47,000</a:t>
                      </a:r>
                      <a:endParaRPr kumimoji="1" lang="ja-JP" altLang="en-US" sz="800" dirty="0">
                        <a:solidFill>
                          <a:schemeClr val="tx1"/>
                        </a:solidFill>
                        <a:latin typeface="+mn-ea"/>
                        <a:ea typeface="+mn-ea"/>
                      </a:endParaRPr>
                    </a:p>
                  </a:txBody>
                  <a:tcPr marL="54000" marR="54000" marT="27000" marB="27000">
                    <a:solidFill>
                      <a:schemeClr val="bg1"/>
                    </a:solidFill>
                  </a:tcPr>
                </a:tc>
                <a:extLst>
                  <a:ext uri="{0D108BD9-81ED-4DB2-BD59-A6C34878D82A}">
                    <a16:rowId xmlns:a16="http://schemas.microsoft.com/office/drawing/2014/main" val="1229695973"/>
                  </a:ext>
                </a:extLst>
              </a:tr>
              <a:tr h="109500">
                <a:tc>
                  <a:txBody>
                    <a:bodyPr/>
                    <a:lstStyle/>
                    <a:p>
                      <a:pPr marL="0" indent="0">
                        <a:lnSpc>
                          <a:spcPts val="1400"/>
                        </a:lnSpc>
                        <a:buFont typeface="Wingdings" panose="05000000000000000000" pitchFamily="2" charset="2"/>
                        <a:buNone/>
                      </a:pPr>
                      <a:r>
                        <a:rPr kumimoji="1" lang="zh-TW" altLang="en-US" sz="800" dirty="0">
                          <a:solidFill>
                            <a:schemeClr val="tx1"/>
                          </a:solidFill>
                          <a:latin typeface="+mn-ea"/>
                          <a:ea typeface="+mn-ea"/>
                        </a:rPr>
                        <a:t>大阪府飲食店等感染症対策備品設置支援金</a:t>
                      </a:r>
                    </a:p>
                  </a:txBody>
                  <a:tcPr marL="54000" marR="54000" marT="27000" marB="27000">
                    <a:solidFill>
                      <a:schemeClr val="bg1"/>
                    </a:solidFill>
                  </a:tcPr>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1" lang="ja-JP" altLang="en-US" sz="800" dirty="0">
                          <a:solidFill>
                            <a:schemeClr val="tx1"/>
                          </a:solidFill>
                          <a:latin typeface="+mn-ea"/>
                          <a:ea typeface="+mn-ea"/>
                        </a:rPr>
                        <a:t>約</a:t>
                      </a:r>
                      <a:r>
                        <a:rPr kumimoji="1" lang="en-US" altLang="ja-JP" sz="800" dirty="0">
                          <a:solidFill>
                            <a:schemeClr val="tx1"/>
                          </a:solidFill>
                          <a:latin typeface="+mn-ea"/>
                          <a:ea typeface="+mn-ea"/>
                        </a:rPr>
                        <a:t>25,000</a:t>
                      </a:r>
                      <a:endParaRPr kumimoji="1" lang="ja-JP" altLang="en-US" sz="800" dirty="0">
                        <a:solidFill>
                          <a:schemeClr val="tx1"/>
                        </a:solidFill>
                        <a:latin typeface="+mn-ea"/>
                        <a:ea typeface="+mn-ea"/>
                      </a:endParaRPr>
                    </a:p>
                  </a:txBody>
                  <a:tcPr marL="54000" marR="54000" marT="27000" marB="27000">
                    <a:solidFill>
                      <a:schemeClr val="bg1"/>
                    </a:solidFill>
                  </a:tcPr>
                </a:tc>
                <a:extLst>
                  <a:ext uri="{0D108BD9-81ED-4DB2-BD59-A6C34878D82A}">
                    <a16:rowId xmlns:a16="http://schemas.microsoft.com/office/drawing/2014/main" val="90466160"/>
                  </a:ext>
                </a:extLst>
              </a:tr>
            </a:tbl>
          </a:graphicData>
        </a:graphic>
      </p:graphicFrame>
      <p:pic>
        <p:nvPicPr>
          <p:cNvPr id="51" name="図 5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57789" y="4741501"/>
            <a:ext cx="4465556" cy="1065327"/>
          </a:xfrm>
          <a:prstGeom prst="rect">
            <a:avLst/>
          </a:prstGeom>
        </p:spPr>
      </p:pic>
      <p:sp>
        <p:nvSpPr>
          <p:cNvPr id="54" name="角丸四角形 53"/>
          <p:cNvSpPr/>
          <p:nvPr/>
        </p:nvSpPr>
        <p:spPr>
          <a:xfrm>
            <a:off x="2291469" y="2189993"/>
            <a:ext cx="674681" cy="23287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大阪府</a:t>
            </a:r>
          </a:p>
        </p:txBody>
      </p:sp>
      <p:sp>
        <p:nvSpPr>
          <p:cNvPr id="57" name="角丸四角形 56"/>
          <p:cNvSpPr/>
          <p:nvPr/>
        </p:nvSpPr>
        <p:spPr>
          <a:xfrm>
            <a:off x="371229" y="2189993"/>
            <a:ext cx="674681" cy="23287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住民</a:t>
            </a:r>
          </a:p>
        </p:txBody>
      </p:sp>
      <p:sp>
        <p:nvSpPr>
          <p:cNvPr id="49" name="テキスト ボックス 48"/>
          <p:cNvSpPr txBox="1"/>
          <p:nvPr/>
        </p:nvSpPr>
        <p:spPr>
          <a:xfrm>
            <a:off x="51689" y="32621"/>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行政</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58"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1471486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609BFC8-47B6-43E1-9D40-E229D36568EF}"/>
              </a:ext>
            </a:extLst>
          </p:cNvPr>
          <p:cNvSpPr txBox="1"/>
          <p:nvPr/>
        </p:nvSpPr>
        <p:spPr>
          <a:xfrm>
            <a:off x="-2275" y="-34"/>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行政オンラインシステムの構築（大阪市）</a:t>
            </a:r>
          </a:p>
        </p:txBody>
      </p:sp>
      <p:sp>
        <p:nvSpPr>
          <p:cNvPr id="6" name="テキスト ボックス 5"/>
          <p:cNvSpPr txBox="1"/>
          <p:nvPr/>
        </p:nvSpPr>
        <p:spPr>
          <a:xfrm>
            <a:off x="298084" y="891473"/>
            <a:ext cx="7081267" cy="907941"/>
          </a:xfrm>
          <a:prstGeom prst="rect">
            <a:avLst/>
          </a:prstGeom>
          <a:noFill/>
          <a:ln>
            <a:solidFill>
              <a:sysClr val="windowText" lastClr="000000"/>
            </a:solidFill>
          </a:ln>
        </p:spPr>
        <p:txBody>
          <a:bodyPr wrap="square" rtlCol="0">
            <a:spAutoFit/>
          </a:bodyPr>
          <a:lstStyle/>
          <a:p>
            <a:pPr marL="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いつでもパソコンやスマートフォンを使って、手続きが行える新システムの運用を開始</a:t>
            </a: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「電子決済」・「電子署名」・「申請状況の見える化」等の機能を搭載</a:t>
            </a:r>
            <a:endPar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既存業務のゼロベースでの見直しやはんこレス・キャッシュレス化</a:t>
            </a:r>
            <a:endPar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p:cNvSpPr txBox="1"/>
          <p:nvPr/>
        </p:nvSpPr>
        <p:spPr>
          <a:xfrm>
            <a:off x="884151" y="575386"/>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すべての行政手続きを対象にオンライン化を検討・推進している取組みは政令指定都市初</a:t>
            </a:r>
          </a:p>
        </p:txBody>
      </p:sp>
      <p:pic>
        <p:nvPicPr>
          <p:cNvPr id="9" name="図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0772" y="1854475"/>
            <a:ext cx="2261981" cy="1689708"/>
          </a:xfrm>
          <a:prstGeom prst="rect">
            <a:avLst/>
          </a:prstGeom>
          <a:effectLst>
            <a:outerShdw blurRad="50800" dist="38100" dir="2700000" algn="tl" rotWithShape="0">
              <a:prstClr val="black">
                <a:alpha val="40000"/>
              </a:prstClr>
            </a:outerShdw>
          </a:effectLst>
        </p:spPr>
      </p:pic>
      <p:sp>
        <p:nvSpPr>
          <p:cNvPr id="10" name="テキスト ボックス 9"/>
          <p:cNvSpPr txBox="1"/>
          <p:nvPr/>
        </p:nvSpPr>
        <p:spPr>
          <a:xfrm>
            <a:off x="2889379" y="1817683"/>
            <a:ext cx="469129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〇主な手続き</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総申請件数：約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万件）</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1" name="表 10"/>
          <p:cNvGraphicFramePr>
            <a:graphicFrameLocks noGrp="1"/>
          </p:cNvGraphicFramePr>
          <p:nvPr/>
        </p:nvGraphicFramePr>
        <p:xfrm>
          <a:off x="3046050" y="2123643"/>
          <a:ext cx="4312701" cy="1498800"/>
        </p:xfrm>
        <a:graphic>
          <a:graphicData uri="http://schemas.openxmlformats.org/drawingml/2006/table">
            <a:tbl>
              <a:tblPr firstRow="1" bandRow="1"/>
              <a:tblGrid>
                <a:gridCol w="3429563">
                  <a:extLst>
                    <a:ext uri="{9D8B030D-6E8A-4147-A177-3AD203B41FA5}">
                      <a16:colId xmlns:a16="http://schemas.microsoft.com/office/drawing/2014/main" val="1514418330"/>
                    </a:ext>
                  </a:extLst>
                </a:gridCol>
                <a:gridCol w="883138">
                  <a:extLst>
                    <a:ext uri="{9D8B030D-6E8A-4147-A177-3AD203B41FA5}">
                      <a16:colId xmlns:a16="http://schemas.microsoft.com/office/drawing/2014/main" val="2905529012"/>
                    </a:ext>
                  </a:extLst>
                </a:gridCol>
              </a:tblGrid>
              <a:tr h="230043">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lnSpc>
                          <a:spcPts val="1400"/>
                        </a:lnSpc>
                      </a:pPr>
                      <a:r>
                        <a:rPr kumimoji="1" lang="ja-JP" altLang="en-US" sz="1100" dirty="0"/>
                        <a:t>手続き内容</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lnSpc>
                          <a:spcPts val="1400"/>
                        </a:lnSpc>
                      </a:pPr>
                      <a:r>
                        <a:rPr kumimoji="1" lang="ja-JP" altLang="en-US" sz="1100" dirty="0"/>
                        <a:t>申請件数</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520950328"/>
                  </a:ext>
                </a:extLst>
              </a:tr>
              <a:tr h="201422">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nSpc>
                          <a:spcPts val="1400"/>
                        </a:lnSpc>
                      </a:pPr>
                      <a:r>
                        <a:rPr kumimoji="1" lang="ja-JP" altLang="en-US" sz="1100" dirty="0"/>
                        <a:t>コロナウイルス感染症関係</a:t>
                      </a:r>
                      <a:r>
                        <a:rPr kumimoji="1" lang="ja-JP" altLang="en-US" sz="1050" dirty="0"/>
                        <a:t>（営業時短協力金他）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lnSpc>
                          <a:spcPts val="1400"/>
                        </a:lnSpc>
                      </a:pPr>
                      <a:r>
                        <a:rPr kumimoji="1" lang="ja-JP" altLang="en-US" sz="1100" dirty="0"/>
                        <a:t>約</a:t>
                      </a:r>
                      <a:r>
                        <a:rPr kumimoji="1" lang="en-US" altLang="ja-JP" sz="1100" dirty="0"/>
                        <a:t>108,000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470388542"/>
                  </a:ext>
                </a:extLst>
              </a:tr>
              <a:tr h="226925">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nSpc>
                          <a:spcPts val="1400"/>
                        </a:lnSpc>
                      </a:pPr>
                      <a:r>
                        <a:rPr kumimoji="1" lang="ja-JP" altLang="en-US" sz="1100" dirty="0"/>
                        <a:t>水道関係</a:t>
                      </a:r>
                      <a:r>
                        <a:rPr kumimoji="1" lang="ja-JP" altLang="en-US" sz="1050" dirty="0"/>
                        <a:t>（使用開始・中止他）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lnSpc>
                          <a:spcPts val="1400"/>
                        </a:lnSpc>
                      </a:pPr>
                      <a:r>
                        <a:rPr kumimoji="1" lang="ja-JP" altLang="en-US" sz="1100" dirty="0"/>
                        <a:t>約</a:t>
                      </a:r>
                      <a:r>
                        <a:rPr kumimoji="1" lang="en-US" altLang="ja-JP" sz="1100" dirty="0"/>
                        <a:t>73,000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479345231"/>
                  </a:ext>
                </a:extLst>
              </a:tr>
              <a:tr h="104945">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nSpc>
                          <a:spcPts val="1400"/>
                        </a:lnSpc>
                      </a:pPr>
                      <a:r>
                        <a:rPr kumimoji="1" lang="ja-JP" altLang="en-US" sz="1100" dirty="0"/>
                        <a:t>福祉事業者関係</a:t>
                      </a:r>
                      <a:r>
                        <a:rPr kumimoji="1" lang="ja-JP" altLang="en-US" sz="1050" dirty="0"/>
                        <a:t>（事業提供実績・集団指導受講報告他）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lnSpc>
                          <a:spcPts val="1400"/>
                        </a:lnSpc>
                      </a:pPr>
                      <a:r>
                        <a:rPr kumimoji="1" lang="ja-JP" altLang="en-US" sz="1100" dirty="0"/>
                        <a:t>約</a:t>
                      </a:r>
                      <a:r>
                        <a:rPr kumimoji="1" lang="en-US" altLang="ja-JP" sz="1100" dirty="0"/>
                        <a:t>42,000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419700356"/>
                  </a:ext>
                </a:extLst>
              </a:tr>
              <a:tr h="120616">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nSpc>
                          <a:spcPts val="1400"/>
                        </a:lnSpc>
                      </a:pPr>
                      <a:r>
                        <a:rPr kumimoji="1" lang="ja-JP" altLang="en-US" sz="1100" dirty="0"/>
                        <a:t>保育施設関係</a:t>
                      </a:r>
                      <a:r>
                        <a:rPr kumimoji="1" lang="ja-JP" altLang="en-US" sz="1050" dirty="0"/>
                        <a:t>（利用申込・面接予約他）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lnSpc>
                          <a:spcPts val="1400"/>
                        </a:lnSpc>
                      </a:pPr>
                      <a:r>
                        <a:rPr kumimoji="1" lang="ja-JP" altLang="en-US" sz="1100" dirty="0"/>
                        <a:t>約</a:t>
                      </a:r>
                      <a:r>
                        <a:rPr kumimoji="1" lang="en-US" altLang="ja-JP" sz="1100" dirty="0"/>
                        <a:t>23,000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229695973"/>
                  </a:ext>
                </a:extLst>
              </a:tr>
              <a:tr h="136995">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nSpc>
                          <a:spcPts val="1400"/>
                        </a:lnSpc>
                      </a:pPr>
                      <a:r>
                        <a:rPr kumimoji="1" lang="ja-JP" altLang="en-US" sz="1100" dirty="0"/>
                        <a:t>税関係</a:t>
                      </a:r>
                      <a:r>
                        <a:rPr kumimoji="1" lang="ja-JP" altLang="en-US" sz="1050" dirty="0"/>
                        <a:t>（税証明書・申告他）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lnSpc>
                          <a:spcPts val="1400"/>
                        </a:lnSpc>
                      </a:pPr>
                      <a:r>
                        <a:rPr kumimoji="1" lang="ja-JP" altLang="en-US" sz="1100" dirty="0"/>
                        <a:t>約</a:t>
                      </a:r>
                      <a:r>
                        <a:rPr kumimoji="1" lang="en-US" altLang="ja-JP" sz="1100" dirty="0"/>
                        <a:t>8,000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993008793"/>
                  </a:ext>
                </a:extLst>
              </a:tr>
            </a:tbl>
          </a:graphicData>
        </a:graphic>
      </p:graphicFrame>
      <p:sp>
        <p:nvSpPr>
          <p:cNvPr id="12" name="角丸四角形吹き出し 11"/>
          <p:cNvSpPr/>
          <p:nvPr/>
        </p:nvSpPr>
        <p:spPr>
          <a:xfrm>
            <a:off x="7439410" y="2897193"/>
            <a:ext cx="1656000" cy="756000"/>
          </a:xfrm>
          <a:prstGeom prst="wedgeRoundRectCallout">
            <a:avLst>
              <a:gd name="adj1" fmla="val -59058"/>
              <a:gd name="adj2" fmla="val -1469"/>
              <a:gd name="adj3" fmla="val 16667"/>
            </a:avLst>
          </a:prstGeom>
          <a:solidFill>
            <a:sysClr val="window" lastClr="FFFFFF"/>
          </a:solidFill>
          <a:ln w="12700" cap="flat" cmpd="sng" algn="ctr">
            <a:solidFill>
              <a:srgbClr val="7030A0"/>
            </a:solidFill>
            <a:prstDash val="solid"/>
            <a:miter lim="800000"/>
          </a:ln>
          <a:effectLst/>
        </p:spPr>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保育施設等一斉入所申請</a:t>
            </a:r>
            <a:endParaRPr kumimoji="0" lang="en-US" altLang="ja-JP"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にかかる面接予約は、</a:t>
            </a:r>
            <a:endParaRPr kumimoji="0" lang="en-US" altLang="ja-JP"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全体の</a:t>
            </a:r>
            <a:r>
              <a:rPr kumimoji="0" lang="ja-JP" altLang="en-US" sz="1050" b="1" i="0" u="sng"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約８割</a:t>
            </a:r>
            <a:r>
              <a:rPr kumimoji="0" lang="ja-JP" altLang="en-US"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が</a:t>
            </a:r>
            <a:endParaRPr kumimoji="0" lang="en-US" altLang="ja-JP"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オンラインシステムで予約</a:t>
            </a:r>
          </a:p>
        </p:txBody>
      </p:sp>
      <p:sp>
        <p:nvSpPr>
          <p:cNvPr id="13" name="テキスト ボックス 12">
            <a:extLst>
              <a:ext uri="{FF2B5EF4-FFF2-40B4-BE49-F238E27FC236}">
                <a16:creationId xmlns:a16="http://schemas.microsoft.com/office/drawing/2014/main" id="{4609BFC8-47B6-43E1-9D40-E229D36568EF}"/>
              </a:ext>
            </a:extLst>
          </p:cNvPr>
          <p:cNvSpPr txBox="1"/>
          <p:nvPr/>
        </p:nvSpPr>
        <p:spPr>
          <a:xfrm>
            <a:off x="0" y="3876169"/>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ごみ収集車両運行管理システム・ごみ収集マップ（大阪市）</a:t>
            </a:r>
            <a:endParaRPr kumimoji="0" lang="en-US" altLang="ja-JP" sz="18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4" name="テキスト ボックス 13"/>
          <p:cNvSpPr txBox="1"/>
          <p:nvPr/>
        </p:nvSpPr>
        <p:spPr>
          <a:xfrm>
            <a:off x="125194" y="4984034"/>
            <a:ext cx="5148000" cy="1656000"/>
          </a:xfrm>
          <a:prstGeom prst="rect">
            <a:avLst/>
          </a:prstGeom>
          <a:noFill/>
          <a:ln>
            <a:solidFill>
              <a:sysClr val="windowText" lastClr="000000"/>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ごみ収集車両運行管理システムにより、ごみ収集車両の走行・運転状況を管理し、各種資料を自動的に作成</a:t>
            </a:r>
            <a:endPar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交通事故の抑制や収集業務の効率化、発災時対応の強化等に向けて活用を検討</a:t>
            </a:r>
            <a:endPar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ごみ収集車両運行管理システムで町丁目毎の収集時間データを抽出し、収集時間帯の精緻化を図り市</a:t>
            </a: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で表示</a:t>
            </a:r>
          </a:p>
        </p:txBody>
      </p:sp>
      <p:sp>
        <p:nvSpPr>
          <p:cNvPr id="15" name="テキスト ボックス 14"/>
          <p:cNvSpPr txBox="1"/>
          <p:nvPr/>
        </p:nvSpPr>
        <p:spPr>
          <a:xfrm>
            <a:off x="165760" y="4619298"/>
            <a:ext cx="8978239"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事故減少に寄与するとともに、散乱ごみ問題の軽減に向けて、ごみ収集時間帯データを精緻化</a:t>
            </a:r>
          </a:p>
        </p:txBody>
      </p:sp>
      <p:grpSp>
        <p:nvGrpSpPr>
          <p:cNvPr id="16" name="グループ化 15"/>
          <p:cNvGrpSpPr/>
          <p:nvPr/>
        </p:nvGrpSpPr>
        <p:grpSpPr>
          <a:xfrm>
            <a:off x="5291285" y="5207656"/>
            <a:ext cx="1314638" cy="993551"/>
            <a:chOff x="4187405" y="7961951"/>
            <a:chExt cx="2133601" cy="1612490"/>
          </a:xfrm>
        </p:grpSpPr>
        <p:pic>
          <p:nvPicPr>
            <p:cNvPr id="17" name="図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87405" y="7961951"/>
              <a:ext cx="2133601" cy="1612490"/>
            </a:xfrm>
            <a:prstGeom prst="rect">
              <a:avLst/>
            </a:prstGeom>
          </p:spPr>
        </p:pic>
        <p:pic>
          <p:nvPicPr>
            <p:cNvPr id="18" name="図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00367" y="8770151"/>
              <a:ext cx="1784533" cy="645632"/>
            </a:xfrm>
            <a:prstGeom prst="rect">
              <a:avLst/>
            </a:prstGeom>
            <a:ln>
              <a:solidFill>
                <a:sysClr val="windowText" lastClr="000000"/>
              </a:solidFill>
              <a:prstDash val="sysDash"/>
            </a:ln>
          </p:spPr>
        </p:pic>
      </p:grpSp>
      <p:sp>
        <p:nvSpPr>
          <p:cNvPr id="19" name="テキスト ボックス 18"/>
          <p:cNvSpPr txBox="1"/>
          <p:nvPr/>
        </p:nvSpPr>
        <p:spPr>
          <a:xfrm>
            <a:off x="5230170" y="6244301"/>
            <a:ext cx="1440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車載機設置イメージ</a:t>
            </a:r>
          </a:p>
        </p:txBody>
      </p:sp>
      <p:sp>
        <p:nvSpPr>
          <p:cNvPr id="20" name="テキスト ボックス 19"/>
          <p:cNvSpPr txBox="1"/>
          <p:nvPr/>
        </p:nvSpPr>
        <p:spPr>
          <a:xfrm>
            <a:off x="7200494" y="6354339"/>
            <a:ext cx="1440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ごみ収集マップ</a:t>
            </a:r>
          </a:p>
        </p:txBody>
      </p:sp>
      <p:pic>
        <p:nvPicPr>
          <p:cNvPr id="21" name="図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50031" y="5084615"/>
            <a:ext cx="2445877" cy="1260000"/>
          </a:xfrm>
          <a:prstGeom prst="rect">
            <a:avLst/>
          </a:prstGeom>
        </p:spPr>
      </p:pic>
      <p:sp>
        <p:nvSpPr>
          <p:cNvPr id="22" name="角丸四角形吹き出し 21"/>
          <p:cNvSpPr/>
          <p:nvPr/>
        </p:nvSpPr>
        <p:spPr>
          <a:xfrm>
            <a:off x="7439410" y="1747659"/>
            <a:ext cx="1656000" cy="396000"/>
          </a:xfrm>
          <a:prstGeom prst="wedgeRoundRectCallout">
            <a:avLst>
              <a:gd name="adj1" fmla="val -59058"/>
              <a:gd name="adj2" fmla="val -1469"/>
              <a:gd name="adj3" fmla="val 16667"/>
            </a:avLst>
          </a:prstGeom>
          <a:solidFill>
            <a:sysClr val="window" lastClr="FFFFFF"/>
          </a:solidFill>
          <a:ln w="12700" cap="flat" cmpd="sng" algn="ctr">
            <a:solidFill>
              <a:srgbClr val="7030A0"/>
            </a:solidFill>
            <a:prstDash val="solid"/>
            <a:miter lim="800000"/>
          </a:ln>
          <a:effectLst/>
        </p:spPr>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月時点で</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0" lang="en-US" altLang="ja-JP" sz="1050" b="1"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a:t>
            </a:r>
            <a:r>
              <a:rPr kumimoji="0" lang="ja-JP" altLang="en-US" sz="1050" b="1"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手続き</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をオンライン化</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p:cNvSpPr txBox="1"/>
          <p:nvPr/>
        </p:nvSpPr>
        <p:spPr>
          <a:xfrm>
            <a:off x="51689" y="32621"/>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行政</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25" name="テキスト ボックス 24"/>
          <p:cNvSpPr txBox="1"/>
          <p:nvPr/>
        </p:nvSpPr>
        <p:spPr>
          <a:xfrm>
            <a:off x="51689" y="3784678"/>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行政</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26"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935489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609BFC8-47B6-43E1-9D40-E229D36568EF}"/>
              </a:ext>
            </a:extLst>
          </p:cNvPr>
          <p:cNvSpPr txBox="1"/>
          <p:nvPr/>
        </p:nvSpPr>
        <p:spPr>
          <a:xfrm>
            <a:off x="1917" y="3877"/>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ダッシュボード（データ可視化）システム（大阪市）</a:t>
            </a:r>
          </a:p>
        </p:txBody>
      </p:sp>
      <p:sp>
        <p:nvSpPr>
          <p:cNvPr id="6" name="テキスト ボックス 5"/>
          <p:cNvSpPr txBox="1"/>
          <p:nvPr/>
        </p:nvSpPr>
        <p:spPr>
          <a:xfrm>
            <a:off x="154691" y="1252720"/>
            <a:ext cx="3198110" cy="2385268"/>
          </a:xfrm>
          <a:prstGeom prst="rect">
            <a:avLst/>
          </a:prstGeom>
          <a:noFill/>
          <a:ln>
            <a:solidFill>
              <a:sysClr val="windowText" lastClr="000000"/>
            </a:solidFill>
          </a:ln>
        </p:spPr>
        <p:txBody>
          <a:bodyPr wrap="square" rtlCol="0">
            <a:spAutoFit/>
          </a:bodyPr>
          <a:lstStyle/>
          <a:p>
            <a:pPr marL="177800" marR="0" lvl="0" indent="-1778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「校務支援システム」と「学習系システム」との連携によりデータを集約し、学校の状況や児童生徒の学びを一元化し、可視化</a:t>
            </a:r>
          </a:p>
          <a:p>
            <a:pPr marL="177800" marR="0" lvl="0" indent="-17780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児童生徒がいじめアンケートや悩み相談の申告を家庭などからでも入力でき、教育委員会事務局にも情報提供される仕組みを</a:t>
            </a: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月に導入し、活用が進んでいる</a:t>
            </a:r>
          </a:p>
        </p:txBody>
      </p:sp>
      <p:sp>
        <p:nvSpPr>
          <p:cNvPr id="8" name="テキスト ボックス 7"/>
          <p:cNvSpPr txBox="1"/>
          <p:nvPr/>
        </p:nvSpPr>
        <p:spPr>
          <a:xfrm>
            <a:off x="225248" y="750197"/>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月より、大阪市内の全中学校・小学校に展開</a:t>
            </a:r>
          </a:p>
        </p:txBody>
      </p:sp>
      <p:sp>
        <p:nvSpPr>
          <p:cNvPr id="9" name="テキスト ボックス 8">
            <a:extLst>
              <a:ext uri="{FF2B5EF4-FFF2-40B4-BE49-F238E27FC236}">
                <a16:creationId xmlns:a16="http://schemas.microsoft.com/office/drawing/2014/main" id="{4609BFC8-47B6-43E1-9D40-E229D36568EF}"/>
              </a:ext>
            </a:extLst>
          </p:cNvPr>
          <p:cNvSpPr txBox="1"/>
          <p:nvPr/>
        </p:nvSpPr>
        <p:spPr>
          <a:xfrm>
            <a:off x="0" y="3941410"/>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コールセンター問合せデータ分析（大阪市）</a:t>
            </a:r>
          </a:p>
        </p:txBody>
      </p:sp>
      <p:sp>
        <p:nvSpPr>
          <p:cNvPr id="10" name="テキスト ボックス 9"/>
          <p:cNvSpPr txBox="1"/>
          <p:nvPr/>
        </p:nvSpPr>
        <p:spPr>
          <a:xfrm>
            <a:off x="154690" y="5022381"/>
            <a:ext cx="5220000" cy="1646605"/>
          </a:xfrm>
          <a:prstGeom prst="rect">
            <a:avLst/>
          </a:prstGeom>
          <a:noFill/>
          <a:ln>
            <a:solidFill>
              <a:sysClr val="windowText" lastClr="000000"/>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大阪市総合コールセンター（なにわコール）の問合せデータ（約６万件）について、</a:t>
            </a: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技術（自然言語処理）により、頻出単語を可視化する等、問合せ・相談内容を分析</a:t>
            </a: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分析結果を踏まえ、</a:t>
            </a: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IVR</a:t>
            </a: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（自動音声応答機能）の導入や</a:t>
            </a: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コンテンツの配置変更等を行い、市民の問合せ等が速やかに解決できるよう改善</a:t>
            </a:r>
            <a:endPar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p:cNvSpPr txBox="1"/>
          <p:nvPr/>
        </p:nvSpPr>
        <p:spPr>
          <a:xfrm>
            <a:off x="165760" y="4657645"/>
            <a:ext cx="5076000"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技術による分析結果を踏まえ、</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IVR</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の導入や</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を改善</a:t>
            </a:r>
          </a:p>
        </p:txBody>
      </p:sp>
      <p:pic>
        <p:nvPicPr>
          <p:cNvPr id="12" name="図 11">
            <a:extLst>
              <a:ext uri="{FF2B5EF4-FFF2-40B4-BE49-F238E27FC236}">
                <a16:creationId xmlns:a16="http://schemas.microsoft.com/office/drawing/2014/main" id="{64499F85-73E4-409D-8FC4-501C914AB7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98106" y="1165615"/>
            <a:ext cx="5714607" cy="2595972"/>
          </a:xfrm>
          <a:prstGeom prst="rect">
            <a:avLst/>
          </a:prstGeom>
        </p:spPr>
      </p:pic>
      <p:pic>
        <p:nvPicPr>
          <p:cNvPr id="13" name="図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47123" y="4673217"/>
            <a:ext cx="750782" cy="750782"/>
          </a:xfrm>
          <a:prstGeom prst="rect">
            <a:avLst/>
          </a:prstGeom>
        </p:spPr>
      </p:pic>
      <p:pic>
        <p:nvPicPr>
          <p:cNvPr id="14" name="図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4596" y="6044326"/>
            <a:ext cx="720750" cy="720750"/>
          </a:xfrm>
          <a:prstGeom prst="rect">
            <a:avLst/>
          </a:prstGeom>
        </p:spPr>
      </p:pic>
      <p:pic>
        <p:nvPicPr>
          <p:cNvPr id="15" name="図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62703" y="4745218"/>
            <a:ext cx="630657" cy="630657"/>
          </a:xfrm>
          <a:prstGeom prst="rect">
            <a:avLst/>
          </a:prstGeom>
        </p:spPr>
      </p:pic>
      <p:pic>
        <p:nvPicPr>
          <p:cNvPr id="16" name="図 1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27357" y="5550554"/>
            <a:ext cx="361758" cy="390820"/>
          </a:xfrm>
          <a:prstGeom prst="rect">
            <a:avLst/>
          </a:prstGeom>
        </p:spPr>
      </p:pic>
      <p:cxnSp>
        <p:nvCxnSpPr>
          <p:cNvPr id="17" name="直線コネクタ 16"/>
          <p:cNvCxnSpPr>
            <a:cxnSpLocks noChangeAspect="1"/>
          </p:cNvCxnSpPr>
          <p:nvPr/>
        </p:nvCxnSpPr>
        <p:spPr>
          <a:xfrm>
            <a:off x="6708236" y="5123217"/>
            <a:ext cx="870222" cy="0"/>
          </a:xfrm>
          <a:prstGeom prst="line">
            <a:avLst/>
          </a:prstGeom>
          <a:noFill/>
          <a:ln w="76200" cap="flat" cmpd="sng" algn="ctr">
            <a:solidFill>
              <a:sysClr val="windowText" lastClr="000000"/>
            </a:solidFill>
            <a:prstDash val="solid"/>
            <a:miter lim="800000"/>
            <a:headEnd type="none" w="med" len="med"/>
            <a:tailEnd type="arrow" w="med" len="med"/>
          </a:ln>
          <a:effectLst/>
        </p:spPr>
      </p:cxnSp>
      <p:pic>
        <p:nvPicPr>
          <p:cNvPr id="18" name="図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6859056" y="5441179"/>
            <a:ext cx="762932" cy="573717"/>
          </a:xfrm>
          <a:prstGeom prst="rect">
            <a:avLst/>
          </a:prstGeom>
        </p:spPr>
      </p:pic>
      <p:sp>
        <p:nvSpPr>
          <p:cNvPr id="19" name="テキスト ボックス 18"/>
          <p:cNvSpPr txBox="1"/>
          <p:nvPr/>
        </p:nvSpPr>
        <p:spPr>
          <a:xfrm>
            <a:off x="51689" y="32621"/>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行政</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21" name="テキスト ボックス 20"/>
          <p:cNvSpPr txBox="1"/>
          <p:nvPr/>
        </p:nvSpPr>
        <p:spPr>
          <a:xfrm>
            <a:off x="51689" y="3786756"/>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行政</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22"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921854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217897" y="2002958"/>
            <a:ext cx="1396536"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共同調達の実績</a:t>
            </a:r>
            <a:endParaRPr kumimoji="1" lang="ja-JP" altLang="en-US" sz="1350" b="1" i="0" u="none" strike="sng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角丸四角形 12"/>
          <p:cNvSpPr/>
          <p:nvPr/>
        </p:nvSpPr>
        <p:spPr>
          <a:xfrm>
            <a:off x="329404" y="2422525"/>
            <a:ext cx="4960562" cy="928772"/>
          </a:xfrm>
          <a:prstGeom prst="roundRect">
            <a:avLst>
              <a:gd name="adj" fmla="val 7189"/>
            </a:avLst>
          </a:prstGeom>
          <a:solidFill>
            <a:srgbClr val="DAE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1" lang="ja-JP" altLang="en-US" sz="675"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4" name="テキスト ボックス 13"/>
          <p:cNvSpPr txBox="1"/>
          <p:nvPr/>
        </p:nvSpPr>
        <p:spPr>
          <a:xfrm>
            <a:off x="403365" y="2610704"/>
            <a:ext cx="4738552" cy="70788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22</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市町村が参加＋</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R4</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年度は</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8</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市町村が後乗り参加（計</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30</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市町村が参加）</a:t>
            </a:r>
            <a:endPar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自治体の利用に特化し、高いセキュリティを有するコミュニケーションツール</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効果として、</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在宅勤務を促進し、緊急災害時の連絡網に</a:t>
            </a:r>
            <a:endParaRPr kumimoji="1" lang="en-US" altLang="ja-JP"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在宅勤務推進、窓口改革、災害対策などテーマ別トークルームで</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全国の自治体とノウハウを共有</a:t>
            </a:r>
            <a:endParaRPr kumimoji="1" lang="en-US" altLang="ja-JP"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角丸四角形 14"/>
          <p:cNvSpPr/>
          <p:nvPr/>
        </p:nvSpPr>
        <p:spPr>
          <a:xfrm>
            <a:off x="338629" y="2414390"/>
            <a:ext cx="3023331" cy="216836"/>
          </a:xfrm>
          <a:prstGeom prst="roundRect">
            <a:avLst/>
          </a:prstGeom>
          <a:solidFill>
            <a:srgbClr val="6699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514337" rtl="0" eaLnBrk="1" fontAlgn="auto" latinLnBrk="0" hangingPunct="1">
              <a:lnSpc>
                <a:spcPts val="1688"/>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自治体専用チャットツール</a:t>
            </a:r>
          </a:p>
        </p:txBody>
      </p:sp>
      <p:sp>
        <p:nvSpPr>
          <p:cNvPr id="16" name="角丸四角形 15"/>
          <p:cNvSpPr/>
          <p:nvPr/>
        </p:nvSpPr>
        <p:spPr>
          <a:xfrm>
            <a:off x="329404" y="3723395"/>
            <a:ext cx="4960562" cy="921447"/>
          </a:xfrm>
          <a:prstGeom prst="roundRect">
            <a:avLst>
              <a:gd name="adj" fmla="val 7189"/>
            </a:avLst>
          </a:prstGeom>
          <a:solidFill>
            <a:srgbClr val="DAE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1" lang="ja-JP" altLang="en-US" sz="675"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7" name="テキスト ボックス 16"/>
          <p:cNvSpPr txBox="1"/>
          <p:nvPr/>
        </p:nvSpPr>
        <p:spPr>
          <a:xfrm>
            <a:off x="466583" y="3784985"/>
            <a:ext cx="4393317" cy="861774"/>
          </a:xfrm>
          <a:prstGeom prst="rect">
            <a:avLst/>
          </a:prstGeom>
          <a:noFill/>
        </p:spPr>
        <p:txBody>
          <a:bodyPr wrap="square" rtlCol="0">
            <a:spAutoFit/>
          </a:bodyPr>
          <a:lstStyle/>
          <a:p>
            <a:pPr marL="0" marR="0" lvl="0" indent="0" algn="l" defTabSz="514337" rtl="0" eaLnBrk="1" fontAlgn="auto" latinLnBrk="0" hangingPunct="1">
              <a:lnSpc>
                <a:spcPts val="1200"/>
              </a:lnSpc>
              <a:spcBef>
                <a:spcPts val="0"/>
              </a:spcBef>
              <a:spcAft>
                <a:spcPts val="0"/>
              </a:spcAft>
              <a:buClrTx/>
              <a:buSzTx/>
              <a:buFontTx/>
              <a:buNone/>
              <a:tabLst/>
              <a:defRPr/>
            </a:pP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市町村が参加＋</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R4</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年度は</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14</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市町村が後乗り参加（計</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25</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市町村が参加）</a:t>
            </a:r>
            <a:endPar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514337"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行政手続きを自宅からスマートフォンで</a:t>
            </a:r>
            <a:endParaRPr kumimoji="1" lang="en-US" altLang="ja-JP"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府内では大阪市が令和２年８月に、堺市が令和３年４月に</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マイナンバーカードを活用した公的個人認証や電子決済に対応したシステムを再構築</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共同調達により横展開を一気に推進</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角丸四角形 17"/>
          <p:cNvSpPr/>
          <p:nvPr/>
        </p:nvSpPr>
        <p:spPr>
          <a:xfrm>
            <a:off x="399856" y="3565691"/>
            <a:ext cx="3108173" cy="213492"/>
          </a:xfrm>
          <a:prstGeom prst="roundRect">
            <a:avLst/>
          </a:prstGeom>
          <a:solidFill>
            <a:srgbClr val="6699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514337" rtl="0" eaLnBrk="1" fontAlgn="auto" latinLnBrk="0" hangingPunct="1">
              <a:lnSpc>
                <a:spcPts val="1688"/>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電子申請システム（</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プラン、</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プラン）</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角丸四角形 36">
            <a:extLst>
              <a:ext uri="{FF2B5EF4-FFF2-40B4-BE49-F238E27FC236}">
                <a16:creationId xmlns:a16="http://schemas.microsoft.com/office/drawing/2014/main" id="{A1EC251C-E831-4C19-95F7-9D35D631701B}"/>
              </a:ext>
            </a:extLst>
          </p:cNvPr>
          <p:cNvSpPr/>
          <p:nvPr/>
        </p:nvSpPr>
        <p:spPr>
          <a:xfrm>
            <a:off x="329404" y="4997229"/>
            <a:ext cx="4960562" cy="586756"/>
          </a:xfrm>
          <a:prstGeom prst="roundRect">
            <a:avLst>
              <a:gd name="adj" fmla="val 7189"/>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1" lang="ja-JP" altLang="en-US" sz="675"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0" name="テキスト ボックス 19">
            <a:extLst>
              <a:ext uri="{FF2B5EF4-FFF2-40B4-BE49-F238E27FC236}">
                <a16:creationId xmlns:a16="http://schemas.microsoft.com/office/drawing/2014/main" id="{695E4636-8B2C-4932-A623-B1EE0EF4A3BB}"/>
              </a:ext>
            </a:extLst>
          </p:cNvPr>
          <p:cNvSpPr txBox="1"/>
          <p:nvPr/>
        </p:nvSpPr>
        <p:spPr>
          <a:xfrm>
            <a:off x="466582" y="5053070"/>
            <a:ext cx="4823384" cy="553998"/>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●３市町村が参加＋</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R</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５年度に向けグループ拡大予定</a:t>
            </a:r>
            <a:endPar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●公文書の作成から廃棄までを一体的に維持管理でき、オンラインで決裁（承認）ができるシステム</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●在宅勤務やペーパーレス・はんこレスの推進など</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推進の基盤として幅広い効果を発揮</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角丸四角形 39">
            <a:extLst>
              <a:ext uri="{FF2B5EF4-FFF2-40B4-BE49-F238E27FC236}">
                <a16:creationId xmlns:a16="http://schemas.microsoft.com/office/drawing/2014/main" id="{3753203B-E416-45B9-9FF0-C4E2798AD201}"/>
              </a:ext>
            </a:extLst>
          </p:cNvPr>
          <p:cNvSpPr/>
          <p:nvPr/>
        </p:nvSpPr>
        <p:spPr>
          <a:xfrm>
            <a:off x="399856" y="4819924"/>
            <a:ext cx="3039373" cy="216836"/>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514337" rtl="0" eaLnBrk="1" fontAlgn="auto" latinLnBrk="0" hangingPunct="1">
              <a:lnSpc>
                <a:spcPts val="1688"/>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文書管理・電子決裁システム</a:t>
            </a:r>
          </a:p>
        </p:txBody>
      </p:sp>
      <p:sp>
        <p:nvSpPr>
          <p:cNvPr id="22" name="楕円 21">
            <a:extLst>
              <a:ext uri="{FF2B5EF4-FFF2-40B4-BE49-F238E27FC236}">
                <a16:creationId xmlns:a16="http://schemas.microsoft.com/office/drawing/2014/main" id="{0AD58702-25AD-4D8C-84A5-438E53F46778}"/>
              </a:ext>
            </a:extLst>
          </p:cNvPr>
          <p:cNvSpPr/>
          <p:nvPr/>
        </p:nvSpPr>
        <p:spPr>
          <a:xfrm>
            <a:off x="255315" y="2339822"/>
            <a:ext cx="307487" cy="287033"/>
          </a:xfrm>
          <a:prstGeom prst="ellipse">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R3</a:t>
            </a:r>
            <a:endPar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楕円 22">
            <a:extLst>
              <a:ext uri="{FF2B5EF4-FFF2-40B4-BE49-F238E27FC236}">
                <a16:creationId xmlns:a16="http://schemas.microsoft.com/office/drawing/2014/main" id="{67847ED6-8189-4397-A0F3-C4DDDB2F4472}"/>
              </a:ext>
            </a:extLst>
          </p:cNvPr>
          <p:cNvSpPr/>
          <p:nvPr/>
        </p:nvSpPr>
        <p:spPr>
          <a:xfrm>
            <a:off x="267205" y="3447941"/>
            <a:ext cx="316679" cy="287033"/>
          </a:xfrm>
          <a:prstGeom prst="ellipse">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R3</a:t>
            </a:r>
            <a:endPar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4" name="楕円 23">
            <a:extLst>
              <a:ext uri="{FF2B5EF4-FFF2-40B4-BE49-F238E27FC236}">
                <a16:creationId xmlns:a16="http://schemas.microsoft.com/office/drawing/2014/main" id="{15246BA0-56D1-4E31-9333-49C6B939B443}"/>
              </a:ext>
            </a:extLst>
          </p:cNvPr>
          <p:cNvSpPr/>
          <p:nvPr/>
        </p:nvSpPr>
        <p:spPr>
          <a:xfrm>
            <a:off x="280400" y="4710196"/>
            <a:ext cx="307487" cy="287033"/>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R4</a:t>
            </a:r>
            <a:endPar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6" name="テキスト ボックス 25">
            <a:extLst>
              <a:ext uri="{FF2B5EF4-FFF2-40B4-BE49-F238E27FC236}">
                <a16:creationId xmlns:a16="http://schemas.microsoft.com/office/drawing/2014/main" id="{3074EBF8-F2FA-4399-B774-4896A0A7930C}"/>
              </a:ext>
            </a:extLst>
          </p:cNvPr>
          <p:cNvSpPr txBox="1"/>
          <p:nvPr/>
        </p:nvSpPr>
        <p:spPr>
          <a:xfrm>
            <a:off x="255314" y="767239"/>
            <a:ext cx="8633783"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市町村のデジタル化を進めるにあたり、業務効率化及び財政負担の軽減をめざして、府と府内市町村で構成する“</a:t>
            </a:r>
            <a:r>
              <a:rPr kumimoji="1" lang="en-US" altLang="ja-JP" sz="16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GovTech</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大阪”を中心に、システム共同調達等の取組みを進め</a:t>
            </a:r>
            <a:r>
              <a:rPr kumimoji="1" lang="ja-JP" altLang="en-US" sz="16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スケールメリットによる標準価格から３割程度のコスト削減を実現。</a:t>
            </a:r>
            <a:endParaRPr kumimoji="1" lang="en-US" altLang="ja-JP" sz="1600" b="0" i="0" u="sng" strike="sng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8" name="正方形/長方形 27"/>
          <p:cNvSpPr/>
          <p:nvPr/>
        </p:nvSpPr>
        <p:spPr>
          <a:xfrm>
            <a:off x="5524649" y="3231609"/>
            <a:ext cx="419132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共同化の希望について（</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R4.4.7 </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照会結果）</a:t>
            </a:r>
          </a:p>
        </p:txBody>
      </p:sp>
      <p:pic>
        <p:nvPicPr>
          <p:cNvPr id="2" name="図 1" descr="画面の領域"/>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8458" y="1560282"/>
            <a:ext cx="3053897" cy="1572848"/>
          </a:xfrm>
          <a:prstGeom prst="rect">
            <a:avLst/>
          </a:prstGeom>
        </p:spPr>
      </p:pic>
      <p:grpSp>
        <p:nvGrpSpPr>
          <p:cNvPr id="30" name="グループ化 29"/>
          <p:cNvGrpSpPr/>
          <p:nvPr/>
        </p:nvGrpSpPr>
        <p:grpSpPr>
          <a:xfrm>
            <a:off x="4643054" y="3799514"/>
            <a:ext cx="265289" cy="400148"/>
            <a:chOff x="1566793" y="5352758"/>
            <a:chExt cx="406885" cy="406885"/>
          </a:xfrm>
        </p:grpSpPr>
        <p:pic>
          <p:nvPicPr>
            <p:cNvPr id="31" name="図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6793" y="5352758"/>
              <a:ext cx="406885" cy="406885"/>
            </a:xfrm>
            <a:prstGeom prst="rect">
              <a:avLst/>
            </a:prstGeom>
          </p:spPr>
        </p:pic>
        <p:pic>
          <p:nvPicPr>
            <p:cNvPr id="32" name="図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8465" y="5461712"/>
              <a:ext cx="283458" cy="105201"/>
            </a:xfrm>
            <a:prstGeom prst="rect">
              <a:avLst/>
            </a:prstGeom>
          </p:spPr>
        </p:pic>
      </p:grpSp>
      <p:pic>
        <p:nvPicPr>
          <p:cNvPr id="33" name="図 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20110" y="3987277"/>
            <a:ext cx="397574" cy="397574"/>
          </a:xfrm>
          <a:prstGeom prst="rect">
            <a:avLst/>
          </a:prstGeom>
        </p:spPr>
      </p:pic>
      <p:pic>
        <p:nvPicPr>
          <p:cNvPr id="34" name="図 3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32300" y="2467030"/>
            <a:ext cx="722594" cy="558520"/>
          </a:xfrm>
          <a:prstGeom prst="rect">
            <a:avLst/>
          </a:prstGeom>
        </p:spPr>
      </p:pic>
      <p:sp>
        <p:nvSpPr>
          <p:cNvPr id="38" name="テキスト ボックス 37">
            <a:extLst>
              <a:ext uri="{FF2B5EF4-FFF2-40B4-BE49-F238E27FC236}">
                <a16:creationId xmlns:a16="http://schemas.microsoft.com/office/drawing/2014/main" id="{4609BFC8-47B6-43E1-9D40-E229D36568EF}"/>
              </a:ext>
            </a:extLst>
          </p:cNvPr>
          <p:cNvSpPr txBox="1"/>
          <p:nvPr/>
        </p:nvSpPr>
        <p:spPr>
          <a:xfrm>
            <a:off x="0" y="2544"/>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市町村</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の推進</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共同調達</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a:t>
            </a:r>
          </a:p>
        </p:txBody>
      </p:sp>
      <p:sp>
        <p:nvSpPr>
          <p:cNvPr id="35" name="テキスト ボックス 34"/>
          <p:cNvSpPr txBox="1"/>
          <p:nvPr/>
        </p:nvSpPr>
        <p:spPr>
          <a:xfrm>
            <a:off x="51689" y="32621"/>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行政</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39" name="テキスト ボックス 38"/>
          <p:cNvSpPr txBox="1"/>
          <p:nvPr/>
        </p:nvSpPr>
        <p:spPr>
          <a:xfrm>
            <a:off x="4102231" y="2154239"/>
            <a:ext cx="130195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（令和４年</a:t>
            </a:r>
            <a:r>
              <a:rPr kumimoji="1" lang="en-US" altLang="ja-JP" sz="10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10</a:t>
            </a: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月時点）</a:t>
            </a:r>
          </a:p>
        </p:txBody>
      </p:sp>
      <p:sp>
        <p:nvSpPr>
          <p:cNvPr id="3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pic>
        <p:nvPicPr>
          <p:cNvPr id="3" name="図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50432" y="3489273"/>
            <a:ext cx="3414056" cy="3036071"/>
          </a:xfrm>
          <a:prstGeom prst="rect">
            <a:avLst/>
          </a:prstGeom>
        </p:spPr>
      </p:pic>
    </p:spTree>
    <p:extLst>
      <p:ext uri="{BB962C8B-B14F-4D97-AF65-F5344CB8AC3E}">
        <p14:creationId xmlns:p14="http://schemas.microsoft.com/office/powerpoint/2010/main" val="2052284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9184" y="72353"/>
            <a:ext cx="3633596" cy="318924"/>
          </a:xfrm>
          <a:prstGeom prst="rect">
            <a:avLst/>
          </a:prstGeom>
          <a:noFill/>
        </p:spPr>
        <p:txBody>
          <a:bodyPr wrap="square" lIns="36000" tIns="36000" rIns="36000" bIns="36000" rtlCol="0" anchor="ctr" anchorCtr="0">
            <a:spAutoFit/>
          </a:bodyPr>
          <a:lstStyle/>
          <a:p>
            <a:pPr marL="177800" indent="-177800">
              <a:spcBef>
                <a:spcPts val="600"/>
              </a:spcBef>
            </a:pPr>
            <a:r>
              <a:rPr lang="ja-JP" altLang="en-US" sz="1600" dirty="0">
                <a:latin typeface="Meiryo UI" panose="020B0604030504040204" pitchFamily="50" charset="-128"/>
                <a:ea typeface="Meiryo UI" panose="020B0604030504040204" pitchFamily="50" charset="-128"/>
              </a:rPr>
              <a:t>■副首都推進本部会議　開催経過</a:t>
            </a:r>
            <a:endParaRPr kumimoji="1" lang="en-US" altLang="ja-JP" sz="1600" dirty="0">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nvGraphicFramePr>
        <p:xfrm>
          <a:off x="158765" y="414233"/>
          <a:ext cx="4320000" cy="6399143"/>
        </p:xfrm>
        <a:graphic>
          <a:graphicData uri="http://schemas.openxmlformats.org/drawingml/2006/table">
            <a:tbl>
              <a:tblPr firstRow="1" firstCol="1" bandRow="1">
                <a:tableStyleId>{5C22544A-7EE6-4342-B048-85BDC9FD1C3A}</a:tableStyleId>
              </a:tblPr>
              <a:tblGrid>
                <a:gridCol w="900000">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165773">
                <a:tc>
                  <a:txBody>
                    <a:bodyPr/>
                    <a:lstStyle/>
                    <a:p>
                      <a:pPr algn="ctr">
                        <a:spcAft>
                          <a:spcPts val="0"/>
                        </a:spcAft>
                      </a:pPr>
                      <a:r>
                        <a:rPr lang="ja-JP" altLang="en-US"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回</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altLang="en-US"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議題</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514491">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第１回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2015.12</a:t>
                      </a:r>
                      <a:r>
                        <a:rPr lang="en-US" altLang="ja-JP" sz="1050" kern="0" dirty="0">
                          <a:solidFill>
                            <a:schemeClr val="tx1"/>
                          </a:solidFill>
                          <a:effectLst/>
                          <a:latin typeface="Meiryo UI" panose="020B0604030504040204" pitchFamily="50" charset="-128"/>
                          <a:ea typeface="Meiryo UI" panose="020B0604030504040204" pitchFamily="50" charset="-128"/>
                        </a:rPr>
                        <a:t>.</a:t>
                      </a:r>
                      <a:r>
                        <a:rPr lang="en-US" sz="1050" kern="0" dirty="0">
                          <a:solidFill>
                            <a:schemeClr val="tx1"/>
                          </a:solidFill>
                          <a:effectLst/>
                          <a:latin typeface="Meiryo UI" panose="020B0604030504040204" pitchFamily="50" charset="-128"/>
                          <a:ea typeface="Meiryo UI" panose="020B0604030504040204" pitchFamily="50" charset="-128"/>
                        </a:rPr>
                        <a:t>28</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（１）副首都推進本部の設置について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（２）副首都推進に向けて（有識者との意見交換）</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（３）その他</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31422">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第２回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2016.2.9</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第１部</a:t>
                      </a:r>
                      <a:r>
                        <a:rPr lang="ja-JP" altLang="en-US" sz="1000" kern="0" dirty="0">
                          <a:solidFill>
                            <a:schemeClr val="tx1"/>
                          </a:solidFill>
                          <a:effectLst/>
                          <a:latin typeface="Meiryo UI" panose="020B0604030504040204" pitchFamily="50" charset="-128"/>
                          <a:ea typeface="Meiryo UI" panose="020B0604030504040204" pitchFamily="50" charset="-128"/>
                        </a:rPr>
                        <a:t>　</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（１）ゲストスピーカーによる講話</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「大阪への本社機能を含む第二の拠点の新設について」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ロバートＬ．ノディン氏（</a:t>
                      </a:r>
                      <a:r>
                        <a:rPr lang="en-US" sz="1000" kern="0" dirty="0">
                          <a:solidFill>
                            <a:schemeClr val="tx1"/>
                          </a:solidFill>
                          <a:effectLst/>
                          <a:latin typeface="Meiryo UI" panose="020B0604030504040204" pitchFamily="50" charset="-128"/>
                          <a:ea typeface="Meiryo UI" panose="020B0604030504040204" pitchFamily="50" charset="-128"/>
                        </a:rPr>
                        <a:t>A I G</a:t>
                      </a:r>
                      <a:r>
                        <a:rPr lang="ja-JP" sz="1000" kern="0" dirty="0">
                          <a:solidFill>
                            <a:schemeClr val="tx1"/>
                          </a:solidFill>
                          <a:effectLst/>
                          <a:latin typeface="Meiryo UI" panose="020B0604030504040204" pitchFamily="50" charset="-128"/>
                          <a:ea typeface="Meiryo UI" panose="020B0604030504040204" pitchFamily="50" charset="-128"/>
                        </a:rPr>
                        <a:t>シﾞｬハﾟン・ホｰルテﾞｨンクﾞス</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株式会社代表取締役社長兼</a:t>
                      </a:r>
                      <a:r>
                        <a:rPr lang="en-US" altLang="ja-JP" sz="1000" kern="0" dirty="0">
                          <a:solidFill>
                            <a:schemeClr val="tx1"/>
                          </a:solidFill>
                          <a:effectLst/>
                          <a:latin typeface="Meiryo UI" panose="020B0604030504040204" pitchFamily="50" charset="-128"/>
                          <a:ea typeface="Meiryo UI" panose="020B0604030504040204" pitchFamily="50" charset="-128"/>
                        </a:rPr>
                        <a:t>CEO</a:t>
                      </a:r>
                      <a:r>
                        <a:rPr lang="ja-JP"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第２部</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（１）副首都の概念・必要性について（意見交換）</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（２）今後の進め方</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（３）その他</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22535">
                <a:tc>
                  <a:txBody>
                    <a:bodyPr/>
                    <a:lstStyle/>
                    <a:p>
                      <a:pPr algn="ctr">
                        <a:lnSpc>
                          <a:spcPts val="1100"/>
                        </a:lnSpc>
                        <a:spcAft>
                          <a:spcPts val="0"/>
                        </a:spcAft>
                      </a:pPr>
                      <a:r>
                        <a:rPr lang="ja-JP" sz="1050" kern="0">
                          <a:solidFill>
                            <a:schemeClr val="tx1"/>
                          </a:solidFill>
                          <a:effectLst/>
                          <a:latin typeface="Meiryo UI" panose="020B0604030504040204" pitchFamily="50" charset="-128"/>
                          <a:ea typeface="Meiryo UI" panose="020B0604030504040204" pitchFamily="50" charset="-128"/>
                        </a:rPr>
                        <a:t>第３回</a:t>
                      </a:r>
                      <a:endParaRPr lang="ja-JP" sz="1050" kern="10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a:solidFill>
                            <a:schemeClr val="tx1"/>
                          </a:solidFill>
                          <a:effectLst/>
                          <a:latin typeface="Meiryo UI" panose="020B0604030504040204" pitchFamily="50" charset="-128"/>
                          <a:ea typeface="Meiryo UI" panose="020B0604030504040204" pitchFamily="50" charset="-128"/>
                        </a:rPr>
                        <a:t>2016.4.19</a:t>
                      </a:r>
                      <a:endParaRPr lang="ja-JP" sz="105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第１部</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（１）大阪府立大学・大阪市立大学統合に向けた検討体制</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や進め方について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（２）府立公衆衛生研究所・市立環境科学研究所統合に向</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けた検討体制や進め方について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第２部</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（１）副首都の概念（必要性・意義・役割）の整理</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（２）これからの検討の進め方</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8102">
                <a:tc>
                  <a:txBody>
                    <a:bodyPr/>
                    <a:lstStyle/>
                    <a:p>
                      <a:pPr algn="ctr">
                        <a:lnSpc>
                          <a:spcPts val="1100"/>
                        </a:lnSpc>
                        <a:spcAft>
                          <a:spcPts val="0"/>
                        </a:spcAft>
                      </a:pPr>
                      <a:r>
                        <a:rPr lang="ja-JP" sz="1050" kern="0">
                          <a:solidFill>
                            <a:schemeClr val="tx1"/>
                          </a:solidFill>
                          <a:effectLst/>
                          <a:latin typeface="Meiryo UI" panose="020B0604030504040204" pitchFamily="50" charset="-128"/>
                          <a:ea typeface="Meiryo UI" panose="020B0604030504040204" pitchFamily="50" charset="-128"/>
                        </a:rPr>
                        <a:t>第４回</a:t>
                      </a:r>
                      <a:endParaRPr lang="ja-JP" sz="1050" kern="10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a:solidFill>
                            <a:schemeClr val="tx1"/>
                          </a:solidFill>
                          <a:effectLst/>
                          <a:latin typeface="Meiryo UI" panose="020B0604030504040204" pitchFamily="50" charset="-128"/>
                          <a:ea typeface="Meiryo UI" panose="020B0604030504040204" pitchFamily="50" charset="-128"/>
                        </a:rPr>
                        <a:t>2016.7.22</a:t>
                      </a:r>
                      <a:endParaRPr lang="ja-JP" sz="105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（１）大阪における新たな大都市制度（総合区制度・特別区制</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度）について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（２）その他</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04762">
                <a:tc>
                  <a:txBody>
                    <a:bodyPr/>
                    <a:lstStyle/>
                    <a:p>
                      <a:pPr algn="ctr">
                        <a:lnSpc>
                          <a:spcPts val="1100"/>
                        </a:lnSpc>
                        <a:spcAft>
                          <a:spcPts val="0"/>
                        </a:spcAft>
                      </a:pPr>
                      <a:r>
                        <a:rPr lang="ja-JP" sz="1050" kern="0">
                          <a:solidFill>
                            <a:schemeClr val="tx1"/>
                          </a:solidFill>
                          <a:effectLst/>
                          <a:latin typeface="Meiryo UI" panose="020B0604030504040204" pitchFamily="50" charset="-128"/>
                          <a:ea typeface="Meiryo UI" panose="020B0604030504040204" pitchFamily="50" charset="-128"/>
                        </a:rPr>
                        <a:t>第５回</a:t>
                      </a:r>
                      <a:endParaRPr lang="ja-JP" sz="1050" kern="10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a:solidFill>
                            <a:schemeClr val="tx1"/>
                          </a:solidFill>
                          <a:effectLst/>
                          <a:latin typeface="Meiryo UI" panose="020B0604030504040204" pitchFamily="50" charset="-128"/>
                          <a:ea typeface="Meiryo UI" panose="020B0604030504040204" pitchFamily="50" charset="-128"/>
                        </a:rPr>
                        <a:t>2016.8.22</a:t>
                      </a:r>
                      <a:endParaRPr lang="ja-JP" sz="105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（１）大阪府立大学・大阪市立大学の統合に向けた検討状況</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（２）府立産業技術総合研究所・市立工業研究所の統合に向</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けた検討状況について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（３）府立公衆衛生研究所・市立環境科学研究所の統合に向</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けた検討状況について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95907">
                <a:tc>
                  <a:txBody>
                    <a:bodyPr/>
                    <a:lstStyle/>
                    <a:p>
                      <a:pPr algn="ctr">
                        <a:lnSpc>
                          <a:spcPts val="1100"/>
                        </a:lnSpc>
                        <a:spcAft>
                          <a:spcPts val="0"/>
                        </a:spcAft>
                      </a:pPr>
                      <a:r>
                        <a:rPr lang="ja-JP" sz="1050" kern="0">
                          <a:solidFill>
                            <a:schemeClr val="tx1"/>
                          </a:solidFill>
                          <a:effectLst/>
                          <a:latin typeface="Meiryo UI" panose="020B0604030504040204" pitchFamily="50" charset="-128"/>
                          <a:ea typeface="Meiryo UI" panose="020B0604030504040204" pitchFamily="50" charset="-128"/>
                        </a:rPr>
                        <a:t>第６回</a:t>
                      </a:r>
                      <a:endParaRPr lang="ja-JP" sz="1050" kern="10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a:solidFill>
                            <a:schemeClr val="tx1"/>
                          </a:solidFill>
                          <a:effectLst/>
                          <a:latin typeface="Meiryo UI" panose="020B0604030504040204" pitchFamily="50" charset="-128"/>
                          <a:ea typeface="Meiryo UI" panose="020B0604030504040204" pitchFamily="50" charset="-128"/>
                        </a:rPr>
                        <a:t>2016.9.21</a:t>
                      </a:r>
                      <a:endParaRPr lang="ja-JP" sz="105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a:t>
                      </a:r>
                      <a:r>
                        <a:rPr lang="ja-JP" sz="1000" kern="0" dirty="0">
                          <a:solidFill>
                            <a:schemeClr val="tx1"/>
                          </a:solidFill>
                          <a:effectLst/>
                          <a:latin typeface="Meiryo UI" panose="020B0604030504040204" pitchFamily="50" charset="-128"/>
                          <a:ea typeface="Meiryo UI" panose="020B0604030504040204" pitchFamily="50" charset="-128"/>
                        </a:rPr>
                        <a:t>「大阪の副首都化に向けた中長期的な取組み方向」の中</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間整理案について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12555">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第７回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2016.12.27</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（１）主な府市連携課題の検討状況について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（２）副知事・副市長会議の設置について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（３）その他</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334170">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第８回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2017.1.31</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第１部</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a:t>
                      </a:r>
                      <a:r>
                        <a:rPr lang="en-US" altLang="ja-JP" sz="1000" kern="0" dirty="0">
                          <a:solidFill>
                            <a:schemeClr val="tx1"/>
                          </a:solidFill>
                          <a:effectLst/>
                          <a:latin typeface="Meiryo UI" panose="020B0604030504040204" pitchFamily="50" charset="-128"/>
                          <a:ea typeface="Meiryo UI" panose="020B0604030504040204" pitchFamily="50" charset="-128"/>
                        </a:rPr>
                        <a:t>IR</a:t>
                      </a:r>
                      <a:r>
                        <a:rPr lang="ja-JP" sz="1000" kern="0" dirty="0">
                          <a:solidFill>
                            <a:schemeClr val="tx1"/>
                          </a:solidFill>
                          <a:effectLst/>
                          <a:latin typeface="Meiryo UI" panose="020B0604030504040204" pitchFamily="50" charset="-128"/>
                          <a:ea typeface="Meiryo UI" panose="020B0604030504040204" pitchFamily="50" charset="-128"/>
                        </a:rPr>
                        <a:t>推進会議について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a:t>
                      </a:r>
                      <a:r>
                        <a:rPr lang="en-US" altLang="ja-JP" sz="1000" kern="0" dirty="0">
                          <a:solidFill>
                            <a:schemeClr val="tx1"/>
                          </a:solidFill>
                          <a:effectLst/>
                          <a:latin typeface="Meiryo UI" panose="020B0604030504040204" pitchFamily="50" charset="-128"/>
                          <a:ea typeface="Meiryo UI" panose="020B0604030504040204" pitchFamily="50" charset="-128"/>
                        </a:rPr>
                        <a:t>2025</a:t>
                      </a:r>
                      <a:r>
                        <a:rPr lang="ja-JP" sz="1000" kern="0" dirty="0">
                          <a:solidFill>
                            <a:schemeClr val="tx1"/>
                          </a:solidFill>
                          <a:effectLst/>
                          <a:latin typeface="Meiryo UI" panose="020B0604030504040204" pitchFamily="50" charset="-128"/>
                          <a:ea typeface="Meiryo UI" panose="020B0604030504040204" pitchFamily="50" charset="-128"/>
                        </a:rPr>
                        <a:t>日本万国博覧会開催に向けた府市の取組について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（３）国連犯罪防止・刑事司法会議（コングレス）の誘致に</a:t>
                      </a:r>
                      <a:r>
                        <a:rPr lang="ja-JP" sz="1000" kern="0" dirty="0" err="1">
                          <a:solidFill>
                            <a:schemeClr val="tx1"/>
                          </a:solidFill>
                          <a:effectLst/>
                          <a:latin typeface="Meiryo UI" panose="020B0604030504040204" pitchFamily="50" charset="-128"/>
                          <a:ea typeface="Meiryo UI" panose="020B0604030504040204" pitchFamily="50" charset="-128"/>
                        </a:rPr>
                        <a:t>つ</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（４）総合区・特別区（新たな大都市制度）に関する意見募</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集・説明会の報告</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（５）Ａ項目及びＢ項目以外の事務事業の取組みについて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第２部</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（１）「副首都ビジョン（案）」について</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graphicFrame>
        <p:nvGraphicFramePr>
          <p:cNvPr id="10" name="表 9"/>
          <p:cNvGraphicFramePr>
            <a:graphicFrameLocks noGrp="1"/>
          </p:cNvGraphicFramePr>
          <p:nvPr/>
        </p:nvGraphicFramePr>
        <p:xfrm>
          <a:off x="4644008" y="423851"/>
          <a:ext cx="4320000" cy="5353740"/>
        </p:xfrm>
        <a:graphic>
          <a:graphicData uri="http://schemas.openxmlformats.org/drawingml/2006/table">
            <a:tbl>
              <a:tblPr firstRow="1" firstCol="1" bandRow="1">
                <a:tableStyleId>{5C22544A-7EE6-4342-B048-85BDC9FD1C3A}</a:tableStyleId>
              </a:tblPr>
              <a:tblGrid>
                <a:gridCol w="900000">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228841">
                <a:tc>
                  <a:txBody>
                    <a:bodyPr/>
                    <a:lstStyle/>
                    <a:p>
                      <a:pPr algn="ctr">
                        <a:spcAft>
                          <a:spcPts val="0"/>
                        </a:spcAft>
                      </a:pPr>
                      <a:r>
                        <a:rPr lang="ja-JP" altLang="en-US"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回</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altLang="en-US"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議題</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2288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第９回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2017.6.20</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（１）府市連携課題の進捗状況について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・主な連携課題の進捗状況</a:t>
                      </a: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・副知事・副市長会議の報告</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（２）副首都実現に向けた都市機能の強化について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（テーマ１）・消防</a:t>
                      </a: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（テーマ２）・スマートシティ</a:t>
                      </a: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・データマネジメント</a:t>
                      </a: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・パブリックヘルス／スマートエイジング</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288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sz="1050" kern="0" dirty="0">
                          <a:solidFill>
                            <a:schemeClr val="tx1"/>
                          </a:solidFill>
                          <a:effectLst/>
                          <a:latin typeface="Meiryo UI" panose="020B0604030504040204" pitchFamily="50" charset="-128"/>
                          <a:ea typeface="Meiryo UI" panose="020B0604030504040204" pitchFamily="50" charset="-128"/>
                        </a:rPr>
                        <a:t>10</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2017.8.29</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（１）副首都実現に向けた都市機能の強化について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・副首都実現に向けた都市シンクタンク機能の検討</a:t>
                      </a: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・副首都にふさわしい府域水道のあり方</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（２）大阪府立大学・大阪市立大学の統合に向けた検討状況</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（３）副首都・大阪に向けた取組み状況について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288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sz="1050" kern="0" dirty="0">
                          <a:solidFill>
                            <a:schemeClr val="tx1"/>
                          </a:solidFill>
                          <a:effectLst/>
                          <a:latin typeface="Meiryo UI" panose="020B0604030504040204" pitchFamily="50" charset="-128"/>
                          <a:ea typeface="Meiryo UI" panose="020B0604030504040204" pitchFamily="50" charset="-128"/>
                        </a:rPr>
                        <a:t>11</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2017.11.9</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a:t>
                      </a:r>
                      <a:r>
                        <a:rPr lang="ja-JP" sz="1000" kern="0" dirty="0">
                          <a:solidFill>
                            <a:schemeClr val="tx1"/>
                          </a:solidFill>
                          <a:effectLst/>
                          <a:latin typeface="Meiryo UI" panose="020B0604030504040204" pitchFamily="50" charset="-128"/>
                          <a:ea typeface="Meiryo UI" panose="020B0604030504040204" pitchFamily="50" charset="-128"/>
                        </a:rPr>
                        <a:t>Ｇ</a:t>
                      </a:r>
                      <a:r>
                        <a:rPr lang="en-US" sz="1000" kern="0" dirty="0">
                          <a:solidFill>
                            <a:schemeClr val="tx1"/>
                          </a:solidFill>
                          <a:effectLst/>
                          <a:latin typeface="Meiryo UI" panose="020B0604030504040204" pitchFamily="50" charset="-128"/>
                          <a:ea typeface="Meiryo UI" panose="020B0604030504040204" pitchFamily="50" charset="-128"/>
                        </a:rPr>
                        <a:t>20</a:t>
                      </a:r>
                      <a:r>
                        <a:rPr lang="ja-JP" sz="1000" kern="0" dirty="0">
                          <a:solidFill>
                            <a:schemeClr val="tx1"/>
                          </a:solidFill>
                          <a:effectLst/>
                          <a:latin typeface="Meiryo UI" panose="020B0604030504040204" pitchFamily="50" charset="-128"/>
                          <a:ea typeface="Meiryo UI" panose="020B0604030504040204" pitchFamily="50" charset="-128"/>
                        </a:rPr>
                        <a:t>サミット首脳会議の誘致について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969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sz="1050" kern="0" dirty="0">
                          <a:solidFill>
                            <a:schemeClr val="tx1"/>
                          </a:solidFill>
                          <a:effectLst/>
                          <a:latin typeface="Meiryo UI" panose="020B0604030504040204" pitchFamily="50" charset="-128"/>
                          <a:ea typeface="Meiryo UI" panose="020B0604030504040204" pitchFamily="50" charset="-128"/>
                        </a:rPr>
                        <a:t>12</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2018.1.26</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第１部</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a:t>
                      </a:r>
                      <a:r>
                        <a:rPr lang="ja-JP" sz="1000" kern="0" dirty="0">
                          <a:solidFill>
                            <a:schemeClr val="tx1"/>
                          </a:solidFill>
                          <a:effectLst/>
                          <a:latin typeface="Meiryo UI" panose="020B0604030504040204" pitchFamily="50" charset="-128"/>
                          <a:ea typeface="Meiryo UI" panose="020B0604030504040204" pitchFamily="50" charset="-128"/>
                        </a:rPr>
                        <a:t>副首都実現に向けた都市機能の強化について</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・下水道</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・消防（救急機能）</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第２部</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a:t>
                      </a:r>
                      <a:r>
                        <a:rPr lang="ja-JP" sz="1000" kern="0" dirty="0">
                          <a:solidFill>
                            <a:schemeClr val="tx1"/>
                          </a:solidFill>
                          <a:effectLst/>
                          <a:latin typeface="Meiryo UI" panose="020B0604030504040204" pitchFamily="50" charset="-128"/>
                          <a:ea typeface="Meiryo UI" panose="020B0604030504040204" pitchFamily="50" charset="-128"/>
                        </a:rPr>
                        <a:t>副首都・大阪に向けた取組み状況等について</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28841">
                <a:tc>
                  <a:txBody>
                    <a:bodyPr/>
                    <a:lstStyle/>
                    <a:p>
                      <a:pPr algn="ctr">
                        <a:spcAft>
                          <a:spcPts val="0"/>
                        </a:spcAft>
                      </a:pPr>
                      <a:r>
                        <a:rPr lang="ja-JP" sz="1050" kern="0">
                          <a:solidFill>
                            <a:schemeClr val="tx1"/>
                          </a:solidFill>
                          <a:effectLst/>
                          <a:latin typeface="Meiryo UI" panose="020B0604030504040204" pitchFamily="50" charset="-128"/>
                          <a:ea typeface="Meiryo UI" panose="020B0604030504040204" pitchFamily="50" charset="-128"/>
                        </a:rPr>
                        <a:t>第</a:t>
                      </a:r>
                      <a:r>
                        <a:rPr lang="en-US" sz="1050" kern="0">
                          <a:solidFill>
                            <a:schemeClr val="tx1"/>
                          </a:solidFill>
                          <a:effectLst/>
                          <a:latin typeface="Meiryo UI" panose="020B0604030504040204" pitchFamily="50" charset="-128"/>
                          <a:ea typeface="Meiryo UI" panose="020B0604030504040204" pitchFamily="50" charset="-128"/>
                        </a:rPr>
                        <a:t>13</a:t>
                      </a:r>
                      <a:r>
                        <a:rPr lang="ja-JP" sz="1050" kern="0">
                          <a:solidFill>
                            <a:schemeClr val="tx1"/>
                          </a:solidFill>
                          <a:effectLst/>
                          <a:latin typeface="Meiryo UI" panose="020B0604030504040204" pitchFamily="50" charset="-128"/>
                          <a:ea typeface="Meiryo UI" panose="020B0604030504040204" pitchFamily="50" charset="-128"/>
                        </a:rPr>
                        <a:t>回</a:t>
                      </a:r>
                      <a:endParaRPr lang="ja-JP" sz="105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a:solidFill>
                            <a:schemeClr val="tx1"/>
                          </a:solidFill>
                          <a:effectLst/>
                          <a:latin typeface="Meiryo UI" panose="020B0604030504040204" pitchFamily="50" charset="-128"/>
                          <a:ea typeface="Meiryo UI" panose="020B0604030504040204" pitchFamily="50" charset="-128"/>
                        </a:rPr>
                        <a:t>2018.4.2</a:t>
                      </a:r>
                      <a:endParaRPr lang="ja-JP" sz="105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0" dirty="0">
                          <a:solidFill>
                            <a:schemeClr val="tx1"/>
                          </a:solidFill>
                          <a:effectLst/>
                          <a:latin typeface="Meiryo UI" panose="020B0604030504040204" pitchFamily="50" charset="-128"/>
                          <a:ea typeface="Meiryo UI" panose="020B0604030504040204" pitchFamily="50" charset="-128"/>
                        </a:rPr>
                        <a:t>2019</a:t>
                      </a:r>
                      <a:r>
                        <a:rPr lang="ja-JP" sz="1000" kern="0" dirty="0">
                          <a:solidFill>
                            <a:schemeClr val="tx1"/>
                          </a:solidFill>
                          <a:effectLst/>
                          <a:latin typeface="Meiryo UI" panose="020B0604030504040204" pitchFamily="50" charset="-128"/>
                          <a:ea typeface="Meiryo UI" panose="020B0604030504040204" pitchFamily="50" charset="-128"/>
                        </a:rPr>
                        <a:t>年Ｇ</a:t>
                      </a:r>
                      <a:r>
                        <a:rPr lang="en-US" sz="1000" kern="0" dirty="0">
                          <a:solidFill>
                            <a:schemeClr val="tx1"/>
                          </a:solidFill>
                          <a:effectLst/>
                          <a:latin typeface="Meiryo UI" panose="020B0604030504040204" pitchFamily="50" charset="-128"/>
                          <a:ea typeface="Meiryo UI" panose="020B0604030504040204" pitchFamily="50" charset="-128"/>
                        </a:rPr>
                        <a:t>20</a:t>
                      </a:r>
                      <a:r>
                        <a:rPr lang="ja-JP" sz="1000" kern="0" dirty="0">
                          <a:solidFill>
                            <a:schemeClr val="tx1"/>
                          </a:solidFill>
                          <a:effectLst/>
                          <a:latin typeface="Meiryo UI" panose="020B0604030504040204" pitchFamily="50" charset="-128"/>
                          <a:ea typeface="Meiryo UI" panose="020B0604030504040204" pitchFamily="50" charset="-128"/>
                        </a:rPr>
                        <a:t>大阪サミット推進本部の設置について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28841">
                <a:tc>
                  <a:txBody>
                    <a:bodyPr/>
                    <a:lstStyle/>
                    <a:p>
                      <a:pPr algn="ctr">
                        <a:spcAft>
                          <a:spcPts val="0"/>
                        </a:spcAft>
                      </a:pPr>
                      <a:r>
                        <a:rPr lang="ja-JP" sz="1050" kern="0">
                          <a:solidFill>
                            <a:schemeClr val="tx1"/>
                          </a:solidFill>
                          <a:effectLst/>
                          <a:latin typeface="Meiryo UI" panose="020B0604030504040204" pitchFamily="50" charset="-128"/>
                          <a:ea typeface="Meiryo UI" panose="020B0604030504040204" pitchFamily="50" charset="-128"/>
                        </a:rPr>
                        <a:t>第</a:t>
                      </a:r>
                      <a:r>
                        <a:rPr lang="en-US" sz="1050" kern="0">
                          <a:solidFill>
                            <a:schemeClr val="tx1"/>
                          </a:solidFill>
                          <a:effectLst/>
                          <a:latin typeface="Meiryo UI" panose="020B0604030504040204" pitchFamily="50" charset="-128"/>
                          <a:ea typeface="Meiryo UI" panose="020B0604030504040204" pitchFamily="50" charset="-128"/>
                        </a:rPr>
                        <a:t>14</a:t>
                      </a:r>
                      <a:r>
                        <a:rPr lang="ja-JP" sz="1050" kern="0">
                          <a:solidFill>
                            <a:schemeClr val="tx1"/>
                          </a:solidFill>
                          <a:effectLst/>
                          <a:latin typeface="Meiryo UI" panose="020B0604030504040204" pitchFamily="50" charset="-128"/>
                          <a:ea typeface="Meiryo UI" panose="020B0604030504040204" pitchFamily="50" charset="-128"/>
                        </a:rPr>
                        <a:t>回</a:t>
                      </a:r>
                      <a:endParaRPr lang="ja-JP" sz="105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a:solidFill>
                            <a:schemeClr val="tx1"/>
                          </a:solidFill>
                          <a:effectLst/>
                          <a:latin typeface="Meiryo UI" panose="020B0604030504040204" pitchFamily="50" charset="-128"/>
                          <a:ea typeface="Meiryo UI" panose="020B0604030504040204" pitchFamily="50" charset="-128"/>
                        </a:rPr>
                        <a:t>2018.6.28</a:t>
                      </a:r>
                      <a:endParaRPr lang="ja-JP" sz="105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（１）副首都実現に向けた都市機能の強化について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kumimoji="1" lang="ja-JP" altLang="en-US" sz="1000" b="0" i="0" u="none" strike="noStrike" kern="0" baseline="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000" b="0" i="0" u="none" strike="noStrike" kern="1200" baseline="0" dirty="0">
                          <a:solidFill>
                            <a:schemeClr val="dk1"/>
                          </a:solidFill>
                          <a:latin typeface="Meiryo UI" panose="020B0604030504040204" pitchFamily="50" charset="-128"/>
                          <a:ea typeface="Meiryo UI" panose="020B0604030504040204" pitchFamily="50" charset="-128"/>
                          <a:cs typeface="+mn-cs"/>
                        </a:rPr>
                        <a:t>・中小企業支援団体（経営支援）のあり方</a:t>
                      </a:r>
                    </a:p>
                    <a:p>
                      <a:pPr>
                        <a:spcAft>
                          <a:spcPts val="0"/>
                        </a:spcAft>
                      </a:pPr>
                      <a:r>
                        <a:rPr kumimoji="1" lang="ja-JP" altLang="en-US" sz="1000" b="0" i="0" u="none" strike="noStrike" kern="1200" baseline="0" dirty="0">
                          <a:solidFill>
                            <a:schemeClr val="dk1"/>
                          </a:solidFill>
                          <a:latin typeface="Meiryo UI" panose="020B0604030504040204" pitchFamily="50" charset="-128"/>
                          <a:ea typeface="Meiryo UI" panose="020B0604030504040204" pitchFamily="50" charset="-128"/>
                          <a:cs typeface="+mn-cs"/>
                        </a:rPr>
                        <a:t>　　　　・副首都にふさわしい府域水道のあり方</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（２）改革評価について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28841">
                <a:tc>
                  <a:txBody>
                    <a:bodyPr/>
                    <a:lstStyle/>
                    <a:p>
                      <a:pPr algn="ctr">
                        <a:spcAft>
                          <a:spcPts val="0"/>
                        </a:spcAft>
                      </a:pPr>
                      <a:r>
                        <a:rPr lang="ja-JP" sz="1050" kern="0">
                          <a:solidFill>
                            <a:schemeClr val="tx1"/>
                          </a:solidFill>
                          <a:effectLst/>
                          <a:latin typeface="Meiryo UI" panose="020B0604030504040204" pitchFamily="50" charset="-128"/>
                          <a:ea typeface="Meiryo UI" panose="020B0604030504040204" pitchFamily="50" charset="-128"/>
                        </a:rPr>
                        <a:t>第</a:t>
                      </a:r>
                      <a:r>
                        <a:rPr lang="en-US" sz="1050" kern="0">
                          <a:solidFill>
                            <a:schemeClr val="tx1"/>
                          </a:solidFill>
                          <a:effectLst/>
                          <a:latin typeface="Meiryo UI" panose="020B0604030504040204" pitchFamily="50" charset="-128"/>
                          <a:ea typeface="Meiryo UI" panose="020B0604030504040204" pitchFamily="50" charset="-128"/>
                        </a:rPr>
                        <a:t>15</a:t>
                      </a:r>
                      <a:r>
                        <a:rPr lang="ja-JP" sz="1050" kern="0">
                          <a:solidFill>
                            <a:schemeClr val="tx1"/>
                          </a:solidFill>
                          <a:effectLst/>
                          <a:latin typeface="Meiryo UI" panose="020B0604030504040204" pitchFamily="50" charset="-128"/>
                          <a:ea typeface="Meiryo UI" panose="020B0604030504040204" pitchFamily="50" charset="-128"/>
                        </a:rPr>
                        <a:t>回</a:t>
                      </a:r>
                      <a:endParaRPr lang="ja-JP" sz="105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a:solidFill>
                            <a:schemeClr val="tx1"/>
                          </a:solidFill>
                          <a:effectLst/>
                          <a:latin typeface="Meiryo UI" panose="020B0604030504040204" pitchFamily="50" charset="-128"/>
                          <a:ea typeface="Meiryo UI" panose="020B0604030504040204" pitchFamily="50" charset="-128"/>
                        </a:rPr>
                        <a:t>2018.11.16</a:t>
                      </a:r>
                      <a:endParaRPr lang="ja-JP" sz="105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（１）大阪における新たな大都市制度（総合区制度・特別区制度）について</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4" name="正方形/長方形 3"/>
          <p:cNvSpPr/>
          <p:nvPr/>
        </p:nvSpPr>
        <p:spPr>
          <a:xfrm>
            <a:off x="4644008" y="5926075"/>
            <a:ext cx="3788464" cy="234286"/>
          </a:xfrm>
          <a:prstGeom prst="rect">
            <a:avLst/>
          </a:prstGeom>
        </p:spPr>
        <p:txBody>
          <a:bodyPr wrap="none" lIns="36000" tIns="36000" rIns="36000" bIns="36000">
            <a:spAutoFit/>
          </a:bodyPr>
          <a:lstStyle/>
          <a:p>
            <a:r>
              <a:rPr lang="ja-JP" altLang="en-US" sz="1050" kern="0" dirty="0">
                <a:latin typeface="Meiryo UI" panose="020B0604030504040204" pitchFamily="50" charset="-128"/>
                <a:ea typeface="Meiryo UI" panose="020B0604030504040204" pitchFamily="50" charset="-128"/>
              </a:rPr>
              <a:t>（</a:t>
            </a:r>
            <a:r>
              <a:rPr lang="en-US" altLang="ja-JP" sz="1050" kern="0" dirty="0">
                <a:latin typeface="Meiryo UI" panose="020B0604030504040204" pitchFamily="50" charset="-128"/>
                <a:ea typeface="Meiryo UI" panose="020B0604030504040204" pitchFamily="50" charset="-128"/>
              </a:rPr>
              <a:t>※</a:t>
            </a:r>
            <a:r>
              <a:rPr lang="ja-JP" altLang="en-US" sz="1050" kern="0" dirty="0">
                <a:latin typeface="Meiryo UI" panose="020B0604030504040204" pitchFamily="50" charset="-128"/>
                <a:ea typeface="Meiryo UI" panose="020B0604030504040204" pitchFamily="50" charset="-128"/>
              </a:rPr>
              <a:t>）大阪府と大阪市の指定都市都道府県調整会議としての議題</a:t>
            </a:r>
            <a:endParaRPr lang="ja-JP" altLang="en-US" sz="1050" dirty="0"/>
          </a:p>
        </p:txBody>
      </p:sp>
      <p:sp>
        <p:nvSpPr>
          <p:cNvPr id="5" name="スライド番号プレースホルダー 4"/>
          <p:cNvSpPr>
            <a:spLocks noGrp="1"/>
          </p:cNvSpPr>
          <p:nvPr>
            <p:ph type="sldNum" sz="quarter" idx="12"/>
          </p:nvPr>
        </p:nvSpPr>
        <p:spPr/>
        <p:txBody>
          <a:bodyPr/>
          <a:lstStyle/>
          <a:p>
            <a:fld id="{63BC356D-1576-478B-8647-1361C6E9DFF7}" type="slidenum">
              <a:rPr lang="ja-JP" altLang="en-US" smtClean="0"/>
              <a:pPr/>
              <a:t>6</a:t>
            </a:fld>
            <a:endParaRPr lang="ja-JP" altLang="en-US"/>
          </a:p>
        </p:txBody>
      </p:sp>
    </p:spTree>
    <p:extLst>
      <p:ext uri="{BB962C8B-B14F-4D97-AF65-F5344CB8AC3E}">
        <p14:creationId xmlns:p14="http://schemas.microsoft.com/office/powerpoint/2010/main" val="19288008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05767" y="2054009"/>
            <a:ext cx="8928000" cy="4752000"/>
          </a:xfrm>
          <a:prstGeom prst="rect">
            <a:avLst/>
          </a:prstGeom>
          <a:solidFill>
            <a:schemeClr val="accent5">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 name="メモ 10"/>
          <p:cNvSpPr/>
          <p:nvPr/>
        </p:nvSpPr>
        <p:spPr>
          <a:xfrm>
            <a:off x="4921259" y="2375379"/>
            <a:ext cx="3995619" cy="1364471"/>
          </a:xfrm>
          <a:prstGeom prst="foldedCorne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 name="テキスト ボックス 8"/>
          <p:cNvSpPr txBox="1"/>
          <p:nvPr/>
        </p:nvSpPr>
        <p:spPr>
          <a:xfrm>
            <a:off x="39332" y="393293"/>
            <a:ext cx="9072000" cy="77713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大阪府及び大阪市では、「豊かで利便性の高い都市生活」を未来像とする副首都の実現と、「いのち輝く未来社会のデザイン」をテーマとする大阪・関西万博を成功に導くことなどを背景に、「住民の</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QoL</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向上」を最大目標に掲げた、</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スマートシティ戦略</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ver.1.0』</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2020</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月に策定。</a:t>
            </a:r>
          </a:p>
          <a:p>
            <a:pPr marL="171450" marR="0" lvl="0"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今回、新型コロナウイルス感染症の感染拡大に伴う新しい生活様式や国のデジタル政策の強化等、同戦略策定後におけるスマートシティを取り巻く環境の変化を踏まえ、これまで進めてきた取組みを土台に、 大阪・関西万博に向け、イノベーションを加速させていくため、「大阪スマートシティ戦略</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ver.2.0</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」を策定。</a:t>
            </a:r>
          </a:p>
        </p:txBody>
      </p:sp>
      <p:sp>
        <p:nvSpPr>
          <p:cNvPr id="34" name="テキスト ボックス 33">
            <a:extLst>
              <a:ext uri="{FF2B5EF4-FFF2-40B4-BE49-F238E27FC236}">
                <a16:creationId xmlns:a16="http://schemas.microsoft.com/office/drawing/2014/main" id="{B2C429BA-4467-4EF0-A24A-5E87A8365A00}"/>
              </a:ext>
            </a:extLst>
          </p:cNvPr>
          <p:cNvSpPr txBox="1"/>
          <p:nvPr/>
        </p:nvSpPr>
        <p:spPr>
          <a:xfrm>
            <a:off x="1956264" y="2007581"/>
            <a:ext cx="522700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a:t>
            </a:r>
            <a:r>
              <a:rPr kumimoji="1" lang="ja-JP" altLang="en-US"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大阪スマートシティ戦略 </a:t>
            </a:r>
            <a:r>
              <a:rPr kumimoji="1" lang="en-US" altLang="ja-JP"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ver.2.0』</a:t>
            </a:r>
            <a:r>
              <a:rPr kumimoji="1" lang="ja-JP" altLang="en-US"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a:t>
            </a:r>
            <a:r>
              <a:rPr kumimoji="1" lang="en-US" altLang="ja-JP"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2022</a:t>
            </a:r>
            <a:r>
              <a:rPr kumimoji="1" lang="ja-JP" altLang="en-US"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年</a:t>
            </a:r>
            <a:r>
              <a:rPr kumimoji="1" lang="en-US" altLang="ja-JP"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3</a:t>
            </a:r>
            <a:r>
              <a:rPr kumimoji="1" lang="ja-JP" altLang="en-US"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月）</a:t>
            </a:r>
            <a:endParaRPr kumimoji="1" lang="en-US" altLang="ja-JP"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p:txBody>
      </p:sp>
      <p:sp>
        <p:nvSpPr>
          <p:cNvPr id="35" name="テキスト ボックス 34">
            <a:extLst>
              <a:ext uri="{FF2B5EF4-FFF2-40B4-BE49-F238E27FC236}">
                <a16:creationId xmlns:a16="http://schemas.microsoft.com/office/drawing/2014/main" id="{741B4B76-4431-4B1F-B8A1-A5B5A5444087}"/>
              </a:ext>
            </a:extLst>
          </p:cNvPr>
          <p:cNvSpPr txBox="1"/>
          <p:nvPr/>
        </p:nvSpPr>
        <p:spPr>
          <a:xfrm>
            <a:off x="2609679" y="1120750"/>
            <a:ext cx="3920177"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大阪スマートシティ戦略 </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ver.1.0』</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2020</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3</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月）</a:t>
            </a:r>
          </a:p>
        </p:txBody>
      </p:sp>
      <p:sp>
        <p:nvSpPr>
          <p:cNvPr id="39" name="テキスト ボックス 38">
            <a:extLst>
              <a:ext uri="{FF2B5EF4-FFF2-40B4-BE49-F238E27FC236}">
                <a16:creationId xmlns:a16="http://schemas.microsoft.com/office/drawing/2014/main" id="{741B4B76-4431-4B1F-B8A1-A5B5A5444087}"/>
              </a:ext>
            </a:extLst>
          </p:cNvPr>
          <p:cNvSpPr txBox="1"/>
          <p:nvPr/>
        </p:nvSpPr>
        <p:spPr>
          <a:xfrm>
            <a:off x="311160" y="2146292"/>
            <a:ext cx="688256" cy="234000"/>
          </a:xfrm>
          <a:prstGeom prst="rect">
            <a:avLst/>
          </a:prstGeom>
          <a:solidFill>
            <a:srgbClr val="3742FA"/>
          </a:solidFill>
          <a:ln/>
        </p:spPr>
        <p:style>
          <a:lnRef idx="0">
            <a:schemeClr val="accent2"/>
          </a:lnRef>
          <a:fillRef idx="3">
            <a:schemeClr val="accent2"/>
          </a:fillRef>
          <a:effectRef idx="3">
            <a:schemeClr val="accent2"/>
          </a:effectRef>
          <a:fontRef idx="minor">
            <a:schemeClr val="lt1"/>
          </a:fontRef>
        </p:style>
        <p:txBody>
          <a:bodyPr vert="horz" wrap="none" lIns="36000" tIns="36000" rIns="36000" bIns="3600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基本理念</a:t>
            </a:r>
          </a:p>
        </p:txBody>
      </p:sp>
      <p:sp>
        <p:nvSpPr>
          <p:cNvPr id="61" name="テキスト ボックス 60">
            <a:extLst>
              <a:ext uri="{FF2B5EF4-FFF2-40B4-BE49-F238E27FC236}">
                <a16:creationId xmlns:a16="http://schemas.microsoft.com/office/drawing/2014/main" id="{741B4B76-4431-4B1F-B8A1-A5B5A5444087}"/>
              </a:ext>
            </a:extLst>
          </p:cNvPr>
          <p:cNvSpPr txBox="1"/>
          <p:nvPr/>
        </p:nvSpPr>
        <p:spPr>
          <a:xfrm>
            <a:off x="311160" y="3739850"/>
            <a:ext cx="483073" cy="234000"/>
          </a:xfrm>
          <a:prstGeom prst="rect">
            <a:avLst/>
          </a:prstGeom>
          <a:solidFill>
            <a:srgbClr val="3742FA"/>
          </a:solidFill>
          <a:ln/>
        </p:spPr>
        <p:style>
          <a:lnRef idx="0">
            <a:schemeClr val="accent2"/>
          </a:lnRef>
          <a:fillRef idx="3">
            <a:schemeClr val="accent2"/>
          </a:fillRef>
          <a:effectRef idx="3">
            <a:schemeClr val="accent2"/>
          </a:effectRef>
          <a:fontRef idx="minor">
            <a:schemeClr val="lt1"/>
          </a:fontRef>
        </p:style>
        <p:txBody>
          <a:bodyPr vert="horz" wrap="none" lIns="36000" tIns="36000" rIns="36000" bIns="3600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役　割</a:t>
            </a:r>
          </a:p>
        </p:txBody>
      </p:sp>
      <p:sp>
        <p:nvSpPr>
          <p:cNvPr id="64" name="正方形/長方形 63">
            <a:extLst>
              <a:ext uri="{FF2B5EF4-FFF2-40B4-BE49-F238E27FC236}">
                <a16:creationId xmlns:a16="http://schemas.microsoft.com/office/drawing/2014/main" id="{71C999A6-6614-463E-BE46-88F009B04ED8}"/>
              </a:ext>
            </a:extLst>
          </p:cNvPr>
          <p:cNvSpPr/>
          <p:nvPr/>
        </p:nvSpPr>
        <p:spPr>
          <a:xfrm>
            <a:off x="4982168" y="2436903"/>
            <a:ext cx="3934709" cy="124136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新たに追加する理念</a:t>
            </a:r>
            <a:endParaRPr kumimoji="1" lang="en-US" altLang="ja-JP" sz="11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新型コロナ感染症に伴う生活様式の変化</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→コロナ禍を踏まえた　デジタル化による「</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都市免疫力の強化</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国による強力なデジタル改革の推進</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→デジタル原則を踏まえた「</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国のデジタル政策を先導する取組み</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社会課題・地域課題の解決がビジネスマーケットとして急速に拡大</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公民共同エコシステムの構築</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4" name="正方形/長方形 3"/>
          <p:cNvSpPr/>
          <p:nvPr/>
        </p:nvSpPr>
        <p:spPr>
          <a:xfrm>
            <a:off x="389222" y="1459942"/>
            <a:ext cx="8361090" cy="504000"/>
          </a:xfrm>
          <a:prstGeom prst="rect">
            <a:avLst/>
          </a:prstGeom>
          <a:solidFill>
            <a:srgbClr val="FFEBB0"/>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7" name="テキスト ボックス 36">
            <a:extLst>
              <a:ext uri="{FF2B5EF4-FFF2-40B4-BE49-F238E27FC236}">
                <a16:creationId xmlns:a16="http://schemas.microsoft.com/office/drawing/2014/main" id="{741B4B76-4431-4B1F-B8A1-A5B5A5444087}"/>
              </a:ext>
            </a:extLst>
          </p:cNvPr>
          <p:cNvSpPr txBox="1"/>
          <p:nvPr/>
        </p:nvSpPr>
        <p:spPr>
          <a:xfrm>
            <a:off x="1284002" y="1509469"/>
            <a:ext cx="3164328" cy="400110"/>
          </a:xfrm>
          <a:prstGeom prst="rect">
            <a:avLst/>
          </a:prstGeom>
          <a:noFill/>
        </p:spPr>
        <p:txBody>
          <a:bodyPr wrap="non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新型コロナウィルスの課題とデジタル改革の動向</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大阪のスマートシティ第２ステージに向けた優位性と機会</a:t>
            </a:r>
          </a:p>
        </p:txBody>
      </p:sp>
      <p:sp>
        <p:nvSpPr>
          <p:cNvPr id="38" name="テキスト ボックス 37">
            <a:extLst>
              <a:ext uri="{FF2B5EF4-FFF2-40B4-BE49-F238E27FC236}">
                <a16:creationId xmlns:a16="http://schemas.microsoft.com/office/drawing/2014/main" id="{741B4B76-4431-4B1F-B8A1-A5B5A5444087}"/>
              </a:ext>
            </a:extLst>
          </p:cNvPr>
          <p:cNvSpPr txBox="1"/>
          <p:nvPr/>
        </p:nvSpPr>
        <p:spPr>
          <a:xfrm>
            <a:off x="450922" y="1488860"/>
            <a:ext cx="748603" cy="468000"/>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vert="horz" wrap="none" lIns="0" tIns="0" rIns="0" bIns="0" rtlCol="0" anchor="ctr" anchorCtr="1">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スマートシティ</a:t>
            </a:r>
            <a:endParaRPr kumimoji="1" lang="en-US" altLang="ja-JP" sz="105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を取り巻く</a:t>
            </a:r>
            <a:endParaRPr kumimoji="1" lang="en-US" altLang="ja-JP" sz="105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環境の変化</a:t>
            </a:r>
            <a:endParaRPr kumimoji="1" lang="ja-JP" altLang="en-US" sz="1050" b="1" i="0" u="none" strike="noStrike" kern="1200" cap="none" spc="0" normalizeH="0" baseline="0" noProof="0" dirty="0">
              <a:ln>
                <a:noFill/>
              </a:ln>
              <a:solidFill>
                <a:sysClr val="windowText" lastClr="000000"/>
              </a:solidFill>
              <a:effectLst/>
              <a:uLnTx/>
              <a:uFillTx/>
              <a:latin typeface="Meiryo UI"/>
              <a:ea typeface="Meiryo UI"/>
              <a:cs typeface="+mn-cs"/>
            </a:endParaRPr>
          </a:p>
        </p:txBody>
      </p:sp>
      <p:sp>
        <p:nvSpPr>
          <p:cNvPr id="60" name="テキスト ボックス 59">
            <a:extLst>
              <a:ext uri="{FF2B5EF4-FFF2-40B4-BE49-F238E27FC236}">
                <a16:creationId xmlns:a16="http://schemas.microsoft.com/office/drawing/2014/main" id="{741B4B76-4431-4B1F-B8A1-A5B5A5444087}"/>
              </a:ext>
            </a:extLst>
          </p:cNvPr>
          <p:cNvSpPr txBox="1"/>
          <p:nvPr/>
        </p:nvSpPr>
        <p:spPr>
          <a:xfrm>
            <a:off x="4876640" y="1535596"/>
            <a:ext cx="3878222" cy="361637"/>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世界のデジタル化に向けた潮流</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・デジタル技術の進展と実装　・デジタル化による </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SDGs </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達成への貢献</a:t>
            </a:r>
          </a:p>
        </p:txBody>
      </p:sp>
      <p:sp>
        <p:nvSpPr>
          <p:cNvPr id="36" name="二等辺三角形 35"/>
          <p:cNvSpPr/>
          <p:nvPr/>
        </p:nvSpPr>
        <p:spPr>
          <a:xfrm flipV="1">
            <a:off x="4323961" y="1395277"/>
            <a:ext cx="491613" cy="756000"/>
          </a:xfrm>
          <a:prstGeom prst="triangle">
            <a:avLst/>
          </a:prstGeom>
          <a:gradFill>
            <a:gsLst>
              <a:gs pos="0">
                <a:schemeClr val="bg1">
                  <a:lumMod val="85000"/>
                  <a:alpha val="50000"/>
                </a:schemeClr>
              </a:gs>
              <a:gs pos="74000">
                <a:schemeClr val="bg1">
                  <a:lumMod val="65000"/>
                  <a:alpha val="50000"/>
                </a:schemeClr>
              </a:gs>
              <a:gs pos="100000">
                <a:schemeClr val="bg1">
                  <a:lumMod val="5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 name="テキスト ボックス 24">
            <a:extLst>
              <a:ext uri="{FF2B5EF4-FFF2-40B4-BE49-F238E27FC236}">
                <a16:creationId xmlns:a16="http://schemas.microsoft.com/office/drawing/2014/main" id="{741B4B76-4431-4B1F-B8A1-A5B5A5444087}"/>
              </a:ext>
            </a:extLst>
          </p:cNvPr>
          <p:cNvSpPr txBox="1"/>
          <p:nvPr/>
        </p:nvSpPr>
        <p:spPr>
          <a:xfrm>
            <a:off x="3993297" y="3739850"/>
            <a:ext cx="688256" cy="234000"/>
          </a:xfrm>
          <a:prstGeom prst="rect">
            <a:avLst/>
          </a:prstGeom>
          <a:solidFill>
            <a:srgbClr val="3742FA"/>
          </a:solidFill>
          <a:ln/>
        </p:spPr>
        <p:style>
          <a:lnRef idx="0">
            <a:schemeClr val="accent2"/>
          </a:lnRef>
          <a:fillRef idx="3">
            <a:schemeClr val="accent2"/>
          </a:fillRef>
          <a:effectRef idx="3">
            <a:schemeClr val="accent2"/>
          </a:effectRef>
          <a:fontRef idx="minor">
            <a:schemeClr val="lt1"/>
          </a:fontRef>
        </p:style>
        <p:txBody>
          <a:bodyPr vert="horz" wrap="none" lIns="36000" tIns="36000" rIns="36000" bIns="3600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取組体系</a:t>
            </a:r>
          </a:p>
        </p:txBody>
      </p:sp>
      <p:sp>
        <p:nvSpPr>
          <p:cNvPr id="28" name="テキスト ボックス 27">
            <a:extLst>
              <a:ext uri="{FF2B5EF4-FFF2-40B4-BE49-F238E27FC236}">
                <a16:creationId xmlns:a16="http://schemas.microsoft.com/office/drawing/2014/main" id="{78EEACC7-1637-4D64-8E6D-B53BCBA5E210}"/>
              </a:ext>
            </a:extLst>
          </p:cNvPr>
          <p:cNvSpPr txBox="1"/>
          <p:nvPr/>
        </p:nvSpPr>
        <p:spPr>
          <a:xfrm>
            <a:off x="194261" y="3999937"/>
            <a:ext cx="1656000" cy="1623521"/>
          </a:xfrm>
          <a:prstGeom prst="rect">
            <a:avLst/>
          </a:prstGeom>
          <a:noFill/>
        </p:spPr>
        <p:txBody>
          <a:bodyPr wrap="square" rtlCol="0">
            <a:spAutoFit/>
          </a:bodyPr>
          <a:lstStyle/>
          <a:p>
            <a:pPr marL="112713" marR="0" lvl="0" indent="-112713"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■大阪府はパートナーズフォーラムやデータ連携基盤などのインフラ構築と、市町村</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支援などにより、府域の</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を推進。</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112713" marR="0" lvl="0" indent="-112713" algn="l" defTabSz="4572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■大阪市は大阪府と連携した先導役として、府内市町村の行政</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推進をリード。</a:t>
            </a:r>
          </a:p>
        </p:txBody>
      </p:sp>
      <p:sp>
        <p:nvSpPr>
          <p:cNvPr id="3" name="角丸四角形 2"/>
          <p:cNvSpPr/>
          <p:nvPr/>
        </p:nvSpPr>
        <p:spPr>
          <a:xfrm>
            <a:off x="394290" y="2425677"/>
            <a:ext cx="3816000" cy="1065757"/>
          </a:xfrm>
          <a:prstGeom prst="roundRect">
            <a:avLst>
              <a:gd name="adj" fmla="val 124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戦略</a:t>
            </a:r>
            <a:r>
              <a:rPr kumimoji="1" lang="en-US" altLang="ja-JP" sz="11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ver.1.0</a:t>
            </a:r>
            <a:r>
              <a:rPr kumimoji="1" lang="ja-JP" altLang="en-US" sz="11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の理念</a:t>
            </a:r>
            <a:endParaRPr kumimoji="1" lang="en-US" altLang="ja-JP" sz="11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住民が実感できるかたちで、「</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住民の生活の質（</a:t>
            </a:r>
            <a:r>
              <a:rPr kumimoji="1" lang="en-US" altLang="ja-JP" sz="105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QoL</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）の向上</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をめざすことが主目的</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「技術実験」に留まらず、「</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社会実装</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」のための取組を蓄積</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公民連携による</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「民間との協業</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」が大前提</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10" name="十字形 9"/>
          <p:cNvSpPr/>
          <p:nvPr/>
        </p:nvSpPr>
        <p:spPr>
          <a:xfrm>
            <a:off x="4353767" y="2814226"/>
            <a:ext cx="432000" cy="432000"/>
          </a:xfrm>
          <a:prstGeom prst="plus">
            <a:avLst>
              <a:gd name="adj" fmla="val 376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14" name="図 13">
            <a:extLst>
              <a:ext uri="{FF2B5EF4-FFF2-40B4-BE49-F238E27FC236}">
                <a16:creationId xmlns:a16="http://schemas.microsoft.com/office/drawing/2014/main" id="{66E370F4-B56D-497C-9D68-3A3DDB8EE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2163" y="3681663"/>
            <a:ext cx="4265676" cy="3081633"/>
          </a:xfrm>
          <a:prstGeom prst="rect">
            <a:avLst/>
          </a:prstGeom>
        </p:spPr>
      </p:pic>
      <p:pic>
        <p:nvPicPr>
          <p:cNvPr id="17" name="図 16">
            <a:extLst>
              <a:ext uri="{FF2B5EF4-FFF2-40B4-BE49-F238E27FC236}">
                <a16:creationId xmlns:a16="http://schemas.microsoft.com/office/drawing/2014/main" id="{F81DD453-5322-4DDD-8B78-6B6EBAEF37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1801" y="3696616"/>
            <a:ext cx="2550692" cy="3102508"/>
          </a:xfrm>
          <a:prstGeom prst="rect">
            <a:avLst/>
          </a:prstGeom>
        </p:spPr>
      </p:pic>
      <p:sp>
        <p:nvSpPr>
          <p:cNvPr id="5" name="テキスト ボックス 4"/>
          <p:cNvSpPr txBox="1"/>
          <p:nvPr/>
        </p:nvSpPr>
        <p:spPr>
          <a:xfrm>
            <a:off x="482035" y="3479012"/>
            <a:ext cx="304159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戦略</a:t>
            </a:r>
            <a:r>
              <a:rPr kumimoji="1" lang="en-US" altLang="ja-JP"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ver.2.0</a:t>
            </a:r>
            <a:r>
              <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では「公民共同エコシステムの構築」にリニューアル</a:t>
            </a:r>
          </a:p>
        </p:txBody>
      </p:sp>
      <p:sp>
        <p:nvSpPr>
          <p:cNvPr id="23" name="テキスト ボックス 22">
            <a:extLst>
              <a:ext uri="{FF2B5EF4-FFF2-40B4-BE49-F238E27FC236}">
                <a16:creationId xmlns:a16="http://schemas.microsoft.com/office/drawing/2014/main" id="{4609BFC8-47B6-43E1-9D40-E229D36568EF}"/>
              </a:ext>
            </a:extLst>
          </p:cNvPr>
          <p:cNvSpPr txBox="1"/>
          <p:nvPr/>
        </p:nvSpPr>
        <p:spPr>
          <a:xfrm>
            <a:off x="0" y="-3545"/>
            <a:ext cx="9144000" cy="371513"/>
          </a:xfrm>
          <a:prstGeom prst="rect">
            <a:avLst/>
          </a:prstGeom>
          <a:solidFill>
            <a:srgbClr val="002060"/>
          </a:solidFill>
        </p:spPr>
        <p:txBody>
          <a:bodyPr wrap="square" tIns="468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大阪スマートシティ戦略 </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ver.2.0</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概要</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a:t>
            </a: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戦略</a:t>
            </a: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ver.1.0』 </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から </a:t>
            </a: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戦略</a:t>
            </a: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ver.2.0』 </a:t>
            </a:r>
            <a:r>
              <a:rPr kumimoji="0" lang="ja-JP" altLang="en-US" sz="1400" b="1" i="0" u="none" strike="noStrike" kern="1200" cap="none" spc="0" normalizeH="0" baseline="0" noProof="0" dirty="0" err="1">
                <a:ln>
                  <a:noFill/>
                </a:ln>
                <a:solidFill>
                  <a:prstClr val="white"/>
                </a:solidFill>
                <a:effectLst/>
                <a:uLnTx/>
                <a:uFillTx/>
                <a:latin typeface="Meiryo UI"/>
                <a:ea typeface="Meiryo UI"/>
                <a:cs typeface="+mn-cs"/>
              </a:rPr>
              <a:t>への</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バージョンアップ</a:t>
            </a:r>
          </a:p>
        </p:txBody>
      </p:sp>
      <p:sp>
        <p:nvSpPr>
          <p:cNvPr id="26"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39337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0" y="-1057"/>
            <a:ext cx="9144000" cy="371513"/>
          </a:xfrm>
          <a:prstGeom prst="rect">
            <a:avLst/>
          </a:prstGeom>
          <a:solidFill>
            <a:srgbClr val="002060"/>
          </a:solidFill>
        </p:spPr>
        <p:txBody>
          <a:bodyPr wrap="square" tIns="46800" bIns="46800">
            <a:spAutoFit/>
          </a:bodyPr>
          <a:lstStyle>
            <a:defPPr>
              <a:defRPr lang="ja-JP"/>
            </a:defPPr>
            <a:lvl1pPr defTabSz="457200">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今後の取組み方針（大阪スマートシティ戦略</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ver.2.0</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に示す取組み）（大阪府）</a:t>
            </a:r>
            <a:endParaRPr kumimoji="0" lang="en-US" altLang="ja-JP" sz="18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8" name="テキスト ボックス 7">
            <a:extLst>
              <a:ext uri="{FF2B5EF4-FFF2-40B4-BE49-F238E27FC236}">
                <a16:creationId xmlns:a16="http://schemas.microsoft.com/office/drawing/2014/main" id="{02C61B89-80C2-425F-9827-8F742DA61463}"/>
              </a:ext>
            </a:extLst>
          </p:cNvPr>
          <p:cNvSpPr txBox="1"/>
          <p:nvPr/>
        </p:nvSpPr>
        <p:spPr>
          <a:xfrm>
            <a:off x="3125142" y="621321"/>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２）スマートヘルスシティ計画</a:t>
            </a:r>
          </a:p>
        </p:txBody>
      </p:sp>
      <p:sp>
        <p:nvSpPr>
          <p:cNvPr id="9" name="テキスト ボックス 8">
            <a:extLst>
              <a:ext uri="{FF2B5EF4-FFF2-40B4-BE49-F238E27FC236}">
                <a16:creationId xmlns:a16="http://schemas.microsoft.com/office/drawing/2014/main" id="{340DC698-943B-40E0-95BC-04EF9BD3B015}"/>
              </a:ext>
            </a:extLst>
          </p:cNvPr>
          <p:cNvSpPr txBox="1"/>
          <p:nvPr/>
        </p:nvSpPr>
        <p:spPr>
          <a:xfrm>
            <a:off x="203457" y="3589023"/>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４）広域データ連携基盤「</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ORDEN</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a:t>
            </a: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6CA67E97-A0CE-47E3-BFCC-F341F9A694CE}"/>
              </a:ext>
            </a:extLst>
          </p:cNvPr>
          <p:cNvSpPr txBox="1"/>
          <p:nvPr/>
        </p:nvSpPr>
        <p:spPr>
          <a:xfrm>
            <a:off x="3201609" y="4760315"/>
            <a:ext cx="2772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６</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　市町村</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支援</a:t>
            </a:r>
          </a:p>
        </p:txBody>
      </p:sp>
      <p:sp>
        <p:nvSpPr>
          <p:cNvPr id="14" name="テキスト ボックス 13">
            <a:extLst>
              <a:ext uri="{FF2B5EF4-FFF2-40B4-BE49-F238E27FC236}">
                <a16:creationId xmlns:a16="http://schemas.microsoft.com/office/drawing/2014/main" id="{3397C62D-1963-4F3A-9F24-E9D03F29E875}"/>
              </a:ext>
            </a:extLst>
          </p:cNvPr>
          <p:cNvSpPr txBox="1"/>
          <p:nvPr/>
        </p:nvSpPr>
        <p:spPr>
          <a:xfrm>
            <a:off x="215942" y="621321"/>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１）大阪ｽﾏｰﾄｼﾃｨﾊﾟｰﾄﾅｰｽﾞﾌｫｰﾗﾑ</a:t>
            </a:r>
          </a:p>
        </p:txBody>
      </p:sp>
      <p:sp>
        <p:nvSpPr>
          <p:cNvPr id="15" name="テキスト ボックス 14">
            <a:extLst>
              <a:ext uri="{FF2B5EF4-FFF2-40B4-BE49-F238E27FC236}">
                <a16:creationId xmlns:a16="http://schemas.microsoft.com/office/drawing/2014/main" id="{E60EC6DE-CF08-4EBF-9635-7EDFF4435E98}"/>
              </a:ext>
            </a:extLst>
          </p:cNvPr>
          <p:cNvSpPr txBox="1"/>
          <p:nvPr/>
        </p:nvSpPr>
        <p:spPr>
          <a:xfrm>
            <a:off x="3165014" y="3881873"/>
            <a:ext cx="570204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行政のデジタル化の遅れが顕著となっている現状を改善すべく、大阪府においても国のデジタル改革と歩調を合わせて、あるいは率先できるように、デジタル改革を進めていく。行政のデジタル化の遅れの原因となっている職員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スキル不足やデジタル人材不足</a:t>
            </a:r>
            <a:r>
              <a:rPr kumimoji="1" lang="ja-JP" altLang="en-US" sz="1200" b="0" i="0" u="none" strike="noStrike" kern="1200" cap="none" spc="0" normalizeH="0" baseline="0" noProof="0" dirty="0" err="1">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調達手法や雇用方法の制限について解決に向けて取り組む。</a:t>
            </a:r>
          </a:p>
        </p:txBody>
      </p:sp>
      <p:sp>
        <p:nvSpPr>
          <p:cNvPr id="16" name="テキスト ボックス 15">
            <a:extLst>
              <a:ext uri="{FF2B5EF4-FFF2-40B4-BE49-F238E27FC236}">
                <a16:creationId xmlns:a16="http://schemas.microsoft.com/office/drawing/2014/main" id="{E60EC6DE-CF08-4EBF-9635-7EDFF4435E98}"/>
              </a:ext>
            </a:extLst>
          </p:cNvPr>
          <p:cNvSpPr txBox="1"/>
          <p:nvPr/>
        </p:nvSpPr>
        <p:spPr>
          <a:xfrm>
            <a:off x="230740" y="899087"/>
            <a:ext cx="2772000" cy="1938992"/>
          </a:xfrm>
          <a:prstGeom prst="rect">
            <a:avLst/>
          </a:prstGeom>
          <a:noFill/>
        </p:spPr>
        <p:txBody>
          <a:bodyPr wrap="square" lIns="54000" rIns="54000"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大阪府、府内</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43</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市町村、企業、大学、シビックテック等と連携して“大阪モデル”のスマートシティの実現に向けた取組みを推進する。</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課題の見える化、課題解決に向けたソリューションを持つ企業と行政を繋ぐコーディネート、プロジェクトの推進、テーマに応じたワークショップやセミナーの開催、大阪のスマートシティ推進に関する幅広い情報発信を行う。</a:t>
            </a:r>
          </a:p>
        </p:txBody>
      </p:sp>
      <p:sp>
        <p:nvSpPr>
          <p:cNvPr id="17" name="テキスト ボックス 16">
            <a:extLst>
              <a:ext uri="{FF2B5EF4-FFF2-40B4-BE49-F238E27FC236}">
                <a16:creationId xmlns:a16="http://schemas.microsoft.com/office/drawing/2014/main" id="{E60EC6DE-CF08-4EBF-9635-7EDFF4435E98}"/>
              </a:ext>
            </a:extLst>
          </p:cNvPr>
          <p:cNvSpPr txBox="1"/>
          <p:nvPr/>
        </p:nvSpPr>
        <p:spPr>
          <a:xfrm>
            <a:off x="3125441" y="899087"/>
            <a:ext cx="2772000" cy="1569660"/>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多様な地域・世代の方の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の向上に向けて、</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技術を活用した様々な分野のサービスを官民で連携して府域で展開していく。</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特に「大阪スマート・ヘルスシティ宣言</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」の達成を</a:t>
            </a:r>
            <a:r>
              <a:rPr kumimoji="1" lang="ja-JP" altLang="en-US" sz="1200" b="0" i="0" u="none" strike="noStrike" kern="1200" cap="none" spc="0" normalizeH="0" baseline="0" noProof="0" dirty="0" err="1">
                <a:ln>
                  <a:noFill/>
                </a:ln>
                <a:solidFill>
                  <a:prstClr val="black"/>
                </a:solidFill>
                <a:effectLst/>
                <a:uLnTx/>
                <a:uFillTx/>
                <a:latin typeface="Meiryo UI"/>
                <a:ea typeface="Meiryo UI"/>
                <a:cs typeface="+mn-cs"/>
              </a:rPr>
              <a:t>めざ</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して、スマートシニアライフ事業による高齢者向けサービスや健康分野のサービスの実装を図る。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8" name="テキスト ボックス 17">
            <a:extLst>
              <a:ext uri="{FF2B5EF4-FFF2-40B4-BE49-F238E27FC236}">
                <a16:creationId xmlns:a16="http://schemas.microsoft.com/office/drawing/2014/main" id="{E60EC6DE-CF08-4EBF-9635-7EDFF4435E98}"/>
              </a:ext>
            </a:extLst>
          </p:cNvPr>
          <p:cNvSpPr txBox="1"/>
          <p:nvPr/>
        </p:nvSpPr>
        <p:spPr>
          <a:xfrm>
            <a:off x="203457" y="3911681"/>
            <a:ext cx="2772000" cy="1903085"/>
          </a:xfrm>
          <a:prstGeom prst="rect">
            <a:avLst/>
          </a:prstGeom>
          <a:noFill/>
        </p:spPr>
        <p:txBody>
          <a:bodyPr wrap="square" rtlCol="0">
            <a:spAutoFit/>
          </a:bodyPr>
          <a:lstStyle/>
          <a:p>
            <a:pPr marL="171450" marR="0" lvl="0" indent="-171450" algn="l" defTabSz="914400" rtl="0" eaLnBrk="1" fontAlgn="t" latinLnBrk="0" hangingPunct="1">
              <a:lnSpc>
                <a:spcPts val="14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行政データや民間データも含めたデータ流通の促進を図り、スマートシティのサービスが横展開して、府域全体に広がっていくようなインフラを構築していく。全府民が</a:t>
            </a:r>
            <a:r>
              <a:rPr kumimoji="0" lang="en-US" altLang="ja-JP" sz="12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oneID</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で大阪のスマートシティサービスを利用できるポータルの整備を行う。</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同時にデータ流通に係るルール整備やデータの流通が公正に行われることを管理するための体制の整備も行っていく。</a:t>
            </a:r>
          </a:p>
        </p:txBody>
      </p:sp>
      <p:sp>
        <p:nvSpPr>
          <p:cNvPr id="20" name="テキスト ボックス 19">
            <a:extLst>
              <a:ext uri="{FF2B5EF4-FFF2-40B4-BE49-F238E27FC236}">
                <a16:creationId xmlns:a16="http://schemas.microsoft.com/office/drawing/2014/main" id="{0313E2ED-4242-41EA-B4FD-BC9900E6538A}"/>
              </a:ext>
            </a:extLst>
          </p:cNvPr>
          <p:cNvSpPr txBox="1"/>
          <p:nvPr/>
        </p:nvSpPr>
        <p:spPr>
          <a:xfrm>
            <a:off x="253417" y="2833999"/>
            <a:ext cx="2772000" cy="626701"/>
          </a:xfrm>
          <a:prstGeom prst="rect">
            <a:avLst/>
          </a:prstGeom>
          <a:solidFill>
            <a:srgbClr val="4472C4">
              <a:lumMod val="20000"/>
              <a:lumOff val="80000"/>
            </a:srgbClr>
          </a:solidFill>
          <a:ln>
            <a:solidFill>
              <a:sysClr val="windowText" lastClr="000000"/>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市町村課題の抽出・見える化</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OSPF</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プロジェクトの推進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広報・情報発信</a:t>
            </a:r>
          </a:p>
        </p:txBody>
      </p:sp>
      <p:sp>
        <p:nvSpPr>
          <p:cNvPr id="21" name="テキスト ボックス 20">
            <a:extLst>
              <a:ext uri="{FF2B5EF4-FFF2-40B4-BE49-F238E27FC236}">
                <a16:creationId xmlns:a16="http://schemas.microsoft.com/office/drawing/2014/main" id="{4F1C9951-47B8-48F3-8254-2324B45D693E}"/>
              </a:ext>
            </a:extLst>
          </p:cNvPr>
          <p:cNvSpPr txBox="1"/>
          <p:nvPr/>
        </p:nvSpPr>
        <p:spPr>
          <a:xfrm>
            <a:off x="3168152" y="2757055"/>
            <a:ext cx="2772000" cy="480507"/>
          </a:xfrm>
          <a:prstGeom prst="rect">
            <a:avLst/>
          </a:prstGeom>
          <a:solidFill>
            <a:srgbClr val="4472C4">
              <a:lumMod val="20000"/>
              <a:lumOff val="80000"/>
            </a:srgbClr>
          </a:solidFill>
          <a:ln>
            <a:solidFill>
              <a:sysClr val="windowText" lastClr="000000"/>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スマートシニアライフ事業</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データヘルス事業　等</a:t>
            </a:r>
            <a:r>
              <a:rPr kumimoji="0" lang="ja-JP" altLang="en-US" sz="1200" b="0" i="0" u="none" strike="noStrike" kern="0" cap="none" spc="0" normalizeH="0" baseline="0" noProof="0" dirty="0">
                <a:ln>
                  <a:noFill/>
                </a:ln>
                <a:solidFill>
                  <a:srgbClr val="FF0000"/>
                </a:solidFill>
                <a:effectLst/>
                <a:uLnTx/>
                <a:uFillTx/>
                <a:latin typeface="Meiryo UI"/>
                <a:ea typeface="Meiryo UI"/>
                <a:cs typeface="+mn-cs"/>
              </a:rPr>
              <a:t>　</a:t>
            </a:r>
          </a:p>
        </p:txBody>
      </p:sp>
      <p:sp>
        <p:nvSpPr>
          <p:cNvPr id="22" name="テキスト ボックス 21">
            <a:extLst>
              <a:ext uri="{FF2B5EF4-FFF2-40B4-BE49-F238E27FC236}">
                <a16:creationId xmlns:a16="http://schemas.microsoft.com/office/drawing/2014/main" id="{3CA473B4-177B-4630-8E52-073EECAAF95D}"/>
              </a:ext>
            </a:extLst>
          </p:cNvPr>
          <p:cNvSpPr txBox="1"/>
          <p:nvPr/>
        </p:nvSpPr>
        <p:spPr>
          <a:xfrm>
            <a:off x="6126571" y="4759036"/>
            <a:ext cx="2772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７</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　府庁</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DX</a:t>
            </a:r>
            <a:endParaRPr kumimoji="1" lang="ja-JP" altLang="en-US"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E60EC6DE-CF08-4EBF-9635-7EDFF4435E98}"/>
              </a:ext>
            </a:extLst>
          </p:cNvPr>
          <p:cNvSpPr txBox="1"/>
          <p:nvPr/>
        </p:nvSpPr>
        <p:spPr>
          <a:xfrm>
            <a:off x="3189993" y="5033378"/>
            <a:ext cx="2772000" cy="1031051"/>
          </a:xfrm>
          <a:prstGeom prst="rect">
            <a:avLst/>
          </a:prstGeom>
          <a:noFill/>
        </p:spPr>
        <p:txBody>
          <a:bodyPr wrap="square" lIns="36000" r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スマートシティ戦略推進アドバイザーを通じたヒアリングや、アンケート調査を通じて市町村のニーズを確認しつつ、共同調達の領域拡大を図るほか、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GovTech</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を通じた好事例の横展開等を行う。</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テキスト ボックス 23">
            <a:extLst>
              <a:ext uri="{FF2B5EF4-FFF2-40B4-BE49-F238E27FC236}">
                <a16:creationId xmlns:a16="http://schemas.microsoft.com/office/drawing/2014/main" id="{C7F74867-597B-4977-93BD-3DC121F43E4A}"/>
              </a:ext>
            </a:extLst>
          </p:cNvPr>
          <p:cNvSpPr txBox="1"/>
          <p:nvPr/>
        </p:nvSpPr>
        <p:spPr>
          <a:xfrm>
            <a:off x="3165014" y="6049041"/>
            <a:ext cx="2772000" cy="642090"/>
          </a:xfrm>
          <a:prstGeom prst="rect">
            <a:avLst/>
          </a:prstGeom>
          <a:solidFill>
            <a:srgbClr val="4472C4">
              <a:lumMod val="20000"/>
              <a:lumOff val="80000"/>
            </a:srgbClr>
          </a:solidFill>
          <a:ln>
            <a:solidFill>
              <a:sysClr val="windowText" lastClr="000000"/>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共同調達の領域拡大</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スマートシティ戦略推進アドバイザー</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en-US" altLang="ja-JP" sz="120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GovTech</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a:t>
            </a:r>
            <a:endParaRPr kumimoji="0" lang="ja-JP" altLang="en-US" sz="12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25" name="テキスト ボックス 24">
            <a:extLst>
              <a:ext uri="{FF2B5EF4-FFF2-40B4-BE49-F238E27FC236}">
                <a16:creationId xmlns:a16="http://schemas.microsoft.com/office/drawing/2014/main" id="{C7F74867-597B-4977-93BD-3DC121F43E4A}"/>
              </a:ext>
            </a:extLst>
          </p:cNvPr>
          <p:cNvSpPr txBox="1"/>
          <p:nvPr/>
        </p:nvSpPr>
        <p:spPr>
          <a:xfrm>
            <a:off x="6069420" y="6038719"/>
            <a:ext cx="2772000" cy="626701"/>
          </a:xfrm>
          <a:prstGeom prst="rect">
            <a:avLst/>
          </a:prstGeom>
          <a:solidFill>
            <a:srgbClr val="4472C4">
              <a:lumMod val="20000"/>
              <a:lumOff val="80000"/>
            </a:srgbClr>
          </a:solidFill>
          <a:ln>
            <a:solidFill>
              <a:sysClr val="windowText" lastClr="000000"/>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情報システムの適正化</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業務の</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ICT</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化の推進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庁内</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ICT</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環境の整備</a:t>
            </a:r>
          </a:p>
        </p:txBody>
      </p:sp>
      <p:sp>
        <p:nvSpPr>
          <p:cNvPr id="26" name="テキスト ボックス 25">
            <a:extLst>
              <a:ext uri="{FF2B5EF4-FFF2-40B4-BE49-F238E27FC236}">
                <a16:creationId xmlns:a16="http://schemas.microsoft.com/office/drawing/2014/main" id="{E60EC6DE-CF08-4EBF-9635-7EDFF4435E98}"/>
              </a:ext>
            </a:extLst>
          </p:cNvPr>
          <p:cNvSpPr txBox="1"/>
          <p:nvPr/>
        </p:nvSpPr>
        <p:spPr>
          <a:xfrm>
            <a:off x="6109905" y="5026912"/>
            <a:ext cx="2757151" cy="1015663"/>
          </a:xfrm>
          <a:prstGeom prst="rect">
            <a:avLst/>
          </a:prstGeom>
          <a:noFill/>
        </p:spPr>
        <p:txBody>
          <a:bodyPr wrap="square" lIns="36000" r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庁内部局ごとにバラバラの調達で発生している無駄と重複をなくし、府庁内部の業務の効率化や生産性の向上を図り、システムガバナンスの強化とデジタルサービスの高度化を実現する。</a:t>
            </a:r>
          </a:p>
        </p:txBody>
      </p:sp>
      <p:sp>
        <p:nvSpPr>
          <p:cNvPr id="27" name="テキスト ボックス 26">
            <a:extLst>
              <a:ext uri="{FF2B5EF4-FFF2-40B4-BE49-F238E27FC236}">
                <a16:creationId xmlns:a16="http://schemas.microsoft.com/office/drawing/2014/main" id="{E60EC6DE-CF08-4EBF-9635-7EDFF4435E98}"/>
              </a:ext>
            </a:extLst>
          </p:cNvPr>
          <p:cNvSpPr txBox="1"/>
          <p:nvPr/>
        </p:nvSpPr>
        <p:spPr>
          <a:xfrm>
            <a:off x="6083631" y="2449798"/>
            <a:ext cx="2772000" cy="996033"/>
          </a:xfrm>
          <a:prstGeom prst="rect">
            <a:avLst/>
          </a:prstGeom>
          <a:solidFill>
            <a:schemeClr val="accent1">
              <a:lumMod val="20000"/>
              <a:lumOff val="80000"/>
            </a:schemeClr>
          </a:solidFill>
          <a:ln>
            <a:solidFill>
              <a:sysClr val="windowText" lastClr="000000"/>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AI</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オンデマンド交通の導入促進</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非公道での実証実験のためのフィールド提供等</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en-US" altLang="ja-JP" sz="1200" b="0" i="0" u="none" strike="noStrike" kern="0" cap="none" spc="0" normalizeH="0" baseline="0" noProof="0" dirty="0" err="1">
                <a:ln>
                  <a:noFill/>
                </a:ln>
                <a:solidFill>
                  <a:prstClr val="black"/>
                </a:solidFill>
                <a:effectLst/>
                <a:uLnTx/>
                <a:uFillTx/>
                <a:latin typeface="Meiryo UI"/>
                <a:ea typeface="Meiryo UI"/>
                <a:cs typeface="+mn-cs"/>
              </a:rPr>
              <a:t>MaaS</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の推進（関西</a:t>
            </a:r>
            <a:r>
              <a:rPr kumimoji="0" lang="en-US" altLang="ja-JP" sz="1200" b="0" i="0" u="none" strike="noStrike" kern="0" cap="none" spc="0" normalizeH="0" baseline="0" noProof="0" dirty="0" err="1">
                <a:ln>
                  <a:noFill/>
                </a:ln>
                <a:solidFill>
                  <a:prstClr val="black"/>
                </a:solidFill>
                <a:effectLst/>
                <a:uLnTx/>
                <a:uFillTx/>
                <a:latin typeface="Meiryo UI"/>
                <a:ea typeface="Meiryo UI"/>
                <a:cs typeface="+mn-cs"/>
              </a:rPr>
              <a:t>MaaS</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の機能充実など）</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28" name="テキスト ボックス 27">
            <a:extLst>
              <a:ext uri="{FF2B5EF4-FFF2-40B4-BE49-F238E27FC236}">
                <a16:creationId xmlns:a16="http://schemas.microsoft.com/office/drawing/2014/main" id="{83865E63-D719-4BA2-A96E-CEE17439637A}"/>
              </a:ext>
            </a:extLst>
          </p:cNvPr>
          <p:cNvSpPr txBox="1"/>
          <p:nvPr/>
        </p:nvSpPr>
        <p:spPr>
          <a:xfrm>
            <a:off x="6084218" y="621321"/>
            <a:ext cx="2772000" cy="276999"/>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3</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）スマートモビリティの推進</a:t>
            </a:r>
          </a:p>
        </p:txBody>
      </p:sp>
      <p:sp>
        <p:nvSpPr>
          <p:cNvPr id="29" name="テキスト ボックス 28">
            <a:extLst>
              <a:ext uri="{FF2B5EF4-FFF2-40B4-BE49-F238E27FC236}">
                <a16:creationId xmlns:a16="http://schemas.microsoft.com/office/drawing/2014/main" id="{2A3A1BE0-1D87-446F-BE94-BE9CD0913D91}"/>
              </a:ext>
            </a:extLst>
          </p:cNvPr>
          <p:cNvSpPr txBox="1"/>
          <p:nvPr/>
        </p:nvSpPr>
        <p:spPr>
          <a:xfrm>
            <a:off x="6069420" y="934527"/>
            <a:ext cx="2772000"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高齢化の進展等による、交通弱者や運転免許の自主返納の増加、路線バス等が赤字化により減便・廃止することなどから今後ますます深刻化するラストワンマイル問題に代表される移動課題の解消に向け、</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オンデマンド交通の導入促進を中心に、引き続きスマートモビリティの推進を行う。</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0" name="テキスト ボックス 29">
            <a:extLst>
              <a:ext uri="{FF2B5EF4-FFF2-40B4-BE49-F238E27FC236}">
                <a16:creationId xmlns:a16="http://schemas.microsoft.com/office/drawing/2014/main" id="{83865E63-D719-4BA2-A96E-CEE17439637A}"/>
              </a:ext>
            </a:extLst>
          </p:cNvPr>
          <p:cNvSpPr txBox="1"/>
          <p:nvPr/>
        </p:nvSpPr>
        <p:spPr>
          <a:xfrm>
            <a:off x="3189993" y="3589023"/>
            <a:ext cx="5708577" cy="275981"/>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５）大阪デジタル改革推進体制</a:t>
            </a:r>
          </a:p>
        </p:txBody>
      </p:sp>
      <p:sp>
        <p:nvSpPr>
          <p:cNvPr id="32" name="テキスト ボックス 31">
            <a:extLst>
              <a:ext uri="{FF2B5EF4-FFF2-40B4-BE49-F238E27FC236}">
                <a16:creationId xmlns:a16="http://schemas.microsoft.com/office/drawing/2014/main" id="{795891F9-22C2-4B11-B09B-8B92017ACDAB}"/>
              </a:ext>
            </a:extLst>
          </p:cNvPr>
          <p:cNvSpPr txBox="1"/>
          <p:nvPr/>
        </p:nvSpPr>
        <p:spPr>
          <a:xfrm>
            <a:off x="245001" y="5899820"/>
            <a:ext cx="2772000" cy="811367"/>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データ連携基盤</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コミュニケーション基盤</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データ整備・オープンデータ推進</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管理体制の検討</a:t>
            </a:r>
          </a:p>
        </p:txBody>
      </p:sp>
      <p:sp>
        <p:nvSpPr>
          <p:cNvPr id="3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4064199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idx="4294967295"/>
          </p:nvPr>
        </p:nvSpPr>
        <p:spPr>
          <a:xfrm>
            <a:off x="0" y="-1588"/>
            <a:ext cx="9144000" cy="371476"/>
          </a:xfrm>
          <a:solidFill>
            <a:srgbClr val="002060"/>
          </a:solidFill>
        </p:spPr>
        <p:txBody>
          <a:bodyPr wrap="square" tIns="46800" bIns="46800">
            <a:spAutoFit/>
          </a:bodyPr>
          <a:lstStyle/>
          <a:p>
            <a:pPr algn="l" defTabSz="457200"/>
            <a:r>
              <a:rPr kumimoji="0" lang="ja-JP" altLang="en-US" sz="1800" b="1" dirty="0">
                <a:solidFill>
                  <a:prstClr val="white"/>
                </a:solidFill>
                <a:latin typeface="Meiryo UI"/>
                <a:ea typeface="Meiryo UI"/>
                <a:cs typeface="+mn-cs"/>
              </a:rPr>
              <a:t>大阪府の取組み方針（大阪府）　大阪広域データ連携基盤（</a:t>
            </a:r>
            <a:r>
              <a:rPr kumimoji="0" lang="en-US" altLang="ja-JP" sz="1800" b="1" dirty="0">
                <a:solidFill>
                  <a:prstClr val="white"/>
                </a:solidFill>
                <a:latin typeface="Meiryo UI"/>
                <a:ea typeface="Meiryo UI"/>
                <a:cs typeface="+mn-cs"/>
              </a:rPr>
              <a:t>ORDEN</a:t>
            </a:r>
            <a:r>
              <a:rPr kumimoji="0" lang="ja-JP" altLang="en-US" sz="1800" b="1" dirty="0">
                <a:solidFill>
                  <a:prstClr val="white"/>
                </a:solidFill>
                <a:latin typeface="Meiryo UI"/>
                <a:ea typeface="Meiryo UI"/>
                <a:cs typeface="+mn-cs"/>
              </a:rPr>
              <a:t>）</a:t>
            </a:r>
          </a:p>
        </p:txBody>
      </p:sp>
      <p:pic>
        <p:nvPicPr>
          <p:cNvPr id="12" name="図 11">
            <a:extLst>
              <a:ext uri="{FF2B5EF4-FFF2-40B4-BE49-F238E27FC236}">
                <a16:creationId xmlns:a16="http://schemas.microsoft.com/office/drawing/2014/main" id="{0FBE1EFA-38F6-416C-9BA1-392E469A13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9363" y="4921993"/>
            <a:ext cx="2646259" cy="1936007"/>
          </a:xfrm>
          <a:prstGeom prst="rect">
            <a:avLst/>
          </a:prstGeom>
        </p:spPr>
      </p:pic>
      <p:sp>
        <p:nvSpPr>
          <p:cNvPr id="13" name="テキスト ボックス 12">
            <a:extLst>
              <a:ext uri="{FF2B5EF4-FFF2-40B4-BE49-F238E27FC236}">
                <a16:creationId xmlns:a16="http://schemas.microsoft.com/office/drawing/2014/main" id="{4E80C15E-AD90-4242-B9F5-F8E212488DAE}"/>
              </a:ext>
            </a:extLst>
          </p:cNvPr>
          <p:cNvSpPr txBox="1"/>
          <p:nvPr/>
        </p:nvSpPr>
        <p:spPr>
          <a:xfrm>
            <a:off x="1651272" y="4205613"/>
            <a:ext cx="499646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個人の</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ID</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登録情報やニーズに応じたパーソナライズサービスの提供</a:t>
            </a:r>
          </a:p>
        </p:txBody>
      </p:sp>
      <p:sp>
        <p:nvSpPr>
          <p:cNvPr id="14" name="テキスト ボックス 13">
            <a:extLst>
              <a:ext uri="{FF2B5EF4-FFF2-40B4-BE49-F238E27FC236}">
                <a16:creationId xmlns:a16="http://schemas.microsoft.com/office/drawing/2014/main" id="{FA704855-19DD-40EA-998E-48DB7AA14FF1}"/>
              </a:ext>
            </a:extLst>
          </p:cNvPr>
          <p:cNvSpPr txBox="1"/>
          <p:nvPr/>
        </p:nvSpPr>
        <p:spPr>
          <a:xfrm>
            <a:off x="1652347" y="4549190"/>
            <a:ext cx="561662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ID</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とパスワードが一元化され、多様なサービスにワンストップでアクセス</a:t>
            </a:r>
          </a:p>
        </p:txBody>
      </p:sp>
      <p:sp>
        <p:nvSpPr>
          <p:cNvPr id="15" name="四角形: 角を丸くする 14">
            <a:extLst>
              <a:ext uri="{FF2B5EF4-FFF2-40B4-BE49-F238E27FC236}">
                <a16:creationId xmlns:a16="http://schemas.microsoft.com/office/drawing/2014/main" id="{FF90EB99-AE8F-46BE-A107-0ECFD225C6B5}"/>
              </a:ext>
            </a:extLst>
          </p:cNvPr>
          <p:cNvSpPr/>
          <p:nvPr/>
        </p:nvSpPr>
        <p:spPr>
          <a:xfrm>
            <a:off x="643110" y="4205612"/>
            <a:ext cx="904554" cy="277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パーソナライズ</a:t>
            </a:r>
          </a:p>
        </p:txBody>
      </p:sp>
      <p:sp>
        <p:nvSpPr>
          <p:cNvPr id="19" name="四角形: 角を丸くする 18">
            <a:extLst>
              <a:ext uri="{FF2B5EF4-FFF2-40B4-BE49-F238E27FC236}">
                <a16:creationId xmlns:a16="http://schemas.microsoft.com/office/drawing/2014/main" id="{5DEED12D-9874-4773-A5D6-D90144CF27FC}"/>
              </a:ext>
            </a:extLst>
          </p:cNvPr>
          <p:cNvSpPr/>
          <p:nvPr/>
        </p:nvSpPr>
        <p:spPr>
          <a:xfrm>
            <a:off x="643110" y="4541205"/>
            <a:ext cx="904554" cy="2929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ワンストップ</a:t>
            </a:r>
          </a:p>
        </p:txBody>
      </p:sp>
      <p:cxnSp>
        <p:nvCxnSpPr>
          <p:cNvPr id="20" name="直線コネクタ 19">
            <a:extLst>
              <a:ext uri="{FF2B5EF4-FFF2-40B4-BE49-F238E27FC236}">
                <a16:creationId xmlns:a16="http://schemas.microsoft.com/office/drawing/2014/main" id="{2A7EE5DA-A977-4CC0-95B1-E15569F299A3}"/>
              </a:ext>
            </a:extLst>
          </p:cNvPr>
          <p:cNvCxnSpPr/>
          <p:nvPr/>
        </p:nvCxnSpPr>
        <p:spPr>
          <a:xfrm>
            <a:off x="231357" y="3666510"/>
            <a:ext cx="8676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5E315969-FD96-47FC-BC59-7A331C07F055}"/>
              </a:ext>
            </a:extLst>
          </p:cNvPr>
          <p:cNvSpPr/>
          <p:nvPr/>
        </p:nvSpPr>
        <p:spPr>
          <a:xfrm>
            <a:off x="231357" y="3666510"/>
            <a:ext cx="2546862" cy="338554"/>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Meiryo UI"/>
                <a:ea typeface="Meiryo UI"/>
                <a:cs typeface="+mn-cs"/>
              </a:rPr>
              <a:t>ORDEN</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の特長的な機能</a:t>
            </a:r>
            <a:endParaRPr kumimoji="0"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5" name="テキスト ボックス 24">
            <a:extLst>
              <a:ext uri="{FF2B5EF4-FFF2-40B4-BE49-F238E27FC236}">
                <a16:creationId xmlns:a16="http://schemas.microsoft.com/office/drawing/2014/main" id="{97F7A814-9131-49C7-BDF5-3039FB775D6E}"/>
              </a:ext>
            </a:extLst>
          </p:cNvPr>
          <p:cNvSpPr txBox="1"/>
          <p:nvPr/>
        </p:nvSpPr>
        <p:spPr>
          <a:xfrm>
            <a:off x="231357" y="904309"/>
            <a:ext cx="424847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ID</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登録情報及びニーズに合わせたパーソナライズサービスを提供するためのインターフェースを整備</a:t>
            </a: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公民が持つヒト・モノの多様なデータを連携・流通させ、異なる主体、異なるサービス間でのデータ共有によるサービスの高度化を実現するための機能を整備</a:t>
            </a:r>
            <a:endParaRPr kumimoji="1" lang="ja-JP" altLang="en-US" sz="1400" b="0" i="0" u="none" strike="sng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6" name="正方形/長方形 25">
            <a:extLst>
              <a:ext uri="{FF2B5EF4-FFF2-40B4-BE49-F238E27FC236}">
                <a16:creationId xmlns:a16="http://schemas.microsoft.com/office/drawing/2014/main" id="{74F0F6DA-D60E-49F6-900A-4736EC6EADFA}"/>
              </a:ext>
            </a:extLst>
          </p:cNvPr>
          <p:cNvSpPr/>
          <p:nvPr/>
        </p:nvSpPr>
        <p:spPr>
          <a:xfrm>
            <a:off x="231357" y="460897"/>
            <a:ext cx="3669628" cy="338554"/>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Meiryo UI"/>
                <a:ea typeface="Meiryo UI"/>
                <a:cs typeface="+mn-cs"/>
              </a:rPr>
              <a:t>ORDEN</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の基本構成（アーキテクチャ）</a:t>
            </a:r>
            <a:endParaRPr kumimoji="0"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7" name="正方形/長方形 6"/>
          <p:cNvSpPr/>
          <p:nvPr/>
        </p:nvSpPr>
        <p:spPr>
          <a:xfrm>
            <a:off x="1406215" y="3106287"/>
            <a:ext cx="7295587"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注）</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年度については、大阪・関西万博や一部の市町村とサービスをつなぐ機能から整備する。</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デジタル庁によるデータ連携基盤に関する整備内容・時期等を踏まえつつ、デジタル庁とも連携して最適な実装を進めていく。</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正方形/長方形 7"/>
          <p:cNvSpPr/>
          <p:nvPr/>
        </p:nvSpPr>
        <p:spPr>
          <a:xfrm>
            <a:off x="2792448" y="3653132"/>
            <a:ext cx="623607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パーソナルデータについてもデータ連携を可能とすることで、これまで以上に利便性の高いサービスの創出をめざす。</a:t>
            </a: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 name="図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0032" y="1089129"/>
            <a:ext cx="4129480" cy="1858930"/>
          </a:xfrm>
          <a:prstGeom prst="rect">
            <a:avLst/>
          </a:prstGeom>
        </p:spPr>
      </p:pic>
      <p:sp>
        <p:nvSpPr>
          <p:cNvPr id="78" name="正方形/長方形 77"/>
          <p:cNvSpPr>
            <a:spLocks/>
          </p:cNvSpPr>
          <p:nvPr/>
        </p:nvSpPr>
        <p:spPr>
          <a:xfrm>
            <a:off x="4788024" y="740919"/>
            <a:ext cx="2856865" cy="288156"/>
          </a:xfrm>
          <a:prstGeom prst="rect">
            <a:avLst/>
          </a:prstGeom>
        </p:spPr>
        <p:txBody>
          <a:bodyPr wrap="square">
            <a:spAutoFit/>
          </a:bodyPr>
          <a:lstStyle/>
          <a:p>
            <a:pPr marL="0" marR="0" lvl="0" indent="0" algn="just" defTabSz="914400" rtl="0" eaLnBrk="1" fontAlgn="auto" latinLnBrk="0" hangingPunct="1">
              <a:lnSpc>
                <a:spcPts val="18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kumimoji="1" lang="en-US" sz="1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ORDEN</a:t>
            </a:r>
            <a:r>
              <a:rPr kumimoji="1" lang="ja-JP" altLang="en-US" sz="1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構造（イメージ）＞</a:t>
            </a:r>
            <a:endParaRPr kumimoji="1" lang="ja-JP" altLang="en-US" sz="1100" b="0" i="0" u="none" strike="noStrike" kern="100" cap="none" spc="-6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pic>
        <p:nvPicPr>
          <p:cNvPr id="21" name="図 20">
            <a:extLst>
              <a:ext uri="{FF2B5EF4-FFF2-40B4-BE49-F238E27FC236}">
                <a16:creationId xmlns:a16="http://schemas.microsoft.com/office/drawing/2014/main" id="{0FBE1EFA-38F6-416C-9BA1-392E469A13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40265" y="4915489"/>
            <a:ext cx="2609311" cy="1936007"/>
          </a:xfrm>
          <a:prstGeom prst="rect">
            <a:avLst/>
          </a:prstGeom>
        </p:spPr>
      </p:pic>
      <p:sp>
        <p:nvSpPr>
          <p:cNvPr id="2" name="右矢印 1"/>
          <p:cNvSpPr/>
          <p:nvPr/>
        </p:nvSpPr>
        <p:spPr>
          <a:xfrm>
            <a:off x="3596383" y="5445224"/>
            <a:ext cx="553121" cy="648072"/>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626423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テキスト ボックス 267"/>
          <p:cNvSpPr txBox="1"/>
          <p:nvPr/>
        </p:nvSpPr>
        <p:spPr>
          <a:xfrm>
            <a:off x="6529523" y="594888"/>
            <a:ext cx="2547813" cy="576979"/>
          </a:xfrm>
          <a:prstGeom prst="roundRect">
            <a:avLst/>
          </a:prstGeom>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857"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69" name="コンテンツ プレースホルダー 2"/>
          <p:cNvSpPr txBox="1">
            <a:spLocks/>
          </p:cNvSpPr>
          <p:nvPr/>
        </p:nvSpPr>
        <p:spPr>
          <a:xfrm>
            <a:off x="181322" y="3565176"/>
            <a:ext cx="4190839" cy="1458265"/>
          </a:xfrm>
          <a:prstGeom prst="roundRect">
            <a:avLst>
              <a:gd name="adj" fmla="val 3642"/>
            </a:avLst>
          </a:prstGeom>
          <a:solidFill>
            <a:schemeClr val="bg1"/>
          </a:solidFill>
          <a:ln>
            <a:solidFill>
              <a:schemeClr val="accent1"/>
            </a:solidFill>
          </a:ln>
        </p:spPr>
        <p:txBody>
          <a:bodyPr vert="horz" lIns="25714" tIns="25714" rIns="25714" bIns="25714" rtlCol="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○府庁</a:t>
            </a:r>
            <a:r>
              <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に係る課題：</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・全体予算の半分程度がベンダーロックイン</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に陥っている可能性（約</a:t>
            </a:r>
            <a:r>
              <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システム）</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・運用体制の脆弱性、システムリソースの効率性（特に小規模システムで顕著）</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・システムガバナンス体制が不十分（本来業務に加えての臨時的な予算確認、仕様書確認など）</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a:t>
            </a:r>
            <a:r>
              <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支援に係る課題：</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・府内市町村のデジタル格差が他の大都市に比べて顕著</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・デジタル人材の確保等が困難（特に小規模市町村）</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・基幹システムの標準化対応が急務（</a:t>
            </a:r>
            <a:r>
              <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a:t>
            </a:r>
            <a:endParaRPr kumimoji="1" lang="en-US" altLang="ja-JP" sz="78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○スマートシティ事業に係る課題：</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・部局間で施策やデジタルサービスの重複の可能性（</a:t>
            </a:r>
            <a:r>
              <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SNS</a:t>
            </a:r>
            <a:r>
              <a:rPr kumimoji="1" lang="ja-JP" altLang="en-US" sz="786"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スマホアプリ、</a:t>
            </a:r>
            <a:r>
              <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　など）</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・行政の保有するデータの利活用が不十分</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0" name="テキスト ボックス 269"/>
          <p:cNvSpPr txBox="1"/>
          <p:nvPr/>
        </p:nvSpPr>
        <p:spPr>
          <a:xfrm>
            <a:off x="115484" y="5238525"/>
            <a:ext cx="4287446" cy="1009078"/>
          </a:xfrm>
          <a:prstGeom prst="roundRect">
            <a:avLst/>
          </a:prstGeom>
          <a:no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271" name="タイトル 1"/>
          <p:cNvSpPr>
            <a:spLocks noGrp="1"/>
          </p:cNvSpPr>
          <p:nvPr>
            <p:ph type="title" idx="4294967295"/>
          </p:nvPr>
        </p:nvSpPr>
        <p:spPr>
          <a:xfrm>
            <a:off x="1588" y="-1588"/>
            <a:ext cx="9142412" cy="371476"/>
          </a:xfrm>
          <a:solidFill>
            <a:srgbClr val="002060"/>
          </a:solidFill>
        </p:spPr>
        <p:txBody>
          <a:bodyPr wrap="square" tIns="72000" bIns="72000">
            <a:spAutoFit/>
          </a:bodyPr>
          <a:lstStyle/>
          <a:p>
            <a:pPr algn="l" defTabSz="457200"/>
            <a:r>
              <a:rPr kumimoji="0" lang="ja-JP" altLang="en-US" sz="1800" b="1" dirty="0">
                <a:solidFill>
                  <a:prstClr val="white"/>
                </a:solidFill>
                <a:latin typeface="Meiryo UI"/>
                <a:ea typeface="Meiryo UI"/>
                <a:cs typeface="+mn-cs"/>
              </a:rPr>
              <a:t>大阪府のデジタル改革の実現に向けた中期計画　（概要）</a:t>
            </a:r>
          </a:p>
        </p:txBody>
      </p:sp>
      <p:sp>
        <p:nvSpPr>
          <p:cNvPr id="272" name="コンテンツ プレースホルダー 2"/>
          <p:cNvSpPr>
            <a:spLocks noGrp="1"/>
          </p:cNvSpPr>
          <p:nvPr>
            <p:ph idx="4294967295"/>
          </p:nvPr>
        </p:nvSpPr>
        <p:spPr>
          <a:xfrm>
            <a:off x="0" y="596900"/>
            <a:ext cx="4343400" cy="1111250"/>
          </a:xfrm>
          <a:ln>
            <a:noFill/>
          </a:ln>
        </p:spPr>
        <p:txBody>
          <a:bodyPr>
            <a:noAutofit/>
          </a:bodyPr>
          <a:lstStyle/>
          <a:p>
            <a:pPr marL="0" indent="0">
              <a:lnSpc>
                <a:spcPct val="100000"/>
              </a:lnSpc>
              <a:spcBef>
                <a:spcPts val="0"/>
              </a:spcBef>
              <a:buNone/>
            </a:pPr>
            <a:r>
              <a:rPr lang="ja-JP" altLang="en-US" sz="857" b="1" dirty="0">
                <a:latin typeface="Meiryo UI" panose="020B0604030504040204" pitchFamily="50" charset="-128"/>
                <a:ea typeface="Meiryo UI" panose="020B0604030504040204" pitchFamily="50" charset="-128"/>
              </a:rPr>
              <a:t>○趣旨・目的</a:t>
            </a:r>
            <a:endParaRPr lang="en-US" altLang="ja-JP" sz="857" b="1" dirty="0">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857" kern="100" dirty="0">
                <a:latin typeface="Meiryo UI" panose="020B0604030504040204" pitchFamily="50" charset="-128"/>
                <a:ea typeface="Meiryo UI" panose="020B0604030504040204" pitchFamily="50" charset="-128"/>
                <a:cs typeface="Meiryo UI" panose="020B0604030504040204" pitchFamily="50" charset="-128"/>
              </a:rPr>
              <a:t>　国においては５月にデジタル改革関連法案が成立、９月にはデジタル庁が設置された。こうした国の取組みと歩調をあわせ、大阪府においても、令和２年に創設したスマートシティ戦略部を中心に、デジタル改革を加速化していかなければならない。</a:t>
            </a:r>
            <a:r>
              <a:rPr lang="ja-JP" altLang="en-US" sz="857" u="sng" kern="100" dirty="0">
                <a:latin typeface="Meiryo UI" panose="020B0604030504040204" pitchFamily="50" charset="-128"/>
                <a:ea typeface="Meiryo UI" panose="020B0604030504040204" pitchFamily="50" charset="-128"/>
                <a:cs typeface="Meiryo UI" panose="020B0604030504040204" pitchFamily="50" charset="-128"/>
              </a:rPr>
              <a:t>大阪府として現在抱えている課題を明らかにし、デジタル改革を通じてめざすべき将来像や方向性、そこに向けた具体的な取組みを示すとともに、必要な推進体制のあり方を検討していく。</a:t>
            </a:r>
            <a:endParaRPr lang="en-US" altLang="ja-JP" sz="857" u="sng" kern="1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00000"/>
              </a:lnSpc>
              <a:spcBef>
                <a:spcPts val="0"/>
              </a:spcBef>
              <a:buNone/>
            </a:pPr>
            <a:r>
              <a:rPr lang="ja-JP" altLang="en-US" sz="857" b="1" dirty="0">
                <a:latin typeface="Meiryo UI" panose="020B0604030504040204" pitchFamily="50" charset="-128"/>
                <a:ea typeface="Meiryo UI" panose="020B0604030504040204" pitchFamily="50" charset="-128"/>
              </a:rPr>
              <a:t>○目標期間</a:t>
            </a:r>
            <a:endParaRPr lang="en-US" altLang="ja-JP" sz="857" b="1" dirty="0">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857" kern="100" dirty="0">
                <a:latin typeface="Meiryo UI" panose="020B0604030504040204" pitchFamily="50" charset="-128"/>
                <a:ea typeface="Meiryo UI" panose="020B0604030504040204" pitchFamily="50" charset="-128"/>
              </a:rPr>
              <a:t>　概ね</a:t>
            </a:r>
            <a:r>
              <a:rPr lang="en-US" altLang="ja-JP" sz="857" kern="100" dirty="0">
                <a:latin typeface="Meiryo UI" panose="020B0604030504040204" pitchFamily="50" charset="-128"/>
                <a:ea typeface="Meiryo UI" panose="020B0604030504040204" pitchFamily="50" charset="-128"/>
              </a:rPr>
              <a:t>10</a:t>
            </a:r>
            <a:r>
              <a:rPr lang="ja-JP" altLang="en-US" sz="857" kern="100" dirty="0">
                <a:latin typeface="Meiryo UI" panose="020B0604030504040204" pitchFamily="50" charset="-128"/>
                <a:ea typeface="Meiryo UI" panose="020B0604030504040204" pitchFamily="50" charset="-128"/>
              </a:rPr>
              <a:t>年先の将来像を見据えながら、</a:t>
            </a:r>
            <a:r>
              <a:rPr lang="ja-JP" altLang="en-US" sz="857" dirty="0">
                <a:latin typeface="Meiryo UI" panose="020B0604030504040204" pitchFamily="50" charset="-128"/>
                <a:ea typeface="Meiryo UI" panose="020B0604030504040204" pitchFamily="50" charset="-128"/>
              </a:rPr>
              <a:t>大阪・関西万博開催となる</a:t>
            </a:r>
            <a:r>
              <a:rPr lang="en-US" altLang="ja-JP" sz="857" dirty="0">
                <a:latin typeface="Meiryo UI" panose="020B0604030504040204" pitchFamily="50" charset="-128"/>
                <a:ea typeface="Meiryo UI" panose="020B0604030504040204" pitchFamily="50" charset="-128"/>
              </a:rPr>
              <a:t>2025</a:t>
            </a:r>
            <a:r>
              <a:rPr lang="ja-JP" altLang="en-US" sz="857" dirty="0">
                <a:latin typeface="Meiryo UI" panose="020B0604030504040204" pitchFamily="50" charset="-128"/>
                <a:ea typeface="Meiryo UI" panose="020B0604030504040204" pitchFamily="50" charset="-128"/>
              </a:rPr>
              <a:t>年までの計画を具体化</a:t>
            </a:r>
            <a:endParaRPr lang="en-US" altLang="ja-JP" sz="857" dirty="0">
              <a:latin typeface="Meiryo UI" panose="020B0604030504040204" pitchFamily="50" charset="-128"/>
              <a:ea typeface="Meiryo UI" panose="020B0604030504040204" pitchFamily="50" charset="-128"/>
            </a:endParaRPr>
          </a:p>
        </p:txBody>
      </p:sp>
      <p:grpSp>
        <p:nvGrpSpPr>
          <p:cNvPr id="273" name="グループ化 272"/>
          <p:cNvGrpSpPr/>
          <p:nvPr/>
        </p:nvGrpSpPr>
        <p:grpSpPr>
          <a:xfrm>
            <a:off x="90819" y="399545"/>
            <a:ext cx="4313359" cy="192857"/>
            <a:chOff x="77029" y="485586"/>
            <a:chExt cx="6038703" cy="270000"/>
          </a:xfrm>
        </p:grpSpPr>
        <p:sp>
          <p:nvSpPr>
            <p:cNvPr id="274" name="正方形/長方形 273"/>
            <p:cNvSpPr/>
            <p:nvPr/>
          </p:nvSpPr>
          <p:spPr>
            <a:xfrm>
              <a:off x="77029" y="485586"/>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計画策定の趣旨・目的</a:t>
              </a:r>
            </a:p>
          </p:txBody>
        </p:sp>
        <p:sp>
          <p:nvSpPr>
            <p:cNvPr id="275" name="ホームベース 274"/>
            <p:cNvSpPr/>
            <p:nvPr/>
          </p:nvSpPr>
          <p:spPr>
            <a:xfrm>
              <a:off x="83363" y="485586"/>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276" name="グループ化 275"/>
          <p:cNvGrpSpPr/>
          <p:nvPr/>
        </p:nvGrpSpPr>
        <p:grpSpPr>
          <a:xfrm>
            <a:off x="4732052" y="4429366"/>
            <a:ext cx="4313359" cy="163251"/>
            <a:chOff x="77029" y="485585"/>
            <a:chExt cx="6038703" cy="270001"/>
          </a:xfrm>
        </p:grpSpPr>
        <p:sp>
          <p:nvSpPr>
            <p:cNvPr id="277" name="正方形/長方形 276"/>
            <p:cNvSpPr/>
            <p:nvPr/>
          </p:nvSpPr>
          <p:spPr>
            <a:xfrm>
              <a:off x="77029" y="485585"/>
              <a:ext cx="6038703" cy="269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デジタル人材の確保・人材の強化</a:t>
              </a:r>
            </a:p>
          </p:txBody>
        </p:sp>
        <p:sp>
          <p:nvSpPr>
            <p:cNvPr id="278" name="ホームベース 277"/>
            <p:cNvSpPr/>
            <p:nvPr/>
          </p:nvSpPr>
          <p:spPr>
            <a:xfrm>
              <a:off x="83363" y="485586"/>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279" name="テキスト ボックス 278"/>
          <p:cNvSpPr txBox="1"/>
          <p:nvPr/>
        </p:nvSpPr>
        <p:spPr>
          <a:xfrm>
            <a:off x="181322" y="2796221"/>
            <a:ext cx="2018571" cy="177319"/>
          </a:xfrm>
          <a:prstGeom prst="rect">
            <a:avLst/>
          </a:prstGeom>
          <a:solidFill>
            <a:srgbClr val="0070C0"/>
          </a:solidFill>
          <a:ln>
            <a:solidFill>
              <a:schemeClr val="tx1"/>
            </a:solidFill>
          </a:ln>
        </p:spPr>
        <p:txBody>
          <a:bodyPr vert="horz" lIns="65299" tIns="32649" rIns="65299" bIns="32649" rtlCol="0" anchor="t">
            <a:noAutofit/>
          </a:bodyPr>
          <a:lstStyle>
            <a:defPPr>
              <a:defRPr lang="ja-JP"/>
            </a:defPPr>
            <a:lvl1pPr algn="ctr">
              <a:spcBef>
                <a:spcPct val="0"/>
              </a:spcBef>
              <a:buNone/>
              <a:defRPr sz="3200" b="1">
                <a:solidFill>
                  <a:schemeClr val="bg1"/>
                </a:solidFill>
                <a:latin typeface="BIZ UDPゴシック" panose="020B0400000000000000" pitchFamily="50" charset="-128"/>
                <a:ea typeface="BIZ UDPゴシック" panose="020B0400000000000000" pitchFamily="50" charset="-128"/>
                <a:cs typeface="Meiryo UI" pitchFamily="50" charset="-128"/>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857"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システム、施策の重複</a:t>
            </a:r>
          </a:p>
        </p:txBody>
      </p:sp>
      <p:sp>
        <p:nvSpPr>
          <p:cNvPr id="280" name="テキスト ボックス 279"/>
          <p:cNvSpPr txBox="1"/>
          <p:nvPr/>
        </p:nvSpPr>
        <p:spPr>
          <a:xfrm>
            <a:off x="2353590" y="2797967"/>
            <a:ext cx="2018571" cy="170834"/>
          </a:xfrm>
          <a:prstGeom prst="rect">
            <a:avLst/>
          </a:prstGeom>
          <a:solidFill>
            <a:srgbClr val="0070C0"/>
          </a:solidFill>
          <a:ln>
            <a:solidFill>
              <a:schemeClr val="tx1"/>
            </a:solidFill>
          </a:ln>
        </p:spPr>
        <p:txBody>
          <a:bodyPr vert="horz" lIns="65299" tIns="32649" rIns="65299" bIns="32649" rtlCol="0" anchor="t">
            <a:noAutofit/>
          </a:bodyPr>
          <a:lstStyle>
            <a:defPPr>
              <a:defRPr lang="ja-JP"/>
            </a:defPPr>
            <a:lvl1pPr algn="ctr">
              <a:spcBef>
                <a:spcPct val="0"/>
              </a:spcBef>
              <a:buNone/>
              <a:defRPr sz="3200" b="1">
                <a:solidFill>
                  <a:schemeClr val="bg1"/>
                </a:solidFill>
                <a:latin typeface="BIZ UDPゴシック" panose="020B0400000000000000" pitchFamily="50" charset="-128"/>
                <a:ea typeface="BIZ UDPゴシック" panose="020B0400000000000000" pitchFamily="50" charset="-128"/>
                <a:cs typeface="Meiryo UI" pitchFamily="50" charset="-128"/>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857"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システムのブラックボックス化</a:t>
            </a:r>
          </a:p>
        </p:txBody>
      </p:sp>
      <p:sp>
        <p:nvSpPr>
          <p:cNvPr id="281" name="テキスト ボックス 280"/>
          <p:cNvSpPr txBox="1"/>
          <p:nvPr/>
        </p:nvSpPr>
        <p:spPr>
          <a:xfrm>
            <a:off x="181322" y="2973540"/>
            <a:ext cx="2018571" cy="567389"/>
          </a:xfrm>
          <a:prstGeom prst="rect">
            <a:avLst/>
          </a:prstGeom>
          <a:solidFill>
            <a:schemeClr val="bg1"/>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デジタル関連施策、情報システムの開発・運用を部局が個々に実施しているため、部局同士でのシステム調達の重複や、デジタル関連施策の部局間での重複等が散見</a:t>
            </a:r>
          </a:p>
        </p:txBody>
      </p:sp>
      <p:sp>
        <p:nvSpPr>
          <p:cNvPr id="282" name="テキスト ボックス 281"/>
          <p:cNvSpPr txBox="1"/>
          <p:nvPr/>
        </p:nvSpPr>
        <p:spPr>
          <a:xfrm>
            <a:off x="2353590" y="2968568"/>
            <a:ext cx="2018571" cy="567152"/>
          </a:xfrm>
          <a:prstGeom prst="rect">
            <a:avLst/>
          </a:prstGeom>
          <a:solidFill>
            <a:schemeClr val="bg1"/>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システム導入後、カスタマイズを繰り返し行ったことによる複雑化や、職員が技術的な仕様を十分に把握しないままでの運用により、コストが高止まりしているおそれがある</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3" name="テキスト ボックス 282"/>
          <p:cNvSpPr txBox="1"/>
          <p:nvPr/>
        </p:nvSpPr>
        <p:spPr>
          <a:xfrm>
            <a:off x="241243" y="5218099"/>
            <a:ext cx="4215096" cy="295985"/>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施策と予算の全体最適に向けたガバナンス機能の強化が不可欠</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4" name="テキスト ボックス 283"/>
          <p:cNvSpPr txBox="1"/>
          <p:nvPr/>
        </p:nvSpPr>
        <p:spPr>
          <a:xfrm>
            <a:off x="291932" y="5422682"/>
            <a:ext cx="1954318" cy="782194"/>
          </a:xfrm>
          <a:prstGeom prst="roundRect">
            <a:avLst/>
          </a:prstGeom>
          <a:solidFill>
            <a:schemeClr val="bg1"/>
          </a:solidFill>
          <a:ln>
            <a:solidFill>
              <a:schemeClr val="tx1"/>
            </a:solidFill>
          </a:ln>
        </p:spPr>
        <p:txBody>
          <a:bodyPr wrap="square" lIns="51429" rIns="51429"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サービスやデータの共同化・共有化促進のため、標準仕様を定め、市町村および庁内各部局の行政システムやデジタルサービスにも浸透させる</a:t>
            </a:r>
          </a:p>
        </p:txBody>
      </p:sp>
      <p:sp>
        <p:nvSpPr>
          <p:cNvPr id="285" name="テキスト ボックス 284"/>
          <p:cNvSpPr txBox="1"/>
          <p:nvPr/>
        </p:nvSpPr>
        <p:spPr>
          <a:xfrm>
            <a:off x="2322108" y="5410625"/>
            <a:ext cx="1954318" cy="792872"/>
          </a:xfrm>
          <a:prstGeom prst="roundRect">
            <a:avLst/>
          </a:prstGeom>
          <a:solidFill>
            <a:schemeClr val="bg1"/>
          </a:solidFill>
          <a:ln>
            <a:solidFill>
              <a:schemeClr val="tx1"/>
            </a:solidFill>
          </a:ln>
        </p:spPr>
        <p:txBody>
          <a:bodyPr wrap="square" lIns="51429" rIns="51429" rtlCol="0">
            <a:noAutofit/>
          </a:bodyPr>
          <a:lstStyle/>
          <a:p>
            <a:pPr marL="0" marR="0" lvl="0" indent="0" algn="l" defTabSz="301464" rtl="0" eaLnBrk="1" fontAlgn="auto" latinLnBrk="0" hangingPunct="1">
              <a:lnSpc>
                <a:spcPct val="100000"/>
              </a:lnSpc>
              <a:spcBef>
                <a:spcPts val="0"/>
              </a:spcBef>
              <a:spcAft>
                <a:spcPts val="0"/>
              </a:spcAft>
              <a:buClrTx/>
              <a:buSzTx/>
              <a:buFontTx/>
              <a:buNone/>
              <a:tabLst/>
              <a:defRPr/>
            </a:pP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301464"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デジタルスキルを集約し、調達を一元化していくことでベンダーとの交渉力を高め、常に主体性をもってシステム維持・更新していけるようなシステム・ガバナンスをめざす</a:t>
            </a:r>
            <a:endParaRPr kumimoji="1" lang="ja-JP" altLang="en-US" sz="1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6" name="テキスト ボックス 285"/>
          <p:cNvSpPr txBox="1"/>
          <p:nvPr/>
        </p:nvSpPr>
        <p:spPr>
          <a:xfrm>
            <a:off x="435627" y="5410625"/>
            <a:ext cx="1681845" cy="186581"/>
          </a:xfrm>
          <a:prstGeom prst="rect">
            <a:avLst/>
          </a:prstGeom>
          <a:solidFill>
            <a:srgbClr val="0070C0"/>
          </a:solidFill>
        </p:spPr>
        <p:txBody>
          <a:bodyPr vert="horz" lIns="65299" tIns="32649" rIns="65299" bIns="32649" rtlCol="0" anchor="t">
            <a:normAutofit lnSpcReduction="10000"/>
          </a:bodyPr>
          <a:lstStyle>
            <a:defPPr>
              <a:defRPr lang="ja-JP"/>
            </a:defPPr>
            <a:lvl1pPr algn="ctr">
              <a:spcBef>
                <a:spcPct val="0"/>
              </a:spcBef>
              <a:buNone/>
              <a:defRPr sz="3200" b="1">
                <a:solidFill>
                  <a:schemeClr val="bg1"/>
                </a:solidFill>
                <a:latin typeface="BIZ UDPゴシック" panose="020B0400000000000000" pitchFamily="50" charset="-128"/>
                <a:ea typeface="BIZ UDPゴシック" panose="020B0400000000000000" pitchFamily="50" charset="-128"/>
                <a:cs typeface="Meiryo UI" pitchFamily="50" charset="-128"/>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857"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システムの標準化</a:t>
            </a:r>
          </a:p>
        </p:txBody>
      </p:sp>
      <p:sp>
        <p:nvSpPr>
          <p:cNvPr id="287" name="テキスト ボックス 286"/>
          <p:cNvSpPr txBox="1"/>
          <p:nvPr/>
        </p:nvSpPr>
        <p:spPr>
          <a:xfrm>
            <a:off x="2435513" y="5401000"/>
            <a:ext cx="1681714" cy="186581"/>
          </a:xfrm>
          <a:prstGeom prst="rect">
            <a:avLst/>
          </a:prstGeom>
          <a:solidFill>
            <a:srgbClr val="0070C0"/>
          </a:solidFill>
        </p:spPr>
        <p:txBody>
          <a:bodyPr vert="horz" lIns="65299" tIns="32649" rIns="65299" bIns="32649" rtlCol="0" anchor="t">
            <a:normAutofit lnSpcReduction="10000"/>
          </a:bodyPr>
          <a:lstStyle>
            <a:defPPr>
              <a:defRPr lang="en-US"/>
            </a:defPPr>
            <a:lvl1pPr algn="ctr">
              <a:spcBef>
                <a:spcPct val="0"/>
              </a:spcBef>
              <a:buNone/>
              <a:defRPr sz="1600" b="1">
                <a:solidFill>
                  <a:schemeClr val="bg1"/>
                </a:solidFill>
                <a:latin typeface="BIZ UDPゴシック" panose="020B0400000000000000" pitchFamily="50" charset="-128"/>
                <a:ea typeface="BIZ UDPゴシック" panose="020B0400000000000000" pitchFamily="50" charset="-128"/>
                <a:cs typeface="Meiryo UI" pitchFamily="50" charset="-128"/>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857"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調達の一元化</a:t>
            </a:r>
          </a:p>
        </p:txBody>
      </p:sp>
      <p:grpSp>
        <p:nvGrpSpPr>
          <p:cNvPr id="288" name="グループ化 287"/>
          <p:cNvGrpSpPr/>
          <p:nvPr/>
        </p:nvGrpSpPr>
        <p:grpSpPr>
          <a:xfrm>
            <a:off x="95343" y="2576808"/>
            <a:ext cx="4313359" cy="192857"/>
            <a:chOff x="77029" y="485586"/>
            <a:chExt cx="6038703" cy="270000"/>
          </a:xfrm>
        </p:grpSpPr>
        <p:sp>
          <p:nvSpPr>
            <p:cNvPr id="289" name="正方形/長方形 288"/>
            <p:cNvSpPr/>
            <p:nvPr/>
          </p:nvSpPr>
          <p:spPr>
            <a:xfrm>
              <a:off x="77029" y="485586"/>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大阪府の課題と方向性</a:t>
              </a:r>
            </a:p>
          </p:txBody>
        </p:sp>
        <p:sp>
          <p:nvSpPr>
            <p:cNvPr id="290" name="ホームベース 289"/>
            <p:cNvSpPr/>
            <p:nvPr/>
          </p:nvSpPr>
          <p:spPr>
            <a:xfrm>
              <a:off x="83363" y="485586"/>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291" name="コンテンツ プレースホルダー 2"/>
          <p:cNvSpPr txBox="1">
            <a:spLocks/>
          </p:cNvSpPr>
          <p:nvPr/>
        </p:nvSpPr>
        <p:spPr>
          <a:xfrm>
            <a:off x="4689483" y="1393932"/>
            <a:ext cx="4435776" cy="726987"/>
          </a:xfrm>
          <a:prstGeom prst="rect">
            <a:avLst/>
          </a:prstGeom>
          <a:ln>
            <a:noFill/>
          </a:ln>
        </p:spPr>
        <p:txBody>
          <a:bodyPr vert="horz" lIns="64286" tIns="33429" rIns="64286" bIns="33429"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部局ごとにバラバラの調達で発生している無駄と重複の解消</a:t>
            </a: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・情報システムの適正化（ベンダーロックインの解消、システム診断・カルテ作成による計画的なシステ</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ム更新、クラウドサービスの利用促進など）</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・行政手続きのオンライン化をはじめ、業務の</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化を強力に推進</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・これらの取組みを支えるための庁内</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環境整備</a:t>
            </a: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2" name="コンテンツ プレースホルダー 2"/>
          <p:cNvSpPr txBox="1">
            <a:spLocks/>
          </p:cNvSpPr>
          <p:nvPr/>
        </p:nvSpPr>
        <p:spPr>
          <a:xfrm>
            <a:off x="4683623" y="5511267"/>
            <a:ext cx="4362322" cy="1249534"/>
          </a:xfrm>
          <a:prstGeom prst="rect">
            <a:avLst/>
          </a:prstGeom>
          <a:ln>
            <a:noFill/>
          </a:ln>
        </p:spPr>
        <p:txBody>
          <a:bodyPr vert="horz" lIns="65314" tIns="32657" rIns="65314" bIns="32657" rtlCol="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○デジタル改革をより加速させていくための推進体制のあり方</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課題の本格調査を行い、解決策の整理や専門家による客観評価、新事業体も選択肢の一つとした解決策の検討を行う。</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検討体制</a:t>
            </a:r>
            <a:r>
              <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会議名：大阪</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イニシアティブ（仮称）</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・構成員：知事、副知事、スマートシティ戦略部長、有識者等</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・検討チームの設置（府庁</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、制度・あり方検討）</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・スケジュール案</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令和</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年夏まで</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将来像を実現するための推進体制の方向性の提示</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年度末</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最終取りまとめ</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293" name="グループ化 292"/>
          <p:cNvGrpSpPr/>
          <p:nvPr/>
        </p:nvGrpSpPr>
        <p:grpSpPr>
          <a:xfrm>
            <a:off x="4732051" y="5335784"/>
            <a:ext cx="4313359" cy="163250"/>
            <a:chOff x="77029" y="485586"/>
            <a:chExt cx="6038703" cy="270000"/>
          </a:xfrm>
        </p:grpSpPr>
        <p:sp>
          <p:nvSpPr>
            <p:cNvPr id="294" name="正方形/長方形 293"/>
            <p:cNvSpPr/>
            <p:nvPr/>
          </p:nvSpPr>
          <p:spPr>
            <a:xfrm>
              <a:off x="77029" y="485586"/>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推進体制のあり方検討</a:t>
              </a:r>
            </a:p>
          </p:txBody>
        </p:sp>
        <p:sp>
          <p:nvSpPr>
            <p:cNvPr id="295" name="ホームベース 294"/>
            <p:cNvSpPr/>
            <p:nvPr/>
          </p:nvSpPr>
          <p:spPr>
            <a:xfrm>
              <a:off x="83363" y="485586"/>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296" name="グループ化 295"/>
          <p:cNvGrpSpPr/>
          <p:nvPr/>
        </p:nvGrpSpPr>
        <p:grpSpPr>
          <a:xfrm>
            <a:off x="4732052" y="2873894"/>
            <a:ext cx="4505234" cy="220621"/>
            <a:chOff x="6624872" y="3016140"/>
            <a:chExt cx="6307328" cy="308870"/>
          </a:xfrm>
        </p:grpSpPr>
        <p:sp>
          <p:nvSpPr>
            <p:cNvPr id="297" name="正方形/長方形 296"/>
            <p:cNvSpPr/>
            <p:nvPr/>
          </p:nvSpPr>
          <p:spPr>
            <a:xfrm>
              <a:off x="6624872" y="3040905"/>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スマートシティ事業</a:t>
              </a:r>
            </a:p>
          </p:txBody>
        </p:sp>
        <p:sp>
          <p:nvSpPr>
            <p:cNvPr id="298" name="ホームベース 297"/>
            <p:cNvSpPr/>
            <p:nvPr/>
          </p:nvSpPr>
          <p:spPr>
            <a:xfrm>
              <a:off x="6631206" y="3040905"/>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99" name="コンテンツ プレースホルダー 2"/>
            <p:cNvSpPr txBox="1">
              <a:spLocks/>
            </p:cNvSpPr>
            <p:nvPr/>
          </p:nvSpPr>
          <p:spPr>
            <a:xfrm>
              <a:off x="9508004" y="3016140"/>
              <a:ext cx="3424196" cy="308870"/>
            </a:xfrm>
            <a:prstGeom prst="roundRect">
              <a:avLst/>
            </a:prstGeom>
            <a:ln>
              <a:noFill/>
            </a:ln>
          </p:spPr>
          <p:txBody>
            <a:bodyPr vert="horz" lIns="65314" tIns="32657" rIns="65314" bIns="32657" rtlCol="0" anchor="ctr">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住民や企業に対して直接的にサービスを提供する事業</a:t>
              </a:r>
            </a:p>
          </p:txBody>
        </p:sp>
      </p:grpSp>
      <p:grpSp>
        <p:nvGrpSpPr>
          <p:cNvPr id="300" name="グループ化 299"/>
          <p:cNvGrpSpPr/>
          <p:nvPr/>
        </p:nvGrpSpPr>
        <p:grpSpPr>
          <a:xfrm>
            <a:off x="4726726" y="1200643"/>
            <a:ext cx="4313359" cy="220621"/>
            <a:chOff x="6617416" y="545083"/>
            <a:chExt cx="6038703" cy="308870"/>
          </a:xfrm>
        </p:grpSpPr>
        <p:sp>
          <p:nvSpPr>
            <p:cNvPr id="301" name="正方形/長方形 300"/>
            <p:cNvSpPr/>
            <p:nvPr/>
          </p:nvSpPr>
          <p:spPr>
            <a:xfrm>
              <a:off x="6617416" y="561410"/>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府庁</a:t>
              </a:r>
              <a:r>
                <a:rPr kumimoji="1" lang="en-US" altLang="ja-JP"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DX</a:t>
              </a:r>
              <a:endPar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02" name="ホームベース 301"/>
            <p:cNvSpPr/>
            <p:nvPr/>
          </p:nvSpPr>
          <p:spPr>
            <a:xfrm>
              <a:off x="6617416" y="561410"/>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03" name="コンテンツ プレースホルダー 2"/>
            <p:cNvSpPr txBox="1">
              <a:spLocks/>
            </p:cNvSpPr>
            <p:nvPr/>
          </p:nvSpPr>
          <p:spPr>
            <a:xfrm>
              <a:off x="8315373" y="545083"/>
              <a:ext cx="3500396" cy="308870"/>
            </a:xfrm>
            <a:prstGeom prst="roundRect">
              <a:avLst/>
            </a:prstGeom>
            <a:ln>
              <a:noFill/>
            </a:ln>
          </p:spPr>
          <p:txBody>
            <a:bodyPr vert="horz" lIns="65314" tIns="32657" rIns="65314" bIns="32657" rtlCol="0" anchor="ctr">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行政内部の業務の効率化や生産性の向上を図る事業</a:t>
              </a:r>
            </a:p>
          </p:txBody>
        </p:sp>
      </p:grpSp>
      <p:grpSp>
        <p:nvGrpSpPr>
          <p:cNvPr id="304" name="グループ化 303"/>
          <p:cNvGrpSpPr/>
          <p:nvPr/>
        </p:nvGrpSpPr>
        <p:grpSpPr>
          <a:xfrm>
            <a:off x="89571" y="1713073"/>
            <a:ext cx="4313359" cy="192857"/>
            <a:chOff x="77029" y="485586"/>
            <a:chExt cx="6038703" cy="270000"/>
          </a:xfrm>
        </p:grpSpPr>
        <p:sp>
          <p:nvSpPr>
            <p:cNvPr id="305" name="正方形/長方形 304"/>
            <p:cNvSpPr/>
            <p:nvPr/>
          </p:nvSpPr>
          <p:spPr>
            <a:xfrm>
              <a:off x="77029" y="485586"/>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直面するデジタル化の状況</a:t>
              </a:r>
            </a:p>
          </p:txBody>
        </p:sp>
        <p:sp>
          <p:nvSpPr>
            <p:cNvPr id="306" name="ホームベース 305"/>
            <p:cNvSpPr/>
            <p:nvPr/>
          </p:nvSpPr>
          <p:spPr>
            <a:xfrm>
              <a:off x="83363" y="485586"/>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307" name="コンテンツ プレースホルダー 2"/>
          <p:cNvSpPr txBox="1">
            <a:spLocks/>
          </p:cNvSpPr>
          <p:nvPr/>
        </p:nvSpPr>
        <p:spPr>
          <a:xfrm>
            <a:off x="95343" y="1895219"/>
            <a:ext cx="2258246" cy="914144"/>
          </a:xfrm>
          <a:prstGeom prst="rect">
            <a:avLst/>
          </a:prstGeom>
          <a:ln>
            <a:noFill/>
          </a:ln>
        </p:spPr>
        <p:txBody>
          <a:bodyPr vert="horz" lIns="65314" tIns="32657" rIns="65314" bIns="32657" rtlCol="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諸外国との比較</a:t>
            </a: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・我が国のデジタル化は諸外国と比較して遅れが顕著（国際調査機関におけるデジタル競争力ランキングで日本は</a:t>
            </a: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64</a:t>
            </a: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の国・地域中</a:t>
            </a: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・電子政府先進国：デンマーク、韓国</a:t>
            </a:r>
            <a:endPar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8" name="コンテンツ プレースホルダー 2"/>
          <p:cNvSpPr txBox="1">
            <a:spLocks/>
          </p:cNvSpPr>
          <p:nvPr/>
        </p:nvSpPr>
        <p:spPr>
          <a:xfrm>
            <a:off x="2301165" y="1895220"/>
            <a:ext cx="2297819" cy="655212"/>
          </a:xfrm>
          <a:prstGeom prst="rect">
            <a:avLst/>
          </a:prstGeom>
          <a:ln>
            <a:noFill/>
          </a:ln>
        </p:spPr>
        <p:txBody>
          <a:bodyPr vert="horz" lIns="65314" tIns="32657" rIns="65314" bIns="32657" rtlCol="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他団体との比較</a:t>
            </a: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・大阪府の情報化施策の取組みは遅れている</a:t>
            </a:r>
            <a:b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年国調査にもとづく民間ランキングで</a:t>
            </a:r>
            <a:endPar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大阪府は</a:t>
            </a: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47</a:t>
            </a: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団体中</a:t>
            </a: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p>
        </p:txBody>
      </p:sp>
      <p:grpSp>
        <p:nvGrpSpPr>
          <p:cNvPr id="309" name="グループ化 308">
            <a:extLst>
              <a:ext uri="{FF2B5EF4-FFF2-40B4-BE49-F238E27FC236}">
                <a16:creationId xmlns:a16="http://schemas.microsoft.com/office/drawing/2014/main" id="{89DAC4A1-10D4-4AA2-B5EB-4AEBEFB4B5F3}"/>
              </a:ext>
            </a:extLst>
          </p:cNvPr>
          <p:cNvGrpSpPr/>
          <p:nvPr/>
        </p:nvGrpSpPr>
        <p:grpSpPr>
          <a:xfrm>
            <a:off x="4739824" y="3758555"/>
            <a:ext cx="4313359" cy="192857"/>
            <a:chOff x="77029" y="485586"/>
            <a:chExt cx="6038703" cy="270000"/>
          </a:xfrm>
        </p:grpSpPr>
        <p:sp>
          <p:nvSpPr>
            <p:cNvPr id="310" name="正方形/長方形 309">
              <a:extLst>
                <a:ext uri="{FF2B5EF4-FFF2-40B4-BE49-F238E27FC236}">
                  <a16:creationId xmlns:a16="http://schemas.microsoft.com/office/drawing/2014/main" id="{932CE541-4DAE-4D58-819F-B92A72D36DFB}"/>
                </a:ext>
              </a:extLst>
            </p:cNvPr>
            <p:cNvSpPr/>
            <p:nvPr/>
          </p:nvSpPr>
          <p:spPr>
            <a:xfrm>
              <a:off x="77029" y="485586"/>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広域データ連携基盤の構築</a:t>
              </a:r>
            </a:p>
          </p:txBody>
        </p:sp>
        <p:sp>
          <p:nvSpPr>
            <p:cNvPr id="311" name="ホームベース 73">
              <a:extLst>
                <a:ext uri="{FF2B5EF4-FFF2-40B4-BE49-F238E27FC236}">
                  <a16:creationId xmlns:a16="http://schemas.microsoft.com/office/drawing/2014/main" id="{BFD841AF-1A64-4ED1-9470-096180EA9656}"/>
                </a:ext>
              </a:extLst>
            </p:cNvPr>
            <p:cNvSpPr/>
            <p:nvPr/>
          </p:nvSpPr>
          <p:spPr>
            <a:xfrm>
              <a:off x="83363" y="485586"/>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312" name="二等辺三角形 311"/>
          <p:cNvSpPr/>
          <p:nvPr/>
        </p:nvSpPr>
        <p:spPr>
          <a:xfrm rot="10800000">
            <a:off x="1361220" y="5086152"/>
            <a:ext cx="1868815" cy="117041"/>
          </a:xfrm>
          <a:prstGeom prst="triangle">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19"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nvGrpSpPr>
          <p:cNvPr id="313" name="グループ化 312"/>
          <p:cNvGrpSpPr/>
          <p:nvPr/>
        </p:nvGrpSpPr>
        <p:grpSpPr>
          <a:xfrm>
            <a:off x="4739824" y="2108914"/>
            <a:ext cx="4313359" cy="220621"/>
            <a:chOff x="6617416" y="545083"/>
            <a:chExt cx="6038703" cy="308870"/>
          </a:xfrm>
        </p:grpSpPr>
        <p:sp>
          <p:nvSpPr>
            <p:cNvPr id="314" name="正方形/長方形 313"/>
            <p:cNvSpPr/>
            <p:nvPr/>
          </p:nvSpPr>
          <p:spPr>
            <a:xfrm>
              <a:off x="6617416" y="561410"/>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市町村</a:t>
              </a:r>
              <a:r>
                <a:rPr kumimoji="1" lang="en-US" altLang="ja-JP"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DX</a:t>
              </a: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支援</a:t>
              </a:r>
            </a:p>
          </p:txBody>
        </p:sp>
        <p:sp>
          <p:nvSpPr>
            <p:cNvPr id="315" name="ホームベース 314"/>
            <p:cNvSpPr/>
            <p:nvPr/>
          </p:nvSpPr>
          <p:spPr>
            <a:xfrm>
              <a:off x="6617416" y="561410"/>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6" name="コンテンツ プレースホルダー 2"/>
            <p:cNvSpPr txBox="1">
              <a:spLocks/>
            </p:cNvSpPr>
            <p:nvPr/>
          </p:nvSpPr>
          <p:spPr>
            <a:xfrm>
              <a:off x="8935261" y="545083"/>
              <a:ext cx="3720858" cy="308870"/>
            </a:xfrm>
            <a:prstGeom prst="roundRect">
              <a:avLst/>
            </a:prstGeom>
            <a:ln>
              <a:noFill/>
            </a:ln>
          </p:spPr>
          <p:txBody>
            <a:bodyPr vert="horz" lIns="65314" tIns="32657" rIns="65314" bIns="32657" rtlCol="0" anchor="ctr">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府域市町村の業務の効率化や生産性の向上支援を図る事業</a:t>
              </a:r>
            </a:p>
          </p:txBody>
        </p:sp>
      </p:grpSp>
      <p:sp>
        <p:nvSpPr>
          <p:cNvPr id="317" name="コンテンツ プレースホルダー 2"/>
          <p:cNvSpPr txBox="1">
            <a:spLocks/>
          </p:cNvSpPr>
          <p:nvPr/>
        </p:nvSpPr>
        <p:spPr>
          <a:xfrm>
            <a:off x="4689483" y="2295566"/>
            <a:ext cx="4435776" cy="593532"/>
          </a:xfrm>
          <a:prstGeom prst="rect">
            <a:avLst/>
          </a:prstGeom>
          <a:ln>
            <a:noFill/>
          </a:ln>
        </p:spPr>
        <p:txBody>
          <a:bodyPr vert="horz" lIns="65314" tIns="32657" rIns="65314" bIns="32657"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財政状況や規模の大小に左右されずに、住民がデジタルサービスを享受できるように大阪府が支援</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・共同調達の対象システムの拡大</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・ガバメントクラウド移行支援</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共同化について、調達のみならず、運用一元化など更なる拡大に向けた体制の検討</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8" name="コンテンツ プレースホルダー 2"/>
          <p:cNvSpPr txBox="1">
            <a:spLocks/>
          </p:cNvSpPr>
          <p:nvPr/>
        </p:nvSpPr>
        <p:spPr>
          <a:xfrm>
            <a:off x="6609357" y="2426840"/>
            <a:ext cx="2224734" cy="335698"/>
          </a:xfrm>
          <a:prstGeom prst="rect">
            <a:avLst/>
          </a:prstGeom>
          <a:ln>
            <a:noFill/>
          </a:ln>
        </p:spPr>
        <p:txBody>
          <a:bodyPr vert="horz" lIns="65314" tIns="32657" rIns="65314" bIns="32657" rtlCol="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・財政面、人材面における支援</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（補助金、市町村アドバイザー）</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9" name="コンテンツ プレースホルダー 2"/>
          <p:cNvSpPr txBox="1">
            <a:spLocks/>
          </p:cNvSpPr>
          <p:nvPr/>
        </p:nvSpPr>
        <p:spPr>
          <a:xfrm>
            <a:off x="2828798" y="4101894"/>
            <a:ext cx="1447628" cy="437850"/>
          </a:xfrm>
          <a:prstGeom prst="roundRect">
            <a:avLst/>
          </a:prstGeom>
          <a:ln>
            <a:solidFill>
              <a:schemeClr val="tx1"/>
            </a:solidFill>
            <a:prstDash val="sysDot"/>
          </a:ln>
        </p:spPr>
        <p:txBody>
          <a:bodyPr vert="horz" wrap="square" lIns="0" tIns="0" rIns="0" bIns="0" rtlCol="0" anchor="ctr">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）ベンダーロックイン</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情報システムが独自の仕様となった結果、導入した企業（ベンダー）以外が改修やメンテナンスを行えず、他社の参入が難しくなる状況のこと</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0" name="コンテンツ プレースホルダー 2"/>
          <p:cNvSpPr txBox="1">
            <a:spLocks/>
          </p:cNvSpPr>
          <p:nvPr/>
        </p:nvSpPr>
        <p:spPr>
          <a:xfrm>
            <a:off x="149939" y="6363529"/>
            <a:ext cx="4278141" cy="467344"/>
          </a:xfrm>
          <a:prstGeom prst="rect">
            <a:avLst/>
          </a:prstGeom>
          <a:ln>
            <a:noFill/>
          </a:ln>
        </p:spPr>
        <p:txBody>
          <a:bodyPr vert="horz" wrap="square" lIns="65314" tIns="32657" rIns="65314" bIns="32657"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ctr"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92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府庁・市町村の</a:t>
            </a:r>
            <a:r>
              <a:rPr kumimoji="1" lang="en-US" altLang="ja-JP" sz="92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92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やスマートシティ事業の取組みの強化</a:t>
            </a:r>
            <a:endParaRPr kumimoji="1" lang="en-US" altLang="ja-JP" sz="92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92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これらを進めるための基盤や推進力ともなるべきデータ連携基盤、人材、体制の強化</a:t>
            </a:r>
          </a:p>
        </p:txBody>
      </p:sp>
      <p:sp>
        <p:nvSpPr>
          <p:cNvPr id="321" name="二等辺三角形 320"/>
          <p:cNvSpPr/>
          <p:nvPr/>
        </p:nvSpPr>
        <p:spPr>
          <a:xfrm rot="10800000">
            <a:off x="1361220" y="6278368"/>
            <a:ext cx="1868815" cy="117041"/>
          </a:xfrm>
          <a:prstGeom prst="triangle">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19"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22" name="左大かっこ 321"/>
          <p:cNvSpPr/>
          <p:nvPr/>
        </p:nvSpPr>
        <p:spPr>
          <a:xfrm>
            <a:off x="4597966" y="1212306"/>
            <a:ext cx="201763" cy="2455309"/>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19"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23" name="楕円 322"/>
          <p:cNvSpPr/>
          <p:nvPr/>
        </p:nvSpPr>
        <p:spPr>
          <a:xfrm>
            <a:off x="4494446" y="1343854"/>
            <a:ext cx="205714" cy="205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24" name="左大かっこ 323"/>
          <p:cNvSpPr/>
          <p:nvPr/>
        </p:nvSpPr>
        <p:spPr>
          <a:xfrm>
            <a:off x="4590320" y="3748292"/>
            <a:ext cx="232124" cy="2975352"/>
          </a:xfrm>
          <a:prstGeom prst="leftBracket">
            <a:avLst>
              <a:gd name="adj" fmla="val 7507"/>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19"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25" name="楕円 324"/>
          <p:cNvSpPr/>
          <p:nvPr/>
        </p:nvSpPr>
        <p:spPr>
          <a:xfrm>
            <a:off x="4494446" y="3974574"/>
            <a:ext cx="205714" cy="205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２</a:t>
            </a:r>
            <a:endParaRPr kumimoji="1" lang="en-US" altLang="ja-JP"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26" name="楕円 325"/>
          <p:cNvSpPr/>
          <p:nvPr/>
        </p:nvSpPr>
        <p:spPr>
          <a:xfrm>
            <a:off x="587517" y="6378584"/>
            <a:ext cx="205714" cy="205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27" name="楕円 326"/>
          <p:cNvSpPr/>
          <p:nvPr/>
        </p:nvSpPr>
        <p:spPr>
          <a:xfrm>
            <a:off x="62997" y="6637773"/>
            <a:ext cx="205714" cy="205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２</a:t>
            </a:r>
            <a:endParaRPr kumimoji="1" lang="en-US" altLang="ja-JP"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28" name="コンテンツ プレースホルダー 2"/>
          <p:cNvSpPr txBox="1">
            <a:spLocks/>
          </p:cNvSpPr>
          <p:nvPr/>
        </p:nvSpPr>
        <p:spPr>
          <a:xfrm>
            <a:off x="4689482" y="577321"/>
            <a:ext cx="1866436" cy="595091"/>
          </a:xfrm>
          <a:prstGeom prst="rect">
            <a:avLst/>
          </a:prstGeom>
          <a:ln>
            <a:noFill/>
          </a:ln>
        </p:spPr>
        <p:txBody>
          <a:bodyPr vert="horz" wrap="square" lIns="64286" tIns="33429" rIns="64286" bIns="33429"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「デジタルファースト」、「ワンスオンリー」、「ワンストップ」を実現し、府民や企業への行政サービスを高度化させ、生活の質（</a:t>
            </a:r>
            <a:r>
              <a:rPr kumimoji="1" lang="en-US" altLang="ja-JP" sz="857"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）、利便性を向上</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329" name="グループ化 328"/>
          <p:cNvGrpSpPr/>
          <p:nvPr/>
        </p:nvGrpSpPr>
        <p:grpSpPr>
          <a:xfrm>
            <a:off x="4726726" y="389647"/>
            <a:ext cx="4313359" cy="192857"/>
            <a:chOff x="6617416" y="561410"/>
            <a:chExt cx="6038703" cy="270000"/>
          </a:xfrm>
        </p:grpSpPr>
        <p:sp>
          <p:nvSpPr>
            <p:cNvPr id="330" name="正方形/長方形 329"/>
            <p:cNvSpPr/>
            <p:nvPr/>
          </p:nvSpPr>
          <p:spPr>
            <a:xfrm>
              <a:off x="6617416" y="561410"/>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目指すべき姿</a:t>
              </a:r>
            </a:p>
          </p:txBody>
        </p:sp>
        <p:sp>
          <p:nvSpPr>
            <p:cNvPr id="331" name="ホームベース 330"/>
            <p:cNvSpPr/>
            <p:nvPr/>
          </p:nvSpPr>
          <p:spPr>
            <a:xfrm>
              <a:off x="6617416" y="561410"/>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332" name="コンテンツ プレースホルダー 2">
            <a:extLst>
              <a:ext uri="{FF2B5EF4-FFF2-40B4-BE49-F238E27FC236}">
                <a16:creationId xmlns:a16="http://schemas.microsoft.com/office/drawing/2014/main" id="{AB9CE742-56D2-4208-986F-EA8D143E6F8E}"/>
              </a:ext>
            </a:extLst>
          </p:cNvPr>
          <p:cNvSpPr txBox="1">
            <a:spLocks/>
          </p:cNvSpPr>
          <p:nvPr/>
        </p:nvSpPr>
        <p:spPr>
          <a:xfrm>
            <a:off x="4689482" y="3946489"/>
            <a:ext cx="4350603" cy="461638"/>
          </a:xfrm>
          <a:prstGeom prst="rect">
            <a:avLst/>
          </a:prstGeom>
          <a:ln>
            <a:noFill/>
          </a:ln>
        </p:spPr>
        <p:txBody>
          <a:bodyPr vert="horz" wrap="square" lIns="65314" tIns="32657" rIns="65314" bIns="32657"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スマートシティに必要不可欠な社会インフラとして広域のデータ連携基盤を構築</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・データ連携基盤及びコミュニケーション基盤（ポータル）の構築</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・これらを運営するルール及び管理体制の検討</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3" name="コンテンツ プレースホルダー 2">
            <a:extLst>
              <a:ext uri="{FF2B5EF4-FFF2-40B4-BE49-F238E27FC236}">
                <a16:creationId xmlns:a16="http://schemas.microsoft.com/office/drawing/2014/main" id="{AB9CE742-56D2-4208-986F-EA8D143E6F8E}"/>
              </a:ext>
            </a:extLst>
          </p:cNvPr>
          <p:cNvSpPr txBox="1">
            <a:spLocks/>
          </p:cNvSpPr>
          <p:nvPr/>
        </p:nvSpPr>
        <p:spPr>
          <a:xfrm>
            <a:off x="4689482" y="3086154"/>
            <a:ext cx="4350603" cy="593532"/>
          </a:xfrm>
          <a:prstGeom prst="rect">
            <a:avLst/>
          </a:prstGeom>
          <a:ln>
            <a:noFill/>
          </a:ln>
        </p:spPr>
        <p:txBody>
          <a:bodyPr vert="horz" wrap="square" lIns="65314" tIns="32657" rIns="65314" bIns="32657"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最適なデジタル技術を活用した行政サービスの展開、行政データのオープンデータ化推進</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・スマートフォンアプリサービスなどの利便性向上</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・共通業務のソリューション一元化</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・先端テクノロジーの効果的な導入</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4" name="Rectangle 13" descr="縦線 (反転)"/>
          <p:cNvSpPr>
            <a:spLocks noChangeArrowheads="1"/>
          </p:cNvSpPr>
          <p:nvPr/>
        </p:nvSpPr>
        <p:spPr bwMode="auto">
          <a:xfrm>
            <a:off x="7015580" y="704659"/>
            <a:ext cx="2005956" cy="128571"/>
          </a:xfrm>
          <a:prstGeom prst="rect">
            <a:avLst/>
          </a:prstGeom>
          <a:solidFill>
            <a:schemeClr val="bg1">
              <a:alpha val="97000"/>
            </a:schemeClr>
          </a:solidFill>
          <a:ln w="9525">
            <a:solidFill>
              <a:schemeClr val="tx1"/>
            </a:solidFill>
            <a:miter lim="800000"/>
            <a:headEnd/>
            <a:tailEnd/>
          </a:ln>
          <a:effectLst/>
        </p:spPr>
        <p:txBody>
          <a:bodyPr wrap="none" lIns="25714" tIns="0" rIns="25714" bIns="0" anchor="ctr" anchorCtr="0"/>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府民との接点となるインターフェースの充実</a:t>
            </a:r>
          </a:p>
        </p:txBody>
      </p:sp>
      <p:sp>
        <p:nvSpPr>
          <p:cNvPr id="335" name="Rectangle 13" descr="縦線 (反転)"/>
          <p:cNvSpPr>
            <a:spLocks noChangeArrowheads="1"/>
          </p:cNvSpPr>
          <p:nvPr/>
        </p:nvSpPr>
        <p:spPr bwMode="auto">
          <a:xfrm>
            <a:off x="7015580" y="859453"/>
            <a:ext cx="2005956" cy="128571"/>
          </a:xfrm>
          <a:prstGeom prst="rect">
            <a:avLst/>
          </a:prstGeom>
          <a:solidFill>
            <a:schemeClr val="bg1"/>
          </a:solidFill>
          <a:ln w="9525">
            <a:solidFill>
              <a:schemeClr val="tx1"/>
            </a:solidFill>
            <a:miter lim="800000"/>
            <a:headEnd/>
            <a:tailEnd/>
          </a:ln>
          <a:effectLst/>
        </p:spPr>
        <p:txBody>
          <a:bodyPr wrap="none" lIns="25714" tIns="0" rIns="25714" bIns="0" anchor="ctr" anchorCtr="0"/>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庁内のシステムの標準化・共通化による全体最適</a:t>
            </a:r>
          </a:p>
        </p:txBody>
      </p:sp>
      <p:sp>
        <p:nvSpPr>
          <p:cNvPr id="336" name="Rectangle 13" descr="縦線 (反転)"/>
          <p:cNvSpPr>
            <a:spLocks noChangeArrowheads="1"/>
          </p:cNvSpPr>
          <p:nvPr/>
        </p:nvSpPr>
        <p:spPr bwMode="auto">
          <a:xfrm>
            <a:off x="7015579" y="1014247"/>
            <a:ext cx="2005957" cy="128571"/>
          </a:xfrm>
          <a:prstGeom prst="rect">
            <a:avLst/>
          </a:prstGeom>
          <a:solidFill>
            <a:schemeClr val="bg1"/>
          </a:solidFill>
          <a:ln w="9525">
            <a:solidFill>
              <a:schemeClr val="tx1"/>
            </a:solidFill>
            <a:miter lim="800000"/>
            <a:headEnd/>
            <a:tailEnd/>
          </a:ln>
          <a:effectLst/>
        </p:spPr>
        <p:txBody>
          <a:bodyPr wrap="none" lIns="25714" tIns="0" rIns="25714" bIns="0" anchor="ctr" anchorCtr="0"/>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システム間のデータを連携させる機能の構築</a:t>
            </a:r>
          </a:p>
        </p:txBody>
      </p:sp>
      <p:sp>
        <p:nvSpPr>
          <p:cNvPr id="337" name="Text Box 6"/>
          <p:cNvSpPr txBox="1">
            <a:spLocks noChangeArrowheads="1"/>
          </p:cNvSpPr>
          <p:nvPr/>
        </p:nvSpPr>
        <p:spPr bwMode="auto">
          <a:xfrm>
            <a:off x="6611719" y="704659"/>
            <a:ext cx="385714" cy="128571"/>
          </a:xfrm>
          <a:prstGeom prst="homePlate">
            <a:avLst>
              <a:gd name="adj" fmla="val 15604"/>
            </a:avLst>
          </a:prstGeom>
          <a:solidFill>
            <a:srgbClr val="0070C0"/>
          </a:solidFill>
          <a:ln>
            <a:solidFill>
              <a:schemeClr val="tx1"/>
            </a:solidFill>
          </a:ln>
        </p:spPr>
        <p:txBody>
          <a:bodyPr wrap="none" lIns="25714" tIns="0" rIns="25714" bIns="0" anchor="ctr" anchorCtr="1"/>
          <a:lstStyle>
            <a:lvl1pPr eaLnBrk="0" hangingPunct="0">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1" lang="ja-JP" altLang="en-US" sz="78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sym typeface="Calibri" pitchFamily="34" charset="0"/>
              </a:rPr>
              <a:t>フロント</a:t>
            </a:r>
            <a:endParaRPr kumimoji="1" lang="en-US" altLang="ja-JP" sz="78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sym typeface="Calibri" pitchFamily="34" charset="0"/>
            </a:endParaRPr>
          </a:p>
        </p:txBody>
      </p:sp>
      <p:sp>
        <p:nvSpPr>
          <p:cNvPr id="338" name="Text Box 9"/>
          <p:cNvSpPr txBox="1">
            <a:spLocks noChangeArrowheads="1"/>
          </p:cNvSpPr>
          <p:nvPr/>
        </p:nvSpPr>
        <p:spPr bwMode="auto">
          <a:xfrm>
            <a:off x="6611718" y="859453"/>
            <a:ext cx="385714" cy="128571"/>
          </a:xfrm>
          <a:prstGeom prst="homePlate">
            <a:avLst>
              <a:gd name="adj" fmla="val 15604"/>
            </a:avLst>
          </a:prstGeom>
          <a:solidFill>
            <a:srgbClr val="0070C0"/>
          </a:solidFill>
          <a:ln>
            <a:solidFill>
              <a:schemeClr val="tx1"/>
            </a:solidFill>
          </a:ln>
          <a:effectLst/>
        </p:spPr>
        <p:txBody>
          <a:bodyPr wrap="none" lIns="25714" tIns="0" rIns="25714" bIns="0" anchor="ctr" anchorCtr="1"/>
          <a:lstStyle>
            <a:lvl1pPr eaLnBrk="0" hangingPunct="0">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1" lang="ja-JP" altLang="en-US" sz="78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sym typeface="Calibri" pitchFamily="34" charset="0"/>
              </a:rPr>
              <a:t>バック</a:t>
            </a:r>
            <a:endParaRPr kumimoji="1" lang="en-US" altLang="ja-JP" sz="78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sym typeface="Calibri" pitchFamily="34" charset="0"/>
            </a:endParaRPr>
          </a:p>
        </p:txBody>
      </p:sp>
      <p:sp>
        <p:nvSpPr>
          <p:cNvPr id="339" name="Text Box 9"/>
          <p:cNvSpPr txBox="1">
            <a:spLocks noChangeArrowheads="1"/>
          </p:cNvSpPr>
          <p:nvPr/>
        </p:nvSpPr>
        <p:spPr bwMode="auto">
          <a:xfrm>
            <a:off x="6611719" y="1014247"/>
            <a:ext cx="385714" cy="128571"/>
          </a:xfrm>
          <a:prstGeom prst="homePlate">
            <a:avLst>
              <a:gd name="adj" fmla="val 12958"/>
            </a:avLst>
          </a:prstGeom>
          <a:solidFill>
            <a:srgbClr val="0070C0"/>
          </a:solidFill>
          <a:ln>
            <a:solidFill>
              <a:schemeClr val="tx1"/>
            </a:solidFill>
          </a:ln>
          <a:effectLst/>
        </p:spPr>
        <p:txBody>
          <a:bodyPr wrap="none" lIns="25714" tIns="0" rIns="25714" bIns="0" anchor="ctr" anchorCtr="1"/>
          <a:lstStyle>
            <a:lvl1pPr eaLnBrk="0" hangingPunct="0">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1" lang="ja-JP" altLang="en-US" sz="78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sym typeface="Calibri" pitchFamily="34" charset="0"/>
              </a:rPr>
              <a:t>ミドル</a:t>
            </a:r>
          </a:p>
        </p:txBody>
      </p:sp>
      <p:sp>
        <p:nvSpPr>
          <p:cNvPr id="340" name="コンテンツ プレースホルダー 2"/>
          <p:cNvSpPr txBox="1">
            <a:spLocks/>
          </p:cNvSpPr>
          <p:nvPr/>
        </p:nvSpPr>
        <p:spPr>
          <a:xfrm>
            <a:off x="6490572" y="550097"/>
            <a:ext cx="903914" cy="199406"/>
          </a:xfrm>
          <a:prstGeom prst="rect">
            <a:avLst/>
          </a:prstGeom>
          <a:ln>
            <a:noFill/>
          </a:ln>
        </p:spPr>
        <p:txBody>
          <a:bodyPr vert="horz" wrap="square" lIns="64286" tIns="33429" rIns="64286" bIns="33429"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イメージ</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41" name="コンテンツ プレースホルダー 2"/>
          <p:cNvSpPr txBox="1">
            <a:spLocks/>
          </p:cNvSpPr>
          <p:nvPr/>
        </p:nvSpPr>
        <p:spPr>
          <a:xfrm>
            <a:off x="6767597" y="3206552"/>
            <a:ext cx="2224734" cy="471980"/>
          </a:xfrm>
          <a:prstGeom prst="rect">
            <a:avLst/>
          </a:prstGeom>
          <a:ln>
            <a:noFill/>
          </a:ln>
        </p:spPr>
        <p:txBody>
          <a:bodyPr vert="horz" lIns="65314" tIns="32657" rIns="65314" bIns="32657" rtlCol="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・オープンデータの充実、強化</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・行政データの府庁内外での積極的活用</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・住民サービスに係る市町村へのデジタル化支援</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42" name="コンテンツ プレースホルダー 2">
            <a:extLst>
              <a:ext uri="{FF2B5EF4-FFF2-40B4-BE49-F238E27FC236}">
                <a16:creationId xmlns:a16="http://schemas.microsoft.com/office/drawing/2014/main" id="{AB9CE742-56D2-4208-986F-EA8D143E6F8E}"/>
              </a:ext>
            </a:extLst>
          </p:cNvPr>
          <p:cNvSpPr txBox="1">
            <a:spLocks/>
          </p:cNvSpPr>
          <p:nvPr/>
        </p:nvSpPr>
        <p:spPr>
          <a:xfrm>
            <a:off x="4689482" y="4598941"/>
            <a:ext cx="4547804" cy="725428"/>
          </a:xfrm>
          <a:prstGeom prst="rect">
            <a:avLst/>
          </a:prstGeom>
          <a:ln>
            <a:noFill/>
          </a:ln>
        </p:spPr>
        <p:txBody>
          <a:bodyPr vert="horz" wrap="square" lIns="65314" tIns="32657" rIns="65314" bIns="32657"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より高度なデジタル専門知識を有する「人材確保」と、職員の</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マインドを醸成するための「人材育成」の両面から人材を強化</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・既存プロセスの見直し提案や新たなプロジェクトを立案・推進できるコンサルタント・プロジェクトマネー</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ジャー的な即戦力となる人材の確保（人材像、必要な雇用条件等や制度面についてさらに検討）</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・管理職や</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を推進する職員など、役割等に応じた</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推進に向けた研修・セミナーの実施</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9532434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F1BD0C35-4E36-4765-AB73-4BFFEE8CD159}"/>
              </a:ext>
            </a:extLst>
          </p:cNvPr>
          <p:cNvCxnSpPr>
            <a:cxnSpLocks/>
          </p:cNvCxnSpPr>
          <p:nvPr/>
        </p:nvCxnSpPr>
        <p:spPr>
          <a:xfrm flipH="1">
            <a:off x="4222424" y="3307563"/>
            <a:ext cx="0" cy="351000"/>
          </a:xfrm>
          <a:prstGeom prst="line">
            <a:avLst/>
          </a:prstGeom>
          <a:ln w="38100"/>
        </p:spPr>
        <p:style>
          <a:lnRef idx="1">
            <a:schemeClr val="dk1"/>
          </a:lnRef>
          <a:fillRef idx="0">
            <a:schemeClr val="dk1"/>
          </a:fillRef>
          <a:effectRef idx="0">
            <a:schemeClr val="dk1"/>
          </a:effectRef>
          <a:fontRef idx="minor">
            <a:schemeClr val="tx1"/>
          </a:fontRef>
        </p:style>
      </p:cxnSp>
      <p:sp>
        <p:nvSpPr>
          <p:cNvPr id="6" name="角丸四角形 22">
            <a:extLst>
              <a:ext uri="{FF2B5EF4-FFF2-40B4-BE49-F238E27FC236}">
                <a16:creationId xmlns:a16="http://schemas.microsoft.com/office/drawing/2014/main" id="{1B2E078C-8494-4D03-A0A4-75D207A6B42A}"/>
              </a:ext>
            </a:extLst>
          </p:cNvPr>
          <p:cNvSpPr/>
          <p:nvPr/>
        </p:nvSpPr>
        <p:spPr>
          <a:xfrm>
            <a:off x="2451007" y="1953218"/>
            <a:ext cx="3346832" cy="1348905"/>
          </a:xfrm>
          <a:prstGeom prst="roundRect">
            <a:avLst>
              <a:gd name="adj" fmla="val 9480"/>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209816FF-B2EE-4107-AB7F-F44664A843FB}"/>
              </a:ext>
            </a:extLst>
          </p:cNvPr>
          <p:cNvSpPr txBox="1"/>
          <p:nvPr/>
        </p:nvSpPr>
        <p:spPr>
          <a:xfrm>
            <a:off x="2588600" y="2449472"/>
            <a:ext cx="1535823" cy="842538"/>
          </a:xfrm>
          <a:prstGeom prst="rect">
            <a:avLst/>
          </a:prstGeom>
          <a:noFill/>
        </p:spPr>
        <p:txBody>
          <a:bodyPr wrap="square" rtlCol="0">
            <a:spAutoFit/>
          </a:bodyPr>
          <a:lstStyle/>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知事</a:t>
            </a:r>
            <a:endParaRPr kumimoji="1" lang="en-US" altLang="ja-JP"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副知事</a:t>
            </a:r>
            <a:endParaRPr kumimoji="1" lang="en-US" altLang="ja-JP"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スマートシティ戦略部長</a:t>
            </a:r>
            <a:endParaRPr kumimoji="1" lang="en-US" altLang="ja-JP"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庁内関係部局</a:t>
            </a:r>
            <a:endParaRPr kumimoji="1" lang="en-US" altLang="ja-JP"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外部有識者　</a:t>
            </a:r>
            <a:endParaRPr kumimoji="1" lang="en-US" altLang="ja-JP"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a:extLst>
              <a:ext uri="{FF2B5EF4-FFF2-40B4-BE49-F238E27FC236}">
                <a16:creationId xmlns:a16="http://schemas.microsoft.com/office/drawing/2014/main" id="{389446CC-B49C-4A05-A1DA-D0CEC2DDA456}"/>
              </a:ext>
            </a:extLst>
          </p:cNvPr>
          <p:cNvSpPr/>
          <p:nvPr/>
        </p:nvSpPr>
        <p:spPr>
          <a:xfrm>
            <a:off x="3156015" y="2036299"/>
            <a:ext cx="1936813" cy="30008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1" lang="en-US" altLang="ja-JP" sz="13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13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イニシアティブ</a:t>
            </a:r>
            <a:r>
              <a:rPr kumimoji="1" lang="en-US" altLang="ja-JP" sz="13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3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a:extLst>
              <a:ext uri="{FF2B5EF4-FFF2-40B4-BE49-F238E27FC236}">
                <a16:creationId xmlns:a16="http://schemas.microsoft.com/office/drawing/2014/main" id="{FB88F07C-8DE5-4917-92EF-03B1CC064E67}"/>
              </a:ext>
            </a:extLst>
          </p:cNvPr>
          <p:cNvSpPr/>
          <p:nvPr/>
        </p:nvSpPr>
        <p:spPr bwMode="auto">
          <a:xfrm>
            <a:off x="4178479" y="2474137"/>
            <a:ext cx="1535822" cy="767003"/>
          </a:xfrm>
          <a:prstGeom prst="rect">
            <a:avLst/>
          </a:prstGeom>
          <a:solidFill>
            <a:schemeClr val="bg1"/>
          </a:solidFill>
          <a:ln w="9525">
            <a:solidFill>
              <a:schemeClr val="accent1"/>
            </a:solidFill>
            <a:miter lim="800000"/>
            <a:headEnd/>
            <a:tailEnd/>
          </a:ln>
          <a:effectLst/>
        </p:spPr>
        <p:txBody>
          <a:bodyPr rot="0" spcFirstLastPara="0" vertOverflow="overflow" horzOverflow="overflow" vert="horz" wrap="square" lIns="54000" tIns="27000" rIns="54000" bIns="27000" numCol="1" spcCol="0" rtlCol="0" fromWordArt="0" anchor="t"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＜ミッション＞</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大阪におけるデジタル課題について</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　① 課題解決の手法を構築し</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　② これを実行するための推進</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　　　体制の方針を示す</a:t>
            </a:r>
          </a:p>
        </p:txBody>
      </p:sp>
      <p:cxnSp>
        <p:nvCxnSpPr>
          <p:cNvPr id="53" name="直線コネクタ 52">
            <a:extLst>
              <a:ext uri="{FF2B5EF4-FFF2-40B4-BE49-F238E27FC236}">
                <a16:creationId xmlns:a16="http://schemas.microsoft.com/office/drawing/2014/main" id="{72DD348C-0D47-4BE7-8140-1871501DFDD7}"/>
              </a:ext>
            </a:extLst>
          </p:cNvPr>
          <p:cNvCxnSpPr>
            <a:cxnSpLocks/>
          </p:cNvCxnSpPr>
          <p:nvPr/>
        </p:nvCxnSpPr>
        <p:spPr>
          <a:xfrm flipV="1">
            <a:off x="1162419" y="3657766"/>
            <a:ext cx="6045280" cy="797"/>
          </a:xfrm>
          <a:prstGeom prst="line">
            <a:avLst/>
          </a:prstGeom>
          <a:ln w="38100"/>
        </p:spPr>
        <p:style>
          <a:lnRef idx="1">
            <a:schemeClr val="dk1"/>
          </a:lnRef>
          <a:fillRef idx="0">
            <a:schemeClr val="dk1"/>
          </a:fillRef>
          <a:effectRef idx="0">
            <a:schemeClr val="dk1"/>
          </a:effectRef>
          <a:fontRef idx="minor">
            <a:schemeClr val="tx1"/>
          </a:fontRef>
        </p:style>
      </p:cxnSp>
      <p:sp>
        <p:nvSpPr>
          <p:cNvPr id="10" name="角丸四角形 30">
            <a:extLst>
              <a:ext uri="{FF2B5EF4-FFF2-40B4-BE49-F238E27FC236}">
                <a16:creationId xmlns:a16="http://schemas.microsoft.com/office/drawing/2014/main" id="{2E5B7250-6AAD-4364-9954-90C1CD3BAF1B}"/>
              </a:ext>
            </a:extLst>
          </p:cNvPr>
          <p:cNvSpPr/>
          <p:nvPr/>
        </p:nvSpPr>
        <p:spPr>
          <a:xfrm>
            <a:off x="4401909" y="3919003"/>
            <a:ext cx="1728000" cy="1404000"/>
          </a:xfrm>
          <a:prstGeom prst="roundRect">
            <a:avLst>
              <a:gd name="adj" fmla="val 94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a:extLst>
              <a:ext uri="{FF2B5EF4-FFF2-40B4-BE49-F238E27FC236}">
                <a16:creationId xmlns:a16="http://schemas.microsoft.com/office/drawing/2014/main" id="{EE883DE5-01E8-4A61-95B6-DFD329C74B82}"/>
              </a:ext>
            </a:extLst>
          </p:cNvPr>
          <p:cNvSpPr/>
          <p:nvPr/>
        </p:nvSpPr>
        <p:spPr>
          <a:xfrm>
            <a:off x="4622980" y="4130939"/>
            <a:ext cx="1342034" cy="26545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府庁</a:t>
            </a:r>
            <a:r>
              <a:rPr kumimoji="1" lang="en-US" altLang="ja-JP"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検討チーム</a:t>
            </a:r>
          </a:p>
        </p:txBody>
      </p:sp>
      <p:sp>
        <p:nvSpPr>
          <p:cNvPr id="20" name="正方形/長方形 19">
            <a:extLst>
              <a:ext uri="{FF2B5EF4-FFF2-40B4-BE49-F238E27FC236}">
                <a16:creationId xmlns:a16="http://schemas.microsoft.com/office/drawing/2014/main" id="{201855C0-3D37-4A26-B0A7-F269C5C39148}"/>
              </a:ext>
            </a:extLst>
          </p:cNvPr>
          <p:cNvSpPr/>
          <p:nvPr/>
        </p:nvSpPr>
        <p:spPr bwMode="auto">
          <a:xfrm>
            <a:off x="4516034" y="4465958"/>
            <a:ext cx="1539000" cy="783000"/>
          </a:xfrm>
          <a:prstGeom prst="rect">
            <a:avLst/>
          </a:prstGeom>
          <a:solidFill>
            <a:schemeClr val="bg1"/>
          </a:solidFill>
          <a:ln w="9525">
            <a:solidFill>
              <a:schemeClr val="accent1"/>
            </a:solidFill>
            <a:miter lim="800000"/>
            <a:headEnd/>
            <a:tailEnd/>
          </a:ln>
          <a:effectLst/>
        </p:spPr>
        <p:txBody>
          <a:bodyPr rot="0" spcFirstLastPara="0" vertOverflow="overflow" horzOverflow="overflow" vert="horz" wrap="square" lIns="54000" tIns="27000" rIns="54000" bIns="27000" numCol="1" spcCol="0" rtlCol="0" fromWordArt="0" anchor="t"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＜チーム作業＞</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endParaRPr kumimoji="1"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国内外事例調査</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各部業務ヒアリング</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ハードウェアの集約</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ソフトウェアの最適化　など</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p:txBody>
      </p:sp>
      <p:sp>
        <p:nvSpPr>
          <p:cNvPr id="3" name="角丸四角形 2">
            <a:extLst>
              <a:ext uri="{FF2B5EF4-FFF2-40B4-BE49-F238E27FC236}">
                <a16:creationId xmlns:a16="http://schemas.microsoft.com/office/drawing/2014/main" id="{B3BBD725-AB01-4B0F-B111-E2C2A13FD3FE}"/>
              </a:ext>
            </a:extLst>
          </p:cNvPr>
          <p:cNvSpPr/>
          <p:nvPr/>
        </p:nvSpPr>
        <p:spPr>
          <a:xfrm>
            <a:off x="2295484" y="3919003"/>
            <a:ext cx="1728000" cy="1404000"/>
          </a:xfrm>
          <a:prstGeom prst="roundRect">
            <a:avLst>
              <a:gd name="adj" fmla="val 8194"/>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正方形/長方形 7">
            <a:extLst>
              <a:ext uri="{FF2B5EF4-FFF2-40B4-BE49-F238E27FC236}">
                <a16:creationId xmlns:a16="http://schemas.microsoft.com/office/drawing/2014/main" id="{B6D9EA48-BADA-4EFA-8B45-3F3322B61FCD}"/>
              </a:ext>
            </a:extLst>
          </p:cNvPr>
          <p:cNvSpPr/>
          <p:nvPr/>
        </p:nvSpPr>
        <p:spPr>
          <a:xfrm>
            <a:off x="2467992" y="4130939"/>
            <a:ext cx="1486305" cy="26545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a:t>
            </a:r>
            <a:r>
              <a:rPr kumimoji="1" lang="en-US" altLang="ja-JP"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検討チーム</a:t>
            </a:r>
          </a:p>
        </p:txBody>
      </p:sp>
      <p:sp>
        <p:nvSpPr>
          <p:cNvPr id="25" name="正方形/長方形 24">
            <a:extLst>
              <a:ext uri="{FF2B5EF4-FFF2-40B4-BE49-F238E27FC236}">
                <a16:creationId xmlns:a16="http://schemas.microsoft.com/office/drawing/2014/main" id="{03F9C579-083D-4281-88B2-D674F4AFAF61}"/>
              </a:ext>
            </a:extLst>
          </p:cNvPr>
          <p:cNvSpPr/>
          <p:nvPr/>
        </p:nvSpPr>
        <p:spPr bwMode="auto">
          <a:xfrm>
            <a:off x="2397467" y="4465958"/>
            <a:ext cx="1539000" cy="783000"/>
          </a:xfrm>
          <a:prstGeom prst="rect">
            <a:avLst/>
          </a:prstGeom>
          <a:solidFill>
            <a:schemeClr val="bg1"/>
          </a:solidFill>
          <a:ln w="9525">
            <a:solidFill>
              <a:schemeClr val="accent1"/>
            </a:solidFill>
            <a:miter lim="800000"/>
            <a:headEnd/>
            <a:tailEnd/>
          </a:ln>
          <a:effectLst/>
        </p:spPr>
        <p:txBody>
          <a:bodyPr rot="0" spcFirstLastPara="0" vertOverflow="overflow" horzOverflow="overflow" vert="horz" wrap="square" lIns="54000" tIns="27000" rIns="54000" bIns="27000" numCol="1" spcCol="0" rtlCol="0" fromWordArt="0" anchor="t"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＜チーム作業＞</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endParaRPr kumimoji="1"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先行団体調査</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市町村ニーズ調査</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共同化検討</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デジタル人材支援　など</a:t>
            </a:r>
          </a:p>
        </p:txBody>
      </p:sp>
      <p:sp>
        <p:nvSpPr>
          <p:cNvPr id="55" name="楕円 54">
            <a:extLst>
              <a:ext uri="{FF2B5EF4-FFF2-40B4-BE49-F238E27FC236}">
                <a16:creationId xmlns:a16="http://schemas.microsoft.com/office/drawing/2014/main" id="{35B74CBB-D2AE-48A9-9AAE-1C0B4FF3D7C4}"/>
              </a:ext>
            </a:extLst>
          </p:cNvPr>
          <p:cNvSpPr>
            <a:spLocks noChangeAspect="1"/>
          </p:cNvSpPr>
          <p:nvPr/>
        </p:nvSpPr>
        <p:spPr>
          <a:xfrm>
            <a:off x="2351157" y="3854218"/>
            <a:ext cx="243000" cy="23338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2</a:t>
            </a:r>
            <a:endParaRPr kumimoji="1" lang="ja-JP" altLang="en-US" sz="135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7" name="角丸四角形 27">
            <a:extLst>
              <a:ext uri="{FF2B5EF4-FFF2-40B4-BE49-F238E27FC236}">
                <a16:creationId xmlns:a16="http://schemas.microsoft.com/office/drawing/2014/main" id="{FB86A360-276B-41A3-90A6-D10C5670118C}"/>
              </a:ext>
            </a:extLst>
          </p:cNvPr>
          <p:cNvSpPr/>
          <p:nvPr/>
        </p:nvSpPr>
        <p:spPr>
          <a:xfrm>
            <a:off x="6393414" y="3908046"/>
            <a:ext cx="1728000" cy="1404000"/>
          </a:xfrm>
          <a:prstGeom prst="roundRect">
            <a:avLst>
              <a:gd name="adj" fmla="val 9446"/>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正方形/長方形 44">
            <a:extLst>
              <a:ext uri="{FF2B5EF4-FFF2-40B4-BE49-F238E27FC236}">
                <a16:creationId xmlns:a16="http://schemas.microsoft.com/office/drawing/2014/main" id="{B6D9EA48-BADA-4EFA-8B45-3F3322B61FCD}"/>
              </a:ext>
            </a:extLst>
          </p:cNvPr>
          <p:cNvSpPr/>
          <p:nvPr/>
        </p:nvSpPr>
        <p:spPr>
          <a:xfrm>
            <a:off x="6514176" y="4119982"/>
            <a:ext cx="1569661" cy="26545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制度・あり方検討チーム</a:t>
            </a:r>
          </a:p>
        </p:txBody>
      </p:sp>
      <p:sp>
        <p:nvSpPr>
          <p:cNvPr id="51" name="正方形/長方形 50">
            <a:extLst>
              <a:ext uri="{FF2B5EF4-FFF2-40B4-BE49-F238E27FC236}">
                <a16:creationId xmlns:a16="http://schemas.microsoft.com/office/drawing/2014/main" id="{03F9C579-083D-4281-88B2-D674F4AFAF61}"/>
              </a:ext>
            </a:extLst>
          </p:cNvPr>
          <p:cNvSpPr/>
          <p:nvPr/>
        </p:nvSpPr>
        <p:spPr bwMode="auto">
          <a:xfrm>
            <a:off x="6475076" y="4455002"/>
            <a:ext cx="1539000" cy="783000"/>
          </a:xfrm>
          <a:prstGeom prst="rect">
            <a:avLst/>
          </a:prstGeom>
          <a:solidFill>
            <a:schemeClr val="bg1"/>
          </a:solidFill>
          <a:ln w="9525">
            <a:solidFill>
              <a:schemeClr val="accent1"/>
            </a:solidFill>
            <a:miter lim="800000"/>
            <a:headEnd/>
            <a:tailEnd/>
          </a:ln>
          <a:effectLst/>
        </p:spPr>
        <p:txBody>
          <a:bodyPr rot="0" spcFirstLastPara="0" vertOverflow="overflow" horzOverflow="overflow" vert="horz" wrap="square" lIns="54000" tIns="27000" rIns="54000" bIns="27000" numCol="1" spcCol="0" rtlCol="0" fromWordArt="0" anchor="t"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＜チーム作業＞</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改革推進体制のあり方検討</a:t>
            </a: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デジタル人材のあり方検討</a:t>
            </a: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最適な調達のあり方検討</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データ連携基盤活用　など</a:t>
            </a: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p:txBody>
      </p:sp>
      <p:sp>
        <p:nvSpPr>
          <p:cNvPr id="38" name="楕円 37">
            <a:extLst>
              <a:ext uri="{FF2B5EF4-FFF2-40B4-BE49-F238E27FC236}">
                <a16:creationId xmlns:a16="http://schemas.microsoft.com/office/drawing/2014/main" id="{35B74CBB-D2AE-48A9-9AAE-1C0B4FF3D7C4}"/>
              </a:ext>
            </a:extLst>
          </p:cNvPr>
          <p:cNvSpPr>
            <a:spLocks noChangeAspect="1"/>
          </p:cNvSpPr>
          <p:nvPr/>
        </p:nvSpPr>
        <p:spPr>
          <a:xfrm>
            <a:off x="6324938" y="3876012"/>
            <a:ext cx="243000" cy="23338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４</a:t>
            </a:r>
          </a:p>
        </p:txBody>
      </p:sp>
      <p:sp>
        <p:nvSpPr>
          <p:cNvPr id="44" name="楕円 43">
            <a:extLst>
              <a:ext uri="{FF2B5EF4-FFF2-40B4-BE49-F238E27FC236}">
                <a16:creationId xmlns:a16="http://schemas.microsoft.com/office/drawing/2014/main" id="{35B74CBB-D2AE-48A9-9AAE-1C0B4FF3D7C4}"/>
              </a:ext>
            </a:extLst>
          </p:cNvPr>
          <p:cNvSpPr>
            <a:spLocks noChangeAspect="1"/>
          </p:cNvSpPr>
          <p:nvPr/>
        </p:nvSpPr>
        <p:spPr>
          <a:xfrm>
            <a:off x="4377639" y="3859042"/>
            <a:ext cx="243000" cy="23338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３</a:t>
            </a:r>
          </a:p>
        </p:txBody>
      </p:sp>
      <p:cxnSp>
        <p:nvCxnSpPr>
          <p:cNvPr id="35" name="直線コネクタ 34">
            <a:extLst>
              <a:ext uri="{FF2B5EF4-FFF2-40B4-BE49-F238E27FC236}">
                <a16:creationId xmlns:a16="http://schemas.microsoft.com/office/drawing/2014/main" id="{0CAC4D36-CA4B-4581-81B0-10B63790FC74}"/>
              </a:ext>
            </a:extLst>
          </p:cNvPr>
          <p:cNvCxnSpPr>
            <a:cxnSpLocks/>
          </p:cNvCxnSpPr>
          <p:nvPr/>
        </p:nvCxnSpPr>
        <p:spPr>
          <a:xfrm>
            <a:off x="3131381" y="3669520"/>
            <a:ext cx="0" cy="238526"/>
          </a:xfrm>
          <a:prstGeom prst="line">
            <a:avLst/>
          </a:prstGeom>
          <a:ln w="38100"/>
        </p:spPr>
        <p:style>
          <a:lnRef idx="1">
            <a:schemeClr val="dk1"/>
          </a:lnRef>
          <a:fillRef idx="0">
            <a:schemeClr val="dk1"/>
          </a:fillRef>
          <a:effectRef idx="0">
            <a:schemeClr val="dk1"/>
          </a:effectRef>
          <a:fontRef idx="minor">
            <a:schemeClr val="tx1"/>
          </a:fontRef>
        </p:style>
      </p:cxnSp>
      <p:sp>
        <p:nvSpPr>
          <p:cNvPr id="47" name="角丸四角形 30">
            <a:extLst>
              <a:ext uri="{FF2B5EF4-FFF2-40B4-BE49-F238E27FC236}">
                <a16:creationId xmlns:a16="http://schemas.microsoft.com/office/drawing/2014/main" id="{4ADEDE55-00E6-4096-834C-5128D1A3E3B5}"/>
              </a:ext>
            </a:extLst>
          </p:cNvPr>
          <p:cNvSpPr/>
          <p:nvPr/>
        </p:nvSpPr>
        <p:spPr>
          <a:xfrm>
            <a:off x="313808" y="3908046"/>
            <a:ext cx="1728000" cy="1404000"/>
          </a:xfrm>
          <a:prstGeom prst="roundRect">
            <a:avLst>
              <a:gd name="adj" fmla="val 94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a:extLst>
              <a:ext uri="{FF2B5EF4-FFF2-40B4-BE49-F238E27FC236}">
                <a16:creationId xmlns:a16="http://schemas.microsoft.com/office/drawing/2014/main" id="{B6D9EA48-BADA-4EFA-8B45-3F3322B61FCD}"/>
              </a:ext>
            </a:extLst>
          </p:cNvPr>
          <p:cNvSpPr/>
          <p:nvPr/>
        </p:nvSpPr>
        <p:spPr>
          <a:xfrm>
            <a:off x="305422" y="4119982"/>
            <a:ext cx="1779654" cy="26545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デジタルサービス検討チーム</a:t>
            </a:r>
          </a:p>
        </p:txBody>
      </p:sp>
      <p:sp>
        <p:nvSpPr>
          <p:cNvPr id="54" name="楕円 53">
            <a:extLst>
              <a:ext uri="{FF2B5EF4-FFF2-40B4-BE49-F238E27FC236}">
                <a16:creationId xmlns:a16="http://schemas.microsoft.com/office/drawing/2014/main" id="{EA15C421-6B12-46BB-A04D-52F43BAC9D9F}"/>
              </a:ext>
            </a:extLst>
          </p:cNvPr>
          <p:cNvSpPr>
            <a:spLocks noChangeAspect="1"/>
          </p:cNvSpPr>
          <p:nvPr/>
        </p:nvSpPr>
        <p:spPr>
          <a:xfrm>
            <a:off x="289873" y="3844469"/>
            <a:ext cx="243000" cy="2430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1</a:t>
            </a:r>
            <a:endParaRPr kumimoji="1" lang="ja-JP" altLang="en-US" sz="135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3" name="正方形/長方形 42">
            <a:extLst>
              <a:ext uri="{FF2B5EF4-FFF2-40B4-BE49-F238E27FC236}">
                <a16:creationId xmlns:a16="http://schemas.microsoft.com/office/drawing/2014/main" id="{58AB7FE9-ABE9-4EB1-9D0C-B90DC134C31F}"/>
              </a:ext>
            </a:extLst>
          </p:cNvPr>
          <p:cNvSpPr/>
          <p:nvPr/>
        </p:nvSpPr>
        <p:spPr bwMode="auto">
          <a:xfrm>
            <a:off x="434225" y="4455002"/>
            <a:ext cx="1539000" cy="783000"/>
          </a:xfrm>
          <a:prstGeom prst="rect">
            <a:avLst/>
          </a:prstGeom>
          <a:solidFill>
            <a:schemeClr val="bg1"/>
          </a:solidFill>
          <a:ln w="9525">
            <a:solidFill>
              <a:schemeClr val="accent1"/>
            </a:solidFill>
            <a:miter lim="800000"/>
            <a:headEnd/>
            <a:tailEnd/>
          </a:ln>
          <a:effectLst/>
        </p:spPr>
        <p:txBody>
          <a:bodyPr rot="0" spcFirstLastPara="0" vertOverflow="overflow" horzOverflow="overflow" vert="horz" wrap="square" lIns="54000" tIns="27000" rIns="54000" bIns="27000" numCol="1" spcCol="0" rtlCol="0" fromWordArt="0" anchor="t"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＜チーム作業＞</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部局／市町村の調査</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先進事例調査</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ワンストップサービス具体化</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デジタルサービスの検討</a:t>
            </a:r>
          </a:p>
        </p:txBody>
      </p:sp>
      <p:cxnSp>
        <p:nvCxnSpPr>
          <p:cNvPr id="48" name="直線コネクタ 47">
            <a:extLst>
              <a:ext uri="{FF2B5EF4-FFF2-40B4-BE49-F238E27FC236}">
                <a16:creationId xmlns:a16="http://schemas.microsoft.com/office/drawing/2014/main" id="{5A5EE48E-F248-4806-AD54-BA50B24CB2E6}"/>
              </a:ext>
            </a:extLst>
          </p:cNvPr>
          <p:cNvCxnSpPr>
            <a:cxnSpLocks/>
            <a:endCxn id="47" idx="0"/>
          </p:cNvCxnSpPr>
          <p:nvPr/>
        </p:nvCxnSpPr>
        <p:spPr>
          <a:xfrm>
            <a:off x="1177808" y="3657766"/>
            <a:ext cx="0" cy="250280"/>
          </a:xfrm>
          <a:prstGeom prst="line">
            <a:avLst/>
          </a:prstGeom>
          <a:ln w="38100"/>
        </p:spPr>
        <p:style>
          <a:lnRef idx="1">
            <a:schemeClr val="dk1"/>
          </a:lnRef>
          <a:fillRef idx="0">
            <a:schemeClr val="dk1"/>
          </a:fillRef>
          <a:effectRef idx="0">
            <a:schemeClr val="dk1"/>
          </a:effectRef>
          <a:fontRef idx="minor">
            <a:schemeClr val="tx1"/>
          </a:fontRef>
        </p:style>
      </p:cxnSp>
      <p:cxnSp>
        <p:nvCxnSpPr>
          <p:cNvPr id="49" name="直線コネクタ 48">
            <a:extLst>
              <a:ext uri="{FF2B5EF4-FFF2-40B4-BE49-F238E27FC236}">
                <a16:creationId xmlns:a16="http://schemas.microsoft.com/office/drawing/2014/main" id="{0D671C28-6A0E-421C-82DF-0555B48BFBC9}"/>
              </a:ext>
            </a:extLst>
          </p:cNvPr>
          <p:cNvCxnSpPr>
            <a:cxnSpLocks/>
          </p:cNvCxnSpPr>
          <p:nvPr/>
        </p:nvCxnSpPr>
        <p:spPr>
          <a:xfrm flipH="1">
            <a:off x="5313475" y="3674599"/>
            <a:ext cx="0" cy="244404"/>
          </a:xfrm>
          <a:prstGeom prst="line">
            <a:avLst/>
          </a:prstGeom>
          <a:ln w="38100"/>
        </p:spPr>
        <p:style>
          <a:lnRef idx="1">
            <a:schemeClr val="dk1"/>
          </a:lnRef>
          <a:fillRef idx="0">
            <a:schemeClr val="dk1"/>
          </a:fillRef>
          <a:effectRef idx="0">
            <a:schemeClr val="dk1"/>
          </a:effectRef>
          <a:fontRef idx="minor">
            <a:schemeClr val="tx1"/>
          </a:fontRef>
        </p:style>
      </p:cxnSp>
      <p:cxnSp>
        <p:nvCxnSpPr>
          <p:cNvPr id="50" name="直線コネクタ 49">
            <a:extLst>
              <a:ext uri="{FF2B5EF4-FFF2-40B4-BE49-F238E27FC236}">
                <a16:creationId xmlns:a16="http://schemas.microsoft.com/office/drawing/2014/main" id="{CA7CA548-F8E9-40F6-A04D-7575ABA50CD9}"/>
              </a:ext>
            </a:extLst>
          </p:cNvPr>
          <p:cNvCxnSpPr>
            <a:cxnSpLocks/>
          </p:cNvCxnSpPr>
          <p:nvPr/>
        </p:nvCxnSpPr>
        <p:spPr>
          <a:xfrm>
            <a:off x="7199192" y="3657766"/>
            <a:ext cx="0" cy="238526"/>
          </a:xfrm>
          <a:prstGeom prst="line">
            <a:avLst/>
          </a:prstGeom>
          <a:ln w="38100"/>
        </p:spPr>
        <p:style>
          <a:lnRef idx="1">
            <a:schemeClr val="dk1"/>
          </a:lnRef>
          <a:fillRef idx="0">
            <a:schemeClr val="dk1"/>
          </a:fillRef>
          <a:effectRef idx="0">
            <a:schemeClr val="dk1"/>
          </a:effectRef>
          <a:fontRef idx="minor">
            <a:schemeClr val="tx1"/>
          </a:fontRef>
        </p:style>
      </p:cxnSp>
      <p:sp>
        <p:nvSpPr>
          <p:cNvPr id="56" name="正方形/長方形 55">
            <a:extLst>
              <a:ext uri="{FF2B5EF4-FFF2-40B4-BE49-F238E27FC236}">
                <a16:creationId xmlns:a16="http://schemas.microsoft.com/office/drawing/2014/main" id="{C2AFC8BD-919F-4278-93B0-C681AE94C39C}"/>
              </a:ext>
            </a:extLst>
          </p:cNvPr>
          <p:cNvSpPr/>
          <p:nvPr/>
        </p:nvSpPr>
        <p:spPr>
          <a:xfrm>
            <a:off x="-2078" y="-1"/>
            <a:ext cx="9144000" cy="371513"/>
          </a:xfrm>
          <a:prstGeom prst="rect">
            <a:avLst/>
          </a:prstGeom>
          <a:solidFill>
            <a:srgbClr val="002060"/>
          </a:solidFill>
        </p:spPr>
        <p:txBody>
          <a:bodyPr wrap="square" tIns="468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イニシアティブの設置（大阪府）</a:t>
            </a:r>
          </a:p>
        </p:txBody>
      </p:sp>
      <p:sp>
        <p:nvSpPr>
          <p:cNvPr id="5" name="正方形/長方形 4"/>
          <p:cNvSpPr/>
          <p:nvPr/>
        </p:nvSpPr>
        <p:spPr>
          <a:xfrm>
            <a:off x="177507" y="682845"/>
            <a:ext cx="867065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大阪府庁および市町村におけるデジタル改革を推進し、スマートシティの目的である住民サービスの向上を持続的に推進していくための仕組み作りの検討を行うため、令和４年４月に「大阪</a:t>
            </a:r>
            <a:r>
              <a:rPr kumimoji="1" lang="en-US" altLang="ja-JP" sz="15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DX</a:t>
            </a:r>
            <a:r>
              <a:rPr kumimoji="1" lang="ja-JP"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イニシアティブ」を設置。</a:t>
            </a:r>
            <a:endParaRPr kumimoji="1" lang="en-US" altLang="ja-JP" sz="15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1" name="テキスト ボックス 30">
            <a:extLst>
              <a:ext uri="{FF2B5EF4-FFF2-40B4-BE49-F238E27FC236}">
                <a16:creationId xmlns:a16="http://schemas.microsoft.com/office/drawing/2014/main" id="{668AC0A7-CEEE-4196-A743-03A1057BDB8B}"/>
              </a:ext>
            </a:extLst>
          </p:cNvPr>
          <p:cNvSpPr txBox="1"/>
          <p:nvPr/>
        </p:nvSpPr>
        <p:spPr>
          <a:xfrm>
            <a:off x="5874015" y="1879328"/>
            <a:ext cx="3218805" cy="1448538"/>
          </a:xfrm>
          <a:prstGeom prst="rect">
            <a:avLst/>
          </a:prstGeom>
          <a:noFill/>
          <a:ln>
            <a:solidFill>
              <a:schemeClr val="bg1">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検討経過</a:t>
            </a:r>
            <a:r>
              <a:rPr kumimoji="1" lang="en-US" altLang="ja-JP"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2022</a:t>
            </a:r>
            <a:r>
              <a:rPr kumimoji="1" lang="ja-JP" altLang="en-US" sz="78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endParaRPr kumimoji="1" lang="en-US" altLang="ja-JP" sz="5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月５日　・大阪スマートシティ推進本部会議で</a:t>
            </a:r>
            <a:r>
              <a:rPr kumimoji="1" lang="ja-JP" altLang="en-US"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「大阪</a:t>
            </a:r>
            <a:r>
              <a:rPr kumimoji="1" lang="en-US" altLang="ja-JP"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DX</a:t>
            </a:r>
            <a:r>
              <a:rPr kumimoji="1" lang="ja-JP" altLang="en-US"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イニシア</a:t>
            </a:r>
            <a:endParaRPr kumimoji="1" lang="en-US" altLang="ja-JP"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ティブ」</a:t>
            </a: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の設置を決定</a:t>
            </a: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　 　・庁内部局アンケート調査</a:t>
            </a: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・市町村アンケート調査</a:t>
            </a: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・都道府県へのアンケート調査（</a:t>
            </a:r>
            <a:r>
              <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47</a:t>
            </a: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都道府県）</a:t>
            </a: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・市町村実地ヒアリング（</a:t>
            </a:r>
            <a:r>
              <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43</a:t>
            </a: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市町村）</a:t>
            </a: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・庁内部局ヒアリング（</a:t>
            </a:r>
            <a:r>
              <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18</a:t>
            </a: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システム）</a:t>
            </a: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・先進自治体ヒアリング</a:t>
            </a:r>
            <a:r>
              <a:rPr kumimoji="1" lang="ja-JP" altLang="en-US" sz="67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（鳥取県、岐阜県、京都府、東京都ほか）</a:t>
            </a:r>
            <a:endParaRPr kumimoji="1" lang="en-US" altLang="ja-JP" sz="67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4021194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46185" y="1662810"/>
            <a:ext cx="4229100" cy="3323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正方形/長方形 9"/>
          <p:cNvSpPr/>
          <p:nvPr/>
        </p:nvSpPr>
        <p:spPr>
          <a:xfrm>
            <a:off x="0" y="998"/>
            <a:ext cx="9144000" cy="371513"/>
          </a:xfrm>
          <a:prstGeom prst="rect">
            <a:avLst/>
          </a:prstGeom>
          <a:solidFill>
            <a:srgbClr val="002060"/>
          </a:solidFill>
        </p:spPr>
        <p:txBody>
          <a:bodyPr wrap="square" tIns="468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イニシアティブでの検討（大阪府）</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Ⅰ</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デジタルサービス　①方向性</a:t>
            </a:r>
          </a:p>
        </p:txBody>
      </p:sp>
      <p:sp>
        <p:nvSpPr>
          <p:cNvPr id="11" name="正方形/長方形 10"/>
          <p:cNvSpPr/>
          <p:nvPr/>
        </p:nvSpPr>
        <p:spPr>
          <a:xfrm>
            <a:off x="4679240" y="1674003"/>
            <a:ext cx="4229100" cy="33324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正方形/長方形 7"/>
          <p:cNvSpPr/>
          <p:nvPr/>
        </p:nvSpPr>
        <p:spPr>
          <a:xfrm>
            <a:off x="243832" y="1273021"/>
            <a:ext cx="8663987" cy="307034"/>
          </a:xfrm>
          <a:prstGeom prst="rect">
            <a:avLst/>
          </a:pr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目標</a:t>
            </a:r>
            <a:r>
              <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府民が利便性を実感できるデジタルサービスを早期に提供</a:t>
            </a:r>
          </a:p>
        </p:txBody>
      </p:sp>
      <p:sp>
        <p:nvSpPr>
          <p:cNvPr id="2" name="正方形/長方形 1"/>
          <p:cNvSpPr/>
          <p:nvPr/>
        </p:nvSpPr>
        <p:spPr>
          <a:xfrm>
            <a:off x="264233" y="1684581"/>
            <a:ext cx="2387192"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１．公共サービスのデジタル化</a:t>
            </a: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正方形/長方形 2"/>
          <p:cNvSpPr/>
          <p:nvPr/>
        </p:nvSpPr>
        <p:spPr>
          <a:xfrm>
            <a:off x="4710931" y="1684581"/>
            <a:ext cx="2733441"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２．先端的デジタルサービスの推進</a:t>
            </a:r>
          </a:p>
        </p:txBody>
      </p:sp>
      <p:sp>
        <p:nvSpPr>
          <p:cNvPr id="47" name="テキスト ボックス 46">
            <a:extLst>
              <a:ext uri="{FF2B5EF4-FFF2-40B4-BE49-F238E27FC236}">
                <a16:creationId xmlns:a16="http://schemas.microsoft.com/office/drawing/2014/main" id="{F9AE47BC-DD51-AE09-B35B-9F99D7AA8A21}"/>
              </a:ext>
            </a:extLst>
          </p:cNvPr>
          <p:cNvSpPr txBox="1"/>
          <p:nvPr/>
        </p:nvSpPr>
        <p:spPr>
          <a:xfrm>
            <a:off x="331033" y="1911360"/>
            <a:ext cx="336363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誰一人取り残されない、人にやさしいデジタル化</a:t>
            </a: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8" name="テキスト ボックス 47">
            <a:extLst>
              <a:ext uri="{FF2B5EF4-FFF2-40B4-BE49-F238E27FC236}">
                <a16:creationId xmlns:a16="http://schemas.microsoft.com/office/drawing/2014/main" id="{7655EC4F-2F41-1DB7-E75C-3D52FF22F8F4}"/>
              </a:ext>
            </a:extLst>
          </p:cNvPr>
          <p:cNvSpPr txBox="1"/>
          <p:nvPr/>
        </p:nvSpPr>
        <p:spPr>
          <a:xfrm>
            <a:off x="431164" y="2142193"/>
            <a:ext cx="3820796" cy="507831"/>
          </a:xfrm>
          <a:prstGeom prst="rect">
            <a:avLst/>
          </a:prstGeom>
          <a:noFill/>
          <a:ln>
            <a:solidFill>
              <a:schemeClr val="bg1">
                <a:lumMod val="75000"/>
              </a:schemeClr>
            </a:solidFill>
          </a:ln>
        </p:spPr>
        <p:txBody>
          <a:bodyPr wrap="square" lIns="54000" rIns="5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視点１：情報端末等で、手軽に公共サービスにアクセスできる環境</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視点２：必要な人に、必要な情報が、必要な時に届</a:t>
            </a: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けられる仕組み</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視点３：分野をまたがるサービスをワンストップで提供</a:t>
            </a:r>
          </a:p>
        </p:txBody>
      </p:sp>
      <p:sp>
        <p:nvSpPr>
          <p:cNvPr id="49" name="テキスト ボックス 48">
            <a:extLst>
              <a:ext uri="{FF2B5EF4-FFF2-40B4-BE49-F238E27FC236}">
                <a16:creationId xmlns:a16="http://schemas.microsoft.com/office/drawing/2014/main" id="{23166AF8-355D-3C7B-7529-2EFC9E24E388}"/>
              </a:ext>
            </a:extLst>
          </p:cNvPr>
          <p:cNvSpPr txBox="1"/>
          <p:nvPr/>
        </p:nvSpPr>
        <p:spPr>
          <a:xfrm>
            <a:off x="4879606" y="2152397"/>
            <a:ext cx="3729605" cy="507831"/>
          </a:xfrm>
          <a:prstGeom prst="rect">
            <a:avLst/>
          </a:prstGeom>
          <a:noFill/>
          <a:ln>
            <a:solidFill>
              <a:schemeClr val="bg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視点１：持続可能な公民連携によるスマートシティサービス</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視点２：サービス主体や分野を超えて多様なサービスにアクセス</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視点３：スーパーシティの最先端サービスで世界をリード</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&amp;</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産業振興</a:t>
            </a:r>
          </a:p>
        </p:txBody>
      </p:sp>
      <p:sp>
        <p:nvSpPr>
          <p:cNvPr id="50" name="テキスト ボックス 49">
            <a:extLst>
              <a:ext uri="{FF2B5EF4-FFF2-40B4-BE49-F238E27FC236}">
                <a16:creationId xmlns:a16="http://schemas.microsoft.com/office/drawing/2014/main" id="{63053E96-55CA-64B5-A686-AD495D511554}"/>
              </a:ext>
            </a:extLst>
          </p:cNvPr>
          <p:cNvSpPr txBox="1"/>
          <p:nvPr/>
        </p:nvSpPr>
        <p:spPr>
          <a:xfrm>
            <a:off x="4786315" y="1914402"/>
            <a:ext cx="331693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世界をリードするデジタルサービスで都市機能を強化</a:t>
            </a: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368409" y="4158603"/>
            <a:ext cx="3939574" cy="761747"/>
          </a:xfrm>
          <a:prstGeom prst="rect">
            <a:avLst/>
          </a:prstGeom>
          <a:solidFill>
            <a:schemeClr val="accent6">
              <a:lumMod val="20000"/>
              <a:lumOff val="80000"/>
            </a:schemeClr>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＜行政が住民ニーズに基づき早期に実装するプロジェクト＞</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１）住民がいつでも行政サービスにアクセスできるデジタルサービス</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2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・必要な人に必要な情報が届く、ポータル機能の充実　など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２）府民の利便性向上に向けて拡充を図っていくサービス</a:t>
            </a:r>
          </a:p>
        </p:txBody>
      </p:sp>
      <p:pic>
        <p:nvPicPr>
          <p:cNvPr id="51" name="図 5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0428" y="2652666"/>
            <a:ext cx="1989889" cy="1384021"/>
          </a:xfrm>
          <a:prstGeom prst="rect">
            <a:avLst/>
          </a:prstGeom>
        </p:spPr>
      </p:pic>
      <p:pic>
        <p:nvPicPr>
          <p:cNvPr id="52" name="図 5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8075" y="2807554"/>
            <a:ext cx="1649908" cy="865622"/>
          </a:xfrm>
          <a:prstGeom prst="rect">
            <a:avLst/>
          </a:prstGeom>
        </p:spPr>
      </p:pic>
      <p:sp>
        <p:nvSpPr>
          <p:cNvPr id="53" name="テキスト ボックス 52"/>
          <p:cNvSpPr txBox="1"/>
          <p:nvPr/>
        </p:nvSpPr>
        <p:spPr>
          <a:xfrm>
            <a:off x="4763696" y="4158602"/>
            <a:ext cx="4088424" cy="738664"/>
          </a:xfrm>
          <a:prstGeom prst="rect">
            <a:avLst/>
          </a:prstGeom>
          <a:solidFill>
            <a:schemeClr val="accent6">
              <a:lumMod val="20000"/>
              <a:lumOff val="80000"/>
            </a:schemeClr>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＜公民連携による取組みで、実証から実装への展開を図るプロジェクト＞</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１）</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OSPF</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プロジェクトの横展開・スタートアップ企業との連携</a:t>
            </a:r>
            <a:endParaRPr kumimoji="1" lang="en-US" altLang="ja-JP" sz="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２）スマートモビリティ／スマートシニアライフ</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３）プラットフォーム（データ連携）サービス</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59" name="図 5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3480" y="2707236"/>
            <a:ext cx="1727420" cy="1254099"/>
          </a:xfrm>
          <a:prstGeom prst="rect">
            <a:avLst/>
          </a:prstGeom>
        </p:spPr>
      </p:pic>
      <p:sp>
        <p:nvSpPr>
          <p:cNvPr id="60" name="正方形/長方形 59"/>
          <p:cNvSpPr/>
          <p:nvPr/>
        </p:nvSpPr>
        <p:spPr>
          <a:xfrm>
            <a:off x="4908401" y="3314869"/>
            <a:ext cx="1949712" cy="392415"/>
          </a:xfrm>
          <a:prstGeom prst="rect">
            <a:avLst/>
          </a:prstGeom>
          <a:ln>
            <a:solidFill>
              <a:schemeClr val="bg1">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大阪スマートシティ</a:t>
            </a:r>
            <a:endParaRPr kumimoji="1" lang="en-US" altLang="ja-JP" sz="97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パートナーズフォーラムプロジェクト</a:t>
            </a:r>
            <a:endParaRPr kumimoji="1" lang="ja-JP" altLang="en-US" sz="97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4" name="正方形/長方形 63"/>
          <p:cNvSpPr/>
          <p:nvPr/>
        </p:nvSpPr>
        <p:spPr>
          <a:xfrm>
            <a:off x="4973996" y="3673503"/>
            <a:ext cx="1884116"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企業と</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市町が参画のもと</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プロジェクトが進行中</a:t>
            </a:r>
          </a:p>
        </p:txBody>
      </p:sp>
      <p:sp>
        <p:nvSpPr>
          <p:cNvPr id="12" name="ホームベース 11"/>
          <p:cNvSpPr/>
          <p:nvPr/>
        </p:nvSpPr>
        <p:spPr>
          <a:xfrm>
            <a:off x="374107" y="5190457"/>
            <a:ext cx="984443" cy="608117"/>
          </a:xfrm>
          <a:prstGeom prst="homePlate">
            <a:avLst>
              <a:gd name="adj" fmla="val 1897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テキスト ボックス 12"/>
          <p:cNvSpPr txBox="1"/>
          <p:nvPr/>
        </p:nvSpPr>
        <p:spPr>
          <a:xfrm>
            <a:off x="397722" y="5252142"/>
            <a:ext cx="97591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住民に身近な</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デジタルサービス</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の実装加速化</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1505707" y="5175326"/>
            <a:ext cx="336803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住民の</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向上に資する、身近なデジタルサービスについて、早期実装を図るため、テーマ別に、具体化検討を加速させる</a:t>
            </a:r>
          </a:p>
        </p:txBody>
      </p:sp>
      <p:sp>
        <p:nvSpPr>
          <p:cNvPr id="25" name="角丸四角形 13">
            <a:extLst>
              <a:ext uri="{FF2B5EF4-FFF2-40B4-BE49-F238E27FC236}">
                <a16:creationId xmlns:a16="http://schemas.microsoft.com/office/drawing/2014/main" id="{7D8CA559-F9A5-4CB3-B548-18151C0BCA51}"/>
              </a:ext>
            </a:extLst>
          </p:cNvPr>
          <p:cNvSpPr/>
          <p:nvPr/>
        </p:nvSpPr>
        <p:spPr>
          <a:xfrm>
            <a:off x="5211206" y="5569360"/>
            <a:ext cx="702000" cy="243000"/>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暮らし</a:t>
            </a:r>
          </a:p>
        </p:txBody>
      </p:sp>
      <p:sp>
        <p:nvSpPr>
          <p:cNvPr id="26" name="角丸四角形 14">
            <a:extLst>
              <a:ext uri="{FF2B5EF4-FFF2-40B4-BE49-F238E27FC236}">
                <a16:creationId xmlns:a16="http://schemas.microsoft.com/office/drawing/2014/main" id="{AFA88C97-38A8-48D6-B504-BC1E6F2A87BC}"/>
              </a:ext>
            </a:extLst>
          </p:cNvPr>
          <p:cNvSpPr/>
          <p:nvPr/>
        </p:nvSpPr>
        <p:spPr>
          <a:xfrm>
            <a:off x="6037633" y="5569360"/>
            <a:ext cx="702000" cy="243000"/>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教育</a:t>
            </a:r>
          </a:p>
        </p:txBody>
      </p:sp>
      <p:sp>
        <p:nvSpPr>
          <p:cNvPr id="27" name="角丸四角形 16">
            <a:extLst>
              <a:ext uri="{FF2B5EF4-FFF2-40B4-BE49-F238E27FC236}">
                <a16:creationId xmlns:a16="http://schemas.microsoft.com/office/drawing/2014/main" id="{914687D0-E947-48B0-857E-6083CC9431FC}"/>
              </a:ext>
            </a:extLst>
          </p:cNvPr>
          <p:cNvSpPr/>
          <p:nvPr/>
        </p:nvSpPr>
        <p:spPr>
          <a:xfrm>
            <a:off x="5216876" y="5265117"/>
            <a:ext cx="702000" cy="243000"/>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情報発信</a:t>
            </a:r>
          </a:p>
        </p:txBody>
      </p:sp>
      <p:sp>
        <p:nvSpPr>
          <p:cNvPr id="28" name="角丸四角形 17">
            <a:extLst>
              <a:ext uri="{FF2B5EF4-FFF2-40B4-BE49-F238E27FC236}">
                <a16:creationId xmlns:a16="http://schemas.microsoft.com/office/drawing/2014/main" id="{0CC8FC43-4E78-4728-9B5E-0410A2C49B66}"/>
              </a:ext>
            </a:extLst>
          </p:cNvPr>
          <p:cNvSpPr/>
          <p:nvPr/>
        </p:nvSpPr>
        <p:spPr>
          <a:xfrm>
            <a:off x="6844623" y="5265117"/>
            <a:ext cx="702000" cy="243000"/>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まちづくり</a:t>
            </a:r>
          </a:p>
        </p:txBody>
      </p:sp>
      <p:sp>
        <p:nvSpPr>
          <p:cNvPr id="30" name="角丸四角形 17">
            <a:extLst>
              <a:ext uri="{FF2B5EF4-FFF2-40B4-BE49-F238E27FC236}">
                <a16:creationId xmlns:a16="http://schemas.microsoft.com/office/drawing/2014/main" id="{0CC8FC43-4E78-4728-9B5E-0410A2C49B66}"/>
              </a:ext>
            </a:extLst>
          </p:cNvPr>
          <p:cNvSpPr/>
          <p:nvPr/>
        </p:nvSpPr>
        <p:spPr>
          <a:xfrm>
            <a:off x="6844622" y="5569360"/>
            <a:ext cx="702000" cy="243000"/>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2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82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2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SWAT</a:t>
            </a:r>
            <a:endParaRPr kumimoji="1" lang="ja-JP" altLang="en-US" sz="82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5129293" y="5126262"/>
            <a:ext cx="2490127" cy="7314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テキスト ボックス 14"/>
          <p:cNvSpPr txBox="1"/>
          <p:nvPr/>
        </p:nvSpPr>
        <p:spPr>
          <a:xfrm>
            <a:off x="5211207" y="5024892"/>
            <a:ext cx="814647" cy="2308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＜テーマ案＞</a:t>
            </a:r>
          </a:p>
        </p:txBody>
      </p:sp>
      <p:sp>
        <p:nvSpPr>
          <p:cNvPr id="40" name="角丸四角形 13">
            <a:extLst>
              <a:ext uri="{FF2B5EF4-FFF2-40B4-BE49-F238E27FC236}">
                <a16:creationId xmlns:a16="http://schemas.microsoft.com/office/drawing/2014/main" id="{7D8CA559-F9A5-4CB3-B548-18151C0BCA51}"/>
              </a:ext>
            </a:extLst>
          </p:cNvPr>
          <p:cNvSpPr/>
          <p:nvPr/>
        </p:nvSpPr>
        <p:spPr>
          <a:xfrm>
            <a:off x="6034868" y="5268614"/>
            <a:ext cx="702000" cy="243000"/>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福祉</a:t>
            </a:r>
          </a:p>
        </p:txBody>
      </p:sp>
      <p:sp>
        <p:nvSpPr>
          <p:cNvPr id="33" name="テキスト ボックス 32">
            <a:extLst>
              <a:ext uri="{FF2B5EF4-FFF2-40B4-BE49-F238E27FC236}">
                <a16:creationId xmlns:a16="http://schemas.microsoft.com/office/drawing/2014/main" id="{DACDC6F1-0C8E-4EEA-A6F3-76AB1F87147B}"/>
              </a:ext>
            </a:extLst>
          </p:cNvPr>
          <p:cNvSpPr txBox="1"/>
          <p:nvPr/>
        </p:nvSpPr>
        <p:spPr>
          <a:xfrm>
            <a:off x="3086984" y="1908486"/>
            <a:ext cx="126801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「デジタル社会の実現に向けた重点計画」　</a:t>
            </a:r>
            <a:r>
              <a:rPr kumimoji="1" lang="en-US" altLang="ja-JP"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2022</a:t>
            </a: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6</a:t>
            </a: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月閣議決定</a:t>
            </a:r>
          </a:p>
        </p:txBody>
      </p:sp>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3066" y="2655611"/>
            <a:ext cx="2047445" cy="219056"/>
          </a:xfrm>
          <a:prstGeom prst="rect">
            <a:avLst/>
          </a:prstGeom>
        </p:spPr>
      </p:pic>
      <p:sp>
        <p:nvSpPr>
          <p:cNvPr id="34" name="角丸四角形 6">
            <a:extLst>
              <a:ext uri="{FF2B5EF4-FFF2-40B4-BE49-F238E27FC236}">
                <a16:creationId xmlns:a16="http://schemas.microsoft.com/office/drawing/2014/main" id="{9647ACC7-0822-4D7B-8A64-E0A54A32CEEA}"/>
              </a:ext>
            </a:extLst>
          </p:cNvPr>
          <p:cNvSpPr/>
          <p:nvPr/>
        </p:nvSpPr>
        <p:spPr>
          <a:xfrm>
            <a:off x="4853868" y="2896378"/>
            <a:ext cx="2066302" cy="34001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日本最大級の官民連携イニシアティブへ</a:t>
            </a:r>
          </a:p>
        </p:txBody>
      </p:sp>
      <p:sp>
        <p:nvSpPr>
          <p:cNvPr id="36" name="テキスト ボックス 35">
            <a:extLst>
              <a:ext uri="{FF2B5EF4-FFF2-40B4-BE49-F238E27FC236}">
                <a16:creationId xmlns:a16="http://schemas.microsoft.com/office/drawing/2014/main" id="{1D4FED28-B04A-4851-B009-74668F331E1C}"/>
              </a:ext>
            </a:extLst>
          </p:cNvPr>
          <p:cNvSpPr txBox="1"/>
          <p:nvPr/>
        </p:nvSpPr>
        <p:spPr>
          <a:xfrm>
            <a:off x="5016536" y="3041582"/>
            <a:ext cx="19712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443</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の企業・団体が参画　</a:t>
            </a:r>
            <a:r>
              <a:rPr kumimoji="1" lang="en-US" altLang="ja-JP"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※R4.7</a:t>
            </a: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末時点</a:t>
            </a:r>
            <a:r>
              <a:rPr kumimoji="1" lang="en-US" altLang="ja-JP"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3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6027071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16306728-7546-43D7-945C-F7BDF27D9CB6}"/>
              </a:ext>
            </a:extLst>
          </p:cNvPr>
          <p:cNvSpPr/>
          <p:nvPr/>
        </p:nvSpPr>
        <p:spPr>
          <a:xfrm>
            <a:off x="5162413" y="972544"/>
            <a:ext cx="3643499" cy="3783819"/>
          </a:xfrm>
          <a:prstGeom prst="roundRect">
            <a:avLst>
              <a:gd name="adj" fmla="val 6538"/>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1" name="表 10">
            <a:extLst>
              <a:ext uri="{FF2B5EF4-FFF2-40B4-BE49-F238E27FC236}">
                <a16:creationId xmlns:a16="http://schemas.microsoft.com/office/drawing/2014/main" id="{BC05A82C-71CA-4028-BC22-FE9A0B48A402}"/>
              </a:ext>
            </a:extLst>
          </p:cNvPr>
          <p:cNvGraphicFramePr>
            <a:graphicFrameLocks noGrp="1"/>
          </p:cNvGraphicFramePr>
          <p:nvPr/>
        </p:nvGraphicFramePr>
        <p:xfrm>
          <a:off x="223431" y="1431533"/>
          <a:ext cx="4805428" cy="2665523"/>
        </p:xfrm>
        <a:graphic>
          <a:graphicData uri="http://schemas.openxmlformats.org/drawingml/2006/table">
            <a:tbl>
              <a:tblPr firstRow="1" bandRow="1">
                <a:tableStyleId>{5940675A-B579-460E-94D1-54222C63F5DA}</a:tableStyleId>
              </a:tblPr>
              <a:tblGrid>
                <a:gridCol w="625493">
                  <a:extLst>
                    <a:ext uri="{9D8B030D-6E8A-4147-A177-3AD203B41FA5}">
                      <a16:colId xmlns:a16="http://schemas.microsoft.com/office/drawing/2014/main" val="3511577200"/>
                    </a:ext>
                  </a:extLst>
                </a:gridCol>
                <a:gridCol w="293373">
                  <a:extLst>
                    <a:ext uri="{9D8B030D-6E8A-4147-A177-3AD203B41FA5}">
                      <a16:colId xmlns:a16="http://schemas.microsoft.com/office/drawing/2014/main" val="1960289043"/>
                    </a:ext>
                  </a:extLst>
                </a:gridCol>
                <a:gridCol w="1402956">
                  <a:extLst>
                    <a:ext uri="{9D8B030D-6E8A-4147-A177-3AD203B41FA5}">
                      <a16:colId xmlns:a16="http://schemas.microsoft.com/office/drawing/2014/main" val="2723095108"/>
                    </a:ext>
                  </a:extLst>
                </a:gridCol>
                <a:gridCol w="2483606">
                  <a:extLst>
                    <a:ext uri="{9D8B030D-6E8A-4147-A177-3AD203B41FA5}">
                      <a16:colId xmlns:a16="http://schemas.microsoft.com/office/drawing/2014/main" val="2864550091"/>
                    </a:ext>
                  </a:extLst>
                </a:gridCol>
              </a:tblGrid>
              <a:tr h="194951">
                <a:tc>
                  <a:txBody>
                    <a:bodyPr/>
                    <a:lstStyle/>
                    <a:p>
                      <a:pPr algn="ctr"/>
                      <a:r>
                        <a:rPr kumimoji="1" lang="ja-JP" altLang="en-US" sz="800" b="1" dirty="0">
                          <a:latin typeface="Meiryo UI" panose="020B0604030504040204" pitchFamily="50" charset="-128"/>
                          <a:ea typeface="Meiryo UI" panose="020B0604030504040204" pitchFamily="50" charset="-128"/>
                        </a:rPr>
                        <a:t>テーマ</a:t>
                      </a:r>
                    </a:p>
                  </a:txBody>
                  <a:tcPr marL="68580" marR="68580" marT="34290" marB="3429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algn="ctr"/>
                      <a:r>
                        <a:rPr kumimoji="1" lang="ja-JP" altLang="en-US" sz="800" b="1" dirty="0">
                          <a:latin typeface="Meiryo UI" panose="020B0604030504040204" pitchFamily="50" charset="-128"/>
                          <a:ea typeface="Meiryo UI" panose="020B0604030504040204" pitchFamily="50" charset="-128"/>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accent1">
                        <a:lumMod val="20000"/>
                        <a:lumOff val="80000"/>
                      </a:schemeClr>
                    </a:solidFill>
                  </a:tcPr>
                </a:tc>
                <a:tc>
                  <a:txBody>
                    <a:bodyPr/>
                    <a:lstStyle/>
                    <a:p>
                      <a:pPr algn="ctr"/>
                      <a:r>
                        <a:rPr kumimoji="1" lang="ja-JP" altLang="en-US" sz="800" b="1" dirty="0">
                          <a:latin typeface="Meiryo UI" panose="020B0604030504040204" pitchFamily="50" charset="-128"/>
                          <a:ea typeface="Meiryo UI" panose="020B0604030504040204" pitchFamily="50" charset="-128"/>
                        </a:rPr>
                        <a:t>デジタルサービス</a:t>
                      </a:r>
                    </a:p>
                  </a:txBody>
                  <a:tcPr marL="68580" marR="68580" marT="34290" marB="34290" anchor="ctr">
                    <a:lnL w="12700" cap="flat" cmpd="sng" algn="ctr">
                      <a:solidFill>
                        <a:schemeClr val="tx1"/>
                      </a:solidFill>
                      <a:prstDash val="dash"/>
                      <a:round/>
                      <a:headEnd type="none" w="med" len="med"/>
                      <a:tailEnd type="none" w="med" len="med"/>
                    </a:lnL>
                    <a:solidFill>
                      <a:schemeClr val="accent1">
                        <a:lumMod val="20000"/>
                        <a:lumOff val="80000"/>
                      </a:schemeClr>
                    </a:solidFill>
                  </a:tcPr>
                </a:tc>
                <a:tc>
                  <a:txBody>
                    <a:bodyPr/>
                    <a:lstStyle/>
                    <a:p>
                      <a:pPr algn="ctr"/>
                      <a:r>
                        <a:rPr kumimoji="1" lang="ja-JP" altLang="en-US" sz="800" b="1" dirty="0">
                          <a:latin typeface="Meiryo UI" panose="020B0604030504040204" pitchFamily="50" charset="-128"/>
                          <a:ea typeface="Meiryo UI" panose="020B0604030504040204" pitchFamily="50" charset="-128"/>
                        </a:rPr>
                        <a:t>概要</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360021437"/>
                  </a:ext>
                </a:extLst>
              </a:tr>
              <a:tr h="205881">
                <a:tc rowSpan="4">
                  <a:txBody>
                    <a:bodyPr/>
                    <a:lstStyle/>
                    <a:p>
                      <a:r>
                        <a:rPr kumimoji="1" lang="ja-JP" altLang="en-US" sz="800" dirty="0">
                          <a:latin typeface="Meiryo UI" panose="020B0604030504040204" pitchFamily="50" charset="-128"/>
                          <a:ea typeface="Meiryo UI" panose="020B0604030504040204" pitchFamily="50" charset="-128"/>
                        </a:rPr>
                        <a:t>情報発信</a:t>
                      </a:r>
                    </a:p>
                  </a:txBody>
                  <a:tcPr marL="68580" marR="68580" marT="34290" marB="34290">
                    <a:lnR w="12700" cap="flat" cmpd="sng" algn="ctr">
                      <a:solidFill>
                        <a:schemeClr val="tx1"/>
                      </a:solidFill>
                      <a:prstDash val="solid"/>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①</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schemeClr val="tx1"/>
                          </a:solidFill>
                        </a:rPr>
                        <a:t>ポータル機能の充実</a:t>
                      </a:r>
                      <a:endParaRPr lang="en-US" altLang="ja-JP" sz="800" dirty="0">
                        <a:solidFill>
                          <a:schemeClr val="tx1"/>
                        </a:solidFill>
                      </a:endParaRPr>
                    </a:p>
                  </a:txBody>
                  <a:tcPr marL="68580" marR="68580" marT="34290" marB="34290">
                    <a:lnL w="12700" cap="flat" cmpd="sng" algn="ctr">
                      <a:solidFill>
                        <a:schemeClr val="tx1"/>
                      </a:solidFill>
                      <a:prstDash val="dash"/>
                      <a:round/>
                      <a:headEnd type="none" w="med" len="med"/>
                      <a:tailEnd type="none" w="med" len="med"/>
                    </a:lnL>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必要な人に必要な情報を届ける総合案内</a:t>
                      </a:r>
                      <a:r>
                        <a:rPr kumimoji="1" lang="ja-JP" altLang="en-US" sz="800" strike="noStrike" baseline="0" dirty="0">
                          <a:solidFill>
                            <a:schemeClr val="tx1"/>
                          </a:solidFill>
                          <a:latin typeface="Meiryo UI" panose="020B0604030504040204" pitchFamily="50" charset="-128"/>
                          <a:ea typeface="Meiryo UI" panose="020B0604030504040204" pitchFamily="50" charset="-128"/>
                        </a:rPr>
                        <a:t>ポータル</a:t>
                      </a:r>
                      <a:endParaRPr kumimoji="1" lang="ja-JP" altLang="en-US" sz="800" strike="sngStrike" baseline="0" dirty="0">
                        <a:solidFill>
                          <a:schemeClr val="tx1"/>
                        </a:solidFill>
                        <a:latin typeface="Meiryo UI" panose="020B0604030504040204" pitchFamily="50" charset="-128"/>
                        <a:ea typeface="Meiryo UI" panose="020B0604030504040204" pitchFamily="50" charset="-128"/>
                      </a:endParaRPr>
                    </a:p>
                  </a:txBody>
                  <a:tcPr marL="68580" marR="68580" marT="34290" marB="34290">
                    <a:noFill/>
                  </a:tcPr>
                </a:tc>
                <a:extLst>
                  <a:ext uri="{0D108BD9-81ED-4DB2-BD59-A6C34878D82A}">
                    <a16:rowId xmlns:a16="http://schemas.microsoft.com/office/drawing/2014/main" val="3432303401"/>
                  </a:ext>
                </a:extLst>
              </a:tr>
              <a:tr h="205881">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②</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dirty="0"/>
                        <a:t>LINE</a:t>
                      </a:r>
                      <a:r>
                        <a:rPr lang="ja-JP" altLang="en-US" sz="800" dirty="0"/>
                        <a:t>を活用したサービス</a:t>
                      </a:r>
                    </a:p>
                  </a:txBody>
                  <a:tcPr marL="68580" marR="68580" marT="34290" marB="34290">
                    <a:lnL w="12700" cap="flat" cmpd="sng" algn="ctr">
                      <a:solidFill>
                        <a:schemeClr val="tx1"/>
                      </a:solidFill>
                      <a:prstDash val="dash"/>
                      <a:round/>
                      <a:headEnd type="none" w="med" len="med"/>
                      <a:tailEnd type="none" w="med" len="med"/>
                    </a:lnL>
                    <a:noFill/>
                  </a:tcPr>
                </a:tc>
                <a:tc>
                  <a:txBody>
                    <a:bodyPr/>
                    <a:lstStyle/>
                    <a:p>
                      <a:r>
                        <a:rPr kumimoji="1" lang="en-US" altLang="ja-JP" sz="800" dirty="0">
                          <a:solidFill>
                            <a:schemeClr val="tx1"/>
                          </a:solidFill>
                          <a:latin typeface="Meiryo UI" panose="020B0604030504040204" pitchFamily="50" charset="-128"/>
                          <a:ea typeface="Meiryo UI" panose="020B0604030504040204" pitchFamily="50" charset="-128"/>
                        </a:rPr>
                        <a:t>LINE</a:t>
                      </a:r>
                      <a:r>
                        <a:rPr kumimoji="1" lang="ja-JP" altLang="en-US" sz="800" dirty="0">
                          <a:solidFill>
                            <a:schemeClr val="tx1"/>
                          </a:solidFill>
                          <a:latin typeface="Meiryo UI" panose="020B0604030504040204" pitchFamily="50" charset="-128"/>
                          <a:ea typeface="Meiryo UI" panose="020B0604030504040204" pitchFamily="50" charset="-128"/>
                        </a:rPr>
                        <a:t>を活用したオンデマンドな住民サービス情報提供</a:t>
                      </a:r>
                    </a:p>
                  </a:txBody>
                  <a:tcPr marL="68580" marR="68580" marT="34290" marB="34290">
                    <a:noFill/>
                  </a:tcPr>
                </a:tc>
                <a:extLst>
                  <a:ext uri="{0D108BD9-81ED-4DB2-BD59-A6C34878D82A}">
                    <a16:rowId xmlns:a16="http://schemas.microsoft.com/office/drawing/2014/main" val="247994677"/>
                  </a:ext>
                </a:extLst>
              </a:tr>
              <a:tr h="205881">
                <a:tc vMerge="1">
                  <a:txBody>
                    <a:bodyPr/>
                    <a:lstStyle/>
                    <a:p>
                      <a:endParaRPr lang="ja-JP" altLang="en-US" sz="1400" dirty="0"/>
                    </a:p>
                  </a:txBody>
                  <a:tcPr>
                    <a:lnR w="12700" cap="flat" cmpd="sng" algn="ctr">
                      <a:solidFill>
                        <a:schemeClr val="tx1"/>
                      </a:solidFill>
                      <a:prstDash val="dash"/>
                      <a:round/>
                      <a:headEnd type="none" w="med" len="med"/>
                      <a:tailEnd type="none" w="med" len="med"/>
                    </a:lnR>
                    <a:noFill/>
                  </a:tcPr>
                </a:tc>
                <a:tc>
                  <a:txBody>
                    <a:bodyPr/>
                    <a:lstStyle/>
                    <a:p>
                      <a:r>
                        <a:rPr lang="ja-JP" altLang="en-US" sz="800" dirty="0"/>
                        <a:t>③</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次世代型公式</a:t>
                      </a:r>
                      <a:r>
                        <a:rPr lang="en-US" altLang="ja-JP" sz="800" dirty="0"/>
                        <a:t>WEB</a:t>
                      </a:r>
                      <a:r>
                        <a:rPr lang="ja-JP" altLang="en-US" sz="800" dirty="0"/>
                        <a:t>ページ</a:t>
                      </a: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住民属性に応じた情報提供等を行う</a:t>
                      </a:r>
                      <a:r>
                        <a:rPr kumimoji="1" lang="en-US" altLang="ja-JP" sz="800" dirty="0">
                          <a:solidFill>
                            <a:schemeClr val="tx1"/>
                          </a:solidFill>
                          <a:latin typeface="Meiryo UI" panose="020B0604030504040204" pitchFamily="50" charset="-128"/>
                          <a:ea typeface="Meiryo UI" panose="020B0604030504040204" pitchFamily="50" charset="-128"/>
                        </a:rPr>
                        <a:t>WEB</a:t>
                      </a:r>
                      <a:r>
                        <a:rPr kumimoji="1" lang="ja-JP" altLang="en-US" sz="800" dirty="0">
                          <a:solidFill>
                            <a:schemeClr val="tx1"/>
                          </a:solidFill>
                          <a:latin typeface="Meiryo UI" panose="020B0604030504040204" pitchFamily="50" charset="-128"/>
                          <a:ea typeface="Meiryo UI" panose="020B0604030504040204" pitchFamily="50" charset="-128"/>
                        </a:rPr>
                        <a:t>ページ</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4072281265"/>
                  </a:ext>
                </a:extLst>
              </a:tr>
              <a:tr h="205881">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④</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広域デジタル</a:t>
                      </a:r>
                      <a:r>
                        <a:rPr lang="en-US" altLang="ja-JP" sz="800" dirty="0"/>
                        <a:t>MAP</a:t>
                      </a:r>
                      <a:endParaRPr lang="ja-JP" altLang="en-US" sz="800" dirty="0"/>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施設や防災など、生活情報をデジタルマップに実装</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3887516716"/>
                  </a:ext>
                </a:extLst>
              </a:tr>
              <a:tr h="20588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latin typeface="Meiryo UI" panose="020B0604030504040204" pitchFamily="50" charset="-128"/>
                          <a:ea typeface="Meiryo UI" panose="020B0604030504040204" pitchFamily="50" charset="-128"/>
                        </a:rPr>
                        <a:t>暮らし・</a:t>
                      </a:r>
                      <a:endParaRPr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latin typeface="Meiryo UI" panose="020B0604030504040204" pitchFamily="50" charset="-128"/>
                          <a:ea typeface="Meiryo UI" panose="020B0604030504040204" pitchFamily="50" charset="-128"/>
                        </a:rPr>
                        <a:t>手続き</a:t>
                      </a:r>
                    </a:p>
                  </a:txBody>
                  <a:tcPr marL="68580" marR="68580" marT="34290" marB="34290">
                    <a:lnR w="12700" cap="flat" cmpd="sng" algn="ctr">
                      <a:solidFill>
                        <a:schemeClr val="tx1"/>
                      </a:solidFill>
                      <a:prstDash val="solid"/>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⑤</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latin typeface="Meiryo UI" panose="020B0604030504040204" pitchFamily="50" charset="-128"/>
                          <a:ea typeface="Meiryo UI" panose="020B0604030504040204" pitchFamily="50" charset="-128"/>
                        </a:rPr>
                        <a:t>行政オンラインシステム</a:t>
                      </a:r>
                      <a:endParaRPr lang="en-US" altLang="ja-JP" sz="800" dirty="0">
                        <a:latin typeface="Meiryo UI" panose="020B0604030504040204" pitchFamily="50" charset="-128"/>
                        <a:ea typeface="Meiryo UI" panose="020B0604030504040204" pitchFamily="50" charset="-128"/>
                      </a:endParaRP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オンライン手続きの環境整備とメニューのさらなる向上</a:t>
                      </a:r>
                    </a:p>
                  </a:txBody>
                  <a:tcPr marL="68580" marR="68580" marT="34290" marB="34290">
                    <a:solidFill>
                      <a:schemeClr val="bg1"/>
                    </a:solidFill>
                  </a:tcPr>
                </a:tc>
                <a:extLst>
                  <a:ext uri="{0D108BD9-81ED-4DB2-BD59-A6C34878D82A}">
                    <a16:rowId xmlns:a16="http://schemas.microsoft.com/office/drawing/2014/main" val="1228672097"/>
                  </a:ext>
                </a:extLst>
              </a:tr>
              <a:tr h="20588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⑥</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latin typeface="Meiryo UI" panose="020B0604030504040204" pitchFamily="50" charset="-128"/>
                          <a:ea typeface="Meiryo UI" panose="020B0604030504040204" pitchFamily="50" charset="-128"/>
                        </a:rPr>
                        <a:t>許認可手続円滑化システム</a:t>
                      </a:r>
                      <a:endParaRPr lang="en-US" altLang="ja-JP" sz="800" dirty="0">
                        <a:latin typeface="Meiryo UI" panose="020B0604030504040204" pitchFamily="50" charset="-128"/>
                        <a:ea typeface="Meiryo UI" panose="020B0604030504040204" pitchFamily="50" charset="-128"/>
                      </a:endParaRP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土木、建築、健康などの許認可手続きを円滑化</a:t>
                      </a:r>
                    </a:p>
                  </a:txBody>
                  <a:tcPr marL="68580" marR="68580" marT="34290" marB="34290">
                    <a:solidFill>
                      <a:schemeClr val="bg1"/>
                    </a:solidFill>
                  </a:tcPr>
                </a:tc>
                <a:extLst>
                  <a:ext uri="{0D108BD9-81ED-4DB2-BD59-A6C34878D82A}">
                    <a16:rowId xmlns:a16="http://schemas.microsoft.com/office/drawing/2014/main" val="3862942578"/>
                  </a:ext>
                </a:extLst>
              </a:tr>
              <a:tr h="205881">
                <a:tc rowSpan="3">
                  <a:txBody>
                    <a:bodyPr/>
                    <a:lstStyle/>
                    <a:p>
                      <a:r>
                        <a:rPr kumimoji="1" lang="ja-JP" altLang="en-US" sz="800" dirty="0">
                          <a:latin typeface="Meiryo UI" panose="020B0604030504040204" pitchFamily="50" charset="-128"/>
                          <a:ea typeface="Meiryo UI" panose="020B0604030504040204" pitchFamily="50" charset="-128"/>
                        </a:rPr>
                        <a:t>子育て</a:t>
                      </a:r>
                    </a:p>
                  </a:txBody>
                  <a:tcPr marL="68580" marR="68580" marT="34290" marB="34290">
                    <a:lnR w="12700" cap="flat" cmpd="sng" algn="ctr">
                      <a:solidFill>
                        <a:schemeClr val="tx1"/>
                      </a:solidFill>
                      <a:prstDash val="solid"/>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⑦</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一時預かり予約システム</a:t>
                      </a: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保育施設の空き情報、予約、お知らせメールなど提供</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2056703139"/>
                  </a:ext>
                </a:extLst>
              </a:tr>
              <a:tr h="205881">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⑧</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広域見守りサービス</a:t>
                      </a: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プラットフォームで子どもや高齢者の見守りを広域で実現</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117793222"/>
                  </a:ext>
                </a:extLst>
              </a:tr>
              <a:tr h="205881">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⑨</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幼保業務支援・サービス</a:t>
                      </a: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業務管理から保護者との連絡までカバーするシステム</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3477081571"/>
                  </a:ext>
                </a:extLst>
              </a:tr>
              <a:tr h="205881">
                <a:tc rowSpan="3">
                  <a:txBody>
                    <a:bodyPr/>
                    <a:lstStyle/>
                    <a:p>
                      <a:r>
                        <a:rPr kumimoji="1" lang="ja-JP" altLang="en-US" sz="800" dirty="0">
                          <a:latin typeface="Meiryo UI" panose="020B0604030504040204" pitchFamily="50" charset="-128"/>
                          <a:ea typeface="Meiryo UI" panose="020B0604030504040204" pitchFamily="50" charset="-128"/>
                        </a:rPr>
                        <a:t>教育</a:t>
                      </a:r>
                    </a:p>
                  </a:txBody>
                  <a:tcPr marL="68580" marR="68580" marT="34290" marB="34290">
                    <a:lnR w="12700" cap="flat" cmpd="sng" algn="ctr">
                      <a:solidFill>
                        <a:schemeClr val="tx1"/>
                      </a:solidFill>
                      <a:prstDash val="solid"/>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⑩</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広域学校連絡アプリ</a:t>
                      </a: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学校と保護者の便利なコミュニケーションツール</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1454615922"/>
                  </a:ext>
                </a:extLst>
              </a:tr>
              <a:tr h="205881">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子ども健全育成支援システム</a:t>
                      </a: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子ども関連のデータを</a:t>
                      </a:r>
                      <a:r>
                        <a:rPr kumimoji="1" lang="en-US" altLang="ja-JP" sz="800" dirty="0">
                          <a:solidFill>
                            <a:schemeClr val="tx1"/>
                          </a:solidFill>
                          <a:latin typeface="Meiryo UI" panose="020B0604030504040204" pitchFamily="50" charset="-128"/>
                          <a:ea typeface="Meiryo UI" panose="020B0604030504040204" pitchFamily="50" charset="-128"/>
                        </a:rPr>
                        <a:t>AI</a:t>
                      </a:r>
                      <a:r>
                        <a:rPr kumimoji="1" lang="ja-JP" altLang="en-US" sz="800" dirty="0">
                          <a:solidFill>
                            <a:schemeClr val="tx1"/>
                          </a:solidFill>
                          <a:latin typeface="Meiryo UI" panose="020B0604030504040204" pitchFamily="50" charset="-128"/>
                          <a:ea typeface="Meiryo UI" panose="020B0604030504040204" pitchFamily="50" charset="-128"/>
                        </a:rPr>
                        <a:t>分析し、リスクの早期発見等</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4175080403"/>
                  </a:ext>
                </a:extLst>
              </a:tr>
              <a:tr h="205881">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⑫</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広域電子図書館</a:t>
                      </a: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本や映像のコンテンツを、ネット経由で利用</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530654133"/>
                  </a:ext>
                </a:extLst>
              </a:tr>
            </a:tbl>
          </a:graphicData>
        </a:graphic>
      </p:graphicFrame>
      <p:sp>
        <p:nvSpPr>
          <p:cNvPr id="13" name="テキスト ボックス 12">
            <a:extLst>
              <a:ext uri="{FF2B5EF4-FFF2-40B4-BE49-F238E27FC236}">
                <a16:creationId xmlns:a16="http://schemas.microsoft.com/office/drawing/2014/main" id="{7AE13602-F338-4E7D-AD0A-7035CBA2CB63}"/>
              </a:ext>
            </a:extLst>
          </p:cNvPr>
          <p:cNvSpPr txBox="1"/>
          <p:nvPr/>
        </p:nvSpPr>
        <p:spPr>
          <a:xfrm>
            <a:off x="124236" y="1086961"/>
            <a:ext cx="42973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■デジタルサービスの例（他都市の先進事例などを参考に記載）</a:t>
            </a:r>
          </a:p>
        </p:txBody>
      </p:sp>
      <p:sp>
        <p:nvSpPr>
          <p:cNvPr id="8" name="正方形/長方形 7">
            <a:extLst>
              <a:ext uri="{FF2B5EF4-FFF2-40B4-BE49-F238E27FC236}">
                <a16:creationId xmlns:a16="http://schemas.microsoft.com/office/drawing/2014/main" id="{64CA1D49-0130-4ED3-9A0A-35DDD9256DBF}"/>
              </a:ext>
            </a:extLst>
          </p:cNvPr>
          <p:cNvSpPr/>
          <p:nvPr/>
        </p:nvSpPr>
        <p:spPr>
          <a:xfrm>
            <a:off x="0" y="-251"/>
            <a:ext cx="9144000" cy="370800"/>
          </a:xfrm>
          <a:prstGeom prst="rect">
            <a:avLst/>
          </a:prstGeom>
          <a:solidFill>
            <a:srgbClr val="002060"/>
          </a:solidFill>
        </p:spPr>
        <p:txBody>
          <a:bodyPr wrap="square" tIns="468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イニシアティブでの検討（大阪府）</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Ⅰ</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デジタルサービス　</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②市民向けデジタルサービスのイメージ</a:t>
            </a:r>
          </a:p>
        </p:txBody>
      </p:sp>
      <p:pic>
        <p:nvPicPr>
          <p:cNvPr id="3" name="図 2">
            <a:extLst>
              <a:ext uri="{FF2B5EF4-FFF2-40B4-BE49-F238E27FC236}">
                <a16:creationId xmlns:a16="http://schemas.microsoft.com/office/drawing/2014/main" id="{DCFB2120-F137-4EA5-BC62-47E8D042F8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3085" y="2431600"/>
            <a:ext cx="1689939" cy="2117931"/>
          </a:xfrm>
          <a:prstGeom prst="rect">
            <a:avLst/>
          </a:prstGeom>
        </p:spPr>
      </p:pic>
      <p:sp>
        <p:nvSpPr>
          <p:cNvPr id="12" name="正方形/長方形 6">
            <a:extLst>
              <a:ext uri="{FF2B5EF4-FFF2-40B4-BE49-F238E27FC236}">
                <a16:creationId xmlns:a16="http://schemas.microsoft.com/office/drawing/2014/main" id="{A95E07C0-F0B7-4F58-9C69-2B01ED58F1B3}"/>
              </a:ext>
            </a:extLst>
          </p:cNvPr>
          <p:cNvSpPr>
            <a:spLocks noChangeArrowheads="1"/>
          </p:cNvSpPr>
          <p:nvPr/>
        </p:nvSpPr>
        <p:spPr bwMode="auto">
          <a:xfrm>
            <a:off x="7176578" y="2433048"/>
            <a:ext cx="1431748" cy="1230426"/>
          </a:xfrm>
          <a:prstGeom prst="borderCallout1">
            <a:avLst>
              <a:gd name="adj1" fmla="val 20298"/>
              <a:gd name="adj2" fmla="val -1486"/>
              <a:gd name="adj3" fmla="val 11648"/>
              <a:gd name="adj4" fmla="val -15062"/>
            </a:avLst>
          </a:prstGeom>
          <a:ln>
            <a:headEnd/>
            <a:tailEnd/>
          </a:ln>
        </p:spPr>
        <p:style>
          <a:lnRef idx="2">
            <a:schemeClr val="dk1"/>
          </a:lnRef>
          <a:fillRef idx="1">
            <a:schemeClr val="lt1"/>
          </a:fillRef>
          <a:effectRef idx="0">
            <a:schemeClr val="dk1"/>
          </a:effectRef>
          <a:fontRef idx="minor">
            <a:schemeClr val="dk1"/>
          </a:fontRef>
        </p:style>
        <p:txBody>
          <a:bodyPr lIns="54000" tIns="54000" rIns="54000" bIns="54000" anchor="ctr"/>
          <a:lstStyle>
            <a:lvl1pPr>
              <a:defRPr>
                <a:solidFill>
                  <a:schemeClr val="tx1"/>
                </a:solidFill>
                <a:latin typeface="Arial" panose="020B0604020202020204" pitchFamily="34" charset="0"/>
                <a:ea typeface="Meiryo UI" panose="020B0604030504040204" pitchFamily="50" charset="-128"/>
              </a:defRPr>
            </a:lvl1pPr>
            <a:lvl2pPr marL="742950" indent="-285750">
              <a:defRPr>
                <a:solidFill>
                  <a:schemeClr val="tx1"/>
                </a:solidFill>
                <a:latin typeface="Arial" panose="020B0604020202020204" pitchFamily="34" charset="0"/>
                <a:ea typeface="Meiryo UI" panose="020B0604030504040204" pitchFamily="50" charset="-128"/>
              </a:defRPr>
            </a:lvl2pPr>
            <a:lvl3pPr marL="1143000" indent="-228600">
              <a:defRPr>
                <a:solidFill>
                  <a:schemeClr val="tx1"/>
                </a:solidFill>
                <a:latin typeface="Arial" panose="020B0604020202020204" pitchFamily="34" charset="0"/>
                <a:ea typeface="Meiryo UI" panose="020B0604030504040204" pitchFamily="50" charset="-128"/>
              </a:defRPr>
            </a:lvl3pPr>
            <a:lvl4pPr marL="1600200" indent="-228600">
              <a:defRPr>
                <a:solidFill>
                  <a:schemeClr val="tx1"/>
                </a:solidFill>
                <a:latin typeface="Arial" panose="020B0604020202020204" pitchFamily="34" charset="0"/>
                <a:ea typeface="Meiryo UI" panose="020B0604030504040204" pitchFamily="50" charset="-128"/>
              </a:defRPr>
            </a:lvl4pPr>
            <a:lvl5pPr marL="2057400" indent="-228600">
              <a:defRPr>
                <a:solidFill>
                  <a:schemeClr val="tx1"/>
                </a:solidFill>
                <a:latin typeface="Arial" panose="020B0604020202020204" pitchFamily="34" charset="0"/>
                <a:ea typeface="Meiryo UI" panose="020B060403050404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eiryo UI" panose="020B060403050404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eiryo UI" panose="020B060403050404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eiryo UI" panose="020B060403050404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eiryo UI" panose="020B0604030504040204" pitchFamily="50" charset="-128"/>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mn-cs"/>
              </a:rPr>
              <a:t>利用者の①住所、②性別、　③年齢、④関心のあるテーマ等の設定により、その人に合ったパーソナライズされた情報を、適時に配信</a:t>
            </a:r>
            <a:endParaRPr kumimoji="1" lang="en-US" altLang="ja-JP" sz="9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mn-cs"/>
            </a:endParaRPr>
          </a:p>
        </p:txBody>
      </p:sp>
      <p:sp>
        <p:nvSpPr>
          <p:cNvPr id="14" name="テキスト ボックス 13">
            <a:extLst>
              <a:ext uri="{FF2B5EF4-FFF2-40B4-BE49-F238E27FC236}">
                <a16:creationId xmlns:a16="http://schemas.microsoft.com/office/drawing/2014/main" id="{5BD95965-C857-4779-8E31-A33FE37E1778}"/>
              </a:ext>
            </a:extLst>
          </p:cNvPr>
          <p:cNvSpPr txBox="1"/>
          <p:nvPr/>
        </p:nvSpPr>
        <p:spPr>
          <a:xfrm>
            <a:off x="5353085" y="1360315"/>
            <a:ext cx="3371249" cy="969496"/>
          </a:xfrm>
          <a:prstGeom prst="rect">
            <a:avLst/>
          </a:prstGeom>
          <a:noFill/>
        </p:spPr>
        <p:txBody>
          <a:bodyPr wrap="square">
            <a:spAutoFit/>
          </a:bodyPr>
          <a:lstStyle/>
          <a:p>
            <a:pPr marL="128588" marR="0" lvl="0" indent="-128588"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自治体や準公共のサービスを中心に、住民一人ひとりが望む情報を、適時に得られるポータルサイトを構築 </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【2023</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年度中の稼働をめざす</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128588" marR="0" lvl="0" indent="-128588"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endParaRPr kumimoji="1" lang="en-US" altLang="ja-JP" sz="4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28588" marR="0" lvl="0" indent="-128588"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府及び一部市町村の情報提供からはじめ、以降、全市町村に加え民間のサービスも含めて対象を順次拡充</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 name="テキスト ボックス 15">
            <a:extLst>
              <a:ext uri="{FF2B5EF4-FFF2-40B4-BE49-F238E27FC236}">
                <a16:creationId xmlns:a16="http://schemas.microsoft.com/office/drawing/2014/main" id="{0D5A8646-05F3-4FB5-8259-24C9AB8F8820}"/>
              </a:ext>
            </a:extLst>
          </p:cNvPr>
          <p:cNvSpPr txBox="1"/>
          <p:nvPr/>
        </p:nvSpPr>
        <p:spPr>
          <a:xfrm>
            <a:off x="5822583" y="988302"/>
            <a:ext cx="2412933" cy="276999"/>
          </a:xfrm>
          <a:prstGeom prst="rect">
            <a:avLst/>
          </a:prstGeom>
          <a:solidFill>
            <a:schemeClr val="accent2"/>
          </a:solidFill>
          <a:ln>
            <a:solidFill>
              <a:schemeClr val="accent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ポータル機能の充実</a:t>
            </a:r>
          </a:p>
        </p:txBody>
      </p:sp>
      <p:sp>
        <p:nvSpPr>
          <p:cNvPr id="17" name="テキスト ボックス 16">
            <a:extLst>
              <a:ext uri="{FF2B5EF4-FFF2-40B4-BE49-F238E27FC236}">
                <a16:creationId xmlns:a16="http://schemas.microsoft.com/office/drawing/2014/main" id="{1B175275-F620-457A-A252-A44E6720C5EF}"/>
              </a:ext>
            </a:extLst>
          </p:cNvPr>
          <p:cNvSpPr txBox="1"/>
          <p:nvPr/>
        </p:nvSpPr>
        <p:spPr>
          <a:xfrm>
            <a:off x="166246" y="4237908"/>
            <a:ext cx="5069582" cy="4560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注）各サービスは事務局案。今後、関係部局や市町村と協議を行い、関係部局や市町村のニーズに応じて、住民に身近</a:t>
            </a:r>
            <a:endPar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なサービスを中心に具体化を図っていく。</a:t>
            </a:r>
          </a:p>
        </p:txBody>
      </p:sp>
      <p:sp>
        <p:nvSpPr>
          <p:cNvPr id="15" name="矢印: 五方向 16">
            <a:extLst>
              <a:ext uri="{FF2B5EF4-FFF2-40B4-BE49-F238E27FC236}">
                <a16:creationId xmlns:a16="http://schemas.microsoft.com/office/drawing/2014/main" id="{DBA23DE9-B351-4E9A-8835-DFDEC1316553}"/>
              </a:ext>
            </a:extLst>
          </p:cNvPr>
          <p:cNvSpPr/>
          <p:nvPr/>
        </p:nvSpPr>
        <p:spPr>
          <a:xfrm rot="5400000">
            <a:off x="4342981" y="1954244"/>
            <a:ext cx="458039" cy="6838196"/>
          </a:xfrm>
          <a:prstGeom prst="homePlate">
            <a:avLst>
              <a:gd name="adj" fmla="val 69829"/>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 name="テキスト ボックス 17"/>
          <p:cNvSpPr txBox="1"/>
          <p:nvPr/>
        </p:nvSpPr>
        <p:spPr>
          <a:xfrm>
            <a:off x="735926" y="5361904"/>
            <a:ext cx="76721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関係部局や市町村と連携しながら、令和５年度の事業化に向けて検討を加速</a:t>
            </a:r>
          </a:p>
        </p:txBody>
      </p:sp>
      <p:sp>
        <p:nvSpPr>
          <p:cNvPr id="2" name="テキスト ボックス 1"/>
          <p:cNvSpPr txBox="1"/>
          <p:nvPr/>
        </p:nvSpPr>
        <p:spPr>
          <a:xfrm>
            <a:off x="5894046" y="4541407"/>
            <a:ext cx="57740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イメージ</a:t>
            </a:r>
          </a:p>
        </p:txBody>
      </p:sp>
      <p:sp>
        <p:nvSpPr>
          <p:cNvPr id="4" name="正方形/長方形 3"/>
          <p:cNvSpPr/>
          <p:nvPr/>
        </p:nvSpPr>
        <p:spPr>
          <a:xfrm>
            <a:off x="5711992" y="2458672"/>
            <a:ext cx="1091867" cy="1517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569856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7811A778-3544-47E3-A8BB-86E6446B5E48}"/>
              </a:ext>
            </a:extLst>
          </p:cNvPr>
          <p:cNvSpPr/>
          <p:nvPr/>
        </p:nvSpPr>
        <p:spPr>
          <a:xfrm>
            <a:off x="1027" y="-1503"/>
            <a:ext cx="9144000" cy="371513"/>
          </a:xfrm>
          <a:prstGeom prst="rect">
            <a:avLst/>
          </a:prstGeom>
          <a:solidFill>
            <a:srgbClr val="002060"/>
          </a:solidFill>
        </p:spPr>
        <p:txBody>
          <a:bodyPr wrap="square" tIns="468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イニシアティブでの検討（大阪府） </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Ⅱ</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市町村</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現状分析と方向性</a:t>
            </a:r>
          </a:p>
        </p:txBody>
      </p:sp>
      <p:sp>
        <p:nvSpPr>
          <p:cNvPr id="6" name="正方形/長方形 5">
            <a:extLst>
              <a:ext uri="{FF2B5EF4-FFF2-40B4-BE49-F238E27FC236}">
                <a16:creationId xmlns:a16="http://schemas.microsoft.com/office/drawing/2014/main" id="{54418336-CCCB-43DE-8A66-E7E0D7A1435A}"/>
              </a:ext>
            </a:extLst>
          </p:cNvPr>
          <p:cNvSpPr/>
          <p:nvPr/>
        </p:nvSpPr>
        <p:spPr>
          <a:xfrm>
            <a:off x="64061" y="2205273"/>
            <a:ext cx="999000" cy="12989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デジタル格差</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F4B655E1-1EE3-42C8-8BC6-BC69C6C25C65}"/>
              </a:ext>
            </a:extLst>
          </p:cNvPr>
          <p:cNvSpPr txBox="1"/>
          <p:nvPr/>
        </p:nvSpPr>
        <p:spPr>
          <a:xfrm>
            <a:off x="1119462" y="2205272"/>
            <a:ext cx="2396835" cy="1350370"/>
          </a:xfrm>
          <a:prstGeom prst="rect">
            <a:avLst/>
          </a:prstGeom>
          <a:solidFill>
            <a:schemeClr val="accent2">
              <a:lumMod val="20000"/>
              <a:lumOff val="80000"/>
            </a:schemeClr>
          </a:solidFill>
        </p:spPr>
        <p:txBody>
          <a:bodyPr wrap="square" anchor="ctr" anchorCtr="0">
            <a:spAutoFit/>
          </a:bodyPr>
          <a:lstStyle/>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府内市町村のデジタル化の格差</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府内市町村のデジタル化は他の大都市と比べても団体間の格差が大きい</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団体規模間でのシステム経費の格差</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小規模団体ほど住民１人当たりのシステム経費が割高になっている</a:t>
            </a:r>
          </a:p>
        </p:txBody>
      </p:sp>
      <p:sp>
        <p:nvSpPr>
          <p:cNvPr id="13" name="テキスト ボックス 12">
            <a:extLst>
              <a:ext uri="{FF2B5EF4-FFF2-40B4-BE49-F238E27FC236}">
                <a16:creationId xmlns:a16="http://schemas.microsoft.com/office/drawing/2014/main" id="{1D374D7E-2E3F-458F-84FA-B7AB4FBC2015}"/>
              </a:ext>
            </a:extLst>
          </p:cNvPr>
          <p:cNvSpPr txBox="1"/>
          <p:nvPr/>
        </p:nvSpPr>
        <p:spPr>
          <a:xfrm>
            <a:off x="1119460" y="1658042"/>
            <a:ext cx="235037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現状の課題（調査結果より）</a:t>
            </a:r>
          </a:p>
        </p:txBody>
      </p:sp>
      <p:cxnSp>
        <p:nvCxnSpPr>
          <p:cNvPr id="15" name="直線コネクタ 14">
            <a:extLst>
              <a:ext uri="{FF2B5EF4-FFF2-40B4-BE49-F238E27FC236}">
                <a16:creationId xmlns:a16="http://schemas.microsoft.com/office/drawing/2014/main" id="{E6A733C5-5C32-4015-9118-2533F69D5571}"/>
              </a:ext>
            </a:extLst>
          </p:cNvPr>
          <p:cNvCxnSpPr/>
          <p:nvPr/>
        </p:nvCxnSpPr>
        <p:spPr>
          <a:xfrm>
            <a:off x="1224494" y="1935269"/>
            <a:ext cx="2268000" cy="0"/>
          </a:xfrm>
          <a:prstGeom prst="line">
            <a:avLst/>
          </a:prstGeom>
        </p:spPr>
        <p:style>
          <a:lnRef idx="1">
            <a:schemeClr val="dk1"/>
          </a:lnRef>
          <a:fillRef idx="0">
            <a:schemeClr val="dk1"/>
          </a:fillRef>
          <a:effectRef idx="0">
            <a:schemeClr val="dk1"/>
          </a:effectRef>
          <a:fontRef idx="minor">
            <a:schemeClr val="tx1"/>
          </a:fontRef>
        </p:style>
      </p:cxnSp>
      <p:sp>
        <p:nvSpPr>
          <p:cNvPr id="26" name="テキスト ボックス 25">
            <a:extLst>
              <a:ext uri="{FF2B5EF4-FFF2-40B4-BE49-F238E27FC236}">
                <a16:creationId xmlns:a16="http://schemas.microsoft.com/office/drawing/2014/main" id="{FBE72361-FB4D-48EA-A93F-34F2C0BD328D}"/>
              </a:ext>
            </a:extLst>
          </p:cNvPr>
          <p:cNvSpPr txBox="1"/>
          <p:nvPr/>
        </p:nvSpPr>
        <p:spPr>
          <a:xfrm>
            <a:off x="3924205" y="1628533"/>
            <a:ext cx="235037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改革の方向性</a:t>
            </a:r>
          </a:p>
        </p:txBody>
      </p:sp>
      <p:cxnSp>
        <p:nvCxnSpPr>
          <p:cNvPr id="27" name="直線コネクタ 26">
            <a:extLst>
              <a:ext uri="{FF2B5EF4-FFF2-40B4-BE49-F238E27FC236}">
                <a16:creationId xmlns:a16="http://schemas.microsoft.com/office/drawing/2014/main" id="{74171F9E-03D0-4A5D-9F8F-81851052944A}"/>
              </a:ext>
            </a:extLst>
          </p:cNvPr>
          <p:cNvCxnSpPr/>
          <p:nvPr/>
        </p:nvCxnSpPr>
        <p:spPr>
          <a:xfrm>
            <a:off x="3878516" y="1935269"/>
            <a:ext cx="2441750" cy="0"/>
          </a:xfrm>
          <a:prstGeom prst="line">
            <a:avLst/>
          </a:prstGeom>
        </p:spPr>
        <p:style>
          <a:lnRef idx="1">
            <a:schemeClr val="dk1"/>
          </a:lnRef>
          <a:fillRef idx="0">
            <a:schemeClr val="dk1"/>
          </a:fillRef>
          <a:effectRef idx="0">
            <a:schemeClr val="dk1"/>
          </a:effectRef>
          <a:fontRef idx="minor">
            <a:schemeClr val="tx1"/>
          </a:fontRef>
        </p:style>
      </p:cxnSp>
      <p:sp>
        <p:nvSpPr>
          <p:cNvPr id="28" name="テキスト ボックス 27">
            <a:extLst>
              <a:ext uri="{FF2B5EF4-FFF2-40B4-BE49-F238E27FC236}">
                <a16:creationId xmlns:a16="http://schemas.microsoft.com/office/drawing/2014/main" id="{D4A636C8-F863-4E2D-9B70-E82F001FA553}"/>
              </a:ext>
            </a:extLst>
          </p:cNvPr>
          <p:cNvSpPr txBox="1"/>
          <p:nvPr/>
        </p:nvSpPr>
        <p:spPr>
          <a:xfrm>
            <a:off x="7137430" y="1625074"/>
            <a:ext cx="145587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今後の進め方</a:t>
            </a:r>
          </a:p>
        </p:txBody>
      </p:sp>
      <p:cxnSp>
        <p:nvCxnSpPr>
          <p:cNvPr id="29" name="直線コネクタ 28">
            <a:extLst>
              <a:ext uri="{FF2B5EF4-FFF2-40B4-BE49-F238E27FC236}">
                <a16:creationId xmlns:a16="http://schemas.microsoft.com/office/drawing/2014/main" id="{C0F92AB9-2736-4762-B3C0-4B229ACE2A7A}"/>
              </a:ext>
            </a:extLst>
          </p:cNvPr>
          <p:cNvCxnSpPr/>
          <p:nvPr/>
        </p:nvCxnSpPr>
        <p:spPr>
          <a:xfrm>
            <a:off x="6630103" y="1935269"/>
            <a:ext cx="2441750" cy="0"/>
          </a:xfrm>
          <a:prstGeom prst="line">
            <a:avLst/>
          </a:prstGeom>
        </p:spPr>
        <p:style>
          <a:lnRef idx="1">
            <a:schemeClr val="dk1"/>
          </a:lnRef>
          <a:fillRef idx="0">
            <a:schemeClr val="dk1"/>
          </a:fillRef>
          <a:effectRef idx="0">
            <a:schemeClr val="dk1"/>
          </a:effectRef>
          <a:fontRef idx="minor">
            <a:schemeClr val="tx1"/>
          </a:fontRef>
        </p:style>
      </p:cxnSp>
      <p:pic>
        <p:nvPicPr>
          <p:cNvPr id="3" name="グラフィックス 2" descr="棒グラフ (下降) 単色塗りつぶし">
            <a:extLst>
              <a:ext uri="{FF2B5EF4-FFF2-40B4-BE49-F238E27FC236}">
                <a16:creationId xmlns:a16="http://schemas.microsoft.com/office/drawing/2014/main" id="{E6AC4797-5D81-41B0-9C69-48808BA560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543" y="2764676"/>
            <a:ext cx="649063" cy="649063"/>
          </a:xfrm>
          <a:prstGeom prst="rect">
            <a:avLst/>
          </a:prstGeom>
        </p:spPr>
      </p:pic>
      <p:sp>
        <p:nvSpPr>
          <p:cNvPr id="20" name="テキスト ボックス 19">
            <a:extLst>
              <a:ext uri="{FF2B5EF4-FFF2-40B4-BE49-F238E27FC236}">
                <a16:creationId xmlns:a16="http://schemas.microsoft.com/office/drawing/2014/main" id="{6D02C7A1-0C45-4EC7-92ED-9B34067ADAF7}"/>
              </a:ext>
            </a:extLst>
          </p:cNvPr>
          <p:cNvSpPr txBox="1"/>
          <p:nvPr/>
        </p:nvSpPr>
        <p:spPr>
          <a:xfrm>
            <a:off x="1119460" y="4943432"/>
            <a:ext cx="2396834" cy="1454244"/>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共同化ニーズ</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府が実施した共同調達をはじめ、負担軽減につながる共同化のニーズが高い</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5.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ガバメントクラウド移行への対応</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2025</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年度末までに基幹系</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業務の標準化が義務付けされ、この対応が急務だが、人材が不足</a:t>
            </a:r>
          </a:p>
        </p:txBody>
      </p:sp>
      <p:sp>
        <p:nvSpPr>
          <p:cNvPr id="22" name="正方形/長方形 21">
            <a:extLst>
              <a:ext uri="{FF2B5EF4-FFF2-40B4-BE49-F238E27FC236}">
                <a16:creationId xmlns:a16="http://schemas.microsoft.com/office/drawing/2014/main" id="{39997BE8-71E4-4632-85EC-325FFB638C52}"/>
              </a:ext>
            </a:extLst>
          </p:cNvPr>
          <p:cNvSpPr/>
          <p:nvPr/>
        </p:nvSpPr>
        <p:spPr>
          <a:xfrm>
            <a:off x="64061" y="4968092"/>
            <a:ext cx="999000" cy="14295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標準化</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8" name="図 7">
            <a:extLst>
              <a:ext uri="{FF2B5EF4-FFF2-40B4-BE49-F238E27FC236}">
                <a16:creationId xmlns:a16="http://schemas.microsoft.com/office/drawing/2014/main" id="{F5298F97-6AA4-42F3-9C51-E1273490AF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foregroundMark x1="73743" y1="26389" x2="73743" y2="26389"/>
                        <a14:foregroundMark x1="33799" y1="67222" x2="33799" y2="67778"/>
                        <a14:foregroundMark x1="48603" y1="74167" x2="48603" y2="74167"/>
                        <a14:foregroundMark x1="18156" y1="82222" x2="18156" y2="82222"/>
                      </a14:backgroundRemoval>
                    </a14:imgEffect>
                  </a14:imgLayer>
                </a14:imgProps>
              </a:ext>
              <a:ext uri="{28A0092B-C50C-407E-A947-70E740481C1C}">
                <a14:useLocalDpi xmlns:a14="http://schemas.microsoft.com/office/drawing/2010/main"/>
              </a:ext>
            </a:extLst>
          </a:blip>
          <a:stretch>
            <a:fillRect/>
          </a:stretch>
        </p:blipFill>
        <p:spPr>
          <a:xfrm>
            <a:off x="86429" y="5403364"/>
            <a:ext cx="572371" cy="575568"/>
          </a:xfrm>
          <a:prstGeom prst="rect">
            <a:avLst/>
          </a:prstGeom>
        </p:spPr>
      </p:pic>
      <p:sp>
        <p:nvSpPr>
          <p:cNvPr id="24" name="正方形/長方形 23">
            <a:extLst>
              <a:ext uri="{FF2B5EF4-FFF2-40B4-BE49-F238E27FC236}">
                <a16:creationId xmlns:a16="http://schemas.microsoft.com/office/drawing/2014/main" id="{81324D13-71F2-40C2-9AA9-FFB11AE55769}"/>
              </a:ext>
            </a:extLst>
          </p:cNvPr>
          <p:cNvSpPr/>
          <p:nvPr/>
        </p:nvSpPr>
        <p:spPr>
          <a:xfrm>
            <a:off x="64061" y="3717074"/>
            <a:ext cx="999000" cy="10381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人材不足</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 name="図 9">
            <a:extLst>
              <a:ext uri="{FF2B5EF4-FFF2-40B4-BE49-F238E27FC236}">
                <a16:creationId xmlns:a16="http://schemas.microsoft.com/office/drawing/2014/main" id="{DE62F596-9451-4490-8320-8BFD247C180D}"/>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5000" b="93500" l="10000" r="90000">
                        <a14:foregroundMark x1="51500" y1="9000" x2="51500" y2="9000"/>
                        <a14:foregroundMark x1="50500" y1="5000" x2="50500" y2="5000"/>
                        <a14:foregroundMark x1="51500" y1="41250" x2="51500" y2="41250"/>
                        <a14:foregroundMark x1="54250" y1="27750" x2="54250" y2="27750"/>
                        <a14:foregroundMark x1="40500" y1="72500" x2="40500" y2="72500"/>
                        <a14:foregroundMark x1="28750" y1="91750" x2="28750" y2="91750"/>
                        <a14:foregroundMark x1="75500" y1="93500" x2="75500" y2="93500"/>
                      </a14:backgroundRemoval>
                    </a14:imgEffect>
                  </a14:imgLayer>
                </a14:imgProps>
              </a:ext>
              <a:ext uri="{28A0092B-C50C-407E-A947-70E740481C1C}">
                <a14:useLocalDpi xmlns:a14="http://schemas.microsoft.com/office/drawing/2010/main"/>
              </a:ext>
            </a:extLst>
          </a:blip>
          <a:stretch>
            <a:fillRect/>
          </a:stretch>
        </p:blipFill>
        <p:spPr>
          <a:xfrm>
            <a:off x="337997" y="4209755"/>
            <a:ext cx="488916" cy="488916"/>
          </a:xfrm>
          <a:prstGeom prst="rect">
            <a:avLst/>
          </a:prstGeom>
        </p:spPr>
      </p:pic>
      <p:sp>
        <p:nvSpPr>
          <p:cNvPr id="30" name="テキスト ボックス 29">
            <a:extLst>
              <a:ext uri="{FF2B5EF4-FFF2-40B4-BE49-F238E27FC236}">
                <a16:creationId xmlns:a16="http://schemas.microsoft.com/office/drawing/2014/main" id="{3B98D529-8305-4A38-96A0-91F76E2E7681}"/>
              </a:ext>
            </a:extLst>
          </p:cNvPr>
          <p:cNvSpPr txBox="1"/>
          <p:nvPr/>
        </p:nvSpPr>
        <p:spPr>
          <a:xfrm>
            <a:off x="1119460" y="3717074"/>
            <a:ext cx="2396834" cy="1038119"/>
          </a:xfrm>
          <a:prstGeom prst="rect">
            <a:avLst/>
          </a:prstGeom>
          <a:solidFill>
            <a:schemeClr val="accent2">
              <a:lumMod val="20000"/>
              <a:lumOff val="80000"/>
            </a:schemeClr>
          </a:solidFill>
        </p:spPr>
        <p:txBody>
          <a:bodyPr wrap="square"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デジタル人材の育成・確保、</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市町村アンケートによるニーズ調査では、</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１位</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人的不足（</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33</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団体）</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２位</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スキルの不足（</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18</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団体）</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と人材面のニーズが最も大きい</a:t>
            </a:r>
          </a:p>
        </p:txBody>
      </p:sp>
      <p:pic>
        <p:nvPicPr>
          <p:cNvPr id="16" name="図 15">
            <a:extLst>
              <a:ext uri="{FF2B5EF4-FFF2-40B4-BE49-F238E27FC236}">
                <a16:creationId xmlns:a16="http://schemas.microsoft.com/office/drawing/2014/main" id="{E65D6C6E-8D0E-45EF-937B-991952478484}"/>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2353" b="96471" l="5106" r="97447">
                        <a14:foregroundMark x1="48085" y1="9118" x2="48085" y2="9118"/>
                        <a14:foregroundMark x1="77447" y1="12353" x2="77447" y2="12353"/>
                        <a14:foregroundMark x1="40000" y1="2647" x2="40000" y2="2647"/>
                        <a14:foregroundMark x1="97872" y1="32059" x2="97872" y2="32059"/>
                        <a14:foregroundMark x1="5106" y1="96471" x2="5106" y2="96471"/>
                      </a14:backgroundRemoval>
                    </a14:imgEffect>
                  </a14:imgLayer>
                </a14:imgProps>
              </a:ext>
              <a:ext uri="{28A0092B-C50C-407E-A947-70E740481C1C}">
                <a14:useLocalDpi xmlns:a14="http://schemas.microsoft.com/office/drawing/2010/main"/>
              </a:ext>
            </a:extLst>
          </a:blip>
          <a:stretch>
            <a:fillRect/>
          </a:stretch>
        </p:blipFill>
        <p:spPr>
          <a:xfrm>
            <a:off x="658799" y="5423573"/>
            <a:ext cx="336228" cy="486458"/>
          </a:xfrm>
          <a:prstGeom prst="rect">
            <a:avLst/>
          </a:prstGeom>
        </p:spPr>
      </p:pic>
      <p:sp>
        <p:nvSpPr>
          <p:cNvPr id="33" name="テキスト ボックス 32">
            <a:extLst>
              <a:ext uri="{FF2B5EF4-FFF2-40B4-BE49-F238E27FC236}">
                <a16:creationId xmlns:a16="http://schemas.microsoft.com/office/drawing/2014/main" id="{FA53E0B4-6D3B-4C13-8E83-EC2ACCC9B06B}"/>
              </a:ext>
            </a:extLst>
          </p:cNvPr>
          <p:cNvSpPr txBox="1"/>
          <p:nvPr/>
        </p:nvSpPr>
        <p:spPr>
          <a:xfrm>
            <a:off x="3742001" y="2631596"/>
            <a:ext cx="2539097" cy="3201758"/>
          </a:xfrm>
          <a:prstGeom prst="roundRect">
            <a:avLst>
              <a:gd name="adj" fmla="val 4281"/>
            </a:avLst>
          </a:prstGeom>
          <a:solidFill>
            <a:schemeClr val="accent1">
              <a:lumMod val="40000"/>
              <a:lumOff val="60000"/>
            </a:schemeClr>
          </a:solid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市町村のデジタル課題に対する</a:t>
            </a: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総合的な支援</a:t>
            </a: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7" name="テキスト ボックス 36">
            <a:extLst>
              <a:ext uri="{FF2B5EF4-FFF2-40B4-BE49-F238E27FC236}">
                <a16:creationId xmlns:a16="http://schemas.microsoft.com/office/drawing/2014/main" id="{A092E2A8-0697-47BC-B72F-286B507F1BD7}"/>
              </a:ext>
            </a:extLst>
          </p:cNvPr>
          <p:cNvSpPr txBox="1"/>
          <p:nvPr/>
        </p:nvSpPr>
        <p:spPr>
          <a:xfrm>
            <a:off x="4054053" y="3685686"/>
            <a:ext cx="2143286" cy="1073371"/>
          </a:xfrm>
          <a:prstGeom prst="rect">
            <a:avLst/>
          </a:prstGeom>
          <a:solidFill>
            <a:schemeClr val="bg1"/>
          </a:solidFill>
          <a:ln>
            <a:solidFill>
              <a:schemeClr val="bg1">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① 共同調達</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：府が事業者を選定し、</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各団体が契約</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7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② 共同利用</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：府が事業者と契約し、</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各団体が使用</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③ 共同運用</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：市町村が利用する</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システムの運用を一元化</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43" name="直線コネクタ 42">
            <a:extLst>
              <a:ext uri="{FF2B5EF4-FFF2-40B4-BE49-F238E27FC236}">
                <a16:creationId xmlns:a16="http://schemas.microsoft.com/office/drawing/2014/main" id="{1C28FFF2-D4B3-4082-B061-96DC91086E0F}"/>
              </a:ext>
            </a:extLst>
          </p:cNvPr>
          <p:cNvCxnSpPr>
            <a:stCxn id="11" idx="3"/>
            <a:endCxn id="33" idx="1"/>
          </p:cNvCxnSpPr>
          <p:nvPr/>
        </p:nvCxnSpPr>
        <p:spPr>
          <a:xfrm>
            <a:off x="3516297" y="2880457"/>
            <a:ext cx="225704" cy="1352018"/>
          </a:xfrm>
          <a:prstGeom prst="line">
            <a:avLst/>
          </a:prstGeom>
          <a:ln w="25400"/>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7AF0FB8E-C9C1-4E90-A49E-FB2253A7022E}"/>
              </a:ext>
            </a:extLst>
          </p:cNvPr>
          <p:cNvCxnSpPr>
            <a:cxnSpLocks/>
            <a:stCxn id="30" idx="3"/>
            <a:endCxn id="33" idx="1"/>
          </p:cNvCxnSpPr>
          <p:nvPr/>
        </p:nvCxnSpPr>
        <p:spPr>
          <a:xfrm flipV="1">
            <a:off x="3516294" y="4232475"/>
            <a:ext cx="225707" cy="3659"/>
          </a:xfrm>
          <a:prstGeom prst="line">
            <a:avLst/>
          </a:prstGeom>
          <a:ln w="25400"/>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EC91E67C-FAE1-42C5-816A-7D07AEDA665E}"/>
              </a:ext>
            </a:extLst>
          </p:cNvPr>
          <p:cNvCxnSpPr>
            <a:cxnSpLocks/>
            <a:stCxn id="20" idx="3"/>
            <a:endCxn id="33" idx="1"/>
          </p:cNvCxnSpPr>
          <p:nvPr/>
        </p:nvCxnSpPr>
        <p:spPr>
          <a:xfrm flipV="1">
            <a:off x="3516294" y="4232475"/>
            <a:ext cx="225707" cy="1438079"/>
          </a:xfrm>
          <a:prstGeom prst="line">
            <a:avLst/>
          </a:prstGeom>
          <a:ln w="25400"/>
        </p:spPr>
        <p:style>
          <a:lnRef idx="1">
            <a:schemeClr val="dk1"/>
          </a:lnRef>
          <a:fillRef idx="0">
            <a:schemeClr val="dk1"/>
          </a:fillRef>
          <a:effectRef idx="0">
            <a:schemeClr val="dk1"/>
          </a:effectRef>
          <a:fontRef idx="minor">
            <a:schemeClr val="tx1"/>
          </a:fontRef>
        </p:style>
      </p:cxnSp>
      <p:sp>
        <p:nvSpPr>
          <p:cNvPr id="61" name="四角形: 角を丸くする 60">
            <a:extLst>
              <a:ext uri="{FF2B5EF4-FFF2-40B4-BE49-F238E27FC236}">
                <a16:creationId xmlns:a16="http://schemas.microsoft.com/office/drawing/2014/main" id="{6B20B6D9-ADAE-4A9E-A3A8-5FEFE5C87BBD}"/>
              </a:ext>
            </a:extLst>
          </p:cNvPr>
          <p:cNvSpPr/>
          <p:nvPr/>
        </p:nvSpPr>
        <p:spPr>
          <a:xfrm>
            <a:off x="6570305" y="4246584"/>
            <a:ext cx="2467444" cy="1524416"/>
          </a:xfrm>
          <a:prstGeom prst="roundRect">
            <a:avLst>
              <a:gd name="adj" fmla="val 569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２．市町村のデジタル人材確保支援</a:t>
            </a: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3" name="四角形: 角を丸くする 62">
            <a:extLst>
              <a:ext uri="{FF2B5EF4-FFF2-40B4-BE49-F238E27FC236}">
                <a16:creationId xmlns:a16="http://schemas.microsoft.com/office/drawing/2014/main" id="{4B67E687-D418-496B-948B-A84A91D973DD}"/>
              </a:ext>
            </a:extLst>
          </p:cNvPr>
          <p:cNvSpPr/>
          <p:nvPr/>
        </p:nvSpPr>
        <p:spPr>
          <a:xfrm>
            <a:off x="6570305" y="2442297"/>
            <a:ext cx="2467444" cy="1728141"/>
          </a:xfrm>
          <a:prstGeom prst="roundRect">
            <a:avLst>
              <a:gd name="adj" fmla="val 6773"/>
            </a:avLst>
          </a:prstGeom>
          <a:solidFill>
            <a:schemeClr val="accent6">
              <a:lumMod val="40000"/>
              <a:lumOff val="60000"/>
            </a:schemeClr>
          </a:solid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１．市町村のシステム・施策の共同</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領域の更なる拡大</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5" name="テキスト ボックス 64">
            <a:extLst>
              <a:ext uri="{FF2B5EF4-FFF2-40B4-BE49-F238E27FC236}">
                <a16:creationId xmlns:a16="http://schemas.microsoft.com/office/drawing/2014/main" id="{7709DFCA-3A99-464F-8956-942B3416EFE3}"/>
              </a:ext>
            </a:extLst>
          </p:cNvPr>
          <p:cNvSpPr txBox="1"/>
          <p:nvPr/>
        </p:nvSpPr>
        <p:spPr>
          <a:xfrm>
            <a:off x="6646640" y="2865573"/>
            <a:ext cx="2303056" cy="1154162"/>
          </a:xfrm>
          <a:prstGeom prst="rect">
            <a:avLst/>
          </a:prstGeom>
          <a:solidFill>
            <a:schemeClr val="bg1"/>
          </a:solid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市町村のニーズを踏まえた共同調達の拡大</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（より住民サービス直結を意識）</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ja-JP" altLang="en-US" sz="7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システム共同化、共同運用等に係る諸課題の整理・具体化に向けた検討</a:t>
            </a:r>
          </a:p>
        </p:txBody>
      </p:sp>
      <p:sp>
        <p:nvSpPr>
          <p:cNvPr id="67" name="テキスト ボックス 66">
            <a:extLst>
              <a:ext uri="{FF2B5EF4-FFF2-40B4-BE49-F238E27FC236}">
                <a16:creationId xmlns:a16="http://schemas.microsoft.com/office/drawing/2014/main" id="{906E7892-ADCA-42F6-9660-40217D610142}"/>
              </a:ext>
            </a:extLst>
          </p:cNvPr>
          <p:cNvSpPr txBox="1"/>
          <p:nvPr/>
        </p:nvSpPr>
        <p:spPr>
          <a:xfrm>
            <a:off x="6636782" y="4563776"/>
            <a:ext cx="2296192" cy="1131079"/>
          </a:xfrm>
          <a:prstGeom prst="rect">
            <a:avLst/>
          </a:prstGeom>
          <a:solidFill>
            <a:schemeClr val="bg1"/>
          </a:solidFill>
        </p:spPr>
        <p:txBody>
          <a:bodyPr wrap="square">
            <a:spAutoFit/>
          </a:bodyPr>
          <a:lstStyle/>
          <a:p>
            <a:pPr marL="135000" marR="0" lvl="0" indent="-1620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アドバイザー事業の再編検討</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35000" marR="0" lvl="0" indent="-1620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35000" marR="0" lvl="0" indent="-1620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広域人材シェアリング等の具体化に向けた検討</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35000" marR="0" lvl="0" indent="-135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対象範囲</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（希望団体</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or</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全団体）</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35000" marR="0" lvl="0" indent="-135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費用負担のあり方、国事業の活用</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35000" marR="0" lvl="0" indent="-135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人材支援分野</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（標準化対応支援等）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8" name="二等辺三角形 67">
            <a:extLst>
              <a:ext uri="{FF2B5EF4-FFF2-40B4-BE49-F238E27FC236}">
                <a16:creationId xmlns:a16="http://schemas.microsoft.com/office/drawing/2014/main" id="{A5E47FE1-6D34-42C2-ABE2-F34205015916}"/>
              </a:ext>
            </a:extLst>
          </p:cNvPr>
          <p:cNvSpPr/>
          <p:nvPr/>
        </p:nvSpPr>
        <p:spPr>
          <a:xfrm rot="5400000">
            <a:off x="5770005" y="3117112"/>
            <a:ext cx="1354217" cy="2177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9" name="二等辺三角形 68">
            <a:extLst>
              <a:ext uri="{FF2B5EF4-FFF2-40B4-BE49-F238E27FC236}">
                <a16:creationId xmlns:a16="http://schemas.microsoft.com/office/drawing/2014/main" id="{BA857C75-9E8F-4BF6-A866-EFCD44DFE4FF}"/>
              </a:ext>
            </a:extLst>
          </p:cNvPr>
          <p:cNvSpPr/>
          <p:nvPr/>
        </p:nvSpPr>
        <p:spPr>
          <a:xfrm rot="5400000">
            <a:off x="5752171" y="4890768"/>
            <a:ext cx="1354217" cy="2177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0" name="正方形/長方形 69">
            <a:extLst>
              <a:ext uri="{FF2B5EF4-FFF2-40B4-BE49-F238E27FC236}">
                <a16:creationId xmlns:a16="http://schemas.microsoft.com/office/drawing/2014/main" id="{589975EF-00B6-4624-AFED-8DF86A4A6A5E}"/>
              </a:ext>
            </a:extLst>
          </p:cNvPr>
          <p:cNvSpPr/>
          <p:nvPr/>
        </p:nvSpPr>
        <p:spPr>
          <a:xfrm>
            <a:off x="278097" y="1228625"/>
            <a:ext cx="8587806" cy="327548"/>
          </a:xfrm>
          <a:prstGeom prst="rect">
            <a:avLst/>
          </a:pr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目標</a:t>
            </a:r>
            <a:r>
              <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市町村間におけるデジタル格差を是正し、住民の</a:t>
            </a:r>
            <a:r>
              <a:rPr kumimoji="1" lang="en-US" altLang="ja-JP" sz="135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QoL</a:t>
            </a: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向上と職員の負担軽減（働き方改革）を進める</a:t>
            </a:r>
            <a:endParaRPr kumimoji="1" lang="ja-JP" altLang="en-US" sz="1350" b="1" i="0" u="none" strike="sng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 name="テキスト ボックス 1"/>
          <p:cNvSpPr txBox="1"/>
          <p:nvPr/>
        </p:nvSpPr>
        <p:spPr>
          <a:xfrm>
            <a:off x="4088293" y="3488371"/>
            <a:ext cx="80320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＜例＞</a:t>
            </a:r>
            <a:endParaRPr kumimoji="1" lang="en-US" altLang="ja-JP"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5" name="正方形/長方形 24"/>
          <p:cNvSpPr/>
          <p:nvPr/>
        </p:nvSpPr>
        <p:spPr>
          <a:xfrm>
            <a:off x="4066901" y="3103735"/>
            <a:ext cx="2114727" cy="415498"/>
          </a:xfrm>
          <a:prstGeom prst="rect">
            <a:avLst/>
          </a:prstGeom>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市町村のシステム・施策の共同領域の更なる拡大</a:t>
            </a:r>
            <a:endPar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1" name="正方形/長方形 30"/>
          <p:cNvSpPr/>
          <p:nvPr/>
        </p:nvSpPr>
        <p:spPr>
          <a:xfrm>
            <a:off x="4073104" y="4837735"/>
            <a:ext cx="2157963"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 </a:t>
            </a:r>
            <a:r>
              <a:rPr kumimoji="1"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市町村のデジタル人材確保支援</a:t>
            </a: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6" name="正方形/長方形 35"/>
          <p:cNvSpPr/>
          <p:nvPr/>
        </p:nvSpPr>
        <p:spPr>
          <a:xfrm>
            <a:off x="4073104" y="5095689"/>
            <a:ext cx="2108525"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en-US" altLang="ja-JP" sz="105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05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ガバメントクラウド</a:t>
            </a:r>
            <a:r>
              <a:rPr kumimoji="1"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への円滑な</a:t>
            </a: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移行に対する支援</a:t>
            </a: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8" name="矢印: 山形 37">
            <a:extLst>
              <a:ext uri="{FF2B5EF4-FFF2-40B4-BE49-F238E27FC236}">
                <a16:creationId xmlns:a16="http://schemas.microsoft.com/office/drawing/2014/main" id="{8807CA38-856B-4919-BB9A-B8FE6A3480C7}"/>
              </a:ext>
            </a:extLst>
          </p:cNvPr>
          <p:cNvSpPr/>
          <p:nvPr/>
        </p:nvSpPr>
        <p:spPr>
          <a:xfrm>
            <a:off x="3492494" y="1658042"/>
            <a:ext cx="181737" cy="287434"/>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 name="矢印: 山形 38">
            <a:extLst>
              <a:ext uri="{FF2B5EF4-FFF2-40B4-BE49-F238E27FC236}">
                <a16:creationId xmlns:a16="http://schemas.microsoft.com/office/drawing/2014/main" id="{88C99BE6-6898-4755-BDCB-40516D17F949}"/>
              </a:ext>
            </a:extLst>
          </p:cNvPr>
          <p:cNvSpPr/>
          <p:nvPr/>
        </p:nvSpPr>
        <p:spPr>
          <a:xfrm>
            <a:off x="3620527" y="1658042"/>
            <a:ext cx="181737" cy="287434"/>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 name="矢印: 山形 39">
            <a:extLst>
              <a:ext uri="{FF2B5EF4-FFF2-40B4-BE49-F238E27FC236}">
                <a16:creationId xmlns:a16="http://schemas.microsoft.com/office/drawing/2014/main" id="{107B1C88-05D2-4A8D-A32D-875E2CE0D158}"/>
              </a:ext>
            </a:extLst>
          </p:cNvPr>
          <p:cNvSpPr/>
          <p:nvPr/>
        </p:nvSpPr>
        <p:spPr>
          <a:xfrm>
            <a:off x="3748559" y="1658042"/>
            <a:ext cx="181737" cy="287434"/>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 name="矢印: 山形 40">
            <a:extLst>
              <a:ext uri="{FF2B5EF4-FFF2-40B4-BE49-F238E27FC236}">
                <a16:creationId xmlns:a16="http://schemas.microsoft.com/office/drawing/2014/main" id="{EFD5EAAF-DA9D-4A46-9B84-811977E1BDA9}"/>
              </a:ext>
            </a:extLst>
          </p:cNvPr>
          <p:cNvSpPr/>
          <p:nvPr/>
        </p:nvSpPr>
        <p:spPr>
          <a:xfrm>
            <a:off x="6303755" y="1649816"/>
            <a:ext cx="181737" cy="287434"/>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2" name="矢印: 山形 41">
            <a:extLst>
              <a:ext uri="{FF2B5EF4-FFF2-40B4-BE49-F238E27FC236}">
                <a16:creationId xmlns:a16="http://schemas.microsoft.com/office/drawing/2014/main" id="{37ED48BF-F01B-4F77-BF5B-3AD4A8054B7E}"/>
              </a:ext>
            </a:extLst>
          </p:cNvPr>
          <p:cNvSpPr/>
          <p:nvPr/>
        </p:nvSpPr>
        <p:spPr>
          <a:xfrm>
            <a:off x="6431787" y="1649816"/>
            <a:ext cx="181737" cy="287434"/>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5" name="矢印: 山形 44">
            <a:extLst>
              <a:ext uri="{FF2B5EF4-FFF2-40B4-BE49-F238E27FC236}">
                <a16:creationId xmlns:a16="http://schemas.microsoft.com/office/drawing/2014/main" id="{6840F091-4399-4EBB-AAEA-AE678C3C4576}"/>
              </a:ext>
            </a:extLst>
          </p:cNvPr>
          <p:cNvSpPr/>
          <p:nvPr/>
        </p:nvSpPr>
        <p:spPr>
          <a:xfrm>
            <a:off x="6559820" y="1649816"/>
            <a:ext cx="181737" cy="287434"/>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3089165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四角形: 角を丸くする 32">
            <a:extLst>
              <a:ext uri="{FF2B5EF4-FFF2-40B4-BE49-F238E27FC236}">
                <a16:creationId xmlns:a16="http://schemas.microsoft.com/office/drawing/2014/main" id="{D11B7D02-B46A-4FC0-9651-D547D8859995}"/>
              </a:ext>
            </a:extLst>
          </p:cNvPr>
          <p:cNvSpPr/>
          <p:nvPr/>
        </p:nvSpPr>
        <p:spPr>
          <a:xfrm>
            <a:off x="3870741" y="4334610"/>
            <a:ext cx="2546717" cy="1489635"/>
          </a:xfrm>
          <a:prstGeom prst="roundRect">
            <a:avLst>
              <a:gd name="adj" fmla="val 73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 name="四角形: 角を丸くする 33">
            <a:extLst>
              <a:ext uri="{FF2B5EF4-FFF2-40B4-BE49-F238E27FC236}">
                <a16:creationId xmlns:a16="http://schemas.microsoft.com/office/drawing/2014/main" id="{73F03731-EF4F-4AE8-90D1-63AF04814403}"/>
              </a:ext>
            </a:extLst>
          </p:cNvPr>
          <p:cNvSpPr/>
          <p:nvPr/>
        </p:nvSpPr>
        <p:spPr>
          <a:xfrm>
            <a:off x="3870741" y="2395023"/>
            <a:ext cx="2546717" cy="1617218"/>
          </a:xfrm>
          <a:prstGeom prst="roundRect">
            <a:avLst>
              <a:gd name="adj" fmla="val 73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 name="四角形: 角を丸くする 34">
            <a:extLst>
              <a:ext uri="{FF2B5EF4-FFF2-40B4-BE49-F238E27FC236}">
                <a16:creationId xmlns:a16="http://schemas.microsoft.com/office/drawing/2014/main" id="{174E96F0-FE83-4D0E-8399-20C7792FF80F}"/>
              </a:ext>
            </a:extLst>
          </p:cNvPr>
          <p:cNvSpPr/>
          <p:nvPr/>
        </p:nvSpPr>
        <p:spPr>
          <a:xfrm>
            <a:off x="6556680" y="4339667"/>
            <a:ext cx="2546717" cy="1489635"/>
          </a:xfrm>
          <a:prstGeom prst="roundRect">
            <a:avLst>
              <a:gd name="adj" fmla="val 73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 name="四角形: 角を丸くする 35">
            <a:extLst>
              <a:ext uri="{FF2B5EF4-FFF2-40B4-BE49-F238E27FC236}">
                <a16:creationId xmlns:a16="http://schemas.microsoft.com/office/drawing/2014/main" id="{56E2584C-301C-4CE0-A160-F4D2F3EBF72F}"/>
              </a:ext>
            </a:extLst>
          </p:cNvPr>
          <p:cNvSpPr/>
          <p:nvPr/>
        </p:nvSpPr>
        <p:spPr>
          <a:xfrm>
            <a:off x="6556680" y="2400079"/>
            <a:ext cx="2546717" cy="1617218"/>
          </a:xfrm>
          <a:prstGeom prst="roundRect">
            <a:avLst>
              <a:gd name="adj" fmla="val 73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 name="四角形: 角を丸くする 31">
            <a:extLst>
              <a:ext uri="{FF2B5EF4-FFF2-40B4-BE49-F238E27FC236}">
                <a16:creationId xmlns:a16="http://schemas.microsoft.com/office/drawing/2014/main" id="{6DD37267-C0F7-4104-B0AF-72F3609F07AA}"/>
              </a:ext>
            </a:extLst>
          </p:cNvPr>
          <p:cNvSpPr/>
          <p:nvPr/>
        </p:nvSpPr>
        <p:spPr>
          <a:xfrm>
            <a:off x="1184824" y="4328436"/>
            <a:ext cx="2546717" cy="1489635"/>
          </a:xfrm>
          <a:prstGeom prst="roundRect">
            <a:avLst>
              <a:gd name="adj" fmla="val 73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 name="四角形: 角を丸くする 7">
            <a:extLst>
              <a:ext uri="{FF2B5EF4-FFF2-40B4-BE49-F238E27FC236}">
                <a16:creationId xmlns:a16="http://schemas.microsoft.com/office/drawing/2014/main" id="{DAADFB72-84E1-40B4-9C65-B8DA595F8912}"/>
              </a:ext>
            </a:extLst>
          </p:cNvPr>
          <p:cNvSpPr/>
          <p:nvPr/>
        </p:nvSpPr>
        <p:spPr>
          <a:xfrm>
            <a:off x="1184824" y="2388849"/>
            <a:ext cx="2546717" cy="1617218"/>
          </a:xfrm>
          <a:prstGeom prst="roundRect">
            <a:avLst>
              <a:gd name="adj" fmla="val 73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正方形/長方形 4">
            <a:extLst>
              <a:ext uri="{FF2B5EF4-FFF2-40B4-BE49-F238E27FC236}">
                <a16:creationId xmlns:a16="http://schemas.microsoft.com/office/drawing/2014/main" id="{7811A778-3544-47E3-A8BB-86E6446B5E48}"/>
              </a:ext>
            </a:extLst>
          </p:cNvPr>
          <p:cNvSpPr/>
          <p:nvPr/>
        </p:nvSpPr>
        <p:spPr>
          <a:xfrm>
            <a:off x="2080" y="-964"/>
            <a:ext cx="9144000" cy="371513"/>
          </a:xfrm>
          <a:prstGeom prst="rect">
            <a:avLst/>
          </a:prstGeom>
          <a:solidFill>
            <a:srgbClr val="002060"/>
          </a:solidFill>
        </p:spPr>
        <p:txBody>
          <a:bodyPr wrap="square" tIns="468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イニシアティブでの検討（大阪府）</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Ⅲ</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府庁</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現状分析と方向性</a:t>
            </a:r>
          </a:p>
        </p:txBody>
      </p:sp>
      <p:sp>
        <p:nvSpPr>
          <p:cNvPr id="6" name="正方形/長方形 5">
            <a:extLst>
              <a:ext uri="{FF2B5EF4-FFF2-40B4-BE49-F238E27FC236}">
                <a16:creationId xmlns:a16="http://schemas.microsoft.com/office/drawing/2014/main" id="{54418336-CCCB-43DE-8A66-E7E0D7A1435A}"/>
              </a:ext>
            </a:extLst>
          </p:cNvPr>
          <p:cNvSpPr/>
          <p:nvPr/>
        </p:nvSpPr>
        <p:spPr>
          <a:xfrm>
            <a:off x="63517" y="2388849"/>
            <a:ext cx="1051309" cy="16172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情報システムの最適化</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正方形/長方形 6">
            <a:extLst>
              <a:ext uri="{FF2B5EF4-FFF2-40B4-BE49-F238E27FC236}">
                <a16:creationId xmlns:a16="http://schemas.microsoft.com/office/drawing/2014/main" id="{C669914A-B3F4-4CD2-AAFA-EE0D56914AF4}"/>
              </a:ext>
            </a:extLst>
          </p:cNvPr>
          <p:cNvSpPr/>
          <p:nvPr/>
        </p:nvSpPr>
        <p:spPr>
          <a:xfrm>
            <a:off x="60518" y="4322430"/>
            <a:ext cx="1083966" cy="147648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業務の高度化・</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効率化</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F4B655E1-1EE3-42C8-8BC6-BC69C6C25C65}"/>
              </a:ext>
            </a:extLst>
          </p:cNvPr>
          <p:cNvSpPr txBox="1"/>
          <p:nvPr/>
        </p:nvSpPr>
        <p:spPr>
          <a:xfrm>
            <a:off x="1210364" y="2420733"/>
            <a:ext cx="2495758" cy="1638910"/>
          </a:xfrm>
          <a:prstGeom prst="rect">
            <a:avLst/>
          </a:prstGeom>
          <a:noFill/>
        </p:spPr>
        <p:txBody>
          <a:bodyPr wrap="square">
            <a:spAutoFit/>
          </a:bodyPr>
          <a:lstStyle/>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情報システムの全体最適化が図られず、無駄と重複が生じている可能性</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endPar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システムのブラックボックス化やベンダーロックインにより運用コストが高止まりの恐れ</a:t>
            </a: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個別調達により、システムリソースの非効率や情報セキュリティレベルにばらつきあり</a:t>
            </a:r>
          </a:p>
        </p:txBody>
      </p:sp>
      <p:sp>
        <p:nvSpPr>
          <p:cNvPr id="13" name="テキスト ボックス 12">
            <a:extLst>
              <a:ext uri="{FF2B5EF4-FFF2-40B4-BE49-F238E27FC236}">
                <a16:creationId xmlns:a16="http://schemas.microsoft.com/office/drawing/2014/main" id="{1D374D7E-2E3F-458F-84FA-B7AB4FBC2015}"/>
              </a:ext>
            </a:extLst>
          </p:cNvPr>
          <p:cNvSpPr txBox="1"/>
          <p:nvPr/>
        </p:nvSpPr>
        <p:spPr>
          <a:xfrm>
            <a:off x="1292398" y="1885238"/>
            <a:ext cx="235037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現状の課題（調査結果より）</a:t>
            </a:r>
          </a:p>
        </p:txBody>
      </p:sp>
      <p:cxnSp>
        <p:nvCxnSpPr>
          <p:cNvPr id="15" name="直線コネクタ 14">
            <a:extLst>
              <a:ext uri="{FF2B5EF4-FFF2-40B4-BE49-F238E27FC236}">
                <a16:creationId xmlns:a16="http://schemas.microsoft.com/office/drawing/2014/main" id="{E6A733C5-5C32-4015-9118-2533F69D5571}"/>
              </a:ext>
            </a:extLst>
          </p:cNvPr>
          <p:cNvCxnSpPr/>
          <p:nvPr/>
        </p:nvCxnSpPr>
        <p:spPr>
          <a:xfrm>
            <a:off x="1190729" y="2207360"/>
            <a:ext cx="2538000" cy="0"/>
          </a:xfrm>
          <a:prstGeom prst="line">
            <a:avLst/>
          </a:prstGeom>
        </p:spPr>
        <p:style>
          <a:lnRef idx="1">
            <a:schemeClr val="dk1"/>
          </a:lnRef>
          <a:fillRef idx="0">
            <a:schemeClr val="dk1"/>
          </a:fillRef>
          <a:effectRef idx="0">
            <a:schemeClr val="dk1"/>
          </a:effectRef>
          <a:fontRef idx="minor">
            <a:schemeClr val="tx1"/>
          </a:fontRef>
        </p:style>
      </p:cxnSp>
      <p:pic>
        <p:nvPicPr>
          <p:cNvPr id="17" name="グラフィックス 16" descr="質問 単色塗りつぶし">
            <a:extLst>
              <a:ext uri="{FF2B5EF4-FFF2-40B4-BE49-F238E27FC236}">
                <a16:creationId xmlns:a16="http://schemas.microsoft.com/office/drawing/2014/main" id="{E535316D-7EE9-4DD7-85C3-21E95FFABB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474" y="4977665"/>
            <a:ext cx="685800" cy="685800"/>
          </a:xfrm>
          <a:prstGeom prst="rect">
            <a:avLst/>
          </a:prstGeom>
        </p:spPr>
      </p:pic>
      <p:pic>
        <p:nvPicPr>
          <p:cNvPr id="19" name="グラフィックス 18" descr="コンピューター 単色塗りつぶし">
            <a:extLst>
              <a:ext uri="{FF2B5EF4-FFF2-40B4-BE49-F238E27FC236}">
                <a16:creationId xmlns:a16="http://schemas.microsoft.com/office/drawing/2014/main" id="{C9CC0C8E-7D98-4B00-B0D6-F3BB34EE6F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774" y="3062896"/>
            <a:ext cx="372575" cy="372575"/>
          </a:xfrm>
          <a:prstGeom prst="rect">
            <a:avLst/>
          </a:prstGeom>
        </p:spPr>
      </p:pic>
      <p:pic>
        <p:nvPicPr>
          <p:cNvPr id="21" name="グラフィックス 20" descr="ノート PC 単色塗りつぶし">
            <a:extLst>
              <a:ext uri="{FF2B5EF4-FFF2-40B4-BE49-F238E27FC236}">
                <a16:creationId xmlns:a16="http://schemas.microsoft.com/office/drawing/2014/main" id="{90834F98-468F-4638-94D3-D92F90B915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877" y="3365816"/>
            <a:ext cx="372575" cy="372575"/>
          </a:xfrm>
          <a:prstGeom prst="rect">
            <a:avLst/>
          </a:prstGeom>
        </p:spPr>
      </p:pic>
      <p:pic>
        <p:nvPicPr>
          <p:cNvPr id="23" name="グラフィックス 22" descr="サーバー 単色塗りつぶし">
            <a:extLst>
              <a:ext uri="{FF2B5EF4-FFF2-40B4-BE49-F238E27FC236}">
                <a16:creationId xmlns:a16="http://schemas.microsoft.com/office/drawing/2014/main" id="{A5551004-9612-42AA-BA68-10D097906F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681" y="3435470"/>
            <a:ext cx="372575" cy="372575"/>
          </a:xfrm>
          <a:prstGeom prst="rect">
            <a:avLst/>
          </a:prstGeom>
        </p:spPr>
      </p:pic>
      <p:sp>
        <p:nvSpPr>
          <p:cNvPr id="25" name="テキスト ボックス 24">
            <a:extLst>
              <a:ext uri="{FF2B5EF4-FFF2-40B4-BE49-F238E27FC236}">
                <a16:creationId xmlns:a16="http://schemas.microsoft.com/office/drawing/2014/main" id="{DE7B376C-C7D7-48A3-AD86-6FB4EE4A140D}"/>
              </a:ext>
            </a:extLst>
          </p:cNvPr>
          <p:cNvSpPr txBox="1"/>
          <p:nvPr/>
        </p:nvSpPr>
        <p:spPr>
          <a:xfrm>
            <a:off x="1229972" y="4369884"/>
            <a:ext cx="2460120" cy="900246"/>
          </a:xfrm>
          <a:prstGeom prst="rect">
            <a:avLst/>
          </a:prstGeom>
          <a:noFill/>
        </p:spPr>
        <p:txBody>
          <a:bodyPr wrap="square">
            <a:spAutoFit/>
          </a:bodyPr>
          <a:lstStyle/>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既存の情報システムについて機能が十分でないものがある</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システム化されていない業務が多く、各部におけるデジタル化ニーズあり</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6" name="テキスト ボックス 25">
            <a:extLst>
              <a:ext uri="{FF2B5EF4-FFF2-40B4-BE49-F238E27FC236}">
                <a16:creationId xmlns:a16="http://schemas.microsoft.com/office/drawing/2014/main" id="{FBE72361-FB4D-48EA-A93F-34F2C0BD328D}"/>
              </a:ext>
            </a:extLst>
          </p:cNvPr>
          <p:cNvSpPr txBox="1"/>
          <p:nvPr/>
        </p:nvSpPr>
        <p:spPr>
          <a:xfrm>
            <a:off x="3946420" y="1885238"/>
            <a:ext cx="235037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改革の方向性</a:t>
            </a:r>
          </a:p>
        </p:txBody>
      </p:sp>
      <p:cxnSp>
        <p:nvCxnSpPr>
          <p:cNvPr id="27" name="直線コネクタ 26">
            <a:extLst>
              <a:ext uri="{FF2B5EF4-FFF2-40B4-BE49-F238E27FC236}">
                <a16:creationId xmlns:a16="http://schemas.microsoft.com/office/drawing/2014/main" id="{74171F9E-03D0-4A5D-9F8F-81851052944A}"/>
              </a:ext>
            </a:extLst>
          </p:cNvPr>
          <p:cNvCxnSpPr/>
          <p:nvPr/>
        </p:nvCxnSpPr>
        <p:spPr>
          <a:xfrm>
            <a:off x="3900732" y="2207360"/>
            <a:ext cx="2441750" cy="0"/>
          </a:xfrm>
          <a:prstGeom prst="line">
            <a:avLst/>
          </a:prstGeom>
        </p:spPr>
        <p:style>
          <a:lnRef idx="1">
            <a:schemeClr val="dk1"/>
          </a:lnRef>
          <a:fillRef idx="0">
            <a:schemeClr val="dk1"/>
          </a:fillRef>
          <a:effectRef idx="0">
            <a:schemeClr val="dk1"/>
          </a:effectRef>
          <a:fontRef idx="minor">
            <a:schemeClr val="tx1"/>
          </a:fontRef>
        </p:style>
      </p:cxnSp>
      <p:sp>
        <p:nvSpPr>
          <p:cNvPr id="28" name="テキスト ボックス 27">
            <a:extLst>
              <a:ext uri="{FF2B5EF4-FFF2-40B4-BE49-F238E27FC236}">
                <a16:creationId xmlns:a16="http://schemas.microsoft.com/office/drawing/2014/main" id="{D4A636C8-F863-4E2D-9B70-E82F001FA553}"/>
              </a:ext>
            </a:extLst>
          </p:cNvPr>
          <p:cNvSpPr txBox="1"/>
          <p:nvPr/>
        </p:nvSpPr>
        <p:spPr>
          <a:xfrm>
            <a:off x="6599182" y="1885238"/>
            <a:ext cx="235037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今後の進め方</a:t>
            </a:r>
          </a:p>
        </p:txBody>
      </p:sp>
      <p:cxnSp>
        <p:nvCxnSpPr>
          <p:cNvPr id="29" name="直線コネクタ 28">
            <a:extLst>
              <a:ext uri="{FF2B5EF4-FFF2-40B4-BE49-F238E27FC236}">
                <a16:creationId xmlns:a16="http://schemas.microsoft.com/office/drawing/2014/main" id="{C0F92AB9-2736-4762-B3C0-4B229ACE2A7A}"/>
              </a:ext>
            </a:extLst>
          </p:cNvPr>
          <p:cNvCxnSpPr/>
          <p:nvPr/>
        </p:nvCxnSpPr>
        <p:spPr>
          <a:xfrm>
            <a:off x="6553493" y="2207360"/>
            <a:ext cx="2441750" cy="0"/>
          </a:xfrm>
          <a:prstGeom prst="line">
            <a:avLst/>
          </a:prstGeom>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D80D7BD5-463E-4E78-B958-9634F90F914B}"/>
              </a:ext>
            </a:extLst>
          </p:cNvPr>
          <p:cNvSpPr txBox="1"/>
          <p:nvPr/>
        </p:nvSpPr>
        <p:spPr>
          <a:xfrm>
            <a:off x="3946420" y="2348880"/>
            <a:ext cx="2441749" cy="17312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ソフトウェアの最適化</a:t>
            </a: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（標準化の推進）　</a:t>
            </a: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標準的な外部サービスやパッケージソフト等を適用</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（既存のサービスの購入）</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ja-JP" altLang="en-US" sz="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適用製品がないものは独自開発を継続</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（高度プログラミング不要な市販ツールも）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ハードウェアの集約</a:t>
            </a: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（共通化の推進）</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クラウドサービス上の共通基盤に可能な限り集約（運用も含め）</a:t>
            </a:r>
          </a:p>
        </p:txBody>
      </p:sp>
      <p:sp>
        <p:nvSpPr>
          <p:cNvPr id="22" name="テキスト ボックス 21">
            <a:extLst>
              <a:ext uri="{FF2B5EF4-FFF2-40B4-BE49-F238E27FC236}">
                <a16:creationId xmlns:a16="http://schemas.microsoft.com/office/drawing/2014/main" id="{3479414A-1C50-4F64-85F0-2FD91AF52981}"/>
              </a:ext>
            </a:extLst>
          </p:cNvPr>
          <p:cNvSpPr txBox="1"/>
          <p:nvPr/>
        </p:nvSpPr>
        <p:spPr>
          <a:xfrm>
            <a:off x="3921998" y="4369884"/>
            <a:ext cx="2441749" cy="1454244"/>
          </a:xfrm>
          <a:prstGeom prst="rect">
            <a:avLst/>
          </a:prstGeom>
          <a:noFill/>
        </p:spPr>
        <p:txBody>
          <a:bodyPr wrap="square">
            <a:spAutoFit/>
          </a:bodyPr>
          <a:lstStyle/>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既存の情報システムへの機能追加については、上記最適化の検討とあわせて推進</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endParaRPr kumimoji="1" lang="en-US" altLang="ja-JP" sz="4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庁内部局アンケート調査で把握したニーズについて、既存ツールの活用</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（行政オンラインシステム、</a:t>
            </a:r>
            <a:r>
              <a:rPr kumimoji="1" lang="en-US" altLang="ja-JP" sz="9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Kintone</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ほか）</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などにより、適宜</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BPR</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も進めながらデジタル化</a:t>
            </a:r>
          </a:p>
        </p:txBody>
      </p:sp>
      <p:sp>
        <p:nvSpPr>
          <p:cNvPr id="24" name="テキスト ボックス 23">
            <a:extLst>
              <a:ext uri="{FF2B5EF4-FFF2-40B4-BE49-F238E27FC236}">
                <a16:creationId xmlns:a16="http://schemas.microsoft.com/office/drawing/2014/main" id="{4AD0F7ED-DB3A-47C7-AE08-7F825179A62E}"/>
              </a:ext>
            </a:extLst>
          </p:cNvPr>
          <p:cNvSpPr txBox="1"/>
          <p:nvPr/>
        </p:nvSpPr>
        <p:spPr>
          <a:xfrm>
            <a:off x="6633815" y="2446630"/>
            <a:ext cx="2520000" cy="1384995"/>
          </a:xfrm>
          <a:prstGeom prst="rect">
            <a:avLst/>
          </a:prstGeom>
          <a:noFill/>
        </p:spPr>
        <p:txBody>
          <a:bodyPr wrap="square">
            <a:spAutoFit/>
          </a:bodyPr>
          <a:lstStyle/>
          <a:p>
            <a:pPr marL="213300" marR="0" lvl="0" indent="-2133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左記の方向性「ソフトウェアの最適化」</a:t>
            </a:r>
            <a:b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や「ハードウェアの集約」の観点から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全てのシステムについて点検を行い、</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システムごとの方向性も含めた</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「システムカルテ」</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を年度末までに整理し、</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継続的に管理</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コスト削減効果もあわせて試算</a:t>
            </a:r>
            <a:endParaRPr kumimoji="1" lang="en-US" altLang="ja-JP"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テキスト ボックス 29">
            <a:extLst>
              <a:ext uri="{FF2B5EF4-FFF2-40B4-BE49-F238E27FC236}">
                <a16:creationId xmlns:a16="http://schemas.microsoft.com/office/drawing/2014/main" id="{67176199-923E-41DD-82AA-DC988B6CE481}"/>
              </a:ext>
            </a:extLst>
          </p:cNvPr>
          <p:cNvSpPr txBox="1"/>
          <p:nvPr/>
        </p:nvSpPr>
        <p:spPr>
          <a:xfrm>
            <a:off x="6633815" y="4419081"/>
            <a:ext cx="2250003" cy="577081"/>
          </a:xfrm>
          <a:prstGeom prst="rect">
            <a:avLst/>
          </a:prstGeom>
          <a:noFill/>
        </p:spPr>
        <p:txBody>
          <a:bodyPr wrap="square">
            <a:spAutoFit/>
          </a:bodyPr>
          <a:lstStyle/>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各部局支援体制の整備やハンズオン研修などにより、業務のデジタル化ニーズを順次具体化</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テキスト ボックス 30">
            <a:extLst>
              <a:ext uri="{FF2B5EF4-FFF2-40B4-BE49-F238E27FC236}">
                <a16:creationId xmlns:a16="http://schemas.microsoft.com/office/drawing/2014/main" id="{B1598934-3E58-4484-98EA-F6D581EAF0D6}"/>
              </a:ext>
            </a:extLst>
          </p:cNvPr>
          <p:cNvSpPr txBox="1"/>
          <p:nvPr/>
        </p:nvSpPr>
        <p:spPr>
          <a:xfrm>
            <a:off x="7161216" y="5217402"/>
            <a:ext cx="1834027"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優先的にシステム改修やデジタル化が必要なものは、予算要求時にあわせて議論</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右矢印 80">
            <a:extLst>
              <a:ext uri="{FF2B5EF4-FFF2-40B4-BE49-F238E27FC236}">
                <a16:creationId xmlns:a16="http://schemas.microsoft.com/office/drawing/2014/main" id="{D92B2E6B-5AFB-4820-AA3E-33B80F52E3FD}"/>
              </a:ext>
            </a:extLst>
          </p:cNvPr>
          <p:cNvSpPr/>
          <p:nvPr/>
        </p:nvSpPr>
        <p:spPr>
          <a:xfrm>
            <a:off x="6900490" y="5290738"/>
            <a:ext cx="243007" cy="355571"/>
          </a:xfrm>
          <a:prstGeom prst="rightArrow">
            <a:avLst>
              <a:gd name="adj1" fmla="val 50000"/>
              <a:gd name="adj2" fmla="val 607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9" name="テキスト ボックス 38">
            <a:extLst>
              <a:ext uri="{FF2B5EF4-FFF2-40B4-BE49-F238E27FC236}">
                <a16:creationId xmlns:a16="http://schemas.microsoft.com/office/drawing/2014/main" id="{B1598934-3E58-4484-98EA-F6D581EAF0D6}"/>
              </a:ext>
            </a:extLst>
          </p:cNvPr>
          <p:cNvSpPr txBox="1"/>
          <p:nvPr/>
        </p:nvSpPr>
        <p:spPr>
          <a:xfrm>
            <a:off x="1734447" y="5217402"/>
            <a:ext cx="1908325"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デジタル技術を活用することで、府民の利便性向上や職員の生産性向上に資する余地あり</a:t>
            </a:r>
          </a:p>
        </p:txBody>
      </p:sp>
      <p:sp>
        <p:nvSpPr>
          <p:cNvPr id="40" name="右矢印 80">
            <a:extLst>
              <a:ext uri="{FF2B5EF4-FFF2-40B4-BE49-F238E27FC236}">
                <a16:creationId xmlns:a16="http://schemas.microsoft.com/office/drawing/2014/main" id="{D92B2E6B-5AFB-4820-AA3E-33B80F52E3FD}"/>
              </a:ext>
            </a:extLst>
          </p:cNvPr>
          <p:cNvSpPr/>
          <p:nvPr/>
        </p:nvSpPr>
        <p:spPr>
          <a:xfrm>
            <a:off x="1451100" y="5323086"/>
            <a:ext cx="243007" cy="355571"/>
          </a:xfrm>
          <a:prstGeom prst="rightArrow">
            <a:avLst>
              <a:gd name="adj1" fmla="val 50000"/>
              <a:gd name="adj2" fmla="val 607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1" name="テキスト ボックス 40">
            <a:extLst>
              <a:ext uri="{FF2B5EF4-FFF2-40B4-BE49-F238E27FC236}">
                <a16:creationId xmlns:a16="http://schemas.microsoft.com/office/drawing/2014/main" id="{9AE19017-A40F-4CBB-ADAB-8AE80D44632A}"/>
              </a:ext>
            </a:extLst>
          </p:cNvPr>
          <p:cNvSpPr txBox="1"/>
          <p:nvPr/>
        </p:nvSpPr>
        <p:spPr>
          <a:xfrm>
            <a:off x="48857" y="5790118"/>
            <a:ext cx="1577436" cy="4560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システム化されていない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業務のデジタル化</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8" name="正方形/長方形 37"/>
          <p:cNvSpPr/>
          <p:nvPr/>
        </p:nvSpPr>
        <p:spPr>
          <a:xfrm>
            <a:off x="237393" y="1211022"/>
            <a:ext cx="8634046" cy="361138"/>
          </a:xfrm>
          <a:prstGeom prst="rect">
            <a:avLst/>
          </a:pr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目標</a:t>
            </a:r>
            <a:r>
              <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業務のデジタル化を促進させるとともに、システム最適化によりコストを見直し</a:t>
            </a:r>
          </a:p>
        </p:txBody>
      </p:sp>
      <p:sp>
        <p:nvSpPr>
          <p:cNvPr id="4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77117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655" y="-1265"/>
            <a:ext cx="9144000" cy="371513"/>
          </a:xfrm>
          <a:prstGeom prst="rect">
            <a:avLst/>
          </a:prstGeom>
          <a:solidFill>
            <a:srgbClr val="002060"/>
          </a:solidFill>
        </p:spPr>
        <p:txBody>
          <a:bodyPr wrap="square" tIns="468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イニシアティブでの検討（大阪府）</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Ⅳ</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制度・あり方　更なる検討の深堀り</a:t>
            </a:r>
          </a:p>
        </p:txBody>
      </p:sp>
      <p:sp>
        <p:nvSpPr>
          <p:cNvPr id="14" name="正方形/長方形 13"/>
          <p:cNvSpPr/>
          <p:nvPr/>
        </p:nvSpPr>
        <p:spPr>
          <a:xfrm>
            <a:off x="111060" y="1194034"/>
            <a:ext cx="8898906" cy="274604"/>
          </a:xfrm>
          <a:prstGeom prst="rect">
            <a:avLst/>
          </a:pr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目標：デジタル改革を持続的に推進するための体制の構築</a:t>
            </a:r>
          </a:p>
        </p:txBody>
      </p:sp>
      <p:sp>
        <p:nvSpPr>
          <p:cNvPr id="3" name="四角形: 角を丸くする 2">
            <a:extLst>
              <a:ext uri="{FF2B5EF4-FFF2-40B4-BE49-F238E27FC236}">
                <a16:creationId xmlns:a16="http://schemas.microsoft.com/office/drawing/2014/main" id="{6C017B3A-B54A-44BC-8D1A-532AB67211DB}"/>
              </a:ext>
            </a:extLst>
          </p:cNvPr>
          <p:cNvSpPr/>
          <p:nvPr/>
        </p:nvSpPr>
        <p:spPr>
          <a:xfrm>
            <a:off x="111060" y="1528573"/>
            <a:ext cx="4216549" cy="27460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庁内のデジタル化機能の強化</a:t>
            </a:r>
          </a:p>
        </p:txBody>
      </p:sp>
      <p:sp>
        <p:nvSpPr>
          <p:cNvPr id="8" name="四角形: 角を丸くする 7">
            <a:extLst>
              <a:ext uri="{FF2B5EF4-FFF2-40B4-BE49-F238E27FC236}">
                <a16:creationId xmlns:a16="http://schemas.microsoft.com/office/drawing/2014/main" id="{95404F29-9A75-4FBA-842C-B37DA34C63E8}"/>
              </a:ext>
            </a:extLst>
          </p:cNvPr>
          <p:cNvSpPr/>
          <p:nvPr/>
        </p:nvSpPr>
        <p:spPr>
          <a:xfrm>
            <a:off x="4943076" y="1528573"/>
            <a:ext cx="4089865" cy="27460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多様な選択肢の検討</a:t>
            </a:r>
          </a:p>
        </p:txBody>
      </p:sp>
      <p:sp>
        <p:nvSpPr>
          <p:cNvPr id="5" name="テキスト ボックス 4">
            <a:extLst>
              <a:ext uri="{FF2B5EF4-FFF2-40B4-BE49-F238E27FC236}">
                <a16:creationId xmlns:a16="http://schemas.microsoft.com/office/drawing/2014/main" id="{3B760C5D-E39D-4683-9959-6CA45ACEC54C}"/>
              </a:ext>
            </a:extLst>
          </p:cNvPr>
          <p:cNvSpPr txBox="1"/>
          <p:nvPr/>
        </p:nvSpPr>
        <p:spPr>
          <a:xfrm>
            <a:off x="121963" y="1886248"/>
            <a:ext cx="4185174" cy="2146742"/>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１．デジタル人材の強化</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①外部人材の獲得</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すぐに着手すべき①デジタルサービスの充実、②既存システムの最適化、③アナログ業務のシステム化を実施していくため、</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IT</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アーキテクトやプロジェクトマネージャーなどのデジタル人材の登用について検討を加速する。</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②内部人材の育成強化</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持続可能な推進体制を確保するため、内部のデジタル人材強化策についても早急に進める。</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現行の「行政情報職」のスキルアップの仕組みについても構築を検討。</a:t>
            </a:r>
          </a:p>
        </p:txBody>
      </p:sp>
      <p:sp>
        <p:nvSpPr>
          <p:cNvPr id="11" name="テキスト ボックス 10">
            <a:extLst>
              <a:ext uri="{FF2B5EF4-FFF2-40B4-BE49-F238E27FC236}">
                <a16:creationId xmlns:a16="http://schemas.microsoft.com/office/drawing/2014/main" id="{98F7E203-C19E-4674-B43A-E75F3EAE7B61}"/>
              </a:ext>
            </a:extLst>
          </p:cNvPr>
          <p:cNvSpPr txBox="1"/>
          <p:nvPr/>
        </p:nvSpPr>
        <p:spPr>
          <a:xfrm>
            <a:off x="111060" y="4037078"/>
            <a:ext cx="4185173" cy="1413913"/>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２．デジタル化に適した仕組みの検討</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①緊急時や技術革新に即応するシステム調達</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新型コロナのような緊急時対応、デジタル技術の革新に沿ったアジャイル開発など、デジタル化に適した調達のあり方について深堀り検討</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②柔軟な予算の対応</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上記同様、緊急時に対応できる仕組みの検討</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二等辺三角形 6">
            <a:extLst>
              <a:ext uri="{FF2B5EF4-FFF2-40B4-BE49-F238E27FC236}">
                <a16:creationId xmlns:a16="http://schemas.microsoft.com/office/drawing/2014/main" id="{7CD76C3F-F357-4BEF-B6FD-F317B167E1CC}"/>
              </a:ext>
            </a:extLst>
          </p:cNvPr>
          <p:cNvSpPr/>
          <p:nvPr/>
        </p:nvSpPr>
        <p:spPr>
          <a:xfrm rot="5400000">
            <a:off x="3526336" y="3347824"/>
            <a:ext cx="2131256" cy="27460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テキスト ボックス 12">
            <a:extLst>
              <a:ext uri="{FF2B5EF4-FFF2-40B4-BE49-F238E27FC236}">
                <a16:creationId xmlns:a16="http://schemas.microsoft.com/office/drawing/2014/main" id="{6776D5D4-5B9E-49DD-B359-65A46C897A9E}"/>
              </a:ext>
            </a:extLst>
          </p:cNvPr>
          <p:cNvSpPr txBox="1"/>
          <p:nvPr/>
        </p:nvSpPr>
        <p:spPr>
          <a:xfrm>
            <a:off x="4962622" y="1788890"/>
            <a:ext cx="3989294" cy="7617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■事業体の可能性研究</a:t>
            </a:r>
            <a:endParaRPr kumimoji="1" lang="en-US" altLang="ja-JP" sz="4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庁内のデジタル化機能の強化を進めてもなお、達成困難な制度上の課題（デジタル人材の獲得、戦略的調達の実践など）を検証し、一部機能の外部化も含めて、今後さらに検討を進める。</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672E7F72-7CC2-4385-99F6-D199A6DC1008}"/>
              </a:ext>
            </a:extLst>
          </p:cNvPr>
          <p:cNvSpPr txBox="1"/>
          <p:nvPr/>
        </p:nvSpPr>
        <p:spPr>
          <a:xfrm>
            <a:off x="4435285" y="1634851"/>
            <a:ext cx="346249" cy="3109184"/>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自治体制度の中で、出来ることと出来ないことの整理</a:t>
            </a:r>
          </a:p>
        </p:txBody>
      </p:sp>
      <p:cxnSp>
        <p:nvCxnSpPr>
          <p:cNvPr id="4" name="直線コネクタ 3">
            <a:extLst>
              <a:ext uri="{FF2B5EF4-FFF2-40B4-BE49-F238E27FC236}">
                <a16:creationId xmlns:a16="http://schemas.microsoft.com/office/drawing/2014/main" id="{5744BBEE-1F76-4DEC-978C-0BC5EBF7FA8B}"/>
              </a:ext>
            </a:extLst>
          </p:cNvPr>
          <p:cNvCxnSpPr/>
          <p:nvPr/>
        </p:nvCxnSpPr>
        <p:spPr>
          <a:xfrm>
            <a:off x="189550" y="2089091"/>
            <a:ext cx="4050000" cy="0"/>
          </a:xfrm>
          <a:prstGeom prst="line">
            <a:avLst/>
          </a:prstGeom>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F3B8771C-864D-4C94-825C-F626F9645B4C}"/>
              </a:ext>
            </a:extLst>
          </p:cNvPr>
          <p:cNvCxnSpPr/>
          <p:nvPr/>
        </p:nvCxnSpPr>
        <p:spPr>
          <a:xfrm>
            <a:off x="173862" y="4229282"/>
            <a:ext cx="4050000" cy="0"/>
          </a:xfrm>
          <a:prstGeom prst="line">
            <a:avLst/>
          </a:prstGeom>
        </p:spPr>
        <p:style>
          <a:lnRef idx="1">
            <a:schemeClr val="dk1"/>
          </a:lnRef>
          <a:fillRef idx="0">
            <a:schemeClr val="dk1"/>
          </a:fillRef>
          <a:effectRef idx="0">
            <a:schemeClr val="dk1"/>
          </a:effectRef>
          <a:fontRef idx="minor">
            <a:schemeClr val="tx1"/>
          </a:fontRef>
        </p:style>
      </p:cxnSp>
      <p:sp>
        <p:nvSpPr>
          <p:cNvPr id="2" name="テキスト ボックス 1">
            <a:extLst>
              <a:ext uri="{FF2B5EF4-FFF2-40B4-BE49-F238E27FC236}">
                <a16:creationId xmlns:a16="http://schemas.microsoft.com/office/drawing/2014/main" id="{30C02F19-DD85-49C7-A475-A8D0DE18ECAA}"/>
              </a:ext>
            </a:extLst>
          </p:cNvPr>
          <p:cNvSpPr txBox="1"/>
          <p:nvPr/>
        </p:nvSpPr>
        <p:spPr>
          <a:xfrm>
            <a:off x="5624794" y="2518438"/>
            <a:ext cx="281840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＜府庁</a:t>
            </a: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DX</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／デジタルサービスの事業体の例＞</a:t>
            </a:r>
          </a:p>
        </p:txBody>
      </p:sp>
      <p:sp>
        <p:nvSpPr>
          <p:cNvPr id="17" name="テキスト ボックス 16">
            <a:extLst>
              <a:ext uri="{FF2B5EF4-FFF2-40B4-BE49-F238E27FC236}">
                <a16:creationId xmlns:a16="http://schemas.microsoft.com/office/drawing/2014/main" id="{BD16DFFE-9A4C-48E0-A739-E9DFA90112F3}"/>
              </a:ext>
            </a:extLst>
          </p:cNvPr>
          <p:cNvSpPr txBox="1"/>
          <p:nvPr/>
        </p:nvSpPr>
        <p:spPr>
          <a:xfrm>
            <a:off x="5980060" y="4199592"/>
            <a:ext cx="209384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＜市町村</a:t>
            </a: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DX</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支援の事業体の例＞</a:t>
            </a:r>
          </a:p>
        </p:txBody>
      </p:sp>
      <p:graphicFrame>
        <p:nvGraphicFramePr>
          <p:cNvPr id="9" name="表 17">
            <a:extLst>
              <a:ext uri="{FF2B5EF4-FFF2-40B4-BE49-F238E27FC236}">
                <a16:creationId xmlns:a16="http://schemas.microsoft.com/office/drawing/2014/main" id="{5D0DA975-CF00-46EF-85BF-9AD05B2496F9}"/>
              </a:ext>
            </a:extLst>
          </p:cNvPr>
          <p:cNvGraphicFramePr>
            <a:graphicFrameLocks noGrp="1"/>
          </p:cNvGraphicFramePr>
          <p:nvPr/>
        </p:nvGraphicFramePr>
        <p:xfrm>
          <a:off x="4993086" y="2763910"/>
          <a:ext cx="4044465" cy="1348740"/>
        </p:xfrm>
        <a:graphic>
          <a:graphicData uri="http://schemas.openxmlformats.org/drawingml/2006/table">
            <a:tbl>
              <a:tblPr firstRow="1" bandRow="1">
                <a:tableStyleId>{5940675A-B579-460E-94D1-54222C63F5DA}</a:tableStyleId>
              </a:tblPr>
              <a:tblGrid>
                <a:gridCol w="1329765">
                  <a:extLst>
                    <a:ext uri="{9D8B030D-6E8A-4147-A177-3AD203B41FA5}">
                      <a16:colId xmlns:a16="http://schemas.microsoft.com/office/drawing/2014/main" val="2804664597"/>
                    </a:ext>
                  </a:extLst>
                </a:gridCol>
                <a:gridCol w="1329765">
                  <a:extLst>
                    <a:ext uri="{9D8B030D-6E8A-4147-A177-3AD203B41FA5}">
                      <a16:colId xmlns:a16="http://schemas.microsoft.com/office/drawing/2014/main" val="3188406641"/>
                    </a:ext>
                  </a:extLst>
                </a:gridCol>
                <a:gridCol w="1384935">
                  <a:extLst>
                    <a:ext uri="{9D8B030D-6E8A-4147-A177-3AD203B41FA5}">
                      <a16:colId xmlns:a16="http://schemas.microsoft.com/office/drawing/2014/main" val="2661742357"/>
                    </a:ext>
                  </a:extLst>
                </a:gridCol>
              </a:tblGrid>
              <a:tr h="205740">
                <a:tc>
                  <a:txBody>
                    <a:bodyPr/>
                    <a:lstStyle/>
                    <a:p>
                      <a:pPr algn="ctr"/>
                      <a:r>
                        <a:rPr kumimoji="1" lang="ja-JP" altLang="en-US" sz="900" b="1" dirty="0"/>
                        <a:t>株式会社</a:t>
                      </a:r>
                    </a:p>
                  </a:txBody>
                  <a:tcPr marL="68580" marR="68580" marT="34290" marB="34290">
                    <a:solidFill>
                      <a:schemeClr val="accent6">
                        <a:lumMod val="20000"/>
                        <a:lumOff val="80000"/>
                      </a:schemeClr>
                    </a:solidFill>
                  </a:tcPr>
                </a:tc>
                <a:tc>
                  <a:txBody>
                    <a:bodyPr/>
                    <a:lstStyle/>
                    <a:p>
                      <a:pPr algn="ctr"/>
                      <a:r>
                        <a:rPr kumimoji="1" lang="ja-JP" altLang="en-US" sz="900" b="1" dirty="0"/>
                        <a:t>公益法人</a:t>
                      </a:r>
                    </a:p>
                  </a:txBody>
                  <a:tcPr marL="68580" marR="68580" marT="34290" marB="34290">
                    <a:solidFill>
                      <a:schemeClr val="accent6">
                        <a:lumMod val="20000"/>
                        <a:lumOff val="80000"/>
                      </a:schemeClr>
                    </a:solidFill>
                  </a:tcPr>
                </a:tc>
                <a:tc>
                  <a:txBody>
                    <a:bodyPr/>
                    <a:lstStyle/>
                    <a:p>
                      <a:pPr algn="ctr"/>
                      <a:r>
                        <a:rPr kumimoji="1" lang="ja-JP" altLang="en-US" sz="900" b="1" dirty="0"/>
                        <a:t>包括委託</a:t>
                      </a:r>
                    </a:p>
                  </a:txBody>
                  <a:tcPr marL="68580" marR="68580" marT="34290" marB="34290">
                    <a:solidFill>
                      <a:schemeClr val="accent6">
                        <a:lumMod val="20000"/>
                        <a:lumOff val="80000"/>
                      </a:schemeClr>
                    </a:solidFill>
                  </a:tcPr>
                </a:tc>
                <a:extLst>
                  <a:ext uri="{0D108BD9-81ED-4DB2-BD59-A6C34878D82A}">
                    <a16:rowId xmlns:a16="http://schemas.microsoft.com/office/drawing/2014/main" val="893961865"/>
                  </a:ext>
                </a:extLst>
              </a:tr>
              <a:tr h="697230">
                <a:tc>
                  <a:txBody>
                    <a:bodyPr/>
                    <a:lstStyle/>
                    <a:p>
                      <a:r>
                        <a:rPr kumimoji="1" lang="en-US" altLang="ja-JP" sz="800" dirty="0"/>
                        <a:t>【</a:t>
                      </a:r>
                      <a:r>
                        <a:rPr kumimoji="1" lang="ja-JP" altLang="en-US" sz="800" dirty="0"/>
                        <a:t>特徴</a:t>
                      </a:r>
                      <a:r>
                        <a:rPr kumimoji="1" lang="en-US" altLang="ja-JP" sz="800" dirty="0"/>
                        <a:t>】</a:t>
                      </a:r>
                      <a:r>
                        <a:rPr kumimoji="1" lang="ja-JP" altLang="en-US" sz="800" dirty="0"/>
                        <a:t>：人材獲得や運営の機敏性において優位性がある一方で、発注者（府）のノウハウ減退などの課題</a:t>
                      </a:r>
                      <a:endParaRPr kumimoji="1" lang="en-US" altLang="ja-JP" sz="800" dirty="0"/>
                    </a:p>
                  </a:txBody>
                  <a:tcPr marL="68580" marR="68580" marT="34290" marB="34290"/>
                </a:tc>
                <a:tc>
                  <a:txBody>
                    <a:bodyPr/>
                    <a:lstStyle/>
                    <a:p>
                      <a:r>
                        <a:rPr kumimoji="1" lang="en-US" altLang="ja-JP" sz="800" dirty="0"/>
                        <a:t>【</a:t>
                      </a:r>
                      <a:r>
                        <a:rPr kumimoji="1" lang="ja-JP" altLang="en-US" sz="800" dirty="0"/>
                        <a:t>特徴</a:t>
                      </a:r>
                      <a:r>
                        <a:rPr kumimoji="1" lang="en-US" altLang="ja-JP" sz="800" dirty="0"/>
                        <a:t>】</a:t>
                      </a:r>
                      <a:r>
                        <a:rPr kumimoji="1" lang="ja-JP" altLang="en-US" sz="800" dirty="0"/>
                        <a:t>：公益性が高く、自治体との親和性が高い一方で、既存ベンダーとのすみ分けや安定経営に工夫必要</a:t>
                      </a:r>
                      <a:endParaRPr kumimoji="1" lang="en-US" altLang="ja-JP" sz="800" dirty="0"/>
                    </a:p>
                  </a:txBody>
                  <a:tcPr marL="68580" marR="68580" marT="34290" marB="34290"/>
                </a:tc>
                <a:tc>
                  <a:txBody>
                    <a:bodyPr/>
                    <a:lstStyle/>
                    <a:p>
                      <a:r>
                        <a:rPr kumimoji="1" lang="en-US" altLang="ja-JP" sz="800" dirty="0"/>
                        <a:t>【</a:t>
                      </a:r>
                      <a:r>
                        <a:rPr kumimoji="1" lang="ja-JP" altLang="en-US" sz="800" dirty="0"/>
                        <a:t>特徴</a:t>
                      </a:r>
                      <a:r>
                        <a:rPr kumimoji="1" lang="en-US" altLang="ja-JP" sz="800" dirty="0"/>
                        <a:t>】</a:t>
                      </a:r>
                      <a:r>
                        <a:rPr kumimoji="1" lang="ja-JP" altLang="en-US" sz="800" dirty="0"/>
                        <a:t>：専門性を即時に獲得でき効果を早く出せる一方で、発注者（府）のノウハウ減退などの課題</a:t>
                      </a:r>
                      <a:endParaRPr kumimoji="1" lang="en-US" altLang="ja-JP" sz="800" dirty="0"/>
                    </a:p>
                  </a:txBody>
                  <a:tcPr marL="68580" marR="68580" marT="34290" marB="34290"/>
                </a:tc>
                <a:extLst>
                  <a:ext uri="{0D108BD9-81ED-4DB2-BD59-A6C34878D82A}">
                    <a16:rowId xmlns:a16="http://schemas.microsoft.com/office/drawing/2014/main" val="3343856945"/>
                  </a:ext>
                </a:extLst>
              </a:tr>
              <a:tr h="445770">
                <a:tc>
                  <a:txBody>
                    <a:bodyPr/>
                    <a:lstStyle/>
                    <a:p>
                      <a:r>
                        <a:rPr kumimoji="1" lang="en-US" altLang="ja-JP" sz="800" dirty="0"/>
                        <a:t>【</a:t>
                      </a:r>
                      <a:r>
                        <a:rPr kumimoji="1" lang="ja-JP" altLang="en-US" sz="800" dirty="0"/>
                        <a:t>事例</a:t>
                      </a:r>
                      <a:r>
                        <a:rPr kumimoji="1" lang="en-US" altLang="ja-JP" sz="800" dirty="0"/>
                        <a:t>】</a:t>
                      </a:r>
                    </a:p>
                    <a:p>
                      <a:pPr marL="171450" indent="-171450">
                        <a:buFont typeface="Arial" panose="020B0604020202020204" pitchFamily="34" charset="0"/>
                        <a:buChar char="•"/>
                      </a:pPr>
                      <a:r>
                        <a:rPr kumimoji="1" lang="ja-JP" altLang="en-US" sz="800" dirty="0"/>
                        <a:t>鳥取県情報センター</a:t>
                      </a:r>
                      <a:endParaRPr kumimoji="1" lang="en-US" altLang="ja-JP" sz="800" dirty="0"/>
                    </a:p>
                    <a:p>
                      <a:pPr marL="171450" indent="-171450">
                        <a:buFont typeface="Arial" panose="020B0604020202020204" pitchFamily="34" charset="0"/>
                        <a:buChar char="•"/>
                      </a:pPr>
                      <a:r>
                        <a:rPr kumimoji="1" lang="ja-JP" altLang="en-US" sz="800" dirty="0"/>
                        <a:t>オービス（岡山）</a:t>
                      </a:r>
                    </a:p>
                  </a:txBody>
                  <a:tcPr marL="68580" marR="68580" marT="34290" marB="34290"/>
                </a:tc>
                <a:tc>
                  <a:txBody>
                    <a:bodyPr/>
                    <a:lstStyle/>
                    <a:p>
                      <a:r>
                        <a:rPr kumimoji="1" lang="en-US" altLang="ja-JP" sz="800" dirty="0"/>
                        <a:t>【</a:t>
                      </a:r>
                      <a:r>
                        <a:rPr kumimoji="1" lang="ja-JP" altLang="en-US" sz="800" dirty="0"/>
                        <a:t>事例</a:t>
                      </a:r>
                      <a:r>
                        <a:rPr kumimoji="1" lang="en-US" altLang="ja-JP" sz="800" dirty="0"/>
                        <a:t>】</a:t>
                      </a:r>
                    </a:p>
                    <a:p>
                      <a:r>
                        <a:rPr kumimoji="1" lang="ja-JP" altLang="en-US" sz="800" dirty="0"/>
                        <a:t>社団）岐阜県市町村行政</a:t>
                      </a:r>
                      <a:endParaRPr kumimoji="1" lang="en-US" altLang="ja-JP" sz="800" dirty="0"/>
                    </a:p>
                    <a:p>
                      <a:r>
                        <a:rPr kumimoji="1" lang="ja-JP" altLang="en-US" sz="800" dirty="0"/>
                        <a:t>　　　　 情報センター</a:t>
                      </a:r>
                    </a:p>
                  </a:txBody>
                  <a:tcPr marL="68580" marR="68580" marT="34290" marB="34290"/>
                </a:tc>
                <a:tc>
                  <a:txBody>
                    <a:bodyPr/>
                    <a:lstStyle/>
                    <a:p>
                      <a:r>
                        <a:rPr kumimoji="1" lang="en-US" altLang="ja-JP" sz="800" dirty="0"/>
                        <a:t>【</a:t>
                      </a:r>
                      <a:r>
                        <a:rPr kumimoji="1" lang="ja-JP" altLang="en-US" sz="800" dirty="0"/>
                        <a:t>事例</a:t>
                      </a:r>
                      <a:r>
                        <a:rPr kumimoji="1" lang="en-US" altLang="ja-JP" sz="800" dirty="0"/>
                        <a:t>】</a:t>
                      </a:r>
                    </a:p>
                    <a:p>
                      <a:r>
                        <a:rPr kumimoji="1" lang="ja-JP" altLang="en-US" sz="800" dirty="0"/>
                        <a:t>・岐阜県（アウトソーシング）</a:t>
                      </a:r>
                      <a:endParaRPr kumimoji="1" lang="en-US" altLang="ja-JP" sz="800" dirty="0"/>
                    </a:p>
                    <a:p>
                      <a:r>
                        <a:rPr kumimoji="1" lang="ja-JP" altLang="en-US" sz="800" dirty="0"/>
                        <a:t>・茨城県（コンサルティング）</a:t>
                      </a:r>
                    </a:p>
                  </a:txBody>
                  <a:tcPr marL="68580" marR="68580" marT="34290" marB="34290"/>
                </a:tc>
                <a:extLst>
                  <a:ext uri="{0D108BD9-81ED-4DB2-BD59-A6C34878D82A}">
                    <a16:rowId xmlns:a16="http://schemas.microsoft.com/office/drawing/2014/main" val="816832107"/>
                  </a:ext>
                </a:extLst>
              </a:tr>
            </a:tbl>
          </a:graphicData>
        </a:graphic>
      </p:graphicFrame>
      <p:sp>
        <p:nvSpPr>
          <p:cNvPr id="25" name="正方形/長方形 24"/>
          <p:cNvSpPr/>
          <p:nvPr/>
        </p:nvSpPr>
        <p:spPr>
          <a:xfrm>
            <a:off x="307075" y="5739193"/>
            <a:ext cx="8434316" cy="38109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庁内のさらなる機能強化について検討を深める（人材面／調達面／予算面等）</a:t>
            </a:r>
            <a:endParaRPr kumimoji="1" lang="en-US" altLang="ja-JP" sz="15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aphicFrame>
        <p:nvGraphicFramePr>
          <p:cNvPr id="20" name="表 19">
            <a:extLst>
              <a:ext uri="{FF2B5EF4-FFF2-40B4-BE49-F238E27FC236}">
                <a16:creationId xmlns:a16="http://schemas.microsoft.com/office/drawing/2014/main" id="{C47B31AC-34C9-414D-97E7-16B448FF7C03}"/>
              </a:ext>
            </a:extLst>
          </p:cNvPr>
          <p:cNvGraphicFramePr>
            <a:graphicFrameLocks noGrp="1"/>
          </p:cNvGraphicFramePr>
          <p:nvPr/>
        </p:nvGraphicFramePr>
        <p:xfrm>
          <a:off x="5006777" y="4441961"/>
          <a:ext cx="3989295" cy="1234440"/>
        </p:xfrm>
        <a:graphic>
          <a:graphicData uri="http://schemas.openxmlformats.org/drawingml/2006/table">
            <a:tbl>
              <a:tblPr firstRow="1" bandRow="1">
                <a:tableStyleId>{5940675A-B579-460E-94D1-54222C63F5DA}</a:tableStyleId>
              </a:tblPr>
              <a:tblGrid>
                <a:gridCol w="1329765">
                  <a:extLst>
                    <a:ext uri="{9D8B030D-6E8A-4147-A177-3AD203B41FA5}">
                      <a16:colId xmlns:a16="http://schemas.microsoft.com/office/drawing/2014/main" val="2804664597"/>
                    </a:ext>
                  </a:extLst>
                </a:gridCol>
                <a:gridCol w="1329765">
                  <a:extLst>
                    <a:ext uri="{9D8B030D-6E8A-4147-A177-3AD203B41FA5}">
                      <a16:colId xmlns:a16="http://schemas.microsoft.com/office/drawing/2014/main" val="3188406641"/>
                    </a:ext>
                  </a:extLst>
                </a:gridCol>
                <a:gridCol w="1329765">
                  <a:extLst>
                    <a:ext uri="{9D8B030D-6E8A-4147-A177-3AD203B41FA5}">
                      <a16:colId xmlns:a16="http://schemas.microsoft.com/office/drawing/2014/main" val="2661742357"/>
                    </a:ext>
                  </a:extLst>
                </a:gridCol>
              </a:tblGrid>
              <a:tr h="342900">
                <a:tc>
                  <a:txBody>
                    <a:bodyPr/>
                    <a:lstStyle/>
                    <a:p>
                      <a:pPr algn="ctr"/>
                      <a:r>
                        <a:rPr kumimoji="1" lang="ja-JP" altLang="en-US" sz="900" b="1" dirty="0"/>
                        <a:t>一部事務組合</a:t>
                      </a:r>
                    </a:p>
                  </a:txBody>
                  <a:tcPr marL="68580" marR="68580" marT="34290" marB="34290">
                    <a:solidFill>
                      <a:schemeClr val="accent6">
                        <a:lumMod val="20000"/>
                        <a:lumOff val="80000"/>
                      </a:schemeClr>
                    </a:solidFill>
                  </a:tcPr>
                </a:tc>
                <a:tc>
                  <a:txBody>
                    <a:bodyPr/>
                    <a:lstStyle/>
                    <a:p>
                      <a:pPr algn="ctr"/>
                      <a:r>
                        <a:rPr kumimoji="1" lang="zh-TW" altLang="en-US" sz="900" b="1" dirty="0"/>
                        <a:t>管理執行協議会</a:t>
                      </a:r>
                    </a:p>
                    <a:p>
                      <a:pPr algn="ctr"/>
                      <a:r>
                        <a:rPr kumimoji="1" lang="zh-TW" altLang="en-US" sz="900" b="1" dirty="0"/>
                        <a:t>（自治法）</a:t>
                      </a:r>
                    </a:p>
                  </a:txBody>
                  <a:tcPr marL="68580" marR="68580" marT="34290" marB="34290">
                    <a:solidFill>
                      <a:schemeClr val="accent6">
                        <a:lumMod val="20000"/>
                        <a:lumOff val="80000"/>
                      </a:schemeClr>
                    </a:solidFill>
                  </a:tcPr>
                </a:tc>
                <a:tc>
                  <a:txBody>
                    <a:bodyPr/>
                    <a:lstStyle/>
                    <a:p>
                      <a:pPr algn="ctr"/>
                      <a:r>
                        <a:rPr kumimoji="1" lang="ja-JP" altLang="en-US" sz="900" b="1" dirty="0"/>
                        <a:t>連絡調整協議会</a:t>
                      </a:r>
                      <a:endParaRPr kumimoji="1" lang="en-US" altLang="ja-JP" sz="900" b="1" dirty="0"/>
                    </a:p>
                    <a:p>
                      <a:pPr algn="ctr"/>
                      <a:r>
                        <a:rPr kumimoji="1" lang="ja-JP" altLang="en-US" sz="900" b="1" dirty="0"/>
                        <a:t>（自治法・任意団体）</a:t>
                      </a:r>
                    </a:p>
                  </a:txBody>
                  <a:tcPr marL="68580" marR="68580" marT="34290" marB="34290">
                    <a:solidFill>
                      <a:schemeClr val="accent6">
                        <a:lumMod val="20000"/>
                        <a:lumOff val="80000"/>
                      </a:schemeClr>
                    </a:solidFill>
                  </a:tcPr>
                </a:tc>
                <a:extLst>
                  <a:ext uri="{0D108BD9-81ED-4DB2-BD59-A6C34878D82A}">
                    <a16:rowId xmlns:a16="http://schemas.microsoft.com/office/drawing/2014/main" val="893961865"/>
                  </a:ext>
                </a:extLst>
              </a:tr>
              <a:tr h="571500">
                <a:tc>
                  <a:txBody>
                    <a:bodyPr/>
                    <a:lstStyle/>
                    <a:p>
                      <a:r>
                        <a:rPr kumimoji="1" lang="en-US" altLang="ja-JP" sz="800" dirty="0"/>
                        <a:t>【</a:t>
                      </a:r>
                      <a:r>
                        <a:rPr kumimoji="1" lang="ja-JP" altLang="en-US" sz="800" dirty="0"/>
                        <a:t>特徴</a:t>
                      </a:r>
                      <a:r>
                        <a:rPr kumimoji="1" lang="en-US" altLang="ja-JP" sz="800" dirty="0"/>
                        <a:t>】</a:t>
                      </a:r>
                      <a:r>
                        <a:rPr kumimoji="1" lang="ja-JP" altLang="en-US" sz="800" dirty="0"/>
                        <a:t>：地方公共団体が、その事務の一部を共同して処理するために設ける特別地方公共団体</a:t>
                      </a:r>
                    </a:p>
                  </a:txBody>
                  <a:tcPr marL="68580" marR="68580" marT="34290" marB="34290"/>
                </a:tc>
                <a:tc>
                  <a:txBody>
                    <a:bodyPr/>
                    <a:lstStyle/>
                    <a:p>
                      <a:r>
                        <a:rPr kumimoji="1" lang="en-US" altLang="ja-JP" sz="800" dirty="0"/>
                        <a:t>【</a:t>
                      </a:r>
                      <a:r>
                        <a:rPr kumimoji="1" lang="ja-JP" altLang="en-US" sz="800" dirty="0"/>
                        <a:t>特徴</a:t>
                      </a:r>
                      <a:r>
                        <a:rPr kumimoji="1" lang="en-US" altLang="ja-JP" sz="800" dirty="0"/>
                        <a:t>】</a:t>
                      </a:r>
                      <a:r>
                        <a:rPr kumimoji="1" lang="ja-JP" altLang="en-US" sz="800" dirty="0"/>
                        <a:t>：構成団体の協議により規約を定めて事務の管理執行等を行う協議会を設けることができる。</a:t>
                      </a:r>
                    </a:p>
                  </a:txBody>
                  <a:tcPr marL="68580" marR="68580" marT="34290" marB="34290"/>
                </a:tc>
                <a:tc>
                  <a:txBody>
                    <a:bodyPr/>
                    <a:lstStyle/>
                    <a:p>
                      <a:r>
                        <a:rPr kumimoji="1" lang="en-US" altLang="ja-JP" sz="800" dirty="0"/>
                        <a:t>【</a:t>
                      </a:r>
                      <a:r>
                        <a:rPr kumimoji="1" lang="ja-JP" altLang="en-US" sz="800" dirty="0"/>
                        <a:t>特徴</a:t>
                      </a:r>
                      <a:r>
                        <a:rPr kumimoji="1" lang="en-US" altLang="ja-JP" sz="800" dirty="0"/>
                        <a:t>】</a:t>
                      </a:r>
                      <a:r>
                        <a:rPr kumimoji="1" lang="ja-JP" altLang="en-US" sz="800" dirty="0"/>
                        <a:t>：共同調達など特定の事業を行うことを目的に、協議により規約を定めて協議会を設けることができる。</a:t>
                      </a:r>
                      <a:endParaRPr kumimoji="1" lang="en-US" altLang="ja-JP" sz="800" dirty="0"/>
                    </a:p>
                  </a:txBody>
                  <a:tcPr marL="68580" marR="68580" marT="34290" marB="34290"/>
                </a:tc>
                <a:extLst>
                  <a:ext uri="{0D108BD9-81ED-4DB2-BD59-A6C34878D82A}">
                    <a16:rowId xmlns:a16="http://schemas.microsoft.com/office/drawing/2014/main" val="3343856945"/>
                  </a:ext>
                </a:extLst>
              </a:tr>
              <a:tr h="320040">
                <a:tc>
                  <a:txBody>
                    <a:bodyPr/>
                    <a:lstStyle/>
                    <a:p>
                      <a:r>
                        <a:rPr kumimoji="1" lang="en-US" altLang="ja-JP" sz="800" dirty="0"/>
                        <a:t>【</a:t>
                      </a:r>
                      <a:r>
                        <a:rPr kumimoji="1" lang="ja-JP" altLang="en-US" sz="800" dirty="0"/>
                        <a:t>事例</a:t>
                      </a:r>
                      <a:r>
                        <a:rPr kumimoji="1" lang="en-US" altLang="ja-JP" sz="800" dirty="0"/>
                        <a:t>】</a:t>
                      </a:r>
                      <a:r>
                        <a:rPr kumimoji="1" lang="ja-JP" altLang="en-US" sz="800" dirty="0"/>
                        <a:t>：</a:t>
                      </a:r>
                      <a:r>
                        <a:rPr kumimoji="1" lang="zh-TW" altLang="en-US" sz="800" dirty="0"/>
                        <a:t>長野県市町村振興組合</a:t>
                      </a:r>
                      <a:endParaRPr kumimoji="1" lang="en-US" altLang="ja-JP" sz="800" dirty="0"/>
                    </a:p>
                  </a:txBody>
                  <a:tcPr marL="68580" marR="68580" marT="34290" marB="34290"/>
                </a:tc>
                <a:tc>
                  <a:txBody>
                    <a:bodyPr/>
                    <a:lstStyle/>
                    <a:p>
                      <a:r>
                        <a:rPr kumimoji="1" lang="en-US" altLang="ja-JP" sz="800" dirty="0"/>
                        <a:t>【</a:t>
                      </a:r>
                      <a:r>
                        <a:rPr kumimoji="1" lang="ja-JP" altLang="en-US" sz="800" dirty="0"/>
                        <a:t>事例</a:t>
                      </a:r>
                      <a:r>
                        <a:rPr kumimoji="1" lang="en-US" altLang="ja-JP" sz="800" dirty="0"/>
                        <a:t>】</a:t>
                      </a:r>
                      <a:r>
                        <a:rPr kumimoji="1" lang="ja-JP" altLang="en-US" sz="800" dirty="0"/>
                        <a:t>：</a:t>
                      </a:r>
                      <a:r>
                        <a:rPr kumimoji="1" lang="zh-TW" altLang="en-US" sz="800" dirty="0"/>
                        <a:t>鳥取県自治体</a:t>
                      </a:r>
                      <a:r>
                        <a:rPr kumimoji="1" lang="en-US" altLang="zh-TW" sz="800" dirty="0"/>
                        <a:t>ICT</a:t>
                      </a:r>
                      <a:r>
                        <a:rPr kumimoji="1" lang="zh-TW" altLang="en-US" sz="800" dirty="0"/>
                        <a:t>共同化広域協議会</a:t>
                      </a:r>
                      <a:endParaRPr kumimoji="1" lang="ja-JP" altLang="en-US" sz="800" dirty="0"/>
                    </a:p>
                  </a:txBody>
                  <a:tcPr marL="68580" marR="68580" marT="34290" marB="34290"/>
                </a:tc>
                <a:tc>
                  <a:txBody>
                    <a:bodyPr/>
                    <a:lstStyle/>
                    <a:p>
                      <a:r>
                        <a:rPr kumimoji="1" lang="en-US" altLang="ja-JP" sz="800" dirty="0"/>
                        <a:t>【</a:t>
                      </a:r>
                      <a:r>
                        <a:rPr kumimoji="1" lang="ja-JP" altLang="en-US" sz="800" dirty="0"/>
                        <a:t>事例</a:t>
                      </a:r>
                      <a:r>
                        <a:rPr kumimoji="1" lang="en-US" altLang="ja-JP" sz="800" dirty="0"/>
                        <a:t>】</a:t>
                      </a:r>
                      <a:r>
                        <a:rPr kumimoji="1" lang="ja-JP" altLang="en-US" sz="800" dirty="0"/>
                        <a:t>：旧大電協ほか多数</a:t>
                      </a:r>
                    </a:p>
                  </a:txBody>
                  <a:tcPr marL="68580" marR="68580" marT="34290" marB="34290"/>
                </a:tc>
                <a:extLst>
                  <a:ext uri="{0D108BD9-81ED-4DB2-BD59-A6C34878D82A}">
                    <a16:rowId xmlns:a16="http://schemas.microsoft.com/office/drawing/2014/main" val="816832107"/>
                  </a:ext>
                </a:extLst>
              </a:tr>
            </a:tbl>
          </a:graphicData>
        </a:graphic>
      </p:graphicFrame>
      <p:sp>
        <p:nvSpPr>
          <p:cNvPr id="19"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12038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9184" y="72353"/>
            <a:ext cx="3633596" cy="318924"/>
          </a:xfrm>
          <a:prstGeom prst="rect">
            <a:avLst/>
          </a:prstGeom>
          <a:noFill/>
        </p:spPr>
        <p:txBody>
          <a:bodyPr wrap="square" lIns="36000" tIns="36000" rIns="36000" bIns="36000" rtlCol="0" anchor="ctr" anchorCtr="0">
            <a:spAutoFit/>
          </a:bodyPr>
          <a:lstStyle/>
          <a:p>
            <a:pPr marL="177800" indent="-177800">
              <a:spcBef>
                <a:spcPts val="600"/>
              </a:spcBef>
            </a:pPr>
            <a:r>
              <a:rPr lang="ja-JP" altLang="en-US" sz="1600" dirty="0">
                <a:latin typeface="Meiryo UI" panose="020B0604030504040204" pitchFamily="50" charset="-128"/>
                <a:ea typeface="Meiryo UI" panose="020B0604030504040204" pitchFamily="50" charset="-128"/>
              </a:rPr>
              <a:t>■副首都推進本部会議　開催経過</a:t>
            </a:r>
            <a:endParaRPr kumimoji="1" lang="en-US" altLang="ja-JP" sz="1600" dirty="0">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nvGraphicFramePr>
        <p:xfrm>
          <a:off x="158765" y="414233"/>
          <a:ext cx="5061307" cy="4886975"/>
        </p:xfrm>
        <a:graphic>
          <a:graphicData uri="http://schemas.openxmlformats.org/drawingml/2006/table">
            <a:tbl>
              <a:tblPr firstRow="1" firstCol="1" bandRow="1">
                <a:tableStyleId>{5C22544A-7EE6-4342-B048-85BDC9FD1C3A}</a:tableStyleId>
              </a:tblPr>
              <a:tblGrid>
                <a:gridCol w="900000">
                  <a:extLst>
                    <a:ext uri="{9D8B030D-6E8A-4147-A177-3AD203B41FA5}">
                      <a16:colId xmlns:a16="http://schemas.microsoft.com/office/drawing/2014/main" val="20000"/>
                    </a:ext>
                  </a:extLst>
                </a:gridCol>
                <a:gridCol w="4161307">
                  <a:extLst>
                    <a:ext uri="{9D8B030D-6E8A-4147-A177-3AD203B41FA5}">
                      <a16:colId xmlns:a16="http://schemas.microsoft.com/office/drawing/2014/main" val="20001"/>
                    </a:ext>
                  </a:extLst>
                </a:gridCol>
              </a:tblGrid>
              <a:tr h="165773">
                <a:tc>
                  <a:txBody>
                    <a:bodyPr/>
                    <a:lstStyle/>
                    <a:p>
                      <a:pPr algn="ctr">
                        <a:spcAft>
                          <a:spcPts val="0"/>
                        </a:spcAft>
                      </a:pPr>
                      <a:r>
                        <a:rPr lang="ja-JP" altLang="en-US"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回</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altLang="en-US"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議題</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58507">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16</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2018.12</a:t>
                      </a:r>
                      <a:r>
                        <a:rPr lang="en-US" altLang="ja-JP" sz="1050" kern="0" dirty="0">
                          <a:solidFill>
                            <a:schemeClr val="tx1"/>
                          </a:solidFill>
                          <a:effectLst/>
                          <a:latin typeface="Meiryo UI" panose="020B0604030504040204" pitchFamily="50" charset="-128"/>
                          <a:ea typeface="Meiryo UI" panose="020B0604030504040204" pitchFamily="50" charset="-128"/>
                        </a:rPr>
                        <a:t>.20</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（１）新大阪駅周辺地域のまちづくりの検討体制について（</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（２）副首都実現に向けた都市機能の強化について（</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（３）改革評価について（</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76064">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17</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2019.2.12</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（１）万博会場予定地南エリア</a:t>
                      </a:r>
                      <a:r>
                        <a:rPr lang="en-US" altLang="ja-JP" sz="1000" kern="0" dirty="0">
                          <a:solidFill>
                            <a:schemeClr val="tx1"/>
                          </a:solidFill>
                          <a:effectLst/>
                          <a:latin typeface="Meiryo UI" panose="020B0604030504040204" pitchFamily="50" charset="-128"/>
                          <a:ea typeface="Meiryo UI" panose="020B0604030504040204" pitchFamily="50" charset="-128"/>
                        </a:rPr>
                        <a:t>30</a:t>
                      </a:r>
                      <a:r>
                        <a:rPr lang="ja-JP" altLang="en-US" sz="1000" kern="0" dirty="0">
                          <a:solidFill>
                            <a:schemeClr val="tx1"/>
                          </a:solidFill>
                          <a:effectLst/>
                          <a:latin typeface="Meiryo UI" panose="020B0604030504040204" pitchFamily="50" charset="-128"/>
                          <a:ea typeface="Meiryo UI" panose="020B0604030504040204" pitchFamily="50" charset="-128"/>
                        </a:rPr>
                        <a:t>ヘクタール埋立の追加工事について（</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（２）ＩＲ（統合型リゾート）の誘致に向けた府市の取組みについて（</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98000">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18</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2019.5.20</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第１部（</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（１）副首都実現に向けた都市機能の強化について</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第２部</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（１）副首都・大阪に向けた取組み状況等</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（２）大阪におけるスマートシティについて</a:t>
                      </a: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30192">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19</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2019.8.27</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第１部</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（１）大阪の観光戦略について</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（２）大阪の臨海部の戦略について</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第２部（</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（１）副首都実現に向けた都市機能の強化について</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（２）府立大学と市立大学の統合に向けた検討について</a:t>
                      </a: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76064">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20</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a:t>
                      </a:r>
                      <a:r>
                        <a:rPr lang="en-US" altLang="ja-JP" sz="1050" kern="0" dirty="0">
                          <a:solidFill>
                            <a:schemeClr val="tx1"/>
                          </a:solidFill>
                          <a:effectLst/>
                          <a:latin typeface="Meiryo UI" panose="020B0604030504040204" pitchFamily="50" charset="-128"/>
                          <a:ea typeface="Meiryo UI" panose="020B0604030504040204" pitchFamily="50" charset="-128"/>
                        </a:rPr>
                        <a:t>20</a:t>
                      </a:r>
                      <a:r>
                        <a:rPr lang="en-US" sz="1050" kern="0" dirty="0">
                          <a:solidFill>
                            <a:schemeClr val="tx1"/>
                          </a:solidFill>
                          <a:effectLst/>
                          <a:latin typeface="Meiryo UI" panose="020B0604030504040204" pitchFamily="50" charset="-128"/>
                          <a:ea typeface="Meiryo UI" panose="020B0604030504040204" pitchFamily="50" charset="-128"/>
                        </a:rPr>
                        <a:t>.1.22</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（１）これまでの副首都推進本部での検討経過報告</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（２）大阪府、大阪市及び堺市における観光施策の連携について</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（３）副首都・大阪に向けた取組み状況等</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76064">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21</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2020.12.28</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ja-JP" altLang="en-US" sz="1000" kern="0" dirty="0">
                          <a:solidFill>
                            <a:schemeClr val="tx1"/>
                          </a:solidFill>
                          <a:effectLst/>
                          <a:latin typeface="Meiryo UI" panose="020B0604030504040204" pitchFamily="50" charset="-128"/>
                          <a:ea typeface="Meiryo UI" panose="020B0604030504040204" pitchFamily="50" charset="-128"/>
                        </a:rPr>
                        <a:t>（１）府市一体化・広域一元化に向けた条例の検討にあたって（</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alt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76064">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22</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a:t>
                      </a:r>
                      <a:r>
                        <a:rPr lang="en-US" altLang="ja-JP" sz="1050" kern="0" dirty="0">
                          <a:solidFill>
                            <a:schemeClr val="tx1"/>
                          </a:solidFill>
                          <a:effectLst/>
                          <a:latin typeface="Meiryo UI" panose="020B0604030504040204" pitchFamily="50" charset="-128"/>
                          <a:ea typeface="Meiryo UI" panose="020B0604030504040204" pitchFamily="50" charset="-128"/>
                        </a:rPr>
                        <a:t>21</a:t>
                      </a:r>
                      <a:r>
                        <a:rPr lang="en-US" sz="1050" kern="0" dirty="0">
                          <a:solidFill>
                            <a:schemeClr val="tx1"/>
                          </a:solidFill>
                          <a:effectLst/>
                          <a:latin typeface="Meiryo UI" panose="020B0604030504040204" pitchFamily="50" charset="-128"/>
                          <a:ea typeface="Meiryo UI" panose="020B0604030504040204" pitchFamily="50" charset="-128"/>
                        </a:rPr>
                        <a:t>.1.22</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a:t>
                      </a:r>
                      <a:r>
                        <a:rPr lang="ja-JP" altLang="en-US" sz="1000" kern="0" dirty="0">
                          <a:solidFill>
                            <a:schemeClr val="tx1"/>
                          </a:solidFill>
                          <a:effectLst/>
                          <a:latin typeface="Meiryo UI" panose="020B0604030504040204" pitchFamily="50" charset="-128"/>
                          <a:ea typeface="Meiryo UI" panose="020B0604030504040204" pitchFamily="50" charset="-128"/>
                        </a:rPr>
                        <a:t>府市一体化・広域一元化に向けた条例について（</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4" name="正方形/長方形 3"/>
          <p:cNvSpPr/>
          <p:nvPr/>
        </p:nvSpPr>
        <p:spPr>
          <a:xfrm>
            <a:off x="158765" y="5445224"/>
            <a:ext cx="3814112" cy="234286"/>
          </a:xfrm>
          <a:prstGeom prst="rect">
            <a:avLst/>
          </a:prstGeom>
        </p:spPr>
        <p:txBody>
          <a:bodyPr wrap="none" lIns="36000" tIns="36000" rIns="36000" bIns="36000">
            <a:spAutoFit/>
          </a:bodyPr>
          <a:lstStyle/>
          <a:p>
            <a:r>
              <a:rPr lang="ja-JP" altLang="en-US" sz="1050" kern="0" dirty="0">
                <a:latin typeface="Meiryo UI" panose="020B0604030504040204" pitchFamily="50" charset="-128"/>
                <a:ea typeface="Meiryo UI" panose="020B0604030504040204" pitchFamily="50" charset="-128"/>
              </a:rPr>
              <a:t>（</a:t>
            </a:r>
            <a:r>
              <a:rPr lang="en-US" altLang="ja-JP" sz="1050" kern="0" dirty="0">
                <a:latin typeface="Meiryo UI" panose="020B0604030504040204" pitchFamily="50" charset="-128"/>
                <a:ea typeface="Meiryo UI" panose="020B0604030504040204" pitchFamily="50" charset="-128"/>
              </a:rPr>
              <a:t>※</a:t>
            </a:r>
            <a:r>
              <a:rPr lang="ja-JP" altLang="en-US" sz="1050" kern="0" dirty="0">
                <a:latin typeface="Meiryo UI" panose="020B0604030504040204" pitchFamily="50" charset="-128"/>
                <a:ea typeface="Meiryo UI" panose="020B0604030504040204" pitchFamily="50" charset="-128"/>
              </a:rPr>
              <a:t>）大阪府と大阪市の指定都市都道府県調整会議としての議題</a:t>
            </a:r>
            <a:endParaRPr lang="ja-JP" altLang="en-US" sz="1050" dirty="0"/>
          </a:p>
        </p:txBody>
      </p:sp>
      <p:sp>
        <p:nvSpPr>
          <p:cNvPr id="5" name="スライド番号プレースホルダー 4"/>
          <p:cNvSpPr>
            <a:spLocks noGrp="1"/>
          </p:cNvSpPr>
          <p:nvPr>
            <p:ph type="sldNum" sz="quarter" idx="12"/>
          </p:nvPr>
        </p:nvSpPr>
        <p:spPr/>
        <p:txBody>
          <a:bodyPr/>
          <a:lstStyle/>
          <a:p>
            <a:fld id="{63BC356D-1576-478B-8647-1361C6E9DFF7}" type="slidenum">
              <a:rPr lang="ja-JP" altLang="en-US" smtClean="0"/>
              <a:pPr/>
              <a:t>7</a:t>
            </a:fld>
            <a:endParaRPr lang="ja-JP" altLang="en-US"/>
          </a:p>
        </p:txBody>
      </p:sp>
    </p:spTree>
    <p:extLst>
      <p:ext uri="{BB962C8B-B14F-4D97-AF65-F5344CB8AC3E}">
        <p14:creationId xmlns:p14="http://schemas.microsoft.com/office/powerpoint/2010/main" val="36146075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4662"/>
            <a:ext cx="9144000" cy="371513"/>
          </a:xfrm>
          <a:prstGeom prst="rect">
            <a:avLst/>
          </a:prstGeom>
          <a:solidFill>
            <a:srgbClr val="002060"/>
          </a:solidFill>
        </p:spPr>
        <p:txBody>
          <a:bodyPr wrap="square" tIns="46800" bIns="46800">
            <a:spAutoFit/>
          </a:bodyPr>
          <a:lstStyle>
            <a:defPPr>
              <a:defRPr lang="ja-JP"/>
            </a:defPPr>
            <a:lvl1pPr defTabSz="457200">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今後の取組み方針（大阪スマートシティ戦略</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ver.2.0</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に示す取組み）（大阪市）</a:t>
            </a:r>
            <a:endParaRPr kumimoji="0" lang="en-US" altLang="ja-JP" sz="18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 name="テキスト ボックス 5">
            <a:extLst>
              <a:ext uri="{FF2B5EF4-FFF2-40B4-BE49-F238E27FC236}">
                <a16:creationId xmlns:a16="http://schemas.microsoft.com/office/drawing/2014/main" id="{4CB4D9DA-349F-4656-BF19-AB56A3169A13}"/>
              </a:ext>
            </a:extLst>
          </p:cNvPr>
          <p:cNvSpPr txBox="1"/>
          <p:nvPr/>
        </p:nvSpPr>
        <p:spPr>
          <a:xfrm>
            <a:off x="6153652" y="3872356"/>
            <a:ext cx="2844000" cy="2565693"/>
          </a:xfrm>
          <a:prstGeom prst="rect">
            <a:avLst/>
          </a:prstGeom>
          <a:solidFill>
            <a:srgbClr val="4472C4">
              <a:lumMod val="20000"/>
              <a:lumOff val="80000"/>
            </a:srgbClr>
          </a:solidFill>
          <a:ln>
            <a:noFill/>
          </a:ln>
        </p:spPr>
        <p:txBody>
          <a:bodyPr wrap="square" lIns="36000" tIns="36000" r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Meiryo UI"/>
                <a:ea typeface="Meiryo UI"/>
                <a:cs typeface="+mn-cs"/>
              </a:rPr>
              <a:t>市民の</a:t>
            </a:r>
            <a:r>
              <a:rPr kumimoji="0" lang="en-US" altLang="ja-JP" sz="1600" b="1" i="0" u="none" strike="noStrike" kern="0" cap="none" spc="0" normalizeH="0" baseline="0" noProof="0" dirty="0" err="1">
                <a:ln>
                  <a:noFill/>
                </a:ln>
                <a:solidFill>
                  <a:prstClr val="black"/>
                </a:solidFill>
                <a:effectLst/>
                <a:uLnTx/>
                <a:uFillTx/>
                <a:latin typeface="Meiryo UI"/>
                <a:ea typeface="Meiryo UI"/>
                <a:cs typeface="+mn-cs"/>
              </a:rPr>
              <a:t>QoL</a:t>
            </a:r>
            <a:r>
              <a:rPr kumimoji="0" lang="ja-JP" altLang="en-US" sz="1600" b="1" i="0" u="none" strike="noStrike" kern="0" cap="none" spc="0" normalizeH="0" baseline="0" noProof="0" dirty="0">
                <a:ln>
                  <a:noFill/>
                </a:ln>
                <a:solidFill>
                  <a:prstClr val="black"/>
                </a:solidFill>
                <a:effectLst/>
                <a:uLnTx/>
                <a:uFillTx/>
                <a:latin typeface="Meiryo UI"/>
                <a:ea typeface="Meiryo UI"/>
                <a:cs typeface="+mn-cs"/>
              </a:rPr>
              <a:t>と都市力の向上</a:t>
            </a:r>
            <a:endParaRPr kumimoji="0" lang="en-US" altLang="ja-JP" sz="1600" b="1"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Meiryo UI"/>
                <a:ea typeface="Meiryo UI"/>
                <a:cs typeface="+mn-cs"/>
              </a:rPr>
              <a:t>をめざし、</a:t>
            </a:r>
            <a:r>
              <a:rPr kumimoji="0" lang="en-US" altLang="ja-JP" sz="1600" b="1" i="0" u="none" strike="noStrike" kern="0" cap="none" spc="0" normalizeH="0" baseline="0" noProof="0" dirty="0">
                <a:ln>
                  <a:noFill/>
                </a:ln>
                <a:solidFill>
                  <a:prstClr val="black"/>
                </a:solidFill>
                <a:effectLst/>
                <a:uLnTx/>
                <a:uFillTx/>
                <a:latin typeface="Meiryo UI"/>
                <a:ea typeface="Meiryo UI"/>
                <a:cs typeface="+mn-cs"/>
              </a:rPr>
              <a:t>DX</a:t>
            </a:r>
            <a:r>
              <a:rPr kumimoji="0" lang="ja-JP" altLang="en-US" sz="1600" b="1" i="0" u="none" strike="noStrike" kern="0" cap="none" spc="0" normalizeH="0" baseline="0" noProof="0" dirty="0">
                <a:ln>
                  <a:noFill/>
                </a:ln>
                <a:solidFill>
                  <a:prstClr val="black"/>
                </a:solidFill>
                <a:effectLst/>
                <a:uLnTx/>
                <a:uFillTx/>
                <a:latin typeface="Meiryo UI"/>
                <a:ea typeface="Meiryo UI"/>
                <a:cs typeface="+mn-cs"/>
              </a:rPr>
              <a:t>を推進</a:t>
            </a:r>
            <a:endParaRPr kumimoji="0" lang="en-US" altLang="ja-JP" sz="1600" b="1" i="0" u="none" strike="noStrike" kern="0" cap="none" spc="0" normalizeH="0" baseline="0" noProof="0" dirty="0">
              <a:ln>
                <a:noFill/>
              </a:ln>
              <a:solidFill>
                <a:prstClr val="black"/>
              </a:solidFill>
              <a:effectLst/>
              <a:uLnTx/>
              <a:uFillTx/>
              <a:latin typeface="Meiryo UI"/>
              <a:ea typeface="Meiryo UI"/>
              <a:cs typeface="+mn-cs"/>
            </a:endParaRPr>
          </a:p>
          <a:p>
            <a:pPr marL="182563" marR="0" lvl="0" indent="-182563"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a:t>
            </a:r>
            <a:r>
              <a:rPr kumimoji="0" lang="en-US" altLang="ja-JP" sz="1400" b="0" i="0" u="none" strike="noStrike" kern="0" cap="none" spc="0" normalizeH="0" baseline="0" noProof="0" dirty="0">
                <a:ln>
                  <a:noFill/>
                </a:ln>
                <a:solidFill>
                  <a:prstClr val="black"/>
                </a:solidFill>
                <a:effectLst/>
                <a:uLnTx/>
                <a:uFillTx/>
                <a:latin typeface="Meiryo UI"/>
                <a:ea typeface="Meiryo UI"/>
                <a:cs typeface="+mn-cs"/>
              </a:rPr>
              <a:t>ICT</a:t>
            </a: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戦略室」を「デジタル統括室」に組織改編（</a:t>
            </a:r>
            <a:r>
              <a:rPr kumimoji="0" lang="en-US" altLang="ja-JP" sz="1400" b="0" i="0" u="none" strike="noStrike" kern="0" cap="none" spc="0" normalizeH="0" baseline="0" noProof="0" dirty="0">
                <a:ln>
                  <a:noFill/>
                </a:ln>
                <a:solidFill>
                  <a:prstClr val="black"/>
                </a:solidFill>
                <a:effectLst/>
                <a:uLnTx/>
                <a:uFillTx/>
                <a:latin typeface="Meiryo UI"/>
                <a:ea typeface="Meiryo UI"/>
                <a:cs typeface="+mn-cs"/>
              </a:rPr>
              <a:t>2022</a:t>
            </a: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年</a:t>
            </a:r>
            <a:r>
              <a:rPr kumimoji="0" lang="en-US" altLang="ja-JP" sz="1400" b="0" i="0" u="none" strike="noStrike" kern="0" cap="none" spc="0" normalizeH="0" baseline="0" noProof="0" dirty="0">
                <a:ln>
                  <a:noFill/>
                </a:ln>
                <a:solidFill>
                  <a:prstClr val="black"/>
                </a:solidFill>
                <a:effectLst/>
                <a:uLnTx/>
                <a:uFillTx/>
                <a:latin typeface="Meiryo UI"/>
                <a:ea typeface="Meiryo UI"/>
                <a:cs typeface="+mn-cs"/>
              </a:rPr>
              <a:t>4</a:t>
            </a: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月）</a:t>
            </a:r>
            <a:endParaRPr kumimoji="0" lang="en-US" altLang="ja-JP" sz="1400" b="0" i="0" u="none" strike="noStrike" kern="0" cap="none" spc="0" normalizeH="0" baseline="0" noProof="0" dirty="0">
              <a:ln>
                <a:noFill/>
              </a:ln>
              <a:solidFill>
                <a:prstClr val="black"/>
              </a:solidFill>
              <a:effectLst/>
              <a:uLnTx/>
              <a:uFillTx/>
              <a:latin typeface="Meiryo UI"/>
              <a:ea typeface="Meiryo UI"/>
              <a:cs typeface="+mn-cs"/>
            </a:endParaRPr>
          </a:p>
          <a:p>
            <a:pPr marL="182563" marR="0" lvl="0" indent="-182563"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altLang="ja-JP" sz="1400" b="0" i="0" u="none" strike="noStrike" kern="0" cap="none" spc="0" normalizeH="0" baseline="0" noProof="0" dirty="0">
                <a:ln>
                  <a:noFill/>
                </a:ln>
                <a:solidFill>
                  <a:prstClr val="black"/>
                </a:solidFill>
                <a:effectLst/>
                <a:uLnTx/>
                <a:uFillTx/>
                <a:latin typeface="Meiryo UI"/>
                <a:ea typeface="Meiryo UI"/>
                <a:cs typeface="+mn-cs"/>
              </a:rPr>
              <a:t>DX</a:t>
            </a: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推進の司令塔として各部局の業務について</a:t>
            </a:r>
            <a:r>
              <a:rPr kumimoji="0" lang="en-US" altLang="ja-JP" sz="1400" b="0" i="0" u="none" strike="noStrike" kern="0" cap="none" spc="0" normalizeH="0" baseline="0" noProof="0" dirty="0">
                <a:ln>
                  <a:noFill/>
                </a:ln>
                <a:solidFill>
                  <a:prstClr val="black"/>
                </a:solidFill>
                <a:effectLst/>
                <a:uLnTx/>
                <a:uFillTx/>
                <a:latin typeface="Meiryo UI"/>
                <a:ea typeface="Meiryo UI"/>
                <a:cs typeface="+mn-cs"/>
              </a:rPr>
              <a:t>DX</a:t>
            </a: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の視点から指導・総合調整を実施</a:t>
            </a:r>
            <a:endParaRPr kumimoji="0" lang="en-US" altLang="ja-JP" sz="14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sng" strike="noStrike" kern="0" cap="none" spc="0" normalizeH="0" baseline="0" noProof="0" dirty="0">
                <a:ln>
                  <a:noFill/>
                </a:ln>
                <a:solidFill>
                  <a:prstClr val="black"/>
                </a:solidFill>
                <a:effectLst/>
                <a:uLnTx/>
                <a:uFillTx/>
                <a:latin typeface="Meiryo UI"/>
                <a:ea typeface="Meiryo UI"/>
                <a:cs typeface="+mn-cs"/>
              </a:rPr>
              <a:t>全庁横断的な</a:t>
            </a:r>
            <a:r>
              <a:rPr kumimoji="0" lang="en-US" altLang="ja-JP" sz="1400" b="0" i="0" u="sng" strike="noStrike" kern="0" cap="none" spc="0" normalizeH="0" baseline="0" noProof="0" dirty="0">
                <a:ln>
                  <a:noFill/>
                </a:ln>
                <a:solidFill>
                  <a:prstClr val="black"/>
                </a:solidFill>
                <a:effectLst/>
                <a:uLnTx/>
                <a:uFillTx/>
                <a:latin typeface="Meiryo UI"/>
                <a:ea typeface="Meiryo UI"/>
                <a:cs typeface="+mn-cs"/>
              </a:rPr>
              <a:t>DX</a:t>
            </a:r>
            <a:r>
              <a:rPr kumimoji="0" lang="ja-JP" altLang="en-US" sz="1400" b="0" i="0" u="sng" strike="noStrike" kern="0" cap="none" spc="0" normalizeH="0" baseline="0" noProof="0" dirty="0">
                <a:ln>
                  <a:noFill/>
                </a:ln>
                <a:solidFill>
                  <a:prstClr val="black"/>
                </a:solidFill>
                <a:effectLst/>
                <a:uLnTx/>
                <a:uFillTx/>
                <a:latin typeface="Meiryo UI"/>
                <a:ea typeface="Meiryo UI"/>
                <a:cs typeface="+mn-cs"/>
              </a:rPr>
              <a:t>推進体制を構築し、取組を強力に推進</a:t>
            </a:r>
            <a:endParaRPr kumimoji="0" lang="en-US" altLang="ja-JP" sz="1400" b="0" i="0" u="sng" strike="noStrike" kern="0" cap="none" spc="0" normalizeH="0" baseline="0" noProof="0" dirty="0">
              <a:ln>
                <a:noFill/>
              </a:ln>
              <a:solidFill>
                <a:prstClr val="black"/>
              </a:solidFill>
              <a:effectLst/>
              <a:uLnTx/>
              <a:uFillTx/>
              <a:latin typeface="Meiryo UI"/>
              <a:ea typeface="Meiryo UI"/>
              <a:cs typeface="+mn-cs"/>
            </a:endParaRPr>
          </a:p>
        </p:txBody>
      </p:sp>
      <p:sp>
        <p:nvSpPr>
          <p:cNvPr id="9" name="テキスト ボックス 8">
            <a:extLst>
              <a:ext uri="{FF2B5EF4-FFF2-40B4-BE49-F238E27FC236}">
                <a16:creationId xmlns:a16="http://schemas.microsoft.com/office/drawing/2014/main" id="{83865E63-D719-4BA2-A96E-CEE17439637A}"/>
              </a:ext>
            </a:extLst>
          </p:cNvPr>
          <p:cNvSpPr txBox="1"/>
          <p:nvPr/>
        </p:nvSpPr>
        <p:spPr>
          <a:xfrm>
            <a:off x="180926" y="1152378"/>
            <a:ext cx="2844000" cy="276999"/>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１）まちのスマート化</a:t>
            </a:r>
          </a:p>
        </p:txBody>
      </p:sp>
      <p:sp>
        <p:nvSpPr>
          <p:cNvPr id="10" name="テキスト ボックス 9">
            <a:extLst>
              <a:ext uri="{FF2B5EF4-FFF2-40B4-BE49-F238E27FC236}">
                <a16:creationId xmlns:a16="http://schemas.microsoft.com/office/drawing/2014/main" id="{02C61B89-80C2-425F-9827-8F742DA61463}"/>
              </a:ext>
            </a:extLst>
          </p:cNvPr>
          <p:cNvSpPr txBox="1"/>
          <p:nvPr/>
        </p:nvSpPr>
        <p:spPr>
          <a:xfrm>
            <a:off x="6153652" y="1152378"/>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３）データ活用の推進</a:t>
            </a:r>
          </a:p>
        </p:txBody>
      </p:sp>
      <p:sp>
        <p:nvSpPr>
          <p:cNvPr id="11" name="テキスト ボックス 10">
            <a:extLst>
              <a:ext uri="{FF2B5EF4-FFF2-40B4-BE49-F238E27FC236}">
                <a16:creationId xmlns:a16="http://schemas.microsoft.com/office/drawing/2014/main" id="{340DC698-943B-40E0-95BC-04EF9BD3B015}"/>
              </a:ext>
            </a:extLst>
          </p:cNvPr>
          <p:cNvSpPr txBox="1"/>
          <p:nvPr/>
        </p:nvSpPr>
        <p:spPr>
          <a:xfrm>
            <a:off x="180926" y="4413505"/>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４）</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ICT </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を利用した行政サービスの強靭化</a:t>
            </a: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6CA67E97-A0CE-47E3-BFCC-F341F9A694CE}"/>
              </a:ext>
            </a:extLst>
          </p:cNvPr>
          <p:cNvSpPr txBox="1"/>
          <p:nvPr/>
        </p:nvSpPr>
        <p:spPr>
          <a:xfrm>
            <a:off x="3163643" y="4413505"/>
            <a:ext cx="2844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５）情報システムの整備</a:t>
            </a:r>
          </a:p>
        </p:txBody>
      </p:sp>
      <p:sp>
        <p:nvSpPr>
          <p:cNvPr id="13" name="テキスト ボックス 12">
            <a:extLst>
              <a:ext uri="{FF2B5EF4-FFF2-40B4-BE49-F238E27FC236}">
                <a16:creationId xmlns:a16="http://schemas.microsoft.com/office/drawing/2014/main" id="{3397C62D-1963-4F3A-9F24-E9D03F29E875}"/>
              </a:ext>
            </a:extLst>
          </p:cNvPr>
          <p:cNvSpPr txBox="1"/>
          <p:nvPr/>
        </p:nvSpPr>
        <p:spPr>
          <a:xfrm>
            <a:off x="3163643" y="1152378"/>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２）行政のデジタル化</a:t>
            </a:r>
          </a:p>
        </p:txBody>
      </p:sp>
      <p:sp>
        <p:nvSpPr>
          <p:cNvPr id="14" name="テキスト ボックス 13">
            <a:extLst>
              <a:ext uri="{FF2B5EF4-FFF2-40B4-BE49-F238E27FC236}">
                <a16:creationId xmlns:a16="http://schemas.microsoft.com/office/drawing/2014/main" id="{E60EC6DE-CF08-4EBF-9635-7EDFF4435E98}"/>
              </a:ext>
            </a:extLst>
          </p:cNvPr>
          <p:cNvSpPr txBox="1"/>
          <p:nvPr/>
        </p:nvSpPr>
        <p:spPr>
          <a:xfrm>
            <a:off x="185788" y="1416883"/>
            <a:ext cx="2880000"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便利・快適で、安全・安心できる市民生活の実現に向け、都市基盤施設の維持管理等の高度化を図るとともに、通信ネットワーク環境の充実を促進する。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また、シームレスな移動の享受をめざして、新たなモビリティサービスの導入検討するなど、最先端テクノロジーの実証実験等を積極的に受け入れ、</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を活用した最先端のまちづくりや地域固有の課題解決に寄与する。</a:t>
            </a:r>
          </a:p>
        </p:txBody>
      </p:sp>
      <p:sp>
        <p:nvSpPr>
          <p:cNvPr id="15" name="テキスト ボックス 14">
            <a:extLst>
              <a:ext uri="{FF2B5EF4-FFF2-40B4-BE49-F238E27FC236}">
                <a16:creationId xmlns:a16="http://schemas.microsoft.com/office/drawing/2014/main" id="{E60EC6DE-CF08-4EBF-9635-7EDFF4435E98}"/>
              </a:ext>
            </a:extLst>
          </p:cNvPr>
          <p:cNvSpPr txBox="1"/>
          <p:nvPr/>
        </p:nvSpPr>
        <p:spPr>
          <a:xfrm>
            <a:off x="3163643" y="1413518"/>
            <a:ext cx="2880000" cy="1569660"/>
          </a:xfrm>
          <a:prstGeom prst="rect">
            <a:avLst/>
          </a:prstGeom>
          <a:noFill/>
        </p:spPr>
        <p:txBody>
          <a:bodyPr wrap="square" lIns="54000" rIns="54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市民が、生活のあらゆる場面でいつでも容易に必要な情報を入手し、様々な手続きを行うことができる便利・快適なくらしを実現する。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庁内業務においては、場所や時間にとらわれない働き方を推進する環境の整備や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を活用した作業の効率化を進めるとともに、業務フローを含めた見直しを行い、ムダのない効果的・効率的な業務執行の実現をめざす。</a:t>
            </a:r>
          </a:p>
        </p:txBody>
      </p:sp>
      <p:sp>
        <p:nvSpPr>
          <p:cNvPr id="16" name="テキスト ボックス 15">
            <a:extLst>
              <a:ext uri="{FF2B5EF4-FFF2-40B4-BE49-F238E27FC236}">
                <a16:creationId xmlns:a16="http://schemas.microsoft.com/office/drawing/2014/main" id="{E60EC6DE-CF08-4EBF-9635-7EDFF4435E98}"/>
              </a:ext>
            </a:extLst>
          </p:cNvPr>
          <p:cNvSpPr txBox="1"/>
          <p:nvPr/>
        </p:nvSpPr>
        <p:spPr>
          <a:xfrm>
            <a:off x="6153652" y="1413518"/>
            <a:ext cx="288000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市が公開するデータは、オープンデータであるという理念の下、データのオープン化を推進してきたが、さらなるデータセットの公開に取り組むとともに、データ一覧の整備を進める。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また、全庁的なデータ活用を促進するため、データ標準化の検討を進める。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さらに、他機関とのデータ連携に取り組み、オープンデータの活用事例の創出をめざす。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E60EC6DE-CF08-4EBF-9635-7EDFF4435E98}"/>
              </a:ext>
            </a:extLst>
          </p:cNvPr>
          <p:cNvSpPr txBox="1"/>
          <p:nvPr/>
        </p:nvSpPr>
        <p:spPr>
          <a:xfrm>
            <a:off x="180926" y="4666810"/>
            <a:ext cx="28800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災害時対応に加え、平常時から</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を活用し防災情報の発信に努め、防災・減災を実現する安全・安心な都市をめざす。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また、クラウドサービスの活用等により</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インフラの耐災害性を向上させ</a:t>
            </a:r>
            <a:r>
              <a:rPr kumimoji="1" lang="ja-JP" altLang="en-US" sz="1200" b="0" i="0" u="none" strike="noStrike" kern="1200" cap="none" spc="0" normalizeH="0" baseline="0" noProof="0" dirty="0" err="1">
                <a:ln>
                  <a:noFill/>
                </a:ln>
                <a:solidFill>
                  <a:prstClr val="black"/>
                </a:solidFill>
                <a:effectLst/>
                <a:uLnTx/>
                <a:uFillTx/>
                <a:latin typeface="Meiryo UI"/>
                <a:ea typeface="Meiryo UI"/>
                <a:cs typeface="+mn-cs"/>
              </a:rPr>
              <a:t>ると</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ともに、時代に合わせた情報セキュリティ対策に取り組む。</a:t>
            </a:r>
          </a:p>
        </p:txBody>
      </p:sp>
      <p:sp>
        <p:nvSpPr>
          <p:cNvPr id="18" name="テキスト ボックス 17">
            <a:extLst>
              <a:ext uri="{FF2B5EF4-FFF2-40B4-BE49-F238E27FC236}">
                <a16:creationId xmlns:a16="http://schemas.microsoft.com/office/drawing/2014/main" id="{E60EC6DE-CF08-4EBF-9635-7EDFF4435E98}"/>
              </a:ext>
            </a:extLst>
          </p:cNvPr>
          <p:cNvSpPr txBox="1"/>
          <p:nvPr/>
        </p:nvSpPr>
        <p:spPr>
          <a:xfrm>
            <a:off x="3147017" y="4663445"/>
            <a:ext cx="2952000" cy="1200329"/>
          </a:xfrm>
          <a:prstGeom prst="rect">
            <a:avLst/>
          </a:prstGeom>
          <a:noFill/>
        </p:spPr>
        <p:txBody>
          <a:bodyPr wrap="square" lIns="36000" r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行政のデジタル化に最適な情報システムへと刷新するため、ガバメントクラウドや本市共通のクラウドサービスの利用し、自治体情報システムの標準化・共通化を進める。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また、安全で安定的なシステム運用を行うために、プロジェクトマネジメントの強化に取り組む。</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E60EC6DE-CF08-4EBF-9635-7EDFF4435E98}"/>
              </a:ext>
            </a:extLst>
          </p:cNvPr>
          <p:cNvSpPr txBox="1"/>
          <p:nvPr/>
        </p:nvSpPr>
        <p:spPr>
          <a:xfrm>
            <a:off x="190651" y="3202833"/>
            <a:ext cx="2834275" cy="1075097"/>
          </a:xfrm>
          <a:prstGeom prst="rect">
            <a:avLst/>
          </a:prstGeom>
          <a:solidFill>
            <a:srgbClr val="4472C4">
              <a:lumMod val="20000"/>
              <a:lumOff val="80000"/>
            </a:srgbClr>
          </a:solidFill>
          <a:ln>
            <a:solidFill>
              <a:sysClr val="windowText" lastClr="000000"/>
            </a:solidFill>
          </a:ln>
        </p:spPr>
        <p:txBody>
          <a:bodyPr wrap="square" lIns="36000" tIns="18000" rIns="36000" bIns="18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都市インフラのデジタル化の推進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最先端テクノロジーの実証実験等の受け入れの推進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地域特性に応じた取組みの推進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都市インフラへの</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ICT</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活用</a:t>
            </a:r>
          </a:p>
        </p:txBody>
      </p:sp>
      <p:sp>
        <p:nvSpPr>
          <p:cNvPr id="20" name="テキスト ボックス 19">
            <a:extLst>
              <a:ext uri="{FF2B5EF4-FFF2-40B4-BE49-F238E27FC236}">
                <a16:creationId xmlns:a16="http://schemas.microsoft.com/office/drawing/2014/main" id="{795891F9-22C2-4B11-B09B-8B92017ACDAB}"/>
              </a:ext>
            </a:extLst>
          </p:cNvPr>
          <p:cNvSpPr txBox="1"/>
          <p:nvPr/>
        </p:nvSpPr>
        <p:spPr>
          <a:xfrm>
            <a:off x="190651" y="5848051"/>
            <a:ext cx="2834275" cy="792000"/>
          </a:xfrm>
          <a:prstGeom prst="rect">
            <a:avLst/>
          </a:prstGeom>
          <a:solidFill>
            <a:srgbClr val="4472C4">
              <a:lumMod val="20000"/>
              <a:lumOff val="80000"/>
            </a:srgbClr>
          </a:solidFill>
          <a:ln>
            <a:solidFill>
              <a:sysClr val="windowText" lastClr="000000"/>
            </a:solidFill>
          </a:ln>
        </p:spPr>
        <p:txBody>
          <a:bodyPr wrap="square" lIns="36000" tIns="18000" rIns="36000" bIns="18000" rtlCol="0" anchor="ctr" anchorCtr="0">
            <a:spAutoFit/>
          </a:bodyPr>
          <a:lstStyle/>
          <a:p>
            <a:pPr marL="228600" marR="0" lvl="0" indent="-228600" algn="l" defTabSz="457200" rtl="0" eaLnBrk="1" fontAlgn="auto" latinLnBrk="0" hangingPunct="1">
              <a:lnSpc>
                <a:spcPts val="14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防災・減災力の向上</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6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災害に強い</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ICT</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インフラの整備</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6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時代に即した情報セキュリティ対策の実施</a:t>
            </a:r>
          </a:p>
        </p:txBody>
      </p:sp>
      <p:sp>
        <p:nvSpPr>
          <p:cNvPr id="21" name="テキスト ボックス 20">
            <a:extLst>
              <a:ext uri="{FF2B5EF4-FFF2-40B4-BE49-F238E27FC236}">
                <a16:creationId xmlns:a16="http://schemas.microsoft.com/office/drawing/2014/main" id="{0313E2ED-4242-41EA-B4FD-BC9900E6538A}"/>
              </a:ext>
            </a:extLst>
          </p:cNvPr>
          <p:cNvSpPr txBox="1"/>
          <p:nvPr/>
        </p:nvSpPr>
        <p:spPr>
          <a:xfrm>
            <a:off x="3163643" y="2948917"/>
            <a:ext cx="2844000" cy="1329013"/>
          </a:xfrm>
          <a:prstGeom prst="rect">
            <a:avLst/>
          </a:prstGeom>
          <a:solidFill>
            <a:srgbClr val="4472C4">
              <a:lumMod val="20000"/>
              <a:lumOff val="80000"/>
            </a:srgbClr>
          </a:solidFill>
          <a:ln>
            <a:solidFill>
              <a:sysClr val="windowText" lastClr="000000"/>
            </a:solidFill>
          </a:ln>
        </p:spPr>
        <p:txBody>
          <a:bodyPr wrap="square" lIns="36000" tIns="18000" rIns="36000" bIns="18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① 行政手続きのオンライン化・</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　　行政サービスのリモート化の推進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② </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AI</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等の最先端テクノロジーの活用</a:t>
            </a:r>
            <a:endParaRPr kumimoji="0" lang="en-US" altLang="ja-JP" sz="1200" b="0" i="0" u="none" strike="dblStrike" kern="0" cap="none" spc="0" normalizeH="0" baseline="0" noProof="0" dirty="0">
              <a:ln>
                <a:noFill/>
              </a:ln>
              <a:solidFill>
                <a:srgbClr val="FF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③ </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UI</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の向上</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④ </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ICT</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を活用した</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BPR</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⑤ 教育分野への</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ICT </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の活用</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⑥ 区役所等における</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ICT</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活用</a:t>
            </a:r>
          </a:p>
        </p:txBody>
      </p:sp>
      <p:sp>
        <p:nvSpPr>
          <p:cNvPr id="22" name="テキスト ボックス 21">
            <a:extLst>
              <a:ext uri="{FF2B5EF4-FFF2-40B4-BE49-F238E27FC236}">
                <a16:creationId xmlns:a16="http://schemas.microsoft.com/office/drawing/2014/main" id="{4F1C9951-47B8-48F3-8254-2324B45D693E}"/>
              </a:ext>
            </a:extLst>
          </p:cNvPr>
          <p:cNvSpPr txBox="1"/>
          <p:nvPr/>
        </p:nvSpPr>
        <p:spPr>
          <a:xfrm>
            <a:off x="6153652" y="3032653"/>
            <a:ext cx="2844000" cy="744238"/>
          </a:xfrm>
          <a:prstGeom prst="rect">
            <a:avLst/>
          </a:prstGeom>
          <a:solidFill>
            <a:srgbClr val="4472C4">
              <a:lumMod val="20000"/>
              <a:lumOff val="80000"/>
            </a:srgbClr>
          </a:solidFill>
          <a:ln>
            <a:solidFill>
              <a:sysClr val="windowText" lastClr="000000"/>
            </a:solidFill>
          </a:ln>
        </p:spPr>
        <p:txBody>
          <a:bodyPr wrap="square" lIns="36000" tIns="18000" rIns="36000" bIns="18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オープンデータの充実</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600"/>
              </a:spcBef>
              <a:spcAft>
                <a:spcPts val="0"/>
              </a:spcAft>
              <a:buClrTx/>
              <a:buSzTx/>
              <a:buFont typeface="+mj-ea"/>
              <a:buAutoNum type="circleNumDbPlain"/>
              <a:tabLst/>
              <a:defRPr/>
            </a:pP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EBPM</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6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データ標準化の推進</a:t>
            </a:r>
          </a:p>
        </p:txBody>
      </p:sp>
      <p:sp>
        <p:nvSpPr>
          <p:cNvPr id="23" name="テキスト ボックス 22">
            <a:extLst>
              <a:ext uri="{FF2B5EF4-FFF2-40B4-BE49-F238E27FC236}">
                <a16:creationId xmlns:a16="http://schemas.microsoft.com/office/drawing/2014/main" id="{C7F74867-597B-4977-93BD-3DC121F43E4A}"/>
              </a:ext>
            </a:extLst>
          </p:cNvPr>
          <p:cNvSpPr txBox="1"/>
          <p:nvPr/>
        </p:nvSpPr>
        <p:spPr>
          <a:xfrm>
            <a:off x="3163643" y="5848052"/>
            <a:ext cx="2844000" cy="792969"/>
          </a:xfrm>
          <a:prstGeom prst="rect">
            <a:avLst/>
          </a:prstGeom>
          <a:solidFill>
            <a:srgbClr val="4472C4">
              <a:lumMod val="20000"/>
              <a:lumOff val="80000"/>
            </a:srgbClr>
          </a:solidFill>
          <a:ln>
            <a:solidFill>
              <a:sysClr val="windowText" lastClr="000000"/>
            </a:solidFill>
          </a:ln>
        </p:spPr>
        <p:txBody>
          <a:bodyPr wrap="square" lIns="36000" tIns="18000" rIns="36000" bIns="18000" rtlCol="0">
            <a:spAutoFit/>
          </a:bodyPr>
          <a:lstStyle/>
          <a:p>
            <a:pPr marL="228600" marR="0" lvl="0" indent="-228600" algn="l" defTabSz="457200" rtl="0" eaLnBrk="1" fontAlgn="auto" latinLnBrk="0" hangingPunct="1">
              <a:lnSpc>
                <a:spcPts val="14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情報システムの管理体制の強化</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クラウドサービスを基本とした情報システムへの転換（自治体情報システムの標準化・共通化）</a:t>
            </a:r>
          </a:p>
        </p:txBody>
      </p:sp>
      <p:sp>
        <p:nvSpPr>
          <p:cNvPr id="24" name="テキスト ボックス 23">
            <a:extLst>
              <a:ext uri="{FF2B5EF4-FFF2-40B4-BE49-F238E27FC236}">
                <a16:creationId xmlns:a16="http://schemas.microsoft.com/office/drawing/2014/main" id="{4CB4D9DA-349F-4656-BF19-AB56A3169A13}"/>
              </a:ext>
            </a:extLst>
          </p:cNvPr>
          <p:cNvSpPr txBox="1"/>
          <p:nvPr/>
        </p:nvSpPr>
        <p:spPr>
          <a:xfrm>
            <a:off x="62834" y="563886"/>
            <a:ext cx="9036000" cy="584775"/>
          </a:xfrm>
          <a:prstGeom prst="rect">
            <a:avLst/>
          </a:prstGeom>
          <a:noFill/>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戦略」を、スマートシティ戦略の推進にかかる基本方針として位置づけて取組みを推進</a:t>
            </a:r>
          </a:p>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■市民の</a:t>
            </a:r>
            <a:r>
              <a:rPr kumimoji="1" lang="en-US" altLang="ja-JP" sz="1600" b="0" i="0" u="none"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と都市力の向上をめざし、</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を推進するため、全庁横断的な視点から体制の一層の強化を図る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5" name="二等辺三角形 24"/>
          <p:cNvSpPr/>
          <p:nvPr/>
        </p:nvSpPr>
        <p:spPr>
          <a:xfrm flipV="1">
            <a:off x="6926580" y="5743295"/>
            <a:ext cx="1188720" cy="141317"/>
          </a:xfrm>
          <a:prstGeom prst="triangl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sp>
        <p:nvSpPr>
          <p:cNvPr id="2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963901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4662"/>
            <a:ext cx="9144000" cy="371513"/>
          </a:xfrm>
          <a:prstGeom prst="rect">
            <a:avLst/>
          </a:prstGeom>
          <a:solidFill>
            <a:srgbClr val="002060"/>
          </a:solidFill>
        </p:spPr>
        <p:txBody>
          <a:bodyPr wrap="square" tIns="46800" bIns="46800">
            <a:spAutoFit/>
          </a:bodyPr>
          <a:lstStyle>
            <a:defPPr>
              <a:defRPr lang="ja-JP"/>
            </a:defPPr>
            <a:lvl1pPr defTabSz="457200">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の推進（大阪市）</a:t>
            </a:r>
            <a:endParaRPr kumimoji="0" lang="en-US" altLang="ja-JP" sz="18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35" name="テキスト ボックス 34"/>
          <p:cNvSpPr txBox="1"/>
          <p:nvPr/>
        </p:nvSpPr>
        <p:spPr>
          <a:xfrm>
            <a:off x="254453" y="620688"/>
            <a:ext cx="8419070" cy="246221"/>
          </a:xfrm>
          <a:prstGeom prst="rect">
            <a:avLst/>
          </a:prstGeom>
          <a:noFill/>
        </p:spPr>
        <p:txBody>
          <a:bodyPr wrap="square" lIns="0" tIns="0" rIns="0" bIns="0" rtlCol="0" anchor="t" anchorCtr="0">
            <a:spAutoFit/>
          </a:bodyPr>
          <a:lstStyle/>
          <a:p>
            <a:pPr marL="90488" marR="0" lvl="0" indent="-90488" algn="l" defTabSz="361402" rtl="0" eaLnBrk="1" fontAlgn="auto" latinLnBrk="0" hangingPunct="0">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2022</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年</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4</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月　</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Re-Design</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おおさか ～大阪市</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DX</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戦略の基本的な考え方～　を策定、公表</a:t>
            </a:r>
            <a:endPar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endParaRPr>
          </a:p>
        </p:txBody>
      </p:sp>
      <p:pic>
        <p:nvPicPr>
          <p:cNvPr id="8" name="図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4880" y="2060847"/>
            <a:ext cx="3760106" cy="3271094"/>
          </a:xfrm>
          <a:prstGeom prst="rect">
            <a:avLst/>
          </a:prstGeom>
        </p:spPr>
      </p:pic>
      <p:sp>
        <p:nvSpPr>
          <p:cNvPr id="10" name="角丸四角形 9">
            <a:extLst>
              <a:ext uri="{FF2B5EF4-FFF2-40B4-BE49-F238E27FC236}">
                <a16:creationId xmlns:a16="http://schemas.microsoft.com/office/drawing/2014/main" id="{AB1BE911-5B2F-47D8-B783-602F3865D2AC}"/>
              </a:ext>
            </a:extLst>
          </p:cNvPr>
          <p:cNvSpPr/>
          <p:nvPr/>
        </p:nvSpPr>
        <p:spPr>
          <a:xfrm>
            <a:off x="5653223" y="2345600"/>
            <a:ext cx="2803401" cy="770348"/>
          </a:xfrm>
          <a:prstGeom prst="roundRect">
            <a:avLst/>
          </a:prstGeom>
          <a:noFill/>
          <a:ln>
            <a:noFill/>
          </a:ln>
          <a:effectLst/>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生活者目線・事業者視点で</a:t>
            </a:r>
            <a:b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デザインされた便利・快適な</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サービスをスピーディに提供</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角丸四角形 10">
            <a:extLst>
              <a:ext uri="{FF2B5EF4-FFF2-40B4-BE49-F238E27FC236}">
                <a16:creationId xmlns:a16="http://schemas.microsoft.com/office/drawing/2014/main" id="{92A879B0-A21E-41C4-AAB3-981C1B959A70}"/>
              </a:ext>
            </a:extLst>
          </p:cNvPr>
          <p:cNvSpPr/>
          <p:nvPr/>
        </p:nvSpPr>
        <p:spPr>
          <a:xfrm>
            <a:off x="6443129" y="4221087"/>
            <a:ext cx="2136231" cy="442500"/>
          </a:xfrm>
          <a:prstGeom prst="roundRect">
            <a:avLst/>
          </a:prstGeom>
          <a:noFill/>
          <a:ln>
            <a:noFill/>
          </a:ln>
          <a:effectLst/>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効率的かつ質の高い</a:t>
            </a:r>
            <a:b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組織・業務運営</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角丸四角形 11">
            <a:extLst>
              <a:ext uri="{FF2B5EF4-FFF2-40B4-BE49-F238E27FC236}">
                <a16:creationId xmlns:a16="http://schemas.microsoft.com/office/drawing/2014/main" id="{5632783C-523E-485C-B66F-97059CA45797}"/>
              </a:ext>
            </a:extLst>
          </p:cNvPr>
          <p:cNvSpPr/>
          <p:nvPr/>
        </p:nvSpPr>
        <p:spPr>
          <a:xfrm>
            <a:off x="902525" y="4017385"/>
            <a:ext cx="1590916" cy="849903"/>
          </a:xfrm>
          <a:prstGeom prst="roundRect">
            <a:avLst/>
          </a:prstGeom>
          <a:noFill/>
          <a:ln>
            <a:noFill/>
          </a:ln>
          <a:effectLst/>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便利・安心・安全に暮らせる魅力・活力のあるまちを実現</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角丸四角形 12">
            <a:extLst>
              <a:ext uri="{FF2B5EF4-FFF2-40B4-BE49-F238E27FC236}">
                <a16:creationId xmlns:a16="http://schemas.microsoft.com/office/drawing/2014/main" id="{5632783C-523E-485C-B66F-97059CA45797}"/>
              </a:ext>
            </a:extLst>
          </p:cNvPr>
          <p:cNvSpPr/>
          <p:nvPr/>
        </p:nvSpPr>
        <p:spPr>
          <a:xfrm>
            <a:off x="470477" y="1268760"/>
            <a:ext cx="8203046" cy="4320480"/>
          </a:xfrm>
          <a:prstGeom prst="roundRect">
            <a:avLst>
              <a:gd name="adj" fmla="val 7177"/>
            </a:avLst>
          </a:prstGeom>
          <a:noFill/>
          <a:ln>
            <a:solidFill>
              <a:schemeClr val="tx1"/>
            </a:solid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4" name="テキスト ボックス 3">
            <a:extLst>
              <a:ext uri="{FF2B5EF4-FFF2-40B4-BE49-F238E27FC236}">
                <a16:creationId xmlns:a16="http://schemas.microsoft.com/office/drawing/2014/main" id="{46F78282-AC42-489E-A637-9FE2EE7313D3}"/>
              </a:ext>
            </a:extLst>
          </p:cNvPr>
          <p:cNvSpPr txBox="1"/>
          <p:nvPr/>
        </p:nvSpPr>
        <p:spPr>
          <a:xfrm>
            <a:off x="470477" y="1383355"/>
            <a:ext cx="8203046" cy="58477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サービス、都市・まち、行政の３つの視点から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に取り組み、</a:t>
            </a:r>
            <a:b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市民の</a:t>
            </a:r>
            <a:r>
              <a:rPr kumimoji="1" lang="en-US" altLang="ja-JP" sz="16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（生活の質）の向上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 </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都市力の向上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をめざす。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テキスト ボックス 14"/>
          <p:cNvSpPr txBox="1"/>
          <p:nvPr/>
        </p:nvSpPr>
        <p:spPr>
          <a:xfrm>
            <a:off x="257926" y="6214622"/>
            <a:ext cx="8419070" cy="246221"/>
          </a:xfrm>
          <a:prstGeom prst="rect">
            <a:avLst/>
          </a:prstGeom>
          <a:noFill/>
        </p:spPr>
        <p:txBody>
          <a:bodyPr wrap="square" lIns="0" tIns="0" rIns="0" bIns="0" rtlCol="0" anchor="t" anchorCtr="0">
            <a:spAutoFit/>
          </a:bodyPr>
          <a:lstStyle/>
          <a:p>
            <a:pPr marL="90488" marR="0" lvl="0" indent="-90488" algn="l" defTabSz="361402" rtl="0" eaLnBrk="1" fontAlgn="auto" latinLnBrk="0" hangingPunct="0">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2022</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年度中に「大阪市</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DX</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戦略」を策定し、</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2023</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年度より本格的に</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DX</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を推進</a:t>
            </a:r>
            <a:endPar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endParaRPr>
          </a:p>
        </p:txBody>
      </p:sp>
      <p:sp>
        <p:nvSpPr>
          <p:cNvPr id="16" name="テキスト ボックス 15"/>
          <p:cNvSpPr txBox="1"/>
          <p:nvPr/>
        </p:nvSpPr>
        <p:spPr>
          <a:xfrm>
            <a:off x="6164021" y="5629927"/>
            <a:ext cx="2509502" cy="200055"/>
          </a:xfrm>
          <a:prstGeom prst="rect">
            <a:avLst/>
          </a:prstGeom>
          <a:noFill/>
        </p:spPr>
        <p:txBody>
          <a:bodyPr wrap="square" lIns="0" tIns="0" rIns="0" bIns="0" rtlCol="0" anchor="t" anchorCtr="0">
            <a:spAutoFit/>
          </a:bodyPr>
          <a:lstStyle/>
          <a:p>
            <a:pPr marL="90488" marR="0" lvl="0" indent="-90488" algn="r" defTabSz="361402" rtl="0" eaLnBrk="1" fontAlgn="auto" latinLnBrk="0" hangingPunct="0">
              <a:lnSpc>
                <a:spcPct val="100000"/>
              </a:lnSpc>
              <a:spcBef>
                <a:spcPts val="0"/>
              </a:spcBef>
              <a:spcAft>
                <a:spcPts val="0"/>
              </a:spcAft>
              <a:buClrTx/>
              <a:buSzTx/>
              <a:buFontTx/>
              <a:buNone/>
              <a:tabLst/>
              <a:defRPr/>
            </a:pP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大阪市</a:t>
            </a:r>
            <a:r>
              <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DX</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戦略における</a:t>
            </a:r>
            <a:r>
              <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Vision</a:t>
            </a:r>
          </a:p>
        </p:txBody>
      </p:sp>
      <p:sp>
        <p:nvSpPr>
          <p:cNvPr id="1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9981315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48581" y="457202"/>
          <a:ext cx="9021954" cy="5348062"/>
        </p:xfrm>
        <a:graphic>
          <a:graphicData uri="http://schemas.openxmlformats.org/drawingml/2006/table">
            <a:tbl>
              <a:tblPr firstRow="1" bandRow="1">
                <a:tableStyleId>{5940675A-B579-460E-94D1-54222C63F5DA}</a:tableStyleId>
              </a:tblPr>
              <a:tblGrid>
                <a:gridCol w="2260977">
                  <a:extLst>
                    <a:ext uri="{9D8B030D-6E8A-4147-A177-3AD203B41FA5}">
                      <a16:colId xmlns:a16="http://schemas.microsoft.com/office/drawing/2014/main" val="20000"/>
                    </a:ext>
                  </a:extLst>
                </a:gridCol>
                <a:gridCol w="2260977">
                  <a:extLst>
                    <a:ext uri="{9D8B030D-6E8A-4147-A177-3AD203B41FA5}">
                      <a16:colId xmlns:a16="http://schemas.microsoft.com/office/drawing/2014/main" val="20001"/>
                    </a:ext>
                  </a:extLst>
                </a:gridCol>
                <a:gridCol w="2304000">
                  <a:extLst>
                    <a:ext uri="{9D8B030D-6E8A-4147-A177-3AD203B41FA5}">
                      <a16:colId xmlns:a16="http://schemas.microsoft.com/office/drawing/2014/main" val="20002"/>
                    </a:ext>
                  </a:extLst>
                </a:gridCol>
                <a:gridCol w="2196000">
                  <a:extLst>
                    <a:ext uri="{9D8B030D-6E8A-4147-A177-3AD203B41FA5}">
                      <a16:colId xmlns:a16="http://schemas.microsoft.com/office/drawing/2014/main" val="20003"/>
                    </a:ext>
                  </a:extLst>
                </a:gridCol>
              </a:tblGrid>
              <a:tr h="392119">
                <a:tc>
                  <a:txBody>
                    <a:bodyPr/>
                    <a:lstStyle/>
                    <a:p>
                      <a:pPr algn="ctr"/>
                      <a:r>
                        <a:rPr kumimoji="1" lang="ja-JP" altLang="en-US" dirty="0"/>
                        <a:t>＜</a:t>
                      </a:r>
                      <a:r>
                        <a:rPr kumimoji="1" lang="en-US" altLang="ja-JP" dirty="0"/>
                        <a:t>Why</a:t>
                      </a:r>
                      <a:r>
                        <a:rPr kumimoji="1" lang="ja-JP"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a:t>
                      </a:r>
                      <a:r>
                        <a:rPr kumimoji="1" lang="en-US" altLang="ja-JP" dirty="0"/>
                        <a:t>Vision</a:t>
                      </a:r>
                      <a:r>
                        <a:rPr kumimoji="1" lang="ja-JP" altLang="en-US" dirty="0"/>
                        <a:t>＞</a:t>
                      </a:r>
                    </a:p>
                  </a:txBody>
                  <a:tcPr>
                    <a:lnL w="12700" cap="flat" cmpd="sng" algn="ctr">
                      <a:solidFill>
                        <a:schemeClr val="tx1"/>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a:t>
                      </a:r>
                      <a:r>
                        <a:rPr kumimoji="1" lang="en-US" altLang="ja-JP" dirty="0"/>
                        <a:t>What</a:t>
                      </a:r>
                      <a:r>
                        <a:rPr kumimoji="1" lang="ja-JP" altLang="en-US" dirty="0"/>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a:t>
                      </a:r>
                      <a:r>
                        <a:rPr kumimoji="1" lang="en-US" altLang="ja-JP" dirty="0"/>
                        <a:t>Outcome</a:t>
                      </a:r>
                      <a:r>
                        <a:rPr kumimoji="1" lang="ja-JP" altLang="en-US" dirty="0"/>
                        <a:t>＞</a:t>
                      </a:r>
                    </a:p>
                  </a:txBody>
                  <a:tcPr>
                    <a:lnL w="12700" cap="flat" cmpd="sng" algn="ctr">
                      <a:solidFill>
                        <a:srgbClr val="002060"/>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55943">
                <a:tc>
                  <a:txBody>
                    <a:bodyPr/>
                    <a:lstStyle/>
                    <a:p>
                      <a:r>
                        <a:rPr kumimoji="1" lang="ja-JP" altLang="en-US" sz="1400" b="0" i="0" u="none" strike="noStrike" kern="1200" baseline="0" dirty="0">
                          <a:solidFill>
                            <a:schemeClr val="tx1"/>
                          </a:solidFill>
                          <a:latin typeface="+mn-ea"/>
                          <a:ea typeface="+mn-ea"/>
                          <a:cs typeface="+mn-cs"/>
                        </a:rPr>
                        <a:t>　大阪は、我が国第二の都市として大規模な人口と企業の集積があるが、交通渋滞や健康寿命の延伸など様々な都市課題を抱えている。スーパーシティの実現による先端的技術、データ連携基盤等の活用は、このような複雑多様化した大阪の都市課題の解決に向けて極めて有効である。</a:t>
                      </a:r>
                      <a:endParaRPr kumimoji="1" lang="en-US" altLang="ja-JP" sz="1400" b="0" i="0" u="none" strike="noStrike" kern="1200" baseline="0" dirty="0">
                        <a:solidFill>
                          <a:schemeClr val="tx1"/>
                        </a:solidFill>
                        <a:latin typeface="+mn-ea"/>
                        <a:ea typeface="+mn-ea"/>
                        <a:cs typeface="+mn-cs"/>
                      </a:endParaRPr>
                    </a:p>
                    <a:p>
                      <a:r>
                        <a:rPr kumimoji="1" lang="ja-JP" altLang="en-US" sz="1400" b="0" i="0" u="none" strike="noStrike" kern="1200" baseline="0" dirty="0">
                          <a:solidFill>
                            <a:schemeClr val="tx1"/>
                          </a:solidFill>
                          <a:latin typeface="+mn-ea"/>
                          <a:ea typeface="+mn-ea"/>
                          <a:cs typeface="+mn-cs"/>
                        </a:rPr>
                        <a:t>　</a:t>
                      </a:r>
                      <a:r>
                        <a:rPr kumimoji="1" lang="ja-JP" altLang="en-US" sz="1400" b="0" i="0" u="none" strike="noStrike" kern="100" baseline="0" dirty="0">
                          <a:solidFill>
                            <a:schemeClr val="tx1"/>
                          </a:solidFill>
                          <a:effectLst/>
                          <a:latin typeface="+mn-ea"/>
                          <a:ea typeface="+mn-ea"/>
                          <a:cs typeface="Times New Roman" panose="02020603050405020304" pitchFamily="18" charset="0"/>
                        </a:rPr>
                        <a:t>また、</a:t>
                      </a:r>
                      <a:r>
                        <a:rPr lang="ja-JP" altLang="en-US" sz="1400" kern="100" dirty="0">
                          <a:solidFill>
                            <a:schemeClr val="tx1"/>
                          </a:solidFill>
                          <a:effectLst/>
                          <a:latin typeface="+mn-ea"/>
                          <a:ea typeface="+mn-ea"/>
                          <a:cs typeface="Times New Roman" panose="02020603050405020304" pitchFamily="18" charset="0"/>
                        </a:rPr>
                        <a:t>スーパーシティは、都市問題の解決のみならず、域外企業の参入や地元スタートアップなども含めた企業活動の活性化と大阪経済再生のチャンスでもあり、産業育成や経済成長面での貢献が期待できる。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Bef>
                          <a:spcPts val="240"/>
                        </a:spcBef>
                        <a:spcAft>
                          <a:spcPts val="240"/>
                        </a:spcAft>
                      </a:pPr>
                      <a:r>
                        <a:rPr lang="ja-JP" altLang="en-US" sz="1400" dirty="0">
                          <a:solidFill>
                            <a:schemeClr val="tx1"/>
                          </a:solidFill>
                          <a:latin typeface="+mn-ea"/>
                          <a:ea typeface="+mn-ea"/>
                        </a:rPr>
                        <a:t>　様々な都市課題に対応するため、大阪広域データ連携基盤（</a:t>
                      </a:r>
                      <a:r>
                        <a:rPr lang="en-US" altLang="ja-JP" sz="1400" dirty="0">
                          <a:solidFill>
                            <a:schemeClr val="tx1"/>
                          </a:solidFill>
                          <a:latin typeface="+mn-ea"/>
                          <a:ea typeface="+mn-ea"/>
                        </a:rPr>
                        <a:t>ORDEN</a:t>
                      </a:r>
                      <a:r>
                        <a:rPr lang="ja-JP" altLang="en-US" sz="1400" dirty="0">
                          <a:solidFill>
                            <a:schemeClr val="tx1"/>
                          </a:solidFill>
                          <a:latin typeface="+mn-ea"/>
                          <a:ea typeface="+mn-ea"/>
                        </a:rPr>
                        <a:t>）を活用し、モビリティやヘルスケアを中心とした数分野の先端的サービスの提供と大胆な規制改革などによって、住民</a:t>
                      </a:r>
                      <a:r>
                        <a:rPr lang="en-US" altLang="ja-JP" sz="1400" dirty="0" err="1">
                          <a:solidFill>
                            <a:schemeClr val="tx1"/>
                          </a:solidFill>
                          <a:latin typeface="+mn-ea"/>
                          <a:ea typeface="+mn-ea"/>
                        </a:rPr>
                        <a:t>QoL</a:t>
                      </a:r>
                      <a:r>
                        <a:rPr lang="ja-JP" altLang="en-US" sz="1400" dirty="0">
                          <a:solidFill>
                            <a:schemeClr val="tx1"/>
                          </a:solidFill>
                          <a:latin typeface="+mn-ea"/>
                          <a:ea typeface="+mn-ea"/>
                        </a:rPr>
                        <a:t>の向上・都市競争力の強化をめざす。</a:t>
                      </a:r>
                    </a:p>
                    <a:p>
                      <a:pPr algn="just">
                        <a:lnSpc>
                          <a:spcPct val="100000"/>
                        </a:lnSpc>
                        <a:spcBef>
                          <a:spcPts val="240"/>
                        </a:spcBef>
                        <a:spcAft>
                          <a:spcPts val="240"/>
                        </a:spcAft>
                      </a:pPr>
                      <a:endParaRPr lang="en-US" altLang="ja-JP" sz="1400" dirty="0">
                        <a:solidFill>
                          <a:schemeClr val="tx1"/>
                        </a:solidFill>
                        <a:latin typeface="+mn-ea"/>
                        <a:ea typeface="+mn-ea"/>
                      </a:endParaRPr>
                    </a:p>
                    <a:p>
                      <a:pPr algn="just">
                        <a:lnSpc>
                          <a:spcPct val="100000"/>
                        </a:lnSpc>
                        <a:spcBef>
                          <a:spcPts val="240"/>
                        </a:spcBef>
                        <a:spcAft>
                          <a:spcPts val="240"/>
                        </a:spcAft>
                      </a:pPr>
                      <a:r>
                        <a:rPr lang="ja-JP" altLang="en-US" sz="1400" dirty="0">
                          <a:solidFill>
                            <a:schemeClr val="tx1"/>
                          </a:solidFill>
                          <a:latin typeface="+mn-ea"/>
                          <a:ea typeface="+mn-ea"/>
                        </a:rPr>
                        <a:t>　「データで拡げる“健康といのち”」をテーマとし、２つのグリーンフィールド（夢洲、うめきた２期）において３つのプロジェクト（夢洲コンストラクション、大阪・関西万博、うめきた２期）を展開し、大阪全体へ広げる。</a:t>
                      </a:r>
                      <a:endParaRPr lang="en-US" altLang="ja-JP" sz="1400" dirty="0">
                        <a:solidFill>
                          <a:schemeClr val="tx1"/>
                        </a:solidFill>
                        <a:latin typeface="+mn-ea"/>
                        <a:ea typeface="+mn-ea"/>
                      </a:endParaRPr>
                    </a:p>
                    <a:p>
                      <a:pPr marL="0" marR="0" lvl="0" indent="0" algn="l" defTabSz="914400" rtl="0" eaLnBrk="1" fontAlgn="auto" latinLnBrk="0" hangingPunct="1">
                        <a:lnSpc>
                          <a:spcPct val="100000"/>
                        </a:lnSpc>
                        <a:spcBef>
                          <a:spcPts val="240"/>
                        </a:spcBef>
                        <a:spcAft>
                          <a:spcPts val="240"/>
                        </a:spcAft>
                        <a:buClrTx/>
                        <a:buSzTx/>
                        <a:buFontTx/>
                        <a:buNone/>
                        <a:tabLst/>
                        <a:defRPr/>
                      </a:pPr>
                      <a:r>
                        <a:rPr lang="ja-JP" altLang="en-US" sz="1400" strike="sngStrike" kern="100" dirty="0">
                          <a:solidFill>
                            <a:schemeClr val="tx1"/>
                          </a:solidFill>
                          <a:effectLst/>
                          <a:latin typeface="+mn-ea"/>
                          <a:ea typeface="+mn-ea"/>
                          <a:cs typeface="Times New Roman" panose="02020603050405020304" pitchFamily="18" charset="0"/>
                        </a:rPr>
                        <a:t>　</a:t>
                      </a:r>
                      <a:endParaRPr lang="ja-JP" altLang="en-US" sz="1400" strike="sngStrike" dirty="0">
                        <a:solidFill>
                          <a:schemeClr val="tx1"/>
                        </a:solidFill>
                        <a:latin typeface="+mn-ea"/>
                        <a:ea typeface="+mn-e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○スーパーシティ型国家戦略特別区域の指定に関する公募への提案。</a:t>
                      </a:r>
                      <a:endParaRPr lang="en-US" altLang="ja-JP" sz="1400" kern="100" dirty="0">
                        <a:solidFill>
                          <a:schemeClr val="tx1"/>
                        </a:solidFill>
                        <a:effectLst/>
                        <a:latin typeface="+mn-ea"/>
                        <a:ea typeface="+mn-ea"/>
                        <a:cs typeface="Times New Roman" panose="02020603050405020304" pitchFamily="18" charset="0"/>
                      </a:endParaRPr>
                    </a:p>
                    <a:p>
                      <a:pPr algn="just">
                        <a:lnSpc>
                          <a:spcPct val="100000"/>
                        </a:lnSpc>
                        <a:spcBef>
                          <a:spcPts val="240"/>
                        </a:spcBef>
                        <a:spcAft>
                          <a:spcPts val="240"/>
                        </a:spcAft>
                      </a:pPr>
                      <a:r>
                        <a:rPr lang="en-US" altLang="ja-JP" sz="1400" kern="100" dirty="0">
                          <a:solidFill>
                            <a:schemeClr val="tx1"/>
                          </a:solidFill>
                          <a:effectLst/>
                          <a:latin typeface="+mn-ea"/>
                          <a:ea typeface="+mn-ea"/>
                          <a:cs typeface="Times New Roman" panose="02020603050405020304" pitchFamily="18" charset="0"/>
                        </a:rPr>
                        <a:t> 2020</a:t>
                      </a:r>
                      <a:r>
                        <a:rPr lang="ja-JP" altLang="en-US" sz="1400" kern="100" dirty="0">
                          <a:solidFill>
                            <a:schemeClr val="tx1"/>
                          </a:solidFill>
                          <a:effectLst/>
                          <a:latin typeface="+mn-ea"/>
                          <a:ea typeface="+mn-ea"/>
                          <a:cs typeface="Times New Roman" panose="02020603050405020304" pitchFamily="18" charset="0"/>
                        </a:rPr>
                        <a:t>年</a:t>
                      </a:r>
                      <a:r>
                        <a:rPr lang="en-US" altLang="ja-JP" sz="1400" kern="100" dirty="0">
                          <a:solidFill>
                            <a:schemeClr val="tx1"/>
                          </a:solidFill>
                          <a:effectLst/>
                          <a:latin typeface="+mn-ea"/>
                          <a:ea typeface="+mn-ea"/>
                          <a:cs typeface="Times New Roman" panose="02020603050405020304" pitchFamily="18" charset="0"/>
                        </a:rPr>
                        <a:t>12</a:t>
                      </a:r>
                      <a:r>
                        <a:rPr lang="ja-JP" altLang="en-US" sz="1400" kern="100" dirty="0">
                          <a:solidFill>
                            <a:schemeClr val="tx1"/>
                          </a:solidFill>
                          <a:effectLst/>
                          <a:latin typeface="+mn-ea"/>
                          <a:ea typeface="+mn-ea"/>
                          <a:cs typeface="Times New Roman" panose="02020603050405020304" pitchFamily="18" charset="0"/>
                        </a:rPr>
                        <a:t>月に行われたスーパーシティ型国家戦略特別区域の指定に関する公募に対して、先端的サービスや規制改革について提案をした。</a:t>
                      </a:r>
                      <a:endParaRPr lang="en-US" altLang="ja-JP" sz="1400" kern="100" dirty="0">
                        <a:solidFill>
                          <a:schemeClr val="tx1"/>
                        </a:solidFill>
                        <a:effectLst/>
                        <a:latin typeface="+mn-ea"/>
                        <a:ea typeface="+mn-ea"/>
                        <a:cs typeface="Times New Roman" panose="02020603050405020304" pitchFamily="18" charset="0"/>
                      </a:endParaRPr>
                    </a:p>
                    <a:p>
                      <a:pPr algn="just">
                        <a:lnSpc>
                          <a:spcPct val="100000"/>
                        </a:lnSpc>
                        <a:spcBef>
                          <a:spcPts val="240"/>
                        </a:spcBef>
                        <a:spcAft>
                          <a:spcPts val="240"/>
                        </a:spcAft>
                      </a:pPr>
                      <a:endParaRPr lang="en-US" altLang="ja-JP" sz="1400" kern="100" dirty="0">
                        <a:solidFill>
                          <a:schemeClr val="tx1"/>
                        </a:solidFill>
                        <a:effectLst/>
                        <a:latin typeface="+mn-ea"/>
                        <a:ea typeface="+mn-ea"/>
                        <a:cs typeface="Times New Roman" panose="02020603050405020304" pitchFamily="18" charset="0"/>
                      </a:endParaRPr>
                    </a:p>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○大阪スーパーシティ協議会</a:t>
                      </a:r>
                      <a:endParaRPr lang="en-US" altLang="ja-JP" sz="1400" kern="100" dirty="0">
                        <a:solidFill>
                          <a:schemeClr val="tx1"/>
                        </a:solidFill>
                        <a:effectLst/>
                        <a:latin typeface="+mn-ea"/>
                        <a:ea typeface="+mn-ea"/>
                        <a:cs typeface="Times New Roman" panose="02020603050405020304" pitchFamily="18" charset="0"/>
                      </a:endParaRPr>
                    </a:p>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　大阪がめざすスーパーシティの実現に向けて、官民連携のもと強力に推進するために大阪スーパーシティ協議会を開催した。</a:t>
                      </a:r>
                      <a:endParaRPr lang="en-US" altLang="ja-JP" sz="1400" kern="100" dirty="0">
                        <a:solidFill>
                          <a:schemeClr val="tx1"/>
                        </a:solidFill>
                        <a:effectLst/>
                        <a:latin typeface="+mn-ea"/>
                        <a:ea typeface="+mn-ea"/>
                        <a:cs typeface="Times New Roman" panose="02020603050405020304" pitchFamily="18" charset="0"/>
                      </a:endParaRPr>
                    </a:p>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a:t>
                      </a:r>
                      <a:r>
                        <a:rPr lang="en-US" altLang="ja-JP" sz="1400" kern="100" dirty="0">
                          <a:solidFill>
                            <a:schemeClr val="tx1"/>
                          </a:solidFill>
                          <a:effectLst/>
                          <a:latin typeface="+mn-ea"/>
                          <a:ea typeface="+mn-ea"/>
                          <a:cs typeface="Times New Roman" panose="02020603050405020304" pitchFamily="18" charset="0"/>
                        </a:rPr>
                        <a:t>2022</a:t>
                      </a:r>
                      <a:r>
                        <a:rPr lang="ja-JP" altLang="en-US" sz="1400" kern="100" dirty="0">
                          <a:solidFill>
                            <a:schemeClr val="tx1"/>
                          </a:solidFill>
                          <a:effectLst/>
                          <a:latin typeface="+mn-ea"/>
                          <a:ea typeface="+mn-ea"/>
                          <a:cs typeface="Times New Roman" panose="02020603050405020304" pitchFamily="18" charset="0"/>
                        </a:rPr>
                        <a:t>年６月　第１回</a:t>
                      </a:r>
                    </a:p>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a:t>
                      </a:r>
                      <a:r>
                        <a:rPr lang="en-US" altLang="ja-JP" sz="1400" kern="100" dirty="0">
                          <a:solidFill>
                            <a:schemeClr val="tx1"/>
                          </a:solidFill>
                          <a:effectLst/>
                          <a:latin typeface="+mn-ea"/>
                          <a:ea typeface="+mn-ea"/>
                          <a:cs typeface="Times New Roman" panose="02020603050405020304" pitchFamily="18" charset="0"/>
                        </a:rPr>
                        <a:t>2022</a:t>
                      </a:r>
                      <a:r>
                        <a:rPr lang="ja-JP" altLang="en-US" sz="1400" kern="100" dirty="0">
                          <a:solidFill>
                            <a:schemeClr val="tx1"/>
                          </a:solidFill>
                          <a:effectLst/>
                          <a:latin typeface="+mn-ea"/>
                          <a:ea typeface="+mn-ea"/>
                          <a:cs typeface="Times New Roman" panose="02020603050405020304" pitchFamily="18" charset="0"/>
                        </a:rPr>
                        <a:t>年９月　第２回（書面）</a:t>
                      </a:r>
                      <a:br>
                        <a:rPr lang="ja-JP" altLang="en-US" sz="1400" kern="100" dirty="0">
                          <a:solidFill>
                            <a:schemeClr val="tx1"/>
                          </a:solidFill>
                          <a:effectLst/>
                          <a:latin typeface="+mn-ea"/>
                          <a:ea typeface="+mn-ea"/>
                          <a:cs typeface="Times New Roman" panose="02020603050405020304" pitchFamily="18" charset="0"/>
                        </a:rPr>
                      </a:br>
                      <a:r>
                        <a:rPr lang="ja-JP" altLang="en-US" sz="1400" kern="100" dirty="0">
                          <a:solidFill>
                            <a:schemeClr val="tx1"/>
                          </a:solidFill>
                          <a:effectLst/>
                          <a:latin typeface="+mn-ea"/>
                          <a:ea typeface="+mn-ea"/>
                          <a:cs typeface="Times New Roman" panose="02020603050405020304" pitchFamily="18" charset="0"/>
                        </a:rPr>
                        <a:t>・</a:t>
                      </a:r>
                      <a:r>
                        <a:rPr lang="en-US" altLang="ja-JP" sz="1400" kern="100" dirty="0">
                          <a:solidFill>
                            <a:schemeClr val="tx1"/>
                          </a:solidFill>
                          <a:effectLst/>
                          <a:latin typeface="+mn-ea"/>
                          <a:ea typeface="+mn-ea"/>
                          <a:cs typeface="Times New Roman" panose="02020603050405020304" pitchFamily="18" charset="0"/>
                        </a:rPr>
                        <a:t>2022</a:t>
                      </a:r>
                      <a:r>
                        <a:rPr lang="ja-JP" altLang="en-US" sz="1400" kern="100" dirty="0">
                          <a:solidFill>
                            <a:schemeClr val="tx1"/>
                          </a:solidFill>
                          <a:effectLst/>
                          <a:latin typeface="+mn-ea"/>
                          <a:ea typeface="+mn-ea"/>
                          <a:cs typeface="Times New Roman" panose="02020603050405020304" pitchFamily="18" charset="0"/>
                        </a:rPr>
                        <a:t>年</a:t>
                      </a:r>
                      <a:r>
                        <a:rPr lang="en-US" altLang="ja-JP" sz="1400" kern="100" dirty="0">
                          <a:solidFill>
                            <a:schemeClr val="tx1"/>
                          </a:solidFill>
                          <a:effectLst/>
                          <a:latin typeface="+mn-ea"/>
                          <a:ea typeface="+mn-ea"/>
                          <a:cs typeface="Times New Roman" panose="02020603050405020304" pitchFamily="18" charset="0"/>
                        </a:rPr>
                        <a:t>12</a:t>
                      </a:r>
                      <a:r>
                        <a:rPr lang="ja-JP" altLang="en-US" sz="1400" kern="100" dirty="0">
                          <a:solidFill>
                            <a:schemeClr val="tx1"/>
                          </a:solidFill>
                          <a:effectLst/>
                          <a:latin typeface="+mn-ea"/>
                          <a:ea typeface="+mn-ea"/>
                          <a:cs typeface="Times New Roman" panose="02020603050405020304" pitchFamily="18" charset="0"/>
                        </a:rPr>
                        <a:t>月　第３回</a:t>
                      </a:r>
                    </a:p>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　全体計画策定</a:t>
                      </a:r>
                    </a:p>
                    <a:p>
                      <a:pPr algn="just">
                        <a:lnSpc>
                          <a:spcPct val="100000"/>
                        </a:lnSpc>
                        <a:spcBef>
                          <a:spcPts val="240"/>
                        </a:spcBef>
                        <a:spcAft>
                          <a:spcPts val="240"/>
                        </a:spcAft>
                      </a:pPr>
                      <a:endParaRPr lang="en-US" altLang="ja-JP" sz="1400" kern="10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○スーパーシティ型国家戦略特別区域への指定、区域方針の策定。</a:t>
                      </a:r>
                      <a:endParaRPr lang="en-US" altLang="ja-JP" sz="1400" kern="100" dirty="0">
                        <a:solidFill>
                          <a:schemeClr val="tx1"/>
                        </a:solidFill>
                        <a:effectLst/>
                        <a:latin typeface="+mn-ea"/>
                        <a:ea typeface="+mn-ea"/>
                        <a:cs typeface="Times New Roman" panose="02020603050405020304" pitchFamily="18" charset="0"/>
                      </a:endParaRPr>
                    </a:p>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　国家戦略特区諮問会議を経て</a:t>
                      </a:r>
                      <a:r>
                        <a:rPr lang="en-US" altLang="ja-JP" sz="1400" kern="100" dirty="0">
                          <a:solidFill>
                            <a:schemeClr val="tx1"/>
                          </a:solidFill>
                          <a:effectLst/>
                          <a:latin typeface="+mn-ea"/>
                          <a:ea typeface="+mn-ea"/>
                          <a:cs typeface="Times New Roman" panose="02020603050405020304" pitchFamily="18" charset="0"/>
                        </a:rPr>
                        <a:t>2022</a:t>
                      </a:r>
                      <a:r>
                        <a:rPr lang="ja-JP" altLang="en-US" sz="1400" kern="100" dirty="0">
                          <a:solidFill>
                            <a:schemeClr val="tx1"/>
                          </a:solidFill>
                          <a:effectLst/>
                          <a:latin typeface="+mn-ea"/>
                          <a:ea typeface="+mn-ea"/>
                          <a:cs typeface="Times New Roman" panose="02020603050405020304" pitchFamily="18" charset="0"/>
                        </a:rPr>
                        <a:t>年４月、政令閣議決定により大阪市域が区域に指定され、</a:t>
                      </a:r>
                      <a:r>
                        <a:rPr lang="en-US" altLang="ja-JP" sz="1400" kern="100" dirty="0">
                          <a:solidFill>
                            <a:schemeClr val="tx1"/>
                          </a:solidFill>
                          <a:effectLst/>
                          <a:latin typeface="+mn-ea"/>
                          <a:ea typeface="+mn-ea"/>
                          <a:cs typeface="Times New Roman" panose="02020603050405020304" pitchFamily="18" charset="0"/>
                        </a:rPr>
                        <a:t>2022</a:t>
                      </a:r>
                      <a:r>
                        <a:rPr lang="ja-JP" altLang="en-US" sz="1400" kern="100" dirty="0">
                          <a:solidFill>
                            <a:schemeClr val="tx1"/>
                          </a:solidFill>
                          <a:effectLst/>
                          <a:latin typeface="+mn-ea"/>
                          <a:ea typeface="+mn-ea"/>
                          <a:cs typeface="Times New Roman" panose="02020603050405020304" pitchFamily="18" charset="0"/>
                        </a:rPr>
                        <a:t>年</a:t>
                      </a:r>
                      <a:r>
                        <a:rPr lang="en-US" altLang="ja-JP" sz="1400" kern="100" dirty="0">
                          <a:solidFill>
                            <a:schemeClr val="tx1"/>
                          </a:solidFill>
                          <a:effectLst/>
                          <a:latin typeface="+mn-ea"/>
                          <a:ea typeface="+mn-ea"/>
                          <a:cs typeface="Times New Roman" panose="02020603050405020304" pitchFamily="18" charset="0"/>
                        </a:rPr>
                        <a:t>11</a:t>
                      </a:r>
                      <a:r>
                        <a:rPr lang="ja-JP" altLang="en-US" sz="1400" kern="100" dirty="0">
                          <a:solidFill>
                            <a:schemeClr val="tx1"/>
                          </a:solidFill>
                          <a:effectLst/>
                          <a:latin typeface="+mn-ea"/>
                          <a:ea typeface="+mn-ea"/>
                          <a:cs typeface="Times New Roman" panose="02020603050405020304" pitchFamily="18" charset="0"/>
                        </a:rPr>
                        <a:t>月、内閣総理大臣決定により区域方針が策定された。</a:t>
                      </a:r>
                      <a:endParaRPr lang="en-US" altLang="ja-JP" sz="1400" kern="10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テキスト ボックス 5"/>
          <p:cNvSpPr txBox="1"/>
          <p:nvPr/>
        </p:nvSpPr>
        <p:spPr>
          <a:xfrm>
            <a:off x="-14684" y="0"/>
            <a:ext cx="5040000" cy="338554"/>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（８）スーパーシティ構想</a:t>
            </a:r>
            <a:r>
              <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新規</a:t>
            </a:r>
            <a:r>
              <a:rPr kumimoji="1" lang="en-US" altLang="ja-JP"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4" name="スライド番号プレースホルダー 2"/>
          <p:cNvSpPr>
            <a:spLocks noGrp="1"/>
          </p:cNvSpPr>
          <p:nvPr>
            <p:ph type="sldNum" sz="quarter" idx="12"/>
          </p:nvPr>
        </p:nvSpPr>
        <p:spPr>
          <a:xfrm>
            <a:off x="8138492" y="6563444"/>
            <a:ext cx="1049640" cy="3326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8465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446460" y="754107"/>
            <a:ext cx="545508"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スーパーシティ提案の公募開始</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 name="テキスト ボックス 49"/>
          <p:cNvSpPr txBox="1"/>
          <p:nvPr/>
        </p:nvSpPr>
        <p:spPr>
          <a:xfrm>
            <a:off x="99669" y="90644"/>
            <a:ext cx="770485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■経緯</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aphicFrame>
        <p:nvGraphicFramePr>
          <p:cNvPr id="28" name="表 27"/>
          <p:cNvGraphicFramePr>
            <a:graphicFrameLocks noGrp="1"/>
          </p:cNvGraphicFramePr>
          <p:nvPr/>
        </p:nvGraphicFramePr>
        <p:xfrm>
          <a:off x="331009" y="392535"/>
          <a:ext cx="8674581" cy="254614"/>
        </p:xfrm>
        <a:graphic>
          <a:graphicData uri="http://schemas.openxmlformats.org/drawingml/2006/table">
            <a:tbl>
              <a:tblPr firstRow="1" bandRow="1">
                <a:tableStyleId>{7DF18680-E054-41AD-8BC1-D1AEF772440D}</a:tableStyleId>
              </a:tblPr>
              <a:tblGrid>
                <a:gridCol w="712180">
                  <a:extLst>
                    <a:ext uri="{9D8B030D-6E8A-4147-A177-3AD203B41FA5}">
                      <a16:colId xmlns:a16="http://schemas.microsoft.com/office/drawing/2014/main" val="20000"/>
                    </a:ext>
                  </a:extLst>
                </a:gridCol>
                <a:gridCol w="2884867">
                  <a:extLst>
                    <a:ext uri="{9D8B030D-6E8A-4147-A177-3AD203B41FA5}">
                      <a16:colId xmlns:a16="http://schemas.microsoft.com/office/drawing/2014/main" val="20005"/>
                    </a:ext>
                  </a:extLst>
                </a:gridCol>
                <a:gridCol w="5077534">
                  <a:extLst>
                    <a:ext uri="{9D8B030D-6E8A-4147-A177-3AD203B41FA5}">
                      <a16:colId xmlns:a16="http://schemas.microsoft.com/office/drawing/2014/main" val="20006"/>
                    </a:ext>
                  </a:extLst>
                </a:gridCol>
              </a:tblGrid>
              <a:tr h="254614">
                <a:tc>
                  <a:txBody>
                    <a:bodyPr/>
                    <a:lstStyle/>
                    <a:p>
                      <a:pPr algn="ctr"/>
                      <a:r>
                        <a:rPr kumimoji="1" lang="en-US" altLang="ja-JP" sz="1050" dirty="0"/>
                        <a:t>2020</a:t>
                      </a:r>
                      <a:r>
                        <a:rPr kumimoji="1" lang="ja-JP" altLang="en-US" sz="1050" dirty="0"/>
                        <a:t>年</a:t>
                      </a:r>
                    </a:p>
                  </a:txBody>
                  <a:tcPr/>
                </a:tc>
                <a:tc>
                  <a:txBody>
                    <a:bodyPr/>
                    <a:lstStyle/>
                    <a:p>
                      <a:pPr algn="ctr"/>
                      <a:r>
                        <a:rPr kumimoji="1" lang="en-US" altLang="ja-JP" sz="1050" dirty="0"/>
                        <a:t>2021</a:t>
                      </a:r>
                      <a:r>
                        <a:rPr kumimoji="1" lang="ja-JP" altLang="en-US" sz="1050" dirty="0"/>
                        <a:t>年</a:t>
                      </a:r>
                    </a:p>
                  </a:txBody>
                  <a:tcPr/>
                </a:tc>
                <a:tc>
                  <a:txBody>
                    <a:bodyPr/>
                    <a:lstStyle/>
                    <a:p>
                      <a:pPr algn="ctr"/>
                      <a:r>
                        <a:rPr kumimoji="1" lang="en-US" altLang="ja-JP" sz="1050" dirty="0"/>
                        <a:t>2022</a:t>
                      </a:r>
                      <a:r>
                        <a:rPr kumimoji="1" lang="ja-JP" altLang="en-US" sz="1050" dirty="0"/>
                        <a:t>年</a:t>
                      </a:r>
                    </a:p>
                  </a:txBody>
                  <a:tcPr/>
                </a:tc>
                <a:extLst>
                  <a:ext uri="{0D108BD9-81ED-4DB2-BD59-A6C34878D82A}">
                    <a16:rowId xmlns:a16="http://schemas.microsoft.com/office/drawing/2014/main" val="10000"/>
                  </a:ext>
                </a:extLst>
              </a:tr>
            </a:tbl>
          </a:graphicData>
        </a:graphic>
      </p:graphicFrame>
      <p:sp>
        <p:nvSpPr>
          <p:cNvPr id="46" name="テキスト ボックス 45"/>
          <p:cNvSpPr txBox="1"/>
          <p:nvPr/>
        </p:nvSpPr>
        <p:spPr>
          <a:xfrm>
            <a:off x="15573" y="1759772"/>
            <a:ext cx="430887" cy="1411403"/>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国　</a:t>
            </a:r>
            <a:r>
              <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7" name="テキスト ボックス 46"/>
          <p:cNvSpPr txBox="1"/>
          <p:nvPr/>
        </p:nvSpPr>
        <p:spPr>
          <a:xfrm>
            <a:off x="-14998" y="4427953"/>
            <a:ext cx="430887" cy="1821772"/>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府市　</a:t>
            </a:r>
            <a:r>
              <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スライド番号プレースホルダー 3"/>
          <p:cNvSpPr>
            <a:spLocks noGrp="1"/>
          </p:cNvSpPr>
          <p:nvPr>
            <p:ph type="sldNum" sz="quarter" idx="12"/>
          </p:nvPr>
        </p:nvSpPr>
        <p:spPr>
          <a:xfrm>
            <a:off x="7010400" y="6492875"/>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endParaRPr>
          </a:p>
        </p:txBody>
      </p:sp>
      <p:sp>
        <p:nvSpPr>
          <p:cNvPr id="27" name="正方形/長方形 26"/>
          <p:cNvSpPr/>
          <p:nvPr/>
        </p:nvSpPr>
        <p:spPr>
          <a:xfrm>
            <a:off x="446460" y="3524905"/>
            <a:ext cx="545508" cy="29679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「最先端の未来社会サービス」のアイデア公募</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8" name="正方形/長方形 37"/>
          <p:cNvSpPr/>
          <p:nvPr/>
        </p:nvSpPr>
        <p:spPr>
          <a:xfrm>
            <a:off x="1093378" y="3524905"/>
            <a:ext cx="585607" cy="29679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スーパーシティ型国家戦略特別区域の指定に関する公募に応募</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正方形/長方形 43"/>
          <p:cNvSpPr/>
          <p:nvPr/>
        </p:nvSpPr>
        <p:spPr>
          <a:xfrm>
            <a:off x="3252270" y="3524905"/>
            <a:ext cx="629736" cy="29679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４月時点の提案内容をベースに見直しを行い、国に再提出</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8" name="正方形/長方形 47"/>
          <p:cNvSpPr/>
          <p:nvPr/>
        </p:nvSpPr>
        <p:spPr>
          <a:xfrm>
            <a:off x="6224152" y="766014"/>
            <a:ext cx="607889" cy="260005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国家戦略特別区域を定める政令の一部を改正する政令が閣議決定</a:t>
            </a:r>
          </a:p>
        </p:txBody>
      </p:sp>
      <p:sp>
        <p:nvSpPr>
          <p:cNvPr id="17" name="正方形/長方形 16"/>
          <p:cNvSpPr/>
          <p:nvPr/>
        </p:nvSpPr>
        <p:spPr>
          <a:xfrm>
            <a:off x="6434321" y="3524905"/>
            <a:ext cx="667818" cy="29679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第一回大阪スーパーシティ協議会本会議開催</a:t>
            </a:r>
          </a:p>
        </p:txBody>
      </p:sp>
      <p:sp>
        <p:nvSpPr>
          <p:cNvPr id="18" name="正方形/長方形 17"/>
          <p:cNvSpPr/>
          <p:nvPr/>
        </p:nvSpPr>
        <p:spPr>
          <a:xfrm>
            <a:off x="1093378" y="754107"/>
            <a:ext cx="585607"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スーパーシティ提案締め切り</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正方形/長方形 18"/>
          <p:cNvSpPr/>
          <p:nvPr/>
        </p:nvSpPr>
        <p:spPr>
          <a:xfrm>
            <a:off x="1812114" y="754107"/>
            <a:ext cx="629736"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スーパーシティの区域指定に関する専門調査会（第１回）</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正方形/長方形 19"/>
          <p:cNvSpPr/>
          <p:nvPr/>
        </p:nvSpPr>
        <p:spPr>
          <a:xfrm>
            <a:off x="2523246" y="754107"/>
            <a:ext cx="629736"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地方公共団体に対し、規制改革などの再提案を依頼</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 name="正方形/長方形 21"/>
          <p:cNvSpPr/>
          <p:nvPr/>
        </p:nvSpPr>
        <p:spPr>
          <a:xfrm>
            <a:off x="3258007" y="754107"/>
            <a:ext cx="623999"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再提案の締め切り</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正方形/長方形 24"/>
          <p:cNvSpPr/>
          <p:nvPr/>
        </p:nvSpPr>
        <p:spPr>
          <a:xfrm>
            <a:off x="3999832" y="754107"/>
            <a:ext cx="629736"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年２月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スーパーシティの区域指定に関する専門調査会（第２回）</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正方形/長方形 25"/>
          <p:cNvSpPr/>
          <p:nvPr/>
        </p:nvSpPr>
        <p:spPr>
          <a:xfrm>
            <a:off x="4738211" y="766014"/>
            <a:ext cx="629736"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年３月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スーパーシティの区域指定に関する専門調査会（第３回）</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1" name="正方形/長方形 30"/>
          <p:cNvSpPr/>
          <p:nvPr/>
        </p:nvSpPr>
        <p:spPr>
          <a:xfrm>
            <a:off x="5476968" y="766014"/>
            <a:ext cx="629736"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年３月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国家戦略特区諮問会議（区域指定の審議）</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2" name="正方形/長方形 31"/>
          <p:cNvSpPr/>
          <p:nvPr/>
        </p:nvSpPr>
        <p:spPr>
          <a:xfrm>
            <a:off x="7550187" y="766839"/>
            <a:ext cx="618803" cy="259712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国家戦略特別区域を定める政令の一部を改正する政令が閣議決定</a:t>
            </a:r>
          </a:p>
        </p:txBody>
      </p:sp>
      <p:sp>
        <p:nvSpPr>
          <p:cNvPr id="34" name="正方形/長方形 33"/>
          <p:cNvSpPr/>
          <p:nvPr/>
        </p:nvSpPr>
        <p:spPr>
          <a:xfrm>
            <a:off x="8250493" y="776383"/>
            <a:ext cx="683018" cy="259936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区域方針の決定</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内閣総理大臣決定）</a:t>
            </a:r>
          </a:p>
        </p:txBody>
      </p:sp>
      <p:sp>
        <p:nvSpPr>
          <p:cNvPr id="29" name="正方形/長方形 28"/>
          <p:cNvSpPr/>
          <p:nvPr/>
        </p:nvSpPr>
        <p:spPr>
          <a:xfrm>
            <a:off x="6860795" y="766014"/>
            <a:ext cx="607889" cy="260005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先端的サービスの開発・構築等に関する調査事業を採択・公表</a:t>
            </a:r>
          </a:p>
        </p:txBody>
      </p:sp>
      <p:sp>
        <p:nvSpPr>
          <p:cNvPr id="30" name="正方形/長方形 29"/>
          <p:cNvSpPr/>
          <p:nvPr/>
        </p:nvSpPr>
        <p:spPr>
          <a:xfrm>
            <a:off x="7230927" y="3524905"/>
            <a:ext cx="628662" cy="29679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年９月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第二回大阪スーパーシティ協議会本会議開催</a:t>
            </a:r>
          </a:p>
        </p:txBody>
      </p:sp>
      <p:sp>
        <p:nvSpPr>
          <p:cNvPr id="36" name="正方形/長方形 35"/>
          <p:cNvSpPr/>
          <p:nvPr/>
        </p:nvSpPr>
        <p:spPr>
          <a:xfrm>
            <a:off x="8376928" y="3524905"/>
            <a:ext cx="628662" cy="29679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第三回大阪スーパーシティ協議会本会議開催</a:t>
            </a:r>
          </a:p>
        </p:txBody>
      </p:sp>
    </p:spTree>
    <p:extLst>
      <p:ext uri="{BB962C8B-B14F-4D97-AF65-F5344CB8AC3E}">
        <p14:creationId xmlns:p14="http://schemas.microsoft.com/office/powerpoint/2010/main" val="11252617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602" y="5188895"/>
            <a:ext cx="2714560" cy="1328131"/>
          </a:xfrm>
          <a:prstGeom prst="rect">
            <a:avLst/>
          </a:prstGeom>
        </p:spPr>
      </p:pic>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xfrm>
            <a:off x="0" y="-16522"/>
            <a:ext cx="9144323" cy="764798"/>
          </a:xfrm>
          <a:solidFill>
            <a:srgbClr val="DEEBF7"/>
          </a:solidFill>
        </p:spPr>
        <p:txBody>
          <a:bodyPr vert="horz" lIns="266017" tIns="0" rIns="266017" bIns="66504" rtlCol="0" anchor="b" anchorCtr="0">
            <a:noAutofit/>
          </a:bodyPr>
          <a:lstStyle/>
          <a:p>
            <a:r>
              <a:rPr lang="ja-JP" altLang="en-US" dirty="0"/>
              <a:t>大阪がスーパーシティの実現をめざす背景</a:t>
            </a:r>
          </a:p>
        </p:txBody>
      </p:sp>
      <p:sp>
        <p:nvSpPr>
          <p:cNvPr id="2" name="テキスト ボックス 1">
            <a:extLst>
              <a:ext uri="{FF2B5EF4-FFF2-40B4-BE49-F238E27FC236}">
                <a16:creationId xmlns:a16="http://schemas.microsoft.com/office/drawing/2014/main" id="{58F64650-67B1-498D-A4E6-08FCF87C067D}"/>
              </a:ext>
            </a:extLst>
          </p:cNvPr>
          <p:cNvSpPr txBox="1"/>
          <p:nvPr/>
        </p:nvSpPr>
        <p:spPr>
          <a:xfrm>
            <a:off x="461629" y="3539773"/>
            <a:ext cx="2600313" cy="498781"/>
          </a:xfrm>
          <a:prstGeom prst="rect">
            <a:avLst/>
          </a:prstGeom>
          <a:solidFill>
            <a:srgbClr val="2E75B6"/>
          </a:solid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a:ln>
                  <a:noFill/>
                </a:ln>
                <a:solidFill>
                  <a:prstClr val="white"/>
                </a:solidFill>
                <a:effectLst/>
                <a:uLnTx/>
                <a:uFillTx/>
                <a:latin typeface="Meiryo UI"/>
                <a:ea typeface="Meiryo UI"/>
                <a:cs typeface="+mn-cs"/>
              </a:rPr>
              <a:t>世界有数の都市　大阪</a:t>
            </a:r>
          </a:p>
        </p:txBody>
      </p:sp>
      <p:sp>
        <p:nvSpPr>
          <p:cNvPr id="5" name="楕円 4">
            <a:extLst>
              <a:ext uri="{FF2B5EF4-FFF2-40B4-BE49-F238E27FC236}">
                <a16:creationId xmlns:a16="http://schemas.microsoft.com/office/drawing/2014/main" id="{1C1FB252-7B59-4C9F-AB2E-1DBEADFEFD02}"/>
              </a:ext>
            </a:extLst>
          </p:cNvPr>
          <p:cNvSpPr/>
          <p:nvPr/>
        </p:nvSpPr>
        <p:spPr>
          <a:xfrm>
            <a:off x="89073" y="3486815"/>
            <a:ext cx="508868" cy="50886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63" b="0" i="0" u="none" strike="noStrike" kern="1200" cap="none" spc="0" normalizeH="0" baseline="0" noProof="0">
                <a:ln>
                  <a:noFill/>
                </a:ln>
                <a:solidFill>
                  <a:prstClr val="white"/>
                </a:solidFill>
                <a:effectLst/>
                <a:uLnTx/>
                <a:uFillTx/>
                <a:latin typeface="Meiryo UI"/>
                <a:ea typeface="Meiryo UI"/>
                <a:cs typeface="+mn-cs"/>
              </a:rPr>
              <a:t>１</a:t>
            </a:r>
          </a:p>
        </p:txBody>
      </p:sp>
      <p:sp>
        <p:nvSpPr>
          <p:cNvPr id="16" name="テキスト ボックス 15">
            <a:extLst>
              <a:ext uri="{FF2B5EF4-FFF2-40B4-BE49-F238E27FC236}">
                <a16:creationId xmlns:a16="http://schemas.microsoft.com/office/drawing/2014/main" id="{55A27522-4F44-4000-B59E-E84CF483C273}"/>
              </a:ext>
            </a:extLst>
          </p:cNvPr>
          <p:cNvSpPr txBox="1"/>
          <p:nvPr/>
        </p:nvSpPr>
        <p:spPr>
          <a:xfrm>
            <a:off x="6483571" y="3539773"/>
            <a:ext cx="2600313" cy="547201"/>
          </a:xfrm>
          <a:prstGeom prst="rect">
            <a:avLst/>
          </a:prstGeom>
          <a:solidFill>
            <a:srgbClr val="2E75B6"/>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a:ln>
                  <a:noFill/>
                </a:ln>
                <a:solidFill>
                  <a:prstClr val="white"/>
                </a:solidFill>
                <a:effectLst/>
                <a:uLnTx/>
                <a:uFillTx/>
                <a:latin typeface="Meiryo UI"/>
                <a:ea typeface="Meiryo UI"/>
                <a:cs typeface="+mn-cs"/>
              </a:rPr>
              <a:t>全国都市の</a:t>
            </a:r>
            <a:endParaRPr kumimoji="1" lang="en-US" altLang="ja-JP" sz="1478" b="1" i="0" u="none" strike="noStrike" kern="1200" cap="none" spc="0" normalizeH="0" baseline="0" noProof="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a:ln>
                  <a:noFill/>
                </a:ln>
                <a:solidFill>
                  <a:prstClr val="white"/>
                </a:solidFill>
                <a:effectLst/>
                <a:uLnTx/>
                <a:uFillTx/>
                <a:latin typeface="Meiryo UI"/>
                <a:ea typeface="Meiryo UI"/>
                <a:cs typeface="+mn-cs"/>
              </a:rPr>
              <a:t>デジタル化をリード</a:t>
            </a:r>
          </a:p>
        </p:txBody>
      </p:sp>
      <p:sp>
        <p:nvSpPr>
          <p:cNvPr id="17" name="楕円 16">
            <a:extLst>
              <a:ext uri="{FF2B5EF4-FFF2-40B4-BE49-F238E27FC236}">
                <a16:creationId xmlns:a16="http://schemas.microsoft.com/office/drawing/2014/main" id="{14B40ABF-8291-47C1-9CF1-9428100898CF}"/>
              </a:ext>
            </a:extLst>
          </p:cNvPr>
          <p:cNvSpPr/>
          <p:nvPr/>
        </p:nvSpPr>
        <p:spPr>
          <a:xfrm>
            <a:off x="6111015" y="3486815"/>
            <a:ext cx="508868" cy="50886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63" b="0" i="0" u="none" strike="noStrike" kern="1200" cap="none" spc="0" normalizeH="0" baseline="0" noProof="0">
                <a:ln>
                  <a:noFill/>
                </a:ln>
                <a:solidFill>
                  <a:prstClr val="white"/>
                </a:solidFill>
                <a:effectLst/>
                <a:uLnTx/>
                <a:uFillTx/>
                <a:latin typeface="Meiryo UI"/>
                <a:ea typeface="Meiryo UI"/>
                <a:cs typeface="+mn-cs"/>
              </a:rPr>
              <a:t>3</a:t>
            </a:r>
            <a:endParaRPr kumimoji="1"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テキスト プレースホルダー 6">
            <a:extLst>
              <a:ext uri="{FF2B5EF4-FFF2-40B4-BE49-F238E27FC236}">
                <a16:creationId xmlns:a16="http://schemas.microsoft.com/office/drawing/2014/main" id="{03E2B39F-DFCE-409B-B0F3-E0F04FA5CE80}"/>
              </a:ext>
            </a:extLst>
          </p:cNvPr>
          <p:cNvSpPr txBox="1">
            <a:spLocks/>
          </p:cNvSpPr>
          <p:nvPr/>
        </p:nvSpPr>
        <p:spPr>
          <a:xfrm>
            <a:off x="956204" y="4707924"/>
            <a:ext cx="1228437" cy="198965"/>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大阪の人口</a:t>
            </a:r>
            <a:endParaRPr kumimoji="1" lang="en-US" altLang="ja-JP" sz="1293"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25E4A1E6-7079-493B-B598-DD7B15AEDF44}"/>
              </a:ext>
            </a:extLst>
          </p:cNvPr>
          <p:cNvSpPr txBox="1"/>
          <p:nvPr/>
        </p:nvSpPr>
        <p:spPr>
          <a:xfrm>
            <a:off x="773537" y="4890707"/>
            <a:ext cx="1593771" cy="4335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217" b="1" i="0" u="none" strike="noStrike" kern="1200" cap="none" spc="0" normalizeH="0" baseline="0" noProof="0" dirty="0">
                <a:ln>
                  <a:noFill/>
                </a:ln>
                <a:solidFill>
                  <a:srgbClr val="2E75B6"/>
                </a:solidFill>
                <a:effectLst/>
                <a:uLnTx/>
                <a:uFillTx/>
                <a:latin typeface="Meiryo UI"/>
                <a:ea typeface="Meiryo UI"/>
                <a:cs typeface="+mn-cs"/>
              </a:rPr>
              <a:t>879</a:t>
            </a:r>
            <a:r>
              <a:rPr kumimoji="1" lang="ja-JP" altLang="en-US" sz="2217" b="1" i="0" u="none" strike="noStrike" kern="1200" cap="none" spc="0" normalizeH="0" baseline="0" noProof="0" dirty="0">
                <a:ln>
                  <a:noFill/>
                </a:ln>
                <a:solidFill>
                  <a:srgbClr val="2E75B6"/>
                </a:solidFill>
                <a:effectLst/>
                <a:uLnTx/>
                <a:uFillTx/>
                <a:latin typeface="Meiryo UI"/>
                <a:ea typeface="Meiryo UI"/>
                <a:cs typeface="+mn-cs"/>
              </a:rPr>
              <a:t>万人</a:t>
            </a:r>
          </a:p>
        </p:txBody>
      </p:sp>
      <p:sp>
        <p:nvSpPr>
          <p:cNvPr id="20" name="テキスト プレースホルダー 6">
            <a:extLst>
              <a:ext uri="{FF2B5EF4-FFF2-40B4-BE49-F238E27FC236}">
                <a16:creationId xmlns:a16="http://schemas.microsoft.com/office/drawing/2014/main" id="{A0898188-2751-4D96-ADBD-D94AE2DE9C62}"/>
              </a:ext>
            </a:extLst>
          </p:cNvPr>
          <p:cNvSpPr txBox="1">
            <a:spLocks/>
          </p:cNvSpPr>
          <p:nvPr/>
        </p:nvSpPr>
        <p:spPr>
          <a:xfrm>
            <a:off x="680109" y="5545238"/>
            <a:ext cx="1780627" cy="397929"/>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大阪の経済規模</a:t>
            </a:r>
            <a:endParaRPr kumimoji="1" lang="en-US" altLang="ja-JP" sz="1293"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（府民経済計算）</a:t>
            </a:r>
            <a:endParaRPr kumimoji="1" lang="en-US" altLang="ja-JP" sz="1293"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3DBFC77E-3F8E-4C22-88CD-5CCD1DCFE469}"/>
              </a:ext>
            </a:extLst>
          </p:cNvPr>
          <p:cNvSpPr txBox="1"/>
          <p:nvPr/>
        </p:nvSpPr>
        <p:spPr>
          <a:xfrm>
            <a:off x="578363" y="5895683"/>
            <a:ext cx="1984120" cy="4335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217" b="1" i="0" u="none" strike="noStrike" kern="1200" cap="none" spc="0" normalizeH="0" baseline="0" noProof="0" dirty="0">
                <a:ln>
                  <a:noFill/>
                </a:ln>
                <a:solidFill>
                  <a:srgbClr val="2E75B6"/>
                </a:solidFill>
                <a:effectLst/>
                <a:uLnTx/>
                <a:uFillTx/>
                <a:latin typeface="Meiryo UI"/>
                <a:ea typeface="Meiryo UI"/>
                <a:cs typeface="+mn-cs"/>
              </a:rPr>
              <a:t>約</a:t>
            </a:r>
            <a:r>
              <a:rPr kumimoji="1" lang="en-US" altLang="ja-JP" sz="2217" b="1" i="0" u="none" strike="noStrike" kern="1200" cap="none" spc="0" normalizeH="0" baseline="0" noProof="0" dirty="0">
                <a:ln>
                  <a:noFill/>
                </a:ln>
                <a:solidFill>
                  <a:srgbClr val="2E75B6"/>
                </a:solidFill>
                <a:effectLst/>
                <a:uLnTx/>
                <a:uFillTx/>
                <a:latin typeface="Meiryo UI"/>
                <a:ea typeface="Meiryo UI"/>
                <a:cs typeface="+mn-cs"/>
              </a:rPr>
              <a:t>41</a:t>
            </a:r>
            <a:r>
              <a:rPr kumimoji="1" lang="ja-JP" altLang="en-US" sz="2217" b="1" i="0" u="none" strike="noStrike" kern="1200" cap="none" spc="0" normalizeH="0" baseline="0" noProof="0" dirty="0">
                <a:ln>
                  <a:noFill/>
                </a:ln>
                <a:solidFill>
                  <a:srgbClr val="2E75B6"/>
                </a:solidFill>
                <a:effectLst/>
                <a:uLnTx/>
                <a:uFillTx/>
                <a:latin typeface="Meiryo UI"/>
                <a:ea typeface="Meiryo UI"/>
                <a:cs typeface="+mn-cs"/>
              </a:rPr>
              <a:t>兆円</a:t>
            </a:r>
          </a:p>
        </p:txBody>
      </p:sp>
      <p:sp>
        <p:nvSpPr>
          <p:cNvPr id="13" name="テキスト ボックス 12">
            <a:extLst>
              <a:ext uri="{FF2B5EF4-FFF2-40B4-BE49-F238E27FC236}">
                <a16:creationId xmlns:a16="http://schemas.microsoft.com/office/drawing/2014/main" id="{C0D545BC-CA1D-4250-9C35-2C2E204742F3}"/>
              </a:ext>
            </a:extLst>
          </p:cNvPr>
          <p:cNvSpPr txBox="1"/>
          <p:nvPr/>
        </p:nvSpPr>
        <p:spPr>
          <a:xfrm>
            <a:off x="3472600" y="3539773"/>
            <a:ext cx="2600313" cy="547201"/>
          </a:xfrm>
          <a:prstGeom prst="rect">
            <a:avLst/>
          </a:prstGeom>
          <a:solidFill>
            <a:srgbClr val="2E75B6"/>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prstClr val="white"/>
                </a:solidFill>
                <a:effectLst/>
                <a:uLnTx/>
                <a:uFillTx/>
                <a:latin typeface="Meiryo UI"/>
                <a:ea typeface="Meiryo UI"/>
                <a:cs typeface="+mn-cs"/>
              </a:rPr>
              <a:t>「グリーンフィールド」で</a:t>
            </a:r>
            <a:endParaRPr kumimoji="1" lang="en-US" altLang="ja-JP" sz="1478"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prstClr val="white"/>
                </a:solidFill>
                <a:effectLst/>
                <a:uLnTx/>
                <a:uFillTx/>
                <a:latin typeface="Meiryo UI"/>
                <a:ea typeface="Meiryo UI"/>
                <a:cs typeface="+mn-cs"/>
              </a:rPr>
              <a:t>先端的サービスをいち早く実装</a:t>
            </a:r>
          </a:p>
        </p:txBody>
      </p:sp>
      <p:sp>
        <p:nvSpPr>
          <p:cNvPr id="14" name="楕円 13">
            <a:extLst>
              <a:ext uri="{FF2B5EF4-FFF2-40B4-BE49-F238E27FC236}">
                <a16:creationId xmlns:a16="http://schemas.microsoft.com/office/drawing/2014/main" id="{4CDAE3EE-917A-4859-AC88-FED97938650E}"/>
              </a:ext>
            </a:extLst>
          </p:cNvPr>
          <p:cNvSpPr/>
          <p:nvPr/>
        </p:nvSpPr>
        <p:spPr>
          <a:xfrm>
            <a:off x="3092727" y="3486815"/>
            <a:ext cx="508868" cy="50886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63" b="0" i="0" u="none" strike="noStrike" kern="1200" cap="none" spc="0" normalizeH="0" baseline="0" noProof="0">
                <a:ln>
                  <a:noFill/>
                </a:ln>
                <a:solidFill>
                  <a:prstClr val="white"/>
                </a:solidFill>
                <a:effectLst/>
                <a:uLnTx/>
                <a:uFillTx/>
                <a:latin typeface="Meiryo UI"/>
                <a:ea typeface="Meiryo UI"/>
                <a:cs typeface="+mn-cs"/>
              </a:rPr>
              <a:t>2</a:t>
            </a:r>
            <a:endParaRPr kumimoji="1"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pic>
        <p:nvPicPr>
          <p:cNvPr id="8" name="図 7">
            <a:extLst>
              <a:ext uri="{FF2B5EF4-FFF2-40B4-BE49-F238E27FC236}">
                <a16:creationId xmlns:a16="http://schemas.microsoft.com/office/drawing/2014/main" id="{1848E604-EDC2-452C-B157-D8D16A9CB4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92728" y="4587686"/>
            <a:ext cx="1664358" cy="1272592"/>
          </a:xfrm>
          <a:prstGeom prst="rect">
            <a:avLst/>
          </a:prstGeom>
        </p:spPr>
      </p:pic>
      <p:sp>
        <p:nvSpPr>
          <p:cNvPr id="33" name="テキスト プレースホルダー 6">
            <a:extLst>
              <a:ext uri="{FF2B5EF4-FFF2-40B4-BE49-F238E27FC236}">
                <a16:creationId xmlns:a16="http://schemas.microsoft.com/office/drawing/2014/main" id="{20826C20-0FE7-41E7-9B98-CB346C9021B1}"/>
              </a:ext>
            </a:extLst>
          </p:cNvPr>
          <p:cNvSpPr txBox="1">
            <a:spLocks/>
          </p:cNvSpPr>
          <p:nvPr/>
        </p:nvSpPr>
        <p:spPr>
          <a:xfrm>
            <a:off x="265855" y="944089"/>
            <a:ext cx="8612290" cy="2419252"/>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大阪は、世界有数の人口集積と経済規模を持つ都市である。大阪府・大阪市では、これまで、住民</a:t>
            </a:r>
            <a:r>
              <a:rPr kumimoji="1" lang="en-US" altLang="ja-JP" sz="1293" b="0" i="0" u="none"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の向上をめざして様々な社会課題に先端技術を活用しながら効率的・効果的に対応するスマートシティの推進に取り組んできた。</a:t>
            </a:r>
            <a:endParaRPr kumimoji="1" lang="en-US" altLang="ja-JP" sz="1293"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大阪には夢洲（夢洲コンストラクション、大阪・関西万博）及びうめきた２期の２つのグリーンフィールドがあり、一からまちづくりを行うグリーンフィールドの性質から速やかに先端的サービスの実証や実装が可能となる。これら２つのグリーンフィールドで進めている特色ある取組としては、ヘルスケアやモビリティの分野がある。</a:t>
            </a:r>
            <a:endParaRPr kumimoji="1" lang="en-US" altLang="ja-JP" sz="1293"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大阪広域データ連携基盤（</a:t>
            </a:r>
            <a:r>
              <a:rPr kumimoji="1" lang="en-US" altLang="ja-JP" sz="1293" b="0"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）の構築により、全国都市のデジタル化をリードしていく。</a:t>
            </a:r>
            <a:endParaRPr kumimoji="1" lang="en-US" altLang="ja-JP" sz="1293"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こうした背景を踏まえて、規制改革を伴う先端的サービスの提供を強力に推進するスーパーシティ制度を活用することで、ヘルスケアとモビリティの分野を中心に、より多くの先端的サービスを実装するとともに、イノベーションの担い手となる企業等の創業支援・ビジネス環境整備にも注力し、「技術革新と課題解決の好循環」「イノベーション創出」を図り、働きやすく住みやすい、健康で快適な質の高い暮らしと、大阪の成長・発展の実現をめざす。</a:t>
            </a:r>
            <a:endParaRPr kumimoji="1" lang="en-US" altLang="ja-JP" sz="1293"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テキスト ボックス 23">
            <a:extLst>
              <a:ext uri="{FF2B5EF4-FFF2-40B4-BE49-F238E27FC236}">
                <a16:creationId xmlns:a16="http://schemas.microsoft.com/office/drawing/2014/main" id="{032746E0-5F23-49C8-BA2B-BCEF5B1C6271}"/>
              </a:ext>
            </a:extLst>
          </p:cNvPr>
          <p:cNvSpPr txBox="1"/>
          <p:nvPr/>
        </p:nvSpPr>
        <p:spPr>
          <a:xfrm>
            <a:off x="4352835" y="4648944"/>
            <a:ext cx="800513" cy="24160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夢洲</a:t>
            </a:r>
          </a:p>
        </p:txBody>
      </p:sp>
      <p:sp>
        <p:nvSpPr>
          <p:cNvPr id="36" name="テキスト ボックス 35">
            <a:extLst>
              <a:ext uri="{FF2B5EF4-FFF2-40B4-BE49-F238E27FC236}">
                <a16:creationId xmlns:a16="http://schemas.microsoft.com/office/drawing/2014/main" id="{63969838-B819-4EB6-B56B-D60785262EC6}"/>
              </a:ext>
            </a:extLst>
          </p:cNvPr>
          <p:cNvSpPr txBox="1"/>
          <p:nvPr/>
        </p:nvSpPr>
        <p:spPr>
          <a:xfrm>
            <a:off x="5169227" y="5195422"/>
            <a:ext cx="800513" cy="24160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うめきた</a:t>
            </a: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期</a:t>
            </a:r>
          </a:p>
        </p:txBody>
      </p:sp>
      <p:sp>
        <p:nvSpPr>
          <p:cNvPr id="58" name="テキスト プレースホルダー 6">
            <a:extLst>
              <a:ext uri="{FF2B5EF4-FFF2-40B4-BE49-F238E27FC236}">
                <a16:creationId xmlns:a16="http://schemas.microsoft.com/office/drawing/2014/main" id="{318DD944-2EC2-4893-8C5C-01DA9474E96C}"/>
              </a:ext>
            </a:extLst>
          </p:cNvPr>
          <p:cNvSpPr txBox="1">
            <a:spLocks/>
          </p:cNvSpPr>
          <p:nvPr/>
        </p:nvSpPr>
        <p:spPr>
          <a:xfrm>
            <a:off x="331776" y="5266381"/>
            <a:ext cx="2468297" cy="187552"/>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（令和４年）</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0" name="テキスト プレースホルダー 6">
            <a:extLst>
              <a:ext uri="{FF2B5EF4-FFF2-40B4-BE49-F238E27FC236}">
                <a16:creationId xmlns:a16="http://schemas.microsoft.com/office/drawing/2014/main" id="{A38D5897-B0B0-46B9-84CF-265FD099BA37}"/>
              </a:ext>
            </a:extLst>
          </p:cNvPr>
          <p:cNvSpPr txBox="1">
            <a:spLocks/>
          </p:cNvSpPr>
          <p:nvPr/>
        </p:nvSpPr>
        <p:spPr>
          <a:xfrm>
            <a:off x="331776" y="6272877"/>
            <a:ext cx="2468297" cy="187552"/>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（令和元年）</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5" name="テキスト ボックス 44">
            <a:extLst>
              <a:ext uri="{FF2B5EF4-FFF2-40B4-BE49-F238E27FC236}">
                <a16:creationId xmlns:a16="http://schemas.microsoft.com/office/drawing/2014/main" id="{EEA143DB-168E-49CA-8F9E-CE3E3BE4B052}"/>
              </a:ext>
            </a:extLst>
          </p:cNvPr>
          <p:cNvSpPr txBox="1"/>
          <p:nvPr/>
        </p:nvSpPr>
        <p:spPr>
          <a:xfrm>
            <a:off x="6365449" y="4651067"/>
            <a:ext cx="2694444" cy="511487"/>
          </a:xfrm>
          <a:prstGeom prst="rect">
            <a:avLst/>
          </a:prstGeom>
        </p:spPr>
        <p:txBody>
          <a:bodyPr wrap="square" lIns="0" tIns="0" rIns="0" bIns="0">
            <a:spAutoFit/>
          </a:bodyPr>
          <a:lstStyle>
            <a:defPPr>
              <a:defRPr lang="en-US"/>
            </a:defPPr>
            <a:lvl1pPr indent="0" algn="ctr" defTabSz="912114" fontAlgn="ctr">
              <a:lnSpc>
                <a:spcPct val="100000"/>
              </a:lnSpc>
              <a:spcBef>
                <a:spcPts val="0"/>
              </a:spcBef>
              <a:spcAft>
                <a:spcPts val="0"/>
              </a:spcAft>
              <a:buClr>
                <a:srgbClr val="2E75B6"/>
              </a:buClr>
              <a:buFont typeface="Wingdings" panose="05000000000000000000" pitchFamily="2" charset="2"/>
              <a:buNone/>
              <a:defRPr kumimoji="1" sz="1600" b="1">
                <a:solidFill>
                  <a:schemeClr val="tx1"/>
                </a:solidFill>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108" b="1" i="0" u="none" strike="noStrike" kern="1200" cap="none" spc="0" normalizeH="0" baseline="0" noProof="0" dirty="0">
                <a:ln>
                  <a:noFill/>
                </a:ln>
                <a:solidFill>
                  <a:srgbClr val="0070C0"/>
                </a:solidFill>
                <a:effectLst/>
                <a:uLnTx/>
                <a:uFillTx/>
                <a:latin typeface="Meiryo UI"/>
                <a:ea typeface="Meiryo UI"/>
                <a:cs typeface="+mn-cs"/>
              </a:rPr>
              <a:t>大阪広域データ連携基盤</a:t>
            </a:r>
            <a:r>
              <a:rPr kumimoji="1" lang="ja-JP" altLang="en-US" sz="970" b="1" i="0" u="none" strike="noStrike" kern="1200" cap="none" spc="0" normalizeH="0" baseline="0" noProof="0" dirty="0">
                <a:ln>
                  <a:noFill/>
                </a:ln>
                <a:solidFill>
                  <a:srgbClr val="0070C0"/>
                </a:solidFill>
                <a:effectLst/>
                <a:uLnTx/>
                <a:uFillTx/>
                <a:latin typeface="Meiryo UI"/>
                <a:ea typeface="Meiryo UI"/>
                <a:cs typeface="+mn-cs"/>
              </a:rPr>
              <a:t>（</a:t>
            </a:r>
            <a:r>
              <a:rPr kumimoji="1" lang="en-US" altLang="ja-JP" sz="970" b="1" i="0" u="none" strike="noStrike" kern="1200" cap="none" spc="0" normalizeH="0" baseline="0" noProof="0" dirty="0">
                <a:ln>
                  <a:noFill/>
                </a:ln>
                <a:solidFill>
                  <a:srgbClr val="0070C0"/>
                </a:solidFill>
                <a:effectLst/>
                <a:uLnTx/>
                <a:uFillTx/>
                <a:latin typeface="Meiryo UI"/>
                <a:ea typeface="Meiryo UI"/>
                <a:cs typeface="+mn-cs"/>
              </a:rPr>
              <a:t>ORDEN)</a:t>
            </a:r>
          </a:p>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公民の様々なデータ連携・流通を促進し、</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府民の利便性向上に資するサービス創出</a:t>
            </a:r>
          </a:p>
        </p:txBody>
      </p:sp>
      <p:sp>
        <p:nvSpPr>
          <p:cNvPr id="18" name="テキスト プレースホルダー 6">
            <a:extLst>
              <a:ext uri="{FF2B5EF4-FFF2-40B4-BE49-F238E27FC236}">
                <a16:creationId xmlns:a16="http://schemas.microsoft.com/office/drawing/2014/main" id="{C37F6B7E-E15C-4EE1-9C60-99E04E40E38B}"/>
              </a:ext>
            </a:extLst>
          </p:cNvPr>
          <p:cNvSpPr txBox="1">
            <a:spLocks/>
          </p:cNvSpPr>
          <p:nvPr/>
        </p:nvSpPr>
        <p:spPr>
          <a:xfrm>
            <a:off x="461629" y="4070082"/>
            <a:ext cx="2600313" cy="562655"/>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圧倒的な人口集積を誇り、世界有数のグローバル都市である大阪において、唯一無二の日本を代表するスーパーシティをめざす。</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プレースホルダー 6">
            <a:extLst>
              <a:ext uri="{FF2B5EF4-FFF2-40B4-BE49-F238E27FC236}">
                <a16:creationId xmlns:a16="http://schemas.microsoft.com/office/drawing/2014/main" id="{3A8BAFFA-5801-470B-BFF1-7688F7DF2900}"/>
              </a:ext>
            </a:extLst>
          </p:cNvPr>
          <p:cNvSpPr txBox="1">
            <a:spLocks/>
          </p:cNvSpPr>
          <p:nvPr/>
        </p:nvSpPr>
        <p:spPr>
          <a:xfrm>
            <a:off x="3465283" y="4070082"/>
            <a:ext cx="2600313" cy="562655"/>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グリーンフィールドでいち早く先端的サービスを実装させ、スーパーシティ構想の実現に取り組み、先端的サービスの全国展開への道筋を作る。</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テキスト プレースホルダー 6">
            <a:extLst>
              <a:ext uri="{FF2B5EF4-FFF2-40B4-BE49-F238E27FC236}">
                <a16:creationId xmlns:a16="http://schemas.microsoft.com/office/drawing/2014/main" id="{72FA555F-DB97-439C-A5DA-3FF2D2F1D221}"/>
              </a:ext>
            </a:extLst>
          </p:cNvPr>
          <p:cNvSpPr txBox="1">
            <a:spLocks/>
          </p:cNvSpPr>
          <p:nvPr/>
        </p:nvSpPr>
        <p:spPr>
          <a:xfrm>
            <a:off x="6483571" y="4070082"/>
            <a:ext cx="2600313" cy="37510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大阪広域データ連携基盤（</a:t>
            </a:r>
            <a:r>
              <a:rPr kumimoji="1" lang="en-US" altLang="ja-JP" sz="1108" b="0"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）構築により、全国都市のデジタル化をリードする。</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スライド番号プレースホルダー 4">
            <a:extLst>
              <a:ext uri="{FF2B5EF4-FFF2-40B4-BE49-F238E27FC236}">
                <a16:creationId xmlns:a16="http://schemas.microsoft.com/office/drawing/2014/main" id="{00F87658-F79D-4DC6-9C4F-40F885613457}"/>
              </a:ext>
            </a:extLst>
          </p:cNvPr>
          <p:cNvSpPr>
            <a:spLocks noGrp="1"/>
          </p:cNvSpPr>
          <p:nvPr>
            <p:ph type="sldNum" sz="quarter" idx="12"/>
          </p:nvPr>
        </p:nvSpPr>
        <p:spPr>
          <a:xfrm>
            <a:off x="7092280" y="6628710"/>
            <a:ext cx="1995125" cy="18466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2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1" lang="ja-JP" altLang="en-US" sz="1200" b="0" i="0" u="none" strike="noStrike" kern="1200" cap="none" spc="0" normalizeH="0" baseline="0" noProof="0" dirty="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pic>
        <p:nvPicPr>
          <p:cNvPr id="30" name="図 2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02949" y="5369289"/>
            <a:ext cx="1698720" cy="1091217"/>
          </a:xfrm>
          <a:prstGeom prst="rect">
            <a:avLst/>
          </a:prstGeom>
          <a:effectLst>
            <a:softEdge rad="31750"/>
          </a:effectLst>
        </p:spPr>
      </p:pic>
      <p:sp>
        <p:nvSpPr>
          <p:cNvPr id="31" name="テキスト ボックス 30">
            <a:extLst>
              <a:ext uri="{FF2B5EF4-FFF2-40B4-BE49-F238E27FC236}">
                <a16:creationId xmlns:a16="http://schemas.microsoft.com/office/drawing/2014/main" id="{961F2D18-F7ED-4447-A6B6-2BE837075FF0}"/>
              </a:ext>
            </a:extLst>
          </p:cNvPr>
          <p:cNvSpPr txBox="1"/>
          <p:nvPr/>
        </p:nvSpPr>
        <p:spPr>
          <a:xfrm>
            <a:off x="3943652" y="6452281"/>
            <a:ext cx="2093652" cy="113749"/>
          </a:xfrm>
          <a:prstGeom prst="rect">
            <a:avLst/>
          </a:prstGeom>
          <a:noFill/>
        </p:spPr>
        <p:txBody>
          <a:bodyPr wrap="square" lIns="33252" tIns="0" rIns="33252" bIns="0" rtlCol="0">
            <a:spAutoFit/>
          </a:bodyPr>
          <a:lstStyle/>
          <a:p>
            <a:pPr marL="0" marR="0" lvl="0" indent="0" algn="l" defTabSz="42126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イメージパース（提供：うめきた</a:t>
            </a:r>
            <a:r>
              <a:rPr kumimoji="1" lang="en-US" altLang="ja-JP" sz="739"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期地区開発事業者</a:t>
            </a:r>
            <a:r>
              <a:rPr kumimoji="1" lang="en-US" altLang="ja-JP" sz="739" b="0" i="0" u="none" strike="noStrike" kern="1200" cap="none" spc="0" normalizeH="0" baseline="0" noProof="0" dirty="0">
                <a:ln>
                  <a:noFill/>
                </a:ln>
                <a:solidFill>
                  <a:prstClr val="black"/>
                </a:solidFill>
                <a:effectLst/>
                <a:uLnTx/>
                <a:uFillTx/>
                <a:latin typeface="Meiryo UI"/>
                <a:ea typeface="Meiryo UI"/>
                <a:cs typeface="+mn-cs"/>
              </a:rPr>
              <a:t>)</a:t>
            </a:r>
          </a:p>
        </p:txBody>
      </p:sp>
    </p:spTree>
    <p:extLst>
      <p:ext uri="{BB962C8B-B14F-4D97-AF65-F5344CB8AC3E}">
        <p14:creationId xmlns:p14="http://schemas.microsoft.com/office/powerpoint/2010/main" val="40217953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66017" tIns="0" rIns="266017" bIns="66504" rtlCol="0" anchor="b" anchorCtr="0">
            <a:noAutofit/>
          </a:bodyPr>
          <a:lstStyle/>
          <a:p>
            <a:r>
              <a:rPr lang="ja-JP" altLang="en-US" dirty="0"/>
              <a:t>「健康といのち」をテーマに住民</a:t>
            </a:r>
            <a:r>
              <a:rPr lang="en-US" altLang="ja-JP" dirty="0" err="1"/>
              <a:t>QoL</a:t>
            </a:r>
            <a:r>
              <a:rPr lang="ja-JP" altLang="en-US" dirty="0" err="1"/>
              <a:t>を向</a:t>
            </a:r>
            <a:r>
              <a:rPr lang="ja-JP" altLang="en-US" dirty="0"/>
              <a:t>上させる先端的サービスを展開</a:t>
            </a:r>
          </a:p>
        </p:txBody>
      </p:sp>
      <p:sp>
        <p:nvSpPr>
          <p:cNvPr id="13" name="楕円 12">
            <a:extLst>
              <a:ext uri="{FF2B5EF4-FFF2-40B4-BE49-F238E27FC236}">
                <a16:creationId xmlns:a16="http://schemas.microsoft.com/office/drawing/2014/main" id="{ED8BAAA7-2A92-4289-9437-AB24D4D57916}"/>
              </a:ext>
            </a:extLst>
          </p:cNvPr>
          <p:cNvSpPr/>
          <p:nvPr/>
        </p:nvSpPr>
        <p:spPr>
          <a:xfrm rot="19772498">
            <a:off x="1073306" y="2834513"/>
            <a:ext cx="4356023" cy="2660167"/>
          </a:xfrm>
          <a:prstGeom prst="ellipse">
            <a:avLst/>
          </a:prstGeom>
          <a:noFill/>
          <a:ln w="254000">
            <a:gradFill flip="none" rotWithShape="1">
              <a:gsLst>
                <a:gs pos="0">
                  <a:srgbClr val="2E75B6">
                    <a:alpha val="50000"/>
                  </a:srgbClr>
                </a:gs>
                <a:gs pos="50000">
                  <a:srgbClr val="9DC3E6">
                    <a:alpha val="50000"/>
                  </a:srgbClr>
                </a:gs>
                <a:gs pos="100000">
                  <a:srgbClr val="DEEBF7">
                    <a:alpha val="50000"/>
                  </a:srgb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sp>
        <p:nvSpPr>
          <p:cNvPr id="14" name="角丸四角形 13">
            <a:extLst>
              <a:ext uri="{FF2B5EF4-FFF2-40B4-BE49-F238E27FC236}">
                <a16:creationId xmlns:a16="http://schemas.microsoft.com/office/drawing/2014/main" id="{4011B25A-060E-42F7-B26D-9B87FCF6E300}"/>
              </a:ext>
            </a:extLst>
          </p:cNvPr>
          <p:cNvSpPr/>
          <p:nvPr/>
        </p:nvSpPr>
        <p:spPr>
          <a:xfrm>
            <a:off x="557629" y="1713148"/>
            <a:ext cx="4311636" cy="397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0" lang="ja-JP" altLang="en-US" sz="2586" b="1" i="0" u="none" strike="noStrike" kern="1200" cap="none" spc="92" normalizeH="0" baseline="0" noProof="0" dirty="0">
                <a:ln>
                  <a:noFill/>
                </a:ln>
                <a:solidFill>
                  <a:srgbClr val="2E75B6"/>
                </a:solidFill>
                <a:effectLst/>
                <a:uLnTx/>
                <a:uFillTx/>
                <a:latin typeface="Meiryo UI"/>
                <a:ea typeface="Meiryo UI"/>
                <a:cs typeface="Hiragino Sans W3" charset="-128"/>
              </a:rPr>
              <a:t>データで拡げる“健康といのち”</a:t>
            </a:r>
            <a:endParaRPr kumimoji="0" lang="en-US" altLang="ja-JP" sz="2586" b="1" i="0" u="none" strike="noStrike" kern="1200" cap="none" spc="92" normalizeH="0" baseline="0" noProof="0" dirty="0">
              <a:ln>
                <a:noFill/>
              </a:ln>
              <a:solidFill>
                <a:srgbClr val="2E75B6"/>
              </a:solidFill>
              <a:effectLst/>
              <a:uLnTx/>
              <a:uFillTx/>
              <a:latin typeface="Meiryo UI"/>
              <a:ea typeface="Meiryo UI"/>
              <a:cs typeface="Hiragino Sans W3" charset="-128"/>
            </a:endParaRPr>
          </a:p>
        </p:txBody>
      </p:sp>
      <p:sp>
        <p:nvSpPr>
          <p:cNvPr id="15" name="角丸四角形 13">
            <a:extLst>
              <a:ext uri="{FF2B5EF4-FFF2-40B4-BE49-F238E27FC236}">
                <a16:creationId xmlns:a16="http://schemas.microsoft.com/office/drawing/2014/main" id="{11EA92B8-DB73-4FB5-A2EB-BA51F9641A6E}"/>
              </a:ext>
            </a:extLst>
          </p:cNvPr>
          <p:cNvSpPr/>
          <p:nvPr/>
        </p:nvSpPr>
        <p:spPr>
          <a:xfrm>
            <a:off x="557628" y="2211928"/>
            <a:ext cx="2112758" cy="1428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22316" rtl="0" eaLnBrk="1" fontAlgn="base" latinLnBrk="0" hangingPunct="1">
              <a:lnSpc>
                <a:spcPct val="110000"/>
              </a:lnSpc>
              <a:spcBef>
                <a:spcPts val="0"/>
              </a:spcBef>
              <a:spcAft>
                <a:spcPts val="554"/>
              </a:spcAft>
              <a:buClrTx/>
              <a:buSzTx/>
              <a:buFontTx/>
              <a:buNone/>
              <a:tabLst/>
              <a:defRPr/>
            </a:pPr>
            <a:r>
              <a:rPr kumimoji="1" lang="en-US" altLang="ja-JP" sz="147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1" lang="ja-JP" altLang="en-US" sz="101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br>
              <a:rPr kumimoji="0" lang="en-US" altLang="ja-JP" sz="1478" b="1" i="0" u="none" strike="noStrike" kern="1200" cap="none" spc="0" normalizeH="0" baseline="0" noProof="0" dirty="0">
                <a:ln>
                  <a:noFill/>
                </a:ln>
                <a:solidFill>
                  <a:srgbClr val="000000"/>
                </a:solidFill>
                <a:effectLst/>
                <a:uLnTx/>
                <a:uFillTx/>
                <a:latin typeface="Meiryo UI"/>
                <a:ea typeface="Meiryo UI" panose="020B0604030504040204" pitchFamily="50" charset="-128"/>
                <a:cs typeface="+mn-cs"/>
              </a:rPr>
            </a:br>
            <a:r>
              <a:rPr kumimoji="0" lang="ja-JP" altLang="en-US" sz="1847" b="1" i="0" u="none" strike="noStrike" kern="1200" cap="none" spc="0" normalizeH="0" baseline="0" noProof="0" dirty="0">
                <a:ln>
                  <a:noFill/>
                </a:ln>
                <a:solidFill>
                  <a:srgbClr val="000000"/>
                </a:solidFill>
                <a:effectLst/>
                <a:uLnTx/>
                <a:uFillTx/>
                <a:latin typeface="Meiryo UI"/>
                <a:ea typeface="Meiryo UI"/>
                <a:cs typeface="Hiragino Sans W3" charset="-128"/>
              </a:rPr>
              <a:t>夢洲コンストラクション</a:t>
            </a:r>
            <a:endParaRPr kumimoji="0" lang="en-US" altLang="ja-JP" sz="1847" b="1" i="0" u="none" strike="noStrike" kern="1200" cap="none" spc="0" normalizeH="0" baseline="0" noProof="0" dirty="0">
              <a:ln>
                <a:noFill/>
              </a:ln>
              <a:solidFill>
                <a:srgbClr val="000000"/>
              </a:solidFill>
              <a:effectLst/>
              <a:uLnTx/>
              <a:uFillTx/>
              <a:latin typeface="Meiryo UI"/>
              <a:ea typeface="Meiryo UI"/>
              <a:cs typeface="Hiragino Sans W3" charset="-128"/>
            </a:endParaRPr>
          </a:p>
          <a:p>
            <a:pPr marL="0" marR="0" lvl="0" indent="0" algn="l" defTabSz="422316" rtl="0" eaLnBrk="1" fontAlgn="base" latinLnBrk="0" hangingPunct="1">
              <a:lnSpc>
                <a:spcPct val="110000"/>
              </a:lnSpc>
              <a:spcBef>
                <a:spcPts val="0"/>
              </a:spcBef>
              <a:spcAft>
                <a:spcPts val="277"/>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３つの円滑化を推進</a:t>
            </a:r>
            <a:endParaRPr kumimoji="0" lang="en-US" altLang="ja-JP" sz="1108" b="1" i="0" u="none" strike="noStrike" kern="1200" cap="none" spc="0" normalizeH="0" baseline="0" noProof="0" dirty="0">
              <a:ln>
                <a:noFill/>
              </a:ln>
              <a:solidFill>
                <a:srgbClr val="000000"/>
              </a:solidFill>
              <a:effectLst/>
              <a:uLnTx/>
              <a:uFillTx/>
              <a:latin typeface="Meiryo UI"/>
              <a:ea typeface="Meiryo UI"/>
              <a:cs typeface="Hiragino Sans W3" charset="-128"/>
            </a:endParaRPr>
          </a:p>
          <a:p>
            <a:pPr marL="332532" marR="0" lvl="0" indent="-199519" algn="l" defTabSz="422316" rtl="0" eaLnBrk="1" fontAlgn="base" latinLnBrk="0" hangingPunct="1">
              <a:lnSpc>
                <a:spcPct val="110000"/>
              </a:lnSpc>
              <a:spcBef>
                <a:spcPts val="0"/>
              </a:spcBef>
              <a:spcAft>
                <a:spcPts val="0"/>
              </a:spcAft>
              <a:buClrTx/>
              <a:buSzTx/>
              <a:buFont typeface="+mj-lt"/>
              <a:buAutoNum type="arabicPeriod"/>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建設工事現場内外の移動</a:t>
            </a:r>
            <a:endParaRPr kumimoji="1"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32532" marR="0" lvl="0" indent="-199519" algn="l" defTabSz="422316" rtl="0" eaLnBrk="1" fontAlgn="base" latinLnBrk="0" hangingPunct="1">
              <a:lnSpc>
                <a:spcPct val="110000"/>
              </a:lnSpc>
              <a:spcBef>
                <a:spcPts val="0"/>
              </a:spcBef>
              <a:spcAft>
                <a:spcPts val="0"/>
              </a:spcAft>
              <a:buClrTx/>
              <a:buSzTx/>
              <a:buFont typeface="+mj-lt"/>
              <a:buAutoNum type="arabicPeriod"/>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建設工事及び資材運搬</a:t>
            </a:r>
            <a:endParaRPr kumimoji="1"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32532" marR="0" lvl="0" indent="-199519" algn="l" defTabSz="422316" rtl="0" eaLnBrk="1" fontAlgn="base" latinLnBrk="0" hangingPunct="1">
              <a:lnSpc>
                <a:spcPct val="110000"/>
              </a:lnSpc>
              <a:spcBef>
                <a:spcPts val="0"/>
              </a:spcBef>
              <a:spcAft>
                <a:spcPts val="0"/>
              </a:spcAft>
              <a:buClrTx/>
              <a:buSzTx/>
              <a:buFont typeface="+mj-lt"/>
              <a:buAutoNum type="arabicPeriod"/>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建設作業員の安全・</a:t>
            </a: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健康管理</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角丸四角形 13">
            <a:extLst>
              <a:ext uri="{FF2B5EF4-FFF2-40B4-BE49-F238E27FC236}">
                <a16:creationId xmlns:a16="http://schemas.microsoft.com/office/drawing/2014/main" id="{D1C0137A-3072-46BD-9B30-ED1BAE127622}"/>
              </a:ext>
            </a:extLst>
          </p:cNvPr>
          <p:cNvSpPr/>
          <p:nvPr/>
        </p:nvSpPr>
        <p:spPr>
          <a:xfrm>
            <a:off x="557627" y="4982218"/>
            <a:ext cx="4311637" cy="1420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422316" rtl="0" eaLnBrk="1" fontAlgn="base" latinLnBrk="0" hangingPunct="1">
              <a:lnSpc>
                <a:spcPct val="110000"/>
              </a:lnSpc>
              <a:spcBef>
                <a:spcPts val="0"/>
              </a:spcBef>
              <a:spcAft>
                <a:spcPts val="554"/>
              </a:spcAft>
              <a:buClrTx/>
              <a:buSzTx/>
              <a:buFontTx/>
              <a:buNone/>
              <a:tabLst/>
              <a:defRPr/>
            </a:pPr>
            <a:r>
              <a:rPr kumimoji="1" lang="en-US" altLang="ja-JP" sz="147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101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br>
              <a:rPr kumimoji="0" lang="en-US" altLang="ja-JP" sz="1478" b="1" i="0" u="none" strike="noStrike" kern="1200" cap="none" spc="0" normalizeH="0" baseline="0" noProof="0" dirty="0">
                <a:ln>
                  <a:noFill/>
                </a:ln>
                <a:solidFill>
                  <a:srgbClr val="000000"/>
                </a:solidFill>
                <a:effectLst/>
                <a:uLnTx/>
                <a:uFillTx/>
                <a:latin typeface="Meiryo UI"/>
                <a:ea typeface="Meiryo UI" panose="020B0604030504040204" pitchFamily="50" charset="-128"/>
                <a:cs typeface="+mn-cs"/>
              </a:rPr>
            </a:br>
            <a:r>
              <a:rPr kumimoji="0" lang="ja-JP" altLang="en-US" sz="1847" b="1" i="0" u="none" strike="noStrike" kern="1200" cap="none" spc="0" normalizeH="0" baseline="0" noProof="0" dirty="0">
                <a:ln>
                  <a:noFill/>
                </a:ln>
                <a:solidFill>
                  <a:srgbClr val="000000"/>
                </a:solidFill>
                <a:effectLst/>
                <a:uLnTx/>
                <a:uFillTx/>
                <a:latin typeface="Meiryo UI"/>
                <a:ea typeface="Meiryo UI"/>
                <a:cs typeface="Hiragino Sans W3" charset="-128"/>
              </a:rPr>
              <a:t>うめきた２期</a:t>
            </a:r>
            <a:endParaRPr kumimoji="0" lang="en-US" altLang="ja-JP" sz="1847" b="1" i="0" u="none" strike="noStrike" kern="1200" cap="none" spc="0" normalizeH="0" baseline="0" noProof="0" dirty="0">
              <a:ln>
                <a:noFill/>
              </a:ln>
              <a:solidFill>
                <a:srgbClr val="000000"/>
              </a:solidFill>
              <a:effectLst/>
              <a:uLnTx/>
              <a:uFillTx/>
              <a:latin typeface="Meiryo UI"/>
              <a:ea typeface="Meiryo UI"/>
              <a:cs typeface="Hiragino Sans W3" charset="-128"/>
            </a:endParaRPr>
          </a:p>
          <a:p>
            <a:pPr marL="0" marR="0" lvl="0" indent="0" algn="l" defTabSz="422316" rtl="0" eaLnBrk="1" fontAlgn="base" latinLnBrk="0" hangingPunct="1">
              <a:lnSpc>
                <a:spcPct val="11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中核機能のテーマ</a:t>
            </a:r>
          </a:p>
          <a:p>
            <a:pPr marL="0" marR="0" lvl="0" indent="0" algn="l" defTabSz="422316" rtl="0" eaLnBrk="1" fontAlgn="base" latinLnBrk="0" hangingPunct="1">
              <a:lnSpc>
                <a:spcPct val="11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ライフデザイン・イノベーション</a:t>
            </a:r>
          </a:p>
          <a:p>
            <a:pPr marL="0" marR="0" lvl="0" indent="0" algn="just" defTabSz="422316" rtl="0" eaLnBrk="1" fontAlgn="base" latinLnBrk="0" hangingPunct="1">
              <a:lnSpc>
                <a:spcPct val="110000"/>
              </a:lnSpc>
              <a:spcBef>
                <a:spcPts val="554"/>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超スマート社会が到来する中、</a:t>
            </a:r>
            <a:r>
              <a:rPr kumimoji="1" lang="en-US" altLang="ja-JP" sz="97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やビッグデータなどの活用により、創薬や医療機器開発などの分野にとどまらず、人々が健康で豊かに生きるための新しい製品・サービスを創出</a:t>
            </a:r>
          </a:p>
        </p:txBody>
      </p:sp>
      <p:pic>
        <p:nvPicPr>
          <p:cNvPr id="19" name="図 18">
            <a:extLst>
              <a:ext uri="{FF2B5EF4-FFF2-40B4-BE49-F238E27FC236}">
                <a16:creationId xmlns:a16="http://schemas.microsoft.com/office/drawing/2014/main" id="{82A30BD4-6500-40B8-BFF0-08AF509EFA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614" y="3673439"/>
            <a:ext cx="1674281" cy="1130571"/>
          </a:xfrm>
          <a:prstGeom prst="rect">
            <a:avLst/>
          </a:prstGeom>
          <a:ln>
            <a:noFill/>
          </a:ln>
          <a:effectLst/>
        </p:spPr>
      </p:pic>
      <p:pic>
        <p:nvPicPr>
          <p:cNvPr id="20" name="図 19">
            <a:extLst>
              <a:ext uri="{FF2B5EF4-FFF2-40B4-BE49-F238E27FC236}">
                <a16:creationId xmlns:a16="http://schemas.microsoft.com/office/drawing/2014/main" id="{46EAE2C9-5521-4142-9B81-FB6A2E2999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3301" y="2059654"/>
            <a:ext cx="1946291" cy="1296831"/>
          </a:xfrm>
          <a:prstGeom prst="rect">
            <a:avLst/>
          </a:prstGeom>
          <a:ln>
            <a:noFill/>
          </a:ln>
          <a:effectLst/>
        </p:spPr>
      </p:pic>
      <p:sp>
        <p:nvSpPr>
          <p:cNvPr id="25" name="角丸四角形 13">
            <a:extLst>
              <a:ext uri="{FF2B5EF4-FFF2-40B4-BE49-F238E27FC236}">
                <a16:creationId xmlns:a16="http://schemas.microsoft.com/office/drawing/2014/main" id="{7C691D13-84C9-44C7-9C56-4587FF2731F9}"/>
              </a:ext>
            </a:extLst>
          </p:cNvPr>
          <p:cNvSpPr/>
          <p:nvPr/>
        </p:nvSpPr>
        <p:spPr>
          <a:xfrm>
            <a:off x="7066960" y="3395422"/>
            <a:ext cx="1506823" cy="635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22316" rtl="0" eaLnBrk="1" fontAlgn="base" latinLnBrk="0" hangingPunct="1">
              <a:lnSpc>
                <a:spcPct val="100000"/>
              </a:lnSpc>
              <a:spcBef>
                <a:spcPts val="0"/>
              </a:spcBef>
              <a:spcAft>
                <a:spcPts val="277"/>
              </a:spcAft>
              <a:buClrTx/>
              <a:buSzTx/>
              <a:buFontTx/>
              <a:buNone/>
              <a:tabLst/>
              <a:defRPr/>
            </a:pPr>
            <a:r>
              <a:rPr kumimoji="1" lang="ja-JP" altLang="en-US" sz="1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２つのグリーンフィールド</a:t>
            </a:r>
          </a:p>
          <a:p>
            <a:pPr marL="199519" marR="0" lvl="0" indent="-99760" algn="l" defTabSz="422316"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夢洲</a:t>
            </a:r>
            <a:endParaRPr kumimoji="1" lang="en-US" altLang="ja-JP" sz="1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99519" marR="0" lvl="0" indent="-99760" algn="l" defTabSz="422316"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うめきた２期</a:t>
            </a:r>
          </a:p>
        </p:txBody>
      </p:sp>
      <p:sp>
        <p:nvSpPr>
          <p:cNvPr id="27" name="角丸四角形 13">
            <a:extLst>
              <a:ext uri="{FF2B5EF4-FFF2-40B4-BE49-F238E27FC236}">
                <a16:creationId xmlns:a16="http://schemas.microsoft.com/office/drawing/2014/main" id="{8935AD47-73D3-4E2C-B6ED-195B342CFAF5}"/>
              </a:ext>
            </a:extLst>
          </p:cNvPr>
          <p:cNvSpPr/>
          <p:nvPr/>
        </p:nvSpPr>
        <p:spPr>
          <a:xfrm>
            <a:off x="3125816" y="2829449"/>
            <a:ext cx="2285882" cy="1748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22316" rtl="0" eaLnBrk="1" fontAlgn="base" latinLnBrk="0" hangingPunct="1">
              <a:lnSpc>
                <a:spcPct val="110000"/>
              </a:lnSpc>
              <a:spcBef>
                <a:spcPts val="0"/>
              </a:spcBef>
              <a:spcAft>
                <a:spcPts val="554"/>
              </a:spcAft>
              <a:buClrTx/>
              <a:buSzTx/>
              <a:buFontTx/>
              <a:buNone/>
              <a:tabLst/>
              <a:defRPr/>
            </a:pPr>
            <a:r>
              <a:rPr kumimoji="1" lang="en-US" altLang="ja-JP" sz="147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1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br>
              <a:rPr kumimoji="0" lang="en-US" altLang="ja-JP" sz="1478" b="1" i="0" u="none" strike="noStrike" kern="1200" cap="none" spc="0" normalizeH="0" baseline="0" noProof="0" dirty="0">
                <a:ln>
                  <a:noFill/>
                </a:ln>
                <a:solidFill>
                  <a:srgbClr val="000000"/>
                </a:solidFill>
                <a:effectLst/>
                <a:uLnTx/>
                <a:uFillTx/>
                <a:latin typeface="Meiryo UI"/>
                <a:ea typeface="Meiryo UI" panose="020B0604030504040204" pitchFamily="50" charset="-128"/>
                <a:cs typeface="+mn-cs"/>
              </a:rPr>
            </a:br>
            <a:r>
              <a:rPr kumimoji="0" lang="ja-JP" altLang="en-US" sz="1847" b="1" i="0" u="none" strike="noStrike" kern="1200" cap="none" spc="0" normalizeH="0" baseline="0" noProof="0" dirty="0">
                <a:ln>
                  <a:noFill/>
                </a:ln>
                <a:solidFill>
                  <a:srgbClr val="000000"/>
                </a:solidFill>
                <a:effectLst/>
                <a:uLnTx/>
                <a:uFillTx/>
                <a:latin typeface="Meiryo UI"/>
                <a:ea typeface="Meiryo UI"/>
                <a:cs typeface="Hiragino Sans W3" charset="-128"/>
              </a:rPr>
              <a:t>大阪・関西万博</a:t>
            </a:r>
            <a:endParaRPr kumimoji="0" lang="en-US" altLang="ja-JP" sz="1847" b="1" i="0" u="none" strike="noStrike" kern="1200" cap="none" spc="0" normalizeH="0" baseline="0" noProof="0" dirty="0">
              <a:ln>
                <a:noFill/>
              </a:ln>
              <a:solidFill>
                <a:srgbClr val="000000"/>
              </a:solidFill>
              <a:effectLst/>
              <a:uLnTx/>
              <a:uFillTx/>
              <a:latin typeface="Meiryo UI"/>
              <a:ea typeface="Meiryo UI"/>
              <a:cs typeface="Hiragino Sans W3" charset="-128"/>
            </a:endParaRPr>
          </a:p>
          <a:p>
            <a:pPr marL="0" marR="0" lvl="0" indent="0" algn="l" defTabSz="422316" rtl="0" eaLnBrk="1" fontAlgn="base" latinLnBrk="0" hangingPunct="1">
              <a:lnSpc>
                <a:spcPct val="11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a:t>
            </a:r>
            <a:br>
              <a:rPr kumimoji="1"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いのち輝く未来社会のデザイン</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316" rtl="0" eaLnBrk="1" fontAlgn="base" latinLnBrk="0" hangingPunct="1">
              <a:lnSpc>
                <a:spcPct val="110000"/>
              </a:lnSpc>
              <a:spcBef>
                <a:spcPts val="554"/>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サブテーマ</a:t>
            </a:r>
            <a:b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Saving Lives</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（いのちを救う）</a:t>
            </a:r>
            <a:endPar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679" rtl="0" eaLnBrk="1" fontAlgn="auto" latinLnBrk="0" hangingPunct="1">
              <a:lnSpc>
                <a:spcPct val="110000"/>
              </a:lnSpc>
              <a:spcBef>
                <a:spcPts val="0"/>
              </a:spcBef>
              <a:spcAft>
                <a:spcPts val="0"/>
              </a:spcAft>
              <a:buClrTx/>
              <a:buSzTx/>
              <a:buFontTx/>
              <a:buNone/>
              <a:tabLst/>
              <a:defRPr/>
            </a:pP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Empowering Lives</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（いのちに力を与える）</a:t>
            </a:r>
            <a:endPar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679" rtl="0" eaLnBrk="1" fontAlgn="auto" latinLnBrk="0" hangingPunct="1">
              <a:lnSpc>
                <a:spcPct val="110000"/>
              </a:lnSpc>
              <a:spcBef>
                <a:spcPts val="0"/>
              </a:spcBef>
              <a:spcAft>
                <a:spcPts val="0"/>
              </a:spcAft>
              <a:buClrTx/>
              <a:buSzTx/>
              <a:buFontTx/>
              <a:buNone/>
              <a:tabLst/>
              <a:defRPr/>
            </a:pP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Connecting Lives</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（いのちをつなぐ）</a:t>
            </a:r>
            <a:endPar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テキスト プレースホルダー 33">
            <a:extLst>
              <a:ext uri="{FF2B5EF4-FFF2-40B4-BE49-F238E27FC236}">
                <a16:creationId xmlns:a16="http://schemas.microsoft.com/office/drawing/2014/main" id="{C8032B43-3B17-4B2D-B006-68AB85FFEFB5}"/>
              </a:ext>
            </a:extLst>
          </p:cNvPr>
          <p:cNvSpPr>
            <a:spLocks noGrp="1"/>
          </p:cNvSpPr>
          <p:nvPr>
            <p:ph type="body" sz="quarter" idx="10"/>
          </p:nvPr>
        </p:nvSpPr>
        <p:spPr>
          <a:xfrm>
            <a:off x="265855" y="1101106"/>
            <a:ext cx="8612290" cy="437797"/>
          </a:xfrm>
        </p:spPr>
        <p:txBody>
          <a:bodyPr/>
          <a:lstStyle/>
          <a:p>
            <a:pPr algn="just"/>
            <a:r>
              <a:rPr lang="ja-JP" altLang="en-US" dirty="0"/>
              <a:t>大阪のスーパーシティ構想のテーマは「データで拡げる“健康といのち”」。２つのグリーンフィールドで３つのプロジェクトを展開、大阪全体へ拡げていく。</a:t>
            </a:r>
          </a:p>
        </p:txBody>
      </p:sp>
      <p:sp>
        <p:nvSpPr>
          <p:cNvPr id="2" name="正方形/長方形 1"/>
          <p:cNvSpPr/>
          <p:nvPr/>
        </p:nvSpPr>
        <p:spPr>
          <a:xfrm>
            <a:off x="5022379" y="3384985"/>
            <a:ext cx="1732390" cy="11653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提供：２０２５年日本国際博覧会協会</a:t>
            </a:r>
          </a:p>
        </p:txBody>
      </p:sp>
      <p:sp>
        <p:nvSpPr>
          <p:cNvPr id="29" name="スライド番号プレースホルダー 4">
            <a:extLst>
              <a:ext uri="{FF2B5EF4-FFF2-40B4-BE49-F238E27FC236}">
                <a16:creationId xmlns:a16="http://schemas.microsoft.com/office/drawing/2014/main" id="{ACA21C48-07A8-4303-AB96-86BE3A47BE82}"/>
              </a:ext>
            </a:extLst>
          </p:cNvPr>
          <p:cNvSpPr>
            <a:spLocks noGrp="1"/>
          </p:cNvSpPr>
          <p:nvPr>
            <p:ph type="sldNum" sz="quarter" idx="12"/>
          </p:nvPr>
        </p:nvSpPr>
        <p:spPr>
          <a:xfrm>
            <a:off x="7092280" y="6628710"/>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sp>
        <p:nvSpPr>
          <p:cNvPr id="30" name="楕円 29">
            <a:extLst>
              <a:ext uri="{FF2B5EF4-FFF2-40B4-BE49-F238E27FC236}">
                <a16:creationId xmlns:a16="http://schemas.microsoft.com/office/drawing/2014/main" id="{0D7E03CB-3912-4F5C-9281-F3F168672C09}"/>
              </a:ext>
            </a:extLst>
          </p:cNvPr>
          <p:cNvSpPr>
            <a:spLocks noChangeAspect="1"/>
          </p:cNvSpPr>
          <p:nvPr/>
        </p:nvSpPr>
        <p:spPr>
          <a:xfrm>
            <a:off x="5979267" y="4100727"/>
            <a:ext cx="2731245" cy="1238943"/>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47"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住民</a:t>
            </a:r>
            <a:r>
              <a:rPr kumimoji="1" lang="en-US" altLang="ja-JP" sz="1847"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QoL</a:t>
            </a:r>
            <a:r>
              <a:rPr kumimoji="1" lang="ja-JP" altLang="en-US" sz="1847"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の向上と</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47"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都市競争力の強化を</a:t>
            </a:r>
            <a:endParaRPr kumimoji="1" lang="en-US" altLang="ja-JP" sz="1847"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47"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めざす</a:t>
            </a:r>
            <a:endParaRPr kumimoji="1" lang="en-US" altLang="ja-JP" sz="1847"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endParaRPr>
          </a:p>
        </p:txBody>
      </p:sp>
      <p:sp>
        <p:nvSpPr>
          <p:cNvPr id="32" name="矢印: 右 11">
            <a:extLst>
              <a:ext uri="{FF2B5EF4-FFF2-40B4-BE49-F238E27FC236}">
                <a16:creationId xmlns:a16="http://schemas.microsoft.com/office/drawing/2014/main" id="{1F6E8EB1-CCF8-41EF-B1E5-EF405F2B0C4D}"/>
              </a:ext>
            </a:extLst>
          </p:cNvPr>
          <p:cNvSpPr/>
          <p:nvPr/>
        </p:nvSpPr>
        <p:spPr>
          <a:xfrm rot="1139708">
            <a:off x="5465599" y="3903550"/>
            <a:ext cx="461883" cy="1230637"/>
          </a:xfrm>
          <a:prstGeom prst="rightArrow">
            <a:avLst>
              <a:gd name="adj1" fmla="val 71390"/>
              <a:gd name="adj2" fmla="val 65599"/>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sp>
        <p:nvSpPr>
          <p:cNvPr id="33" name="Freeform 166">
            <a:extLst>
              <a:ext uri="{FF2B5EF4-FFF2-40B4-BE49-F238E27FC236}">
                <a16:creationId xmlns:a16="http://schemas.microsoft.com/office/drawing/2014/main" id="{970E5CF5-E941-46B6-A17D-74163ABED1FB}"/>
              </a:ext>
            </a:extLst>
          </p:cNvPr>
          <p:cNvSpPr>
            <a:spLocks noChangeAspect="1"/>
          </p:cNvSpPr>
          <p:nvPr/>
        </p:nvSpPr>
        <p:spPr bwMode="auto">
          <a:xfrm>
            <a:off x="5965283" y="5222574"/>
            <a:ext cx="911589" cy="1097280"/>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rgbClr val="A9D18E"/>
          </a:solidFill>
          <a:ln w="3175" cap="flat" cmpd="sng" algn="ctr">
            <a:solidFill>
              <a:srgbClr val="FFFFFF"/>
            </a:solidFill>
            <a:prstDash val="solid"/>
            <a:round/>
            <a:headEnd type="none" w="med" len="med"/>
            <a:tailEnd type="none" w="med" len="me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924" b="0" i="0" u="none" strike="noStrike" kern="1200" cap="none" spc="0" normalizeH="0" baseline="0" noProof="0">
              <a:ln>
                <a:noFill/>
              </a:ln>
              <a:solidFill>
                <a:prstClr val="white"/>
              </a:solidFill>
              <a:effectLst/>
              <a:uLnTx/>
              <a:uFillTx/>
              <a:latin typeface="Meiryo UI"/>
              <a:ea typeface="Meiryo UI"/>
              <a:cs typeface="+mn-cs"/>
            </a:endParaRPr>
          </a:p>
        </p:txBody>
      </p:sp>
      <p:sp>
        <p:nvSpPr>
          <p:cNvPr id="36" name="角丸四角形 13">
            <a:extLst>
              <a:ext uri="{FF2B5EF4-FFF2-40B4-BE49-F238E27FC236}">
                <a16:creationId xmlns:a16="http://schemas.microsoft.com/office/drawing/2014/main" id="{6DD5542F-A4CF-4142-AECF-DCD5D82B6F2D}"/>
              </a:ext>
            </a:extLst>
          </p:cNvPr>
          <p:cNvSpPr/>
          <p:nvPr/>
        </p:nvSpPr>
        <p:spPr>
          <a:xfrm>
            <a:off x="7011985" y="5480766"/>
            <a:ext cx="1638007" cy="469276"/>
          </a:xfrm>
          <a:prstGeom prst="rect">
            <a:avLst/>
          </a:prstGeom>
          <a:solidFill>
            <a:srgbClr val="B62E3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輝く未来社会</a:t>
            </a:r>
          </a:p>
        </p:txBody>
      </p:sp>
      <p:pic>
        <p:nvPicPr>
          <p:cNvPr id="23" name="図 2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52109" y="4662331"/>
            <a:ext cx="1766567" cy="1134800"/>
          </a:xfrm>
          <a:prstGeom prst="rect">
            <a:avLst/>
          </a:prstGeom>
        </p:spPr>
      </p:pic>
      <p:sp>
        <p:nvSpPr>
          <p:cNvPr id="24" name="テキスト ボックス 23">
            <a:extLst>
              <a:ext uri="{FF2B5EF4-FFF2-40B4-BE49-F238E27FC236}">
                <a16:creationId xmlns:a16="http://schemas.microsoft.com/office/drawing/2014/main" id="{961F2D18-F7ED-4447-A6B6-2BE837075FF0}"/>
              </a:ext>
            </a:extLst>
          </p:cNvPr>
          <p:cNvSpPr txBox="1"/>
          <p:nvPr/>
        </p:nvSpPr>
        <p:spPr>
          <a:xfrm>
            <a:off x="2572406" y="5823911"/>
            <a:ext cx="2093652" cy="113749"/>
          </a:xfrm>
          <a:prstGeom prst="rect">
            <a:avLst/>
          </a:prstGeom>
          <a:noFill/>
        </p:spPr>
        <p:txBody>
          <a:bodyPr wrap="square" lIns="33252" tIns="0" rIns="33252" bIns="0" rtlCol="0">
            <a:spAutoFit/>
          </a:bodyPr>
          <a:lstStyle/>
          <a:p>
            <a:pPr marL="0" marR="0" lvl="0" indent="0" algn="l" defTabSz="42126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イメージパース（提供：うめきた</a:t>
            </a:r>
            <a:r>
              <a:rPr kumimoji="1" lang="en-US" altLang="ja-JP" sz="739"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期地区開発事業者</a:t>
            </a:r>
            <a:r>
              <a:rPr kumimoji="1" lang="en-US" altLang="ja-JP" sz="739" b="0" i="0" u="none" strike="noStrike" kern="1200" cap="none" spc="0" normalizeH="0" baseline="0" noProof="0" dirty="0">
                <a:ln>
                  <a:noFill/>
                </a:ln>
                <a:solidFill>
                  <a:prstClr val="black"/>
                </a:solidFill>
                <a:effectLst/>
                <a:uLnTx/>
                <a:uFillTx/>
                <a:latin typeface="Meiryo UI"/>
                <a:ea typeface="Meiryo UI"/>
                <a:cs typeface="+mn-cs"/>
              </a:rPr>
              <a:t>)</a:t>
            </a:r>
          </a:p>
        </p:txBody>
      </p:sp>
      <p:pic>
        <p:nvPicPr>
          <p:cNvPr id="4" name="図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77161" y="2068176"/>
            <a:ext cx="1296831" cy="1296831"/>
          </a:xfrm>
          <a:prstGeom prst="rect">
            <a:avLst/>
          </a:prstGeom>
        </p:spPr>
      </p:pic>
    </p:spTree>
    <p:extLst>
      <p:ext uri="{BB962C8B-B14F-4D97-AF65-F5344CB8AC3E}">
        <p14:creationId xmlns:p14="http://schemas.microsoft.com/office/powerpoint/2010/main" val="26309779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角丸四角形 13">
            <a:extLst>
              <a:ext uri="{FF2B5EF4-FFF2-40B4-BE49-F238E27FC236}">
                <a16:creationId xmlns:a16="http://schemas.microsoft.com/office/drawing/2014/main" id="{245F978E-F969-4FC2-B584-92CC04B49853}"/>
              </a:ext>
            </a:extLst>
          </p:cNvPr>
          <p:cNvSpPr/>
          <p:nvPr/>
        </p:nvSpPr>
        <p:spPr>
          <a:xfrm>
            <a:off x="6243678" y="3643478"/>
            <a:ext cx="2693419" cy="1884161"/>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6504" tIns="66504" rIns="66504" bIns="66504" rtlCol="0" anchor="t" anchorCtr="0">
            <a:noAutofit/>
          </a:bodyPr>
          <a:lstStyle/>
          <a:p>
            <a:pPr marL="0" marR="0" lvl="0" indent="0" algn="just" defTabSz="84252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prstClr val="black"/>
                </a:solidFill>
                <a:effectLst/>
                <a:uLnTx/>
                <a:uFillTx/>
                <a:latin typeface="Meiryo UI"/>
                <a:ea typeface="Meiryo UI"/>
                <a:cs typeface="+mn-cs"/>
              </a:rPr>
              <a:t>スマートモビリティ</a:t>
            </a:r>
            <a:endParaRPr kumimoji="1" lang="en-US" altLang="ja-JP" sz="1478"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422316" rtl="0" eaLnBrk="1" fontAlgn="auto" latinLnBrk="0" hangingPunct="1">
              <a:lnSpc>
                <a:spcPct val="100000"/>
              </a:lnSpc>
              <a:spcBef>
                <a:spcPts val="277"/>
              </a:spcBef>
              <a:spcAft>
                <a:spcPts val="0"/>
              </a:spcAft>
              <a:buClrTx/>
              <a:buSzTx/>
              <a:buFontTx/>
              <a:buNone/>
              <a:tabLst/>
              <a:defRPr/>
            </a:pPr>
            <a:r>
              <a:rPr kumimoji="1" lang="ja-JP" altLang="en-US" sz="1016" b="1" i="0" u="none" strike="noStrike" kern="1200" cap="none" spc="0" normalizeH="0" baseline="0" noProof="0" dirty="0">
                <a:ln>
                  <a:noFill/>
                </a:ln>
                <a:solidFill>
                  <a:srgbClr val="2F5597"/>
                </a:solidFill>
                <a:effectLst/>
                <a:uLnTx/>
                <a:uFillTx/>
                <a:latin typeface="Meiryo UI"/>
                <a:ea typeface="Meiryo UI"/>
                <a:cs typeface="+mn-cs"/>
              </a:rPr>
              <a:t>レベル４相当の自動運転の実施</a:t>
            </a:r>
            <a:endParaRPr kumimoji="1" lang="en-US" altLang="ja-JP" sz="1016" b="1" i="0" u="none" strike="noStrike" kern="1200" cap="none" spc="0" normalizeH="0" baseline="0" noProof="0" dirty="0">
              <a:ln>
                <a:noFill/>
              </a:ln>
              <a:solidFill>
                <a:srgbClr val="2F5597"/>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万博会場内外のバスの移動を、自動運転（レベル４相当）で実施</a:t>
            </a:r>
            <a:endParaRPr kumimoji="1" lang="en-US" altLang="ja-JP" sz="97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1016" b="1" i="0" u="none" strike="noStrike" kern="1200" cap="none" spc="0" normalizeH="0" baseline="0" noProof="0" dirty="0">
                <a:ln>
                  <a:noFill/>
                </a:ln>
                <a:solidFill>
                  <a:srgbClr val="2F5597"/>
                </a:solidFill>
                <a:effectLst/>
                <a:uLnTx/>
                <a:uFillTx/>
                <a:latin typeface="Meiryo UI"/>
                <a:ea typeface="Meiryo UI"/>
                <a:cs typeface="+mn-cs"/>
              </a:rPr>
              <a:t>自動運転</a:t>
            </a:r>
            <a:r>
              <a:rPr kumimoji="1" lang="en-US" altLang="ja-JP" sz="1016" b="1" i="0" u="none" strike="noStrike" kern="1200" cap="none" spc="0" normalizeH="0" baseline="0" noProof="0" dirty="0">
                <a:ln>
                  <a:noFill/>
                </a:ln>
                <a:solidFill>
                  <a:srgbClr val="2F5597"/>
                </a:solidFill>
                <a:effectLst/>
                <a:uLnTx/>
                <a:uFillTx/>
                <a:latin typeface="Meiryo UI"/>
                <a:ea typeface="Meiryo UI"/>
                <a:cs typeface="+mn-cs"/>
              </a:rPr>
              <a:t>×</a:t>
            </a:r>
            <a:r>
              <a:rPr kumimoji="1" lang="ja-JP" altLang="en-US" sz="1016" b="1" i="0" u="none" strike="noStrike" kern="1200" cap="none" spc="0" normalizeH="0" baseline="0" noProof="0" dirty="0">
                <a:ln>
                  <a:noFill/>
                </a:ln>
                <a:solidFill>
                  <a:srgbClr val="2F5597"/>
                </a:solidFill>
                <a:effectLst/>
                <a:uLnTx/>
                <a:uFillTx/>
                <a:latin typeface="Meiryo UI"/>
                <a:ea typeface="Meiryo UI"/>
                <a:cs typeface="+mn-cs"/>
              </a:rPr>
              <a:t>貨客混載による交通渋滞緩和</a:t>
            </a:r>
            <a:endParaRPr kumimoji="1" lang="en-US" altLang="ja-JP" sz="1016" b="1" i="0" u="none" strike="noStrike" kern="1200" cap="none" spc="0" normalizeH="0" baseline="0" noProof="0" dirty="0">
              <a:ln>
                <a:noFill/>
              </a:ln>
              <a:solidFill>
                <a:srgbClr val="2F5597"/>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レベル２の自動運転バスを使った建設作業員と工事資材の効率的輸送により交通渋滞緩和</a:t>
            </a:r>
            <a:endParaRPr kumimoji="1" lang="en-US" altLang="ja-JP" sz="97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844653" rtl="0" eaLnBrk="1" fontAlgn="ctr" latinLnBrk="0" hangingPunct="1">
              <a:lnSpc>
                <a:spcPct val="100000"/>
              </a:lnSpc>
              <a:spcBef>
                <a:spcPts val="0"/>
              </a:spcBef>
              <a:spcAft>
                <a:spcPts val="277"/>
              </a:spcAft>
              <a:buClr>
                <a:srgbClr val="2EB66F"/>
              </a:buClr>
              <a:buSzTx/>
              <a:buFontTx/>
              <a:buNone/>
              <a:tabLst/>
              <a:defRPr/>
            </a:pPr>
            <a:r>
              <a:rPr kumimoji="1" lang="en-US" altLang="ja-JP" sz="1016" b="1" i="0" u="none" strike="noStrike" kern="1200" cap="none" spc="0" normalizeH="0" baseline="0" noProof="0" dirty="0" err="1">
                <a:ln>
                  <a:noFill/>
                </a:ln>
                <a:solidFill>
                  <a:srgbClr val="2F5597"/>
                </a:solidFill>
                <a:effectLst/>
                <a:uLnTx/>
                <a:uFillTx/>
                <a:latin typeface="Meiryo UI" panose="020B0604030504040204" pitchFamily="50" charset="-128"/>
                <a:ea typeface="Meiryo UI" panose="020B0604030504040204" pitchFamily="50" charset="-128"/>
                <a:cs typeface="+mn-cs"/>
              </a:rPr>
              <a:t>MaaS</a:t>
            </a:r>
            <a:r>
              <a:rPr kumimoji="1" lang="ja-JP" altLang="en-US" sz="1016" b="1" i="0" u="none" strike="noStrike" kern="1200" cap="none" spc="0" normalizeH="0" baseline="0" noProof="0" dirty="0">
                <a:ln>
                  <a:noFill/>
                </a:ln>
                <a:solidFill>
                  <a:srgbClr val="2F5597"/>
                </a:solidFill>
                <a:effectLst/>
                <a:uLnTx/>
                <a:uFillTx/>
                <a:latin typeface="Meiryo UI" panose="020B0604030504040204" pitchFamily="50" charset="-128"/>
                <a:ea typeface="Meiryo UI" panose="020B0604030504040204" pitchFamily="50" charset="-128"/>
                <a:cs typeface="+mn-cs"/>
              </a:rPr>
              <a:t>による移動の円滑化の実現</a:t>
            </a:r>
            <a:endParaRPr kumimoji="1" lang="en-US" altLang="ja-JP" sz="1016" b="1" i="0" u="none" strike="noStrike" kern="1200" cap="none" spc="0" normalizeH="0" baseline="0" noProof="0" dirty="0">
              <a:ln>
                <a:noFill/>
              </a:ln>
              <a:solidFill>
                <a:srgbClr val="2F5597"/>
              </a:solidFill>
              <a:effectLst/>
              <a:uLnTx/>
              <a:uFillTx/>
              <a:latin typeface="Meiryo UI" panose="020B0604030504040204" pitchFamily="50" charset="-128"/>
              <a:ea typeface="Meiryo UI" panose="020B0604030504040204" pitchFamily="50" charset="-128"/>
              <a:cs typeface="+mn-cs"/>
            </a:endParaRPr>
          </a:p>
          <a:p>
            <a:pPr marL="0" marR="0" lvl="0" indent="0" algn="just" defTabSz="842520" rtl="0" eaLnBrk="1" fontAlgn="ctr" latinLnBrk="0" hangingPunct="1">
              <a:lnSpc>
                <a:spcPct val="110000"/>
              </a:lnSpc>
              <a:spcBef>
                <a:spcPts val="0"/>
              </a:spcBef>
              <a:spcAft>
                <a:spcPts val="0"/>
              </a:spcAft>
              <a:buClr>
                <a:srgbClr val="2E75B6"/>
              </a:buClr>
              <a:buSzTx/>
              <a:buFontTx/>
              <a:buNone/>
              <a:tabLst/>
              <a:defRPr/>
            </a:pPr>
            <a:r>
              <a:rPr kumimoji="0" lang="en-US" altLang="ja-JP" sz="970" b="0" i="0" u="none" strike="noStrike" kern="1200" cap="none" spc="0" normalizeH="0" baseline="0" noProof="0" dirty="0" err="1">
                <a:ln>
                  <a:noFill/>
                </a:ln>
                <a:solidFill>
                  <a:prstClr val="black"/>
                </a:solidFill>
                <a:effectLst/>
                <a:uLnTx/>
                <a:uFillTx/>
                <a:latin typeface="Meiryo UI"/>
                <a:ea typeface="Meiryo UI"/>
                <a:cs typeface="+mn-cs"/>
              </a:rPr>
              <a:t>MaaS</a:t>
            </a:r>
            <a:r>
              <a:rPr kumimoji="0" lang="ja-JP" altLang="en-US" sz="970" b="0" i="0" u="none" strike="noStrike" kern="1200" cap="none" spc="0" normalizeH="0" baseline="0" noProof="0" dirty="0">
                <a:ln>
                  <a:noFill/>
                </a:ln>
                <a:solidFill>
                  <a:prstClr val="black"/>
                </a:solidFill>
                <a:effectLst/>
                <a:uLnTx/>
                <a:uFillTx/>
                <a:latin typeface="Meiryo UI"/>
                <a:ea typeface="Meiryo UI"/>
                <a:cs typeface="+mn-cs"/>
              </a:rPr>
              <a:t>による経路検索・予約・決済や会場混雑情報の提供等、シームレスな移動体験の実現</a:t>
            </a:r>
            <a:endParaRPr kumimoji="1" lang="en-US" altLang="ja-JP" sz="97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22569" rtl="0" eaLnBrk="1" fontAlgn="auto" latinLnBrk="0" hangingPunct="1">
              <a:lnSpc>
                <a:spcPct val="100000"/>
              </a:lnSpc>
              <a:spcBef>
                <a:spcPts val="0"/>
              </a:spcBef>
              <a:spcAft>
                <a:spcPts val="277"/>
              </a:spcAft>
              <a:buClrTx/>
              <a:buSzTx/>
              <a:buFontTx/>
              <a:buNone/>
              <a:tabLst/>
              <a:defRPr/>
            </a:pPr>
            <a:endParaRPr kumimoji="1" lang="ja-JP" altLang="en-US" sz="1479" b="1" i="0" u="none" strike="sngStrike" kern="1200" cap="none" spc="0" normalizeH="0" baseline="0" noProof="0" dirty="0">
              <a:ln>
                <a:noFill/>
              </a:ln>
              <a:solidFill>
                <a:srgbClr val="FF0000"/>
              </a:solidFill>
              <a:effectLst/>
              <a:uLnTx/>
              <a:uFillTx/>
              <a:latin typeface="Meiryo UI"/>
              <a:ea typeface="Meiryo UI"/>
              <a:cs typeface="+mn-cs"/>
            </a:endParaRPr>
          </a:p>
          <a:p>
            <a:pPr marL="0" marR="0" lvl="0" indent="0" algn="l" defTabSz="422316" rtl="0" eaLnBrk="1" fontAlgn="auto" latinLnBrk="0" hangingPunct="1">
              <a:lnSpc>
                <a:spcPct val="100000"/>
              </a:lnSpc>
              <a:spcBef>
                <a:spcPts val="0"/>
              </a:spcBef>
              <a:spcAft>
                <a:spcPts val="277"/>
              </a:spcAft>
              <a:buClrTx/>
              <a:buSzTx/>
              <a:buFontTx/>
              <a:buNone/>
              <a:tabLst/>
              <a:defRPr/>
            </a:pPr>
            <a:endParaRPr kumimoji="1" lang="ja-JP" altLang="en-US" sz="1478" b="1" i="0" u="none" strike="sngStrike" kern="1200" cap="none" spc="0" normalizeH="0" baseline="0" noProof="0" dirty="0">
              <a:ln>
                <a:noFill/>
              </a:ln>
              <a:solidFill>
                <a:srgbClr val="FF0000"/>
              </a:solidFill>
              <a:effectLst/>
              <a:uLnTx/>
              <a:uFillTx/>
              <a:latin typeface="Meiryo UI"/>
              <a:ea typeface="Meiryo UI"/>
              <a:cs typeface="+mn-cs"/>
            </a:endParaRPr>
          </a:p>
        </p:txBody>
      </p:sp>
      <p:sp>
        <p:nvSpPr>
          <p:cNvPr id="39" name="角丸四角形 13">
            <a:extLst>
              <a:ext uri="{FF2B5EF4-FFF2-40B4-BE49-F238E27FC236}">
                <a16:creationId xmlns:a16="http://schemas.microsoft.com/office/drawing/2014/main" id="{95F95537-E345-43FB-A660-CDB6B9A2CDC7}"/>
              </a:ext>
            </a:extLst>
          </p:cNvPr>
          <p:cNvSpPr/>
          <p:nvPr/>
        </p:nvSpPr>
        <p:spPr>
          <a:xfrm>
            <a:off x="598537" y="3538051"/>
            <a:ext cx="2693419" cy="966498"/>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6504" tIns="66504" rIns="66504" bIns="66504"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24" b="1"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a:ea typeface="Meiryo UI"/>
                <a:cs typeface="+mn-cs"/>
              </a:rPr>
              <a:t>先端国際医療</a:t>
            </a:r>
            <a:endParaRPr kumimoji="1" lang="en-US" altLang="ja-JP" sz="1478" b="1"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22316" rtl="0" eaLnBrk="1" fontAlgn="auto" latinLnBrk="0" hangingPunct="1">
              <a:lnSpc>
                <a:spcPct val="100000"/>
              </a:lnSpc>
              <a:spcBef>
                <a:spcPts val="277"/>
              </a:spcBef>
              <a:spcAft>
                <a:spcPts val="0"/>
              </a:spcAft>
              <a:buClrTx/>
              <a:buSzTx/>
              <a:buFontTx/>
              <a:buNone/>
              <a:tabLst/>
              <a:defRPr/>
            </a:pPr>
            <a:r>
              <a:rPr kumimoji="1" lang="ja-JP" altLang="en-US" sz="1016" b="1" i="0" u="none" strike="noStrike" kern="1200" cap="none" spc="0" normalizeH="0" baseline="0" noProof="0" dirty="0">
                <a:ln>
                  <a:noFill/>
                </a:ln>
                <a:solidFill>
                  <a:srgbClr val="2EB66F"/>
                </a:solidFill>
                <a:effectLst/>
                <a:uLnTx/>
                <a:uFillTx/>
                <a:latin typeface="Meiryo UI"/>
                <a:ea typeface="Meiryo UI"/>
                <a:cs typeface="+mn-cs"/>
              </a:rPr>
              <a:t>先端国際医療サービス</a:t>
            </a:r>
            <a:endParaRPr kumimoji="1" lang="ja-JP" altLang="en-US" sz="924" b="1" i="0" u="none" strike="noStrike" kern="1200" cap="none" spc="0" normalizeH="0" baseline="0" noProof="0" dirty="0">
              <a:ln>
                <a:noFill/>
              </a:ln>
              <a:solidFill>
                <a:srgbClr val="2EB66F"/>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国籍や場所を問わず、先端国際医療サービスを日常的に享受することができる環境を整備</a:t>
            </a:r>
          </a:p>
        </p:txBody>
      </p:sp>
      <p:sp>
        <p:nvSpPr>
          <p:cNvPr id="43" name="角丸四角形 13">
            <a:extLst>
              <a:ext uri="{FF2B5EF4-FFF2-40B4-BE49-F238E27FC236}">
                <a16:creationId xmlns:a16="http://schemas.microsoft.com/office/drawing/2014/main" id="{5DFC4DF7-FA1A-4F47-85FF-ACC31BB91842}"/>
              </a:ext>
            </a:extLst>
          </p:cNvPr>
          <p:cNvSpPr/>
          <p:nvPr/>
        </p:nvSpPr>
        <p:spPr>
          <a:xfrm>
            <a:off x="6236748" y="5630686"/>
            <a:ext cx="2693419" cy="797919"/>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6504" tIns="66504" rIns="66504" bIns="66504" rtlCol="0" anchor="ctr" anchorCtr="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a:ea typeface="Meiryo UI"/>
                <a:cs typeface="+mn-cs"/>
              </a:rPr>
              <a:t>空飛ぶクルマ</a:t>
            </a:r>
            <a:endParaRPr kumimoji="1" lang="en-US" altLang="ja-JP" sz="1478" b="1"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just" defTabSz="422316" rtl="0" eaLnBrk="1" fontAlgn="auto" latinLnBrk="0" hangingPunct="1">
              <a:lnSpc>
                <a:spcPct val="100000"/>
              </a:lnSpc>
              <a:spcBef>
                <a:spcPts val="277"/>
              </a:spcBef>
              <a:spcAft>
                <a:spcPts val="0"/>
              </a:spcAft>
              <a:buClrTx/>
              <a:buSzTx/>
              <a:buFontTx/>
              <a:buNone/>
              <a:tabLst/>
              <a:defRPr/>
            </a:pPr>
            <a:r>
              <a:rPr kumimoji="1" lang="ja-JP" altLang="en-US" sz="1016" b="1" i="0" u="none" strike="noStrike" kern="1200" cap="none" spc="0" normalizeH="0" baseline="0" noProof="0" dirty="0">
                <a:ln>
                  <a:noFill/>
                </a:ln>
                <a:solidFill>
                  <a:srgbClr val="2F5597"/>
                </a:solidFill>
                <a:effectLst/>
                <a:uLnTx/>
                <a:uFillTx/>
                <a:latin typeface="Meiryo UI"/>
                <a:ea typeface="Meiryo UI"/>
                <a:cs typeface="+mn-cs"/>
              </a:rPr>
              <a:t>日本初の空飛ぶクルマの社会実装</a:t>
            </a:r>
            <a:endParaRPr kumimoji="1" lang="en-US" altLang="ja-JP" sz="1016" b="1" i="0" u="none" strike="noStrike" kern="1200" cap="none" spc="0" normalizeH="0" baseline="0" noProof="0" dirty="0">
              <a:ln>
                <a:noFill/>
              </a:ln>
              <a:solidFill>
                <a:srgbClr val="2F5597"/>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空飛ぶクルマを万博会場へのアクセスや観光周遊サービスなどで活用し、社会実装を実現</a:t>
            </a:r>
            <a:endParaRPr kumimoji="1" lang="en-US" altLang="ja-JP" sz="97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角丸四角形 13">
            <a:extLst>
              <a:ext uri="{FF2B5EF4-FFF2-40B4-BE49-F238E27FC236}">
                <a16:creationId xmlns:a16="http://schemas.microsoft.com/office/drawing/2014/main" id="{A5843385-4B7C-46EF-A5A7-D25253D59123}"/>
              </a:ext>
            </a:extLst>
          </p:cNvPr>
          <p:cNvSpPr/>
          <p:nvPr/>
        </p:nvSpPr>
        <p:spPr>
          <a:xfrm>
            <a:off x="3434269" y="3520455"/>
            <a:ext cx="2660167" cy="9528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6504" tIns="66504" rIns="66504" bIns="66504" rtlCol="0" anchor="ctr" anchorCtr="0">
            <a:noAutofit/>
          </a:bodyPr>
          <a:lstStyle/>
          <a:p>
            <a:pPr marL="0" marR="0" lvl="0" indent="0" algn="l" defTabSz="842520" rtl="0" eaLnBrk="1" fontAlgn="auto" latinLnBrk="0" hangingPunct="1">
              <a:lnSpc>
                <a:spcPct val="100000"/>
              </a:lnSpc>
              <a:spcBef>
                <a:spcPts val="0"/>
              </a:spcBef>
              <a:spcAft>
                <a:spcPts val="0"/>
              </a:spcAft>
              <a:buClrTx/>
              <a:buSzTx/>
              <a:buFontTx/>
              <a:buNone/>
              <a:tabLst/>
              <a:defRPr/>
            </a:pPr>
            <a:endParaRPr kumimoji="1" lang="en-US" altLang="ja-JP" sz="924"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84252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prstClr val="black"/>
                </a:solidFill>
                <a:effectLst/>
                <a:uLnTx/>
                <a:uFillTx/>
                <a:latin typeface="Meiryo UI"/>
                <a:ea typeface="Meiryo UI"/>
                <a:cs typeface="+mn-cs"/>
              </a:rPr>
              <a:t>夢洲コンストラクション</a:t>
            </a:r>
          </a:p>
          <a:p>
            <a:pPr marL="0" marR="0" lvl="0" indent="0" algn="just" defTabSz="422316" rtl="0" eaLnBrk="1" fontAlgn="auto" latinLnBrk="0" hangingPunct="1">
              <a:lnSpc>
                <a:spcPct val="100000"/>
              </a:lnSpc>
              <a:spcBef>
                <a:spcPts val="277"/>
              </a:spcBef>
              <a:spcAft>
                <a:spcPts val="0"/>
              </a:spcAft>
              <a:buClrTx/>
              <a:buSzTx/>
              <a:buFontTx/>
              <a:buNone/>
              <a:tabLst/>
              <a:defRPr/>
            </a:pPr>
            <a:r>
              <a:rPr kumimoji="1" lang="ja-JP" altLang="en-US"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ドローンなどによる建設現場の革新</a:t>
            </a: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資材運搬、測量、工事管理、現場見守りなどにドローン、</a:t>
            </a: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BIM/CIM</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データなどを積極活用</a:t>
            </a:r>
            <a:endParaRPr kumimoji="1" lang="en-US" altLang="ja-JP" sz="97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66017" tIns="0" rIns="266017" bIns="66504" rtlCol="0" anchor="b" anchorCtr="0">
            <a:noAutofit/>
          </a:bodyPr>
          <a:lstStyle/>
          <a:p>
            <a:r>
              <a:rPr lang="ja-JP" altLang="en-US" dirty="0"/>
              <a:t>大阪のスーパーシティ構想がめざす未来ビジョン</a:t>
            </a:r>
          </a:p>
        </p:txBody>
      </p:sp>
      <p:sp>
        <p:nvSpPr>
          <p:cNvPr id="7" name="角丸四角形 13">
            <a:extLst>
              <a:ext uri="{FF2B5EF4-FFF2-40B4-BE49-F238E27FC236}">
                <a16:creationId xmlns:a16="http://schemas.microsoft.com/office/drawing/2014/main" id="{E9B772BA-13A7-4E8B-8B12-DF77AC2CDBBB}"/>
              </a:ext>
            </a:extLst>
          </p:cNvPr>
          <p:cNvSpPr/>
          <p:nvPr/>
        </p:nvSpPr>
        <p:spPr>
          <a:xfrm>
            <a:off x="598538" y="3116087"/>
            <a:ext cx="8279769" cy="365773"/>
          </a:xfrm>
          <a:prstGeom prst="flowChartMagneticDisk">
            <a:avLst/>
          </a:prstGeom>
          <a:solidFill>
            <a:srgbClr val="BFBFBF"/>
          </a:solidFill>
          <a:ln w="1905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vert="horz" wrap="none" lIns="0" tIns="49878" rIns="0" bIns="0" rtlCol="0" anchor="ctr" anchorCtr="0">
            <a:noAutofit/>
          </a:bodyPr>
          <a:lstStyle/>
          <a:p>
            <a:pPr marL="0" marR="0" lvl="0" indent="0" algn="ctr" defTabSz="422316" rtl="0" eaLnBrk="1" fontAlgn="base" latinLnBrk="0" hangingPunct="1">
              <a:lnSpc>
                <a:spcPct val="100000"/>
              </a:lnSpc>
              <a:spcBef>
                <a:spcPts val="0"/>
              </a:spcBef>
              <a:spcAft>
                <a:spcPts val="277"/>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大阪広域データ連携基盤 </a:t>
            </a:r>
            <a:r>
              <a:rPr kumimoji="1" lang="ja-JP" altLang="en-US" sz="147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7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ORDEN</a:t>
            </a:r>
            <a:r>
              <a:rPr kumimoji="1" lang="ja-JP" altLang="en-US" sz="147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5" name="角丸四角形 13">
            <a:extLst>
              <a:ext uri="{FF2B5EF4-FFF2-40B4-BE49-F238E27FC236}">
                <a16:creationId xmlns:a16="http://schemas.microsoft.com/office/drawing/2014/main" id="{B30CD670-891A-45AC-90ED-DD98AB9EB21A}"/>
              </a:ext>
            </a:extLst>
          </p:cNvPr>
          <p:cNvSpPr/>
          <p:nvPr/>
        </p:nvSpPr>
        <p:spPr>
          <a:xfrm>
            <a:off x="266016" y="2401167"/>
            <a:ext cx="232765" cy="1012188"/>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ビジョン</a:t>
            </a:r>
          </a:p>
        </p:txBody>
      </p:sp>
      <p:sp>
        <p:nvSpPr>
          <p:cNvPr id="16" name="角丸四角形 13">
            <a:extLst>
              <a:ext uri="{FF2B5EF4-FFF2-40B4-BE49-F238E27FC236}">
                <a16:creationId xmlns:a16="http://schemas.microsoft.com/office/drawing/2014/main" id="{81B5D8FC-30E7-4EBE-B39E-7732731C5C58}"/>
              </a:ext>
            </a:extLst>
          </p:cNvPr>
          <p:cNvSpPr/>
          <p:nvPr/>
        </p:nvSpPr>
        <p:spPr>
          <a:xfrm>
            <a:off x="266016" y="3479838"/>
            <a:ext cx="232765" cy="2934661"/>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主な先端的サービス</a:t>
            </a:r>
          </a:p>
        </p:txBody>
      </p:sp>
      <p:grpSp>
        <p:nvGrpSpPr>
          <p:cNvPr id="19" name="グループ化 18">
            <a:extLst>
              <a:ext uri="{FF2B5EF4-FFF2-40B4-BE49-F238E27FC236}">
                <a16:creationId xmlns:a16="http://schemas.microsoft.com/office/drawing/2014/main" id="{15A405EB-FA25-4F34-A1ED-10C2758B9BF0}"/>
              </a:ext>
            </a:extLst>
          </p:cNvPr>
          <p:cNvGrpSpPr/>
          <p:nvPr/>
        </p:nvGrpSpPr>
        <p:grpSpPr>
          <a:xfrm>
            <a:off x="6243678" y="3518303"/>
            <a:ext cx="2693419" cy="199513"/>
            <a:chOff x="828000" y="3564000"/>
            <a:chExt cx="2772000" cy="216000"/>
          </a:xfrm>
          <a:solidFill>
            <a:srgbClr val="2F5597"/>
          </a:solidFill>
        </p:grpSpPr>
        <p:sp>
          <p:nvSpPr>
            <p:cNvPr id="20" name="角丸四角形 13">
              <a:extLst>
                <a:ext uri="{FF2B5EF4-FFF2-40B4-BE49-F238E27FC236}">
                  <a16:creationId xmlns:a16="http://schemas.microsoft.com/office/drawing/2014/main" id="{8E414455-85BF-41ED-8DAB-07F7EEB51E98}"/>
                </a:ext>
              </a:extLst>
            </p:cNvPr>
            <p:cNvSpPr/>
            <p:nvPr/>
          </p:nvSpPr>
          <p:spPr>
            <a:xfrm>
              <a:off x="828000" y="3564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277"/>
                </a:spcAft>
                <a:buClrTx/>
                <a:buSzTx/>
                <a:buFontTx/>
                <a:buNone/>
                <a:tabLst/>
                <a:defRPr/>
              </a:pPr>
              <a:r>
                <a:rPr kumimoji="1" lang="ja-JP" altLang="en-US" sz="129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移動</a:t>
              </a:r>
            </a:p>
          </p:txBody>
        </p:sp>
        <p:sp>
          <p:nvSpPr>
            <p:cNvPr id="21" name="角丸四角形 13">
              <a:extLst>
                <a:ext uri="{FF2B5EF4-FFF2-40B4-BE49-F238E27FC236}">
                  <a16:creationId xmlns:a16="http://schemas.microsoft.com/office/drawing/2014/main" id="{D627393F-4487-4DA4-BF44-285EA8212E86}"/>
                </a:ext>
              </a:extLst>
            </p:cNvPr>
            <p:cNvSpPr/>
            <p:nvPr/>
          </p:nvSpPr>
          <p:spPr>
            <a:xfrm>
              <a:off x="2232000" y="3564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277"/>
                </a:spcAft>
                <a:buClrTx/>
                <a:buSzTx/>
                <a:buFontTx/>
                <a:buNone/>
                <a:tabLst/>
                <a:defRPr/>
              </a:pPr>
              <a:r>
                <a:rPr kumimoji="1" lang="ja-JP" altLang="en-US" sz="129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物流</a:t>
              </a:r>
            </a:p>
          </p:txBody>
        </p:sp>
      </p:grpSp>
      <p:sp>
        <p:nvSpPr>
          <p:cNvPr id="23" name="角丸四角形 13">
            <a:extLst>
              <a:ext uri="{FF2B5EF4-FFF2-40B4-BE49-F238E27FC236}">
                <a16:creationId xmlns:a16="http://schemas.microsoft.com/office/drawing/2014/main" id="{8CAA73E4-5189-4A1A-AD3A-8E66885EB72C}"/>
              </a:ext>
            </a:extLst>
          </p:cNvPr>
          <p:cNvSpPr/>
          <p:nvPr/>
        </p:nvSpPr>
        <p:spPr>
          <a:xfrm>
            <a:off x="3434269" y="3518303"/>
            <a:ext cx="2660167" cy="199513"/>
          </a:xfrm>
          <a:prstGeom prst="roundRect">
            <a:avLst>
              <a:gd name="adj" fmla="val 5000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277"/>
              </a:spcAft>
              <a:buClrTx/>
              <a:buSzTx/>
              <a:buFontTx/>
              <a:buNone/>
              <a:tabLst/>
              <a:defRPr/>
            </a:pPr>
            <a:r>
              <a:rPr kumimoji="1" lang="ja-JP" altLang="en-US" sz="129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まちづくりなど</a:t>
            </a:r>
          </a:p>
        </p:txBody>
      </p:sp>
      <p:grpSp>
        <p:nvGrpSpPr>
          <p:cNvPr id="25" name="グループ化 24">
            <a:extLst>
              <a:ext uri="{FF2B5EF4-FFF2-40B4-BE49-F238E27FC236}">
                <a16:creationId xmlns:a16="http://schemas.microsoft.com/office/drawing/2014/main" id="{E072572F-C076-432D-B8FA-51E73FDDFBBC}"/>
              </a:ext>
            </a:extLst>
          </p:cNvPr>
          <p:cNvGrpSpPr/>
          <p:nvPr/>
        </p:nvGrpSpPr>
        <p:grpSpPr>
          <a:xfrm>
            <a:off x="598538" y="2434419"/>
            <a:ext cx="2759923" cy="665042"/>
            <a:chOff x="648000" y="2340000"/>
            <a:chExt cx="2988000" cy="720000"/>
          </a:xfrm>
        </p:grpSpPr>
        <p:sp>
          <p:nvSpPr>
            <p:cNvPr id="26" name="角丸四角形 13">
              <a:extLst>
                <a:ext uri="{FF2B5EF4-FFF2-40B4-BE49-F238E27FC236}">
                  <a16:creationId xmlns:a16="http://schemas.microsoft.com/office/drawing/2014/main" id="{6117899C-7906-4772-841C-A9F821518BC2}"/>
                </a:ext>
              </a:extLst>
            </p:cNvPr>
            <p:cNvSpPr/>
            <p:nvPr/>
          </p:nvSpPr>
          <p:spPr>
            <a:xfrm>
              <a:off x="648000" y="2628000"/>
              <a:ext cx="2988000" cy="432000"/>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豊かに暮らす健康長寿社会</a:t>
              </a:r>
            </a:p>
          </p:txBody>
        </p:sp>
        <p:sp>
          <p:nvSpPr>
            <p:cNvPr id="27" name="角丸四角形 13">
              <a:extLst>
                <a:ext uri="{FF2B5EF4-FFF2-40B4-BE49-F238E27FC236}">
                  <a16:creationId xmlns:a16="http://schemas.microsoft.com/office/drawing/2014/main" id="{0803B6B0-2638-4A37-B4D4-6AA928467573}"/>
                </a:ext>
              </a:extLst>
            </p:cNvPr>
            <p:cNvSpPr/>
            <p:nvPr/>
          </p:nvSpPr>
          <p:spPr>
            <a:xfrm>
              <a:off x="648000" y="2340000"/>
              <a:ext cx="2988000" cy="288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ヘルスケア</a:t>
              </a:r>
            </a:p>
          </p:txBody>
        </p:sp>
      </p:grpSp>
      <p:grpSp>
        <p:nvGrpSpPr>
          <p:cNvPr id="28" name="グループ化 27">
            <a:extLst>
              <a:ext uri="{FF2B5EF4-FFF2-40B4-BE49-F238E27FC236}">
                <a16:creationId xmlns:a16="http://schemas.microsoft.com/office/drawing/2014/main" id="{5FABF074-4FB4-45BF-9C4E-CD159A222B2D}"/>
              </a:ext>
            </a:extLst>
          </p:cNvPr>
          <p:cNvGrpSpPr/>
          <p:nvPr/>
        </p:nvGrpSpPr>
        <p:grpSpPr>
          <a:xfrm>
            <a:off x="6118384" y="2434419"/>
            <a:ext cx="2759923" cy="665042"/>
            <a:chOff x="6624000" y="2340000"/>
            <a:chExt cx="2988000" cy="720000"/>
          </a:xfrm>
        </p:grpSpPr>
        <p:sp>
          <p:nvSpPr>
            <p:cNvPr id="29" name="角丸四角形 13">
              <a:extLst>
                <a:ext uri="{FF2B5EF4-FFF2-40B4-BE49-F238E27FC236}">
                  <a16:creationId xmlns:a16="http://schemas.microsoft.com/office/drawing/2014/main" id="{CFE041F0-D43B-46C2-B0F1-5A763931142F}"/>
                </a:ext>
              </a:extLst>
            </p:cNvPr>
            <p:cNvSpPr/>
            <p:nvPr/>
          </p:nvSpPr>
          <p:spPr>
            <a:xfrm>
              <a:off x="6732000" y="2628000"/>
              <a:ext cx="2880000" cy="4320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ストレスフリーな最適移動社会</a:t>
              </a:r>
            </a:p>
          </p:txBody>
        </p:sp>
        <p:sp>
          <p:nvSpPr>
            <p:cNvPr id="30" name="角丸四角形 13">
              <a:extLst>
                <a:ext uri="{FF2B5EF4-FFF2-40B4-BE49-F238E27FC236}">
                  <a16:creationId xmlns:a16="http://schemas.microsoft.com/office/drawing/2014/main" id="{C551B5E1-9AC6-47E9-A61E-A9719902B2BA}"/>
                </a:ext>
              </a:extLst>
            </p:cNvPr>
            <p:cNvSpPr/>
            <p:nvPr/>
          </p:nvSpPr>
          <p:spPr>
            <a:xfrm>
              <a:off x="6624000" y="2340000"/>
              <a:ext cx="2988000" cy="28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モビリティ</a:t>
              </a:r>
            </a:p>
          </p:txBody>
        </p:sp>
      </p:grpSp>
      <p:sp>
        <p:nvSpPr>
          <p:cNvPr id="32" name="角丸四角形 13">
            <a:extLst>
              <a:ext uri="{FF2B5EF4-FFF2-40B4-BE49-F238E27FC236}">
                <a16:creationId xmlns:a16="http://schemas.microsoft.com/office/drawing/2014/main" id="{85FD8894-1DF9-4828-9A08-0FADEC87D5C1}"/>
              </a:ext>
            </a:extLst>
          </p:cNvPr>
          <p:cNvSpPr/>
          <p:nvPr/>
        </p:nvSpPr>
        <p:spPr>
          <a:xfrm>
            <a:off x="3242078" y="2601115"/>
            <a:ext cx="3092444" cy="532033"/>
          </a:xfrm>
          <a:prstGeom prst="roundRect">
            <a:avLst>
              <a:gd name="adj" fmla="val 50000"/>
            </a:avLst>
          </a:prstGeom>
          <a:solidFill>
            <a:srgbClr val="FBE5D6"/>
          </a:solidFill>
          <a:ln>
            <a:noFill/>
          </a:ln>
          <a:effectLst>
            <a:outerShdw blurRad="381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活力にあふれるデータ駆動型社会</a:t>
            </a:r>
          </a:p>
        </p:txBody>
      </p:sp>
      <p:sp>
        <p:nvSpPr>
          <p:cNvPr id="33" name="角丸四角形 13">
            <a:extLst>
              <a:ext uri="{FF2B5EF4-FFF2-40B4-BE49-F238E27FC236}">
                <a16:creationId xmlns:a16="http://schemas.microsoft.com/office/drawing/2014/main" id="{DA3DAE0A-1B8D-4069-B27F-4B1F6E3B5310}"/>
              </a:ext>
            </a:extLst>
          </p:cNvPr>
          <p:cNvSpPr/>
          <p:nvPr/>
        </p:nvSpPr>
        <p:spPr>
          <a:xfrm>
            <a:off x="3308582" y="2434854"/>
            <a:ext cx="2959436" cy="266017"/>
          </a:xfrm>
          <a:prstGeom prst="roundRect">
            <a:avLst>
              <a:gd name="adj" fmla="val 50000"/>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ビジネス・イノベーション</a:t>
            </a:r>
          </a:p>
        </p:txBody>
      </p:sp>
      <p:grpSp>
        <p:nvGrpSpPr>
          <p:cNvPr id="34" name="グループ化 33">
            <a:extLst>
              <a:ext uri="{FF2B5EF4-FFF2-40B4-BE49-F238E27FC236}">
                <a16:creationId xmlns:a16="http://schemas.microsoft.com/office/drawing/2014/main" id="{1852C920-4F8D-425E-BD38-A1A03D7CA877}"/>
              </a:ext>
            </a:extLst>
          </p:cNvPr>
          <p:cNvGrpSpPr/>
          <p:nvPr/>
        </p:nvGrpSpPr>
        <p:grpSpPr>
          <a:xfrm>
            <a:off x="598213" y="3518303"/>
            <a:ext cx="2693419" cy="199513"/>
            <a:chOff x="3780649" y="3546000"/>
            <a:chExt cx="2772000" cy="216000"/>
          </a:xfrm>
          <a:solidFill>
            <a:srgbClr val="2EB66F"/>
          </a:solidFill>
        </p:grpSpPr>
        <p:sp>
          <p:nvSpPr>
            <p:cNvPr id="36" name="角丸四角形 13">
              <a:extLst>
                <a:ext uri="{FF2B5EF4-FFF2-40B4-BE49-F238E27FC236}">
                  <a16:creationId xmlns:a16="http://schemas.microsoft.com/office/drawing/2014/main" id="{FBBB0D89-E153-4E14-B1B7-F6FA1ACB7F65}"/>
                </a:ext>
              </a:extLst>
            </p:cNvPr>
            <p:cNvSpPr/>
            <p:nvPr/>
          </p:nvSpPr>
          <p:spPr>
            <a:xfrm>
              <a:off x="3780649" y="3546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277"/>
                </a:spcAft>
                <a:buClrTx/>
                <a:buSzTx/>
                <a:buFontTx/>
                <a:buNone/>
                <a:tabLst/>
                <a:defRPr/>
              </a:pPr>
              <a:r>
                <a:rPr kumimoji="1" lang="ja-JP" altLang="en-US" sz="129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医療</a:t>
              </a:r>
            </a:p>
          </p:txBody>
        </p:sp>
        <p:sp>
          <p:nvSpPr>
            <p:cNvPr id="37" name="角丸四角形 13">
              <a:extLst>
                <a:ext uri="{FF2B5EF4-FFF2-40B4-BE49-F238E27FC236}">
                  <a16:creationId xmlns:a16="http://schemas.microsoft.com/office/drawing/2014/main" id="{84EED3FB-6A4F-40B1-9465-DD9ECE41B89C}"/>
                </a:ext>
              </a:extLst>
            </p:cNvPr>
            <p:cNvSpPr/>
            <p:nvPr/>
          </p:nvSpPr>
          <p:spPr>
            <a:xfrm>
              <a:off x="5184649" y="3546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277"/>
                </a:spcAft>
                <a:buClrTx/>
                <a:buSzTx/>
                <a:buFontTx/>
                <a:buNone/>
                <a:tabLst/>
                <a:defRPr/>
              </a:pPr>
              <a:r>
                <a:rPr kumimoji="1" lang="ja-JP" altLang="en-US" sz="1293"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健康</a:t>
              </a:r>
            </a:p>
          </p:txBody>
        </p:sp>
      </p:grpSp>
      <p:sp>
        <p:nvSpPr>
          <p:cNvPr id="42" name="スライド番号プレースホルダー 4">
            <a:extLst>
              <a:ext uri="{FF2B5EF4-FFF2-40B4-BE49-F238E27FC236}">
                <a16:creationId xmlns:a16="http://schemas.microsoft.com/office/drawing/2014/main" id="{C84C042D-0F08-4DCB-916F-2CA309B9974D}"/>
              </a:ext>
            </a:extLst>
          </p:cNvPr>
          <p:cNvSpPr>
            <a:spLocks noGrp="1"/>
          </p:cNvSpPr>
          <p:nvPr>
            <p:ph type="sldNum" sz="quarter" idx="12"/>
          </p:nvPr>
        </p:nvSpPr>
        <p:spPr>
          <a:xfrm>
            <a:off x="7113379" y="6556702"/>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sp>
        <p:nvSpPr>
          <p:cNvPr id="41" name="角丸四角形 13">
            <a:extLst>
              <a:ext uri="{FF2B5EF4-FFF2-40B4-BE49-F238E27FC236}">
                <a16:creationId xmlns:a16="http://schemas.microsoft.com/office/drawing/2014/main" id="{3B9A9A58-03B7-4DC8-BD27-48350482B0A1}"/>
              </a:ext>
            </a:extLst>
          </p:cNvPr>
          <p:cNvSpPr/>
          <p:nvPr/>
        </p:nvSpPr>
        <p:spPr>
          <a:xfrm>
            <a:off x="598537" y="4614449"/>
            <a:ext cx="2693419" cy="1792916"/>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6504" tIns="66504" rIns="66504" bIns="66504" rtlCol="0" anchor="t" anchorCtr="0">
            <a:noAutofit/>
          </a:bodyPr>
          <a:lstStyle/>
          <a:p>
            <a:pPr marL="0" marR="0" lvl="0" indent="0" algn="l" defTabSz="84252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prstClr val="black"/>
                </a:solidFill>
                <a:effectLst/>
                <a:uLnTx/>
                <a:uFillTx/>
                <a:latin typeface="Meiryo UI"/>
                <a:ea typeface="Meiryo UI"/>
                <a:cs typeface="+mn-cs"/>
              </a:rPr>
              <a:t>未来健康サービス</a:t>
            </a:r>
          </a:p>
          <a:p>
            <a:pPr marL="0" marR="0" lvl="0" indent="0" algn="just" defTabSz="422316" rtl="0" eaLnBrk="1" fontAlgn="auto" latinLnBrk="0" hangingPunct="1">
              <a:lnSpc>
                <a:spcPct val="100000"/>
              </a:lnSpc>
              <a:spcBef>
                <a:spcPts val="277"/>
              </a:spcBef>
              <a:spcAft>
                <a:spcPts val="0"/>
              </a:spcAft>
              <a:buClrTx/>
              <a:buSzTx/>
              <a:buFontTx/>
              <a:buNone/>
              <a:tabLst/>
              <a:defRPr/>
            </a:pPr>
            <a:r>
              <a:rPr kumimoji="1" lang="en-US" altLang="ja-JP" sz="1016" b="1" i="0" u="none" strike="noStrike" kern="1200" cap="none" spc="0" normalizeH="0" baseline="0" noProof="0" dirty="0">
                <a:ln>
                  <a:noFill/>
                </a:ln>
                <a:solidFill>
                  <a:srgbClr val="2EB66F"/>
                </a:solidFill>
                <a:effectLst/>
                <a:uLnTx/>
                <a:uFillTx/>
                <a:latin typeface="Meiryo UI"/>
                <a:ea typeface="Meiryo UI"/>
                <a:cs typeface="+mn-cs"/>
              </a:rPr>
              <a:t>AI</a:t>
            </a:r>
            <a:r>
              <a:rPr kumimoji="1" lang="ja-JP" altLang="en-US" sz="1016" b="1" i="0" u="none" strike="noStrike" kern="1200" cap="none" spc="0" normalizeH="0" baseline="0" noProof="0" dirty="0">
                <a:ln>
                  <a:noFill/>
                </a:ln>
                <a:solidFill>
                  <a:srgbClr val="2EB66F"/>
                </a:solidFill>
                <a:effectLst/>
                <a:uLnTx/>
                <a:uFillTx/>
                <a:latin typeface="Meiryo UI"/>
                <a:ea typeface="Meiryo UI"/>
                <a:cs typeface="+mn-cs"/>
              </a:rPr>
              <a:t>分析などによる健康増進プログラム</a:t>
            </a: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ヒューマンデータと</a:t>
            </a: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分析などのエビデンスに基づく健康増進プログラムの提供</a:t>
            </a:r>
            <a:endParaRPr kumimoji="1" lang="en-US" altLang="ja-JP" sz="97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422316" rtl="0" eaLnBrk="1" fontAlgn="auto" latinLnBrk="0" hangingPunct="1">
              <a:lnSpc>
                <a:spcPct val="100000"/>
              </a:lnSpc>
              <a:spcBef>
                <a:spcPts val="277"/>
              </a:spcBef>
              <a:spcAft>
                <a:spcPts val="0"/>
              </a:spcAft>
              <a:buClrTx/>
              <a:buSzTx/>
              <a:buFontTx/>
              <a:buNone/>
              <a:tabLst/>
              <a:defRPr/>
            </a:pPr>
            <a:r>
              <a:rPr kumimoji="1" lang="ja-JP" altLang="en-US" sz="1016" b="1" i="0" u="none" strike="noStrike" kern="1200" cap="none" spc="0" normalizeH="0" baseline="0" noProof="0" dirty="0">
                <a:ln>
                  <a:noFill/>
                </a:ln>
                <a:solidFill>
                  <a:srgbClr val="2EB66F"/>
                </a:solidFill>
                <a:effectLst/>
                <a:uLnTx/>
                <a:uFillTx/>
                <a:latin typeface="Meiryo UI"/>
                <a:ea typeface="Meiryo UI"/>
                <a:cs typeface="+mn-cs"/>
              </a:rPr>
              <a:t>次世代</a:t>
            </a:r>
            <a:r>
              <a:rPr kumimoji="1" lang="en-US" altLang="ja-JP" sz="1016" b="1" i="0" u="none" strike="noStrike" kern="1200" cap="none" spc="0" normalizeH="0" baseline="0" noProof="0" dirty="0">
                <a:ln>
                  <a:noFill/>
                </a:ln>
                <a:solidFill>
                  <a:srgbClr val="2EB66F"/>
                </a:solidFill>
                <a:effectLst/>
                <a:uLnTx/>
                <a:uFillTx/>
                <a:latin typeface="Meiryo UI"/>
                <a:ea typeface="Meiryo UI"/>
                <a:cs typeface="+mn-cs"/>
              </a:rPr>
              <a:t>PHR</a:t>
            </a:r>
            <a:r>
              <a:rPr kumimoji="1" lang="ja-JP" altLang="en-US" sz="1016" b="1" i="0" u="none" strike="noStrike" kern="1200" cap="none" spc="0" normalizeH="0" baseline="0" noProof="0" dirty="0">
                <a:ln>
                  <a:noFill/>
                </a:ln>
                <a:solidFill>
                  <a:srgbClr val="2EB66F"/>
                </a:solidFill>
                <a:effectLst/>
                <a:uLnTx/>
                <a:uFillTx/>
                <a:latin typeface="Meiryo UI"/>
                <a:ea typeface="Meiryo UI"/>
                <a:cs typeface="+mn-cs"/>
              </a:rPr>
              <a:t>を活用した先端的サービスの高度化</a:t>
            </a:r>
            <a:endParaRPr kumimoji="1" lang="en-US" altLang="ja-JP" sz="1016" b="1" i="0" u="none" strike="noStrike" kern="1200" cap="none" spc="0" normalizeH="0" baseline="0" noProof="0" dirty="0">
              <a:ln>
                <a:noFill/>
              </a:ln>
              <a:solidFill>
                <a:srgbClr val="2EB66F"/>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データ連携基盤などを通じて健康、医療、介護、スポーツなど、多岐にわたるデータを繋いだ次世代</a:t>
            </a: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を活用し、</a:t>
            </a: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などの新たなテクノロジーを利用することで、健康・医療のシームレスな融合や個人への最適化など、高度化された様々な先端的サービスを提供</a:t>
            </a:r>
            <a:endParaRPr kumimoji="1" lang="en-US" altLang="ja-JP" sz="97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9" name="角丸四角形 13">
            <a:extLst>
              <a:ext uri="{FF2B5EF4-FFF2-40B4-BE49-F238E27FC236}">
                <a16:creationId xmlns:a16="http://schemas.microsoft.com/office/drawing/2014/main" id="{8C20EFDF-14D6-4B6D-80F5-5734FE6433A6}"/>
              </a:ext>
            </a:extLst>
          </p:cNvPr>
          <p:cNvSpPr/>
          <p:nvPr/>
        </p:nvSpPr>
        <p:spPr>
          <a:xfrm>
            <a:off x="3434269" y="5603408"/>
            <a:ext cx="2660167" cy="8126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6504" tIns="66504" rIns="66504" bIns="66504" rtlCol="0" anchor="ctr" anchorCtr="0">
            <a:noAutofit/>
          </a:bodyPr>
          <a:lstStyle/>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1478" b="1" i="0" u="none" strike="noStrike" kern="1200" cap="none" spc="0" normalizeH="0" baseline="0" noProof="0" dirty="0">
                <a:ln>
                  <a:noFill/>
                </a:ln>
                <a:solidFill>
                  <a:prstClr val="black"/>
                </a:solidFill>
                <a:effectLst/>
                <a:uLnTx/>
                <a:uFillTx/>
                <a:latin typeface="Meiryo UI"/>
                <a:ea typeface="Meiryo UI"/>
                <a:cs typeface="+mn-cs"/>
              </a:rPr>
              <a:t>ピンポイント気象予報</a:t>
            </a: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en-US" altLang="ja-JP"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AI</a:t>
            </a:r>
            <a:r>
              <a:rPr kumimoji="1" lang="ja-JP" altLang="en-US"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などによる気象予報　</a:t>
            </a:r>
            <a:endParaRPr kumimoji="1" lang="en-US" altLang="ja-JP"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技術と観測データなどを活用し、地域限定の気象予報サービスを提供</a:t>
            </a:r>
          </a:p>
        </p:txBody>
      </p:sp>
      <p:sp>
        <p:nvSpPr>
          <p:cNvPr id="51" name="角丸四角形 13">
            <a:extLst>
              <a:ext uri="{FF2B5EF4-FFF2-40B4-BE49-F238E27FC236}">
                <a16:creationId xmlns:a16="http://schemas.microsoft.com/office/drawing/2014/main" id="{32792247-1A95-4143-A8E5-E0F4530C4483}"/>
              </a:ext>
            </a:extLst>
          </p:cNvPr>
          <p:cNvSpPr/>
          <p:nvPr/>
        </p:nvSpPr>
        <p:spPr>
          <a:xfrm>
            <a:off x="3434269" y="4583191"/>
            <a:ext cx="2660167" cy="91033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6504" tIns="66504" rIns="66504" bIns="66504" rtlCol="0" anchor="ctr" anchorCtr="0">
            <a:noAutofit/>
          </a:bodyPr>
          <a:lstStyle/>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1478" b="1" i="0" u="none" strike="noStrike" kern="1200" cap="none" spc="0" normalizeH="0" baseline="0" noProof="0" dirty="0">
                <a:ln>
                  <a:noFill/>
                </a:ln>
                <a:solidFill>
                  <a:prstClr val="black"/>
                </a:solidFill>
                <a:effectLst/>
                <a:uLnTx/>
                <a:uFillTx/>
                <a:latin typeface="Meiryo UI"/>
                <a:ea typeface="Meiryo UI"/>
                <a:cs typeface="+mn-cs"/>
              </a:rPr>
              <a:t>うめきたパークネス</a:t>
            </a: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みどり</a:t>
            </a:r>
            <a:r>
              <a:rPr kumimoji="1" lang="en-US" altLang="ja-JP"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×IoT×</a:t>
            </a:r>
            <a:r>
              <a:rPr kumimoji="1" lang="ja-JP" altLang="en-US"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健康</a:t>
            </a:r>
            <a:endParaRPr kumimoji="1" lang="en-US" altLang="ja-JP"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健康増進サービス、リアルとデジタルの融合空間の創造、ロボットによる施設管理などにより未来の公園を実現</a:t>
            </a:r>
          </a:p>
        </p:txBody>
      </p:sp>
      <p:grpSp>
        <p:nvGrpSpPr>
          <p:cNvPr id="63" name="グループ化 62">
            <a:extLst>
              <a:ext uri="{FF2B5EF4-FFF2-40B4-BE49-F238E27FC236}">
                <a16:creationId xmlns:a16="http://schemas.microsoft.com/office/drawing/2014/main" id="{59107D61-46C6-40E7-9D54-84E8AA8D7D7E}"/>
              </a:ext>
            </a:extLst>
          </p:cNvPr>
          <p:cNvGrpSpPr/>
          <p:nvPr/>
        </p:nvGrpSpPr>
        <p:grpSpPr>
          <a:xfrm>
            <a:off x="598538" y="2015483"/>
            <a:ext cx="8279769" cy="365773"/>
            <a:chOff x="864000" y="1692077"/>
            <a:chExt cx="8964000" cy="504000"/>
          </a:xfrm>
        </p:grpSpPr>
        <p:sp>
          <p:nvSpPr>
            <p:cNvPr id="64" name="角丸四角形 13">
              <a:extLst>
                <a:ext uri="{FF2B5EF4-FFF2-40B4-BE49-F238E27FC236}">
                  <a16:creationId xmlns:a16="http://schemas.microsoft.com/office/drawing/2014/main" id="{38EC596C-A5F7-4419-B7C5-40F6695B856A}"/>
                </a:ext>
              </a:extLst>
            </p:cNvPr>
            <p:cNvSpPr/>
            <p:nvPr/>
          </p:nvSpPr>
          <p:spPr>
            <a:xfrm>
              <a:off x="864000" y="1692077"/>
              <a:ext cx="1260000" cy="5040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zh-TW"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a:t>
              </a:r>
              <a:r>
                <a:rPr kumimoji="1" lang="en-US" altLang="zh-TW"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zh-TW"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行動憲章</a:t>
              </a:r>
            </a:p>
          </p:txBody>
        </p:sp>
        <p:sp>
          <p:nvSpPr>
            <p:cNvPr id="65" name="角丸四角形 13">
              <a:extLst>
                <a:ext uri="{FF2B5EF4-FFF2-40B4-BE49-F238E27FC236}">
                  <a16:creationId xmlns:a16="http://schemas.microsoft.com/office/drawing/2014/main" id="{083A5487-8308-42FF-835C-1B324C65D319}"/>
                </a:ext>
              </a:extLst>
            </p:cNvPr>
            <p:cNvSpPr/>
            <p:nvPr/>
          </p:nvSpPr>
          <p:spPr>
            <a:xfrm>
              <a:off x="2124000" y="1692077"/>
              <a:ext cx="7704000" cy="504000"/>
            </a:xfrm>
            <a:prstGeom prst="rect">
              <a:avLst/>
            </a:prstGeom>
            <a:solidFill>
              <a:srgbClr val="FFFFF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33008" tIns="0" rIns="133008"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わたしたちは、「誰一人取り残さない、持続可能な社会の実現」をめざす“持続可能な開発のための</a:t>
              </a:r>
              <a:r>
                <a:rPr kumimoji="1" lang="en-US" altLang="ja-JP"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2030</a:t>
              </a:r>
              <a:r>
                <a:rPr kumimoji="1" lang="ja-JP" altLang="en-US"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アジェンダ”（</a:t>
              </a:r>
              <a:r>
                <a:rPr kumimoji="1" lang="en-US" altLang="ja-JP"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r>
                <a:rPr kumimoji="1" lang="ja-JP" altLang="en-US"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）の理念に賛同し、</a:t>
              </a:r>
              <a:endParaRPr kumimoji="1" lang="en-US" altLang="ja-JP"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en-US" altLang="ja-JP"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2025</a:t>
              </a:r>
              <a:r>
                <a:rPr kumimoji="1" lang="ja-JP" altLang="en-US"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年大阪・関西万博の地元都市として、万博のテーマである「いのち輝く未来社会のデザイン」に向けて、</a:t>
              </a:r>
              <a:r>
                <a:rPr kumimoji="1" lang="en-US" altLang="ja-JP"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r>
                <a:rPr kumimoji="1" lang="ja-JP" altLang="en-US"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a:t>
              </a:r>
              <a:r>
                <a:rPr kumimoji="1" lang="en-US" altLang="ja-JP"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17</a:t>
              </a:r>
              <a:r>
                <a:rPr kumimoji="1" lang="ja-JP" altLang="en-US"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ゴールの達成をめざします</a:t>
              </a:r>
            </a:p>
          </p:txBody>
        </p:sp>
      </p:grpSp>
      <p:sp>
        <p:nvSpPr>
          <p:cNvPr id="66" name="角丸四角形 13">
            <a:extLst>
              <a:ext uri="{FF2B5EF4-FFF2-40B4-BE49-F238E27FC236}">
                <a16:creationId xmlns:a16="http://schemas.microsoft.com/office/drawing/2014/main" id="{B55839A8-D871-40E5-9615-2202A263AAA2}"/>
              </a:ext>
            </a:extLst>
          </p:cNvPr>
          <p:cNvSpPr/>
          <p:nvPr/>
        </p:nvSpPr>
        <p:spPr>
          <a:xfrm>
            <a:off x="266016" y="1528929"/>
            <a:ext cx="232765" cy="852328"/>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目的</a:t>
            </a:r>
          </a:p>
        </p:txBody>
      </p:sp>
      <p:sp>
        <p:nvSpPr>
          <p:cNvPr id="67" name="角丸四角形 13">
            <a:extLst>
              <a:ext uri="{FF2B5EF4-FFF2-40B4-BE49-F238E27FC236}">
                <a16:creationId xmlns:a16="http://schemas.microsoft.com/office/drawing/2014/main" id="{28B28603-764A-4860-A070-2B6A256F5351}"/>
              </a:ext>
            </a:extLst>
          </p:cNvPr>
          <p:cNvSpPr/>
          <p:nvPr/>
        </p:nvSpPr>
        <p:spPr>
          <a:xfrm>
            <a:off x="598538" y="1528929"/>
            <a:ext cx="3990250" cy="453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185"/>
              </a:spcAft>
              <a:buClrTx/>
              <a:buSzTx/>
              <a:buFontTx/>
              <a:buNone/>
              <a:tabLst/>
              <a:defRPr/>
            </a:pPr>
            <a:r>
              <a:rPr kumimoji="1" lang="ja-JP" altLang="en-US"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住民</a:t>
            </a:r>
            <a:r>
              <a:rPr kumimoji="1" lang="en-US" altLang="ja-JP"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QoL</a:t>
            </a:r>
            <a:r>
              <a:rPr kumimoji="1" lang="ja-JP" altLang="en-US"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の向上</a:t>
            </a:r>
            <a:endParaRPr kumimoji="1" lang="en-US" altLang="ja-JP"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ct val="100000"/>
              </a:lnSpc>
              <a:spcBef>
                <a:spcPts val="0"/>
              </a:spcBef>
              <a:spcAft>
                <a:spcPts val="185"/>
              </a:spcAft>
              <a:buClrTx/>
              <a:buSzTx/>
              <a:buFontTx/>
              <a:buNone/>
              <a:tabLst/>
              <a:defRPr/>
            </a:pPr>
            <a:r>
              <a:rPr kumimoji="1" lang="en-US" altLang="ja-JP" sz="924" b="1" i="0" u="none" strike="noStrike" kern="1200" cap="none" spc="0" normalizeH="0" baseline="0" noProof="0" dirty="0">
                <a:ln>
                  <a:noFill/>
                </a:ln>
                <a:solidFill>
                  <a:srgbClr val="000000"/>
                </a:solidFill>
                <a:effectLst/>
                <a:uLnTx/>
                <a:uFillTx/>
                <a:latin typeface="Calibri"/>
                <a:ea typeface="Meiryo UI"/>
                <a:cs typeface="+mn-cs"/>
              </a:rPr>
              <a:t>QoL…Quality of Life</a:t>
            </a:r>
            <a:r>
              <a:rPr kumimoji="1" lang="ja-JP" altLang="en-US" sz="924" b="1" i="0" u="none" strike="noStrike" kern="1200" cap="none" spc="0" normalizeH="0" baseline="0" noProof="0" dirty="0">
                <a:ln>
                  <a:noFill/>
                </a:ln>
                <a:solidFill>
                  <a:srgbClr val="000000"/>
                </a:solidFill>
                <a:effectLst/>
                <a:uLnTx/>
                <a:uFillTx/>
                <a:latin typeface="Calibri"/>
                <a:ea typeface="Meiryo UI"/>
                <a:cs typeface="+mn-cs"/>
              </a:rPr>
              <a:t>　「生活の質」</a:t>
            </a:r>
          </a:p>
        </p:txBody>
      </p:sp>
      <p:sp>
        <p:nvSpPr>
          <p:cNvPr id="68" name="角丸四角形 13">
            <a:extLst>
              <a:ext uri="{FF2B5EF4-FFF2-40B4-BE49-F238E27FC236}">
                <a16:creationId xmlns:a16="http://schemas.microsoft.com/office/drawing/2014/main" id="{C036D204-505E-4355-B4A1-2F7EBEF7F52E}"/>
              </a:ext>
            </a:extLst>
          </p:cNvPr>
          <p:cNvSpPr/>
          <p:nvPr/>
        </p:nvSpPr>
        <p:spPr>
          <a:xfrm>
            <a:off x="4888057" y="1528929"/>
            <a:ext cx="3990250" cy="453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277"/>
              </a:spcAft>
              <a:buClrTx/>
              <a:buSzTx/>
              <a:buFontTx/>
              <a:buNone/>
              <a:tabLst/>
              <a:defRPr/>
            </a:pPr>
            <a:r>
              <a:rPr kumimoji="1" lang="ja-JP" altLang="en-US"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都市競争力の強化</a:t>
            </a:r>
            <a:endParaRPr kumimoji="1" lang="ja-JP" altLang="en-US" sz="1663" b="0" i="0" u="none" strike="noStrike" kern="1200" cap="none" spc="0" normalizeH="0" baseline="0" noProof="0" dirty="0">
              <a:ln>
                <a:noFill/>
              </a:ln>
              <a:solidFill>
                <a:srgbClr val="000000"/>
              </a:solidFill>
              <a:effectLst/>
              <a:uLnTx/>
              <a:uFillTx/>
              <a:latin typeface="Calibri"/>
              <a:ea typeface="Meiryo UI"/>
              <a:cs typeface="+mn-cs"/>
            </a:endParaRPr>
          </a:p>
        </p:txBody>
      </p:sp>
      <p:sp>
        <p:nvSpPr>
          <p:cNvPr id="44" name="テキスト プレースホルダー 33">
            <a:extLst>
              <a:ext uri="{FF2B5EF4-FFF2-40B4-BE49-F238E27FC236}">
                <a16:creationId xmlns:a16="http://schemas.microsoft.com/office/drawing/2014/main" id="{094C9ABD-AF59-48BA-A2E9-73814FD8C7E0}"/>
              </a:ext>
            </a:extLst>
          </p:cNvPr>
          <p:cNvSpPr txBox="1">
            <a:spLocks/>
          </p:cNvSpPr>
          <p:nvPr/>
        </p:nvSpPr>
        <p:spPr>
          <a:xfrm>
            <a:off x="265855" y="1101105"/>
            <a:ext cx="8612290" cy="218842"/>
          </a:xfrm>
          <a:prstGeom prst="rect">
            <a:avLst/>
          </a:prstGeom>
        </p:spPr>
        <p:txBody>
          <a:bodyPr vert="horz"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様々な先端的サービスに取り組むことで、住民</a:t>
            </a:r>
            <a:r>
              <a:rPr kumimoji="1" lang="en-US" altLang="ja-JP" sz="1293" b="0"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の向上と都市競争力の強化をめざす。</a:t>
            </a:r>
          </a:p>
        </p:txBody>
      </p:sp>
    </p:spTree>
    <p:extLst>
      <p:ext uri="{BB962C8B-B14F-4D97-AF65-F5344CB8AC3E}">
        <p14:creationId xmlns:p14="http://schemas.microsoft.com/office/powerpoint/2010/main" val="25917525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66017" tIns="0" rIns="266017" bIns="66504" rtlCol="0" anchor="b" anchorCtr="0">
            <a:noAutofit/>
          </a:bodyPr>
          <a:lstStyle/>
          <a:p>
            <a:r>
              <a:rPr lang="en-US" altLang="ja-JP" dirty="0"/>
              <a:t>2025</a:t>
            </a:r>
            <a:r>
              <a:rPr lang="ja-JP" altLang="en-US" dirty="0"/>
              <a:t>年　大阪・関西万博を機に “豊かな未来社会” を実現</a:t>
            </a:r>
          </a:p>
        </p:txBody>
      </p:sp>
      <p:sp>
        <p:nvSpPr>
          <p:cNvPr id="34" name="テキスト プレースホルダー 33">
            <a:extLst>
              <a:ext uri="{FF2B5EF4-FFF2-40B4-BE49-F238E27FC236}">
                <a16:creationId xmlns:a16="http://schemas.microsoft.com/office/drawing/2014/main" id="{7C3CB246-5095-4364-8351-CD0F824220A5}"/>
              </a:ext>
            </a:extLst>
          </p:cNvPr>
          <p:cNvSpPr>
            <a:spLocks noGrp="1"/>
          </p:cNvSpPr>
          <p:nvPr>
            <p:ph type="body" sz="quarter" idx="10"/>
          </p:nvPr>
        </p:nvSpPr>
        <p:spPr>
          <a:xfrm>
            <a:off x="265855" y="1101106"/>
            <a:ext cx="8612290" cy="218898"/>
          </a:xfrm>
        </p:spPr>
        <p:txBody>
          <a:bodyPr/>
          <a:lstStyle/>
          <a:p>
            <a:r>
              <a:rPr lang="ja-JP" altLang="en-US" dirty="0"/>
              <a:t>スーパーシティ構想の各取組は、大阪・関西万博を機に、更に技術革新、社会実装を促進し、大阪市域、大阪府域へ展開していく。</a:t>
            </a:r>
          </a:p>
        </p:txBody>
      </p:sp>
      <p:sp>
        <p:nvSpPr>
          <p:cNvPr id="12" name="角丸四角形 13">
            <a:extLst>
              <a:ext uri="{FF2B5EF4-FFF2-40B4-BE49-F238E27FC236}">
                <a16:creationId xmlns:a16="http://schemas.microsoft.com/office/drawing/2014/main" id="{04AB560D-202F-4931-BE60-C6140F060F1B}"/>
              </a:ext>
            </a:extLst>
          </p:cNvPr>
          <p:cNvSpPr/>
          <p:nvPr/>
        </p:nvSpPr>
        <p:spPr>
          <a:xfrm>
            <a:off x="1097319" y="1699643"/>
            <a:ext cx="2693419" cy="465529"/>
          </a:xfrm>
          <a:prstGeom prst="homePlat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フェーズ</a:t>
            </a:r>
            <a:r>
              <a:rPr kumimoji="1" lang="en-US" altLang="ja-JP"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Ⅰ</a:t>
            </a: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2024</a:t>
            </a:r>
            <a:r>
              <a:rPr kumimoji="1" lang="ja-JP"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ja-JP" altLang="en-US" sz="101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度</a:t>
            </a:r>
            <a:r>
              <a:rPr kumimoji="1" lang="ja-JP"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Before</a:t>
            </a:r>
            <a:r>
              <a:rPr kumimoji="1" lang="ja-JP"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3" name="角丸四角形 13">
            <a:extLst>
              <a:ext uri="{FF2B5EF4-FFF2-40B4-BE49-F238E27FC236}">
                <a16:creationId xmlns:a16="http://schemas.microsoft.com/office/drawing/2014/main" id="{89E357D7-BE29-4833-8669-0A8F60873FDD}"/>
              </a:ext>
            </a:extLst>
          </p:cNvPr>
          <p:cNvSpPr/>
          <p:nvPr/>
        </p:nvSpPr>
        <p:spPr>
          <a:xfrm>
            <a:off x="3674355" y="1699643"/>
            <a:ext cx="2693419" cy="465529"/>
          </a:xfrm>
          <a:prstGeom prst="chevron">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フェーズ</a:t>
            </a:r>
            <a:r>
              <a:rPr kumimoji="1" lang="en-US" altLang="ja-JP"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Ⅱ</a:t>
            </a: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en-US" altLang="ja-JP" sz="1016"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2025</a:t>
            </a:r>
            <a:r>
              <a:rPr kumimoji="1" lang="ja-JP" altLang="en-US" sz="1016"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年度 </a:t>
            </a:r>
            <a:r>
              <a:rPr kumimoji="1" lang="en-US" altLang="ja-JP" sz="1016"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With</a:t>
            </a:r>
            <a:r>
              <a:rPr kumimoji="1" lang="ja-JP" altLang="en-US" sz="1016"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万博</a:t>
            </a:r>
            <a:endParaRPr kumimoji="1" lang="en-US" altLang="ja-JP" sz="1016"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4" name="角丸四角形 13">
            <a:extLst>
              <a:ext uri="{FF2B5EF4-FFF2-40B4-BE49-F238E27FC236}">
                <a16:creationId xmlns:a16="http://schemas.microsoft.com/office/drawing/2014/main" id="{0DEA27DF-79DC-4CBD-8CF6-E267610A7625}"/>
              </a:ext>
            </a:extLst>
          </p:cNvPr>
          <p:cNvSpPr/>
          <p:nvPr/>
        </p:nvSpPr>
        <p:spPr>
          <a:xfrm>
            <a:off x="6251392" y="1699643"/>
            <a:ext cx="2693419" cy="465529"/>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フェーズ</a:t>
            </a:r>
            <a:r>
              <a:rPr kumimoji="1" lang="en-US" altLang="ja-JP"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Ⅲ</a:t>
            </a: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en-US" altLang="ja-JP"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2026</a:t>
            </a:r>
            <a:r>
              <a:rPr kumimoji="1" lang="ja-JP"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ja-JP" altLang="en-US" sz="101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度</a:t>
            </a:r>
            <a:r>
              <a:rPr kumimoji="1" lang="ja-JP"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After</a:t>
            </a:r>
            <a:r>
              <a:rPr kumimoji="1" lang="ja-JP"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7" name="角丸四角形 13">
            <a:extLst>
              <a:ext uri="{FF2B5EF4-FFF2-40B4-BE49-F238E27FC236}">
                <a16:creationId xmlns:a16="http://schemas.microsoft.com/office/drawing/2014/main" id="{CABE5EF4-1653-4305-851E-2D829814EF7F}"/>
              </a:ext>
            </a:extLst>
          </p:cNvPr>
          <p:cNvSpPr/>
          <p:nvPr/>
        </p:nvSpPr>
        <p:spPr>
          <a:xfrm>
            <a:off x="266017" y="2198424"/>
            <a:ext cx="731546" cy="1895369"/>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49878" tIns="99756" rIns="49878" bIns="99756" rtlCol="0" anchor="b"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医療・健康など</a:t>
            </a:r>
          </a:p>
        </p:txBody>
      </p:sp>
      <p:grpSp>
        <p:nvGrpSpPr>
          <p:cNvPr id="110" name="グループ化 109">
            <a:extLst>
              <a:ext uri="{FF2B5EF4-FFF2-40B4-BE49-F238E27FC236}">
                <a16:creationId xmlns:a16="http://schemas.microsoft.com/office/drawing/2014/main" id="{9C648846-4B38-43FA-AC40-D8AE24BF005C}"/>
              </a:ext>
            </a:extLst>
          </p:cNvPr>
          <p:cNvGrpSpPr/>
          <p:nvPr/>
        </p:nvGrpSpPr>
        <p:grpSpPr>
          <a:xfrm>
            <a:off x="631790" y="2298181"/>
            <a:ext cx="8180013" cy="1729108"/>
            <a:chOff x="684000" y="2268000"/>
            <a:chExt cx="8856000" cy="1872000"/>
          </a:xfrm>
        </p:grpSpPr>
        <p:grpSp>
          <p:nvGrpSpPr>
            <p:cNvPr id="107" name="グループ化 106">
              <a:extLst>
                <a:ext uri="{FF2B5EF4-FFF2-40B4-BE49-F238E27FC236}">
                  <a16:creationId xmlns:a16="http://schemas.microsoft.com/office/drawing/2014/main" id="{6211A341-7FFF-4398-8873-A76E716979CF}"/>
                </a:ext>
              </a:extLst>
            </p:cNvPr>
            <p:cNvGrpSpPr/>
            <p:nvPr/>
          </p:nvGrpSpPr>
          <p:grpSpPr>
            <a:xfrm>
              <a:off x="684000" y="2268000"/>
              <a:ext cx="8856000" cy="864000"/>
              <a:chOff x="684000" y="2268000"/>
              <a:chExt cx="8856000" cy="864000"/>
            </a:xfrm>
          </p:grpSpPr>
          <p:sp>
            <p:nvSpPr>
              <p:cNvPr id="18" name="角丸四角形 13">
                <a:extLst>
                  <a:ext uri="{FF2B5EF4-FFF2-40B4-BE49-F238E27FC236}">
                    <a16:creationId xmlns:a16="http://schemas.microsoft.com/office/drawing/2014/main" id="{5124FF20-9547-41F9-B9CE-3DC70207E883}"/>
                  </a:ext>
                </a:extLst>
              </p:cNvPr>
              <p:cNvSpPr/>
              <p:nvPr/>
            </p:nvSpPr>
            <p:spPr>
              <a:xfrm>
                <a:off x="684000" y="2268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a:ln>
                      <a:noFill/>
                    </a:ln>
                    <a:solidFill>
                      <a:srgbClr val="2EB66F"/>
                    </a:solidFill>
                    <a:effectLst/>
                    <a:uLnTx/>
                    <a:uFillTx/>
                    <a:latin typeface="Meiryo UI" panose="020B0604030504040204" pitchFamily="50" charset="-128"/>
                    <a:ea typeface="Meiryo UI" panose="020B0604030504040204" pitchFamily="50" charset="-128"/>
                    <a:cs typeface="+mn-cs"/>
                  </a:rPr>
                  <a:t>医療</a:t>
                </a:r>
              </a:p>
            </p:txBody>
          </p:sp>
          <p:sp>
            <p:nvSpPr>
              <p:cNvPr id="47" name="角丸四角形 13">
                <a:extLst>
                  <a:ext uri="{FF2B5EF4-FFF2-40B4-BE49-F238E27FC236}">
                    <a16:creationId xmlns:a16="http://schemas.microsoft.com/office/drawing/2014/main" id="{F6920551-3B88-44CA-BD18-D8633BE7573E}"/>
                  </a:ext>
                </a:extLst>
              </p:cNvPr>
              <p:cNvSpPr/>
              <p:nvPr/>
            </p:nvSpPr>
            <p:spPr>
              <a:xfrm>
                <a:off x="1260000" y="2916000"/>
                <a:ext cx="8280000" cy="216000"/>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166260" bIns="33252" rtlCol="0" anchor="b"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全ての人が最先端の医療サービスを受けることができる、未来社会</a:t>
                </a: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96" name="グループ化 95">
                <a:extLst>
                  <a:ext uri="{FF2B5EF4-FFF2-40B4-BE49-F238E27FC236}">
                    <a16:creationId xmlns:a16="http://schemas.microsoft.com/office/drawing/2014/main" id="{56372896-109E-4FD0-A1ED-714EBADE9134}"/>
                  </a:ext>
                </a:extLst>
              </p:cNvPr>
              <p:cNvGrpSpPr/>
              <p:nvPr/>
            </p:nvGrpSpPr>
            <p:grpSpPr>
              <a:xfrm>
                <a:off x="1260000" y="2268000"/>
                <a:ext cx="2664000" cy="540000"/>
                <a:chOff x="1260000" y="2268000"/>
                <a:chExt cx="2664000" cy="540000"/>
              </a:xfrm>
            </p:grpSpPr>
            <p:sp>
              <p:nvSpPr>
                <p:cNvPr id="42" name="角丸四角形 13">
                  <a:extLst>
                    <a:ext uri="{FF2B5EF4-FFF2-40B4-BE49-F238E27FC236}">
                      <a16:creationId xmlns:a16="http://schemas.microsoft.com/office/drawing/2014/main" id="{4BE5A797-044C-40AE-88AD-31C2243EB0F1}"/>
                    </a:ext>
                  </a:extLst>
                </p:cNvPr>
                <p:cNvSpPr/>
                <p:nvPr/>
              </p:nvSpPr>
              <p:spPr>
                <a:xfrm>
                  <a:off x="1260000" y="2268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建設作業員の安全・健康管理</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リアルタイムでの</a:t>
                  </a: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解析など</a:t>
                  </a:r>
                </a:p>
              </p:txBody>
            </p:sp>
            <p:sp>
              <p:nvSpPr>
                <p:cNvPr id="51" name="角丸四角形 13">
                  <a:extLst>
                    <a:ext uri="{FF2B5EF4-FFF2-40B4-BE49-F238E27FC236}">
                      <a16:creationId xmlns:a16="http://schemas.microsoft.com/office/drawing/2014/main" id="{6E1D9647-D261-4EE5-B4F7-3FA807C8D445}"/>
                    </a:ext>
                  </a:extLst>
                </p:cNvPr>
                <p:cNvSpPr/>
                <p:nvPr/>
              </p:nvSpPr>
              <p:spPr>
                <a:xfrm>
                  <a:off x="1260000" y="2268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91" name="グループ化 90">
                <a:extLst>
                  <a:ext uri="{FF2B5EF4-FFF2-40B4-BE49-F238E27FC236}">
                    <a16:creationId xmlns:a16="http://schemas.microsoft.com/office/drawing/2014/main" id="{F35B982C-8D87-4BFB-B3FD-F0B9E905FFCC}"/>
                  </a:ext>
                </a:extLst>
              </p:cNvPr>
              <p:cNvGrpSpPr/>
              <p:nvPr/>
            </p:nvGrpSpPr>
            <p:grpSpPr>
              <a:xfrm>
                <a:off x="4068000" y="2268000"/>
                <a:ext cx="2664000" cy="540000"/>
                <a:chOff x="4068000" y="2268000"/>
                <a:chExt cx="2664000" cy="540000"/>
              </a:xfrm>
            </p:grpSpPr>
            <p:sp>
              <p:nvSpPr>
                <p:cNvPr id="43" name="角丸四角形 13">
                  <a:extLst>
                    <a:ext uri="{FF2B5EF4-FFF2-40B4-BE49-F238E27FC236}">
                      <a16:creationId xmlns:a16="http://schemas.microsoft.com/office/drawing/2014/main" id="{4334A047-9D80-49B9-8724-8951F4F8CF03}"/>
                    </a:ext>
                  </a:extLst>
                </p:cNvPr>
                <p:cNvSpPr/>
                <p:nvPr/>
              </p:nvSpPr>
              <p:spPr>
                <a:xfrm>
                  <a:off x="4068000" y="2268000"/>
                  <a:ext cx="2664000" cy="540000"/>
                </a:xfrm>
                <a:prstGeom prst="rect">
                  <a:avLst/>
                </a:prstGeom>
                <a:solidFill>
                  <a:srgbClr val="DEF7EA"/>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“健康といのち”がコンセプトの万博</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近未来の医療サービスを体感・具現化</a:t>
                  </a:r>
                </a:p>
              </p:txBody>
            </p:sp>
            <p:sp>
              <p:nvSpPr>
                <p:cNvPr id="52" name="角丸四角形 13">
                  <a:extLst>
                    <a:ext uri="{FF2B5EF4-FFF2-40B4-BE49-F238E27FC236}">
                      <a16:creationId xmlns:a16="http://schemas.microsoft.com/office/drawing/2014/main" id="{5226BACB-E641-45BC-BF6B-B825183EC139}"/>
                    </a:ext>
                  </a:extLst>
                </p:cNvPr>
                <p:cNvSpPr/>
                <p:nvPr/>
              </p:nvSpPr>
              <p:spPr>
                <a:xfrm>
                  <a:off x="4068000" y="2268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grpSp>
          <p:sp>
            <p:nvSpPr>
              <p:cNvPr id="44" name="角丸四角形 13">
                <a:extLst>
                  <a:ext uri="{FF2B5EF4-FFF2-40B4-BE49-F238E27FC236}">
                    <a16:creationId xmlns:a16="http://schemas.microsoft.com/office/drawing/2014/main" id="{35264255-8973-4979-96B3-00D29AA2DD44}"/>
                  </a:ext>
                </a:extLst>
              </p:cNvPr>
              <p:cNvSpPr/>
              <p:nvPr/>
            </p:nvSpPr>
            <p:spPr>
              <a:xfrm>
                <a:off x="6876000" y="2268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先端国際医療の提供</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日常化された先端医療サービス</a:t>
                </a:r>
              </a:p>
            </p:txBody>
          </p:sp>
        </p:grpSp>
        <p:grpSp>
          <p:nvGrpSpPr>
            <p:cNvPr id="106" name="グループ化 105">
              <a:extLst>
                <a:ext uri="{FF2B5EF4-FFF2-40B4-BE49-F238E27FC236}">
                  <a16:creationId xmlns:a16="http://schemas.microsoft.com/office/drawing/2014/main" id="{B52F6004-1E7C-4B1D-AE43-2FF2AE3E1D17}"/>
                </a:ext>
              </a:extLst>
            </p:cNvPr>
            <p:cNvGrpSpPr/>
            <p:nvPr/>
          </p:nvGrpSpPr>
          <p:grpSpPr>
            <a:xfrm>
              <a:off x="684000" y="3276000"/>
              <a:ext cx="8856000" cy="864000"/>
              <a:chOff x="684000" y="3276000"/>
              <a:chExt cx="8856000" cy="864000"/>
            </a:xfrm>
          </p:grpSpPr>
          <p:sp>
            <p:nvSpPr>
              <p:cNvPr id="19" name="角丸四角形 13">
                <a:extLst>
                  <a:ext uri="{FF2B5EF4-FFF2-40B4-BE49-F238E27FC236}">
                    <a16:creationId xmlns:a16="http://schemas.microsoft.com/office/drawing/2014/main" id="{38C4511D-11A4-44F2-BB3F-30D015DEC39E}"/>
                  </a:ext>
                </a:extLst>
              </p:cNvPr>
              <p:cNvSpPr/>
              <p:nvPr/>
            </p:nvSpPr>
            <p:spPr>
              <a:xfrm>
                <a:off x="684000" y="3276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a:ln>
                      <a:noFill/>
                    </a:ln>
                    <a:solidFill>
                      <a:srgbClr val="2EB66F"/>
                    </a:solidFill>
                    <a:effectLst/>
                    <a:uLnTx/>
                    <a:uFillTx/>
                    <a:latin typeface="Meiryo UI" panose="020B0604030504040204" pitchFamily="50" charset="-128"/>
                    <a:ea typeface="Meiryo UI" panose="020B0604030504040204" pitchFamily="50" charset="-128"/>
                    <a:cs typeface="+mn-cs"/>
                  </a:rPr>
                  <a:t>健康</a:t>
                </a:r>
              </a:p>
            </p:txBody>
          </p:sp>
          <p:grpSp>
            <p:nvGrpSpPr>
              <p:cNvPr id="105" name="グループ化 104">
                <a:extLst>
                  <a:ext uri="{FF2B5EF4-FFF2-40B4-BE49-F238E27FC236}">
                    <a16:creationId xmlns:a16="http://schemas.microsoft.com/office/drawing/2014/main" id="{A74FA902-D9C6-46DA-83AE-1040FF342377}"/>
                  </a:ext>
                </a:extLst>
              </p:cNvPr>
              <p:cNvGrpSpPr/>
              <p:nvPr/>
            </p:nvGrpSpPr>
            <p:grpSpPr>
              <a:xfrm>
                <a:off x="1260000" y="3276000"/>
                <a:ext cx="8280000" cy="864000"/>
                <a:chOff x="1260000" y="3276000"/>
                <a:chExt cx="8280000" cy="864000"/>
              </a:xfrm>
            </p:grpSpPr>
            <p:sp>
              <p:nvSpPr>
                <p:cNvPr id="59" name="角丸四角形 13">
                  <a:extLst>
                    <a:ext uri="{FF2B5EF4-FFF2-40B4-BE49-F238E27FC236}">
                      <a16:creationId xmlns:a16="http://schemas.microsoft.com/office/drawing/2014/main" id="{F0B3E871-1F18-4D01-BB59-487593DF570A}"/>
                    </a:ext>
                  </a:extLst>
                </p:cNvPr>
                <p:cNvSpPr/>
                <p:nvPr/>
              </p:nvSpPr>
              <p:spPr>
                <a:xfrm>
                  <a:off x="1260000" y="3924000"/>
                  <a:ext cx="8280000" cy="216000"/>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166260" bIns="33252" rtlCol="0" anchor="b"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健康寿命が延伸し、豊かに暮らすことのできる、未来社会</a:t>
                  </a:r>
                  <a:r>
                    <a:rPr kumimoji="1" lang="en-US" altLang="ja-JP"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grpSp>
              <p:nvGrpSpPr>
                <p:cNvPr id="95" name="グループ化 94">
                  <a:extLst>
                    <a:ext uri="{FF2B5EF4-FFF2-40B4-BE49-F238E27FC236}">
                      <a16:creationId xmlns:a16="http://schemas.microsoft.com/office/drawing/2014/main" id="{40E3267C-EB69-4FD8-84A9-2B3B7803EEAE}"/>
                    </a:ext>
                  </a:extLst>
                </p:cNvPr>
                <p:cNvGrpSpPr/>
                <p:nvPr/>
              </p:nvGrpSpPr>
              <p:grpSpPr>
                <a:xfrm>
                  <a:off x="1260000" y="3276000"/>
                  <a:ext cx="2664000" cy="540000"/>
                  <a:chOff x="1260000" y="3276000"/>
                  <a:chExt cx="2664000" cy="540000"/>
                </a:xfrm>
              </p:grpSpPr>
              <p:sp>
                <p:nvSpPr>
                  <p:cNvPr id="56" name="角丸四角形 13">
                    <a:extLst>
                      <a:ext uri="{FF2B5EF4-FFF2-40B4-BE49-F238E27FC236}">
                        <a16:creationId xmlns:a16="http://schemas.microsoft.com/office/drawing/2014/main" id="{522CDBDE-3769-43A3-A349-8FF1134B3D29}"/>
                      </a:ext>
                    </a:extLst>
                  </p:cNvPr>
                  <p:cNvSpPr/>
                  <p:nvPr/>
                </p:nvSpPr>
                <p:spPr>
                  <a:xfrm>
                    <a:off x="1260000" y="3276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en-US" altLang="ja-JP" sz="1108" b="1" i="0" u="none" strike="noStrike" kern="1200" cap="none" spc="-46"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108" b="1" i="0" u="none" strike="noStrike" kern="1200" cap="none" spc="-46"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分析などによる健康増進プログラム</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ヒューマンデータと</a:t>
                    </a: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a:t>
                    </a:r>
                  </a:p>
                </p:txBody>
              </p:sp>
              <p:sp>
                <p:nvSpPr>
                  <p:cNvPr id="60" name="角丸四角形 13">
                    <a:extLst>
                      <a:ext uri="{FF2B5EF4-FFF2-40B4-BE49-F238E27FC236}">
                        <a16:creationId xmlns:a16="http://schemas.microsoft.com/office/drawing/2014/main" id="{7A3FFF01-DC6F-44CB-BFCA-9487C503DC7E}"/>
                      </a:ext>
                    </a:extLst>
                  </p:cNvPr>
                  <p:cNvSpPr/>
                  <p:nvPr/>
                </p:nvSpPr>
                <p:spPr>
                  <a:xfrm>
                    <a:off x="1260000" y="3276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うめきた</a:t>
                    </a:r>
                  </a:p>
                </p:txBody>
              </p:sp>
            </p:grpSp>
            <p:grpSp>
              <p:nvGrpSpPr>
                <p:cNvPr id="94" name="グループ化 93">
                  <a:extLst>
                    <a:ext uri="{FF2B5EF4-FFF2-40B4-BE49-F238E27FC236}">
                      <a16:creationId xmlns:a16="http://schemas.microsoft.com/office/drawing/2014/main" id="{89D129F7-0F42-4E6F-B8A7-2D2685E0DF6B}"/>
                    </a:ext>
                  </a:extLst>
                </p:cNvPr>
                <p:cNvGrpSpPr/>
                <p:nvPr/>
              </p:nvGrpSpPr>
              <p:grpSpPr>
                <a:xfrm>
                  <a:off x="4068000" y="3276000"/>
                  <a:ext cx="2664000" cy="540000"/>
                  <a:chOff x="4068000" y="3276000"/>
                  <a:chExt cx="2664000" cy="540000"/>
                </a:xfrm>
              </p:grpSpPr>
              <p:sp>
                <p:nvSpPr>
                  <p:cNvPr id="57" name="角丸四角形 13">
                    <a:extLst>
                      <a:ext uri="{FF2B5EF4-FFF2-40B4-BE49-F238E27FC236}">
                        <a16:creationId xmlns:a16="http://schemas.microsoft.com/office/drawing/2014/main" id="{15AAA188-710C-47FF-9D8A-92729A81586C}"/>
                      </a:ext>
                    </a:extLst>
                  </p:cNvPr>
                  <p:cNvSpPr/>
                  <p:nvPr/>
                </p:nvSpPr>
                <p:spPr>
                  <a:xfrm>
                    <a:off x="4068000" y="3276000"/>
                    <a:ext cx="2664000" cy="540000"/>
                  </a:xfrm>
                  <a:prstGeom prst="rect">
                    <a:avLst/>
                  </a:prstGeom>
                  <a:solidFill>
                    <a:srgbClr val="DEF7EA"/>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PHR</a:t>
                    </a: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を活用した未来の健康体験</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未来のヘルスケア・インキュベーション</a:t>
                    </a:r>
                  </a:p>
                </p:txBody>
              </p:sp>
              <p:sp>
                <p:nvSpPr>
                  <p:cNvPr id="61" name="角丸四角形 13">
                    <a:extLst>
                      <a:ext uri="{FF2B5EF4-FFF2-40B4-BE49-F238E27FC236}">
                        <a16:creationId xmlns:a16="http://schemas.microsoft.com/office/drawing/2014/main" id="{8E2A2E00-E9F5-470C-B59E-27EF56B500D7}"/>
                      </a:ext>
                    </a:extLst>
                  </p:cNvPr>
                  <p:cNvSpPr/>
                  <p:nvPr/>
                </p:nvSpPr>
                <p:spPr>
                  <a:xfrm>
                    <a:off x="4068000" y="3276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grpSp>
            <p:sp>
              <p:nvSpPr>
                <p:cNvPr id="58" name="角丸四角形 13">
                  <a:extLst>
                    <a:ext uri="{FF2B5EF4-FFF2-40B4-BE49-F238E27FC236}">
                      <a16:creationId xmlns:a16="http://schemas.microsoft.com/office/drawing/2014/main" id="{DD303E31-1D2B-4999-87FF-7B3E745E4A5D}"/>
                    </a:ext>
                  </a:extLst>
                </p:cNvPr>
                <p:cNvSpPr/>
                <p:nvPr/>
              </p:nvSpPr>
              <p:spPr>
                <a:xfrm>
                  <a:off x="6876000" y="3276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0" bIns="0" rtlCol="0" anchor="ctr" anchorCtr="0">
                  <a:noAutofit/>
                </a:bodyPr>
                <a:lstStyle/>
                <a:p>
                  <a:pPr marL="0" marR="0" lvl="0" indent="0" algn="l" defTabSz="422316" rtl="0" eaLnBrk="1" fontAlgn="base" latinLnBrk="0" hangingPunct="1">
                    <a:lnSpc>
                      <a:spcPts val="1108"/>
                    </a:lnSpc>
                    <a:spcBef>
                      <a:spcPts val="0"/>
                    </a:spcBef>
                    <a:spcAft>
                      <a:spcPts val="0"/>
                    </a:spcAft>
                    <a:buClrTx/>
                    <a:buSzTx/>
                    <a:buFontTx/>
                    <a:buNone/>
                    <a:tabLst/>
                    <a:defRPr/>
                  </a:pPr>
                  <a:r>
                    <a:rPr kumimoji="1" lang="ja-JP" altLang="en-US" sz="1108" b="1" i="0" u="none" strike="noStrike" kern="1100" cap="none" spc="-92"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データ連携などによるサービスの高度化</a:t>
                  </a:r>
                </a:p>
                <a:p>
                  <a:pPr marL="0" marR="0" lvl="0" indent="0" algn="l" defTabSz="422316" rtl="0" eaLnBrk="1" fontAlgn="base" latinLnBrk="0" hangingPunct="1">
                    <a:lnSpc>
                      <a:spcPts val="1108"/>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a:t>
                  </a: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PHR</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と新たなテクノロジーを活用</a:t>
                  </a:r>
                </a:p>
              </p:txBody>
            </p:sp>
          </p:grpSp>
        </p:grpSp>
      </p:grpSp>
      <p:grpSp>
        <p:nvGrpSpPr>
          <p:cNvPr id="112" name="グループ化 111">
            <a:extLst>
              <a:ext uri="{FF2B5EF4-FFF2-40B4-BE49-F238E27FC236}">
                <a16:creationId xmlns:a16="http://schemas.microsoft.com/office/drawing/2014/main" id="{C9191A7C-A59C-40FD-966F-6733354D07DB}"/>
              </a:ext>
            </a:extLst>
          </p:cNvPr>
          <p:cNvGrpSpPr/>
          <p:nvPr/>
        </p:nvGrpSpPr>
        <p:grpSpPr>
          <a:xfrm>
            <a:off x="266017" y="4193549"/>
            <a:ext cx="8545786" cy="1895369"/>
            <a:chOff x="288000" y="4428000"/>
            <a:chExt cx="9252000" cy="2052000"/>
          </a:xfrm>
        </p:grpSpPr>
        <p:sp>
          <p:nvSpPr>
            <p:cNvPr id="24" name="角丸四角形 13">
              <a:extLst>
                <a:ext uri="{FF2B5EF4-FFF2-40B4-BE49-F238E27FC236}">
                  <a16:creationId xmlns:a16="http://schemas.microsoft.com/office/drawing/2014/main" id="{B3954F05-D1DC-400E-9A4F-5958E71909BC}"/>
                </a:ext>
              </a:extLst>
            </p:cNvPr>
            <p:cNvSpPr/>
            <p:nvPr/>
          </p:nvSpPr>
          <p:spPr>
            <a:xfrm>
              <a:off x="288000" y="4428000"/>
              <a:ext cx="792000" cy="2052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49878" tIns="99756" rIns="49878" bIns="99756" rtlCol="0" anchor="b"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移動・物流など</a:t>
              </a:r>
            </a:p>
          </p:txBody>
        </p:sp>
        <p:grpSp>
          <p:nvGrpSpPr>
            <p:cNvPr id="111" name="グループ化 110">
              <a:extLst>
                <a:ext uri="{FF2B5EF4-FFF2-40B4-BE49-F238E27FC236}">
                  <a16:creationId xmlns:a16="http://schemas.microsoft.com/office/drawing/2014/main" id="{3CE52358-BBF4-4C5F-B58F-D518E9476C53}"/>
                </a:ext>
              </a:extLst>
            </p:cNvPr>
            <p:cNvGrpSpPr/>
            <p:nvPr/>
          </p:nvGrpSpPr>
          <p:grpSpPr>
            <a:xfrm>
              <a:off x="684000" y="4536000"/>
              <a:ext cx="8856000" cy="1872000"/>
              <a:chOff x="684000" y="4536000"/>
              <a:chExt cx="8856000" cy="1872000"/>
            </a:xfrm>
          </p:grpSpPr>
          <p:grpSp>
            <p:nvGrpSpPr>
              <p:cNvPr id="108" name="グループ化 107">
                <a:extLst>
                  <a:ext uri="{FF2B5EF4-FFF2-40B4-BE49-F238E27FC236}">
                    <a16:creationId xmlns:a16="http://schemas.microsoft.com/office/drawing/2014/main" id="{44E3C372-654E-454D-B4C2-0BB3330242E0}"/>
                  </a:ext>
                </a:extLst>
              </p:cNvPr>
              <p:cNvGrpSpPr/>
              <p:nvPr/>
            </p:nvGrpSpPr>
            <p:grpSpPr>
              <a:xfrm>
                <a:off x="684000" y="4536000"/>
                <a:ext cx="8856000" cy="864000"/>
                <a:chOff x="684000" y="4536000"/>
                <a:chExt cx="8856000" cy="864000"/>
              </a:xfrm>
            </p:grpSpPr>
            <p:sp>
              <p:nvSpPr>
                <p:cNvPr id="45" name="角丸四角形 13">
                  <a:extLst>
                    <a:ext uri="{FF2B5EF4-FFF2-40B4-BE49-F238E27FC236}">
                      <a16:creationId xmlns:a16="http://schemas.microsoft.com/office/drawing/2014/main" id="{A1883345-0B07-48DA-9C45-C702FBE000AC}"/>
                    </a:ext>
                  </a:extLst>
                </p:cNvPr>
                <p:cNvSpPr/>
                <p:nvPr/>
              </p:nvSpPr>
              <p:spPr>
                <a:xfrm>
                  <a:off x="684000" y="4536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a:ln>
                        <a:noFill/>
                      </a:ln>
                      <a:solidFill>
                        <a:srgbClr val="2F5597"/>
                      </a:solidFill>
                      <a:effectLst/>
                      <a:uLnTx/>
                      <a:uFillTx/>
                      <a:latin typeface="Meiryo UI" panose="020B0604030504040204" pitchFamily="50" charset="-128"/>
                      <a:ea typeface="Meiryo UI" panose="020B0604030504040204" pitchFamily="50" charset="-128"/>
                      <a:cs typeface="+mn-cs"/>
                    </a:rPr>
                    <a:t>陸路</a:t>
                  </a:r>
                </a:p>
              </p:txBody>
            </p:sp>
            <p:sp>
              <p:nvSpPr>
                <p:cNvPr id="89" name="角丸四角形 13">
                  <a:extLst>
                    <a:ext uri="{FF2B5EF4-FFF2-40B4-BE49-F238E27FC236}">
                      <a16:creationId xmlns:a16="http://schemas.microsoft.com/office/drawing/2014/main" id="{64314700-A2B0-4532-BCC5-9DF90AC964FE}"/>
                    </a:ext>
                  </a:extLst>
                </p:cNvPr>
                <p:cNvSpPr/>
                <p:nvPr/>
              </p:nvSpPr>
              <p:spPr>
                <a:xfrm>
                  <a:off x="1260000" y="5184000"/>
                  <a:ext cx="8280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166260" bIns="33252" rtlCol="0" anchor="b"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過密化する都市をストレスフリーに移動できる、未来社会</a:t>
                  </a: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97" name="グループ化 96">
                  <a:extLst>
                    <a:ext uri="{FF2B5EF4-FFF2-40B4-BE49-F238E27FC236}">
                      <a16:creationId xmlns:a16="http://schemas.microsoft.com/office/drawing/2014/main" id="{C3203780-4388-4D37-B5E5-DBE374F7B2E0}"/>
                    </a:ext>
                  </a:extLst>
                </p:cNvPr>
                <p:cNvGrpSpPr/>
                <p:nvPr/>
              </p:nvGrpSpPr>
              <p:grpSpPr>
                <a:xfrm>
                  <a:off x="1260000" y="4536000"/>
                  <a:ext cx="2664000" cy="540000"/>
                  <a:chOff x="1260000" y="4536000"/>
                  <a:chExt cx="2664000" cy="540000"/>
                </a:xfrm>
              </p:grpSpPr>
              <p:sp>
                <p:nvSpPr>
                  <p:cNvPr id="88" name="角丸四角形 13">
                    <a:extLst>
                      <a:ext uri="{FF2B5EF4-FFF2-40B4-BE49-F238E27FC236}">
                        <a16:creationId xmlns:a16="http://schemas.microsoft.com/office/drawing/2014/main" id="{51B25111-A2E3-4BB3-BBA9-22B3C92DCED2}"/>
                      </a:ext>
                    </a:extLst>
                  </p:cNvPr>
                  <p:cNvSpPr/>
                  <p:nvPr/>
                </p:nvSpPr>
                <p:spPr>
                  <a:xfrm>
                    <a:off x="1260000" y="4536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自動運転車</a:t>
                    </a:r>
                    <a:r>
                      <a:rPr kumimoji="1" lang="en-US" altLang="ja-JP"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レベル</a:t>
                    </a:r>
                    <a:r>
                      <a:rPr kumimoji="1" lang="en-US" altLang="ja-JP"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での貨客混載</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万博工事</a:t>
                    </a:r>
                    <a:r>
                      <a:rPr kumimoji="1" lang="ja-JP" altLang="en-US" sz="97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での</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貨客混載</a:t>
                    </a:r>
                    <a:endParaRPr kumimoji="1" lang="ja-JP" altLang="en-US" sz="970" b="0" i="0" u="none" strike="sng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77" name="角丸四角形 13">
                    <a:extLst>
                      <a:ext uri="{FF2B5EF4-FFF2-40B4-BE49-F238E27FC236}">
                        <a16:creationId xmlns:a16="http://schemas.microsoft.com/office/drawing/2014/main" id="{88055342-6536-41C1-BC9F-90FDAB81CFD1}"/>
                      </a:ext>
                    </a:extLst>
                  </p:cNvPr>
                  <p:cNvSpPr/>
                  <p:nvPr/>
                </p:nvSpPr>
                <p:spPr>
                  <a:xfrm>
                    <a:off x="1260000" y="4536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98" name="グループ化 97">
                  <a:extLst>
                    <a:ext uri="{FF2B5EF4-FFF2-40B4-BE49-F238E27FC236}">
                      <a16:creationId xmlns:a16="http://schemas.microsoft.com/office/drawing/2014/main" id="{36ADE803-85B1-4EE1-934C-947BE4BBB5E2}"/>
                    </a:ext>
                  </a:extLst>
                </p:cNvPr>
                <p:cNvGrpSpPr/>
                <p:nvPr/>
              </p:nvGrpSpPr>
              <p:grpSpPr>
                <a:xfrm>
                  <a:off x="4068000" y="4536000"/>
                  <a:ext cx="2700000" cy="540000"/>
                  <a:chOff x="4068000" y="4536000"/>
                  <a:chExt cx="2700000" cy="540000"/>
                </a:xfrm>
              </p:grpSpPr>
              <p:sp>
                <p:nvSpPr>
                  <p:cNvPr id="74" name="角丸四角形 13">
                    <a:extLst>
                      <a:ext uri="{FF2B5EF4-FFF2-40B4-BE49-F238E27FC236}">
                        <a16:creationId xmlns:a16="http://schemas.microsoft.com/office/drawing/2014/main" id="{18C714F7-0475-4931-9453-D1BF692F26E1}"/>
                      </a:ext>
                    </a:extLst>
                  </p:cNvPr>
                  <p:cNvSpPr/>
                  <p:nvPr/>
                </p:nvSpPr>
                <p:spPr>
                  <a:xfrm>
                    <a:off x="4068000" y="4536000"/>
                    <a:ext cx="2700000" cy="540000"/>
                  </a:xfrm>
                  <a:prstGeom prst="rect">
                    <a:avLst/>
                  </a:prstGeom>
                  <a:solidFill>
                    <a:srgbClr val="DAE3F3"/>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スマートモビリティの推進</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自動運転車（レベル４相当）の実装</a:t>
                    </a:r>
                    <a:endParaRPr kumimoji="1" lang="en-US" altLang="ja-JP" sz="970" b="0"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653" rtl="0" eaLnBrk="1" fontAlgn="ctr" latinLnBrk="0" hangingPunct="1">
                      <a:lnSpc>
                        <a:spcPct val="100000"/>
                      </a:lnSpc>
                      <a:spcBef>
                        <a:spcPts val="0"/>
                      </a:spcBef>
                      <a:spcAft>
                        <a:spcPts val="277"/>
                      </a:spcAft>
                      <a:buClr>
                        <a:srgbClr val="2EB66F"/>
                      </a:buClr>
                      <a:buSzTx/>
                      <a:buFontTx/>
                      <a:buNone/>
                      <a:tabLst/>
                      <a:defRPr/>
                    </a:pPr>
                    <a:r>
                      <a:rPr kumimoji="1" lang="en-US" altLang="ja-JP" sz="97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による移動の円滑化の実現</a:t>
                    </a:r>
                    <a:endPar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角丸四角形 13">
                    <a:extLst>
                      <a:ext uri="{FF2B5EF4-FFF2-40B4-BE49-F238E27FC236}">
                        <a16:creationId xmlns:a16="http://schemas.microsoft.com/office/drawing/2014/main" id="{5BE7BD96-78F8-4C99-A363-16F17EB26A2E}"/>
                      </a:ext>
                    </a:extLst>
                  </p:cNvPr>
                  <p:cNvSpPr/>
                  <p:nvPr/>
                </p:nvSpPr>
                <p:spPr>
                  <a:xfrm>
                    <a:off x="4068000" y="4536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grpSp>
            <p:sp>
              <p:nvSpPr>
                <p:cNvPr id="75" name="角丸四角形 13">
                  <a:extLst>
                    <a:ext uri="{FF2B5EF4-FFF2-40B4-BE49-F238E27FC236}">
                      <a16:creationId xmlns:a16="http://schemas.microsoft.com/office/drawing/2014/main" id="{F26C3D00-21EF-46D2-89EF-9B36F56E626A}"/>
                    </a:ext>
                  </a:extLst>
                </p:cNvPr>
                <p:cNvSpPr/>
                <p:nvPr/>
              </p:nvSpPr>
              <p:spPr>
                <a:xfrm>
                  <a:off x="6876000" y="4536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万博後の</a:t>
                  </a:r>
                  <a:r>
                    <a:rPr kumimoji="1" lang="fi-FI"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MaaS</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多様なサービスをつないで街を活性化</a:t>
                  </a:r>
                </a:p>
              </p:txBody>
            </p:sp>
          </p:grpSp>
          <p:grpSp>
            <p:nvGrpSpPr>
              <p:cNvPr id="109" name="グループ化 108">
                <a:extLst>
                  <a:ext uri="{FF2B5EF4-FFF2-40B4-BE49-F238E27FC236}">
                    <a16:creationId xmlns:a16="http://schemas.microsoft.com/office/drawing/2014/main" id="{930949D5-580F-44F8-9ED2-B4488EC78574}"/>
                  </a:ext>
                </a:extLst>
              </p:cNvPr>
              <p:cNvGrpSpPr/>
              <p:nvPr/>
            </p:nvGrpSpPr>
            <p:grpSpPr>
              <a:xfrm>
                <a:off x="684000" y="5544000"/>
                <a:ext cx="8856000" cy="864000"/>
                <a:chOff x="684000" y="5544000"/>
                <a:chExt cx="8856000" cy="864000"/>
              </a:xfrm>
            </p:grpSpPr>
            <p:sp>
              <p:nvSpPr>
                <p:cNvPr id="46" name="角丸四角形 13">
                  <a:extLst>
                    <a:ext uri="{FF2B5EF4-FFF2-40B4-BE49-F238E27FC236}">
                      <a16:creationId xmlns:a16="http://schemas.microsoft.com/office/drawing/2014/main" id="{94556F58-372A-442F-BB5F-B3FDFE05F0AC}"/>
                    </a:ext>
                  </a:extLst>
                </p:cNvPr>
                <p:cNvSpPr/>
                <p:nvPr/>
              </p:nvSpPr>
              <p:spPr>
                <a:xfrm>
                  <a:off x="684000" y="5544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a:ln>
                        <a:noFill/>
                      </a:ln>
                      <a:solidFill>
                        <a:srgbClr val="2F5597"/>
                      </a:solidFill>
                      <a:effectLst/>
                      <a:uLnTx/>
                      <a:uFillTx/>
                      <a:latin typeface="Meiryo UI" panose="020B0604030504040204" pitchFamily="50" charset="-128"/>
                      <a:ea typeface="Meiryo UI" panose="020B0604030504040204" pitchFamily="50" charset="-128"/>
                      <a:cs typeface="+mn-cs"/>
                    </a:rPr>
                    <a:t>空路</a:t>
                  </a:r>
                </a:p>
              </p:txBody>
            </p:sp>
            <p:grpSp>
              <p:nvGrpSpPr>
                <p:cNvPr id="104" name="グループ化 103">
                  <a:extLst>
                    <a:ext uri="{FF2B5EF4-FFF2-40B4-BE49-F238E27FC236}">
                      <a16:creationId xmlns:a16="http://schemas.microsoft.com/office/drawing/2014/main" id="{51026403-41DD-4112-83D4-D2D9FE127FE2}"/>
                    </a:ext>
                  </a:extLst>
                </p:cNvPr>
                <p:cNvGrpSpPr/>
                <p:nvPr/>
              </p:nvGrpSpPr>
              <p:grpSpPr>
                <a:xfrm>
                  <a:off x="1260000" y="5544000"/>
                  <a:ext cx="8280000" cy="864000"/>
                  <a:chOff x="1260000" y="5544000"/>
                  <a:chExt cx="8280000" cy="864000"/>
                </a:xfrm>
              </p:grpSpPr>
              <p:sp>
                <p:nvSpPr>
                  <p:cNvPr id="87" name="角丸四角形 13">
                    <a:extLst>
                      <a:ext uri="{FF2B5EF4-FFF2-40B4-BE49-F238E27FC236}">
                        <a16:creationId xmlns:a16="http://schemas.microsoft.com/office/drawing/2014/main" id="{3A93C917-87AE-43A2-9824-69DA88A596A4}"/>
                      </a:ext>
                    </a:extLst>
                  </p:cNvPr>
                  <p:cNvSpPr/>
                  <p:nvPr/>
                </p:nvSpPr>
                <p:spPr>
                  <a:xfrm>
                    <a:off x="1260000" y="6192000"/>
                    <a:ext cx="8280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166260" bIns="33252" rtlCol="0" anchor="b"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自由でスピーディーに移動できる、未来社会</a:t>
                    </a: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101" name="グループ化 100">
                    <a:extLst>
                      <a:ext uri="{FF2B5EF4-FFF2-40B4-BE49-F238E27FC236}">
                        <a16:creationId xmlns:a16="http://schemas.microsoft.com/office/drawing/2014/main" id="{55729429-C320-408D-B862-7DC70CDD80EB}"/>
                      </a:ext>
                    </a:extLst>
                  </p:cNvPr>
                  <p:cNvGrpSpPr/>
                  <p:nvPr/>
                </p:nvGrpSpPr>
                <p:grpSpPr>
                  <a:xfrm>
                    <a:off x="1260000" y="5544000"/>
                    <a:ext cx="2664000" cy="540000"/>
                    <a:chOff x="1260000" y="5544000"/>
                    <a:chExt cx="2664000" cy="540000"/>
                  </a:xfrm>
                </p:grpSpPr>
                <p:sp>
                  <p:nvSpPr>
                    <p:cNvPr id="86" name="角丸四角形 13">
                      <a:extLst>
                        <a:ext uri="{FF2B5EF4-FFF2-40B4-BE49-F238E27FC236}">
                          <a16:creationId xmlns:a16="http://schemas.microsoft.com/office/drawing/2014/main" id="{2216214A-B75E-4129-837F-131D2885842B}"/>
                        </a:ext>
                      </a:extLst>
                    </p:cNvPr>
                    <p:cNvSpPr/>
                    <p:nvPr/>
                  </p:nvSpPr>
                  <p:spPr>
                    <a:xfrm>
                      <a:off x="1260000" y="5544000"/>
                      <a:ext cx="2664000" cy="540000"/>
                    </a:xfrm>
                    <a:prstGeom prst="rect">
                      <a:avLst/>
                    </a:prstGeom>
                    <a:solidFill>
                      <a:schemeClr val="bg1"/>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ドローン・コンストラクション</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ドローンによる輸送・監視・管理</a:t>
                      </a:r>
                    </a:p>
                  </p:txBody>
                </p:sp>
                <p:sp>
                  <p:nvSpPr>
                    <p:cNvPr id="83" name="角丸四角形 13">
                      <a:extLst>
                        <a:ext uri="{FF2B5EF4-FFF2-40B4-BE49-F238E27FC236}">
                          <a16:creationId xmlns:a16="http://schemas.microsoft.com/office/drawing/2014/main" id="{CB207A97-8ECD-41C4-980F-7709A9F3DCF7}"/>
                        </a:ext>
                      </a:extLst>
                    </p:cNvPr>
                    <p:cNvSpPr/>
                    <p:nvPr/>
                  </p:nvSpPr>
                  <p:spPr>
                    <a:xfrm>
                      <a:off x="1260000" y="5544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102" name="グループ化 101">
                    <a:extLst>
                      <a:ext uri="{FF2B5EF4-FFF2-40B4-BE49-F238E27FC236}">
                        <a16:creationId xmlns:a16="http://schemas.microsoft.com/office/drawing/2014/main" id="{436F6F2A-1F73-45E5-9D1E-0652A46362C5}"/>
                      </a:ext>
                    </a:extLst>
                  </p:cNvPr>
                  <p:cNvGrpSpPr/>
                  <p:nvPr/>
                </p:nvGrpSpPr>
                <p:grpSpPr>
                  <a:xfrm>
                    <a:off x="4068000" y="5544000"/>
                    <a:ext cx="2664000" cy="540000"/>
                    <a:chOff x="4068000" y="5544000"/>
                    <a:chExt cx="2664000" cy="540000"/>
                  </a:xfrm>
                </p:grpSpPr>
                <p:sp>
                  <p:nvSpPr>
                    <p:cNvPr id="80" name="角丸四角形 13">
                      <a:extLst>
                        <a:ext uri="{FF2B5EF4-FFF2-40B4-BE49-F238E27FC236}">
                          <a16:creationId xmlns:a16="http://schemas.microsoft.com/office/drawing/2014/main" id="{C52CB483-4505-4D95-A530-438835E7BC96}"/>
                        </a:ext>
                      </a:extLst>
                    </p:cNvPr>
                    <p:cNvSpPr/>
                    <p:nvPr/>
                  </p:nvSpPr>
                  <p:spPr>
                    <a:xfrm>
                      <a:off x="4068000" y="5544000"/>
                      <a:ext cx="2664000" cy="540000"/>
                    </a:xfrm>
                    <a:prstGeom prst="rect">
                      <a:avLst/>
                    </a:prstGeom>
                    <a:solidFill>
                      <a:srgbClr val="DAE3F3"/>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空飛ぶクルマの万博アクセス</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万博会場を結ぶ空飛ぶクルマの実装</a:t>
                      </a:r>
                    </a:p>
                  </p:txBody>
                </p:sp>
                <p:sp>
                  <p:nvSpPr>
                    <p:cNvPr id="84" name="角丸四角形 13">
                      <a:extLst>
                        <a:ext uri="{FF2B5EF4-FFF2-40B4-BE49-F238E27FC236}">
                          <a16:creationId xmlns:a16="http://schemas.microsoft.com/office/drawing/2014/main" id="{75352FAF-1303-495C-9F0E-ED3D50C9F06C}"/>
                        </a:ext>
                      </a:extLst>
                    </p:cNvPr>
                    <p:cNvSpPr/>
                    <p:nvPr/>
                  </p:nvSpPr>
                  <p:spPr>
                    <a:xfrm>
                      <a:off x="4068000" y="5544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grpSp>
              <p:sp>
                <p:nvSpPr>
                  <p:cNvPr id="81" name="角丸四角形 13">
                    <a:extLst>
                      <a:ext uri="{FF2B5EF4-FFF2-40B4-BE49-F238E27FC236}">
                        <a16:creationId xmlns:a16="http://schemas.microsoft.com/office/drawing/2014/main" id="{B7DFABA7-3F61-4BCC-B6D3-2A5E7C02165B}"/>
                      </a:ext>
                    </a:extLst>
                  </p:cNvPr>
                  <p:cNvSpPr/>
                  <p:nvPr/>
                </p:nvSpPr>
                <p:spPr>
                  <a:xfrm>
                    <a:off x="6876000" y="5544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日常での空飛ぶクルマの普及</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街</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なか</a:t>
                    </a:r>
                    <a:r>
                      <a:rPr kumimoji="1" lang="ja-JP" altLang="en-US" sz="97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にポートが存在する日常モビリティ</a:t>
                    </a:r>
                  </a:p>
                </p:txBody>
              </p:sp>
            </p:grpSp>
          </p:grpSp>
        </p:grpSp>
      </p:grpSp>
      <p:sp>
        <p:nvSpPr>
          <p:cNvPr id="115" name="角丸四角形 13">
            <a:extLst>
              <a:ext uri="{FF2B5EF4-FFF2-40B4-BE49-F238E27FC236}">
                <a16:creationId xmlns:a16="http://schemas.microsoft.com/office/drawing/2014/main" id="{4A478213-63D7-4BE0-AF7C-122B038175EB}"/>
              </a:ext>
            </a:extLst>
          </p:cNvPr>
          <p:cNvSpPr/>
          <p:nvPr/>
        </p:nvSpPr>
        <p:spPr>
          <a:xfrm>
            <a:off x="2311586" y="6138797"/>
            <a:ext cx="4355147" cy="133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凡例</a:t>
            </a:r>
            <a:r>
              <a:rPr kumimoji="1" lang="en-US" altLang="ja-JP" sz="831"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8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夢洲コンストラクション</a:t>
            </a:r>
            <a:r>
              <a:rPr kumimoji="1" lang="en-US" altLang="ja-JP" sz="8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8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大阪・関西万博</a:t>
            </a:r>
            <a:r>
              <a:rPr kumimoji="1" lang="en-US" altLang="ja-JP"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うめきた</a:t>
            </a:r>
            <a:r>
              <a:rPr kumimoji="1" lang="en-US" altLang="ja-JP"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a:t>
            </a:r>
            <a:r>
              <a:rPr kumimoji="1" lang="en-US" altLang="ja-JP"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6" name="角丸四角形 13">
            <a:extLst>
              <a:ext uri="{FF2B5EF4-FFF2-40B4-BE49-F238E27FC236}">
                <a16:creationId xmlns:a16="http://schemas.microsoft.com/office/drawing/2014/main" id="{97783662-2D98-4FAB-A5FB-055FF11B304D}"/>
              </a:ext>
            </a:extLst>
          </p:cNvPr>
          <p:cNvSpPr/>
          <p:nvPr/>
        </p:nvSpPr>
        <p:spPr>
          <a:xfrm>
            <a:off x="2686990" y="6138797"/>
            <a:ext cx="432277" cy="133008"/>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739"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sp>
        <p:nvSpPr>
          <p:cNvPr id="117" name="角丸四角形 13">
            <a:extLst>
              <a:ext uri="{FF2B5EF4-FFF2-40B4-BE49-F238E27FC236}">
                <a16:creationId xmlns:a16="http://schemas.microsoft.com/office/drawing/2014/main" id="{06F9C366-A5FD-4110-A445-C6F485D9FF9B}"/>
              </a:ext>
            </a:extLst>
          </p:cNvPr>
          <p:cNvSpPr/>
          <p:nvPr/>
        </p:nvSpPr>
        <p:spPr>
          <a:xfrm>
            <a:off x="4159965" y="6138797"/>
            <a:ext cx="432277" cy="133008"/>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739"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18" name="角丸四角形 13">
            <a:extLst>
              <a:ext uri="{FF2B5EF4-FFF2-40B4-BE49-F238E27FC236}">
                <a16:creationId xmlns:a16="http://schemas.microsoft.com/office/drawing/2014/main" id="{C566EB51-9C89-48FB-B260-F3C95192369D}"/>
              </a:ext>
            </a:extLst>
          </p:cNvPr>
          <p:cNvSpPr/>
          <p:nvPr/>
        </p:nvSpPr>
        <p:spPr>
          <a:xfrm>
            <a:off x="5646426" y="6138797"/>
            <a:ext cx="432277" cy="133008"/>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739"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うめきた</a:t>
            </a:r>
          </a:p>
        </p:txBody>
      </p:sp>
      <p:sp>
        <p:nvSpPr>
          <p:cNvPr id="71" name="スライド番号プレースホルダー 4">
            <a:extLst>
              <a:ext uri="{FF2B5EF4-FFF2-40B4-BE49-F238E27FC236}">
                <a16:creationId xmlns:a16="http://schemas.microsoft.com/office/drawing/2014/main" id="{6A1E17F0-3561-47EC-B302-0598872CAE9C}"/>
              </a:ext>
            </a:extLst>
          </p:cNvPr>
          <p:cNvSpPr>
            <a:spLocks noGrp="1"/>
          </p:cNvSpPr>
          <p:nvPr>
            <p:ph type="sldNum" sz="quarter" idx="12"/>
          </p:nvPr>
        </p:nvSpPr>
        <p:spPr>
          <a:xfrm>
            <a:off x="7117704" y="6569295"/>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6854014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A7AF538-8682-4528-A58F-D2BE89726D21}"/>
              </a:ext>
            </a:extLst>
          </p:cNvPr>
          <p:cNvSpPr>
            <a:spLocks noGrp="1"/>
          </p:cNvSpPr>
          <p:nvPr>
            <p:ph type="title"/>
          </p:nvPr>
        </p:nvSpPr>
        <p:spPr>
          <a:xfrm>
            <a:off x="-323" y="1953"/>
            <a:ext cx="9144323" cy="764798"/>
          </a:xfrm>
          <a:solidFill>
            <a:srgbClr val="DEEBF7"/>
          </a:solidFill>
        </p:spPr>
        <p:txBody>
          <a:bodyPr vert="horz" lIns="266017" tIns="0" rIns="266017" bIns="66504" rtlCol="0" anchor="b" anchorCtr="0">
            <a:noAutofit/>
          </a:bodyPr>
          <a:lstStyle/>
          <a:p>
            <a:r>
              <a:rPr lang="en-US" altLang="ja-JP" dirty="0"/>
              <a:t>2025</a:t>
            </a:r>
            <a:r>
              <a:rPr lang="ja-JP" altLang="en-US" dirty="0"/>
              <a:t>年　大阪・関西万博を機に “豊かな未来社会” を実現　</a:t>
            </a:r>
            <a:r>
              <a:rPr lang="en-US" altLang="ja-JP" dirty="0"/>
              <a:t>【</a:t>
            </a:r>
            <a:r>
              <a:rPr lang="ja-JP" altLang="en-US" dirty="0"/>
              <a:t>医療・健康など</a:t>
            </a:r>
            <a:r>
              <a:rPr lang="en-US" altLang="ja-JP" dirty="0"/>
              <a:t>】</a:t>
            </a:r>
            <a:endParaRPr lang="ja-JP" altLang="en-US" dirty="0"/>
          </a:p>
        </p:txBody>
      </p:sp>
      <p:graphicFrame>
        <p:nvGraphicFramePr>
          <p:cNvPr id="8" name="表 7">
            <a:extLst>
              <a:ext uri="{FF2B5EF4-FFF2-40B4-BE49-F238E27FC236}">
                <a16:creationId xmlns:a16="http://schemas.microsoft.com/office/drawing/2014/main" id="{6F20CF12-2DF6-46FD-BCC9-0CA9BEDB6A9F}"/>
              </a:ext>
            </a:extLst>
          </p:cNvPr>
          <p:cNvGraphicFramePr>
            <a:graphicFrameLocks noGrp="1"/>
          </p:cNvGraphicFramePr>
          <p:nvPr/>
        </p:nvGraphicFramePr>
        <p:xfrm>
          <a:off x="266017" y="1541957"/>
          <a:ext cx="8598795" cy="4964862"/>
        </p:xfrm>
        <a:graphic>
          <a:graphicData uri="http://schemas.openxmlformats.org/drawingml/2006/table">
            <a:tbl>
              <a:tblPr firstRow="1" bandRow="1">
                <a:tableStyleId>{6E25E649-3F16-4E02-A733-19D2CDBF48F0}</a:tableStyleId>
              </a:tblPr>
              <a:tblGrid>
                <a:gridCol w="332521">
                  <a:extLst>
                    <a:ext uri="{9D8B030D-6E8A-4147-A177-3AD203B41FA5}">
                      <a16:colId xmlns:a16="http://schemas.microsoft.com/office/drawing/2014/main" val="3343399595"/>
                    </a:ext>
                  </a:extLst>
                </a:gridCol>
                <a:gridCol w="299269">
                  <a:extLst>
                    <a:ext uri="{9D8B030D-6E8A-4147-A177-3AD203B41FA5}">
                      <a16:colId xmlns:a16="http://schemas.microsoft.com/office/drawing/2014/main" val="3482630612"/>
                    </a:ext>
                  </a:extLst>
                </a:gridCol>
                <a:gridCol w="2668295">
                  <a:extLst>
                    <a:ext uri="{9D8B030D-6E8A-4147-A177-3AD203B41FA5}">
                      <a16:colId xmlns:a16="http://schemas.microsoft.com/office/drawing/2014/main" val="1718938046"/>
                    </a:ext>
                  </a:extLst>
                </a:gridCol>
                <a:gridCol w="2652038">
                  <a:extLst>
                    <a:ext uri="{9D8B030D-6E8A-4147-A177-3AD203B41FA5}">
                      <a16:colId xmlns:a16="http://schemas.microsoft.com/office/drawing/2014/main" val="1562956198"/>
                    </a:ext>
                  </a:extLst>
                </a:gridCol>
                <a:gridCol w="2646672">
                  <a:extLst>
                    <a:ext uri="{9D8B030D-6E8A-4147-A177-3AD203B41FA5}">
                      <a16:colId xmlns:a16="http://schemas.microsoft.com/office/drawing/2014/main" val="4152553691"/>
                    </a:ext>
                  </a:extLst>
                </a:gridCol>
              </a:tblGrid>
              <a:tr h="322074">
                <a:tc gridSpan="2">
                  <a:txBody>
                    <a:bodyPr/>
                    <a:lstStyle/>
                    <a:p>
                      <a:pPr marL="0" algn="ctr" defTabSz="914423" rtl="0" eaLnBrk="1" fontAlgn="ctr" latinLnBrk="0" hangingPunct="1"/>
                      <a:endParaRPr kumimoji="1" lang="ja-JP" altLang="en-US" sz="1100" b="1" kern="1200" dirty="0">
                        <a:solidFill>
                          <a:schemeClr val="tx1"/>
                        </a:solidFill>
                        <a:latin typeface="+mn-ea"/>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algn="ctr" defTabSz="914423" rtl="0" eaLnBrk="1" fontAlgn="ctr" latinLnBrk="0" hangingPunct="1"/>
                      <a:r>
                        <a:rPr kumimoji="1" lang="ja-JP" altLang="en-US" sz="1100" kern="1200" dirty="0">
                          <a:solidFill>
                            <a:schemeClr val="tx1"/>
                          </a:solidFill>
                          <a:latin typeface="+mn-ea"/>
                          <a:ea typeface="+mn-ea"/>
                        </a:rPr>
                        <a:t>フェーズ</a:t>
                      </a:r>
                      <a:r>
                        <a:rPr kumimoji="1" lang="en-US" altLang="ja-JP" sz="1100" kern="1200" dirty="0">
                          <a:solidFill>
                            <a:schemeClr val="tx1"/>
                          </a:solidFill>
                          <a:latin typeface="+mn-ea"/>
                          <a:ea typeface="+mn-ea"/>
                        </a:rPr>
                        <a:t>Ⅰ</a:t>
                      </a:r>
                    </a:p>
                    <a:p>
                      <a:pPr marL="0" algn="ctr" defTabSz="914423" rtl="0" eaLnBrk="1" fontAlgn="ctr" latinLnBrk="0" hangingPunct="1"/>
                      <a:r>
                        <a:rPr kumimoji="1" lang="ja-JP" altLang="en-US" sz="900" b="0" kern="1200" dirty="0">
                          <a:solidFill>
                            <a:schemeClr val="tx1"/>
                          </a:solidFill>
                          <a:latin typeface="+mn-ea"/>
                          <a:ea typeface="+mn-ea"/>
                        </a:rPr>
                        <a:t>～</a:t>
                      </a:r>
                      <a:r>
                        <a:rPr kumimoji="1" lang="en-US" altLang="ja-JP" sz="900" b="0" kern="1200" dirty="0">
                          <a:solidFill>
                            <a:schemeClr val="tx1"/>
                          </a:solidFill>
                          <a:latin typeface="+mn-ea"/>
                          <a:ea typeface="+mn-ea"/>
                        </a:rPr>
                        <a:t>2024</a:t>
                      </a:r>
                      <a:r>
                        <a:rPr kumimoji="1" lang="ja-JP" altLang="en-US" sz="900" b="0" kern="1200" dirty="0">
                          <a:solidFill>
                            <a:schemeClr val="tx1"/>
                          </a:solidFill>
                          <a:latin typeface="+mn-ea"/>
                          <a:ea typeface="+mn-ea"/>
                        </a:rPr>
                        <a:t>年度 </a:t>
                      </a:r>
                      <a:r>
                        <a:rPr kumimoji="1" lang="en-US" altLang="ja-JP" sz="900" b="0" kern="1200" dirty="0">
                          <a:solidFill>
                            <a:schemeClr val="tx1"/>
                          </a:solidFill>
                          <a:latin typeface="+mn-ea"/>
                          <a:ea typeface="+mn-ea"/>
                        </a:rPr>
                        <a:t>Before</a:t>
                      </a:r>
                      <a:r>
                        <a:rPr kumimoji="1" lang="ja-JP" altLang="en-US" sz="900" b="0" kern="1200" dirty="0">
                          <a:solidFill>
                            <a:schemeClr val="tx1"/>
                          </a:solidFill>
                          <a:latin typeface="+mn-ea"/>
                          <a:ea typeface="+mn-ea"/>
                        </a:rPr>
                        <a:t>万博</a:t>
                      </a: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fontAlgn="ctr" latinLnBrk="0" hangingPunct="1"/>
                      <a:r>
                        <a:rPr kumimoji="1" lang="ja-JP" altLang="en-US" sz="1100" kern="1200" dirty="0">
                          <a:solidFill>
                            <a:schemeClr val="tx1"/>
                          </a:solidFill>
                          <a:latin typeface="+mn-ea"/>
                          <a:ea typeface="+mn-ea"/>
                        </a:rPr>
                        <a:t>フェーズ</a:t>
                      </a:r>
                      <a:r>
                        <a:rPr kumimoji="1" lang="en-US" altLang="ja-JP" sz="1100" kern="1200" dirty="0">
                          <a:solidFill>
                            <a:schemeClr val="tx1"/>
                          </a:solidFill>
                          <a:latin typeface="+mn-ea"/>
                          <a:ea typeface="+mn-ea"/>
                        </a:rPr>
                        <a:t>Ⅱ</a:t>
                      </a:r>
                    </a:p>
                    <a:p>
                      <a:pPr marL="0" algn="ctr" defTabSz="914423" rtl="0" eaLnBrk="1" fontAlgn="ctr" latinLnBrk="0" hangingPunct="1"/>
                      <a:r>
                        <a:rPr kumimoji="1" lang="en-US" altLang="ja-JP" sz="900" b="0" kern="1200" dirty="0">
                          <a:solidFill>
                            <a:schemeClr val="tx1"/>
                          </a:solidFill>
                          <a:latin typeface="+mn-ea"/>
                          <a:ea typeface="+mn-ea"/>
                        </a:rPr>
                        <a:t>2025</a:t>
                      </a:r>
                      <a:r>
                        <a:rPr kumimoji="1" lang="ja-JP" altLang="en-US" sz="900" b="0" kern="1200" dirty="0">
                          <a:solidFill>
                            <a:schemeClr val="tx1"/>
                          </a:solidFill>
                          <a:latin typeface="+mn-ea"/>
                          <a:ea typeface="+mn-ea"/>
                        </a:rPr>
                        <a:t>年度 </a:t>
                      </a:r>
                      <a:r>
                        <a:rPr kumimoji="1" lang="en-US" altLang="ja-JP" sz="900" b="0" kern="1200" dirty="0">
                          <a:solidFill>
                            <a:schemeClr val="tx1"/>
                          </a:solidFill>
                          <a:latin typeface="+mn-ea"/>
                          <a:ea typeface="+mn-ea"/>
                        </a:rPr>
                        <a:t>With</a:t>
                      </a:r>
                      <a:r>
                        <a:rPr kumimoji="1" lang="ja-JP" altLang="en-US" sz="900" b="0" kern="1200" dirty="0">
                          <a:solidFill>
                            <a:schemeClr val="tx1"/>
                          </a:solidFill>
                          <a:latin typeface="+mn-ea"/>
                          <a:ea typeface="+mn-ea"/>
                        </a:rPr>
                        <a:t>万博</a:t>
                      </a:r>
                      <a:endParaRPr kumimoji="1" lang="en-US" altLang="ja-JP" sz="900" b="0" kern="1200" dirty="0">
                        <a:solidFill>
                          <a:schemeClr val="tx1"/>
                        </a:solidFill>
                        <a:latin typeface="+mn-ea"/>
                        <a:ea typeface="+mn-ea"/>
                      </a:endParaRP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fontAlgn="ctr" latinLnBrk="0" hangingPunct="1"/>
                      <a:r>
                        <a:rPr kumimoji="1" lang="ja-JP" altLang="en-US" sz="1100" kern="1200" dirty="0">
                          <a:solidFill>
                            <a:schemeClr val="tx1"/>
                          </a:solidFill>
                          <a:latin typeface="+mn-ea"/>
                          <a:ea typeface="+mn-ea"/>
                        </a:rPr>
                        <a:t>フェーズ</a:t>
                      </a:r>
                      <a:r>
                        <a:rPr kumimoji="1" lang="en-US" altLang="ja-JP" sz="1100" kern="1200" dirty="0">
                          <a:solidFill>
                            <a:schemeClr val="tx1"/>
                          </a:solidFill>
                          <a:latin typeface="+mn-ea"/>
                          <a:ea typeface="+mn-ea"/>
                        </a:rPr>
                        <a:t>Ⅲ</a:t>
                      </a:r>
                    </a:p>
                    <a:p>
                      <a:pPr marL="0" algn="ctr" defTabSz="914423" rtl="0" eaLnBrk="1" fontAlgn="ctr" latinLnBrk="0" hangingPunct="1"/>
                      <a:r>
                        <a:rPr kumimoji="1" lang="en-US" altLang="ja-JP" sz="900" b="0" kern="1200" dirty="0">
                          <a:solidFill>
                            <a:schemeClr val="tx1"/>
                          </a:solidFill>
                          <a:latin typeface="+mn-ea"/>
                          <a:ea typeface="+mn-ea"/>
                        </a:rPr>
                        <a:t>2026</a:t>
                      </a:r>
                      <a:r>
                        <a:rPr kumimoji="1" lang="ja-JP" altLang="en-US" sz="900" b="0" kern="1200" dirty="0">
                          <a:solidFill>
                            <a:schemeClr val="tx1"/>
                          </a:solidFill>
                          <a:latin typeface="+mn-ea"/>
                          <a:ea typeface="+mn-ea"/>
                        </a:rPr>
                        <a:t>年度～ </a:t>
                      </a:r>
                      <a:r>
                        <a:rPr kumimoji="1" lang="en-US" altLang="ja-JP" sz="900" b="0" kern="1200" dirty="0">
                          <a:solidFill>
                            <a:schemeClr val="tx1"/>
                          </a:solidFill>
                          <a:latin typeface="+mn-ea"/>
                          <a:ea typeface="+mn-ea"/>
                        </a:rPr>
                        <a:t>After</a:t>
                      </a:r>
                      <a:r>
                        <a:rPr kumimoji="1" lang="ja-JP" altLang="en-US" sz="900" b="0" kern="1200" dirty="0">
                          <a:solidFill>
                            <a:schemeClr val="tx1"/>
                          </a:solidFill>
                          <a:latin typeface="+mn-ea"/>
                          <a:ea typeface="+mn-ea"/>
                        </a:rPr>
                        <a:t>万博</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69032275"/>
                  </a:ext>
                </a:extLst>
              </a:tr>
              <a:tr h="1389715">
                <a:tc rowSpan="4">
                  <a:txBody>
                    <a:bodyPr/>
                    <a:lstStyle/>
                    <a:p>
                      <a:pPr algn="ctr" fontAlgn="ctr"/>
                      <a:r>
                        <a:rPr lang="ja-JP" altLang="en-US" sz="1500" b="1" dirty="0">
                          <a:solidFill>
                            <a:schemeClr val="bg1"/>
                          </a:solidFill>
                          <a:latin typeface="+mn-ea"/>
                          <a:ea typeface="+mn-ea"/>
                        </a:rPr>
                        <a:t>医療・健康など</a:t>
                      </a:r>
                      <a:endParaRPr lang="en-US" altLang="ja-JP" sz="1500" b="1" dirty="0">
                        <a:solidFill>
                          <a:schemeClr val="bg1"/>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B66F"/>
                    </a:solidFill>
                  </a:tcPr>
                </a:tc>
                <a:tc>
                  <a:txBody>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000" b="1" dirty="0">
                          <a:solidFill>
                            <a:schemeClr val="tx1"/>
                          </a:solidFill>
                          <a:latin typeface="+mn-ea"/>
                          <a:ea typeface="+mn-ea"/>
                        </a:rPr>
                        <a:t>ビジョン</a:t>
                      </a:r>
                      <a:endParaRPr lang="en-US" altLang="ja-JP" sz="1000" b="1" dirty="0">
                        <a:solidFill>
                          <a:schemeClr val="tx1"/>
                        </a:solidFill>
                        <a:latin typeface="+mn-ea"/>
                        <a:ea typeface="+mn-ea"/>
                      </a:endParaRPr>
                    </a:p>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0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建設作業員の安全・健康管理</a:t>
                      </a:r>
                    </a:p>
                  </a:txBody>
                  <a:tcPr marL="66504" marR="66504"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“健康といのち”がコンセプトの万博</a:t>
                      </a:r>
                      <a:endParaRPr kumimoji="1" lang="en-US" altLang="ja-JP" sz="1100" b="1" kern="1200" dirty="0">
                        <a:solidFill>
                          <a:schemeClr val="tx1"/>
                        </a:solidFill>
                        <a:latin typeface="+mn-ea"/>
                        <a:ea typeface="+mn-ea"/>
                        <a:cs typeface="+mn-cs"/>
                      </a:endParaRPr>
                    </a:p>
                    <a:p>
                      <a:pPr marL="0" algn="ctr" defTabSz="914423" rtl="0" eaLnBrk="1" fontAlgn="ctr" latinLnBrk="0" hangingPunct="1"/>
                      <a:endParaRPr kumimoji="1" lang="en-US" altLang="ja-JP" sz="61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「大阪ヘルスケアパビリオン」イメージ図</a:t>
                      </a:r>
                      <a:endPar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先端国際医療の提供</a:t>
                      </a:r>
                      <a:endParaRPr kumimoji="1" lang="en-US" altLang="ja-JP" sz="11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61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や遠隔で世界の最新医療を</a:t>
                      </a: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837394">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1000" b="1" dirty="0">
                          <a:solidFill>
                            <a:schemeClr val="tx1"/>
                          </a:solidFill>
                          <a:latin typeface="+mn-ea"/>
                          <a:ea typeface="+mn-ea"/>
                        </a:rPr>
                        <a:t>サービス内容</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広大な敷地で働く建設作業員の健康管理のために、バイタル情報や作業場所環境、気象情報などを</a:t>
                      </a:r>
                      <a:r>
                        <a:rPr kumimoji="1" lang="en-US" altLang="ja-JP" sz="1000" b="0" kern="1200" dirty="0">
                          <a:solidFill>
                            <a:schemeClr val="tx1"/>
                          </a:solidFill>
                          <a:latin typeface="+mn-ea"/>
                          <a:ea typeface="+mn-ea"/>
                          <a:cs typeface="+mn-cs"/>
                        </a:rPr>
                        <a:t>AI</a:t>
                      </a:r>
                      <a:r>
                        <a:rPr kumimoji="1" lang="ja-JP" altLang="en-US" sz="1000" b="0" kern="1200" dirty="0">
                          <a:solidFill>
                            <a:schemeClr val="tx1"/>
                          </a:solidFill>
                          <a:latin typeface="+mn-ea"/>
                          <a:ea typeface="+mn-ea"/>
                          <a:cs typeface="+mn-cs"/>
                        </a:rPr>
                        <a:t>解析し、個人にあった適切なタイミングでのアラートを通知</a:t>
                      </a:r>
                    </a:p>
                  </a:txBody>
                  <a:tcPr marL="99756" marR="99756"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大阪府と大阪市が</a:t>
                      </a:r>
                      <a:r>
                        <a:rPr kumimoji="1" lang="en-US" altLang="ja-JP" sz="1000" b="0" kern="1200" dirty="0">
                          <a:solidFill>
                            <a:schemeClr val="tx1"/>
                          </a:solidFill>
                          <a:latin typeface="+mn-ea"/>
                          <a:ea typeface="+mn-ea"/>
                          <a:cs typeface="+mn-cs"/>
                        </a:rPr>
                        <a:t>REBORN</a:t>
                      </a:r>
                      <a:r>
                        <a:rPr kumimoji="1" lang="ja-JP" altLang="en-US" sz="1000" b="0" kern="1200" dirty="0">
                          <a:solidFill>
                            <a:schemeClr val="tx1"/>
                          </a:solidFill>
                          <a:latin typeface="+mn-ea"/>
                          <a:ea typeface="+mn-ea"/>
                          <a:cs typeface="+mn-cs"/>
                        </a:rPr>
                        <a:t>をテーマに設置する「大阪ヘルスケアパビリオン」では、未来の診断や健康ケア、未来医療が体験できるサービスを提供</a:t>
                      </a: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遠隔医療、</a:t>
                      </a:r>
                      <a:r>
                        <a:rPr kumimoji="1" lang="en-US" altLang="ja-JP" sz="1000" b="0" kern="1200" dirty="0">
                          <a:solidFill>
                            <a:schemeClr val="tx1"/>
                          </a:solidFill>
                          <a:latin typeface="+mn-ea"/>
                          <a:ea typeface="+mn-ea"/>
                          <a:cs typeface="+mn-cs"/>
                        </a:rPr>
                        <a:t>AI</a:t>
                      </a:r>
                      <a:r>
                        <a:rPr kumimoji="1" lang="ja-JP" altLang="en-US" sz="1000" b="0" kern="1200" dirty="0">
                          <a:solidFill>
                            <a:schemeClr val="tx1"/>
                          </a:solidFill>
                          <a:latin typeface="+mn-ea"/>
                          <a:ea typeface="+mn-ea"/>
                          <a:cs typeface="+mn-cs"/>
                        </a:rPr>
                        <a:t>やロボットによる診療支援などの先端医療サービスを、国籍や場所を問わず、日常的に享受することができる環境の整備</a:t>
                      </a: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1384920">
                <a:tc vMerge="1">
                  <a:txBody>
                    <a:bodyPr/>
                    <a:lstStyle/>
                    <a:p>
                      <a:pPr algn="ctr" fontAlgn="ctr"/>
                      <a:endParaRPr lang="ja-JP" altLang="en-US" sz="1600" b="1">
                        <a:solidFill>
                          <a:schemeClr val="tx1"/>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B66F"/>
                    </a:solidFill>
                  </a:tcPr>
                </a:tc>
                <a:tc>
                  <a:txBody>
                    <a:bodyPr/>
                    <a:lstStyle/>
                    <a:p>
                      <a:pPr algn="ctr" fontAlgn="ctr"/>
                      <a:r>
                        <a:rPr lang="ja-JP" altLang="en-US" sz="1000" b="1" dirty="0">
                          <a:solidFill>
                            <a:schemeClr val="tx1"/>
                          </a:solidFill>
                          <a:latin typeface="+mn-ea"/>
                          <a:ea typeface="+mn-ea"/>
                        </a:rPr>
                        <a:t>ビジョン</a:t>
                      </a:r>
                      <a:endParaRPr lang="en-US" altLang="ja-JP" sz="1000" b="1" dirty="0">
                        <a:solidFill>
                          <a:schemeClr val="tx1"/>
                        </a:solidFill>
                        <a:latin typeface="+mn-ea"/>
                        <a:ea typeface="+mn-ea"/>
                      </a:endParaRPr>
                    </a:p>
                    <a:p>
                      <a:pPr algn="ctr" fontAlgn="ctr"/>
                      <a:r>
                        <a:rPr lang="ja-JP" altLang="en-US" sz="10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0" algn="ctr" defTabSz="914423" rtl="0" eaLnBrk="1" fontAlgn="ctr" latinLnBrk="0" hangingPunct="1"/>
                      <a:r>
                        <a:rPr kumimoji="1" lang="en-US" altLang="ja-JP" sz="1100" b="1" i="0" u="none" strike="noStrike" kern="1200"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100" b="1" i="0" u="none" strike="noStrike" kern="1200"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分析などによる健康増進プログラム</a:t>
                      </a:r>
                      <a:endParaRPr kumimoji="1" lang="en-US" altLang="ja-JP" sz="11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CN"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運動施設</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zh-CN"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屋内</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プール</a:t>
                      </a:r>
                    </a:p>
                  </a:txBody>
                  <a:tcPr marL="66504" marR="66504"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フューチャーライフ万博</a:t>
                      </a:r>
                      <a:endParaRPr kumimoji="1" lang="en-US" altLang="ja-JP" sz="11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chemeClr val="tx1"/>
                        </a:solidFill>
                        <a:effectLst/>
                        <a:uLnTx/>
                        <a:uFillTx/>
                        <a:latin typeface="+mn-lt"/>
                        <a:ea typeface="+mn-ea"/>
                        <a:cs typeface="+mn-cs"/>
                      </a:endParaRP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データ連携などによるサービスの高度化</a:t>
                      </a:r>
                    </a:p>
                    <a:p>
                      <a:pPr marL="0" algn="ctr" defTabSz="914423" rtl="0" eaLnBrk="1" fontAlgn="ctr" latinLnBrk="0" hangingPunct="1"/>
                      <a:endParaRPr kumimoji="1" lang="ja-JP" altLang="en-US" sz="1100" b="1" kern="1200" dirty="0">
                        <a:solidFill>
                          <a:schemeClr val="tx1"/>
                        </a:solidFill>
                        <a:latin typeface="+mn-ea"/>
                        <a:ea typeface="+mn-ea"/>
                        <a:cs typeface="+mn-cs"/>
                      </a:endParaRP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162150"/>
                  </a:ext>
                </a:extLst>
              </a:tr>
              <a:tr h="1030759">
                <a:tc vMerge="1">
                  <a:txBody>
                    <a:bodyPr/>
                    <a:lstStyle/>
                    <a:p>
                      <a:pPr algn="ctr" fontAlgn="ctr"/>
                      <a:endParaRPr lang="en-US" altLang="ja-JP" sz="1200" b="1">
                        <a:solidFill>
                          <a:schemeClr val="tx1"/>
                        </a:solidFill>
                        <a:latin typeface="+mn-ea"/>
                        <a:ea typeface="+mn-ea"/>
                      </a:endParaRP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ja-JP" altLang="en-US" sz="1000" b="1" dirty="0">
                          <a:solidFill>
                            <a:schemeClr val="tx1"/>
                          </a:solidFill>
                          <a:latin typeface="+mn-ea"/>
                          <a:ea typeface="+mn-ea"/>
                        </a:rPr>
                        <a:t>サービス内容</a:t>
                      </a:r>
                      <a:endParaRPr lang="en-US" altLang="ja-JP" sz="1000" b="1" dirty="0">
                        <a:solidFill>
                          <a:schemeClr val="tx1"/>
                        </a:solidFill>
                        <a:latin typeface="+mn-ea"/>
                        <a:ea typeface="+mn-ea"/>
                      </a:endParaRP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うめきた２期に設置予定の温泉利用型健康増進施設にて、ヒューマンデータと</a:t>
                      </a:r>
                      <a:r>
                        <a:rPr kumimoji="1" lang="en-US" altLang="ja-JP" sz="1000" b="0" kern="1200" dirty="0">
                          <a:solidFill>
                            <a:schemeClr val="tx1"/>
                          </a:solidFill>
                          <a:latin typeface="+mn-ea"/>
                          <a:ea typeface="+mn-ea"/>
                          <a:cs typeface="+mn-cs"/>
                        </a:rPr>
                        <a:t>AI</a:t>
                      </a:r>
                      <a:r>
                        <a:rPr kumimoji="1" lang="ja-JP" altLang="en-US" sz="1000" b="0" kern="1200" dirty="0">
                          <a:solidFill>
                            <a:schemeClr val="tx1"/>
                          </a:solidFill>
                          <a:latin typeface="+mn-ea"/>
                          <a:ea typeface="+mn-ea"/>
                          <a:cs typeface="+mn-cs"/>
                        </a:rPr>
                        <a:t>分析などによるエビデンスに基づく健康増進プログラムを提供 </a:t>
                      </a:r>
                    </a:p>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効果を数値化してデータに還元することで循環型の健康サイクルを形成</a:t>
                      </a:r>
                    </a:p>
                  </a:txBody>
                  <a:tcPr marL="99756" marR="99756"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フューチャーライフ万博は、</a:t>
                      </a:r>
                      <a:r>
                        <a:rPr kumimoji="1" lang="en-US" altLang="ja-JP" sz="1000" b="0" kern="1200" dirty="0">
                          <a:solidFill>
                            <a:schemeClr val="tx1"/>
                          </a:solidFill>
                          <a:latin typeface="+mn-ea"/>
                          <a:ea typeface="+mn-ea"/>
                          <a:cs typeface="+mn-cs"/>
                        </a:rPr>
                        <a:t>Society5.0</a:t>
                      </a:r>
                      <a:r>
                        <a:rPr kumimoji="1" lang="ja-JP" altLang="en-US" sz="1000" b="0" kern="1200" dirty="0">
                          <a:solidFill>
                            <a:schemeClr val="tx1"/>
                          </a:solidFill>
                          <a:latin typeface="+mn-ea"/>
                          <a:ea typeface="+mn-ea"/>
                          <a:cs typeface="+mn-cs"/>
                        </a:rPr>
                        <a:t>が実現する未来社会を「共創」によってつくりあげるインキュベーション型事業</a:t>
                      </a:r>
                    </a:p>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フューチャーライフパークを拠点に、未来のヘルスケア</a:t>
                      </a:r>
                      <a:r>
                        <a:rPr kumimoji="1" lang="en-US" altLang="ja-JP" sz="1000" b="0" kern="1200" dirty="0">
                          <a:solidFill>
                            <a:schemeClr val="tx1"/>
                          </a:solidFill>
                          <a:latin typeface="+mn-ea"/>
                          <a:ea typeface="+mn-ea"/>
                          <a:cs typeface="+mn-cs"/>
                        </a:rPr>
                        <a:t>(</a:t>
                      </a:r>
                      <a:r>
                        <a:rPr kumimoji="1" lang="ja-JP" altLang="en-US" sz="1000" b="0" kern="1200" dirty="0">
                          <a:solidFill>
                            <a:schemeClr val="tx1"/>
                          </a:solidFill>
                          <a:latin typeface="+mn-ea"/>
                          <a:ea typeface="+mn-ea"/>
                          <a:cs typeface="+mn-cs"/>
                        </a:rPr>
                        <a:t>健康医療等データ利活用、医療機器・福祉用具等</a:t>
                      </a:r>
                      <a:r>
                        <a:rPr kumimoji="1" lang="en-US" altLang="ja-JP" sz="1000" b="0" kern="1200" dirty="0">
                          <a:solidFill>
                            <a:schemeClr val="tx1"/>
                          </a:solidFill>
                          <a:latin typeface="+mn-ea"/>
                          <a:ea typeface="+mn-ea"/>
                          <a:cs typeface="+mn-cs"/>
                        </a:rPr>
                        <a:t>)</a:t>
                      </a:r>
                      <a:r>
                        <a:rPr kumimoji="1" lang="ja-JP" altLang="en-US" sz="1000" b="0" kern="1200" dirty="0">
                          <a:solidFill>
                            <a:schemeClr val="tx1"/>
                          </a:solidFill>
                          <a:latin typeface="+mn-ea"/>
                          <a:ea typeface="+mn-ea"/>
                          <a:cs typeface="+mn-cs"/>
                        </a:rPr>
                        <a:t>も発信</a:t>
                      </a: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データ連携基盤などを通じて健康、医療、介護、スポーツなど、多岐にわたるデータを繋いだ次世代</a:t>
                      </a:r>
                      <a:r>
                        <a:rPr kumimoji="1" lang="en-US" altLang="ja-JP" sz="1000" b="0" kern="1200" dirty="0">
                          <a:solidFill>
                            <a:schemeClr val="tx1"/>
                          </a:solidFill>
                          <a:latin typeface="+mn-ea"/>
                          <a:ea typeface="+mn-ea"/>
                          <a:cs typeface="+mn-cs"/>
                        </a:rPr>
                        <a:t>PHR</a:t>
                      </a:r>
                      <a:r>
                        <a:rPr kumimoji="1" lang="ja-JP" altLang="en-US" sz="1000" b="0" kern="1200" dirty="0">
                          <a:solidFill>
                            <a:schemeClr val="tx1"/>
                          </a:solidFill>
                          <a:latin typeface="+mn-ea"/>
                          <a:ea typeface="+mn-ea"/>
                          <a:cs typeface="+mn-cs"/>
                        </a:rPr>
                        <a:t>を活用し、</a:t>
                      </a:r>
                      <a:r>
                        <a:rPr kumimoji="1" lang="en-US" altLang="ja-JP" sz="1000" b="0" kern="1200" dirty="0">
                          <a:solidFill>
                            <a:schemeClr val="tx1"/>
                          </a:solidFill>
                          <a:latin typeface="+mn-ea"/>
                          <a:ea typeface="+mn-ea"/>
                          <a:cs typeface="+mn-cs"/>
                        </a:rPr>
                        <a:t>AI</a:t>
                      </a:r>
                      <a:r>
                        <a:rPr kumimoji="1" lang="ja-JP" altLang="en-US" sz="1000" b="0" kern="1200" dirty="0">
                          <a:solidFill>
                            <a:schemeClr val="tx1"/>
                          </a:solidFill>
                          <a:latin typeface="+mn-ea"/>
                          <a:ea typeface="+mn-ea"/>
                          <a:cs typeface="+mn-cs"/>
                        </a:rPr>
                        <a:t>などの新たなテクノロジーを利用することで、健康・医療のシームレスな融合や個人への最適化など、高度化された様々な先端的サービスを提供</a:t>
                      </a: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828058"/>
                  </a:ext>
                </a:extLst>
              </a:tr>
            </a:tbl>
          </a:graphicData>
        </a:graphic>
      </p:graphicFrame>
      <p:grpSp>
        <p:nvGrpSpPr>
          <p:cNvPr id="33" name="グループ化 32">
            <a:extLst>
              <a:ext uri="{FF2B5EF4-FFF2-40B4-BE49-F238E27FC236}">
                <a16:creationId xmlns:a16="http://schemas.microsoft.com/office/drawing/2014/main" id="{7BEF93B1-33A6-4225-BE18-FCDE7535EC30}"/>
              </a:ext>
            </a:extLst>
          </p:cNvPr>
          <p:cNvGrpSpPr>
            <a:grpSpLocks noChangeAspect="1"/>
          </p:cNvGrpSpPr>
          <p:nvPr/>
        </p:nvGrpSpPr>
        <p:grpSpPr>
          <a:xfrm>
            <a:off x="1211170" y="2239327"/>
            <a:ext cx="2107307" cy="993972"/>
            <a:chOff x="1311260" y="1777160"/>
            <a:chExt cx="1815933" cy="856538"/>
          </a:xfrm>
        </p:grpSpPr>
        <p:sp>
          <p:nvSpPr>
            <p:cNvPr id="22" name="円: 塗りつぶしなし 21">
              <a:extLst>
                <a:ext uri="{FF2B5EF4-FFF2-40B4-BE49-F238E27FC236}">
                  <a16:creationId xmlns:a16="http://schemas.microsoft.com/office/drawing/2014/main" id="{B4481A9F-1473-4232-AD3D-23E751D99391}"/>
                </a:ext>
              </a:extLst>
            </p:cNvPr>
            <p:cNvSpPr/>
            <p:nvPr/>
          </p:nvSpPr>
          <p:spPr>
            <a:xfrm>
              <a:off x="1390104" y="1848100"/>
              <a:ext cx="810700" cy="657486"/>
            </a:xfrm>
            <a:prstGeom prst="donut">
              <a:avLst>
                <a:gd name="adj" fmla="val 27115"/>
              </a:avLst>
            </a:prstGeom>
            <a:solidFill>
              <a:schemeClr val="accent5">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316"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Calibri"/>
                <a:ea typeface="Meiryo UI"/>
                <a:cs typeface="+mn-cs"/>
              </a:endParaRPr>
            </a:p>
          </p:txBody>
        </p:sp>
        <p:pic>
          <p:nvPicPr>
            <p:cNvPr id="23" name="図 22">
              <a:extLst>
                <a:ext uri="{FF2B5EF4-FFF2-40B4-BE49-F238E27FC236}">
                  <a16:creationId xmlns:a16="http://schemas.microsoft.com/office/drawing/2014/main" id="{A0A3490A-BE48-41F1-BFA7-F905DEBA67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5938" y="1797395"/>
              <a:ext cx="322381" cy="358201"/>
            </a:xfrm>
            <a:prstGeom prst="rect">
              <a:avLst/>
            </a:prstGeom>
          </p:spPr>
        </p:pic>
        <p:pic>
          <p:nvPicPr>
            <p:cNvPr id="24" name="図 23">
              <a:extLst>
                <a:ext uri="{FF2B5EF4-FFF2-40B4-BE49-F238E27FC236}">
                  <a16:creationId xmlns:a16="http://schemas.microsoft.com/office/drawing/2014/main" id="{C26FB36B-CCC0-41FF-9232-5BC3C179D7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8601" y="2022717"/>
              <a:ext cx="848592" cy="584865"/>
            </a:xfrm>
            <a:prstGeom prst="rect">
              <a:avLst/>
            </a:prstGeom>
          </p:spPr>
        </p:pic>
        <p:pic>
          <p:nvPicPr>
            <p:cNvPr id="25" name="グラフィックス 24" descr="建設作業員">
              <a:extLst>
                <a:ext uri="{FF2B5EF4-FFF2-40B4-BE49-F238E27FC236}">
                  <a16:creationId xmlns:a16="http://schemas.microsoft.com/office/drawing/2014/main" id="{B4DE5107-A9C8-4571-99C1-790EA7A72C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1260" y="1777160"/>
              <a:ext cx="417522" cy="417522"/>
            </a:xfrm>
            <a:prstGeom prst="rect">
              <a:avLst/>
            </a:prstGeom>
          </p:spPr>
        </p:pic>
        <p:pic>
          <p:nvPicPr>
            <p:cNvPr id="26" name="グラフィックス 25" descr="ピン止めした地図">
              <a:extLst>
                <a:ext uri="{FF2B5EF4-FFF2-40B4-BE49-F238E27FC236}">
                  <a16:creationId xmlns:a16="http://schemas.microsoft.com/office/drawing/2014/main" id="{1A6A5769-AC1D-4640-AA96-BBB3D88E36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3175" y="2159584"/>
              <a:ext cx="474114" cy="474114"/>
            </a:xfrm>
            <a:prstGeom prst="rect">
              <a:avLst/>
            </a:prstGeom>
          </p:spPr>
        </p:pic>
      </p:grpSp>
      <p:pic>
        <p:nvPicPr>
          <p:cNvPr id="31" name="図 30">
            <a:extLst>
              <a:ext uri="{FF2B5EF4-FFF2-40B4-BE49-F238E27FC236}">
                <a16:creationId xmlns:a16="http://schemas.microsoft.com/office/drawing/2014/main" id="{1AC6A3EE-6E93-442A-89DC-68B65560E7F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0571" y="4542794"/>
            <a:ext cx="996085" cy="665042"/>
          </a:xfrm>
          <a:prstGeom prst="rect">
            <a:avLst/>
          </a:prstGeom>
        </p:spPr>
      </p:pic>
      <p:pic>
        <p:nvPicPr>
          <p:cNvPr id="32" name="図 31">
            <a:extLst>
              <a:ext uri="{FF2B5EF4-FFF2-40B4-BE49-F238E27FC236}">
                <a16:creationId xmlns:a16="http://schemas.microsoft.com/office/drawing/2014/main" id="{8001533A-61E5-49CE-9D83-F78CEED404E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94637" y="4542794"/>
            <a:ext cx="1163103" cy="665042"/>
          </a:xfrm>
          <a:prstGeom prst="rect">
            <a:avLst/>
          </a:prstGeom>
        </p:spPr>
      </p:pic>
      <p:sp>
        <p:nvSpPr>
          <p:cNvPr id="34" name="正方形/長方形 33"/>
          <p:cNvSpPr/>
          <p:nvPr/>
        </p:nvSpPr>
        <p:spPr>
          <a:xfrm>
            <a:off x="4431846" y="5318798"/>
            <a:ext cx="1643219" cy="17074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提供：２０２５年日本国際博覧会協会</a:t>
            </a:r>
          </a:p>
        </p:txBody>
      </p:sp>
      <p:sp>
        <p:nvSpPr>
          <p:cNvPr id="27" name="スライド番号プレースホルダー 4">
            <a:extLst>
              <a:ext uri="{FF2B5EF4-FFF2-40B4-BE49-F238E27FC236}">
                <a16:creationId xmlns:a16="http://schemas.microsoft.com/office/drawing/2014/main" id="{EFAFCEEF-5A07-4464-BB32-06BB53940BD4}"/>
              </a:ext>
            </a:extLst>
          </p:cNvPr>
          <p:cNvSpPr>
            <a:spLocks noGrp="1"/>
          </p:cNvSpPr>
          <p:nvPr>
            <p:ph type="sldNum" sz="quarter" idx="12"/>
          </p:nvPr>
        </p:nvSpPr>
        <p:spPr>
          <a:xfrm>
            <a:off x="7113379" y="6628710"/>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pic>
        <p:nvPicPr>
          <p:cNvPr id="35" name="図 34" descr="ペンでタブレットに書き込む医師">
            <a:extLst>
              <a:ext uri="{FF2B5EF4-FFF2-40B4-BE49-F238E27FC236}">
                <a16:creationId xmlns:a16="http://schemas.microsoft.com/office/drawing/2014/main" id="{C6354D2C-0813-4161-9C99-E40449CD5FE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806945" y="2068059"/>
            <a:ext cx="1573869" cy="1031222"/>
          </a:xfrm>
          <a:prstGeom prst="rect">
            <a:avLst/>
          </a:prstGeom>
        </p:spPr>
      </p:pic>
      <p:sp>
        <p:nvSpPr>
          <p:cNvPr id="40" name="正方形/長方形 39">
            <a:extLst>
              <a:ext uri="{FF2B5EF4-FFF2-40B4-BE49-F238E27FC236}">
                <a16:creationId xmlns:a16="http://schemas.microsoft.com/office/drawing/2014/main" id="{DAB0508C-856D-455B-A1C4-FBDC95A1CE86}"/>
              </a:ext>
            </a:extLst>
          </p:cNvPr>
          <p:cNvSpPr/>
          <p:nvPr/>
        </p:nvSpPr>
        <p:spPr>
          <a:xfrm>
            <a:off x="6630052" y="5386251"/>
            <a:ext cx="1927654" cy="10329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en-US" altLang="ja-JP" sz="739"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（パーソナルヘルスレコード）サービス　イメージ</a:t>
            </a:r>
          </a:p>
        </p:txBody>
      </p:sp>
      <p:sp>
        <p:nvSpPr>
          <p:cNvPr id="38" name="正方形/長方形 37"/>
          <p:cNvSpPr/>
          <p:nvPr/>
        </p:nvSpPr>
        <p:spPr>
          <a:xfrm>
            <a:off x="1130571" y="5231636"/>
            <a:ext cx="2187906" cy="10502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健康増進施設イメージパース</a:t>
            </a:r>
          </a:p>
        </p:txBody>
      </p:sp>
      <p:pic>
        <p:nvPicPr>
          <p:cNvPr id="11" name="図 10">
            <a:extLst>
              <a:ext uri="{FF2B5EF4-FFF2-40B4-BE49-F238E27FC236}">
                <a16:creationId xmlns:a16="http://schemas.microsoft.com/office/drawing/2014/main" id="{E59ACE26-F542-427B-8DF5-D6C2488DC5B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96727" y="4276896"/>
            <a:ext cx="1972148" cy="1131768"/>
          </a:xfrm>
          <a:prstGeom prst="rect">
            <a:avLst/>
          </a:prstGeom>
        </p:spPr>
      </p:pic>
      <p:pic>
        <p:nvPicPr>
          <p:cNvPr id="28" name="図 27">
            <a:extLst>
              <a:ext uri="{FF2B5EF4-FFF2-40B4-BE49-F238E27FC236}">
                <a16:creationId xmlns:a16="http://schemas.microsoft.com/office/drawing/2014/main" id="{C0BA73E2-5759-481A-81BE-1BCC31AA5E6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90982" y="4426412"/>
            <a:ext cx="2449072" cy="897806"/>
          </a:xfrm>
          <a:prstGeom prst="rect">
            <a:avLst/>
          </a:prstGeom>
        </p:spPr>
      </p:pic>
      <p:pic>
        <p:nvPicPr>
          <p:cNvPr id="29" name="図 2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65085" y="2082495"/>
            <a:ext cx="1666827" cy="1002349"/>
          </a:xfrm>
          <a:prstGeom prst="rect">
            <a:avLst/>
          </a:prstGeom>
        </p:spPr>
      </p:pic>
      <p:sp>
        <p:nvSpPr>
          <p:cNvPr id="44" name="テキスト プレースホルダー 33">
            <a:extLst>
              <a:ext uri="{FF2B5EF4-FFF2-40B4-BE49-F238E27FC236}">
                <a16:creationId xmlns:a16="http://schemas.microsoft.com/office/drawing/2014/main" id="{C8032B43-3B17-4B2D-B006-68AB85FFEFB5}"/>
              </a:ext>
            </a:extLst>
          </p:cNvPr>
          <p:cNvSpPr txBox="1">
            <a:spLocks/>
          </p:cNvSpPr>
          <p:nvPr/>
        </p:nvSpPr>
        <p:spPr>
          <a:xfrm>
            <a:off x="266017" y="934850"/>
            <a:ext cx="8612290" cy="437684"/>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誰もが最適な医療・健康サービスを受けることができる未来の健康社会の実現に向けて、スーパーシティ構想のフィールドで実績を重ねていく。</a:t>
            </a:r>
          </a:p>
        </p:txBody>
      </p:sp>
    </p:spTree>
    <p:extLst>
      <p:ext uri="{BB962C8B-B14F-4D97-AF65-F5344CB8AC3E}">
        <p14:creationId xmlns:p14="http://schemas.microsoft.com/office/powerpoint/2010/main" val="18863822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ACE12A-6339-4C17-8533-3501069E4E18}"/>
              </a:ext>
            </a:extLst>
          </p:cNvPr>
          <p:cNvSpPr>
            <a:spLocks noGrp="1"/>
          </p:cNvSpPr>
          <p:nvPr>
            <p:ph type="title"/>
          </p:nvPr>
        </p:nvSpPr>
        <p:spPr>
          <a:solidFill>
            <a:srgbClr val="DEEBF7"/>
          </a:solidFill>
        </p:spPr>
        <p:txBody>
          <a:bodyPr vert="horz" lIns="266017" tIns="0" rIns="266017" bIns="66504" rtlCol="0" anchor="b" anchorCtr="0">
            <a:noAutofit/>
          </a:bodyPr>
          <a:lstStyle/>
          <a:p>
            <a:r>
              <a:rPr lang="en-US" altLang="ja-JP" dirty="0"/>
              <a:t>2025</a:t>
            </a:r>
            <a:r>
              <a:rPr lang="ja-JP" altLang="en-US" dirty="0"/>
              <a:t>年　大阪・関西万博を機に “豊かな未来社会” を実現　</a:t>
            </a:r>
            <a:r>
              <a:rPr lang="en-US" altLang="ja-JP" dirty="0"/>
              <a:t>【</a:t>
            </a:r>
            <a:r>
              <a:rPr lang="ja-JP" altLang="en-US" dirty="0"/>
              <a:t>移動・物流など</a:t>
            </a:r>
            <a:r>
              <a:rPr lang="en-US" altLang="ja-JP" dirty="0"/>
              <a:t>】</a:t>
            </a:r>
            <a:endParaRPr lang="ja-JP" altLang="en-US" dirty="0"/>
          </a:p>
        </p:txBody>
      </p:sp>
      <p:graphicFrame>
        <p:nvGraphicFramePr>
          <p:cNvPr id="5" name="表 4">
            <a:extLst>
              <a:ext uri="{FF2B5EF4-FFF2-40B4-BE49-F238E27FC236}">
                <a16:creationId xmlns:a16="http://schemas.microsoft.com/office/drawing/2014/main" id="{97DAE873-8360-49FF-9E68-91089B09E289}"/>
              </a:ext>
            </a:extLst>
          </p:cNvPr>
          <p:cNvGraphicFramePr>
            <a:graphicFrameLocks noGrp="1"/>
          </p:cNvGraphicFramePr>
          <p:nvPr/>
        </p:nvGraphicFramePr>
        <p:xfrm>
          <a:off x="263938" y="1340395"/>
          <a:ext cx="8612290" cy="5176798"/>
        </p:xfrm>
        <a:graphic>
          <a:graphicData uri="http://schemas.openxmlformats.org/drawingml/2006/table">
            <a:tbl>
              <a:tblPr firstRow="1" bandRow="1">
                <a:tableStyleId>{6E25E649-3F16-4E02-A733-19D2CDBF48F0}</a:tableStyleId>
              </a:tblPr>
              <a:tblGrid>
                <a:gridCol w="332521">
                  <a:extLst>
                    <a:ext uri="{9D8B030D-6E8A-4147-A177-3AD203B41FA5}">
                      <a16:colId xmlns:a16="http://schemas.microsoft.com/office/drawing/2014/main" val="3343399595"/>
                    </a:ext>
                  </a:extLst>
                </a:gridCol>
                <a:gridCol w="299269">
                  <a:extLst>
                    <a:ext uri="{9D8B030D-6E8A-4147-A177-3AD203B41FA5}">
                      <a16:colId xmlns:a16="http://schemas.microsoft.com/office/drawing/2014/main" val="3482630612"/>
                    </a:ext>
                  </a:extLst>
                </a:gridCol>
                <a:gridCol w="2660167">
                  <a:extLst>
                    <a:ext uri="{9D8B030D-6E8A-4147-A177-3AD203B41FA5}">
                      <a16:colId xmlns:a16="http://schemas.microsoft.com/office/drawing/2014/main" val="1718938046"/>
                    </a:ext>
                  </a:extLst>
                </a:gridCol>
                <a:gridCol w="2784389">
                  <a:extLst>
                    <a:ext uri="{9D8B030D-6E8A-4147-A177-3AD203B41FA5}">
                      <a16:colId xmlns:a16="http://schemas.microsoft.com/office/drawing/2014/main" val="1562956198"/>
                    </a:ext>
                  </a:extLst>
                </a:gridCol>
                <a:gridCol w="2535944">
                  <a:extLst>
                    <a:ext uri="{9D8B030D-6E8A-4147-A177-3AD203B41FA5}">
                      <a16:colId xmlns:a16="http://schemas.microsoft.com/office/drawing/2014/main" val="4152553691"/>
                    </a:ext>
                  </a:extLst>
                </a:gridCol>
              </a:tblGrid>
              <a:tr h="309688">
                <a:tc gridSpan="2">
                  <a:txBody>
                    <a:bodyPr/>
                    <a:lstStyle/>
                    <a:p>
                      <a:pPr marL="0" algn="ctr" defTabSz="914423" rtl="0" eaLnBrk="1" fontAlgn="ctr" latinLnBrk="0" hangingPunct="1"/>
                      <a:endParaRPr kumimoji="1" lang="ja-JP" altLang="en-US" sz="1100" b="1" kern="1200" dirty="0">
                        <a:solidFill>
                          <a:schemeClr val="tx1"/>
                        </a:solidFill>
                        <a:latin typeface="+mn-ea"/>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algn="ctr" defTabSz="914423" rtl="0" eaLnBrk="1" fontAlgn="ctr" latinLnBrk="0" hangingPunct="1"/>
                      <a:r>
                        <a:rPr kumimoji="1" lang="ja-JP" altLang="en-US" sz="1100" kern="1200" dirty="0">
                          <a:solidFill>
                            <a:srgbClr val="000000"/>
                          </a:solidFill>
                          <a:latin typeface="+mn-ea"/>
                          <a:ea typeface="+mn-ea"/>
                        </a:rPr>
                        <a:t>フェーズ</a:t>
                      </a:r>
                      <a:r>
                        <a:rPr kumimoji="1" lang="en-US" altLang="ja-JP" sz="1100" kern="1200" dirty="0">
                          <a:solidFill>
                            <a:srgbClr val="000000"/>
                          </a:solidFill>
                          <a:latin typeface="+mn-ea"/>
                          <a:ea typeface="+mn-ea"/>
                        </a:rPr>
                        <a:t>Ⅰ</a:t>
                      </a:r>
                    </a:p>
                    <a:p>
                      <a:pPr marL="0" algn="ctr" defTabSz="914423" rtl="0" eaLnBrk="1" fontAlgn="ctr" latinLnBrk="0" hangingPunct="1"/>
                      <a:r>
                        <a:rPr kumimoji="1" lang="ja-JP" altLang="en-US" sz="900" b="0" kern="1200" dirty="0">
                          <a:solidFill>
                            <a:srgbClr val="000000"/>
                          </a:solidFill>
                          <a:latin typeface="+mn-ea"/>
                          <a:ea typeface="+mn-ea"/>
                        </a:rPr>
                        <a:t>～</a:t>
                      </a:r>
                      <a:r>
                        <a:rPr kumimoji="1" lang="en-US" altLang="ja-JP" sz="900" b="0" kern="1200" dirty="0">
                          <a:solidFill>
                            <a:srgbClr val="000000"/>
                          </a:solidFill>
                          <a:latin typeface="+mn-ea"/>
                          <a:ea typeface="+mn-ea"/>
                        </a:rPr>
                        <a:t>2024</a:t>
                      </a:r>
                      <a:r>
                        <a:rPr kumimoji="1" lang="ja-JP" altLang="en-US" sz="900" b="0" kern="1200" dirty="0">
                          <a:solidFill>
                            <a:srgbClr val="000000"/>
                          </a:solidFill>
                          <a:latin typeface="+mn-ea"/>
                          <a:ea typeface="+mn-ea"/>
                        </a:rPr>
                        <a:t>年</a:t>
                      </a:r>
                      <a:r>
                        <a:rPr kumimoji="1" lang="ja-JP" altLang="en-US" sz="900" b="0" kern="1200" dirty="0">
                          <a:solidFill>
                            <a:schemeClr val="tx1"/>
                          </a:solidFill>
                          <a:latin typeface="+mn-ea"/>
                          <a:ea typeface="+mn-ea"/>
                        </a:rPr>
                        <a:t>度</a:t>
                      </a:r>
                      <a:r>
                        <a:rPr kumimoji="1" lang="ja-JP" altLang="en-US" sz="900" b="0" kern="1200" dirty="0">
                          <a:solidFill>
                            <a:srgbClr val="000000"/>
                          </a:solidFill>
                          <a:latin typeface="+mn-ea"/>
                          <a:ea typeface="+mn-ea"/>
                        </a:rPr>
                        <a:t> </a:t>
                      </a:r>
                      <a:r>
                        <a:rPr kumimoji="1" lang="en-US" altLang="ja-JP" sz="900" b="0" kern="1200" dirty="0">
                          <a:solidFill>
                            <a:srgbClr val="000000"/>
                          </a:solidFill>
                          <a:latin typeface="+mn-ea"/>
                          <a:ea typeface="+mn-ea"/>
                        </a:rPr>
                        <a:t>Before</a:t>
                      </a:r>
                      <a:r>
                        <a:rPr kumimoji="1" lang="ja-JP" altLang="en-US" sz="900" b="0" kern="1200" dirty="0">
                          <a:solidFill>
                            <a:srgbClr val="000000"/>
                          </a:solidFill>
                          <a:latin typeface="+mn-ea"/>
                          <a:ea typeface="+mn-ea"/>
                        </a:rPr>
                        <a:t>万博</a:t>
                      </a: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fontAlgn="ctr" latinLnBrk="0" hangingPunct="1"/>
                      <a:r>
                        <a:rPr kumimoji="1" lang="ja-JP" altLang="en-US" sz="1100" kern="1200" dirty="0">
                          <a:solidFill>
                            <a:srgbClr val="000000"/>
                          </a:solidFill>
                          <a:latin typeface="+mn-ea"/>
                          <a:ea typeface="+mn-ea"/>
                        </a:rPr>
                        <a:t>フェーズ</a:t>
                      </a:r>
                      <a:r>
                        <a:rPr kumimoji="1" lang="en-US" altLang="ja-JP" sz="1100" kern="1200" dirty="0">
                          <a:solidFill>
                            <a:srgbClr val="000000"/>
                          </a:solidFill>
                          <a:latin typeface="+mn-ea"/>
                          <a:ea typeface="+mn-ea"/>
                        </a:rPr>
                        <a:t>Ⅱ</a:t>
                      </a:r>
                    </a:p>
                    <a:p>
                      <a:pPr marL="0" algn="ctr" defTabSz="914423" rtl="0" eaLnBrk="1" fontAlgn="ctr" latinLnBrk="0" hangingPunct="1"/>
                      <a:r>
                        <a:rPr kumimoji="1" lang="en-US" altLang="ja-JP" sz="900" b="0" kern="1200" dirty="0">
                          <a:solidFill>
                            <a:srgbClr val="000000"/>
                          </a:solidFill>
                          <a:latin typeface="+mn-ea"/>
                          <a:ea typeface="+mn-ea"/>
                        </a:rPr>
                        <a:t>2025</a:t>
                      </a:r>
                      <a:r>
                        <a:rPr kumimoji="1" lang="ja-JP" altLang="en-US" sz="900" b="0" kern="1200" dirty="0">
                          <a:solidFill>
                            <a:srgbClr val="000000"/>
                          </a:solidFill>
                          <a:latin typeface="+mn-ea"/>
                          <a:ea typeface="+mn-ea"/>
                        </a:rPr>
                        <a:t>年</a:t>
                      </a:r>
                      <a:r>
                        <a:rPr kumimoji="1" lang="ja-JP" altLang="en-US" sz="900" b="0" kern="1200" dirty="0">
                          <a:solidFill>
                            <a:schemeClr val="tx1"/>
                          </a:solidFill>
                          <a:latin typeface="+mn-ea"/>
                          <a:ea typeface="+mn-ea"/>
                        </a:rPr>
                        <a:t>度</a:t>
                      </a:r>
                      <a:r>
                        <a:rPr kumimoji="1" lang="ja-JP" altLang="en-US" sz="900" b="0" kern="1200" dirty="0">
                          <a:solidFill>
                            <a:srgbClr val="000000"/>
                          </a:solidFill>
                          <a:latin typeface="+mn-ea"/>
                          <a:ea typeface="+mn-ea"/>
                        </a:rPr>
                        <a:t> </a:t>
                      </a:r>
                      <a:r>
                        <a:rPr kumimoji="1" lang="en-US" altLang="ja-JP" sz="900" b="0" kern="1200" dirty="0">
                          <a:solidFill>
                            <a:srgbClr val="000000"/>
                          </a:solidFill>
                          <a:latin typeface="+mn-ea"/>
                          <a:ea typeface="+mn-ea"/>
                        </a:rPr>
                        <a:t>With</a:t>
                      </a:r>
                      <a:r>
                        <a:rPr kumimoji="1" lang="ja-JP" altLang="en-US" sz="900" b="0" kern="1200" dirty="0">
                          <a:solidFill>
                            <a:srgbClr val="000000"/>
                          </a:solidFill>
                          <a:latin typeface="+mn-ea"/>
                          <a:ea typeface="+mn-ea"/>
                        </a:rPr>
                        <a:t>万博</a:t>
                      </a:r>
                      <a:endParaRPr kumimoji="1" lang="en-US" altLang="ja-JP" sz="900" b="0" kern="1200" dirty="0">
                        <a:solidFill>
                          <a:srgbClr val="000000"/>
                        </a:solidFill>
                        <a:latin typeface="+mn-ea"/>
                        <a:ea typeface="+mn-ea"/>
                      </a:endParaRP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fontAlgn="ctr" latinLnBrk="0" hangingPunct="1"/>
                      <a:r>
                        <a:rPr kumimoji="1" lang="ja-JP" altLang="en-US" sz="1100" kern="1200" dirty="0">
                          <a:solidFill>
                            <a:srgbClr val="000000"/>
                          </a:solidFill>
                          <a:latin typeface="+mn-ea"/>
                          <a:ea typeface="+mn-ea"/>
                        </a:rPr>
                        <a:t>フェーズ</a:t>
                      </a:r>
                      <a:r>
                        <a:rPr kumimoji="1" lang="en-US" altLang="ja-JP" sz="1100" kern="1200" dirty="0">
                          <a:solidFill>
                            <a:srgbClr val="000000"/>
                          </a:solidFill>
                          <a:latin typeface="+mn-ea"/>
                          <a:ea typeface="+mn-ea"/>
                        </a:rPr>
                        <a:t>Ⅲ</a:t>
                      </a:r>
                    </a:p>
                    <a:p>
                      <a:pPr marL="0" algn="ctr" defTabSz="914423" rtl="0" eaLnBrk="1" fontAlgn="ctr" latinLnBrk="0" hangingPunct="1"/>
                      <a:r>
                        <a:rPr kumimoji="1" lang="en-US" altLang="ja-JP" sz="900" b="0" kern="1200" dirty="0">
                          <a:solidFill>
                            <a:srgbClr val="000000"/>
                          </a:solidFill>
                          <a:latin typeface="+mn-ea"/>
                          <a:ea typeface="+mn-ea"/>
                        </a:rPr>
                        <a:t>2026</a:t>
                      </a:r>
                      <a:r>
                        <a:rPr kumimoji="1" lang="ja-JP" altLang="en-US" sz="900" b="0" kern="1200" dirty="0">
                          <a:solidFill>
                            <a:srgbClr val="000000"/>
                          </a:solidFill>
                          <a:latin typeface="+mn-ea"/>
                          <a:ea typeface="+mn-ea"/>
                        </a:rPr>
                        <a:t>年</a:t>
                      </a:r>
                      <a:r>
                        <a:rPr kumimoji="1" lang="ja-JP" altLang="en-US" sz="900" b="0" kern="1200" dirty="0">
                          <a:solidFill>
                            <a:schemeClr val="tx1"/>
                          </a:solidFill>
                          <a:latin typeface="+mn-ea"/>
                          <a:ea typeface="+mn-ea"/>
                        </a:rPr>
                        <a:t>度</a:t>
                      </a:r>
                      <a:r>
                        <a:rPr kumimoji="1" lang="ja-JP" altLang="en-US" sz="900" b="0" kern="1200" dirty="0">
                          <a:solidFill>
                            <a:srgbClr val="000000"/>
                          </a:solidFill>
                          <a:latin typeface="+mn-ea"/>
                          <a:ea typeface="+mn-ea"/>
                        </a:rPr>
                        <a:t>～ </a:t>
                      </a:r>
                      <a:r>
                        <a:rPr kumimoji="1" lang="en-US" altLang="ja-JP" sz="900" b="0" kern="1200" dirty="0">
                          <a:solidFill>
                            <a:srgbClr val="000000"/>
                          </a:solidFill>
                          <a:latin typeface="+mn-ea"/>
                          <a:ea typeface="+mn-ea"/>
                        </a:rPr>
                        <a:t>After</a:t>
                      </a:r>
                      <a:r>
                        <a:rPr kumimoji="1" lang="ja-JP" altLang="en-US" sz="900" b="0" kern="1200" dirty="0">
                          <a:solidFill>
                            <a:srgbClr val="000000"/>
                          </a:solidFill>
                          <a:latin typeface="+mn-ea"/>
                          <a:ea typeface="+mn-ea"/>
                        </a:rPr>
                        <a:t>万博</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69032275"/>
                  </a:ext>
                </a:extLst>
              </a:tr>
              <a:tr h="944307">
                <a:tc rowSpan="4">
                  <a:txBody>
                    <a:bodyPr/>
                    <a:lstStyle/>
                    <a:p>
                      <a:pPr algn="ctr" fontAlgn="ctr"/>
                      <a:r>
                        <a:rPr lang="ja-JP" altLang="en-US" sz="1500" b="1" dirty="0">
                          <a:solidFill>
                            <a:srgbClr val="FFFFFF"/>
                          </a:solidFill>
                          <a:latin typeface="+mn-ea"/>
                          <a:ea typeface="+mn-ea"/>
                        </a:rPr>
                        <a:t>移動・物流など</a:t>
                      </a: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000" b="1">
                          <a:latin typeface="+mn-ea"/>
                          <a:ea typeface="+mn-ea"/>
                        </a:rPr>
                        <a:t>ビジョン</a:t>
                      </a:r>
                      <a:endParaRPr lang="en-US" altLang="ja-JP" sz="1000" b="1">
                        <a:latin typeface="+mn-ea"/>
                        <a:ea typeface="+mn-ea"/>
                      </a:endParaRPr>
                    </a:p>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000" b="1">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algn="ctr" defTabSz="914423" rtl="0" eaLnBrk="1" fontAlgn="ctr" latinLnBrk="0" hangingPunct="1"/>
                      <a:r>
                        <a:rPr kumimoji="1" lang="ja-JP" altLang="en-US" sz="1100" b="1" kern="1200" dirty="0">
                          <a:solidFill>
                            <a:srgbClr val="000000"/>
                          </a:solidFill>
                          <a:latin typeface="+mn-ea"/>
                          <a:ea typeface="+mn-ea"/>
                          <a:cs typeface="+mn-cs"/>
                        </a:rPr>
                        <a:t>自動運転車</a:t>
                      </a:r>
                      <a:r>
                        <a:rPr kumimoji="1" lang="en-US" altLang="ja-JP" sz="1100" b="1" kern="1200" dirty="0">
                          <a:solidFill>
                            <a:srgbClr val="000000"/>
                          </a:solidFill>
                          <a:latin typeface="+mn-ea"/>
                          <a:ea typeface="+mn-ea"/>
                          <a:cs typeface="+mn-cs"/>
                        </a:rPr>
                        <a:t>(</a:t>
                      </a:r>
                      <a:r>
                        <a:rPr kumimoji="1" lang="ja-JP" altLang="en-US" sz="1100" b="1" kern="1200" dirty="0">
                          <a:solidFill>
                            <a:srgbClr val="000000"/>
                          </a:solidFill>
                          <a:latin typeface="+mn-ea"/>
                          <a:ea typeface="+mn-ea"/>
                          <a:cs typeface="+mn-cs"/>
                        </a:rPr>
                        <a:t>レベル</a:t>
                      </a:r>
                      <a:r>
                        <a:rPr kumimoji="1" lang="en-US" altLang="ja-JP" sz="1100" b="1" kern="1200" dirty="0">
                          <a:solidFill>
                            <a:srgbClr val="000000"/>
                          </a:solidFill>
                          <a:latin typeface="+mn-ea"/>
                          <a:ea typeface="+mn-ea"/>
                          <a:cs typeface="+mn-cs"/>
                        </a:rPr>
                        <a:t>2)</a:t>
                      </a:r>
                      <a:r>
                        <a:rPr kumimoji="1" lang="ja-JP" altLang="en-US" sz="1100" b="1" kern="1200" dirty="0" err="1">
                          <a:solidFill>
                            <a:srgbClr val="000000"/>
                          </a:solidFill>
                          <a:latin typeface="+mn-ea"/>
                          <a:ea typeface="+mn-ea"/>
                          <a:cs typeface="+mn-cs"/>
                        </a:rPr>
                        <a:t>での</a:t>
                      </a:r>
                      <a:r>
                        <a:rPr kumimoji="1" lang="ja-JP" altLang="en-US" sz="1100" b="1" kern="1200" dirty="0">
                          <a:solidFill>
                            <a:srgbClr val="000000"/>
                          </a:solidFill>
                          <a:latin typeface="+mn-ea"/>
                          <a:ea typeface="+mn-ea"/>
                          <a:cs typeface="+mn-cs"/>
                        </a:rPr>
                        <a:t>貨客混載</a:t>
                      </a:r>
                    </a:p>
                  </a:txBody>
                  <a:tcPr marL="66504" marR="66504"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スマートモビリティの推進</a:t>
                      </a:r>
                      <a:endParaRPr kumimoji="1" lang="en-US" altLang="ja-JP" sz="6100" b="1" kern="1200" dirty="0">
                        <a:solidFill>
                          <a:schemeClr val="tx1"/>
                        </a:solidFill>
                        <a:latin typeface="+mn-ea"/>
                        <a:ea typeface="+mn-ea"/>
                        <a:cs typeface="+mn-cs"/>
                      </a:endParaRP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万博後の</a:t>
                      </a:r>
                      <a:r>
                        <a:rPr kumimoji="1" lang="en-US" altLang="ja-JP" sz="1100" b="1" kern="1200" dirty="0" err="1">
                          <a:solidFill>
                            <a:schemeClr val="tx1"/>
                          </a:solidFill>
                          <a:latin typeface="+mn-ea"/>
                          <a:ea typeface="+mn-ea"/>
                          <a:cs typeface="+mn-cs"/>
                        </a:rPr>
                        <a:t>MaaS</a:t>
                      </a:r>
                      <a:endPar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1523444">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1000" b="1" dirty="0">
                          <a:latin typeface="+mn-ea"/>
                          <a:ea typeface="+mn-ea"/>
                        </a:rPr>
                        <a:t>サービス内容</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chemeClr val="tx1"/>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000" b="1" kern="1200" dirty="0">
                          <a:solidFill>
                            <a:schemeClr val="tx1"/>
                          </a:solidFill>
                          <a:latin typeface="+mn-ea"/>
                          <a:ea typeface="+mn-ea"/>
                          <a:cs typeface="+mn-cs"/>
                        </a:rPr>
                        <a:t>貨客混載</a:t>
                      </a:r>
                      <a:endParaRPr kumimoji="1" lang="en-US" altLang="ja-JP" sz="1000" b="1" strike="sngStrike"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000" b="0" kern="1200" dirty="0">
                          <a:solidFill>
                            <a:schemeClr val="tx1"/>
                          </a:solidFill>
                          <a:latin typeface="+mn-ea"/>
                          <a:ea typeface="+mn-ea"/>
                          <a:cs typeface="+mn-cs"/>
                        </a:rPr>
                        <a:t>作業員用シャトルバスで貨客混載することで工事資材などの運送を効率化</a:t>
                      </a: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000" b="1" kern="1200" dirty="0">
                          <a:solidFill>
                            <a:schemeClr val="tx1"/>
                          </a:solidFill>
                          <a:latin typeface="+mn-ea"/>
                          <a:ea typeface="+mn-ea"/>
                          <a:cs typeface="+mn-cs"/>
                        </a:rPr>
                        <a:t>シャトルバスの自動運転化</a:t>
                      </a:r>
                      <a:endParaRPr kumimoji="1" lang="en-US" altLang="ja-JP" sz="1000" b="1"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000" b="0" kern="1200" dirty="0">
                          <a:solidFill>
                            <a:schemeClr val="tx1"/>
                          </a:solidFill>
                          <a:latin typeface="+mn-ea"/>
                          <a:ea typeface="+mn-ea"/>
                          <a:cs typeface="+mn-cs"/>
                        </a:rPr>
                        <a:t>レベル２での自動運転走行を大型第一種免許で可能にし、輸送効率を向上</a:t>
                      </a:r>
                    </a:p>
                  </a:txBody>
                  <a:tcPr marL="99756" marR="99756"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chemeClr val="tx1"/>
                        </a:solidFill>
                        <a:latin typeface="+mn-ea"/>
                        <a:ea typeface="+mn-ea"/>
                        <a:cs typeface="+mn-cs"/>
                      </a:endParaRPr>
                    </a:p>
                    <a:p>
                      <a:pPr marL="0" marR="0" lvl="0" indent="0" algn="just" defTabSz="914423" rtl="0" eaLnBrk="1" fontAlgn="ctr" latinLnBrk="0" hangingPunct="1">
                        <a:lnSpc>
                          <a:spcPct val="100000"/>
                        </a:lnSpc>
                        <a:spcBef>
                          <a:spcPts val="0"/>
                        </a:spcBef>
                        <a:spcAft>
                          <a:spcPts val="300"/>
                        </a:spcAft>
                        <a:buClr>
                          <a:srgbClr val="2EB66F"/>
                        </a:buClr>
                        <a:buSzTx/>
                        <a:buFont typeface="Arial" panose="020B0604020202020204" pitchFamily="34" charset="0"/>
                        <a:buNone/>
                        <a:tabLst/>
                        <a:defRPr/>
                      </a:pPr>
                      <a:r>
                        <a:rPr kumimoji="1" lang="ja-JP" altLang="en-US" sz="1000" b="1" kern="1200" dirty="0">
                          <a:solidFill>
                            <a:schemeClr val="tx1"/>
                          </a:solidFill>
                          <a:latin typeface="+mn-ea"/>
                          <a:ea typeface="+mn-ea"/>
                          <a:cs typeface="+mn-cs"/>
                        </a:rPr>
                        <a:t>自動運転：</a:t>
                      </a:r>
                      <a:r>
                        <a:rPr kumimoji="1" lang="ja-JP" altLang="en-US" sz="1000" b="1" dirty="0">
                          <a:solidFill>
                            <a:schemeClr val="tx1"/>
                          </a:solidFill>
                          <a:latin typeface="+mn-ea"/>
                        </a:rPr>
                        <a:t>万博アクセス・万博会場内の移動</a:t>
                      </a:r>
                      <a:endParaRPr kumimoji="1" lang="en-US" altLang="ja-JP" sz="1000" b="1" dirty="0">
                        <a:solidFill>
                          <a:schemeClr val="tx1"/>
                        </a:solidFill>
                        <a:latin typeface="+mn-ea"/>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000" b="0" kern="1200" dirty="0">
                          <a:solidFill>
                            <a:schemeClr val="tx1"/>
                          </a:solidFill>
                          <a:latin typeface="+mn-ea"/>
                          <a:ea typeface="+mn-ea"/>
                          <a:cs typeface="+mn-cs"/>
                        </a:rPr>
                        <a:t>万博会場へのアクセスや会場内移動の一部においてバスの自動運転（レベル４相当）を実施</a:t>
                      </a:r>
                    </a:p>
                    <a:p>
                      <a:pPr marL="0" indent="0" algn="just" defTabSz="914423" rtl="0" eaLnBrk="1" fontAlgn="ctr" latinLnBrk="0" hangingPunct="1">
                        <a:spcAft>
                          <a:spcPts val="300"/>
                        </a:spcAft>
                        <a:buClr>
                          <a:srgbClr val="2EB66F"/>
                        </a:buClr>
                        <a:buFont typeface="Arial" panose="020B0604020202020204" pitchFamily="34" charset="0"/>
                        <a:buNone/>
                      </a:pPr>
                      <a:r>
                        <a:rPr kumimoji="1" lang="en-US" altLang="ja-JP" sz="1000" b="1" kern="120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000" b="1" kern="1200" dirty="0">
                          <a:solidFill>
                            <a:schemeClr val="tx1"/>
                          </a:solidFill>
                          <a:latin typeface="Meiryo UI" panose="020B0604030504040204" pitchFamily="50" charset="-128"/>
                          <a:ea typeface="Meiryo UI" panose="020B0604030504040204" pitchFamily="50" charset="-128"/>
                          <a:cs typeface="+mn-cs"/>
                        </a:rPr>
                        <a:t>による移動の円滑化</a:t>
                      </a:r>
                      <a:endParaRPr kumimoji="1" lang="en-US" altLang="ja-JP" sz="1000" b="1" kern="1200" dirty="0">
                        <a:solidFill>
                          <a:schemeClr val="tx1"/>
                        </a:solidFill>
                        <a:latin typeface="Meiryo UI" panose="020B0604030504040204" pitchFamily="50" charset="-128"/>
                        <a:ea typeface="Meiryo UI" panose="020B0604030504040204" pitchFamily="50" charset="-128"/>
                        <a:cs typeface="+mn-cs"/>
                      </a:endParaRPr>
                    </a:p>
                    <a:p>
                      <a:pPr marL="108000" marR="0" lvl="0" indent="-108000" algn="l" defTabSz="914423" rtl="0" eaLnBrk="1" fontAlgn="ctr" latinLnBrk="0" hangingPunct="1">
                        <a:lnSpc>
                          <a:spcPct val="100000"/>
                        </a:lnSpc>
                        <a:spcBef>
                          <a:spcPts val="0"/>
                        </a:spcBef>
                        <a:spcAft>
                          <a:spcPts val="300"/>
                        </a:spcAft>
                        <a:buClr>
                          <a:srgbClr val="0070C0"/>
                        </a:buClr>
                        <a:buSzTx/>
                        <a:buFont typeface="Arial" panose="020B0604020202020204" pitchFamily="34" charset="0"/>
                        <a:buChar char="•"/>
                        <a:tabLst/>
                        <a:defRPr/>
                      </a:pPr>
                      <a:r>
                        <a:rPr kumimoji="1" lang="en-US" altLang="ja-JP" sz="1000" b="0" kern="1200" dirty="0">
                          <a:solidFill>
                            <a:schemeClr val="tx1"/>
                          </a:solidFill>
                          <a:latin typeface="Meiryo UI" panose="020B0604030504040204" pitchFamily="50" charset="-128"/>
                          <a:ea typeface="Meiryo UI" panose="020B0604030504040204" pitchFamily="50" charset="-128"/>
                          <a:cs typeface="+mn-cs"/>
                        </a:rPr>
                        <a:t>OSAKA</a:t>
                      </a:r>
                      <a:r>
                        <a:rPr kumimoji="1" lang="ja-JP" altLang="en-US" sz="1000" b="0" kern="1200" dirty="0">
                          <a:solidFill>
                            <a:schemeClr val="tx1"/>
                          </a:solidFill>
                          <a:latin typeface="Meiryo UI" panose="020B0604030504040204" pitchFamily="50" charset="-128"/>
                          <a:ea typeface="Meiryo UI" panose="020B0604030504040204" pitchFamily="50" charset="-128"/>
                          <a:cs typeface="+mn-cs"/>
                        </a:rPr>
                        <a:t>ファストパス（仮称）による混雑情報の提供や来場交通プランの案内を実施</a:t>
                      </a:r>
                      <a:endParaRPr kumimoji="1" lang="en-US" altLang="ja-JP" sz="1000" b="0" kern="1200" dirty="0">
                        <a:solidFill>
                          <a:schemeClr val="tx1"/>
                        </a:solidFill>
                        <a:highlight>
                          <a:srgbClr val="FFFF00"/>
                        </a:highlight>
                        <a:latin typeface="Meiryo UI" panose="020B0604030504040204" pitchFamily="50" charset="-128"/>
                        <a:ea typeface="Meiryo UI" panose="020B0604030504040204" pitchFamily="50" charset="-128"/>
                        <a:cs typeface="+mn-cs"/>
                      </a:endParaRPr>
                    </a:p>
                    <a:p>
                      <a:pPr marL="108000" marR="0" lvl="0" indent="-108000" algn="l" defTabSz="914423" rtl="0" eaLnBrk="1" fontAlgn="ctr" latinLnBrk="0" hangingPunct="1">
                        <a:lnSpc>
                          <a:spcPct val="100000"/>
                        </a:lnSpc>
                        <a:spcBef>
                          <a:spcPts val="0"/>
                        </a:spcBef>
                        <a:spcAft>
                          <a:spcPts val="300"/>
                        </a:spcAft>
                        <a:buClr>
                          <a:srgbClr val="0070C0"/>
                        </a:buClr>
                        <a:buSzTx/>
                        <a:buFont typeface="Arial" panose="020B0604020202020204" pitchFamily="34" charset="0"/>
                        <a:buChar char="•"/>
                        <a:tabLst/>
                        <a:defRPr/>
                      </a:pPr>
                      <a:r>
                        <a:rPr kumimoji="1" lang="ja-JP" altLang="en-US" sz="1000" b="0" kern="1200" noProof="0" dirty="0">
                          <a:solidFill>
                            <a:schemeClr val="tx1"/>
                          </a:solidFill>
                          <a:latin typeface="Meiryo UI" panose="020B0604030504040204" pitchFamily="50" charset="-128"/>
                          <a:ea typeface="Meiryo UI" panose="020B0604030504040204" pitchFamily="50" charset="-128"/>
                          <a:cs typeface="+mn-cs"/>
                        </a:rPr>
                        <a:t>万博関連情報の連携による関西</a:t>
                      </a:r>
                      <a:r>
                        <a:rPr kumimoji="1" lang="en-US" altLang="ja-JP" sz="1000" b="0" kern="1200" noProof="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000" b="0" kern="1200" noProof="0" dirty="0">
                          <a:solidFill>
                            <a:schemeClr val="tx1"/>
                          </a:solidFill>
                          <a:latin typeface="Meiryo UI" panose="020B0604030504040204" pitchFamily="50" charset="-128"/>
                          <a:ea typeface="Meiryo UI" panose="020B0604030504040204" pitchFamily="50" charset="-128"/>
                          <a:cs typeface="+mn-cs"/>
                        </a:rPr>
                        <a:t>の機能拡充</a:t>
                      </a:r>
                      <a:endParaRPr kumimoji="1" lang="en-US" altLang="ja-JP" sz="1000" b="0" kern="1200" dirty="0">
                        <a:solidFill>
                          <a:schemeClr val="tx1"/>
                        </a:solidFill>
                        <a:latin typeface="Meiryo UI" panose="020B0604030504040204" pitchFamily="50" charset="-128"/>
                        <a:ea typeface="Meiryo UI" panose="020B0604030504040204" pitchFamily="50" charset="-128"/>
                        <a:cs typeface="+mn-cs"/>
                      </a:endParaRP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rgbClr val="000000"/>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000" b="1" kern="1200" dirty="0">
                          <a:solidFill>
                            <a:schemeClr val="tx1"/>
                          </a:solidFill>
                          <a:latin typeface="Meiryo UI" panose="020B0604030504040204" pitchFamily="50" charset="-128"/>
                          <a:ea typeface="Meiryo UI" panose="020B0604030504040204" pitchFamily="50" charset="-128"/>
                          <a:cs typeface="+mn-cs"/>
                        </a:rPr>
                        <a:t>万博後の</a:t>
                      </a:r>
                      <a:r>
                        <a:rPr kumimoji="1" lang="en-US" altLang="ja-JP" sz="1000" b="1" kern="1200" dirty="0" err="1">
                          <a:solidFill>
                            <a:schemeClr val="tx1"/>
                          </a:solidFill>
                          <a:latin typeface="Meiryo UI" panose="020B0604030504040204" pitchFamily="50" charset="-128"/>
                          <a:ea typeface="Meiryo UI" panose="020B0604030504040204" pitchFamily="50" charset="-128"/>
                          <a:cs typeface="+mn-cs"/>
                        </a:rPr>
                        <a:t>MaaS</a:t>
                      </a:r>
                      <a:endParaRPr kumimoji="1" lang="en-US" altLang="ja-JP" sz="1000" b="1" kern="1200" dirty="0">
                        <a:solidFill>
                          <a:schemeClr val="tx1"/>
                        </a:solidFill>
                        <a:latin typeface="Meiryo UI" panose="020B0604030504040204" pitchFamily="50" charset="-128"/>
                        <a:ea typeface="Meiryo UI" panose="020B0604030504040204" pitchFamily="50" charset="-128"/>
                        <a:cs typeface="+mn-cs"/>
                      </a:endParaRPr>
                    </a:p>
                    <a:p>
                      <a:pPr marL="108000" indent="-108000" algn="just" defTabSz="914423" rtl="0" eaLnBrk="1" fontAlgn="ctr" latinLnBrk="0" hangingPunct="1">
                        <a:lnSpc>
                          <a:spcPts val="1200"/>
                        </a:lnSpc>
                        <a:spcAft>
                          <a:spcPts val="300"/>
                        </a:spcAft>
                        <a:buClr>
                          <a:srgbClr val="0070C0"/>
                        </a:buClr>
                        <a:buFont typeface="Arial" panose="020B0604020202020204" pitchFamily="34" charset="0"/>
                        <a:buChar char="•"/>
                      </a:pPr>
                      <a:r>
                        <a:rPr kumimoji="1" lang="ja-JP" altLang="en-US" sz="1000" b="0" kern="1200" dirty="0">
                          <a:solidFill>
                            <a:schemeClr val="tx1"/>
                          </a:solidFill>
                          <a:latin typeface="Meiryo UI" panose="020B0604030504040204" pitchFamily="50" charset="-128"/>
                          <a:ea typeface="Meiryo UI" panose="020B0604030504040204" pitchFamily="50" charset="-128"/>
                          <a:cs typeface="+mn-cs"/>
                        </a:rPr>
                        <a:t>データ連携基盤などを通じて、交通、観光など、多岐にわたるデータを活用し、交通需要を予測・誘導することで、渋滞回避や</a:t>
                      </a:r>
                      <a:r>
                        <a:rPr kumimoji="1" lang="en-US" altLang="ja-JP" sz="1000" b="0" kern="1200" dirty="0">
                          <a:solidFill>
                            <a:schemeClr val="tx1"/>
                          </a:solidFill>
                          <a:latin typeface="Meiryo UI" panose="020B0604030504040204" pitchFamily="50" charset="-128"/>
                          <a:ea typeface="Meiryo UI" panose="020B0604030504040204" pitchFamily="50" charset="-128"/>
                          <a:cs typeface="+mn-cs"/>
                        </a:rPr>
                        <a:t>CO2</a:t>
                      </a:r>
                      <a:r>
                        <a:rPr kumimoji="1" lang="ja-JP" altLang="en-US" sz="1000" b="0" kern="1200" dirty="0">
                          <a:solidFill>
                            <a:schemeClr val="tx1"/>
                          </a:solidFill>
                          <a:latin typeface="Meiryo UI" panose="020B0604030504040204" pitchFamily="50" charset="-128"/>
                          <a:ea typeface="Meiryo UI" panose="020B0604030504040204" pitchFamily="50" charset="-128"/>
                          <a:cs typeface="+mn-cs"/>
                        </a:rPr>
                        <a:t>削減、新たな移動需要の創出に寄与する都市型・広域の</a:t>
                      </a:r>
                      <a:r>
                        <a:rPr kumimoji="1" lang="en-US" altLang="ja-JP" sz="1000" b="0" kern="120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000" b="0" kern="1200" dirty="0">
                          <a:solidFill>
                            <a:schemeClr val="tx1"/>
                          </a:solidFill>
                          <a:latin typeface="Meiryo UI" panose="020B0604030504040204" pitchFamily="50" charset="-128"/>
                          <a:ea typeface="Meiryo UI" panose="020B0604030504040204" pitchFamily="50" charset="-128"/>
                          <a:cs typeface="+mn-cs"/>
                        </a:rPr>
                        <a:t>の実装</a:t>
                      </a: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1108181">
                <a:tc vMerge="1">
                  <a:txBody>
                    <a:bodyPr/>
                    <a:lstStyle/>
                    <a:p>
                      <a:pPr algn="ctr" fontAlgn="ctr"/>
                      <a:endParaRPr lang="ja-JP" altLang="en-US" sz="1600" b="1">
                        <a:solidFill>
                          <a:srgbClr val="FFFFFF"/>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algn="ctr" fontAlgn="ctr"/>
                      <a:r>
                        <a:rPr lang="ja-JP" altLang="en-US" sz="1000" b="1" dirty="0">
                          <a:solidFill>
                            <a:schemeClr val="tx1"/>
                          </a:solidFill>
                          <a:latin typeface="+mn-ea"/>
                          <a:ea typeface="+mn-ea"/>
                        </a:rPr>
                        <a:t>ビジョン</a:t>
                      </a:r>
                      <a:endParaRPr lang="en-US" altLang="ja-JP" sz="1000" b="1" dirty="0">
                        <a:solidFill>
                          <a:schemeClr val="tx1"/>
                        </a:solidFill>
                        <a:latin typeface="+mn-ea"/>
                        <a:ea typeface="+mn-ea"/>
                      </a:endParaRPr>
                    </a:p>
                    <a:p>
                      <a:pPr algn="ctr" fontAlgn="ctr"/>
                      <a:r>
                        <a:rPr lang="ja-JP" altLang="en-US" sz="10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algn="ctr" defTabSz="914423" rtl="0" eaLnBrk="1" fontAlgn="ctr" latinLnBrk="0" hangingPunct="1"/>
                      <a:r>
                        <a:rPr kumimoji="1" lang="ja-JP" altLang="en-US" sz="1100" b="1" kern="1200">
                          <a:solidFill>
                            <a:srgbClr val="000000"/>
                          </a:solidFill>
                          <a:latin typeface="+mn-ea"/>
                          <a:ea typeface="+mn-ea"/>
                          <a:cs typeface="+mn-cs"/>
                        </a:rPr>
                        <a:t>ドローン・コンストラクション</a:t>
                      </a:r>
                      <a:endParaRPr kumimoji="1" lang="en-US" altLang="ja-JP" sz="1100" b="1" i="0" u="none" strike="noStrike" kern="1200" cap="none" spc="0" normalizeH="0" baseline="0" noProof="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000" b="1" i="0" u="none" strike="noStrike" kern="1200" cap="none" spc="0" normalizeH="0" baseline="0" noProof="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出典：経済産業省</a:t>
                      </a:r>
                      <a:r>
                        <a:rPr kumimoji="1" lang="en-US" altLang="zh-TW"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HP</a:t>
                      </a:r>
                      <a:endParaRPr kumimoji="1" lang="zh-TW" altLang="en-US"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66504" marR="66504"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日本初の空飛ぶクルマの社会実装</a:t>
                      </a:r>
                      <a:endParaRPr kumimoji="1" lang="en-US" altLang="ja-JP" sz="11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空飛ぶクルマの離着陸場</a:t>
                      </a: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rgbClr val="000000"/>
                          </a:solidFill>
                          <a:latin typeface="+mn-ea"/>
                          <a:ea typeface="+mn-ea"/>
                          <a:cs typeface="+mn-cs"/>
                        </a:rPr>
                        <a:t>日常での空飛ぶクルマの普及</a:t>
                      </a:r>
                      <a:endParaRPr kumimoji="1" lang="en-US" altLang="ja-JP" sz="1100" b="1" kern="1200" dirty="0">
                        <a:solidFill>
                          <a:srgbClr val="000000"/>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0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出典：経済産業省</a:t>
                      </a:r>
                      <a:r>
                        <a:rPr kumimoji="1" lang="en-US" altLang="zh-TW"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HP</a:t>
                      </a:r>
                      <a:endParaRPr kumimoji="1" lang="zh-TW" altLang="en-US"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162150"/>
                  </a:ext>
                </a:extLst>
              </a:tr>
              <a:tr h="1291178">
                <a:tc vMerge="1">
                  <a:txBody>
                    <a:bodyPr/>
                    <a:lstStyle/>
                    <a:p>
                      <a:pPr algn="ctr" fontAlgn="ctr"/>
                      <a:endParaRPr lang="en-US" altLang="ja-JP" sz="1200" b="1">
                        <a:solidFill>
                          <a:schemeClr val="tx1"/>
                        </a:solidFill>
                        <a:latin typeface="+mn-ea"/>
                        <a:ea typeface="+mn-ea"/>
                      </a:endParaRP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ja-JP" altLang="en-US" sz="1000" b="1" dirty="0">
                          <a:latin typeface="+mn-ea"/>
                          <a:ea typeface="+mn-ea"/>
                        </a:rPr>
                        <a:t>サービス内容</a:t>
                      </a:r>
                      <a:endParaRPr lang="en-US" altLang="ja-JP" sz="1000" b="1" dirty="0">
                        <a:latin typeface="+mn-ea"/>
                        <a:ea typeface="+mn-ea"/>
                      </a:endParaRP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000" b="1" kern="1200" dirty="0">
                          <a:solidFill>
                            <a:srgbClr val="000000"/>
                          </a:solidFill>
                          <a:latin typeface="+mn-ea"/>
                          <a:ea typeface="+mn-ea"/>
                          <a:cs typeface="+mn-cs"/>
                        </a:rPr>
                        <a:t>ドローンによる夢洲開発の円滑化</a:t>
                      </a:r>
                      <a:endParaRPr kumimoji="1" lang="en-US" altLang="ja-JP" sz="10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000" b="0" kern="1200" dirty="0">
                          <a:solidFill>
                            <a:srgbClr val="000000"/>
                          </a:solidFill>
                          <a:latin typeface="+mn-ea"/>
                          <a:ea typeface="+mn-ea"/>
                          <a:cs typeface="+mn-cs"/>
                        </a:rPr>
                        <a:t>夢洲開発における工事の円滑な進捗と安全管理のためにドローンを最大限に活用</a:t>
                      </a:r>
                    </a:p>
                    <a:p>
                      <a:pPr marL="288000" indent="-180000" algn="just" defTabSz="914423" rtl="0" eaLnBrk="1" fontAlgn="ctr" latinLnBrk="0" hangingPunct="1">
                        <a:spcAft>
                          <a:spcPts val="300"/>
                        </a:spcAft>
                        <a:buClr>
                          <a:srgbClr val="000000"/>
                        </a:buClr>
                        <a:buFont typeface="+mj-lt"/>
                        <a:buAutoNum type="arabicPeriod"/>
                      </a:pPr>
                      <a:r>
                        <a:rPr kumimoji="1" lang="ja-JP" altLang="en-US" sz="1000" b="0" kern="1200" dirty="0">
                          <a:solidFill>
                            <a:srgbClr val="000000"/>
                          </a:solidFill>
                          <a:latin typeface="+mn-ea"/>
                          <a:ea typeface="+mn-ea"/>
                          <a:cs typeface="+mn-cs"/>
                        </a:rPr>
                        <a:t>ドローンによる資材などの運搬、作業現場域内の高所などへの資材配送</a:t>
                      </a:r>
                    </a:p>
                    <a:p>
                      <a:pPr marL="288000" indent="-180000" algn="just" defTabSz="914423" rtl="0" eaLnBrk="1" fontAlgn="ctr" latinLnBrk="0" hangingPunct="1">
                        <a:spcAft>
                          <a:spcPts val="300"/>
                        </a:spcAft>
                        <a:buClr>
                          <a:srgbClr val="000000"/>
                        </a:buClr>
                        <a:buFont typeface="+mj-lt"/>
                        <a:buAutoNum type="arabicPeriod"/>
                      </a:pPr>
                      <a:r>
                        <a:rPr kumimoji="1" lang="ja-JP" altLang="en-US" sz="1000" b="0" kern="1200" dirty="0">
                          <a:solidFill>
                            <a:srgbClr val="000000"/>
                          </a:solidFill>
                          <a:latin typeface="+mn-ea"/>
                          <a:ea typeface="+mn-ea"/>
                          <a:cs typeface="+mn-cs"/>
                        </a:rPr>
                        <a:t>ドローンを活用した測量・工事管理</a:t>
                      </a:r>
                    </a:p>
                    <a:p>
                      <a:pPr marL="288000" indent="-180000" algn="just" defTabSz="914423" rtl="0" eaLnBrk="1" fontAlgn="ctr" latinLnBrk="0" hangingPunct="1">
                        <a:spcAft>
                          <a:spcPts val="300"/>
                        </a:spcAft>
                        <a:buClr>
                          <a:srgbClr val="000000"/>
                        </a:buClr>
                        <a:buFont typeface="+mj-lt"/>
                        <a:buAutoNum type="arabicPeriod"/>
                      </a:pPr>
                      <a:r>
                        <a:rPr kumimoji="1" lang="ja-JP" altLang="en-US" sz="1000" b="0" kern="1200" dirty="0">
                          <a:solidFill>
                            <a:srgbClr val="000000"/>
                          </a:solidFill>
                          <a:latin typeface="+mn-ea"/>
                          <a:ea typeface="+mn-ea"/>
                          <a:cs typeface="+mn-cs"/>
                        </a:rPr>
                        <a:t>ドローンによる建設現場の見守り</a:t>
                      </a:r>
                    </a:p>
                  </a:txBody>
                  <a:tcPr marL="99756" marR="99756"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000" b="1" kern="1200" dirty="0">
                          <a:solidFill>
                            <a:srgbClr val="000000"/>
                          </a:solidFill>
                          <a:latin typeface="+mn-ea"/>
                          <a:ea typeface="+mn-ea"/>
                          <a:cs typeface="+mn-cs"/>
                        </a:rPr>
                        <a:t>空飛ぶクルマ／万博アクセス</a:t>
                      </a:r>
                      <a:endParaRPr kumimoji="1" lang="en-US" altLang="ja-JP" sz="10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000" b="0" kern="1200" dirty="0">
                          <a:solidFill>
                            <a:srgbClr val="000000"/>
                          </a:solidFill>
                          <a:latin typeface="+mn-ea"/>
                          <a:ea typeface="+mn-ea"/>
                          <a:cs typeface="+mn-cs"/>
                        </a:rPr>
                        <a:t>関西の主要空港から万博会場を結ぶ、空のアクセスとしての空飛ぶクルマの社会実装</a:t>
                      </a: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000" b="1" kern="1200" dirty="0">
                          <a:solidFill>
                            <a:srgbClr val="000000"/>
                          </a:solidFill>
                          <a:latin typeface="+mn-ea"/>
                          <a:ea typeface="+mn-ea"/>
                          <a:cs typeface="+mn-cs"/>
                        </a:rPr>
                        <a:t>空飛ぶクルマ／観光周遊</a:t>
                      </a:r>
                      <a:endParaRPr kumimoji="1" lang="en-US" altLang="ja-JP" sz="10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000" b="0" kern="1200" dirty="0">
                          <a:solidFill>
                            <a:srgbClr val="000000"/>
                          </a:solidFill>
                          <a:latin typeface="+mn-ea"/>
                          <a:ea typeface="+mn-ea"/>
                          <a:cs typeface="+mn-cs"/>
                        </a:rPr>
                        <a:t>主要観光地と万博会場を結ぶ、観光アクセスとしての空飛ぶクルマ</a:t>
                      </a: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000" b="1" kern="1200" dirty="0">
                          <a:solidFill>
                            <a:srgbClr val="000000"/>
                          </a:solidFill>
                          <a:latin typeface="+mn-ea"/>
                          <a:ea typeface="+mn-ea"/>
                          <a:cs typeface="+mn-cs"/>
                        </a:rPr>
                        <a:t>街</a:t>
                      </a:r>
                      <a:r>
                        <a:rPr kumimoji="1" lang="ja-JP" altLang="en-US" sz="1000" b="1" kern="1200" dirty="0">
                          <a:solidFill>
                            <a:schemeClr val="tx1"/>
                          </a:solidFill>
                          <a:latin typeface="+mn-ea"/>
                          <a:ea typeface="+mn-ea"/>
                          <a:cs typeface="+mn-cs"/>
                        </a:rPr>
                        <a:t>なか</a:t>
                      </a:r>
                      <a:r>
                        <a:rPr kumimoji="1" lang="ja-JP" altLang="en-US" sz="1000" b="1" kern="1200" dirty="0">
                          <a:solidFill>
                            <a:srgbClr val="000000"/>
                          </a:solidFill>
                          <a:latin typeface="+mn-ea"/>
                          <a:ea typeface="+mn-ea"/>
                          <a:cs typeface="+mn-cs"/>
                        </a:rPr>
                        <a:t>にポートが存在する日常モビリティ</a:t>
                      </a:r>
                      <a:endParaRPr kumimoji="1" lang="en-US" altLang="ja-JP" sz="10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000" b="0" kern="1200" dirty="0">
                          <a:solidFill>
                            <a:srgbClr val="000000"/>
                          </a:solidFill>
                          <a:latin typeface="+mn-ea"/>
                          <a:ea typeface="+mn-ea"/>
                          <a:cs typeface="+mn-cs"/>
                        </a:rPr>
                        <a:t>主要駅やビルの屋上（</a:t>
                      </a:r>
                      <a:r>
                        <a:rPr kumimoji="1" lang="en-US" altLang="ja-JP" sz="1000" b="0" kern="1200" dirty="0">
                          <a:solidFill>
                            <a:srgbClr val="000000"/>
                          </a:solidFill>
                          <a:latin typeface="+mn-ea"/>
                          <a:ea typeface="+mn-ea"/>
                          <a:cs typeface="+mn-cs"/>
                        </a:rPr>
                        <a:t>H</a:t>
                      </a:r>
                      <a:r>
                        <a:rPr kumimoji="1" lang="ja-JP" altLang="en-US" sz="1000" b="0" kern="1200" dirty="0">
                          <a:solidFill>
                            <a:srgbClr val="000000"/>
                          </a:solidFill>
                          <a:latin typeface="+mn-ea"/>
                          <a:ea typeface="+mn-ea"/>
                          <a:cs typeface="+mn-cs"/>
                        </a:rPr>
                        <a:t>ポート・</a:t>
                      </a:r>
                      <a:r>
                        <a:rPr kumimoji="1" lang="en-US" altLang="ja-JP" sz="1000" b="0" kern="1200" dirty="0">
                          <a:solidFill>
                            <a:srgbClr val="000000"/>
                          </a:solidFill>
                          <a:latin typeface="+mn-ea"/>
                          <a:ea typeface="+mn-ea"/>
                          <a:cs typeface="+mn-cs"/>
                        </a:rPr>
                        <a:t>R</a:t>
                      </a:r>
                      <a:r>
                        <a:rPr kumimoji="1" lang="ja-JP" altLang="en-US" sz="1000" b="0" kern="1200" dirty="0">
                          <a:solidFill>
                            <a:srgbClr val="000000"/>
                          </a:solidFill>
                          <a:latin typeface="+mn-ea"/>
                          <a:ea typeface="+mn-ea"/>
                          <a:cs typeface="+mn-cs"/>
                        </a:rPr>
                        <a:t>ポート）、コンビニの駐車場、ウォーターフロントなど、市街地</a:t>
                      </a:r>
                      <a:r>
                        <a:rPr kumimoji="1" lang="ja-JP" altLang="en-US" sz="1000" b="0" kern="1200" dirty="0">
                          <a:solidFill>
                            <a:schemeClr val="tx1"/>
                          </a:solidFill>
                          <a:latin typeface="+mn-ea"/>
                          <a:ea typeface="+mn-ea"/>
                          <a:cs typeface="+mn-cs"/>
                        </a:rPr>
                        <a:t>の様々な場所にポート</a:t>
                      </a:r>
                      <a:r>
                        <a:rPr kumimoji="1" lang="ja-JP" altLang="en-US" sz="1000" b="0" kern="1200" dirty="0">
                          <a:solidFill>
                            <a:srgbClr val="000000"/>
                          </a:solidFill>
                          <a:latin typeface="+mn-ea"/>
                          <a:ea typeface="+mn-ea"/>
                          <a:cs typeface="+mn-cs"/>
                        </a:rPr>
                        <a:t>が存在し、日常使いのモビリティとして空飛ぶクルマが普及</a:t>
                      </a: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828058"/>
                  </a:ext>
                </a:extLst>
              </a:tr>
            </a:tbl>
          </a:graphicData>
        </a:graphic>
      </p:graphicFrame>
      <p:pic>
        <p:nvPicPr>
          <p:cNvPr id="10" name="図 9">
            <a:extLst>
              <a:ext uri="{FF2B5EF4-FFF2-40B4-BE49-F238E27FC236}">
                <a16:creationId xmlns:a16="http://schemas.microsoft.com/office/drawing/2014/main" id="{BC813AA5-F018-4AC4-99AA-B097EF07FB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402" y="1825969"/>
            <a:ext cx="1181646" cy="798050"/>
          </a:xfrm>
          <a:prstGeom prst="rect">
            <a:avLst/>
          </a:prstGeom>
        </p:spPr>
      </p:pic>
      <p:pic>
        <p:nvPicPr>
          <p:cNvPr id="13" name="図 12">
            <a:extLst>
              <a:ext uri="{FF2B5EF4-FFF2-40B4-BE49-F238E27FC236}">
                <a16:creationId xmlns:a16="http://schemas.microsoft.com/office/drawing/2014/main" id="{AAA39291-ACA7-4BD9-9EFE-B6FF1A6055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4420" y="4350369"/>
            <a:ext cx="1092072" cy="665042"/>
          </a:xfrm>
          <a:prstGeom prst="rect">
            <a:avLst/>
          </a:prstGeom>
          <a:effectLst/>
        </p:spPr>
      </p:pic>
      <p:pic>
        <p:nvPicPr>
          <p:cNvPr id="14" name="図 13">
            <a:extLst>
              <a:ext uri="{FF2B5EF4-FFF2-40B4-BE49-F238E27FC236}">
                <a16:creationId xmlns:a16="http://schemas.microsoft.com/office/drawing/2014/main" id="{7F184FB9-7D95-4B0F-95BA-8AA2F1AC62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3005" y="4355302"/>
            <a:ext cx="921803" cy="665042"/>
          </a:xfrm>
          <a:prstGeom prst="rect">
            <a:avLst/>
          </a:prstGeom>
          <a:effectLst/>
        </p:spPr>
      </p:pic>
      <p:sp>
        <p:nvSpPr>
          <p:cNvPr id="18" name="テキスト プレースホルダー 33">
            <a:extLst>
              <a:ext uri="{FF2B5EF4-FFF2-40B4-BE49-F238E27FC236}">
                <a16:creationId xmlns:a16="http://schemas.microsoft.com/office/drawing/2014/main" id="{D34239CB-6A59-4A64-AE75-D047FB694D92}"/>
              </a:ext>
            </a:extLst>
          </p:cNvPr>
          <p:cNvSpPr txBox="1">
            <a:spLocks/>
          </p:cNvSpPr>
          <p:nvPr/>
        </p:nvSpPr>
        <p:spPr>
          <a:xfrm>
            <a:off x="266017" y="962560"/>
            <a:ext cx="8612290" cy="218898"/>
          </a:xfrm>
          <a:prstGeom prst="rect">
            <a:avLst/>
          </a:prstGeom>
        </p:spPr>
        <p:txBody>
          <a:bodyPr lIns="0" tIns="0" rIns="0" bIns="0" anchor="ct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時間や場所を問わず人やモノが移動できる未来の移動社会の実現に向けて、スーパーシティ構想のフィールドで実績を重ねていく。</a:t>
            </a:r>
          </a:p>
        </p:txBody>
      </p:sp>
      <p:sp>
        <p:nvSpPr>
          <p:cNvPr id="17" name="正方形/長方形 16"/>
          <p:cNvSpPr/>
          <p:nvPr/>
        </p:nvSpPr>
        <p:spPr>
          <a:xfrm>
            <a:off x="5515955" y="4663099"/>
            <a:ext cx="695631" cy="34124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提供：</a:t>
            </a:r>
            <a:endParaRPr kumimoji="1" lang="en-US" altLang="ja-JP" sz="739"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２０２５年日本</a:t>
            </a:r>
            <a:endParaRPr kumimoji="1" lang="en-US" altLang="ja-JP" sz="739"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国際博覧会協会</a:t>
            </a:r>
          </a:p>
        </p:txBody>
      </p:sp>
      <p:pic>
        <p:nvPicPr>
          <p:cNvPr id="22" name="図 21">
            <a:extLst>
              <a:ext uri="{FF2B5EF4-FFF2-40B4-BE49-F238E27FC236}">
                <a16:creationId xmlns:a16="http://schemas.microsoft.com/office/drawing/2014/main" id="{173F0CB0-82BC-4D3E-9254-FA569E3873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0170" y="4350370"/>
            <a:ext cx="1300636" cy="705429"/>
          </a:xfrm>
          <a:prstGeom prst="rect">
            <a:avLst/>
          </a:prstGeom>
        </p:spPr>
      </p:pic>
      <p:grpSp>
        <p:nvGrpSpPr>
          <p:cNvPr id="20" name="グループ化 19">
            <a:extLst>
              <a:ext uri="{FF2B5EF4-FFF2-40B4-BE49-F238E27FC236}">
                <a16:creationId xmlns:a16="http://schemas.microsoft.com/office/drawing/2014/main" id="{6E065F17-2E22-4850-BC14-E199656659AA}"/>
              </a:ext>
            </a:extLst>
          </p:cNvPr>
          <p:cNvGrpSpPr/>
          <p:nvPr/>
        </p:nvGrpSpPr>
        <p:grpSpPr>
          <a:xfrm>
            <a:off x="3625221" y="1894499"/>
            <a:ext cx="960366" cy="716002"/>
            <a:chOff x="2829674" y="1689903"/>
            <a:chExt cx="4659146" cy="3743624"/>
          </a:xfrm>
        </p:grpSpPr>
        <p:pic>
          <p:nvPicPr>
            <p:cNvPr id="24" name="図 23">
              <a:extLst>
                <a:ext uri="{FF2B5EF4-FFF2-40B4-BE49-F238E27FC236}">
                  <a16:creationId xmlns:a16="http://schemas.microsoft.com/office/drawing/2014/main" id="{4D027BBF-4CEC-4BDE-9B9B-52C162138F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9674" y="1689903"/>
              <a:ext cx="4659146" cy="3743624"/>
            </a:xfrm>
            <a:prstGeom prst="rect">
              <a:avLst/>
            </a:prstGeom>
          </p:spPr>
        </p:pic>
        <p:grpSp>
          <p:nvGrpSpPr>
            <p:cNvPr id="26" name="グループ化 25">
              <a:extLst>
                <a:ext uri="{FF2B5EF4-FFF2-40B4-BE49-F238E27FC236}">
                  <a16:creationId xmlns:a16="http://schemas.microsoft.com/office/drawing/2014/main" id="{FE712793-A9D1-4893-96D0-B0187CF27FEC}"/>
                </a:ext>
              </a:extLst>
            </p:cNvPr>
            <p:cNvGrpSpPr/>
            <p:nvPr/>
          </p:nvGrpSpPr>
          <p:grpSpPr>
            <a:xfrm>
              <a:off x="3118766" y="1924420"/>
              <a:ext cx="3801912" cy="2826611"/>
              <a:chOff x="-363901" y="150220"/>
              <a:chExt cx="9591151" cy="4886629"/>
            </a:xfrm>
          </p:grpSpPr>
          <p:cxnSp>
            <p:nvCxnSpPr>
              <p:cNvPr id="32" name="直線コネクタ 31">
                <a:extLst>
                  <a:ext uri="{FF2B5EF4-FFF2-40B4-BE49-F238E27FC236}">
                    <a16:creationId xmlns:a16="http://schemas.microsoft.com/office/drawing/2014/main" id="{938C0D7C-E57F-4C45-BD42-8C1819BEC905}"/>
                  </a:ext>
                </a:extLst>
              </p:cNvPr>
              <p:cNvCxnSpPr>
                <a:cxnSpLocks/>
              </p:cNvCxnSpPr>
              <p:nvPr/>
            </p:nvCxnSpPr>
            <p:spPr>
              <a:xfrm flipH="1">
                <a:off x="7974136" y="2587002"/>
                <a:ext cx="1253114" cy="1086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1BECF04B-0EDA-4C03-A2D0-BA564A5E48A5}"/>
                  </a:ext>
                </a:extLst>
              </p:cNvPr>
              <p:cNvCxnSpPr>
                <a:cxnSpLocks/>
              </p:cNvCxnSpPr>
              <p:nvPr/>
            </p:nvCxnSpPr>
            <p:spPr>
              <a:xfrm flipH="1">
                <a:off x="3172892" y="1549204"/>
                <a:ext cx="439811" cy="5166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7B3F2463-E870-4060-BC09-72BE5337D668}"/>
                  </a:ext>
                </a:extLst>
              </p:cNvPr>
              <p:cNvCxnSpPr>
                <a:cxnSpLocks/>
              </p:cNvCxnSpPr>
              <p:nvPr/>
            </p:nvCxnSpPr>
            <p:spPr>
              <a:xfrm flipH="1">
                <a:off x="-363901" y="151421"/>
                <a:ext cx="1690018" cy="1713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A96CD27-905E-4257-ACB4-56BD24C0F7D9}"/>
                  </a:ext>
                </a:extLst>
              </p:cNvPr>
              <p:cNvCxnSpPr>
                <a:cxnSpLocks/>
              </p:cNvCxnSpPr>
              <p:nvPr/>
            </p:nvCxnSpPr>
            <p:spPr>
              <a:xfrm flipH="1" flipV="1">
                <a:off x="-327250" y="1864962"/>
                <a:ext cx="1814210" cy="8180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D16805A8-7E5F-4FF5-9D87-71BB47234CA5}"/>
                  </a:ext>
                </a:extLst>
              </p:cNvPr>
              <p:cNvCxnSpPr>
                <a:cxnSpLocks/>
                <a:endCxn id="49" idx="2"/>
              </p:cNvCxnSpPr>
              <p:nvPr/>
            </p:nvCxnSpPr>
            <p:spPr>
              <a:xfrm flipH="1" flipV="1">
                <a:off x="3745359" y="1518484"/>
                <a:ext cx="3825620" cy="834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BC98304-1438-4B29-A64E-2CF1A8477CA9}"/>
                  </a:ext>
                </a:extLst>
              </p:cNvPr>
              <p:cNvCxnSpPr>
                <a:cxnSpLocks/>
              </p:cNvCxnSpPr>
              <p:nvPr/>
            </p:nvCxnSpPr>
            <p:spPr>
              <a:xfrm>
                <a:off x="6801313" y="4663688"/>
                <a:ext cx="714690" cy="373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20269205-EB80-4BA5-863B-3FDBB97076AC}"/>
                  </a:ext>
                </a:extLst>
              </p:cNvPr>
              <p:cNvCxnSpPr>
                <a:cxnSpLocks/>
              </p:cNvCxnSpPr>
              <p:nvPr/>
            </p:nvCxnSpPr>
            <p:spPr>
              <a:xfrm flipH="1" flipV="1">
                <a:off x="5922567" y="4404055"/>
                <a:ext cx="897072" cy="2452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44EFF32D-44F9-45CC-840A-18A6FEF07ECB}"/>
                  </a:ext>
                </a:extLst>
              </p:cNvPr>
              <p:cNvCxnSpPr>
                <a:cxnSpLocks/>
              </p:cNvCxnSpPr>
              <p:nvPr/>
            </p:nvCxnSpPr>
            <p:spPr>
              <a:xfrm flipH="1">
                <a:off x="7634850" y="3889862"/>
                <a:ext cx="115671" cy="408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CD4B5EB-8E5D-4A2F-A6BB-D633FD83D590}"/>
                  </a:ext>
                </a:extLst>
              </p:cNvPr>
              <p:cNvCxnSpPr>
                <a:cxnSpLocks/>
                <a:stCxn id="47" idx="2"/>
              </p:cNvCxnSpPr>
              <p:nvPr/>
            </p:nvCxnSpPr>
            <p:spPr>
              <a:xfrm flipH="1" flipV="1">
                <a:off x="1783641" y="3532319"/>
                <a:ext cx="1087332" cy="217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567778E6-7CA8-48E8-BA4F-C1E466EB6AB5}"/>
                  </a:ext>
                </a:extLst>
              </p:cNvPr>
              <p:cNvCxnSpPr>
                <a:cxnSpLocks/>
              </p:cNvCxnSpPr>
              <p:nvPr/>
            </p:nvCxnSpPr>
            <p:spPr>
              <a:xfrm flipH="1">
                <a:off x="1783286" y="3135112"/>
                <a:ext cx="290202" cy="4259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CFC1F67-ABA8-426D-869F-0D21128FD397}"/>
                  </a:ext>
                </a:extLst>
              </p:cNvPr>
              <p:cNvCxnSpPr>
                <a:cxnSpLocks/>
              </p:cNvCxnSpPr>
              <p:nvPr/>
            </p:nvCxnSpPr>
            <p:spPr>
              <a:xfrm flipH="1">
                <a:off x="2000071" y="2797870"/>
                <a:ext cx="329855" cy="430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52D574D-45A2-4092-A37E-4599A0901B81}"/>
                  </a:ext>
                </a:extLst>
              </p:cNvPr>
              <p:cNvCxnSpPr>
                <a:cxnSpLocks/>
              </p:cNvCxnSpPr>
              <p:nvPr/>
            </p:nvCxnSpPr>
            <p:spPr>
              <a:xfrm flipH="1" flipV="1">
                <a:off x="1431984" y="2668698"/>
                <a:ext cx="879618" cy="143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3966294-7862-44FF-AA18-9052267E8858}"/>
                  </a:ext>
                </a:extLst>
              </p:cNvPr>
              <p:cNvCxnSpPr>
                <a:cxnSpLocks/>
              </p:cNvCxnSpPr>
              <p:nvPr/>
            </p:nvCxnSpPr>
            <p:spPr>
              <a:xfrm flipH="1">
                <a:off x="7570977" y="1979779"/>
                <a:ext cx="439810" cy="37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B6CFEFE6-0AA6-4CB0-9BBC-5A883B149CBE}"/>
                  </a:ext>
                </a:extLst>
              </p:cNvPr>
              <p:cNvCxnSpPr>
                <a:cxnSpLocks/>
                <a:stCxn id="51" idx="0"/>
              </p:cNvCxnSpPr>
              <p:nvPr/>
            </p:nvCxnSpPr>
            <p:spPr>
              <a:xfrm flipH="1" flipV="1">
                <a:off x="8248040" y="1939946"/>
                <a:ext cx="933331" cy="53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A975180-0CFC-45EF-9FE8-8DD36F44BC64}"/>
                  </a:ext>
                </a:extLst>
              </p:cNvPr>
              <p:cNvCxnSpPr>
                <a:cxnSpLocks/>
              </p:cNvCxnSpPr>
              <p:nvPr/>
            </p:nvCxnSpPr>
            <p:spPr>
              <a:xfrm flipH="1">
                <a:off x="7741928" y="3659016"/>
                <a:ext cx="232208" cy="2554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円弧 46">
                <a:extLst>
                  <a:ext uri="{FF2B5EF4-FFF2-40B4-BE49-F238E27FC236}">
                    <a16:creationId xmlns:a16="http://schemas.microsoft.com/office/drawing/2014/main" id="{43C186E2-B203-4C9D-B62E-DE6B3810E3F0}"/>
                  </a:ext>
                </a:extLst>
              </p:cNvPr>
              <p:cNvSpPr/>
              <p:nvPr/>
            </p:nvSpPr>
            <p:spPr>
              <a:xfrm>
                <a:off x="2756673" y="1866912"/>
                <a:ext cx="3934691" cy="2819618"/>
              </a:xfrm>
              <a:prstGeom prst="arc">
                <a:avLst>
                  <a:gd name="adj1" fmla="val 3217648"/>
                  <a:gd name="adj2" fmla="val 957296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48" name="円弧 47">
                <a:extLst>
                  <a:ext uri="{FF2B5EF4-FFF2-40B4-BE49-F238E27FC236}">
                    <a16:creationId xmlns:a16="http://schemas.microsoft.com/office/drawing/2014/main" id="{9728D1E2-3460-47E8-8F83-F519A3F02450}"/>
                  </a:ext>
                </a:extLst>
              </p:cNvPr>
              <p:cNvSpPr/>
              <p:nvPr/>
            </p:nvSpPr>
            <p:spPr>
              <a:xfrm rot="1980000">
                <a:off x="1117661" y="1131283"/>
                <a:ext cx="109820" cy="86599"/>
              </a:xfrm>
              <a:prstGeom prst="arc">
                <a:avLst>
                  <a:gd name="adj1" fmla="val 20905447"/>
                  <a:gd name="adj2" fmla="val 1137319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49" name="円弧 48">
                <a:extLst>
                  <a:ext uri="{FF2B5EF4-FFF2-40B4-BE49-F238E27FC236}">
                    <a16:creationId xmlns:a16="http://schemas.microsoft.com/office/drawing/2014/main" id="{3A210E7D-472B-40C3-9147-98865E3BEA22}"/>
                  </a:ext>
                </a:extLst>
              </p:cNvPr>
              <p:cNvSpPr/>
              <p:nvPr/>
            </p:nvSpPr>
            <p:spPr>
              <a:xfrm rot="1920000">
                <a:off x="3568702" y="1508179"/>
                <a:ext cx="235841" cy="239605"/>
              </a:xfrm>
              <a:prstGeom prst="arc">
                <a:avLst>
                  <a:gd name="adj1" fmla="val 10975567"/>
                  <a:gd name="adj2" fmla="val 15647328"/>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50" name="円弧 49">
                <a:extLst>
                  <a:ext uri="{FF2B5EF4-FFF2-40B4-BE49-F238E27FC236}">
                    <a16:creationId xmlns:a16="http://schemas.microsoft.com/office/drawing/2014/main" id="{7FA40D64-941A-4A08-8BA0-9C7177B656BB}"/>
                  </a:ext>
                </a:extLst>
              </p:cNvPr>
              <p:cNvSpPr/>
              <p:nvPr/>
            </p:nvSpPr>
            <p:spPr>
              <a:xfrm rot="2220000">
                <a:off x="8000046" y="1905354"/>
                <a:ext cx="276070" cy="274555"/>
              </a:xfrm>
              <a:prstGeom prst="arc">
                <a:avLst>
                  <a:gd name="adj1" fmla="val 10831155"/>
                  <a:gd name="adj2" fmla="val 1660692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51" name="円弧 50">
                <a:extLst>
                  <a:ext uri="{FF2B5EF4-FFF2-40B4-BE49-F238E27FC236}">
                    <a16:creationId xmlns:a16="http://schemas.microsoft.com/office/drawing/2014/main" id="{00E6AE43-A133-4F11-889A-F06B1DB0D268}"/>
                  </a:ext>
                </a:extLst>
              </p:cNvPr>
              <p:cNvSpPr/>
              <p:nvPr/>
            </p:nvSpPr>
            <p:spPr>
              <a:xfrm rot="2400000">
                <a:off x="8980987" y="2455018"/>
                <a:ext cx="238618" cy="206888"/>
              </a:xfrm>
              <a:prstGeom prst="arc">
                <a:avLst>
                  <a:gd name="adj1" fmla="val 16072490"/>
                  <a:gd name="adj2" fmla="val 2157540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52" name="直線コネクタ 51">
                <a:extLst>
                  <a:ext uri="{FF2B5EF4-FFF2-40B4-BE49-F238E27FC236}">
                    <a16:creationId xmlns:a16="http://schemas.microsoft.com/office/drawing/2014/main" id="{64357737-F152-41BC-BDDC-F43E8CD4D248}"/>
                  </a:ext>
                </a:extLst>
              </p:cNvPr>
              <p:cNvCxnSpPr>
                <a:cxnSpLocks/>
              </p:cNvCxnSpPr>
              <p:nvPr/>
            </p:nvCxnSpPr>
            <p:spPr>
              <a:xfrm>
                <a:off x="7570977" y="3630313"/>
                <a:ext cx="160033" cy="312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2634F19C-7B7B-4C0D-B8C2-F8062AFD3C7A}"/>
                  </a:ext>
                </a:extLst>
              </p:cNvPr>
              <p:cNvCxnSpPr>
                <a:cxnSpLocks/>
              </p:cNvCxnSpPr>
              <p:nvPr/>
            </p:nvCxnSpPr>
            <p:spPr>
              <a:xfrm flipH="1">
                <a:off x="7552655" y="3637325"/>
                <a:ext cx="4398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3CFBCBB2-BB1A-4BC0-A2B0-216755D81B3D}"/>
                  </a:ext>
                </a:extLst>
              </p:cNvPr>
              <p:cNvCxnSpPr>
                <a:cxnSpLocks/>
              </p:cNvCxnSpPr>
              <p:nvPr/>
            </p:nvCxnSpPr>
            <p:spPr>
              <a:xfrm>
                <a:off x="1304218" y="150220"/>
                <a:ext cx="549248" cy="265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677FFE1A-11CC-4FA0-BB7A-F39E61F37783}"/>
                  </a:ext>
                </a:extLst>
              </p:cNvPr>
              <p:cNvCxnSpPr>
                <a:cxnSpLocks/>
                <a:stCxn id="48" idx="2"/>
              </p:cNvCxnSpPr>
              <p:nvPr/>
            </p:nvCxnSpPr>
            <p:spPr>
              <a:xfrm flipV="1">
                <a:off x="1132115" y="429715"/>
                <a:ext cx="703026" cy="7157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id="{C1E13552-EA5F-4F68-89CB-8095C4077BC5}"/>
                </a:ext>
              </a:extLst>
            </p:cNvPr>
            <p:cNvGrpSpPr/>
            <p:nvPr/>
          </p:nvGrpSpPr>
          <p:grpSpPr>
            <a:xfrm>
              <a:off x="6242342" y="4324479"/>
              <a:ext cx="203393" cy="418254"/>
              <a:chOff x="7515993" y="4299409"/>
              <a:chExt cx="513102" cy="723073"/>
            </a:xfrm>
          </p:grpSpPr>
          <p:cxnSp>
            <p:nvCxnSpPr>
              <p:cNvPr id="30" name="直線コネクタ 29">
                <a:extLst>
                  <a:ext uri="{FF2B5EF4-FFF2-40B4-BE49-F238E27FC236}">
                    <a16:creationId xmlns:a16="http://schemas.microsoft.com/office/drawing/2014/main" id="{AA4276B7-A289-4516-8885-808D22FFACF4}"/>
                  </a:ext>
                </a:extLst>
              </p:cNvPr>
              <p:cNvCxnSpPr>
                <a:cxnSpLocks/>
              </p:cNvCxnSpPr>
              <p:nvPr/>
            </p:nvCxnSpPr>
            <p:spPr>
              <a:xfrm>
                <a:off x="7647551" y="4299409"/>
                <a:ext cx="381544" cy="278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C2DDF83C-211D-48BB-8D8B-ADB4E7C8D9C0}"/>
                  </a:ext>
                </a:extLst>
              </p:cNvPr>
              <p:cNvCxnSpPr>
                <a:cxnSpLocks/>
              </p:cNvCxnSpPr>
              <p:nvPr/>
            </p:nvCxnSpPr>
            <p:spPr>
              <a:xfrm flipH="1">
                <a:off x="7515993" y="4591909"/>
                <a:ext cx="494778" cy="4305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楕円 27">
              <a:extLst>
                <a:ext uri="{FF2B5EF4-FFF2-40B4-BE49-F238E27FC236}">
                  <a16:creationId xmlns:a16="http://schemas.microsoft.com/office/drawing/2014/main" id="{DF2290DC-3ED9-4CB7-BC21-21E6BD22E124}"/>
                </a:ext>
              </a:extLst>
            </p:cNvPr>
            <p:cNvSpPr/>
            <p:nvPr/>
          </p:nvSpPr>
          <p:spPr>
            <a:xfrm>
              <a:off x="3702171" y="2465588"/>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楕円 28">
              <a:extLst>
                <a:ext uri="{FF2B5EF4-FFF2-40B4-BE49-F238E27FC236}">
                  <a16:creationId xmlns:a16="http://schemas.microsoft.com/office/drawing/2014/main" id="{84F12B7B-A3B8-45E2-BCCB-13426E89519C}"/>
                </a:ext>
              </a:extLst>
            </p:cNvPr>
            <p:cNvSpPr/>
            <p:nvPr/>
          </p:nvSpPr>
          <p:spPr>
            <a:xfrm>
              <a:off x="4506216" y="2979435"/>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dirty="0">
                <a:ln>
                  <a:noFill/>
                </a:ln>
                <a:solidFill>
                  <a:prstClr val="black"/>
                </a:solidFill>
                <a:effectLst/>
                <a:uLnTx/>
                <a:uFillTx/>
                <a:latin typeface="Meiryo UI"/>
                <a:ea typeface="Meiryo UI"/>
                <a:cs typeface="+mn-cs"/>
              </a:endParaRPr>
            </a:p>
          </p:txBody>
        </p:sp>
      </p:grpSp>
      <p:pic>
        <p:nvPicPr>
          <p:cNvPr id="56" name="図 55">
            <a:extLst>
              <a:ext uri="{FF2B5EF4-FFF2-40B4-BE49-F238E27FC236}">
                <a16:creationId xmlns:a16="http://schemas.microsoft.com/office/drawing/2014/main" id="{1CACA50A-FD97-42F7-B257-07F8D57D363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378555" y="1850638"/>
            <a:ext cx="1136922" cy="716002"/>
          </a:xfrm>
          <a:prstGeom prst="rect">
            <a:avLst/>
          </a:prstGeom>
          <a:noFill/>
          <a:extLst>
            <a:ext uri="{909E8E84-426E-40DD-AFC4-6F175D3DCCD1}">
              <a14:hiddenFill xmlns:a14="http://schemas.microsoft.com/office/drawing/2010/main">
                <a:solidFill>
                  <a:srgbClr val="FFFFFF"/>
                </a:solidFill>
              </a14:hiddenFill>
            </a:ext>
          </a:extLst>
        </p:spPr>
      </p:pic>
      <p:sp>
        <p:nvSpPr>
          <p:cNvPr id="57" name="テキスト ボックス 56">
            <a:extLst>
              <a:ext uri="{FF2B5EF4-FFF2-40B4-BE49-F238E27FC236}">
                <a16:creationId xmlns:a16="http://schemas.microsoft.com/office/drawing/2014/main" id="{5E9FBD32-FDF1-4CD7-A6DE-5F848E582A51}"/>
              </a:ext>
            </a:extLst>
          </p:cNvPr>
          <p:cNvSpPr txBox="1"/>
          <p:nvPr/>
        </p:nvSpPr>
        <p:spPr>
          <a:xfrm>
            <a:off x="2406589" y="2564066"/>
            <a:ext cx="1105241" cy="20608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844653" rtl="0" eaLnBrk="1" fontAlgn="ctr" latinLnBrk="0" hangingPunct="1">
              <a:lnSpc>
                <a:spcPct val="100000"/>
              </a:lnSpc>
              <a:spcBef>
                <a:spcPts val="0"/>
              </a:spcBef>
              <a:spcAft>
                <a:spcPts val="0"/>
              </a:spcAft>
              <a:buClrTx/>
              <a:buSzTx/>
              <a:buFontTx/>
              <a:buNone/>
              <a:tabLst/>
              <a:defRPr/>
            </a:pPr>
            <a:r>
              <a:rPr kumimoji="1" lang="zh-TW" altLang="en-US" sz="73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出典：経済産業省</a:t>
            </a:r>
            <a:r>
              <a:rPr kumimoji="1" lang="en-US" altLang="zh-TW" sz="73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HP</a:t>
            </a:r>
            <a:endParaRPr kumimoji="1" lang="zh-TW" altLang="en-US" sz="73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3" name="グループ化 2">
            <a:extLst>
              <a:ext uri="{FF2B5EF4-FFF2-40B4-BE49-F238E27FC236}">
                <a16:creationId xmlns:a16="http://schemas.microsoft.com/office/drawing/2014/main" id="{9B1FCD8B-FD03-4C56-B3E6-E3607F216A4B}"/>
              </a:ext>
            </a:extLst>
          </p:cNvPr>
          <p:cNvGrpSpPr/>
          <p:nvPr/>
        </p:nvGrpSpPr>
        <p:grpSpPr>
          <a:xfrm>
            <a:off x="7170858" y="2323043"/>
            <a:ext cx="410527" cy="233185"/>
            <a:chOff x="7786524" y="2302390"/>
            <a:chExt cx="444453" cy="252455"/>
          </a:xfrm>
        </p:grpSpPr>
        <p:pic>
          <p:nvPicPr>
            <p:cNvPr id="11" name="グラフィックス 10" descr="チェックイン 単色塗りつぶし">
              <a:extLst>
                <a:ext uri="{FF2B5EF4-FFF2-40B4-BE49-F238E27FC236}">
                  <a16:creationId xmlns:a16="http://schemas.microsoft.com/office/drawing/2014/main" id="{EFA91849-DF83-44BC-93EF-5E4B3D2FA7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04742" y="2328610"/>
              <a:ext cx="226235" cy="226235"/>
            </a:xfrm>
            <a:prstGeom prst="rect">
              <a:avLst/>
            </a:prstGeom>
          </p:spPr>
        </p:pic>
        <p:pic>
          <p:nvPicPr>
            <p:cNvPr id="15" name="グラフィックス 14" descr="イラストレーター 単色塗りつぶし">
              <a:extLst>
                <a:ext uri="{FF2B5EF4-FFF2-40B4-BE49-F238E27FC236}">
                  <a16:creationId xmlns:a16="http://schemas.microsoft.com/office/drawing/2014/main" id="{8823CAA0-CFE3-4DC4-B64F-856FB0F2C15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86524" y="2302390"/>
              <a:ext cx="247981" cy="247981"/>
            </a:xfrm>
            <a:prstGeom prst="rect">
              <a:avLst/>
            </a:prstGeom>
          </p:spPr>
        </p:pic>
      </p:grpSp>
      <p:grpSp>
        <p:nvGrpSpPr>
          <p:cNvPr id="80" name="グループ化 79">
            <a:extLst>
              <a:ext uri="{FF2B5EF4-FFF2-40B4-BE49-F238E27FC236}">
                <a16:creationId xmlns:a16="http://schemas.microsoft.com/office/drawing/2014/main" id="{F7676EB6-3FA2-4039-970D-157E007CDCFA}"/>
              </a:ext>
            </a:extLst>
          </p:cNvPr>
          <p:cNvGrpSpPr/>
          <p:nvPr/>
        </p:nvGrpSpPr>
        <p:grpSpPr>
          <a:xfrm>
            <a:off x="6457133" y="1965943"/>
            <a:ext cx="229052" cy="377835"/>
            <a:chOff x="7135266" y="2178164"/>
            <a:chExt cx="247981" cy="409059"/>
          </a:xfrm>
        </p:grpSpPr>
        <p:pic>
          <p:nvPicPr>
            <p:cNvPr id="79" name="グラフィックス 78" descr="車 単色塗りつぶし">
              <a:extLst>
                <a:ext uri="{FF2B5EF4-FFF2-40B4-BE49-F238E27FC236}">
                  <a16:creationId xmlns:a16="http://schemas.microsoft.com/office/drawing/2014/main" id="{BE52937F-922F-4639-8504-78EB71DECDF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35266" y="2339242"/>
              <a:ext cx="247981" cy="247981"/>
            </a:xfrm>
            <a:prstGeom prst="rect">
              <a:avLst/>
            </a:prstGeom>
          </p:spPr>
        </p:pic>
        <p:sp>
          <p:nvSpPr>
            <p:cNvPr id="81" name="電波｜左">
              <a:extLst>
                <a:ext uri="{FF2B5EF4-FFF2-40B4-BE49-F238E27FC236}">
                  <a16:creationId xmlns:a16="http://schemas.microsoft.com/office/drawing/2014/main" id="{D47EA706-C60C-4A5B-8CB1-2D0D283DC8DD}"/>
                </a:ext>
              </a:extLst>
            </p:cNvPr>
            <p:cNvSpPr>
              <a:spLocks noEditPoints="1"/>
            </p:cNvSpPr>
            <p:nvPr/>
          </p:nvSpPr>
          <p:spPr bwMode="auto">
            <a:xfrm rot="2700000">
              <a:off x="7160026" y="2178164"/>
              <a:ext cx="176719" cy="176719"/>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83" name="グループ化 82">
            <a:extLst>
              <a:ext uri="{FF2B5EF4-FFF2-40B4-BE49-F238E27FC236}">
                <a16:creationId xmlns:a16="http://schemas.microsoft.com/office/drawing/2014/main" id="{5AA0B5EF-7C34-4056-A991-D9BA37975B38}"/>
              </a:ext>
            </a:extLst>
          </p:cNvPr>
          <p:cNvGrpSpPr/>
          <p:nvPr/>
        </p:nvGrpSpPr>
        <p:grpSpPr>
          <a:xfrm>
            <a:off x="6790990" y="2146284"/>
            <a:ext cx="229052" cy="377835"/>
            <a:chOff x="7135266" y="2178164"/>
            <a:chExt cx="247981" cy="409059"/>
          </a:xfrm>
        </p:grpSpPr>
        <p:pic>
          <p:nvPicPr>
            <p:cNvPr id="84" name="グラフィックス 83" descr="車 単色塗りつぶし">
              <a:extLst>
                <a:ext uri="{FF2B5EF4-FFF2-40B4-BE49-F238E27FC236}">
                  <a16:creationId xmlns:a16="http://schemas.microsoft.com/office/drawing/2014/main" id="{F65773E0-6089-49A5-90F8-1FBB3946C90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35266" y="2339242"/>
              <a:ext cx="247981" cy="247981"/>
            </a:xfrm>
            <a:prstGeom prst="rect">
              <a:avLst/>
            </a:prstGeom>
          </p:spPr>
        </p:pic>
        <p:sp>
          <p:nvSpPr>
            <p:cNvPr id="85" name="電波｜左">
              <a:extLst>
                <a:ext uri="{FF2B5EF4-FFF2-40B4-BE49-F238E27FC236}">
                  <a16:creationId xmlns:a16="http://schemas.microsoft.com/office/drawing/2014/main" id="{04BC548D-00A9-42A5-888E-31F36FC28B51}"/>
                </a:ext>
              </a:extLst>
            </p:cNvPr>
            <p:cNvSpPr>
              <a:spLocks noEditPoints="1"/>
            </p:cNvSpPr>
            <p:nvPr/>
          </p:nvSpPr>
          <p:spPr bwMode="auto">
            <a:xfrm rot="2700000">
              <a:off x="7160026" y="2178164"/>
              <a:ext cx="176719" cy="176719"/>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88" name="テキスト ボックス 87">
            <a:extLst>
              <a:ext uri="{FF2B5EF4-FFF2-40B4-BE49-F238E27FC236}">
                <a16:creationId xmlns:a16="http://schemas.microsoft.com/office/drawing/2014/main" id="{E48A9E0F-9C0C-4F63-BDF7-48C5DF129D3B}"/>
              </a:ext>
            </a:extLst>
          </p:cNvPr>
          <p:cNvSpPr txBox="1"/>
          <p:nvPr/>
        </p:nvSpPr>
        <p:spPr>
          <a:xfrm>
            <a:off x="6285339" y="2310151"/>
            <a:ext cx="553869" cy="19191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47" b="1" i="0" u="none" strike="noStrike" kern="1200" cap="none" spc="0" normalizeH="0" baseline="0" noProof="0" dirty="0">
                <a:ln>
                  <a:noFill/>
                </a:ln>
                <a:solidFill>
                  <a:prstClr val="black"/>
                </a:solidFill>
                <a:effectLst/>
                <a:uLnTx/>
                <a:uFillTx/>
                <a:latin typeface="Meiryo UI"/>
                <a:ea typeface="Meiryo UI"/>
                <a:cs typeface="+mn-cs"/>
              </a:rPr>
              <a:t>自動運転</a:t>
            </a:r>
          </a:p>
        </p:txBody>
      </p:sp>
      <p:sp>
        <p:nvSpPr>
          <p:cNvPr id="82" name="テキスト ボックス 81">
            <a:extLst>
              <a:ext uri="{FF2B5EF4-FFF2-40B4-BE49-F238E27FC236}">
                <a16:creationId xmlns:a16="http://schemas.microsoft.com/office/drawing/2014/main" id="{7CC6ACCD-F717-4214-A59C-79DFD8FD6C47}"/>
              </a:ext>
            </a:extLst>
          </p:cNvPr>
          <p:cNvSpPr txBox="1"/>
          <p:nvPr/>
        </p:nvSpPr>
        <p:spPr>
          <a:xfrm>
            <a:off x="7006464" y="1825969"/>
            <a:ext cx="721382" cy="68942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70" b="1" i="0" u="none" strike="noStrike" kern="1200" cap="none" spc="0" normalizeH="0" baseline="0" noProof="0" dirty="0">
                <a:ln>
                  <a:noFill/>
                </a:ln>
                <a:solidFill>
                  <a:prstClr val="black"/>
                </a:solidFill>
                <a:effectLst/>
                <a:uLnTx/>
                <a:uFillTx/>
                <a:latin typeface="Meiryo UI"/>
                <a:ea typeface="Meiryo UI"/>
                <a:cs typeface="+mn-cs"/>
              </a:rPr>
              <a:t>人の行動・</a:t>
            </a:r>
            <a:endParaRPr kumimoji="0" lang="en-US" altLang="ja-JP" sz="97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70" b="1" i="0" u="none" strike="noStrike" kern="1200" cap="none" spc="0" normalizeH="0" baseline="0" noProof="0" dirty="0">
                <a:ln>
                  <a:noFill/>
                </a:ln>
                <a:solidFill>
                  <a:prstClr val="black"/>
                </a:solidFill>
                <a:effectLst/>
                <a:uLnTx/>
                <a:uFillTx/>
                <a:latin typeface="Meiryo UI"/>
                <a:ea typeface="Meiryo UI"/>
                <a:cs typeface="+mn-cs"/>
              </a:rPr>
              <a:t>交通を</a:t>
            </a:r>
            <a:endParaRPr kumimoji="0" lang="en-US" altLang="ja-JP" sz="97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70" b="1" i="0" u="none" strike="noStrike" kern="1200" cap="none" spc="0" normalizeH="0" baseline="0" noProof="0" dirty="0">
                <a:ln>
                  <a:noFill/>
                </a:ln>
                <a:solidFill>
                  <a:prstClr val="black"/>
                </a:solidFill>
                <a:effectLst/>
                <a:uLnTx/>
                <a:uFillTx/>
                <a:latin typeface="Meiryo UI"/>
                <a:ea typeface="Meiryo UI"/>
                <a:cs typeface="+mn-cs"/>
              </a:rPr>
              <a:t>最適化</a:t>
            </a:r>
          </a:p>
        </p:txBody>
      </p:sp>
      <p:sp>
        <p:nvSpPr>
          <p:cNvPr id="89" name="テキスト ボックス 88">
            <a:extLst>
              <a:ext uri="{FF2B5EF4-FFF2-40B4-BE49-F238E27FC236}">
                <a16:creationId xmlns:a16="http://schemas.microsoft.com/office/drawing/2014/main" id="{8F1AA45A-11BC-4C72-AA13-4C016930DCE8}"/>
              </a:ext>
            </a:extLst>
          </p:cNvPr>
          <p:cNvSpPr txBox="1"/>
          <p:nvPr/>
        </p:nvSpPr>
        <p:spPr>
          <a:xfrm>
            <a:off x="7937119" y="2600645"/>
            <a:ext cx="553869" cy="19191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647" b="1" i="0" u="none" strike="noStrike" kern="1200" cap="none" spc="0" normalizeH="0" baseline="0" noProof="0" dirty="0" err="1">
                <a:ln>
                  <a:noFill/>
                </a:ln>
                <a:solidFill>
                  <a:prstClr val="black"/>
                </a:solidFill>
                <a:effectLst/>
                <a:uLnTx/>
                <a:uFillTx/>
                <a:latin typeface="Meiryo UI"/>
                <a:ea typeface="Meiryo UI"/>
                <a:cs typeface="+mn-cs"/>
              </a:rPr>
              <a:t>MaaS</a:t>
            </a:r>
            <a:endParaRPr kumimoji="0" lang="ja-JP" altLang="en-US" sz="647"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04" name="図 103">
            <a:extLst>
              <a:ext uri="{FF2B5EF4-FFF2-40B4-BE49-F238E27FC236}">
                <a16:creationId xmlns:a16="http://schemas.microsoft.com/office/drawing/2014/main" id="{CF3F838E-FE47-46BD-A20A-E6B3C64292F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706958" y="1836680"/>
            <a:ext cx="1096889" cy="826886"/>
          </a:xfrm>
          <a:prstGeom prst="rect">
            <a:avLst/>
          </a:prstGeom>
        </p:spPr>
      </p:pic>
      <p:cxnSp>
        <p:nvCxnSpPr>
          <p:cNvPr id="63" name="直線コネクタ 62"/>
          <p:cNvCxnSpPr/>
          <p:nvPr/>
        </p:nvCxnSpPr>
        <p:spPr>
          <a:xfrm>
            <a:off x="4660409" y="1836680"/>
            <a:ext cx="0" cy="794092"/>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082065" y="6583797"/>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pic>
        <p:nvPicPr>
          <p:cNvPr id="67" name="図 6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94902" y="1895878"/>
            <a:ext cx="1532583" cy="731214"/>
          </a:xfrm>
          <a:prstGeom prst="rect">
            <a:avLst/>
          </a:prstGeom>
        </p:spPr>
      </p:pic>
    </p:spTree>
    <p:extLst>
      <p:ext uri="{BB962C8B-B14F-4D97-AF65-F5344CB8AC3E}">
        <p14:creationId xmlns:p14="http://schemas.microsoft.com/office/powerpoint/2010/main" val="1577985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ext uri="{D42A27DB-BD31-4B8C-83A1-F6EECF244321}">
                <p14:modId xmlns:p14="http://schemas.microsoft.com/office/powerpoint/2010/main" val="3774772448"/>
              </p:ext>
            </p:extLst>
          </p:nvPr>
        </p:nvGraphicFramePr>
        <p:xfrm>
          <a:off x="117404" y="764705"/>
          <a:ext cx="8867071" cy="5987705"/>
        </p:xfrm>
        <a:graphic>
          <a:graphicData uri="http://schemas.openxmlformats.org/drawingml/2006/table">
            <a:tbl>
              <a:tblPr firstRow="1" firstCol="1" bandRow="1"/>
              <a:tblGrid>
                <a:gridCol w="1997751">
                  <a:extLst>
                    <a:ext uri="{9D8B030D-6E8A-4147-A177-3AD203B41FA5}">
                      <a16:colId xmlns:a16="http://schemas.microsoft.com/office/drawing/2014/main" val="838138467"/>
                    </a:ext>
                  </a:extLst>
                </a:gridCol>
                <a:gridCol w="1803019">
                  <a:extLst>
                    <a:ext uri="{9D8B030D-6E8A-4147-A177-3AD203B41FA5}">
                      <a16:colId xmlns:a16="http://schemas.microsoft.com/office/drawing/2014/main" val="1867253675"/>
                    </a:ext>
                  </a:extLst>
                </a:gridCol>
                <a:gridCol w="2607243">
                  <a:extLst>
                    <a:ext uri="{9D8B030D-6E8A-4147-A177-3AD203B41FA5}">
                      <a16:colId xmlns:a16="http://schemas.microsoft.com/office/drawing/2014/main" val="665385018"/>
                    </a:ext>
                  </a:extLst>
                </a:gridCol>
                <a:gridCol w="2459058">
                  <a:extLst>
                    <a:ext uri="{9D8B030D-6E8A-4147-A177-3AD203B41FA5}">
                      <a16:colId xmlns:a16="http://schemas.microsoft.com/office/drawing/2014/main" val="1580010884"/>
                    </a:ext>
                  </a:extLst>
                </a:gridCol>
              </a:tblGrid>
              <a:tr h="463205">
                <a:tc>
                  <a:txBody>
                    <a:bodyPr/>
                    <a:lstStyle/>
                    <a:p>
                      <a:pPr algn="ctr">
                        <a:spcAft>
                          <a:spcPts val="0"/>
                        </a:spcAft>
                      </a:pPr>
                      <a:r>
                        <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Why</a:t>
                      </a:r>
                      <a:r>
                        <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Vision</a:t>
                      </a:r>
                      <a:r>
                        <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What</a:t>
                      </a:r>
                      <a:r>
                        <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Outcome</a:t>
                      </a:r>
                      <a:r>
                        <a:rPr lang="ja-JP" altLang="en-US"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endPar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797845"/>
                  </a:ext>
                </a:extLst>
              </a:tr>
              <a:tr h="5398736">
                <a:tc>
                  <a:txBody>
                    <a:bodyPr/>
                    <a:lstStyle/>
                    <a:p>
                      <a:pPr marL="72000" indent="-457200"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全域が都市化した狭隘な大阪府域に、広域機能を担う大阪府と大阪市という２つの行政主体が存在し、市は市域、府は市域外での区域分担的な行政運営が行われてきた二元行政のもとで、府市のそれぞれの考え方に基づくサービス提供が行われ、大阪都市圏全体として見たときに最適となっていない二重行政の問題が顕在化した状態があった。</a:t>
                      </a:r>
                      <a:endParaRPr 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indent="-457200"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eaLnBrk="0" hangingPunct="0">
                        <a:lnSpc>
                          <a:spcPts val="1500"/>
                        </a:lnSpc>
                        <a:spcBef>
                          <a:spcPts val="0"/>
                        </a:spcBef>
                        <a:spcAft>
                          <a:spcPts val="0"/>
                        </a:spcAft>
                        <a:buFont typeface="Arial" panose="020B0604020202020204" pitchFamily="34" charset="0"/>
                        <a:buNone/>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・大阪都市圏全体での最適化。</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eaLnBrk="0" hangingPunct="0">
                        <a:lnSpc>
                          <a:spcPts val="1500"/>
                        </a:lnSpc>
                        <a:spcBef>
                          <a:spcPts val="0"/>
                        </a:spcBef>
                        <a:spcAft>
                          <a:spcPts val="0"/>
                        </a:spcAft>
                        <a:buFont typeface="Arial" panose="020B0604020202020204" pitchFamily="34" charset="0"/>
                        <a:buNone/>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・現行体制を前提としない解決方策の確立</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eaLnBrk="0" hangingPunct="0">
                        <a:lnSpc>
                          <a:spcPts val="1500"/>
                        </a:lnSpc>
                        <a:spcBef>
                          <a:spcPts val="0"/>
                        </a:spcBef>
                        <a:spcAft>
                          <a:spcPts val="0"/>
                        </a:spcAft>
                        <a:buFont typeface="Arial" panose="020B0604020202020204" pitchFamily="34" charset="0"/>
                        <a:buNone/>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・経営形態の転換。</a:t>
                      </a:r>
                      <a:endParaRPr 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spcAft>
                          <a:spcPts val="0"/>
                        </a:spcAft>
                        <a:tabLs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rPr>
                        <a:t>2011.12</a:t>
                      </a: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府市統合本部会議で、経営形態の見直し項目</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（以下、</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Ａ項目という。）、統合により効率化、サービス向上を図る項目（以下、Ｂ項目という。）を選定。</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2012.6</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府市統合本部会議で、新たな大都市制度への移行を見据えたＡＢ項目の「基本的方向性」を決定。</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spcAft>
                          <a:spcPts val="0"/>
                        </a:spcAft>
                        <a:tabLst/>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・改革手法の詳細は以下のとおり（同一項目で複数の取組みがある場合はそれぞれカウント）。</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Ａ項目</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14</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項目の内訳</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民間活力の有効活用　  </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13</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取組</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府市連携　　　　　　 　　　 ７取組</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zh-TW"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市町村連携</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baseline="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４取組</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Ｂ項目</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項目の内訳</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府市連携　　　　 　          </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取組</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統合・一元化　　　           ７取組</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baseline="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移管　　　　　　　               ２取組</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baseline="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事業見直し・自立化        ４取組</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baseline="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役割見直し・機能再編</a:t>
                      </a:r>
                      <a:r>
                        <a:rPr lang="ja-JP" altLang="en-US" sz="1300" kern="100" baseline="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９取組</a:t>
                      </a:r>
                      <a:endParaRPr 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r>
                        <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rPr>
                        <a:t>【</a:t>
                      </a: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Ａ項目の実施済取組数</a:t>
                      </a:r>
                      <a:r>
                        <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rPr>
                        <a:t>】</a:t>
                      </a: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民間活力の有効活用　  ６取組　</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府市連携　　　　　　         ４取組</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a:t>
                      </a:r>
                      <a:r>
                        <a:rPr lang="zh-TW"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市町村連携</a:t>
                      </a: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１取組</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r>
                        <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rPr>
                        <a:t>【</a:t>
                      </a: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Ｂ項目の実施済取組数＊</a:t>
                      </a:r>
                      <a:r>
                        <a:rPr lang="en-US" altLang="ja-JP" sz="1300" kern="100" baseline="0" dirty="0">
                          <a:effectLst/>
                          <a:latin typeface="Calibri" panose="020F0502020204030204" pitchFamily="34" charset="0"/>
                          <a:ea typeface="ＭＳ Ｐゴシック" panose="020B0600070205080204" pitchFamily="50" charset="-128"/>
                          <a:cs typeface="Calibri" panose="020F0502020204030204" pitchFamily="34" charset="0"/>
                        </a:rPr>
                        <a:t>】</a:t>
                      </a: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a:t>
                      </a:r>
                      <a:r>
                        <a:rPr lang="zh-TW"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府市連携　　　        </a:t>
                      </a: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a:t>
                      </a:r>
                      <a:r>
                        <a:rPr lang="en-US" altLang="zh-TW" sz="1300" kern="100" dirty="0">
                          <a:effectLst/>
                          <a:latin typeface="Calibri" panose="020F0502020204030204" pitchFamily="34" charset="0"/>
                          <a:ea typeface="ＭＳ Ｐゴシック" panose="020B0600070205080204" pitchFamily="50" charset="-128"/>
                          <a:cs typeface="Calibri" panose="020F0502020204030204" pitchFamily="34" charset="0"/>
                        </a:rPr>
                        <a:t>20</a:t>
                      </a:r>
                      <a:r>
                        <a:rPr lang="zh-TW"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取組</a:t>
                      </a: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統合・一元化　　　       　５取組</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移管　　　　　　　 　         ２取組</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事業見直し・自立化　   ４取組</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役割見直し・機能再編  ９取組</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ts val="1500"/>
                        </a:lnSpc>
                        <a:spcBef>
                          <a:spcPts val="0"/>
                        </a:spcBef>
                        <a:spcAft>
                          <a:spcPts val="0"/>
                        </a:spcAft>
                        <a:buClrTx/>
                        <a:buSzTx/>
                        <a:buFontTx/>
                        <a:buNone/>
                        <a:tabLst/>
                        <a:defRPr/>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＊市存続決定のため検討終了</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ts val="1500"/>
                        </a:lnSpc>
                        <a:spcBef>
                          <a:spcPts val="0"/>
                        </a:spcBef>
                        <a:spcAft>
                          <a:spcPts val="0"/>
                        </a:spcAft>
                        <a:buClrTx/>
                        <a:buSzTx/>
                        <a:buFontTx/>
                        <a:buNone/>
                        <a:tabLst/>
                        <a:defRPr/>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したものも含む。</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12858"/>
                  </a:ext>
                </a:extLst>
              </a:tr>
            </a:tbl>
          </a:graphicData>
        </a:graphic>
      </p:graphicFrame>
      <p:sp>
        <p:nvSpPr>
          <p:cNvPr id="2" name="大かっこ 1"/>
          <p:cNvSpPr/>
          <p:nvPr/>
        </p:nvSpPr>
        <p:spPr>
          <a:xfrm>
            <a:off x="4014987" y="5473799"/>
            <a:ext cx="2357214" cy="673472"/>
          </a:xfrm>
          <a:prstGeom prst="bracketPair">
            <a:avLst>
              <a:gd name="adj" fmla="val 10065"/>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2" name="大かっこ 11"/>
          <p:cNvSpPr/>
          <p:nvPr/>
        </p:nvSpPr>
        <p:spPr>
          <a:xfrm>
            <a:off x="6588224" y="5585519"/>
            <a:ext cx="2304257" cy="723801"/>
          </a:xfrm>
          <a:prstGeom prst="bracketPair">
            <a:avLst>
              <a:gd name="adj" fmla="val 8879"/>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 name="テキスト ボックス 7"/>
          <p:cNvSpPr txBox="1"/>
          <p:nvPr/>
        </p:nvSpPr>
        <p:spPr>
          <a:xfrm>
            <a:off x="-14684" y="0"/>
            <a:ext cx="9158684"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（参考） 経営形態の見直し項目</a:t>
            </a:r>
            <a:r>
              <a:rPr lang="en-US" altLang="ja-JP" sz="1600" b="1" u="sng" dirty="0">
                <a:solidFill>
                  <a:schemeClr val="bg1"/>
                </a:solidFill>
                <a:latin typeface="BIZ UDゴシック" panose="020B0400000000000000" pitchFamily="49" charset="-128"/>
                <a:ea typeface="BIZ UDゴシック" panose="020B0400000000000000" pitchFamily="49" charset="-128"/>
              </a:rPr>
              <a:t>(</a:t>
            </a:r>
            <a:r>
              <a:rPr lang="ja-JP" altLang="en-US" sz="1600" b="1" u="sng" dirty="0">
                <a:solidFill>
                  <a:schemeClr val="bg1"/>
                </a:solidFill>
                <a:latin typeface="BIZ UDゴシック" panose="020B0400000000000000" pitchFamily="49" charset="-128"/>
                <a:ea typeface="BIZ UDゴシック" panose="020B0400000000000000" pitchFamily="49" charset="-128"/>
              </a:rPr>
              <a:t>Ａ項目</a:t>
            </a:r>
            <a:r>
              <a:rPr lang="en-US" altLang="ja-JP" sz="1600" b="1" u="sng" dirty="0">
                <a:solidFill>
                  <a:schemeClr val="bg1"/>
                </a:solidFill>
                <a:latin typeface="BIZ UDゴシック" panose="020B0400000000000000" pitchFamily="49" charset="-128"/>
                <a:ea typeface="BIZ UDゴシック" panose="020B0400000000000000" pitchFamily="49" charset="-128"/>
              </a:rPr>
              <a:t>)</a:t>
            </a:r>
            <a:r>
              <a:rPr lang="ja-JP" altLang="en-US" sz="1600" b="1" u="sng" dirty="0">
                <a:solidFill>
                  <a:schemeClr val="bg1"/>
                </a:solidFill>
                <a:latin typeface="BIZ UDゴシック" panose="020B0400000000000000" pitchFamily="49" charset="-128"/>
                <a:ea typeface="BIZ UDゴシック" panose="020B0400000000000000" pitchFamily="49" charset="-128"/>
              </a:rPr>
              <a:t>及び類似・重複している行政サービス</a:t>
            </a:r>
            <a:r>
              <a:rPr lang="en-US" altLang="ja-JP" sz="1600" b="1" u="sng" dirty="0">
                <a:solidFill>
                  <a:schemeClr val="bg1"/>
                </a:solidFill>
                <a:latin typeface="BIZ UDゴシック" panose="020B0400000000000000" pitchFamily="49" charset="-128"/>
                <a:ea typeface="BIZ UDゴシック" panose="020B0400000000000000" pitchFamily="49" charset="-128"/>
              </a:rPr>
              <a:t>(</a:t>
            </a:r>
            <a:r>
              <a:rPr lang="ja-JP" altLang="en-US" sz="1600" b="1" u="sng" dirty="0">
                <a:solidFill>
                  <a:schemeClr val="bg1"/>
                </a:solidFill>
                <a:latin typeface="BIZ UDゴシック" panose="020B0400000000000000" pitchFamily="49" charset="-128"/>
                <a:ea typeface="BIZ UDゴシック" panose="020B0400000000000000" pitchFamily="49" charset="-128"/>
              </a:rPr>
              <a:t>Ｂ項目</a:t>
            </a:r>
            <a:r>
              <a:rPr lang="en-US" altLang="ja-JP" sz="1600" b="1" u="sng" dirty="0">
                <a:solidFill>
                  <a:schemeClr val="bg1"/>
                </a:solidFill>
                <a:latin typeface="BIZ UDゴシック" panose="020B0400000000000000" pitchFamily="49" charset="-128"/>
                <a:ea typeface="BIZ UDゴシック" panose="020B0400000000000000" pitchFamily="49" charset="-128"/>
              </a:rPr>
              <a:t>)</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
        <p:nvSpPr>
          <p:cNvPr id="9" name="正方形/長方形 8"/>
          <p:cNvSpPr/>
          <p:nvPr/>
        </p:nvSpPr>
        <p:spPr>
          <a:xfrm>
            <a:off x="173142" y="404664"/>
            <a:ext cx="4680520" cy="318924"/>
          </a:xfrm>
          <a:prstGeom prst="rect">
            <a:avLst/>
          </a:prstGeom>
        </p:spPr>
        <p:txBody>
          <a:bodyPr wrap="squar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経営形態の見直し、組織・事業の一元化</a:t>
            </a:r>
          </a:p>
        </p:txBody>
      </p:sp>
      <p:sp>
        <p:nvSpPr>
          <p:cNvPr id="11"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8</a:t>
            </a:fld>
            <a:endParaRPr lang="ja-JP" altLang="en-US" sz="1100" b="0">
              <a:latin typeface="BIZ UDゴシック" panose="020B0400000000000000" pitchFamily="49" charset="-128"/>
              <a:ea typeface="BIZ UDゴシック" panose="020B0400000000000000" pitchFamily="49" charset="-128"/>
            </a:endParaRPr>
          </a:p>
        </p:txBody>
      </p:sp>
      <p:sp>
        <p:nvSpPr>
          <p:cNvPr id="3" name="テキスト ボックス 2"/>
          <p:cNvSpPr txBox="1"/>
          <p:nvPr/>
        </p:nvSpPr>
        <p:spPr>
          <a:xfrm>
            <a:off x="1403648" y="1268760"/>
            <a:ext cx="792087" cy="215444"/>
          </a:xfrm>
          <a:prstGeom prst="rect">
            <a:avLst/>
          </a:prstGeom>
          <a:noFill/>
        </p:spPr>
        <p:txBody>
          <a:bodyPr wrap="square" rtlCol="0">
            <a:spAutoFit/>
          </a:bodyPr>
          <a:lstStyle/>
          <a:p>
            <a:r>
              <a:rPr kumimoji="1" lang="ja-JP" altLang="en-US" sz="800" dirty="0"/>
              <a:t>きょうあい</a:t>
            </a:r>
          </a:p>
        </p:txBody>
      </p:sp>
    </p:spTree>
    <p:extLst>
      <p:ext uri="{BB962C8B-B14F-4D97-AF65-F5344CB8AC3E}">
        <p14:creationId xmlns:p14="http://schemas.microsoft.com/office/powerpoint/2010/main" val="31035275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表 53">
            <a:extLst>
              <a:ext uri="{FF2B5EF4-FFF2-40B4-BE49-F238E27FC236}">
                <a16:creationId xmlns:a16="http://schemas.microsoft.com/office/drawing/2014/main" id="{674899EA-F9A9-4E25-A415-1A7EC7B8299E}"/>
              </a:ext>
            </a:extLst>
          </p:cNvPr>
          <p:cNvGraphicFramePr>
            <a:graphicFrameLocks noGrp="1"/>
          </p:cNvGraphicFramePr>
          <p:nvPr/>
        </p:nvGraphicFramePr>
        <p:xfrm>
          <a:off x="298675" y="1531368"/>
          <a:ext cx="8582940" cy="4655292"/>
        </p:xfrm>
        <a:graphic>
          <a:graphicData uri="http://schemas.openxmlformats.org/drawingml/2006/table">
            <a:tbl>
              <a:tblPr firstRow="1" bandRow="1">
                <a:tableStyleId>{6E25E649-3F16-4E02-A733-19D2CDBF48F0}</a:tableStyleId>
              </a:tblPr>
              <a:tblGrid>
                <a:gridCol w="620408">
                  <a:extLst>
                    <a:ext uri="{9D8B030D-6E8A-4147-A177-3AD203B41FA5}">
                      <a16:colId xmlns:a16="http://schemas.microsoft.com/office/drawing/2014/main" val="3343399595"/>
                    </a:ext>
                  </a:extLst>
                </a:gridCol>
                <a:gridCol w="979593">
                  <a:extLst>
                    <a:ext uri="{9D8B030D-6E8A-4147-A177-3AD203B41FA5}">
                      <a16:colId xmlns:a16="http://schemas.microsoft.com/office/drawing/2014/main" val="3482630612"/>
                    </a:ext>
                  </a:extLst>
                </a:gridCol>
                <a:gridCol w="1064067">
                  <a:extLst>
                    <a:ext uri="{9D8B030D-6E8A-4147-A177-3AD203B41FA5}">
                      <a16:colId xmlns:a16="http://schemas.microsoft.com/office/drawing/2014/main" val="1718938046"/>
                    </a:ext>
                  </a:extLst>
                </a:gridCol>
                <a:gridCol w="1064067">
                  <a:extLst>
                    <a:ext uri="{9D8B030D-6E8A-4147-A177-3AD203B41FA5}">
                      <a16:colId xmlns:a16="http://schemas.microsoft.com/office/drawing/2014/main" val="3483886642"/>
                    </a:ext>
                  </a:extLst>
                </a:gridCol>
                <a:gridCol w="1064067">
                  <a:extLst>
                    <a:ext uri="{9D8B030D-6E8A-4147-A177-3AD203B41FA5}">
                      <a16:colId xmlns:a16="http://schemas.microsoft.com/office/drawing/2014/main" val="3353615716"/>
                    </a:ext>
                  </a:extLst>
                </a:gridCol>
                <a:gridCol w="1862117">
                  <a:extLst>
                    <a:ext uri="{9D8B030D-6E8A-4147-A177-3AD203B41FA5}">
                      <a16:colId xmlns:a16="http://schemas.microsoft.com/office/drawing/2014/main" val="1965190749"/>
                    </a:ext>
                  </a:extLst>
                </a:gridCol>
                <a:gridCol w="1928621">
                  <a:extLst>
                    <a:ext uri="{9D8B030D-6E8A-4147-A177-3AD203B41FA5}">
                      <a16:colId xmlns:a16="http://schemas.microsoft.com/office/drawing/2014/main" val="1142630944"/>
                    </a:ext>
                  </a:extLst>
                </a:gridCol>
              </a:tblGrid>
              <a:tr h="332521">
                <a:tc rowSpan="2" gridSpan="2">
                  <a:txBody>
                    <a:bodyPr/>
                    <a:lstStyle/>
                    <a:p>
                      <a:pPr marL="0" algn="ctr" defTabSz="914423" rtl="0" eaLnBrk="1" latinLnBrk="0" hangingPunct="1"/>
                      <a:endParaRPr kumimoji="1" lang="ja-JP" altLang="en-US" sz="1300" b="1" kern="1200" dirty="0">
                        <a:solidFill>
                          <a:schemeClr val="bg1"/>
                        </a:solidFill>
                        <a:latin typeface="+mn-ea"/>
                        <a:ea typeface="+mn-ea"/>
                        <a:cs typeface="+mn-cs"/>
                      </a:endParaRPr>
                    </a:p>
                  </a:txBody>
                  <a:tcPr marL="77963" marR="77963" marT="0" marB="0" anchor="ctr">
                    <a:lnL w="6350" cap="flat" cmpd="sng" algn="ctr">
                      <a:noFill/>
                      <a:prstDash val="solid"/>
                      <a:round/>
                      <a:headEnd type="none" w="med" len="med"/>
                      <a:tailEnd type="none" w="med" len="med"/>
                    </a:lnL>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kumimoji="1" lang="ja-JP" altLang="en-US"/>
                    </a:p>
                  </a:txBody>
                  <a:tcPr/>
                </a:tc>
                <a:tc gridSpan="3">
                  <a:txBody>
                    <a:bodyPr/>
                    <a:lstStyle/>
                    <a:p>
                      <a:pPr marL="0" algn="ctr" defTabSz="914423" rtl="0" eaLnBrk="1" latinLnBrk="0" hangingPunct="1"/>
                      <a:r>
                        <a:rPr kumimoji="1" lang="ja-JP" altLang="en-US" sz="1300" kern="1200" dirty="0">
                          <a:solidFill>
                            <a:srgbClr val="000000"/>
                          </a:solidFill>
                          <a:latin typeface="+mn-ea"/>
                          <a:ea typeface="+mn-ea"/>
                        </a:rPr>
                        <a:t>フェーズ</a:t>
                      </a:r>
                      <a:r>
                        <a:rPr kumimoji="1" lang="en-US" altLang="ja-JP" sz="1300" kern="1200" dirty="0">
                          <a:solidFill>
                            <a:srgbClr val="000000"/>
                          </a:solidFill>
                          <a:latin typeface="+mn-ea"/>
                          <a:ea typeface="+mn-ea"/>
                        </a:rPr>
                        <a:t>Ⅰ</a:t>
                      </a:r>
                    </a:p>
                  </a:txBody>
                  <a:tcPr marL="77963" marR="77963" marT="0" marB="0" anchor="ctr">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marL="0" algn="ctr" defTabSz="914423" rtl="0" eaLnBrk="1" latinLnBrk="0" hangingPunct="1"/>
                      <a:endParaRPr kumimoji="1" lang="en-US" altLang="ja-JP" sz="1000"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marL="0" algn="ctr" defTabSz="914423" rtl="0" eaLnBrk="1" latinLnBrk="0" hangingPunct="1"/>
                      <a:endParaRPr kumimoji="1" lang="en-US" altLang="ja-JP" sz="1000"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ja-JP" altLang="en-US" sz="1300" b="1" kern="1200" dirty="0">
                          <a:solidFill>
                            <a:srgbClr val="000000"/>
                          </a:solidFill>
                          <a:latin typeface="+mn-ea"/>
                          <a:ea typeface="+mn-ea"/>
                          <a:cs typeface="+mn-cs"/>
                        </a:rPr>
                        <a:t>フェーズ</a:t>
                      </a:r>
                      <a:r>
                        <a:rPr kumimoji="1" lang="en-US" altLang="ja-JP" sz="1300" b="1" kern="1200" dirty="0">
                          <a:solidFill>
                            <a:srgbClr val="000000"/>
                          </a:solidFill>
                          <a:latin typeface="+mn-ea"/>
                          <a:ea typeface="+mn-ea"/>
                          <a:cs typeface="+mn-cs"/>
                        </a:rPr>
                        <a:t>Ⅱ</a:t>
                      </a:r>
                    </a:p>
                  </a:txBody>
                  <a:tcPr marL="77963" marR="77963"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ja-JP" altLang="en-US" sz="1300" b="1" kern="1200" dirty="0">
                          <a:solidFill>
                            <a:srgbClr val="000000"/>
                          </a:solidFill>
                          <a:latin typeface="+mn-ea"/>
                          <a:ea typeface="+mn-ea"/>
                          <a:cs typeface="+mn-cs"/>
                        </a:rPr>
                        <a:t>フェーズ</a:t>
                      </a:r>
                      <a:r>
                        <a:rPr kumimoji="1" lang="en-US" altLang="ja-JP" sz="1300" b="1" kern="1200" dirty="0">
                          <a:solidFill>
                            <a:srgbClr val="000000"/>
                          </a:solidFill>
                          <a:latin typeface="+mn-ea"/>
                          <a:ea typeface="+mn-ea"/>
                          <a:cs typeface="+mn-cs"/>
                        </a:rPr>
                        <a:t>Ⅲ</a:t>
                      </a:r>
                    </a:p>
                  </a:txBody>
                  <a:tcPr marL="77963" marR="77963" marT="0" marB="0"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253848181"/>
                  </a:ext>
                </a:extLst>
              </a:tr>
              <a:tr h="332521">
                <a:tc gridSpan="2" vMerge="1">
                  <a:txBody>
                    <a:bodyPr/>
                    <a:lstStyle/>
                    <a:p>
                      <a:pPr marL="0" algn="ctr" defTabSz="914423" rtl="0" eaLnBrk="1" latinLnBrk="0" hangingPunct="1"/>
                      <a:endParaRPr kumimoji="1" lang="ja-JP" altLang="en-US" sz="1400" b="1" kern="1200" dirty="0">
                        <a:solidFill>
                          <a:schemeClr val="bg1"/>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hMerge="1" vMerge="1">
                  <a:txBody>
                    <a:bodyPr/>
                    <a:lstStyle/>
                    <a:p>
                      <a:endParaRPr kumimoji="1" lang="ja-JP" altLang="en-US"/>
                    </a:p>
                  </a:txBody>
                  <a:tcPr/>
                </a:tc>
                <a:tc>
                  <a:txBody>
                    <a:bodyPr/>
                    <a:lstStyle/>
                    <a:p>
                      <a:pPr marL="0" algn="ctr" defTabSz="914423" rtl="0" eaLnBrk="1" latinLnBrk="0" hangingPunct="1"/>
                      <a:r>
                        <a:rPr kumimoji="1" lang="en-US" altLang="ja-JP" sz="1300" b="1" kern="1200" dirty="0">
                          <a:solidFill>
                            <a:srgbClr val="000000"/>
                          </a:solidFill>
                          <a:latin typeface="+mn-ea"/>
                          <a:ea typeface="+mn-ea"/>
                        </a:rPr>
                        <a:t>2022</a:t>
                      </a:r>
                      <a:r>
                        <a:rPr kumimoji="1" lang="ja-JP" altLang="en-US" sz="900" b="1" kern="1200" dirty="0">
                          <a:solidFill>
                            <a:srgbClr val="000000"/>
                          </a:solidFill>
                          <a:latin typeface="+mn-ea"/>
                          <a:ea typeface="+mn-ea"/>
                        </a:rPr>
                        <a:t>年度</a:t>
                      </a:r>
                      <a:endParaRPr kumimoji="1" lang="en-US" altLang="ja-JP" sz="1300" b="1" kern="1200" dirty="0">
                        <a:solidFill>
                          <a:srgbClr val="000000"/>
                        </a:solidFill>
                        <a:latin typeface="+mn-ea"/>
                        <a:ea typeface="+mn-ea"/>
                      </a:endParaRPr>
                    </a:p>
                  </a:txBody>
                  <a:tcPr marL="77963" marR="77963"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300" b="1" kern="1200" dirty="0">
                          <a:solidFill>
                            <a:srgbClr val="000000"/>
                          </a:solidFill>
                          <a:latin typeface="+mn-ea"/>
                          <a:ea typeface="+mn-ea"/>
                        </a:rPr>
                        <a:t>2023</a:t>
                      </a:r>
                      <a:r>
                        <a:rPr kumimoji="1" lang="ja-JP" altLang="en-US" sz="900" b="1" kern="1200" dirty="0">
                          <a:solidFill>
                            <a:srgbClr val="000000"/>
                          </a:solidFill>
                          <a:latin typeface="+mn-ea"/>
                          <a:ea typeface="+mn-ea"/>
                        </a:rPr>
                        <a:t>年度</a:t>
                      </a:r>
                      <a:endParaRPr kumimoji="1" lang="en-US" altLang="ja-JP" sz="900" b="1" kern="1200" dirty="0">
                        <a:solidFill>
                          <a:srgbClr val="000000"/>
                        </a:solidFill>
                        <a:latin typeface="+mn-ea"/>
                        <a:ea typeface="+mn-ea"/>
                      </a:endParaRPr>
                    </a:p>
                  </a:txBody>
                  <a:tcPr marL="77963" marR="77963"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300" b="1" kern="1200" dirty="0">
                          <a:solidFill>
                            <a:srgbClr val="000000"/>
                          </a:solidFill>
                          <a:latin typeface="+mn-ea"/>
                          <a:ea typeface="+mn-ea"/>
                        </a:rPr>
                        <a:t>2024</a:t>
                      </a:r>
                      <a:r>
                        <a:rPr kumimoji="1" lang="ja-JP" altLang="en-US" sz="900" b="1" kern="1200" dirty="0">
                          <a:solidFill>
                            <a:srgbClr val="000000"/>
                          </a:solidFill>
                          <a:latin typeface="+mn-ea"/>
                          <a:ea typeface="+mn-ea"/>
                        </a:rPr>
                        <a:t>年度</a:t>
                      </a:r>
                      <a:endParaRPr kumimoji="1" lang="en-US" altLang="ja-JP" sz="900" b="1" kern="1200" dirty="0">
                        <a:solidFill>
                          <a:srgbClr val="000000"/>
                        </a:solidFill>
                        <a:latin typeface="+mn-ea"/>
                        <a:ea typeface="+mn-ea"/>
                      </a:endParaRPr>
                    </a:p>
                  </a:txBody>
                  <a:tcPr marL="77963" marR="77963"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300" b="1" kern="1200" dirty="0">
                          <a:solidFill>
                            <a:srgbClr val="000000"/>
                          </a:solidFill>
                          <a:latin typeface="+mn-ea"/>
                          <a:ea typeface="+mn-ea"/>
                        </a:rPr>
                        <a:t>2025</a:t>
                      </a:r>
                      <a:r>
                        <a:rPr kumimoji="1" lang="ja-JP" altLang="en-US" sz="900" b="1" kern="1200" dirty="0">
                          <a:solidFill>
                            <a:srgbClr val="000000"/>
                          </a:solidFill>
                          <a:latin typeface="+mn-ea"/>
                          <a:ea typeface="+mn-ea"/>
                        </a:rPr>
                        <a:t>年度</a:t>
                      </a:r>
                      <a:endParaRPr kumimoji="1" lang="en-US" altLang="ja-JP" sz="900" b="1" kern="1200" dirty="0">
                        <a:solidFill>
                          <a:srgbClr val="000000"/>
                        </a:solidFill>
                        <a:latin typeface="+mn-ea"/>
                        <a:ea typeface="+mn-ea"/>
                      </a:endParaRPr>
                    </a:p>
                  </a:txBody>
                  <a:tcPr marL="77963" marR="77963"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300" b="1" kern="1200" dirty="0">
                          <a:solidFill>
                            <a:srgbClr val="000000"/>
                          </a:solidFill>
                          <a:latin typeface="+mn-ea"/>
                          <a:ea typeface="+mn-ea"/>
                        </a:rPr>
                        <a:t>2026</a:t>
                      </a:r>
                      <a:r>
                        <a:rPr kumimoji="1" lang="ja-JP" altLang="en-US" sz="1300" b="1" kern="1200" dirty="0">
                          <a:solidFill>
                            <a:srgbClr val="000000"/>
                          </a:solidFill>
                          <a:latin typeface="+mn-ea"/>
                          <a:ea typeface="+mn-ea"/>
                        </a:rPr>
                        <a:t>年度～</a:t>
                      </a:r>
                      <a:endParaRPr kumimoji="1" lang="en-US" altLang="ja-JP" sz="1300" b="1" kern="1200" dirty="0">
                        <a:solidFill>
                          <a:srgbClr val="000000"/>
                        </a:solidFill>
                        <a:latin typeface="+mn-ea"/>
                        <a:ea typeface="+mn-ea"/>
                      </a:endParaRPr>
                    </a:p>
                  </a:txBody>
                  <a:tcPr marL="77963" marR="77963" marT="0" marB="0"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731546">
                <a:tc rowSpan="2">
                  <a:txBody>
                    <a:bodyPr/>
                    <a:lstStyle/>
                    <a:p>
                      <a:pPr algn="ctr"/>
                      <a:r>
                        <a:rPr lang="ja-JP" altLang="en-US" sz="1300" b="1" dirty="0">
                          <a:solidFill>
                            <a:srgbClr val="FFFFFF"/>
                          </a:solidFill>
                          <a:latin typeface="+mn-ea"/>
                          <a:ea typeface="+mn-ea"/>
                        </a:rPr>
                        <a:t>夢洲</a:t>
                      </a:r>
                      <a:endParaRPr lang="en-US" altLang="ja-JP" sz="1300" b="1" dirty="0">
                        <a:solidFill>
                          <a:srgbClr val="FFFFFF"/>
                        </a:solidFill>
                        <a:latin typeface="+mn-ea"/>
                        <a:ea typeface="+mn-ea"/>
                      </a:endParaRPr>
                    </a:p>
                  </a:txBody>
                  <a:tcPr marL="77963" marR="77963"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300" b="1" dirty="0">
                          <a:solidFill>
                            <a:srgbClr val="FFFFFF"/>
                          </a:solidFill>
                          <a:latin typeface="+mn-ea"/>
                          <a:ea typeface="+mn-ea"/>
                        </a:rPr>
                        <a:t>夢洲</a:t>
                      </a:r>
                      <a:endParaRPr lang="en-US" altLang="ja-JP" sz="1300" b="1" dirty="0">
                        <a:solidFill>
                          <a:srgbClr val="FFFFFF"/>
                        </a:solidFill>
                        <a:latin typeface="+mn-ea"/>
                        <a:ea typeface="+mn-ea"/>
                      </a:endParaRPr>
                    </a:p>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300" b="1" dirty="0">
                          <a:solidFill>
                            <a:srgbClr val="FFFFFF"/>
                          </a:solidFill>
                          <a:latin typeface="+mn-ea"/>
                          <a:ea typeface="+mn-ea"/>
                        </a:rPr>
                        <a:t>コンスト</a:t>
                      </a:r>
                      <a:endParaRPr lang="en-US" altLang="ja-JP" sz="1300" b="1" dirty="0">
                        <a:solidFill>
                          <a:srgbClr val="FFFFFF"/>
                        </a:solidFill>
                        <a:latin typeface="+mn-ea"/>
                        <a:ea typeface="+mn-ea"/>
                      </a:endParaRPr>
                    </a:p>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300" b="1" dirty="0">
                          <a:solidFill>
                            <a:srgbClr val="FFFFFF"/>
                          </a:solidFill>
                          <a:latin typeface="+mn-ea"/>
                          <a:ea typeface="+mn-ea"/>
                        </a:rPr>
                        <a:t>ラクション</a:t>
                      </a:r>
                      <a:endParaRPr lang="en-US" altLang="ja-JP" sz="1300" b="1" dirty="0">
                        <a:solidFill>
                          <a:srgbClr val="FFFFFF"/>
                        </a:solidFill>
                        <a:latin typeface="+mn-ea"/>
                        <a:ea typeface="+mn-ea"/>
                      </a:endParaRPr>
                    </a:p>
                  </a:txBody>
                  <a:tcPr marL="61389" marR="61389"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798050">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ja-JP" altLang="en-US" sz="1300" b="1" dirty="0">
                          <a:solidFill>
                            <a:srgbClr val="FFFFFF"/>
                          </a:solidFill>
                          <a:latin typeface="+mn-ea"/>
                          <a:ea typeface="+mn-ea"/>
                        </a:rPr>
                        <a:t>大阪・</a:t>
                      </a:r>
                      <a:endParaRPr lang="en-US" altLang="ja-JP" sz="1300" b="1" dirty="0">
                        <a:solidFill>
                          <a:srgbClr val="FFFFFF"/>
                        </a:solidFill>
                        <a:latin typeface="+mn-ea"/>
                        <a:ea typeface="+mn-ea"/>
                      </a:endParaRPr>
                    </a:p>
                    <a:p>
                      <a:pPr algn="ctr"/>
                      <a:r>
                        <a:rPr lang="ja-JP" altLang="en-US" sz="1300" b="1" dirty="0">
                          <a:solidFill>
                            <a:srgbClr val="FFFFFF"/>
                          </a:solidFill>
                          <a:latin typeface="+mn-ea"/>
                          <a:ea typeface="+mn-ea"/>
                        </a:rPr>
                        <a:t>関西万博</a:t>
                      </a:r>
                      <a:endParaRPr lang="en-US" altLang="ja-JP" sz="1300" b="1" dirty="0">
                        <a:solidFill>
                          <a:srgbClr val="FFFFFF"/>
                        </a:solidFill>
                        <a:latin typeface="+mn-ea"/>
                        <a:ea typeface="+mn-ea"/>
                      </a:endParaRPr>
                    </a:p>
                  </a:txBody>
                  <a:tcPr marL="77963" marR="77963"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r>
                        <a:rPr kumimoji="1" lang="ja-JP" altLang="en-US" sz="1000" b="0" kern="1200" dirty="0">
                          <a:solidFill>
                            <a:srgbClr val="595959"/>
                          </a:solidFill>
                          <a:latin typeface="+mn-ea"/>
                          <a:ea typeface="+mn-ea"/>
                          <a:cs typeface="+mn-cs"/>
                        </a:rPr>
                        <a:t>　　　</a:t>
                      </a:r>
                      <a:endParaRPr kumimoji="1" lang="ja-JP" altLang="en-US" sz="1000" b="0" kern="1200" dirty="0">
                        <a:solidFill>
                          <a:schemeClr val="tx1"/>
                        </a:solidFill>
                        <a:latin typeface="+mn-ea"/>
                        <a:ea typeface="+mn-ea"/>
                        <a:cs typeface="+mn-cs"/>
                      </a:endParaRPr>
                    </a:p>
                  </a:txBody>
                  <a:tcPr marL="33252" marR="33252" marT="0" marB="66504"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23" rtl="0" eaLnBrk="1" latinLnBrk="0" hangingPunct="1"/>
                      <a:endParaRPr kumimoji="1" lang="en-US" altLang="ja-JP"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798050">
                <a:tc gridSpan="2">
                  <a:txBody>
                    <a:bodyPr/>
                    <a:lstStyle/>
                    <a:p>
                      <a:pPr marL="0" algn="ctr" defTabSz="914423" rtl="0" eaLnBrk="1" latinLnBrk="0" hangingPunct="1"/>
                      <a:r>
                        <a:rPr kumimoji="1" lang="ja-JP" altLang="en-US" sz="1300" b="1" kern="1200" dirty="0">
                          <a:solidFill>
                            <a:srgbClr val="FFFFFF"/>
                          </a:solidFill>
                          <a:latin typeface="+mn-ea"/>
                          <a:ea typeface="+mn-ea"/>
                          <a:cs typeface="+mn-cs"/>
                        </a:rPr>
                        <a:t>うめきた２期</a:t>
                      </a:r>
                      <a:endParaRPr kumimoji="1" lang="en-US" altLang="ja-JP" sz="1300" b="1" kern="1200" dirty="0">
                        <a:solidFill>
                          <a:srgbClr val="FFFFFF"/>
                        </a:solidFill>
                        <a:latin typeface="+mn-ea"/>
                        <a:ea typeface="+mn-ea"/>
                        <a:cs typeface="+mn-cs"/>
                      </a:endParaRPr>
                    </a:p>
                  </a:txBody>
                  <a:tcPr marL="77963" marR="77963"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hMerge="1">
                  <a:txBody>
                    <a:bodyPr/>
                    <a:lstStyle/>
                    <a:p>
                      <a:endParaRPr kumimoji="1" lang="ja-JP" altLang="en-US"/>
                    </a:p>
                  </a:txBody>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5813625"/>
                  </a:ext>
                </a:extLst>
              </a:tr>
              <a:tr h="332521">
                <a:tc rowSpan="4" gridSpan="2">
                  <a:txBody>
                    <a:bodyPr/>
                    <a:lstStyle/>
                    <a:p>
                      <a:pPr marL="0" algn="ctr" defTabSz="914423" rtl="0" eaLnBrk="1" latinLnBrk="0" hangingPunct="1"/>
                      <a:r>
                        <a:rPr kumimoji="1" lang="ja-JP" altLang="en-US" sz="1300" b="1" kern="1200" dirty="0">
                          <a:solidFill>
                            <a:srgbClr val="FFFFFF"/>
                          </a:solidFill>
                          <a:latin typeface="+mn-ea"/>
                          <a:ea typeface="+mn-ea"/>
                          <a:cs typeface="+mn-cs"/>
                        </a:rPr>
                        <a:t>大阪広域</a:t>
                      </a:r>
                      <a:endParaRPr kumimoji="1" lang="en-US" altLang="ja-JP" sz="1300" b="1" kern="1200" dirty="0">
                        <a:solidFill>
                          <a:srgbClr val="FFFFFF"/>
                        </a:solidFill>
                        <a:latin typeface="+mn-ea"/>
                        <a:ea typeface="+mn-ea"/>
                        <a:cs typeface="+mn-cs"/>
                      </a:endParaRPr>
                    </a:p>
                    <a:p>
                      <a:pPr marL="0" algn="ctr" defTabSz="914423" rtl="0" eaLnBrk="1" latinLnBrk="0" hangingPunct="1"/>
                      <a:r>
                        <a:rPr kumimoji="1" lang="ja-JP" altLang="en-US" sz="1300" b="1" kern="1200" dirty="0">
                          <a:solidFill>
                            <a:srgbClr val="FFFFFF"/>
                          </a:solidFill>
                          <a:latin typeface="+mn-ea"/>
                          <a:ea typeface="+mn-ea"/>
                          <a:cs typeface="+mn-cs"/>
                        </a:rPr>
                        <a:t>データ連携基盤</a:t>
                      </a:r>
                      <a:endParaRPr kumimoji="1" lang="en-US" altLang="ja-JP" sz="1300" b="1" kern="1200" dirty="0">
                        <a:solidFill>
                          <a:srgbClr val="FFFFFF"/>
                        </a:solidFill>
                        <a:latin typeface="+mn-ea"/>
                        <a:ea typeface="+mn-ea"/>
                        <a:cs typeface="+mn-cs"/>
                      </a:endParaRPr>
                    </a:p>
                    <a:p>
                      <a:pPr marL="0" algn="ctr" defTabSz="914423" rtl="0" eaLnBrk="1" latinLnBrk="0" hangingPunct="1"/>
                      <a:r>
                        <a:rPr kumimoji="1" lang="ja-JP" altLang="en-US" sz="1300" b="1" kern="1200" dirty="0">
                          <a:solidFill>
                            <a:srgbClr val="FFFFFF"/>
                          </a:solidFill>
                          <a:latin typeface="+mn-ea"/>
                          <a:ea typeface="+mn-ea"/>
                          <a:cs typeface="+mn-cs"/>
                        </a:rPr>
                        <a:t>（</a:t>
                      </a:r>
                      <a:r>
                        <a:rPr kumimoji="1" lang="en-US" altLang="ja-JP" sz="1300" b="1" kern="1200" dirty="0">
                          <a:solidFill>
                            <a:srgbClr val="FFFFFF"/>
                          </a:solidFill>
                          <a:latin typeface="+mn-ea"/>
                          <a:ea typeface="+mn-ea"/>
                          <a:cs typeface="+mn-cs"/>
                        </a:rPr>
                        <a:t>ORDEN</a:t>
                      </a:r>
                      <a:r>
                        <a:rPr kumimoji="1" lang="ja-JP" altLang="en-US" sz="1300" b="1" kern="1200" dirty="0">
                          <a:solidFill>
                            <a:srgbClr val="FFFFFF"/>
                          </a:solidFill>
                          <a:latin typeface="+mn-ea"/>
                          <a:ea typeface="+mn-ea"/>
                          <a:cs typeface="+mn-cs"/>
                        </a:rPr>
                        <a:t>）</a:t>
                      </a:r>
                      <a:endParaRPr kumimoji="1" lang="en-US" altLang="ja-JP" sz="1300" b="1" kern="1200" dirty="0">
                        <a:solidFill>
                          <a:srgbClr val="FFFFFF"/>
                        </a:solidFill>
                        <a:latin typeface="+mn-ea"/>
                        <a:ea typeface="+mn-ea"/>
                        <a:cs typeface="+mn-cs"/>
                      </a:endParaRPr>
                    </a:p>
                  </a:txBody>
                  <a:tcPr marL="77963" marR="77963"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rowSpan="4" hMerge="1">
                  <a:txBody>
                    <a:bodyPr/>
                    <a:lstStyle/>
                    <a:p>
                      <a:endParaRPr kumimoji="1" lang="ja-JP" altLang="en-US"/>
                    </a:p>
                  </a:txBody>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2168260"/>
                  </a:ext>
                </a:extLst>
              </a:tr>
              <a:tr h="332521">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ctr" defTabSz="914423" rtl="0" eaLnBrk="1" latinLnBrk="0" hangingPunct="1"/>
                      <a:endParaRPr kumimoji="1" lang="ja-JP" altLang="en-US" sz="1000" b="0" kern="1200" dirty="0">
                        <a:ln>
                          <a:solidFill>
                            <a:srgbClr val="595959"/>
                          </a:solidFill>
                        </a:ln>
                        <a:solidFill>
                          <a:schemeClr val="bg1">
                            <a:lumMod val="85000"/>
                          </a:schemeClr>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0142860"/>
                  </a:ext>
                </a:extLst>
              </a:tr>
              <a:tr h="498781">
                <a:tc gridSpan="2" vMerge="1">
                  <a:txBody>
                    <a:bodyPr/>
                    <a:lstStyle/>
                    <a:p>
                      <a:pPr marL="0" algn="ctr" defTabSz="914423" rtl="0" eaLnBrk="1" latinLnBrk="0" hangingPunct="1"/>
                      <a:endParaRPr kumimoji="1" lang="en-US" altLang="ja-JP" sz="1400" b="1" kern="1200" dirty="0">
                        <a:solidFill>
                          <a:srgbClr val="FFFFFF"/>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vMerge="1">
                  <a:txBody>
                    <a:bodyPr/>
                    <a:lstStyle/>
                    <a:p>
                      <a:endParaRPr kumimoji="1" lang="ja-JP" altLang="en-US"/>
                    </a:p>
                  </a:txBody>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1452690"/>
                  </a:ext>
                </a:extLst>
              </a:tr>
              <a:tr h="498781">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858997"/>
                  </a:ext>
                </a:extLst>
              </a:tr>
            </a:tbl>
          </a:graphicData>
        </a:graphic>
      </p:graphicFrame>
      <p:sp>
        <p:nvSpPr>
          <p:cNvPr id="26" name="矢印: 五方向 3">
            <a:extLst>
              <a:ext uri="{FF2B5EF4-FFF2-40B4-BE49-F238E27FC236}">
                <a16:creationId xmlns:a16="http://schemas.microsoft.com/office/drawing/2014/main" id="{F260FEAD-241E-4748-B691-4774C1C1AE76}"/>
              </a:ext>
            </a:extLst>
          </p:cNvPr>
          <p:cNvSpPr/>
          <p:nvPr/>
        </p:nvSpPr>
        <p:spPr>
          <a:xfrm>
            <a:off x="6963879" y="2205352"/>
            <a:ext cx="1955058" cy="2924711"/>
          </a:xfrm>
          <a:prstGeom prst="homePlate">
            <a:avLst>
              <a:gd name="adj" fmla="val 15180"/>
            </a:avLst>
          </a:prstGeom>
          <a:gradFill flip="none" rotWithShape="1">
            <a:gsLst>
              <a:gs pos="10000">
                <a:schemeClr val="accent2">
                  <a:lumMod val="75000"/>
                  <a:alpha val="70000"/>
                </a:schemeClr>
              </a:gs>
              <a:gs pos="100000">
                <a:schemeClr val="bg1"/>
              </a:gs>
            </a:gsLst>
            <a:lin ang="108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8" name="角丸四角形 13">
            <a:extLst>
              <a:ext uri="{FF2B5EF4-FFF2-40B4-BE49-F238E27FC236}">
                <a16:creationId xmlns:a16="http://schemas.microsoft.com/office/drawing/2014/main" id="{6C78770C-9D3C-4FC9-85B3-78957ACBF12B}"/>
              </a:ext>
            </a:extLst>
          </p:cNvPr>
          <p:cNvSpPr/>
          <p:nvPr/>
        </p:nvSpPr>
        <p:spPr>
          <a:xfrm>
            <a:off x="5105673" y="2205353"/>
            <a:ext cx="898370" cy="1298947"/>
          </a:xfrm>
          <a:prstGeom prst="rect">
            <a:avLst/>
          </a:prstGeom>
          <a:solidFill>
            <a:srgbClr val="2E75B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66504" rIns="0" bIns="66504"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zh-TW" altLang="en-US" sz="1108"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万博開催</a:t>
            </a:r>
          </a:p>
        </p:txBody>
      </p:sp>
      <p:sp>
        <p:nvSpPr>
          <p:cNvPr id="6" name="タイトル 5">
            <a:extLst>
              <a:ext uri="{FF2B5EF4-FFF2-40B4-BE49-F238E27FC236}">
                <a16:creationId xmlns:a16="http://schemas.microsoft.com/office/drawing/2014/main" id="{FA48C773-5D55-4D0C-BB03-1B834C10BC68}"/>
              </a:ext>
            </a:extLst>
          </p:cNvPr>
          <p:cNvSpPr>
            <a:spLocks noGrp="1"/>
          </p:cNvSpPr>
          <p:nvPr>
            <p:ph type="title"/>
          </p:nvPr>
        </p:nvSpPr>
        <p:spPr>
          <a:solidFill>
            <a:srgbClr val="DEEBF7"/>
          </a:solidFill>
        </p:spPr>
        <p:txBody>
          <a:bodyPr vert="horz" lIns="266017" tIns="0" rIns="266017" bIns="66504" rtlCol="0" anchor="b" anchorCtr="0">
            <a:noAutofit/>
          </a:bodyPr>
          <a:lstStyle/>
          <a:p>
            <a:r>
              <a:rPr lang="ja-JP" altLang="en-US" dirty="0"/>
              <a:t>大阪のスーパーシティ構想の流れ</a:t>
            </a:r>
          </a:p>
        </p:txBody>
      </p:sp>
      <p:sp>
        <p:nvSpPr>
          <p:cNvPr id="3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127318" y="6616755"/>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sp>
        <p:nvSpPr>
          <p:cNvPr id="61" name="ホームベース 29">
            <a:extLst>
              <a:ext uri="{FF2B5EF4-FFF2-40B4-BE49-F238E27FC236}">
                <a16:creationId xmlns:a16="http://schemas.microsoft.com/office/drawing/2014/main" id="{32F3C72C-50FE-9A2C-6925-F83D209F2183}"/>
              </a:ext>
            </a:extLst>
          </p:cNvPr>
          <p:cNvSpPr/>
          <p:nvPr/>
        </p:nvSpPr>
        <p:spPr>
          <a:xfrm>
            <a:off x="3416884" y="2319441"/>
            <a:ext cx="1691107" cy="465529"/>
          </a:xfrm>
          <a:prstGeom prst="homePlate">
            <a:avLst>
              <a:gd name="adj" fmla="val 33088"/>
            </a:avLst>
          </a:prstGeom>
          <a:solidFill>
            <a:srgbClr val="DEEBF7"/>
          </a:solidFill>
          <a:ln w="127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422316"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サービス実装</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316"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1108"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万博関連整備</a:t>
            </a:r>
            <a:r>
              <a:rPr kumimoji="1" lang="ja-JP" altLang="en-US" sz="1108"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2" name="角丸四角形 13">
            <a:extLst>
              <a:ext uri="{FF2B5EF4-FFF2-40B4-BE49-F238E27FC236}">
                <a16:creationId xmlns:a16="http://schemas.microsoft.com/office/drawing/2014/main" id="{4F8622A0-DFD3-4BDE-A25C-78B8E92CA555}"/>
              </a:ext>
            </a:extLst>
          </p:cNvPr>
          <p:cNvSpPr/>
          <p:nvPr/>
        </p:nvSpPr>
        <p:spPr>
          <a:xfrm>
            <a:off x="2979949" y="2197530"/>
            <a:ext cx="436934" cy="731546"/>
          </a:xfrm>
          <a:prstGeom prst="rect">
            <a:avLst/>
          </a:prstGeom>
          <a:solidFill>
            <a:srgbClr val="2E75B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66504" rIns="0" bIns="66504"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zh-TW"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夢洲工事</a:t>
            </a:r>
            <a:endParaRPr kumimoji="1" lang="en-US" altLang="zh-TW"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zh-TW"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本格化</a:t>
            </a:r>
          </a:p>
        </p:txBody>
      </p:sp>
      <p:sp>
        <p:nvSpPr>
          <p:cNvPr id="75" name="テキスト プレースホルダー 33">
            <a:extLst>
              <a:ext uri="{FF2B5EF4-FFF2-40B4-BE49-F238E27FC236}">
                <a16:creationId xmlns:a16="http://schemas.microsoft.com/office/drawing/2014/main" id="{3DD63D16-98E5-46FB-86E6-9F7171844049}"/>
              </a:ext>
            </a:extLst>
          </p:cNvPr>
          <p:cNvSpPr txBox="1">
            <a:spLocks/>
          </p:cNvSpPr>
          <p:nvPr/>
        </p:nvSpPr>
        <p:spPr>
          <a:xfrm>
            <a:off x="266017" y="1027218"/>
            <a:ext cx="8612290" cy="437684"/>
          </a:xfrm>
          <a:prstGeom prst="rect">
            <a:avLst/>
          </a:prstGeom>
        </p:spPr>
        <p:txBody>
          <a:bodyPr vert="horz" lIns="0" tIns="0" rIns="0" bIns="0" rtlCol="0">
            <a:spAutoFit/>
          </a:bodyPr>
          <a:lstStyle>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Clr>
                <a:srgbClr val="2E2E2E"/>
              </a:buClr>
              <a:buFont typeface="BIZ UDPゴシック" panose="020B0400000000000000" pitchFamily="50" charset="-128"/>
              <a:buChar char="-"/>
              <a:defRPr kumimoji="1" sz="1400">
                <a:solidFill>
                  <a:srgbClr val="2E2E2E"/>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３プロジェクトにおいて先端的サービスを着実に実証・実装し、万博後には大阪広域データ連携基盤（</a:t>
            </a:r>
            <a:r>
              <a:rPr kumimoji="1" lang="en-US" altLang="ja-JP" sz="1293" b="0"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）を介して大阪市域、大阪府域へ展開していく。</a:t>
            </a:r>
            <a:endParaRPr kumimoji="1" lang="en-US" altLang="ja-JP" sz="1293"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ホームベース 19">
            <a:extLst>
              <a:ext uri="{FF2B5EF4-FFF2-40B4-BE49-F238E27FC236}">
                <a16:creationId xmlns:a16="http://schemas.microsoft.com/office/drawing/2014/main" id="{C1367A2E-8983-4F63-8463-E59121577CED}"/>
              </a:ext>
            </a:extLst>
          </p:cNvPr>
          <p:cNvSpPr/>
          <p:nvPr/>
        </p:nvSpPr>
        <p:spPr>
          <a:xfrm>
            <a:off x="1903677" y="3884567"/>
            <a:ext cx="2410477" cy="465529"/>
          </a:xfrm>
          <a:prstGeom prst="homePlate">
            <a:avLst>
              <a:gd name="adj" fmla="val 33088"/>
            </a:avLst>
          </a:prstGeom>
          <a:solidFill>
            <a:srgbClr val="DEEBF7"/>
          </a:solidFill>
          <a:ln w="12700" cap="rnd">
            <a:solidFill>
              <a:srgbClr val="FFFFFF"/>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0" marR="0" lvl="0" indent="0" algn="l" defTabSz="422316" rtl="0" eaLnBrk="1" fontAlgn="auto" latinLnBrk="0" hangingPunct="1">
              <a:lnSpc>
                <a:spcPct val="100000"/>
              </a:lnSpc>
              <a:spcBef>
                <a:spcPts val="0"/>
              </a:spcBef>
              <a:spcAft>
                <a:spcPts val="0"/>
              </a:spcAft>
              <a:buClrTx/>
              <a:buSzTx/>
              <a:buFontTx/>
              <a:buNone/>
              <a:tabLst>
                <a:tab pos="5056057" algn="l"/>
              </a:tabLst>
              <a:defRPr/>
            </a:pPr>
            <a:r>
              <a:rPr kumimoji="0"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サービス内容検討・実証</a:t>
            </a:r>
            <a:endParaRPr kumimoji="0"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4" name="角丸四角形 13">
            <a:extLst>
              <a:ext uri="{FF2B5EF4-FFF2-40B4-BE49-F238E27FC236}">
                <a16:creationId xmlns:a16="http://schemas.microsoft.com/office/drawing/2014/main" id="{5BE86C3B-82AB-4656-AEBC-6359A391318A}"/>
              </a:ext>
            </a:extLst>
          </p:cNvPr>
          <p:cNvSpPr/>
          <p:nvPr/>
        </p:nvSpPr>
        <p:spPr>
          <a:xfrm>
            <a:off x="4317783" y="3759730"/>
            <a:ext cx="436934" cy="731546"/>
          </a:xfrm>
          <a:prstGeom prst="rect">
            <a:avLst/>
          </a:prstGeom>
          <a:solidFill>
            <a:srgbClr val="2E75B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66504" rIns="0" bIns="66504"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一部先行</a:t>
            </a:r>
            <a:endParaRPr kumimoji="1" lang="en-US" altLang="ja-JP"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まちびらき</a:t>
            </a:r>
            <a:endParaRPr kumimoji="1" lang="zh-TW"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7" name="ホームベース 14">
            <a:extLst>
              <a:ext uri="{FF2B5EF4-FFF2-40B4-BE49-F238E27FC236}">
                <a16:creationId xmlns:a16="http://schemas.microsoft.com/office/drawing/2014/main" id="{B81EEEBD-888F-9B16-4367-4A9E0CE3FD9B}"/>
              </a:ext>
            </a:extLst>
          </p:cNvPr>
          <p:cNvSpPr/>
          <p:nvPr/>
        </p:nvSpPr>
        <p:spPr>
          <a:xfrm>
            <a:off x="6021217" y="2319441"/>
            <a:ext cx="1396588" cy="465529"/>
          </a:xfrm>
          <a:prstGeom prst="homePlate">
            <a:avLst>
              <a:gd name="adj" fmla="val 33088"/>
            </a:avLst>
          </a:prstGeom>
          <a:solidFill>
            <a:srgbClr val="DEEBF7"/>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0" marR="0" lvl="0" indent="0" algn="l" defTabSz="422316"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サービス実装</a:t>
            </a:r>
            <a:b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0"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（万博跡地撤去）</a:t>
            </a:r>
          </a:p>
        </p:txBody>
      </p:sp>
      <p:sp>
        <p:nvSpPr>
          <p:cNvPr id="28" name="ホームベース 16">
            <a:extLst>
              <a:ext uri="{FF2B5EF4-FFF2-40B4-BE49-F238E27FC236}">
                <a16:creationId xmlns:a16="http://schemas.microsoft.com/office/drawing/2014/main" id="{111ABF2A-B01A-D62A-5D1A-49F0080A474E}"/>
              </a:ext>
            </a:extLst>
          </p:cNvPr>
          <p:cNvSpPr/>
          <p:nvPr/>
        </p:nvSpPr>
        <p:spPr>
          <a:xfrm>
            <a:off x="7473977" y="2319441"/>
            <a:ext cx="1363335" cy="465529"/>
          </a:xfrm>
          <a:prstGeom prst="homePlate">
            <a:avLst>
              <a:gd name="adj" fmla="val 33088"/>
            </a:avLst>
          </a:prstGeom>
          <a:solidFill>
            <a:srgbClr val="DEEBF7"/>
          </a:solidFill>
          <a:ln w="127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vert="horz" lIns="66504" tIns="0" rIns="66504" bIns="0" rtlCol="0" anchor="ctr"/>
          <a:lstStyle/>
          <a:p>
            <a:pPr marL="0" marR="0" lvl="0" indent="0" algn="ctr" defTabSz="422316"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サービス実装</a:t>
            </a:r>
            <a:b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0"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（跡地開発）</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ホームベース 11">
            <a:extLst>
              <a:ext uri="{FF2B5EF4-FFF2-40B4-BE49-F238E27FC236}">
                <a16:creationId xmlns:a16="http://schemas.microsoft.com/office/drawing/2014/main" id="{58830DE5-C0CC-453A-A1CF-B17A0B486559}"/>
              </a:ext>
            </a:extLst>
          </p:cNvPr>
          <p:cNvSpPr/>
          <p:nvPr/>
        </p:nvSpPr>
        <p:spPr>
          <a:xfrm>
            <a:off x="1903586" y="2319441"/>
            <a:ext cx="1068951" cy="465529"/>
          </a:xfrm>
          <a:prstGeom prst="homePlate">
            <a:avLst>
              <a:gd name="adj" fmla="val 33088"/>
            </a:avLst>
          </a:prstGeom>
          <a:solidFill>
            <a:srgbClr val="DEEBF7"/>
          </a:solidFill>
          <a:ln w="1270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0" marR="0" lvl="0" indent="0" algn="l" defTabSz="422316" rtl="0" eaLnBrk="1" fontAlgn="auto" latinLnBrk="0" hangingPunct="1">
              <a:lnSpc>
                <a:spcPct val="100000"/>
              </a:lnSpc>
              <a:spcBef>
                <a:spcPts val="0"/>
              </a:spcBef>
              <a:spcAft>
                <a:spcPts val="0"/>
              </a:spcAft>
              <a:buClrTx/>
              <a:buSzTx/>
              <a:buFontTx/>
              <a:buNone/>
              <a:tabLst/>
              <a:defRPr/>
            </a:pPr>
            <a:r>
              <a:rPr kumimoji="0"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サービス内容検討・実証</a:t>
            </a:r>
            <a:endParaRPr kumimoji="0"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ホームベース 11">
            <a:extLst>
              <a:ext uri="{FF2B5EF4-FFF2-40B4-BE49-F238E27FC236}">
                <a16:creationId xmlns:a16="http://schemas.microsoft.com/office/drawing/2014/main" id="{58830DE5-C0CC-453A-A1CF-B17A0B486559}"/>
              </a:ext>
            </a:extLst>
          </p:cNvPr>
          <p:cNvSpPr/>
          <p:nvPr/>
        </p:nvSpPr>
        <p:spPr>
          <a:xfrm>
            <a:off x="1903586" y="3089841"/>
            <a:ext cx="3204608" cy="465529"/>
          </a:xfrm>
          <a:prstGeom prst="homePlate">
            <a:avLst>
              <a:gd name="adj" fmla="val 33088"/>
            </a:avLst>
          </a:prstGeom>
          <a:solidFill>
            <a:srgbClr val="DEEBF7"/>
          </a:solidFill>
          <a:ln w="1270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0" marR="0" lvl="0" indent="0" algn="l" defTabSz="422316" rtl="0" eaLnBrk="1" fontAlgn="auto" latinLnBrk="0" hangingPunct="1">
              <a:lnSpc>
                <a:spcPct val="100000"/>
              </a:lnSpc>
              <a:spcBef>
                <a:spcPts val="0"/>
              </a:spcBef>
              <a:spcAft>
                <a:spcPts val="0"/>
              </a:spcAft>
              <a:buClrTx/>
              <a:buSzTx/>
              <a:buFontTx/>
              <a:buNone/>
              <a:tabLst/>
              <a:defRPr/>
            </a:pPr>
            <a:r>
              <a:rPr kumimoji="0"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サービス内容検討・実証</a:t>
            </a:r>
            <a:endParaRPr kumimoji="0"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ホームベース 19">
            <a:extLst>
              <a:ext uri="{FF2B5EF4-FFF2-40B4-BE49-F238E27FC236}">
                <a16:creationId xmlns:a16="http://schemas.microsoft.com/office/drawing/2014/main" id="{C1367A2E-8983-4F63-8463-E59121577CED}"/>
              </a:ext>
            </a:extLst>
          </p:cNvPr>
          <p:cNvSpPr/>
          <p:nvPr/>
        </p:nvSpPr>
        <p:spPr>
          <a:xfrm>
            <a:off x="2949422" y="5906968"/>
            <a:ext cx="3904409" cy="266017"/>
          </a:xfrm>
          <a:prstGeom prst="homePlate">
            <a:avLst>
              <a:gd name="adj" fmla="val 33088"/>
            </a:avLst>
          </a:prstGeom>
          <a:solidFill>
            <a:schemeClr val="bg1"/>
          </a:solidFill>
          <a:ln w="3175"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0" marR="0" lvl="0" indent="0" algn="l" defTabSz="844653"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ポータルサービス、</a:t>
            </a:r>
            <a:r>
              <a:rPr kumimoji="1" lang="en-US" altLang="ja-JP" sz="1016" b="0" i="0" u="none" strike="noStrike" kern="1200" cap="none" spc="0" normalizeH="0" baseline="0" noProof="0" dirty="0">
                <a:ln>
                  <a:noFill/>
                </a:ln>
                <a:solidFill>
                  <a:prstClr val="black"/>
                </a:solidFill>
                <a:effectLst/>
                <a:uLnTx/>
                <a:uFillTx/>
                <a:latin typeface="Meiryo UI"/>
                <a:ea typeface="Meiryo UI"/>
                <a:cs typeface="+mn-cs"/>
              </a:rPr>
              <a:t>ORDEN-ID</a:t>
            </a:r>
            <a:endParaRPr kumimoji="1" lang="ja-JP" altLang="en-US" sz="1016"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6" name="ホームベース 19">
            <a:extLst>
              <a:ext uri="{FF2B5EF4-FFF2-40B4-BE49-F238E27FC236}">
                <a16:creationId xmlns:a16="http://schemas.microsoft.com/office/drawing/2014/main" id="{C1367A2E-8983-4F63-8463-E59121577CED}"/>
              </a:ext>
            </a:extLst>
          </p:cNvPr>
          <p:cNvSpPr/>
          <p:nvPr/>
        </p:nvSpPr>
        <p:spPr>
          <a:xfrm>
            <a:off x="3616892" y="5217696"/>
            <a:ext cx="3238736" cy="664240"/>
          </a:xfrm>
          <a:prstGeom prst="homePlate">
            <a:avLst>
              <a:gd name="adj" fmla="val 24526"/>
            </a:avLst>
          </a:prstGeom>
          <a:solidFill>
            <a:schemeClr val="bg1"/>
          </a:solidFill>
          <a:ln w="3175"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66504" tIns="33252" rIns="66504" bIns="33252" rtlCol="0" anchor="ctr">
            <a:spAutoFit/>
          </a:bodyPr>
          <a:lstStyle/>
          <a:p>
            <a:pPr marL="0" marR="0" lvl="0" indent="580684" algn="l" defTabSz="844653"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データ連携（福祉⇔教育、医療⇔防災）</a:t>
            </a:r>
          </a:p>
          <a:p>
            <a:pPr marL="0" marR="0" lvl="0" indent="580684" algn="l" defTabSz="844653"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err="1">
                <a:ln>
                  <a:noFill/>
                </a:ln>
                <a:solidFill>
                  <a:prstClr val="black"/>
                </a:solidFill>
                <a:effectLst/>
                <a:uLnTx/>
                <a:uFillTx/>
                <a:latin typeface="Meiryo UI"/>
                <a:ea typeface="Meiryo UI"/>
                <a:cs typeface="+mn-cs"/>
              </a:rPr>
              <a:t>障がい</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者・ひとり親支援</a:t>
            </a:r>
          </a:p>
          <a:p>
            <a:pPr marL="0" marR="0" lvl="0" indent="580684" algn="l" defTabSz="844653"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ワンストップサービス</a:t>
            </a:r>
          </a:p>
          <a:p>
            <a:pPr marL="0" marR="0" lvl="0" indent="580684" algn="l" defTabSz="844653"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（民間引越しポータル会社連携）など</a:t>
            </a:r>
            <a:endParaRPr kumimoji="1" lang="en-US" altLang="ja-JP" sz="739"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1" name="矢印: 五方向 3">
            <a:extLst>
              <a:ext uri="{FF2B5EF4-FFF2-40B4-BE49-F238E27FC236}">
                <a16:creationId xmlns:a16="http://schemas.microsoft.com/office/drawing/2014/main" id="{F260FEAD-241E-4748-B691-4774C1C1AE76}"/>
              </a:ext>
            </a:extLst>
          </p:cNvPr>
          <p:cNvSpPr/>
          <p:nvPr/>
        </p:nvSpPr>
        <p:spPr>
          <a:xfrm>
            <a:off x="7936966" y="3058017"/>
            <a:ext cx="962076" cy="774315"/>
          </a:xfrm>
          <a:prstGeom prst="homePlate">
            <a:avLst>
              <a:gd name="adj" fmla="val 37044"/>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大阪市域、</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大阪府域へ</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展開</a:t>
            </a:r>
          </a:p>
        </p:txBody>
      </p:sp>
      <p:sp>
        <p:nvSpPr>
          <p:cNvPr id="65" name="正方形/長方形 64"/>
          <p:cNvSpPr/>
          <p:nvPr/>
        </p:nvSpPr>
        <p:spPr>
          <a:xfrm>
            <a:off x="4000336" y="4329093"/>
            <a:ext cx="365773" cy="1570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夏頃</a:t>
            </a:r>
          </a:p>
        </p:txBody>
      </p:sp>
      <p:sp>
        <p:nvSpPr>
          <p:cNvPr id="53" name="ホームベース 19">
            <a:extLst>
              <a:ext uri="{FF2B5EF4-FFF2-40B4-BE49-F238E27FC236}">
                <a16:creationId xmlns:a16="http://schemas.microsoft.com/office/drawing/2014/main" id="{C1367A2E-8983-4F63-8463-E59121577CED}"/>
              </a:ext>
            </a:extLst>
          </p:cNvPr>
          <p:cNvSpPr/>
          <p:nvPr/>
        </p:nvSpPr>
        <p:spPr>
          <a:xfrm>
            <a:off x="4789181" y="3884567"/>
            <a:ext cx="4088802" cy="465529"/>
          </a:xfrm>
          <a:prstGeom prst="homePlate">
            <a:avLst>
              <a:gd name="adj" fmla="val 33088"/>
            </a:avLst>
          </a:prstGeom>
          <a:solidFill>
            <a:srgbClr val="DEEBF7"/>
          </a:solidFill>
          <a:ln w="12700" cap="rnd">
            <a:solidFill>
              <a:srgbClr val="FFFFFF"/>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0" marR="0" lvl="0" indent="0" algn="l" defTabSz="422316" rtl="0" eaLnBrk="1" fontAlgn="auto" latinLnBrk="0" hangingPunct="1">
              <a:lnSpc>
                <a:spcPct val="100000"/>
              </a:lnSpc>
              <a:spcBef>
                <a:spcPts val="0"/>
              </a:spcBef>
              <a:spcAft>
                <a:spcPts val="0"/>
              </a:spcAft>
              <a:buClrTx/>
              <a:buSzTx/>
              <a:buFontTx/>
              <a:buNone/>
              <a:tabLst>
                <a:tab pos="5056057" algn="l"/>
              </a:tabLst>
              <a:defRPr/>
            </a:pPr>
            <a:r>
              <a:rPr kumimoji="0"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サービス実証・提供</a:t>
            </a:r>
            <a:endParaRPr kumimoji="0"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角丸四角形 13">
            <a:extLst>
              <a:ext uri="{FF2B5EF4-FFF2-40B4-BE49-F238E27FC236}">
                <a16:creationId xmlns:a16="http://schemas.microsoft.com/office/drawing/2014/main" id="{5BE86C3B-82AB-4656-AEBC-6359A391318A}"/>
              </a:ext>
            </a:extLst>
          </p:cNvPr>
          <p:cNvSpPr/>
          <p:nvPr/>
        </p:nvSpPr>
        <p:spPr>
          <a:xfrm>
            <a:off x="7419647" y="3759730"/>
            <a:ext cx="436934" cy="731546"/>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66504" rIns="0" bIns="66504"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全体開業</a:t>
            </a:r>
            <a:endParaRPr kumimoji="1" lang="zh-TW"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p:cNvSpPr/>
          <p:nvPr/>
        </p:nvSpPr>
        <p:spPr>
          <a:xfrm>
            <a:off x="5006692" y="3472104"/>
            <a:ext cx="1043876" cy="241605"/>
          </a:xfrm>
          <a:prstGeom prst="rect">
            <a:avLst/>
          </a:prstGeom>
        </p:spPr>
        <p:txBody>
          <a:bodyPr wrap="none">
            <a:spAutoFit/>
          </a:bodyPr>
          <a:lstStyle/>
          <a:p>
            <a:pPr marL="0" marR="0" lvl="0" indent="0" algn="l" defTabSz="844653"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4/13</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10/13</a:t>
            </a:r>
          </a:p>
        </p:txBody>
      </p:sp>
      <p:sp>
        <p:nvSpPr>
          <p:cNvPr id="33" name="正方形/長方形 32"/>
          <p:cNvSpPr/>
          <p:nvPr/>
        </p:nvSpPr>
        <p:spPr>
          <a:xfrm>
            <a:off x="6781242" y="4336839"/>
            <a:ext cx="692153" cy="14927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2027</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年度</a:t>
            </a:r>
          </a:p>
        </p:txBody>
      </p:sp>
      <p:sp>
        <p:nvSpPr>
          <p:cNvPr id="36" name="ホームベース 19">
            <a:extLst>
              <a:ext uri="{FF2B5EF4-FFF2-40B4-BE49-F238E27FC236}">
                <a16:creationId xmlns:a16="http://schemas.microsoft.com/office/drawing/2014/main" id="{C1367A2E-8983-4F63-8463-E59121577CED}"/>
              </a:ext>
            </a:extLst>
          </p:cNvPr>
          <p:cNvSpPr/>
          <p:nvPr/>
        </p:nvSpPr>
        <p:spPr>
          <a:xfrm>
            <a:off x="3385641" y="4637039"/>
            <a:ext cx="5492342" cy="465529"/>
          </a:xfrm>
          <a:prstGeom prst="homePlate">
            <a:avLst>
              <a:gd name="adj" fmla="val 37646"/>
            </a:avLst>
          </a:prstGeom>
          <a:solidFill>
            <a:srgbClr val="DEEBF7"/>
          </a:solid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0" marR="0" lvl="0" indent="0" algn="l" defTabSz="844653"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a:ea typeface="Meiryo UI"/>
                <a:cs typeface="+mn-cs"/>
              </a:rPr>
              <a:t>スーパーシティにおける活用</a:t>
            </a:r>
            <a:endParaRPr kumimoji="1" lang="en-US" altLang="ja-JP" sz="1108"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844653"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a:ea typeface="Meiryo UI"/>
                <a:cs typeface="+mn-cs"/>
              </a:rPr>
              <a:t>（夢洲コンストラクション、</a:t>
            </a:r>
            <a:r>
              <a:rPr kumimoji="1" lang="en-US" altLang="ja-JP" sz="1108" b="1"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108" b="1" i="0" u="none" strike="noStrike" kern="1200" cap="none" spc="0" normalizeH="0" baseline="0" noProof="0" dirty="0">
                <a:ln>
                  <a:noFill/>
                </a:ln>
                <a:solidFill>
                  <a:prstClr val="black"/>
                </a:solidFill>
                <a:effectLst/>
                <a:uLnTx/>
                <a:uFillTx/>
                <a:latin typeface="Meiryo UI"/>
                <a:ea typeface="Meiryo UI"/>
                <a:cs typeface="+mn-cs"/>
              </a:rPr>
              <a:t>ファストパス（仮称）、うめきた２期など）</a:t>
            </a:r>
          </a:p>
        </p:txBody>
      </p:sp>
      <p:sp>
        <p:nvSpPr>
          <p:cNvPr id="37" name="テキスト プレースホルダー 33">
            <a:extLst>
              <a:ext uri="{FF2B5EF4-FFF2-40B4-BE49-F238E27FC236}">
                <a16:creationId xmlns:a16="http://schemas.microsoft.com/office/drawing/2014/main" id="{3DD63D16-98E5-46FB-86E6-9F7171844049}"/>
              </a:ext>
            </a:extLst>
          </p:cNvPr>
          <p:cNvSpPr txBox="1">
            <a:spLocks/>
          </p:cNvSpPr>
          <p:nvPr/>
        </p:nvSpPr>
        <p:spPr>
          <a:xfrm>
            <a:off x="318569" y="6174920"/>
            <a:ext cx="8541819" cy="343940"/>
          </a:xfrm>
          <a:prstGeom prst="rect">
            <a:avLst/>
          </a:prstGeom>
        </p:spPr>
        <p:txBody>
          <a:bodyPr vert="horz" wrap="square" lIns="0" tIns="0" rIns="0" bIns="0" rtlCol="0">
            <a:spAutoFit/>
          </a:bodyPr>
          <a:lstStyle>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Clr>
                <a:srgbClr val="2E2E2E"/>
              </a:buClr>
              <a:buFont typeface="BIZ UDPゴシック" panose="020B0400000000000000" pitchFamily="50" charset="-128"/>
              <a:buChar char="-"/>
              <a:defRPr kumimoji="1" sz="1400">
                <a:solidFill>
                  <a:srgbClr val="2E2E2E"/>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en-US" altLang="ja-JP" sz="1016" b="0"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では多くの市町村のニーズが見込めるポータルサービス、</a:t>
            </a:r>
            <a:r>
              <a:rPr kumimoji="1" lang="en-US" altLang="ja-JP" sz="1016" b="0" i="0" u="none" strike="noStrike" kern="1200" cap="none" spc="0" normalizeH="0" baseline="0" noProof="0" dirty="0">
                <a:ln>
                  <a:noFill/>
                </a:ln>
                <a:solidFill>
                  <a:prstClr val="black"/>
                </a:solidFill>
                <a:effectLst/>
                <a:uLnTx/>
                <a:uFillTx/>
                <a:latin typeface="Meiryo UI"/>
                <a:ea typeface="Meiryo UI"/>
                <a:cs typeface="+mn-cs"/>
              </a:rPr>
              <a:t>ORDEN-ID</a:t>
            </a: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の運用やより効果的なサービス提供を通じ、府内市町村への</a:t>
            </a:r>
            <a:r>
              <a:rPr kumimoji="1" lang="en-US" altLang="ja-JP" sz="1016" b="0"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利用促進もはかり、　その先の先端的サービスの大阪府域への展開につなげていく。データガバナンスを確立し、利活用可能なデータを整備・拡充していく。</a:t>
            </a:r>
          </a:p>
        </p:txBody>
      </p:sp>
      <p:sp>
        <p:nvSpPr>
          <p:cNvPr id="38" name="ホームベース 19">
            <a:extLst>
              <a:ext uri="{FF2B5EF4-FFF2-40B4-BE49-F238E27FC236}">
                <a16:creationId xmlns:a16="http://schemas.microsoft.com/office/drawing/2014/main" id="{C1367A2E-8983-4F63-8463-E59121577CED}"/>
              </a:ext>
            </a:extLst>
          </p:cNvPr>
          <p:cNvSpPr/>
          <p:nvPr/>
        </p:nvSpPr>
        <p:spPr>
          <a:xfrm>
            <a:off x="7046859" y="5237279"/>
            <a:ext cx="1970423" cy="897806"/>
          </a:xfrm>
          <a:prstGeom prst="homePlate">
            <a:avLst>
              <a:gd name="adj" fmla="val 33088"/>
            </a:avLst>
          </a:prstGeom>
          <a:solidFill>
            <a:schemeClr val="bg1"/>
          </a:solidFill>
          <a:ln w="635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80651" marR="0" lvl="0" indent="-80651" algn="l"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行政・民間利用の拡充</a:t>
            </a:r>
            <a:endParaRPr kumimoji="1" lang="en-US" altLang="ja-JP" sz="1016"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0" name="正方形/長方形 39"/>
          <p:cNvSpPr/>
          <p:nvPr/>
        </p:nvSpPr>
        <p:spPr>
          <a:xfrm>
            <a:off x="6930627" y="5237279"/>
            <a:ext cx="66504" cy="897806"/>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正方形/長方形 40"/>
          <p:cNvSpPr/>
          <p:nvPr/>
        </p:nvSpPr>
        <p:spPr>
          <a:xfrm>
            <a:off x="6869640" y="5237279"/>
            <a:ext cx="33252" cy="897806"/>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2" name="矢印: 五方向 3">
            <a:extLst>
              <a:ext uri="{FF2B5EF4-FFF2-40B4-BE49-F238E27FC236}">
                <a16:creationId xmlns:a16="http://schemas.microsoft.com/office/drawing/2014/main" id="{F260FEAD-241E-4748-B691-4774C1C1AE76}"/>
              </a:ext>
            </a:extLst>
          </p:cNvPr>
          <p:cNvSpPr/>
          <p:nvPr/>
        </p:nvSpPr>
        <p:spPr>
          <a:xfrm>
            <a:off x="3619736" y="5284074"/>
            <a:ext cx="573105" cy="40498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府・</a:t>
            </a:r>
            <a:endParaRPr kumimoji="1" lang="en-US" altLang="ja-JP" sz="1016"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市町村</a:t>
            </a:r>
          </a:p>
        </p:txBody>
      </p:sp>
    </p:spTree>
    <p:extLst>
      <p:ext uri="{BB962C8B-B14F-4D97-AF65-F5344CB8AC3E}">
        <p14:creationId xmlns:p14="http://schemas.microsoft.com/office/powerpoint/2010/main" val="17023561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角丸四角形 13">
            <a:extLst>
              <a:ext uri="{FF2B5EF4-FFF2-40B4-BE49-F238E27FC236}">
                <a16:creationId xmlns:a16="http://schemas.microsoft.com/office/drawing/2014/main" id="{E0B591A2-C9A6-44D2-ADE6-3026559B919D}"/>
              </a:ext>
            </a:extLst>
          </p:cNvPr>
          <p:cNvSpPr/>
          <p:nvPr/>
        </p:nvSpPr>
        <p:spPr>
          <a:xfrm>
            <a:off x="2443867" y="4285122"/>
            <a:ext cx="4256267" cy="323057"/>
          </a:xfrm>
          <a:prstGeom prst="rect">
            <a:avLst/>
          </a:prstGeom>
          <a:solidFill>
            <a:srgbClr val="C55A1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3252" rIns="0" bIns="33252"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6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ビジネス・イノベーション</a:t>
            </a:r>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66017" tIns="0" rIns="266017" bIns="66504" rtlCol="0" anchor="b" anchorCtr="0">
            <a:noAutofit/>
          </a:bodyPr>
          <a:lstStyle/>
          <a:p>
            <a:r>
              <a:rPr lang="ja-JP" altLang="en-US" dirty="0"/>
              <a:t>万博後（</a:t>
            </a:r>
            <a:r>
              <a:rPr lang="en-US" altLang="ja-JP" dirty="0"/>
              <a:t>2026</a:t>
            </a:r>
            <a:r>
              <a:rPr lang="ja-JP" altLang="en-US" dirty="0"/>
              <a:t>年度以降）の展開</a:t>
            </a:r>
            <a:br>
              <a:rPr lang="en-US" altLang="ja-JP" dirty="0"/>
            </a:br>
            <a:r>
              <a:rPr lang="ja-JP" altLang="en-US" dirty="0"/>
              <a:t>　住民一人ひとりの生活の質が向上し、都市が成長し続ける大阪</a:t>
            </a:r>
          </a:p>
        </p:txBody>
      </p:sp>
      <p:sp>
        <p:nvSpPr>
          <p:cNvPr id="17" name="角丸四角形 13">
            <a:extLst>
              <a:ext uri="{FF2B5EF4-FFF2-40B4-BE49-F238E27FC236}">
                <a16:creationId xmlns:a16="http://schemas.microsoft.com/office/drawing/2014/main" id="{47D9F7A0-EF72-4CF0-BF27-7C6DD6D3F469}"/>
              </a:ext>
            </a:extLst>
          </p:cNvPr>
          <p:cNvSpPr/>
          <p:nvPr/>
        </p:nvSpPr>
        <p:spPr>
          <a:xfrm>
            <a:off x="1246792" y="3161277"/>
            <a:ext cx="6650417" cy="931058"/>
          </a:xfrm>
          <a:prstGeom prst="flowChartMagneticDisk">
            <a:avLst/>
          </a:prstGeom>
          <a:solidFill>
            <a:srgbClr val="BFBFBF"/>
          </a:solidFill>
          <a:ln w="1905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831302" rtlCol="0" anchor="t" anchorCtr="0">
            <a:noAutofit/>
          </a:bodyPr>
          <a:lstStyle/>
          <a:p>
            <a:pPr marL="0" marR="0" lvl="0" indent="0" algn="ctr" defTabSz="422316" rtl="0" eaLnBrk="1" fontAlgn="base" latinLnBrk="0" hangingPunct="1">
              <a:lnSpc>
                <a:spcPts val="1108"/>
              </a:lnSpc>
              <a:spcBef>
                <a:spcPts val="0"/>
              </a:spcBef>
              <a:spcAft>
                <a:spcPts val="277"/>
              </a:spcAft>
              <a:buClrTx/>
              <a:buSzTx/>
              <a:buFontTx/>
              <a:buNone/>
              <a:tabLst/>
              <a:defRPr/>
            </a:pPr>
            <a:r>
              <a:rPr kumimoji="1" lang="ja-JP" altLang="en-US"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大阪広域データ連携基盤 </a:t>
            </a:r>
            <a:r>
              <a:rPr kumimoji="1" lang="ja-JP" altLang="en-US" sz="166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66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ORDEN</a:t>
            </a:r>
            <a:r>
              <a:rPr kumimoji="1" lang="ja-JP" altLang="en-US" sz="166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66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ts val="1108"/>
              </a:lnSpc>
              <a:spcBef>
                <a:spcPts val="0"/>
              </a:spcBef>
              <a:spcAft>
                <a:spcPts val="277"/>
              </a:spcAft>
              <a:buClrTx/>
              <a:buSzTx/>
              <a:buFontTx/>
              <a:buNone/>
              <a:tabLst/>
              <a:defRPr/>
            </a:pPr>
            <a:r>
              <a:rPr kumimoji="1" lang="ja-JP" altLang="en-US" sz="10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0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10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0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 name="テキスト プレースホルダー 33">
            <a:extLst>
              <a:ext uri="{FF2B5EF4-FFF2-40B4-BE49-F238E27FC236}">
                <a16:creationId xmlns:a16="http://schemas.microsoft.com/office/drawing/2014/main" id="{271BCD6B-78C0-4F5A-B2CB-A3053C2C4E49}"/>
              </a:ext>
            </a:extLst>
          </p:cNvPr>
          <p:cNvSpPr txBox="1">
            <a:spLocks/>
          </p:cNvSpPr>
          <p:nvPr/>
        </p:nvSpPr>
        <p:spPr>
          <a:xfrm>
            <a:off x="266017" y="1101106"/>
            <a:ext cx="8612290" cy="656526"/>
          </a:xfrm>
          <a:prstGeom prst="rect">
            <a:avLst/>
          </a:prstGeom>
        </p:spPr>
        <p:txBody>
          <a:bodyPr vert="horz"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夢洲及びうめきた２期において先端的サービスの実証や実装を進め、また大阪広域データ連携基盤（</a:t>
            </a:r>
            <a:r>
              <a:rPr kumimoji="1" lang="en-US" altLang="ja-JP" sz="1293" b="0"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）を活用した様々なデータ連携を推進することで、次々とビジネスが生まれるデータ駆動型社会が実現し、ひいては住民</a:t>
            </a:r>
            <a:r>
              <a:rPr kumimoji="1" lang="en-US" altLang="ja-JP" sz="1293" b="0" i="0" u="none"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の向上と都市競争力の強化につながっていく。</a:t>
            </a:r>
            <a:endParaRPr kumimoji="1" lang="en-US" altLang="ja-JP" sz="1293"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3" name="円弧 32">
            <a:extLst>
              <a:ext uri="{FF2B5EF4-FFF2-40B4-BE49-F238E27FC236}">
                <a16:creationId xmlns:a16="http://schemas.microsoft.com/office/drawing/2014/main" id="{AFC959EB-A694-4218-8BB5-5AB2858CD5BA}"/>
              </a:ext>
            </a:extLst>
          </p:cNvPr>
          <p:cNvSpPr>
            <a:spLocks noChangeAspect="1"/>
          </p:cNvSpPr>
          <p:nvPr/>
        </p:nvSpPr>
        <p:spPr>
          <a:xfrm rot="5400000" flipH="1">
            <a:off x="6507553" y="3780346"/>
            <a:ext cx="598538" cy="598538"/>
          </a:xfrm>
          <a:prstGeom prst="arc">
            <a:avLst>
              <a:gd name="adj1" fmla="val 10941109"/>
              <a:gd name="adj2" fmla="val 16393916"/>
            </a:avLst>
          </a:prstGeom>
          <a:ln w="57150" cap="rnd">
            <a:solidFill>
              <a:srgbClr val="7C7C7C"/>
            </a:solidFill>
            <a:round/>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65" name="円弧 64">
            <a:extLst>
              <a:ext uri="{FF2B5EF4-FFF2-40B4-BE49-F238E27FC236}">
                <a16:creationId xmlns:a16="http://schemas.microsoft.com/office/drawing/2014/main" id="{F6CD063B-682A-48BC-990A-E658C0B8F533}"/>
              </a:ext>
            </a:extLst>
          </p:cNvPr>
          <p:cNvSpPr>
            <a:spLocks noChangeAspect="1"/>
          </p:cNvSpPr>
          <p:nvPr/>
        </p:nvSpPr>
        <p:spPr>
          <a:xfrm rot="16200000" flipV="1">
            <a:off x="2037909" y="3780346"/>
            <a:ext cx="598538" cy="598538"/>
          </a:xfrm>
          <a:prstGeom prst="arc">
            <a:avLst>
              <a:gd name="adj1" fmla="val 5382869"/>
              <a:gd name="adj2" fmla="val 11198998"/>
            </a:avLst>
          </a:prstGeom>
          <a:ln w="57150" cap="rnd">
            <a:solidFill>
              <a:srgbClr val="7C7C7C"/>
            </a:solidFill>
            <a:round/>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6" name="テキスト ボックス 15">
            <a:extLst>
              <a:ext uri="{FF2B5EF4-FFF2-40B4-BE49-F238E27FC236}">
                <a16:creationId xmlns:a16="http://schemas.microsoft.com/office/drawing/2014/main" id="{56E53B98-3EB1-4693-873F-D321F08C0187}"/>
              </a:ext>
            </a:extLst>
          </p:cNvPr>
          <p:cNvSpPr txBox="1"/>
          <p:nvPr/>
        </p:nvSpPr>
        <p:spPr>
          <a:xfrm>
            <a:off x="8044708" y="3561726"/>
            <a:ext cx="897806" cy="26282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データ連携</a:t>
            </a:r>
          </a:p>
        </p:txBody>
      </p:sp>
      <p:sp>
        <p:nvSpPr>
          <p:cNvPr id="66" name="テキスト ボックス 65">
            <a:extLst>
              <a:ext uri="{FF2B5EF4-FFF2-40B4-BE49-F238E27FC236}">
                <a16:creationId xmlns:a16="http://schemas.microsoft.com/office/drawing/2014/main" id="{FFA2F024-BEF9-4223-9DE0-3E3477845662}"/>
              </a:ext>
            </a:extLst>
          </p:cNvPr>
          <p:cNvSpPr txBox="1"/>
          <p:nvPr/>
        </p:nvSpPr>
        <p:spPr>
          <a:xfrm>
            <a:off x="201487" y="3561726"/>
            <a:ext cx="897806" cy="26282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データ連携</a:t>
            </a:r>
          </a:p>
        </p:txBody>
      </p:sp>
      <p:sp>
        <p:nvSpPr>
          <p:cNvPr id="72" name="テキスト ボックス 71">
            <a:extLst>
              <a:ext uri="{FF2B5EF4-FFF2-40B4-BE49-F238E27FC236}">
                <a16:creationId xmlns:a16="http://schemas.microsoft.com/office/drawing/2014/main" id="{400C74AC-5AB9-4FE5-B974-9FB136B1A85D}"/>
              </a:ext>
            </a:extLst>
          </p:cNvPr>
          <p:cNvSpPr txBox="1"/>
          <p:nvPr/>
        </p:nvSpPr>
        <p:spPr>
          <a:xfrm>
            <a:off x="410027" y="4215031"/>
            <a:ext cx="1721715" cy="49026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データの活用が</a:t>
            </a:r>
            <a:endParaRPr kumimoji="1" lang="en-US" altLang="ja-JP" sz="1293"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新たなサービスを生む</a:t>
            </a:r>
          </a:p>
        </p:txBody>
      </p:sp>
      <p:sp>
        <p:nvSpPr>
          <p:cNvPr id="73" name="テキスト ボックス 72">
            <a:extLst>
              <a:ext uri="{FF2B5EF4-FFF2-40B4-BE49-F238E27FC236}">
                <a16:creationId xmlns:a16="http://schemas.microsoft.com/office/drawing/2014/main" id="{B5787DEF-196F-4585-9528-C1CBD4466059}"/>
              </a:ext>
            </a:extLst>
          </p:cNvPr>
          <p:cNvSpPr txBox="1"/>
          <p:nvPr/>
        </p:nvSpPr>
        <p:spPr>
          <a:xfrm>
            <a:off x="7000549" y="4215031"/>
            <a:ext cx="2046878" cy="49026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新たなサービスの創出が</a:t>
            </a:r>
            <a:endParaRPr kumimoji="1" lang="en-US" altLang="ja-JP" sz="1293"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多様なデータの連携を生む</a:t>
            </a:r>
          </a:p>
        </p:txBody>
      </p:sp>
      <p:sp>
        <p:nvSpPr>
          <p:cNvPr id="71" name="テキスト ボックス 70">
            <a:extLst>
              <a:ext uri="{FF2B5EF4-FFF2-40B4-BE49-F238E27FC236}">
                <a16:creationId xmlns:a16="http://schemas.microsoft.com/office/drawing/2014/main" id="{FCB75958-8897-4721-9431-3B035770848A}"/>
              </a:ext>
            </a:extLst>
          </p:cNvPr>
          <p:cNvSpPr txBox="1"/>
          <p:nvPr/>
        </p:nvSpPr>
        <p:spPr>
          <a:xfrm>
            <a:off x="1711395" y="5610592"/>
            <a:ext cx="5721211" cy="80310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ビジネスが生まれるデータ駆動型社会</a:t>
            </a:r>
            <a:endParaRPr kumimoji="1" lang="en-US" altLang="ja-JP"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快適な環境のもとでチャンスがあふれる、未来のビジネス都市</a:t>
            </a:r>
            <a:endParaRPr kumimoji="1" lang="en-US" altLang="ja-JP" sz="147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イノベーションを通じたビジネスの振興</a:t>
            </a:r>
          </a:p>
        </p:txBody>
      </p:sp>
      <p:grpSp>
        <p:nvGrpSpPr>
          <p:cNvPr id="30" name="グループ化 29">
            <a:extLst>
              <a:ext uri="{FF2B5EF4-FFF2-40B4-BE49-F238E27FC236}">
                <a16:creationId xmlns:a16="http://schemas.microsoft.com/office/drawing/2014/main" id="{7D62BC94-3E8B-411B-93EC-9CD471EFAC52}"/>
              </a:ext>
            </a:extLst>
          </p:cNvPr>
          <p:cNvGrpSpPr/>
          <p:nvPr/>
        </p:nvGrpSpPr>
        <p:grpSpPr>
          <a:xfrm>
            <a:off x="1773671" y="5556055"/>
            <a:ext cx="1246347" cy="821142"/>
            <a:chOff x="705917" y="5830781"/>
            <a:chExt cx="1349344" cy="889000"/>
          </a:xfrm>
        </p:grpSpPr>
        <p:sp>
          <p:nvSpPr>
            <p:cNvPr id="29" name="円弧 28">
              <a:extLst>
                <a:ext uri="{FF2B5EF4-FFF2-40B4-BE49-F238E27FC236}">
                  <a16:creationId xmlns:a16="http://schemas.microsoft.com/office/drawing/2014/main" id="{B1DF1BFC-4F72-4C46-8731-5DC096E196BD}"/>
                </a:ext>
              </a:extLst>
            </p:cNvPr>
            <p:cNvSpPr/>
            <p:nvPr/>
          </p:nvSpPr>
          <p:spPr>
            <a:xfrm rot="10800000">
              <a:off x="705917"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24" name="円弧 123">
              <a:extLst>
                <a:ext uri="{FF2B5EF4-FFF2-40B4-BE49-F238E27FC236}">
                  <a16:creationId xmlns:a16="http://schemas.microsoft.com/office/drawing/2014/main" id="{25D8B68B-F33E-42D2-810A-F0459629A92D}"/>
                </a:ext>
              </a:extLst>
            </p:cNvPr>
            <p:cNvSpPr/>
            <p:nvPr/>
          </p:nvSpPr>
          <p:spPr>
            <a:xfrm rot="10800000">
              <a:off x="936089"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25" name="円弧 124">
              <a:extLst>
                <a:ext uri="{FF2B5EF4-FFF2-40B4-BE49-F238E27FC236}">
                  <a16:creationId xmlns:a16="http://schemas.microsoft.com/office/drawing/2014/main" id="{8BAAE271-8972-4507-B416-75E3E21FE56B}"/>
                </a:ext>
              </a:extLst>
            </p:cNvPr>
            <p:cNvSpPr/>
            <p:nvPr/>
          </p:nvSpPr>
          <p:spPr>
            <a:xfrm rot="10800000">
              <a:off x="1166261"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grpSp>
      <p:grpSp>
        <p:nvGrpSpPr>
          <p:cNvPr id="126" name="グループ化 125">
            <a:extLst>
              <a:ext uri="{FF2B5EF4-FFF2-40B4-BE49-F238E27FC236}">
                <a16:creationId xmlns:a16="http://schemas.microsoft.com/office/drawing/2014/main" id="{D1CB1676-22E0-4479-8556-D9C447F94B6F}"/>
              </a:ext>
            </a:extLst>
          </p:cNvPr>
          <p:cNvGrpSpPr/>
          <p:nvPr/>
        </p:nvGrpSpPr>
        <p:grpSpPr>
          <a:xfrm flipH="1">
            <a:off x="6118069" y="5553022"/>
            <a:ext cx="1246347" cy="821142"/>
            <a:chOff x="705917" y="5830781"/>
            <a:chExt cx="1349344" cy="889000"/>
          </a:xfrm>
        </p:grpSpPr>
        <p:sp>
          <p:nvSpPr>
            <p:cNvPr id="127" name="円弧 126">
              <a:extLst>
                <a:ext uri="{FF2B5EF4-FFF2-40B4-BE49-F238E27FC236}">
                  <a16:creationId xmlns:a16="http://schemas.microsoft.com/office/drawing/2014/main" id="{67FF175D-DFF9-437E-ACFA-6DB05624A63D}"/>
                </a:ext>
              </a:extLst>
            </p:cNvPr>
            <p:cNvSpPr/>
            <p:nvPr/>
          </p:nvSpPr>
          <p:spPr>
            <a:xfrm rot="10800000">
              <a:off x="705917"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28" name="円弧 127">
              <a:extLst>
                <a:ext uri="{FF2B5EF4-FFF2-40B4-BE49-F238E27FC236}">
                  <a16:creationId xmlns:a16="http://schemas.microsoft.com/office/drawing/2014/main" id="{52366218-5361-483E-8C1B-88C7138ADBB5}"/>
                </a:ext>
              </a:extLst>
            </p:cNvPr>
            <p:cNvSpPr/>
            <p:nvPr/>
          </p:nvSpPr>
          <p:spPr>
            <a:xfrm rot="10800000">
              <a:off x="936089"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29" name="円弧 128">
              <a:extLst>
                <a:ext uri="{FF2B5EF4-FFF2-40B4-BE49-F238E27FC236}">
                  <a16:creationId xmlns:a16="http://schemas.microsoft.com/office/drawing/2014/main" id="{BC1527A7-D07F-405D-9B89-D16D4DA38E11}"/>
                </a:ext>
              </a:extLst>
            </p:cNvPr>
            <p:cNvSpPr/>
            <p:nvPr/>
          </p:nvSpPr>
          <p:spPr>
            <a:xfrm rot="10800000">
              <a:off x="1166261"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4" name="四角形: 角を丸くする 3">
            <a:extLst>
              <a:ext uri="{FF2B5EF4-FFF2-40B4-BE49-F238E27FC236}">
                <a16:creationId xmlns:a16="http://schemas.microsoft.com/office/drawing/2014/main" id="{1804D6F7-DF0A-4D0E-89E4-3EC66462C759}"/>
              </a:ext>
            </a:extLst>
          </p:cNvPr>
          <p:cNvSpPr/>
          <p:nvPr/>
        </p:nvSpPr>
        <p:spPr>
          <a:xfrm>
            <a:off x="667073" y="4698179"/>
            <a:ext cx="1064067" cy="665042"/>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ガブテック</a:t>
            </a:r>
          </a:p>
        </p:txBody>
      </p:sp>
      <p:sp>
        <p:nvSpPr>
          <p:cNvPr id="50" name="四角形: 角を丸くする 49">
            <a:extLst>
              <a:ext uri="{FF2B5EF4-FFF2-40B4-BE49-F238E27FC236}">
                <a16:creationId xmlns:a16="http://schemas.microsoft.com/office/drawing/2014/main" id="{6DF51B5A-FC48-4CFB-B9DE-62782666F888}"/>
              </a:ext>
            </a:extLst>
          </p:cNvPr>
          <p:cNvSpPr/>
          <p:nvPr/>
        </p:nvSpPr>
        <p:spPr>
          <a:xfrm>
            <a:off x="1785656" y="4698872"/>
            <a:ext cx="1064067" cy="665042"/>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スマート観光</a:t>
            </a:r>
          </a:p>
        </p:txBody>
      </p:sp>
      <p:sp>
        <p:nvSpPr>
          <p:cNvPr id="51" name="四角形: 角を丸くする 50">
            <a:extLst>
              <a:ext uri="{FF2B5EF4-FFF2-40B4-BE49-F238E27FC236}">
                <a16:creationId xmlns:a16="http://schemas.microsoft.com/office/drawing/2014/main" id="{1999985B-807C-474C-9E31-B4647EFFD813}"/>
              </a:ext>
            </a:extLst>
          </p:cNvPr>
          <p:cNvSpPr/>
          <p:nvPr/>
        </p:nvSpPr>
        <p:spPr>
          <a:xfrm>
            <a:off x="2904240" y="4698872"/>
            <a:ext cx="1064067" cy="665042"/>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エドテック</a:t>
            </a:r>
          </a:p>
        </p:txBody>
      </p:sp>
      <p:sp>
        <p:nvSpPr>
          <p:cNvPr id="67" name="四角形: 角を丸くする 66">
            <a:extLst>
              <a:ext uri="{FF2B5EF4-FFF2-40B4-BE49-F238E27FC236}">
                <a16:creationId xmlns:a16="http://schemas.microsoft.com/office/drawing/2014/main" id="{FD235C63-1F2A-4215-BDB0-361BDAF9C691}"/>
              </a:ext>
            </a:extLst>
          </p:cNvPr>
          <p:cNvSpPr/>
          <p:nvPr/>
        </p:nvSpPr>
        <p:spPr>
          <a:xfrm>
            <a:off x="4022823" y="4698872"/>
            <a:ext cx="1064067" cy="665042"/>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ロボット・バーチャル</a:t>
            </a:r>
          </a:p>
        </p:txBody>
      </p:sp>
      <p:sp>
        <p:nvSpPr>
          <p:cNvPr id="68" name="四角形: 角を丸くする 67">
            <a:extLst>
              <a:ext uri="{FF2B5EF4-FFF2-40B4-BE49-F238E27FC236}">
                <a16:creationId xmlns:a16="http://schemas.microsoft.com/office/drawing/2014/main" id="{D5B6DE0F-9054-4401-8D09-87C09CE8106C}"/>
              </a:ext>
            </a:extLst>
          </p:cNvPr>
          <p:cNvSpPr/>
          <p:nvPr/>
        </p:nvSpPr>
        <p:spPr>
          <a:xfrm>
            <a:off x="5141407" y="4698872"/>
            <a:ext cx="1064067" cy="665042"/>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スマート防災</a:t>
            </a:r>
          </a:p>
        </p:txBody>
      </p:sp>
      <p:sp>
        <p:nvSpPr>
          <p:cNvPr id="69" name="四角形: 角を丸くする 68">
            <a:extLst>
              <a:ext uri="{FF2B5EF4-FFF2-40B4-BE49-F238E27FC236}">
                <a16:creationId xmlns:a16="http://schemas.microsoft.com/office/drawing/2014/main" id="{8C821B35-8DCC-4AC1-926B-142D3BD555D9}"/>
              </a:ext>
            </a:extLst>
          </p:cNvPr>
          <p:cNvSpPr/>
          <p:nvPr/>
        </p:nvSpPr>
        <p:spPr>
          <a:xfrm>
            <a:off x="6259990" y="4706550"/>
            <a:ext cx="1064067" cy="665042"/>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スマートエネルギー</a:t>
            </a:r>
          </a:p>
        </p:txBody>
      </p:sp>
      <p:sp>
        <p:nvSpPr>
          <p:cNvPr id="70" name="四角形: 角を丸くする 69">
            <a:extLst>
              <a:ext uri="{FF2B5EF4-FFF2-40B4-BE49-F238E27FC236}">
                <a16:creationId xmlns:a16="http://schemas.microsoft.com/office/drawing/2014/main" id="{6323E1F9-714E-4AB5-A066-37237D85E403}"/>
              </a:ext>
            </a:extLst>
          </p:cNvPr>
          <p:cNvSpPr/>
          <p:nvPr/>
        </p:nvSpPr>
        <p:spPr>
          <a:xfrm>
            <a:off x="7378576" y="4698872"/>
            <a:ext cx="1064067" cy="665042"/>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フィンテック</a:t>
            </a:r>
          </a:p>
        </p:txBody>
      </p:sp>
      <p:grpSp>
        <p:nvGrpSpPr>
          <p:cNvPr id="74" name="仮想通貨｜2">
            <a:extLst>
              <a:ext uri="{FF2B5EF4-FFF2-40B4-BE49-F238E27FC236}">
                <a16:creationId xmlns:a16="http://schemas.microsoft.com/office/drawing/2014/main" id="{44EF1B5C-6938-454A-9B18-2F8EA5AFADDF}"/>
              </a:ext>
            </a:extLst>
          </p:cNvPr>
          <p:cNvGrpSpPr>
            <a:grpSpLocks noChangeAspect="1"/>
          </p:cNvGrpSpPr>
          <p:nvPr/>
        </p:nvGrpSpPr>
        <p:grpSpPr bwMode="auto">
          <a:xfrm>
            <a:off x="7691175" y="4803731"/>
            <a:ext cx="425627" cy="299269"/>
            <a:chOff x="2969" y="2224"/>
            <a:chExt cx="640" cy="450"/>
          </a:xfrm>
        </p:grpSpPr>
        <p:sp>
          <p:nvSpPr>
            <p:cNvPr id="75" name="Oval 45">
              <a:extLst>
                <a:ext uri="{FF2B5EF4-FFF2-40B4-BE49-F238E27FC236}">
                  <a16:creationId xmlns:a16="http://schemas.microsoft.com/office/drawing/2014/main" id="{FBDE173E-D7AE-409B-825A-8E879F23B5BB}"/>
                </a:ext>
              </a:extLst>
            </p:cNvPr>
            <p:cNvSpPr>
              <a:spLocks noChangeArrowheads="1"/>
            </p:cNvSpPr>
            <p:nvPr/>
          </p:nvSpPr>
          <p:spPr bwMode="auto">
            <a:xfrm>
              <a:off x="3203" y="2265"/>
              <a:ext cx="365" cy="36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76" name="Freeform 46">
              <a:extLst>
                <a:ext uri="{FF2B5EF4-FFF2-40B4-BE49-F238E27FC236}">
                  <a16:creationId xmlns:a16="http://schemas.microsoft.com/office/drawing/2014/main" id="{5D6A3F05-65EF-4C9F-813B-8DA45FDA9184}"/>
                </a:ext>
              </a:extLst>
            </p:cNvPr>
            <p:cNvSpPr>
              <a:spLocks noEditPoints="1"/>
            </p:cNvSpPr>
            <p:nvPr/>
          </p:nvSpPr>
          <p:spPr bwMode="auto">
            <a:xfrm>
              <a:off x="2969" y="2224"/>
              <a:ext cx="640" cy="450"/>
            </a:xfrm>
            <a:custGeom>
              <a:avLst/>
              <a:gdLst>
                <a:gd name="T0" fmla="*/ 274 w 421"/>
                <a:gd name="T1" fmla="*/ 0 h 295"/>
                <a:gd name="T2" fmla="*/ 127 w 421"/>
                <a:gd name="T3" fmla="*/ 148 h 295"/>
                <a:gd name="T4" fmla="*/ 274 w 421"/>
                <a:gd name="T5" fmla="*/ 295 h 295"/>
                <a:gd name="T6" fmla="*/ 421 w 421"/>
                <a:gd name="T7" fmla="*/ 148 h 295"/>
                <a:gd name="T8" fmla="*/ 274 w 421"/>
                <a:gd name="T9" fmla="*/ 0 h 295"/>
                <a:gd name="T10" fmla="*/ 274 w 421"/>
                <a:gd name="T11" fmla="*/ 268 h 295"/>
                <a:gd name="T12" fmla="*/ 154 w 421"/>
                <a:gd name="T13" fmla="*/ 148 h 295"/>
                <a:gd name="T14" fmla="*/ 274 w 421"/>
                <a:gd name="T15" fmla="*/ 27 h 295"/>
                <a:gd name="T16" fmla="*/ 394 w 421"/>
                <a:gd name="T17" fmla="*/ 148 h 295"/>
                <a:gd name="T18" fmla="*/ 274 w 421"/>
                <a:gd name="T19" fmla="*/ 268 h 295"/>
                <a:gd name="T20" fmla="*/ 244 w 421"/>
                <a:gd name="T21" fmla="*/ 117 h 295"/>
                <a:gd name="T22" fmla="*/ 231 w 421"/>
                <a:gd name="T23" fmla="*/ 148 h 295"/>
                <a:gd name="T24" fmla="*/ 244 w 421"/>
                <a:gd name="T25" fmla="*/ 178 h 295"/>
                <a:gd name="T26" fmla="*/ 274 w 421"/>
                <a:gd name="T27" fmla="*/ 191 h 295"/>
                <a:gd name="T28" fmla="*/ 304 w 421"/>
                <a:gd name="T29" fmla="*/ 178 h 295"/>
                <a:gd name="T30" fmla="*/ 321 w 421"/>
                <a:gd name="T31" fmla="*/ 194 h 295"/>
                <a:gd name="T32" fmla="*/ 284 w 421"/>
                <a:gd name="T33" fmla="*/ 212 h 295"/>
                <a:gd name="T34" fmla="*/ 284 w 421"/>
                <a:gd name="T35" fmla="*/ 238 h 295"/>
                <a:gd name="T36" fmla="*/ 264 w 421"/>
                <a:gd name="T37" fmla="*/ 238 h 295"/>
                <a:gd name="T38" fmla="*/ 264 w 421"/>
                <a:gd name="T39" fmla="*/ 212 h 295"/>
                <a:gd name="T40" fmla="*/ 228 w 421"/>
                <a:gd name="T41" fmla="*/ 194 h 295"/>
                <a:gd name="T42" fmla="*/ 208 w 421"/>
                <a:gd name="T43" fmla="*/ 148 h 295"/>
                <a:gd name="T44" fmla="*/ 228 w 421"/>
                <a:gd name="T45" fmla="*/ 101 h 295"/>
                <a:gd name="T46" fmla="*/ 264 w 421"/>
                <a:gd name="T47" fmla="*/ 83 h 295"/>
                <a:gd name="T48" fmla="*/ 264 w 421"/>
                <a:gd name="T49" fmla="*/ 57 h 295"/>
                <a:gd name="T50" fmla="*/ 284 w 421"/>
                <a:gd name="T51" fmla="*/ 57 h 295"/>
                <a:gd name="T52" fmla="*/ 284 w 421"/>
                <a:gd name="T53" fmla="*/ 83 h 295"/>
                <a:gd name="T54" fmla="*/ 321 w 421"/>
                <a:gd name="T55" fmla="*/ 101 h 295"/>
                <a:gd name="T56" fmla="*/ 304 w 421"/>
                <a:gd name="T57" fmla="*/ 117 h 295"/>
                <a:gd name="T58" fmla="*/ 244 w 421"/>
                <a:gd name="T59" fmla="*/ 117 h 295"/>
                <a:gd name="T60" fmla="*/ 99 w 421"/>
                <a:gd name="T61" fmla="*/ 93 h 295"/>
                <a:gd name="T62" fmla="*/ 25 w 421"/>
                <a:gd name="T63" fmla="*/ 93 h 295"/>
                <a:gd name="T64" fmla="*/ 25 w 421"/>
                <a:gd name="T65" fmla="*/ 68 h 295"/>
                <a:gd name="T66" fmla="*/ 99 w 421"/>
                <a:gd name="T67" fmla="*/ 68 h 295"/>
                <a:gd name="T68" fmla="*/ 99 w 421"/>
                <a:gd name="T69" fmla="*/ 93 h 295"/>
                <a:gd name="T70" fmla="*/ 74 w 421"/>
                <a:gd name="T71" fmla="*/ 160 h 295"/>
                <a:gd name="T72" fmla="*/ 0 w 421"/>
                <a:gd name="T73" fmla="*/ 160 h 295"/>
                <a:gd name="T74" fmla="*/ 0 w 421"/>
                <a:gd name="T75" fmla="*/ 135 h 295"/>
                <a:gd name="T76" fmla="*/ 74 w 421"/>
                <a:gd name="T77" fmla="*/ 135 h 295"/>
                <a:gd name="T78" fmla="*/ 74 w 421"/>
                <a:gd name="T79" fmla="*/ 160 h 295"/>
                <a:gd name="T80" fmla="*/ 25 w 421"/>
                <a:gd name="T81" fmla="*/ 202 h 295"/>
                <a:gd name="T82" fmla="*/ 99 w 421"/>
                <a:gd name="T83" fmla="*/ 202 h 295"/>
                <a:gd name="T84" fmla="*/ 99 w 421"/>
                <a:gd name="T85" fmla="*/ 227 h 295"/>
                <a:gd name="T86" fmla="*/ 25 w 421"/>
                <a:gd name="T87" fmla="*/ 227 h 295"/>
                <a:gd name="T88" fmla="*/ 25 w 421"/>
                <a:gd name="T89" fmla="*/ 20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295">
                  <a:moveTo>
                    <a:pt x="274" y="0"/>
                  </a:moveTo>
                  <a:cubicBezTo>
                    <a:pt x="193" y="0"/>
                    <a:pt x="127" y="66"/>
                    <a:pt x="127" y="148"/>
                  </a:cubicBezTo>
                  <a:cubicBezTo>
                    <a:pt x="127" y="229"/>
                    <a:pt x="193" y="295"/>
                    <a:pt x="274" y="295"/>
                  </a:cubicBezTo>
                  <a:cubicBezTo>
                    <a:pt x="355" y="295"/>
                    <a:pt x="421" y="229"/>
                    <a:pt x="421" y="148"/>
                  </a:cubicBezTo>
                  <a:cubicBezTo>
                    <a:pt x="421" y="66"/>
                    <a:pt x="355" y="0"/>
                    <a:pt x="274" y="0"/>
                  </a:cubicBezTo>
                  <a:close/>
                  <a:moveTo>
                    <a:pt x="274" y="268"/>
                  </a:moveTo>
                  <a:cubicBezTo>
                    <a:pt x="208" y="268"/>
                    <a:pt x="154" y="214"/>
                    <a:pt x="154" y="148"/>
                  </a:cubicBezTo>
                  <a:cubicBezTo>
                    <a:pt x="154" y="81"/>
                    <a:pt x="208" y="27"/>
                    <a:pt x="274" y="27"/>
                  </a:cubicBezTo>
                  <a:cubicBezTo>
                    <a:pt x="340" y="27"/>
                    <a:pt x="394" y="81"/>
                    <a:pt x="394" y="148"/>
                  </a:cubicBezTo>
                  <a:cubicBezTo>
                    <a:pt x="394" y="214"/>
                    <a:pt x="340" y="268"/>
                    <a:pt x="274" y="268"/>
                  </a:cubicBezTo>
                  <a:close/>
                  <a:moveTo>
                    <a:pt x="244" y="117"/>
                  </a:moveTo>
                  <a:cubicBezTo>
                    <a:pt x="235" y="125"/>
                    <a:pt x="231" y="136"/>
                    <a:pt x="231" y="148"/>
                  </a:cubicBezTo>
                  <a:cubicBezTo>
                    <a:pt x="231" y="159"/>
                    <a:pt x="235" y="170"/>
                    <a:pt x="244" y="178"/>
                  </a:cubicBezTo>
                  <a:cubicBezTo>
                    <a:pt x="252" y="186"/>
                    <a:pt x="263" y="191"/>
                    <a:pt x="274" y="191"/>
                  </a:cubicBezTo>
                  <a:cubicBezTo>
                    <a:pt x="286" y="191"/>
                    <a:pt x="296" y="186"/>
                    <a:pt x="304" y="178"/>
                  </a:cubicBezTo>
                  <a:cubicBezTo>
                    <a:pt x="321" y="194"/>
                    <a:pt x="321" y="194"/>
                    <a:pt x="321" y="194"/>
                  </a:cubicBezTo>
                  <a:cubicBezTo>
                    <a:pt x="311" y="204"/>
                    <a:pt x="298" y="210"/>
                    <a:pt x="284" y="212"/>
                  </a:cubicBezTo>
                  <a:cubicBezTo>
                    <a:pt x="284" y="238"/>
                    <a:pt x="284" y="238"/>
                    <a:pt x="284" y="238"/>
                  </a:cubicBezTo>
                  <a:cubicBezTo>
                    <a:pt x="264" y="238"/>
                    <a:pt x="264" y="238"/>
                    <a:pt x="264" y="238"/>
                  </a:cubicBezTo>
                  <a:cubicBezTo>
                    <a:pt x="264" y="212"/>
                    <a:pt x="264" y="212"/>
                    <a:pt x="264" y="212"/>
                  </a:cubicBezTo>
                  <a:cubicBezTo>
                    <a:pt x="250" y="210"/>
                    <a:pt x="237" y="204"/>
                    <a:pt x="228" y="194"/>
                  </a:cubicBezTo>
                  <a:cubicBezTo>
                    <a:pt x="215" y="182"/>
                    <a:pt x="208" y="165"/>
                    <a:pt x="208" y="148"/>
                  </a:cubicBezTo>
                  <a:cubicBezTo>
                    <a:pt x="208" y="130"/>
                    <a:pt x="215" y="113"/>
                    <a:pt x="228" y="101"/>
                  </a:cubicBezTo>
                  <a:cubicBezTo>
                    <a:pt x="238" y="91"/>
                    <a:pt x="251" y="85"/>
                    <a:pt x="264" y="83"/>
                  </a:cubicBezTo>
                  <a:cubicBezTo>
                    <a:pt x="264" y="57"/>
                    <a:pt x="264" y="57"/>
                    <a:pt x="264" y="57"/>
                  </a:cubicBezTo>
                  <a:cubicBezTo>
                    <a:pt x="284" y="57"/>
                    <a:pt x="284" y="57"/>
                    <a:pt x="284" y="57"/>
                  </a:cubicBezTo>
                  <a:cubicBezTo>
                    <a:pt x="284" y="83"/>
                    <a:pt x="284" y="83"/>
                    <a:pt x="284" y="83"/>
                  </a:cubicBezTo>
                  <a:cubicBezTo>
                    <a:pt x="298" y="85"/>
                    <a:pt x="310" y="91"/>
                    <a:pt x="321" y="101"/>
                  </a:cubicBezTo>
                  <a:cubicBezTo>
                    <a:pt x="304" y="117"/>
                    <a:pt x="304" y="117"/>
                    <a:pt x="304" y="117"/>
                  </a:cubicBezTo>
                  <a:cubicBezTo>
                    <a:pt x="288" y="100"/>
                    <a:pt x="260" y="100"/>
                    <a:pt x="244" y="117"/>
                  </a:cubicBezTo>
                  <a:close/>
                  <a:moveTo>
                    <a:pt x="99" y="93"/>
                  </a:moveTo>
                  <a:cubicBezTo>
                    <a:pt x="25" y="93"/>
                    <a:pt x="25" y="93"/>
                    <a:pt x="25" y="93"/>
                  </a:cubicBezTo>
                  <a:cubicBezTo>
                    <a:pt x="25" y="68"/>
                    <a:pt x="25" y="68"/>
                    <a:pt x="25" y="68"/>
                  </a:cubicBezTo>
                  <a:cubicBezTo>
                    <a:pt x="99" y="68"/>
                    <a:pt x="99" y="68"/>
                    <a:pt x="99" y="68"/>
                  </a:cubicBezTo>
                  <a:lnTo>
                    <a:pt x="99" y="93"/>
                  </a:lnTo>
                  <a:close/>
                  <a:moveTo>
                    <a:pt x="74" y="160"/>
                  </a:moveTo>
                  <a:cubicBezTo>
                    <a:pt x="0" y="160"/>
                    <a:pt x="0" y="160"/>
                    <a:pt x="0" y="160"/>
                  </a:cubicBezTo>
                  <a:cubicBezTo>
                    <a:pt x="0" y="135"/>
                    <a:pt x="0" y="135"/>
                    <a:pt x="0" y="135"/>
                  </a:cubicBezTo>
                  <a:cubicBezTo>
                    <a:pt x="74" y="135"/>
                    <a:pt x="74" y="135"/>
                    <a:pt x="74" y="135"/>
                  </a:cubicBezTo>
                  <a:lnTo>
                    <a:pt x="74" y="160"/>
                  </a:lnTo>
                  <a:close/>
                  <a:moveTo>
                    <a:pt x="25" y="202"/>
                  </a:moveTo>
                  <a:cubicBezTo>
                    <a:pt x="99" y="202"/>
                    <a:pt x="99" y="202"/>
                    <a:pt x="99" y="202"/>
                  </a:cubicBezTo>
                  <a:cubicBezTo>
                    <a:pt x="99" y="227"/>
                    <a:pt x="99" y="227"/>
                    <a:pt x="99" y="227"/>
                  </a:cubicBezTo>
                  <a:cubicBezTo>
                    <a:pt x="25" y="227"/>
                    <a:pt x="25" y="227"/>
                    <a:pt x="25" y="227"/>
                  </a:cubicBezTo>
                  <a:lnTo>
                    <a:pt x="25" y="202"/>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84" name="グループ化 83">
            <a:extLst>
              <a:ext uri="{FF2B5EF4-FFF2-40B4-BE49-F238E27FC236}">
                <a16:creationId xmlns:a16="http://schemas.microsoft.com/office/drawing/2014/main" id="{C03A1FA4-9016-42F2-B734-62A32C9F5F05}"/>
              </a:ext>
            </a:extLst>
          </p:cNvPr>
          <p:cNvGrpSpPr>
            <a:grpSpLocks noChangeAspect="1"/>
          </p:cNvGrpSpPr>
          <p:nvPr/>
        </p:nvGrpSpPr>
        <p:grpSpPr>
          <a:xfrm>
            <a:off x="6869013" y="4800584"/>
            <a:ext cx="340605" cy="305564"/>
            <a:chOff x="8352054" y="2015595"/>
            <a:chExt cx="1097457" cy="1074134"/>
          </a:xfrm>
        </p:grpSpPr>
        <p:sp>
          <p:nvSpPr>
            <p:cNvPr id="85" name="フリーフォーム: 図形 84">
              <a:extLst>
                <a:ext uri="{FF2B5EF4-FFF2-40B4-BE49-F238E27FC236}">
                  <a16:creationId xmlns:a16="http://schemas.microsoft.com/office/drawing/2014/main" id="{C05FC941-1465-414A-86A4-4CE3AA849795}"/>
                </a:ext>
              </a:extLst>
            </p:cNvPr>
            <p:cNvSpPr/>
            <p:nvPr/>
          </p:nvSpPr>
          <p:spPr>
            <a:xfrm>
              <a:off x="8389814" y="2571283"/>
              <a:ext cx="1022032" cy="442817"/>
            </a:xfrm>
            <a:custGeom>
              <a:avLst/>
              <a:gdLst>
                <a:gd name="connsiteX0" fmla="*/ 225647 w 1022032"/>
                <a:gd name="connsiteY0" fmla="*/ 95 h 442817"/>
                <a:gd name="connsiteX1" fmla="*/ 0 w 1022032"/>
                <a:gd name="connsiteY1" fmla="*/ 442817 h 442817"/>
                <a:gd name="connsiteX2" fmla="*/ 796385 w 1022032"/>
                <a:gd name="connsiteY2" fmla="*/ 442817 h 442817"/>
                <a:gd name="connsiteX3" fmla="*/ 1022032 w 1022032"/>
                <a:gd name="connsiteY3" fmla="*/ 0 h 442817"/>
                <a:gd name="connsiteX4" fmla="*/ 225647 w 1022032"/>
                <a:gd name="connsiteY4" fmla="*/ 0 h 442817"/>
                <a:gd name="connsiteX5" fmla="*/ 771811 w 1022032"/>
                <a:gd name="connsiteY5" fmla="*/ 37910 h 442817"/>
                <a:gd name="connsiteX6" fmla="*/ 722281 w 1022032"/>
                <a:gd name="connsiteY6" fmla="*/ 135065 h 442817"/>
                <a:gd name="connsiteX7" fmla="*/ 576263 w 1022032"/>
                <a:gd name="connsiteY7" fmla="*/ 135065 h 442817"/>
                <a:gd name="connsiteX8" fmla="*/ 625793 w 1022032"/>
                <a:gd name="connsiteY8" fmla="*/ 37910 h 442817"/>
                <a:gd name="connsiteX9" fmla="*/ 771811 w 1022032"/>
                <a:gd name="connsiteY9" fmla="*/ 37910 h 442817"/>
                <a:gd name="connsiteX10" fmla="*/ 556927 w 1022032"/>
                <a:gd name="connsiteY10" fmla="*/ 172879 h 442817"/>
                <a:gd name="connsiteX11" fmla="*/ 702945 w 1022032"/>
                <a:gd name="connsiteY11" fmla="*/ 172879 h 442817"/>
                <a:gd name="connsiteX12" fmla="*/ 653415 w 1022032"/>
                <a:gd name="connsiteY12" fmla="*/ 270034 h 442817"/>
                <a:gd name="connsiteX13" fmla="*/ 507397 w 1022032"/>
                <a:gd name="connsiteY13" fmla="*/ 270034 h 442817"/>
                <a:gd name="connsiteX14" fmla="*/ 556927 w 1022032"/>
                <a:gd name="connsiteY14" fmla="*/ 172879 h 442817"/>
                <a:gd name="connsiteX15" fmla="*/ 465011 w 1022032"/>
                <a:gd name="connsiteY15" fmla="*/ 270034 h 442817"/>
                <a:gd name="connsiteX16" fmla="*/ 318897 w 1022032"/>
                <a:gd name="connsiteY16" fmla="*/ 270034 h 442817"/>
                <a:gd name="connsiteX17" fmla="*/ 368427 w 1022032"/>
                <a:gd name="connsiteY17" fmla="*/ 172879 h 442817"/>
                <a:gd name="connsiteX18" fmla="*/ 514541 w 1022032"/>
                <a:gd name="connsiteY18" fmla="*/ 172879 h 442817"/>
                <a:gd name="connsiteX19" fmla="*/ 465011 w 1022032"/>
                <a:gd name="connsiteY19" fmla="*/ 270034 h 442817"/>
                <a:gd name="connsiteX20" fmla="*/ 583311 w 1022032"/>
                <a:gd name="connsiteY20" fmla="*/ 37814 h 442817"/>
                <a:gd name="connsiteX21" fmla="*/ 533781 w 1022032"/>
                <a:gd name="connsiteY21" fmla="*/ 134969 h 442817"/>
                <a:gd name="connsiteX22" fmla="*/ 387667 w 1022032"/>
                <a:gd name="connsiteY22" fmla="*/ 134969 h 442817"/>
                <a:gd name="connsiteX23" fmla="*/ 437198 w 1022032"/>
                <a:gd name="connsiteY23" fmla="*/ 37814 h 442817"/>
                <a:gd name="connsiteX24" fmla="*/ 583311 w 1022032"/>
                <a:gd name="connsiteY24" fmla="*/ 37814 h 442817"/>
                <a:gd name="connsiteX25" fmla="*/ 248793 w 1022032"/>
                <a:gd name="connsiteY25" fmla="*/ 37814 h 442817"/>
                <a:gd name="connsiteX26" fmla="*/ 394811 w 1022032"/>
                <a:gd name="connsiteY26" fmla="*/ 37814 h 442817"/>
                <a:gd name="connsiteX27" fmla="*/ 345281 w 1022032"/>
                <a:gd name="connsiteY27" fmla="*/ 134969 h 442817"/>
                <a:gd name="connsiteX28" fmla="*/ 199263 w 1022032"/>
                <a:gd name="connsiteY28" fmla="*/ 134969 h 442817"/>
                <a:gd name="connsiteX29" fmla="*/ 248793 w 1022032"/>
                <a:gd name="connsiteY29" fmla="*/ 37814 h 442817"/>
                <a:gd name="connsiteX30" fmla="*/ 180023 w 1022032"/>
                <a:gd name="connsiteY30" fmla="*/ 172784 h 442817"/>
                <a:gd name="connsiteX31" fmla="*/ 326041 w 1022032"/>
                <a:gd name="connsiteY31" fmla="*/ 172784 h 442817"/>
                <a:gd name="connsiteX32" fmla="*/ 276511 w 1022032"/>
                <a:gd name="connsiteY32" fmla="*/ 269939 h 442817"/>
                <a:gd name="connsiteX33" fmla="*/ 130493 w 1022032"/>
                <a:gd name="connsiteY33" fmla="*/ 269939 h 442817"/>
                <a:gd name="connsiteX34" fmla="*/ 180023 w 1022032"/>
                <a:gd name="connsiteY34" fmla="*/ 172784 h 442817"/>
                <a:gd name="connsiteX35" fmla="*/ 61722 w 1022032"/>
                <a:gd name="connsiteY35" fmla="*/ 405003 h 442817"/>
                <a:gd name="connsiteX36" fmla="*/ 111252 w 1022032"/>
                <a:gd name="connsiteY36" fmla="*/ 307848 h 442817"/>
                <a:gd name="connsiteX37" fmla="*/ 257270 w 1022032"/>
                <a:gd name="connsiteY37" fmla="*/ 307848 h 442817"/>
                <a:gd name="connsiteX38" fmla="*/ 207740 w 1022032"/>
                <a:gd name="connsiteY38" fmla="*/ 405003 h 442817"/>
                <a:gd name="connsiteX39" fmla="*/ 61627 w 1022032"/>
                <a:gd name="connsiteY39" fmla="*/ 405003 h 442817"/>
                <a:gd name="connsiteX40" fmla="*/ 250222 w 1022032"/>
                <a:gd name="connsiteY40" fmla="*/ 405003 h 442817"/>
                <a:gd name="connsiteX41" fmla="*/ 299752 w 1022032"/>
                <a:gd name="connsiteY41" fmla="*/ 307848 h 442817"/>
                <a:gd name="connsiteX42" fmla="*/ 445865 w 1022032"/>
                <a:gd name="connsiteY42" fmla="*/ 307848 h 442817"/>
                <a:gd name="connsiteX43" fmla="*/ 396335 w 1022032"/>
                <a:gd name="connsiteY43" fmla="*/ 405003 h 442817"/>
                <a:gd name="connsiteX44" fmla="*/ 250222 w 1022032"/>
                <a:gd name="connsiteY44" fmla="*/ 405003 h 442817"/>
                <a:gd name="connsiteX45" fmla="*/ 438722 w 1022032"/>
                <a:gd name="connsiteY45" fmla="*/ 405003 h 442817"/>
                <a:gd name="connsiteX46" fmla="*/ 488252 w 1022032"/>
                <a:gd name="connsiteY46" fmla="*/ 307848 h 442817"/>
                <a:gd name="connsiteX47" fmla="*/ 634270 w 1022032"/>
                <a:gd name="connsiteY47" fmla="*/ 307848 h 442817"/>
                <a:gd name="connsiteX48" fmla="*/ 584740 w 1022032"/>
                <a:gd name="connsiteY48" fmla="*/ 405003 h 442817"/>
                <a:gd name="connsiteX49" fmla="*/ 438722 w 1022032"/>
                <a:gd name="connsiteY49" fmla="*/ 405003 h 442817"/>
                <a:gd name="connsiteX50" fmla="*/ 773240 w 1022032"/>
                <a:gd name="connsiteY50" fmla="*/ 405003 h 442817"/>
                <a:gd name="connsiteX51" fmla="*/ 627126 w 1022032"/>
                <a:gd name="connsiteY51" fmla="*/ 405003 h 442817"/>
                <a:gd name="connsiteX52" fmla="*/ 676656 w 1022032"/>
                <a:gd name="connsiteY52" fmla="*/ 307848 h 442817"/>
                <a:gd name="connsiteX53" fmla="*/ 822770 w 1022032"/>
                <a:gd name="connsiteY53" fmla="*/ 307848 h 442817"/>
                <a:gd name="connsiteX54" fmla="*/ 773240 w 1022032"/>
                <a:gd name="connsiteY54" fmla="*/ 405003 h 442817"/>
                <a:gd name="connsiteX55" fmla="*/ 842010 w 1022032"/>
                <a:gd name="connsiteY55" fmla="*/ 270034 h 442817"/>
                <a:gd name="connsiteX56" fmla="*/ 695992 w 1022032"/>
                <a:gd name="connsiteY56" fmla="*/ 270034 h 442817"/>
                <a:gd name="connsiteX57" fmla="*/ 745522 w 1022032"/>
                <a:gd name="connsiteY57" fmla="*/ 172879 h 442817"/>
                <a:gd name="connsiteX58" fmla="*/ 891540 w 1022032"/>
                <a:gd name="connsiteY58" fmla="*/ 172879 h 442817"/>
                <a:gd name="connsiteX59" fmla="*/ 842010 w 1022032"/>
                <a:gd name="connsiteY59" fmla="*/ 270034 h 442817"/>
                <a:gd name="connsiteX60" fmla="*/ 764762 w 1022032"/>
                <a:gd name="connsiteY60" fmla="*/ 135065 h 442817"/>
                <a:gd name="connsiteX61" fmla="*/ 814292 w 1022032"/>
                <a:gd name="connsiteY61" fmla="*/ 37910 h 442817"/>
                <a:gd name="connsiteX62" fmla="*/ 960311 w 1022032"/>
                <a:gd name="connsiteY62" fmla="*/ 37910 h 442817"/>
                <a:gd name="connsiteX63" fmla="*/ 910780 w 1022032"/>
                <a:gd name="connsiteY63" fmla="*/ 135065 h 442817"/>
                <a:gd name="connsiteX64" fmla="*/ 764762 w 1022032"/>
                <a:gd name="connsiteY64" fmla="*/ 135065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22032" h="442817">
                  <a:moveTo>
                    <a:pt x="225647" y="95"/>
                  </a:moveTo>
                  <a:lnTo>
                    <a:pt x="0" y="442817"/>
                  </a:lnTo>
                  <a:lnTo>
                    <a:pt x="796385" y="442817"/>
                  </a:lnTo>
                  <a:lnTo>
                    <a:pt x="1022032" y="0"/>
                  </a:lnTo>
                  <a:lnTo>
                    <a:pt x="225647" y="0"/>
                  </a:lnTo>
                  <a:close/>
                  <a:moveTo>
                    <a:pt x="771811" y="37910"/>
                  </a:moveTo>
                  <a:lnTo>
                    <a:pt x="722281" y="135065"/>
                  </a:lnTo>
                  <a:lnTo>
                    <a:pt x="576263" y="135065"/>
                  </a:lnTo>
                  <a:lnTo>
                    <a:pt x="625793" y="37910"/>
                  </a:lnTo>
                  <a:lnTo>
                    <a:pt x="771811" y="37910"/>
                  </a:lnTo>
                  <a:close/>
                  <a:moveTo>
                    <a:pt x="556927" y="172879"/>
                  </a:moveTo>
                  <a:lnTo>
                    <a:pt x="702945" y="172879"/>
                  </a:lnTo>
                  <a:lnTo>
                    <a:pt x="653415" y="270034"/>
                  </a:lnTo>
                  <a:lnTo>
                    <a:pt x="507397" y="270034"/>
                  </a:lnTo>
                  <a:lnTo>
                    <a:pt x="556927" y="172879"/>
                  </a:lnTo>
                  <a:close/>
                  <a:moveTo>
                    <a:pt x="465011" y="270034"/>
                  </a:moveTo>
                  <a:lnTo>
                    <a:pt x="318897" y="270034"/>
                  </a:lnTo>
                  <a:lnTo>
                    <a:pt x="368427" y="172879"/>
                  </a:lnTo>
                  <a:lnTo>
                    <a:pt x="514541" y="172879"/>
                  </a:lnTo>
                  <a:lnTo>
                    <a:pt x="465011" y="270034"/>
                  </a:lnTo>
                  <a:close/>
                  <a:moveTo>
                    <a:pt x="583311" y="37814"/>
                  </a:moveTo>
                  <a:lnTo>
                    <a:pt x="533781" y="134969"/>
                  </a:lnTo>
                  <a:lnTo>
                    <a:pt x="387667" y="134969"/>
                  </a:lnTo>
                  <a:lnTo>
                    <a:pt x="437198" y="37814"/>
                  </a:lnTo>
                  <a:lnTo>
                    <a:pt x="583311" y="37814"/>
                  </a:lnTo>
                  <a:close/>
                  <a:moveTo>
                    <a:pt x="248793" y="37814"/>
                  </a:moveTo>
                  <a:lnTo>
                    <a:pt x="394811" y="37814"/>
                  </a:lnTo>
                  <a:lnTo>
                    <a:pt x="345281" y="134969"/>
                  </a:lnTo>
                  <a:lnTo>
                    <a:pt x="199263" y="134969"/>
                  </a:lnTo>
                  <a:lnTo>
                    <a:pt x="248793" y="37814"/>
                  </a:lnTo>
                  <a:close/>
                  <a:moveTo>
                    <a:pt x="180023" y="172784"/>
                  </a:moveTo>
                  <a:lnTo>
                    <a:pt x="326041" y="172784"/>
                  </a:lnTo>
                  <a:lnTo>
                    <a:pt x="276511" y="269939"/>
                  </a:lnTo>
                  <a:lnTo>
                    <a:pt x="130493" y="269939"/>
                  </a:lnTo>
                  <a:lnTo>
                    <a:pt x="180023" y="172784"/>
                  </a:lnTo>
                  <a:close/>
                  <a:moveTo>
                    <a:pt x="61722" y="405003"/>
                  </a:moveTo>
                  <a:lnTo>
                    <a:pt x="111252" y="307848"/>
                  </a:lnTo>
                  <a:lnTo>
                    <a:pt x="257270" y="307848"/>
                  </a:lnTo>
                  <a:lnTo>
                    <a:pt x="207740" y="405003"/>
                  </a:lnTo>
                  <a:lnTo>
                    <a:pt x="61627" y="405003"/>
                  </a:lnTo>
                  <a:close/>
                  <a:moveTo>
                    <a:pt x="250222" y="405003"/>
                  </a:moveTo>
                  <a:lnTo>
                    <a:pt x="299752" y="307848"/>
                  </a:lnTo>
                  <a:lnTo>
                    <a:pt x="445865" y="307848"/>
                  </a:lnTo>
                  <a:lnTo>
                    <a:pt x="396335" y="405003"/>
                  </a:lnTo>
                  <a:lnTo>
                    <a:pt x="250222" y="405003"/>
                  </a:lnTo>
                  <a:close/>
                  <a:moveTo>
                    <a:pt x="438722" y="405003"/>
                  </a:moveTo>
                  <a:lnTo>
                    <a:pt x="488252" y="307848"/>
                  </a:lnTo>
                  <a:lnTo>
                    <a:pt x="634270" y="307848"/>
                  </a:lnTo>
                  <a:lnTo>
                    <a:pt x="584740" y="405003"/>
                  </a:lnTo>
                  <a:lnTo>
                    <a:pt x="438722" y="405003"/>
                  </a:lnTo>
                  <a:close/>
                  <a:moveTo>
                    <a:pt x="773240" y="405003"/>
                  </a:moveTo>
                  <a:lnTo>
                    <a:pt x="627126" y="405003"/>
                  </a:lnTo>
                  <a:lnTo>
                    <a:pt x="676656" y="307848"/>
                  </a:lnTo>
                  <a:lnTo>
                    <a:pt x="822770" y="307848"/>
                  </a:lnTo>
                  <a:lnTo>
                    <a:pt x="773240" y="405003"/>
                  </a:lnTo>
                  <a:close/>
                  <a:moveTo>
                    <a:pt x="842010" y="270034"/>
                  </a:moveTo>
                  <a:lnTo>
                    <a:pt x="695992" y="270034"/>
                  </a:lnTo>
                  <a:lnTo>
                    <a:pt x="745522" y="172879"/>
                  </a:lnTo>
                  <a:lnTo>
                    <a:pt x="891540" y="172879"/>
                  </a:lnTo>
                  <a:lnTo>
                    <a:pt x="842010" y="270034"/>
                  </a:lnTo>
                  <a:close/>
                  <a:moveTo>
                    <a:pt x="764762" y="135065"/>
                  </a:moveTo>
                  <a:lnTo>
                    <a:pt x="814292" y="37910"/>
                  </a:lnTo>
                  <a:lnTo>
                    <a:pt x="960311" y="37910"/>
                  </a:lnTo>
                  <a:lnTo>
                    <a:pt x="910780" y="135065"/>
                  </a:lnTo>
                  <a:lnTo>
                    <a:pt x="764762" y="135065"/>
                  </a:lnTo>
                  <a:close/>
                </a:path>
              </a:pathLst>
            </a:custGeom>
            <a:solidFill>
              <a:srgbClr val="FFFFF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86" name="フリーフォーム: 図形 85">
              <a:extLst>
                <a:ext uri="{FF2B5EF4-FFF2-40B4-BE49-F238E27FC236}">
                  <a16:creationId xmlns:a16="http://schemas.microsoft.com/office/drawing/2014/main" id="{20329929-5AB1-41F0-9CFD-A2FF343AEABB}"/>
                </a:ext>
              </a:extLst>
            </p:cNvPr>
            <p:cNvSpPr/>
            <p:nvPr/>
          </p:nvSpPr>
          <p:spPr>
            <a:xfrm>
              <a:off x="8352054" y="2015595"/>
              <a:ext cx="1097457" cy="1074134"/>
            </a:xfrm>
            <a:custGeom>
              <a:avLst/>
              <a:gdLst>
                <a:gd name="connsiteX0" fmla="*/ 1093416 w 1097457"/>
                <a:gd name="connsiteY0" fmla="*/ 572929 h 1074134"/>
                <a:gd name="connsiteX1" fmla="*/ 1028932 w 1097457"/>
                <a:gd name="connsiteY1" fmla="*/ 699516 h 1074134"/>
                <a:gd name="connsiteX2" fmla="*/ 1028932 w 1097457"/>
                <a:gd name="connsiteY2" fmla="*/ 867728 h 1074134"/>
                <a:gd name="connsiteX3" fmla="*/ 943207 w 1097457"/>
                <a:gd name="connsiteY3" fmla="*/ 867728 h 1074134"/>
                <a:gd name="connsiteX4" fmla="*/ 867864 w 1097457"/>
                <a:gd name="connsiteY4" fmla="*/ 1015651 h 1074134"/>
                <a:gd name="connsiteX5" fmla="*/ 834145 w 1097457"/>
                <a:gd name="connsiteY5" fmla="*/ 1036320 h 1074134"/>
                <a:gd name="connsiteX6" fmla="*/ 822525 w 1097457"/>
                <a:gd name="connsiteY6" fmla="*/ 1036320 h 1074134"/>
                <a:gd name="connsiteX7" fmla="*/ 822525 w 1097457"/>
                <a:gd name="connsiteY7" fmla="*/ 1074134 h 1074134"/>
                <a:gd name="connsiteX8" fmla="*/ 68621 w 1097457"/>
                <a:gd name="connsiteY8" fmla="*/ 1074134 h 1074134"/>
                <a:gd name="connsiteX9" fmla="*/ 68621 w 1097457"/>
                <a:gd name="connsiteY9" fmla="*/ 1036320 h 1074134"/>
                <a:gd name="connsiteX10" fmla="*/ 37760 w 1097457"/>
                <a:gd name="connsiteY10" fmla="*/ 1036320 h 1074134"/>
                <a:gd name="connsiteX11" fmla="*/ 5566 w 1097457"/>
                <a:gd name="connsiteY11" fmla="*/ 1018318 h 1074134"/>
                <a:gd name="connsiteX12" fmla="*/ 4137 w 1097457"/>
                <a:gd name="connsiteY12" fmla="*/ 981361 h 1074134"/>
                <a:gd name="connsiteX13" fmla="*/ 229689 w 1097457"/>
                <a:gd name="connsiteY13" fmla="*/ 538544 h 1074134"/>
                <a:gd name="connsiteX14" fmla="*/ 263407 w 1097457"/>
                <a:gd name="connsiteY14" fmla="*/ 517874 h 1074134"/>
                <a:gd name="connsiteX15" fmla="*/ 1059697 w 1097457"/>
                <a:gd name="connsiteY15" fmla="*/ 517874 h 1074134"/>
                <a:gd name="connsiteX16" fmla="*/ 1091892 w 1097457"/>
                <a:gd name="connsiteY16" fmla="*/ 535877 h 1074134"/>
                <a:gd name="connsiteX17" fmla="*/ 1093321 w 1097457"/>
                <a:gd name="connsiteY17" fmla="*/ 572834 h 1074134"/>
                <a:gd name="connsiteX18" fmla="*/ 951398 w 1097457"/>
                <a:gd name="connsiteY18" fmla="*/ 241268 h 1074134"/>
                <a:gd name="connsiteX19" fmla="*/ 869197 w 1097457"/>
                <a:gd name="connsiteY19" fmla="*/ 214598 h 1074134"/>
                <a:gd name="connsiteX20" fmla="*/ 882532 w 1097457"/>
                <a:gd name="connsiteY20" fmla="*/ 173546 h 1074134"/>
                <a:gd name="connsiteX21" fmla="*/ 964733 w 1097457"/>
                <a:gd name="connsiteY21" fmla="*/ 200216 h 1074134"/>
                <a:gd name="connsiteX22" fmla="*/ 951398 w 1097457"/>
                <a:gd name="connsiteY22" fmla="*/ 241268 h 1074134"/>
                <a:gd name="connsiteX23" fmla="*/ 817858 w 1097457"/>
                <a:gd name="connsiteY23" fmla="*/ 197930 h 1074134"/>
                <a:gd name="connsiteX24" fmla="*/ 735657 w 1097457"/>
                <a:gd name="connsiteY24" fmla="*/ 171260 h 1074134"/>
                <a:gd name="connsiteX25" fmla="*/ 748992 w 1097457"/>
                <a:gd name="connsiteY25" fmla="*/ 130207 h 1074134"/>
                <a:gd name="connsiteX26" fmla="*/ 831193 w 1097457"/>
                <a:gd name="connsiteY26" fmla="*/ 156877 h 1074134"/>
                <a:gd name="connsiteX27" fmla="*/ 817858 w 1097457"/>
                <a:gd name="connsiteY27" fmla="*/ 197930 h 1074134"/>
                <a:gd name="connsiteX28" fmla="*/ 684317 w 1097457"/>
                <a:gd name="connsiteY28" fmla="*/ 154496 h 1074134"/>
                <a:gd name="connsiteX29" fmla="*/ 602116 w 1097457"/>
                <a:gd name="connsiteY29" fmla="*/ 127826 h 1074134"/>
                <a:gd name="connsiteX30" fmla="*/ 615451 w 1097457"/>
                <a:gd name="connsiteY30" fmla="*/ 86773 h 1074134"/>
                <a:gd name="connsiteX31" fmla="*/ 697652 w 1097457"/>
                <a:gd name="connsiteY31" fmla="*/ 113443 h 1074134"/>
                <a:gd name="connsiteX32" fmla="*/ 684317 w 1097457"/>
                <a:gd name="connsiteY32" fmla="*/ 154496 h 1074134"/>
                <a:gd name="connsiteX33" fmla="*/ 550777 w 1097457"/>
                <a:gd name="connsiteY33" fmla="*/ 111062 h 1074134"/>
                <a:gd name="connsiteX34" fmla="*/ 468576 w 1097457"/>
                <a:gd name="connsiteY34" fmla="*/ 84392 h 1074134"/>
                <a:gd name="connsiteX35" fmla="*/ 481911 w 1097457"/>
                <a:gd name="connsiteY35" fmla="*/ 43339 h 1074134"/>
                <a:gd name="connsiteX36" fmla="*/ 564112 w 1097457"/>
                <a:gd name="connsiteY36" fmla="*/ 70009 h 1074134"/>
                <a:gd name="connsiteX37" fmla="*/ 550777 w 1097457"/>
                <a:gd name="connsiteY37" fmla="*/ 111062 h 1074134"/>
                <a:gd name="connsiteX38" fmla="*/ 417236 w 1097457"/>
                <a:gd name="connsiteY38" fmla="*/ 67723 h 1074134"/>
                <a:gd name="connsiteX39" fmla="*/ 335035 w 1097457"/>
                <a:gd name="connsiteY39" fmla="*/ 41053 h 1074134"/>
                <a:gd name="connsiteX40" fmla="*/ 348370 w 1097457"/>
                <a:gd name="connsiteY40" fmla="*/ 0 h 1074134"/>
                <a:gd name="connsiteX41" fmla="*/ 430571 w 1097457"/>
                <a:gd name="connsiteY41" fmla="*/ 26670 h 1074134"/>
                <a:gd name="connsiteX42" fmla="*/ 417236 w 1097457"/>
                <a:gd name="connsiteY42" fmla="*/ 67723 h 1074134"/>
                <a:gd name="connsiteX43" fmla="*/ 699843 w 1097457"/>
                <a:gd name="connsiteY43" fmla="*/ 414623 h 1074134"/>
                <a:gd name="connsiteX44" fmla="*/ 629929 w 1097457"/>
                <a:gd name="connsiteY44" fmla="*/ 363855 h 1074134"/>
                <a:gd name="connsiteX45" fmla="*/ 655361 w 1097457"/>
                <a:gd name="connsiteY45" fmla="*/ 328898 h 1074134"/>
                <a:gd name="connsiteX46" fmla="*/ 725275 w 1097457"/>
                <a:gd name="connsiteY46" fmla="*/ 379667 h 1074134"/>
                <a:gd name="connsiteX47" fmla="*/ 699843 w 1097457"/>
                <a:gd name="connsiteY47" fmla="*/ 414623 h 1074134"/>
                <a:gd name="connsiteX48" fmla="*/ 586210 w 1097457"/>
                <a:gd name="connsiteY48" fmla="*/ 332137 h 1074134"/>
                <a:gd name="connsiteX49" fmla="*/ 516296 w 1097457"/>
                <a:gd name="connsiteY49" fmla="*/ 281369 h 1074134"/>
                <a:gd name="connsiteX50" fmla="*/ 541728 w 1097457"/>
                <a:gd name="connsiteY50" fmla="*/ 246412 h 1074134"/>
                <a:gd name="connsiteX51" fmla="*/ 611641 w 1097457"/>
                <a:gd name="connsiteY51" fmla="*/ 297180 h 1074134"/>
                <a:gd name="connsiteX52" fmla="*/ 586210 w 1097457"/>
                <a:gd name="connsiteY52" fmla="*/ 332137 h 1074134"/>
                <a:gd name="connsiteX53" fmla="*/ 472672 w 1097457"/>
                <a:gd name="connsiteY53" fmla="*/ 249650 h 1074134"/>
                <a:gd name="connsiteX54" fmla="*/ 402758 w 1097457"/>
                <a:gd name="connsiteY54" fmla="*/ 198882 h 1074134"/>
                <a:gd name="connsiteX55" fmla="*/ 428190 w 1097457"/>
                <a:gd name="connsiteY55" fmla="*/ 163925 h 1074134"/>
                <a:gd name="connsiteX56" fmla="*/ 498103 w 1097457"/>
                <a:gd name="connsiteY56" fmla="*/ 214694 h 1074134"/>
                <a:gd name="connsiteX57" fmla="*/ 472672 w 1097457"/>
                <a:gd name="connsiteY57" fmla="*/ 249650 h 1074134"/>
                <a:gd name="connsiteX58" fmla="*/ 359134 w 1097457"/>
                <a:gd name="connsiteY58" fmla="*/ 167164 h 1074134"/>
                <a:gd name="connsiteX59" fmla="*/ 289220 w 1097457"/>
                <a:gd name="connsiteY59" fmla="*/ 116395 h 1074134"/>
                <a:gd name="connsiteX60" fmla="*/ 314652 w 1097457"/>
                <a:gd name="connsiteY60" fmla="*/ 81439 h 1074134"/>
                <a:gd name="connsiteX61" fmla="*/ 384565 w 1097457"/>
                <a:gd name="connsiteY61" fmla="*/ 132207 h 1074134"/>
                <a:gd name="connsiteX62" fmla="*/ 359134 w 1097457"/>
                <a:gd name="connsiteY62" fmla="*/ 167164 h 1074134"/>
                <a:gd name="connsiteX63" fmla="*/ 438191 w 1097457"/>
                <a:gd name="connsiteY63" fmla="*/ 470821 h 1074134"/>
                <a:gd name="connsiteX64" fmla="*/ 387423 w 1097457"/>
                <a:gd name="connsiteY64" fmla="*/ 400907 h 1074134"/>
                <a:gd name="connsiteX65" fmla="*/ 422380 w 1097457"/>
                <a:gd name="connsiteY65" fmla="*/ 375476 h 1074134"/>
                <a:gd name="connsiteX66" fmla="*/ 473148 w 1097457"/>
                <a:gd name="connsiteY66" fmla="*/ 445389 h 1074134"/>
                <a:gd name="connsiteX67" fmla="*/ 438191 w 1097457"/>
                <a:gd name="connsiteY67" fmla="*/ 470821 h 1074134"/>
                <a:gd name="connsiteX68" fmla="*/ 355705 w 1097457"/>
                <a:gd name="connsiteY68" fmla="*/ 357283 h 1074134"/>
                <a:gd name="connsiteX69" fmla="*/ 304936 w 1097457"/>
                <a:gd name="connsiteY69" fmla="*/ 287369 h 1074134"/>
                <a:gd name="connsiteX70" fmla="*/ 339893 w 1097457"/>
                <a:gd name="connsiteY70" fmla="*/ 261938 h 1074134"/>
                <a:gd name="connsiteX71" fmla="*/ 390661 w 1097457"/>
                <a:gd name="connsiteY71" fmla="*/ 331851 h 1074134"/>
                <a:gd name="connsiteX72" fmla="*/ 355705 w 1097457"/>
                <a:gd name="connsiteY72" fmla="*/ 357283 h 1074134"/>
                <a:gd name="connsiteX73" fmla="*/ 273218 w 1097457"/>
                <a:gd name="connsiteY73" fmla="*/ 243650 h 1074134"/>
                <a:gd name="connsiteX74" fmla="*/ 222450 w 1097457"/>
                <a:gd name="connsiteY74" fmla="*/ 173736 h 1074134"/>
                <a:gd name="connsiteX75" fmla="*/ 257407 w 1097457"/>
                <a:gd name="connsiteY75" fmla="*/ 148304 h 1074134"/>
                <a:gd name="connsiteX76" fmla="*/ 308175 w 1097457"/>
                <a:gd name="connsiteY76" fmla="*/ 218218 h 1074134"/>
                <a:gd name="connsiteX77" fmla="*/ 273218 w 1097457"/>
                <a:gd name="connsiteY77" fmla="*/ 243650 h 1074134"/>
                <a:gd name="connsiteX78" fmla="*/ 211115 w 1097457"/>
                <a:gd name="connsiteY78" fmla="*/ 423291 h 1074134"/>
                <a:gd name="connsiteX79" fmla="*/ 184445 w 1097457"/>
                <a:gd name="connsiteY79" fmla="*/ 341090 h 1074134"/>
                <a:gd name="connsiteX80" fmla="*/ 225498 w 1097457"/>
                <a:gd name="connsiteY80" fmla="*/ 327755 h 1074134"/>
                <a:gd name="connsiteX81" fmla="*/ 252168 w 1097457"/>
                <a:gd name="connsiteY81" fmla="*/ 409956 h 1074134"/>
                <a:gd name="connsiteX82" fmla="*/ 211115 w 1097457"/>
                <a:gd name="connsiteY82" fmla="*/ 423291 h 1074134"/>
                <a:gd name="connsiteX83" fmla="*/ 167776 w 1097457"/>
                <a:gd name="connsiteY83" fmla="*/ 289751 h 1074134"/>
                <a:gd name="connsiteX84" fmla="*/ 141106 w 1097457"/>
                <a:gd name="connsiteY84" fmla="*/ 207550 h 1074134"/>
                <a:gd name="connsiteX85" fmla="*/ 182159 w 1097457"/>
                <a:gd name="connsiteY85" fmla="*/ 194215 h 1074134"/>
                <a:gd name="connsiteX86" fmla="*/ 208829 w 1097457"/>
                <a:gd name="connsiteY86" fmla="*/ 276416 h 1074134"/>
                <a:gd name="connsiteX87" fmla="*/ 167776 w 1097457"/>
                <a:gd name="connsiteY87" fmla="*/ 289751 h 1074134"/>
                <a:gd name="connsiteX88" fmla="*/ 96434 w 1097457"/>
                <a:gd name="connsiteY88" fmla="*/ 581882 h 1074134"/>
                <a:gd name="connsiteX89" fmla="*/ 53191 w 1097457"/>
                <a:gd name="connsiteY89" fmla="*/ 581882 h 1074134"/>
                <a:gd name="connsiteX90" fmla="*/ 53191 w 1097457"/>
                <a:gd name="connsiteY90" fmla="*/ 495491 h 1074134"/>
                <a:gd name="connsiteX91" fmla="*/ 96434 w 1097457"/>
                <a:gd name="connsiteY91" fmla="*/ 495491 h 1074134"/>
                <a:gd name="connsiteX92" fmla="*/ 96434 w 1097457"/>
                <a:gd name="connsiteY92" fmla="*/ 581882 h 1074134"/>
                <a:gd name="connsiteX93" fmla="*/ 96434 w 1097457"/>
                <a:gd name="connsiteY93" fmla="*/ 441484 h 1074134"/>
                <a:gd name="connsiteX94" fmla="*/ 53191 w 1097457"/>
                <a:gd name="connsiteY94" fmla="*/ 441484 h 1074134"/>
                <a:gd name="connsiteX95" fmla="*/ 53191 w 1097457"/>
                <a:gd name="connsiteY95" fmla="*/ 355092 h 1074134"/>
                <a:gd name="connsiteX96" fmla="*/ 96434 w 1097457"/>
                <a:gd name="connsiteY96" fmla="*/ 355092 h 1074134"/>
                <a:gd name="connsiteX97" fmla="*/ 96434 w 1097457"/>
                <a:gd name="connsiteY97" fmla="*/ 441484 h 1074134"/>
                <a:gd name="connsiteX98" fmla="*/ 96434 w 1097457"/>
                <a:gd name="connsiteY98" fmla="*/ 301085 h 1074134"/>
                <a:gd name="connsiteX99" fmla="*/ 53191 w 1097457"/>
                <a:gd name="connsiteY99" fmla="*/ 301085 h 1074134"/>
                <a:gd name="connsiteX100" fmla="*/ 53191 w 1097457"/>
                <a:gd name="connsiteY100" fmla="*/ 214694 h 1074134"/>
                <a:gd name="connsiteX101" fmla="*/ 96434 w 1097457"/>
                <a:gd name="connsiteY101" fmla="*/ 214694 h 1074134"/>
                <a:gd name="connsiteX102" fmla="*/ 96434 w 1097457"/>
                <a:gd name="connsiteY102" fmla="*/ 301085 h 1074134"/>
                <a:gd name="connsiteX103" fmla="*/ 263407 w 1097457"/>
                <a:gd name="connsiteY103" fmla="*/ 555974 h 1074134"/>
                <a:gd name="connsiteX104" fmla="*/ 37760 w 1097457"/>
                <a:gd name="connsiteY104" fmla="*/ 998506 h 1074134"/>
                <a:gd name="connsiteX105" fmla="*/ 834145 w 1097457"/>
                <a:gd name="connsiteY105" fmla="*/ 998506 h 1074134"/>
                <a:gd name="connsiteX106" fmla="*/ 1059793 w 1097457"/>
                <a:gd name="connsiteY106" fmla="*/ 555689 h 1074134"/>
                <a:gd name="connsiteX107" fmla="*/ 263407 w 1097457"/>
                <a:gd name="connsiteY107" fmla="*/ 555689 h 1074134"/>
                <a:gd name="connsiteX108" fmla="*/ 356752 w 1097457"/>
                <a:gd name="connsiteY108" fmla="*/ 826008 h 1074134"/>
                <a:gd name="connsiteX109" fmla="*/ 502866 w 1097457"/>
                <a:gd name="connsiteY109" fmla="*/ 826008 h 1074134"/>
                <a:gd name="connsiteX110" fmla="*/ 552396 w 1097457"/>
                <a:gd name="connsiteY110" fmla="*/ 728853 h 1074134"/>
                <a:gd name="connsiteX111" fmla="*/ 406282 w 1097457"/>
                <a:gd name="connsiteY111" fmla="*/ 728853 h 1074134"/>
                <a:gd name="connsiteX112" fmla="*/ 356752 w 1097457"/>
                <a:gd name="connsiteY112" fmla="*/ 826008 h 1074134"/>
                <a:gd name="connsiteX113" fmla="*/ 363896 w 1097457"/>
                <a:gd name="connsiteY113" fmla="*/ 728853 h 1074134"/>
                <a:gd name="connsiteX114" fmla="*/ 217878 w 1097457"/>
                <a:gd name="connsiteY114" fmla="*/ 728853 h 1074134"/>
                <a:gd name="connsiteX115" fmla="*/ 168348 w 1097457"/>
                <a:gd name="connsiteY115" fmla="*/ 826008 h 1074134"/>
                <a:gd name="connsiteX116" fmla="*/ 314366 w 1097457"/>
                <a:gd name="connsiteY116" fmla="*/ 826008 h 1074134"/>
                <a:gd name="connsiteX117" fmla="*/ 363896 w 1097457"/>
                <a:gd name="connsiteY117" fmla="*/ 728853 h 1074134"/>
                <a:gd name="connsiteX118" fmla="*/ 621166 w 1097457"/>
                <a:gd name="connsiteY118" fmla="*/ 593884 h 1074134"/>
                <a:gd name="connsiteX119" fmla="*/ 475053 w 1097457"/>
                <a:gd name="connsiteY119" fmla="*/ 593884 h 1074134"/>
                <a:gd name="connsiteX120" fmla="*/ 425523 w 1097457"/>
                <a:gd name="connsiteY120" fmla="*/ 691039 h 1074134"/>
                <a:gd name="connsiteX121" fmla="*/ 571636 w 1097457"/>
                <a:gd name="connsiteY121" fmla="*/ 691039 h 1074134"/>
                <a:gd name="connsiteX122" fmla="*/ 621166 w 1097457"/>
                <a:gd name="connsiteY122" fmla="*/ 593884 h 1074134"/>
                <a:gd name="connsiteX123" fmla="*/ 614023 w 1097457"/>
                <a:gd name="connsiteY123" fmla="*/ 691039 h 1074134"/>
                <a:gd name="connsiteX124" fmla="*/ 760041 w 1097457"/>
                <a:gd name="connsiteY124" fmla="*/ 691039 h 1074134"/>
                <a:gd name="connsiteX125" fmla="*/ 809571 w 1097457"/>
                <a:gd name="connsiteY125" fmla="*/ 593884 h 1074134"/>
                <a:gd name="connsiteX126" fmla="*/ 663553 w 1097457"/>
                <a:gd name="connsiteY126" fmla="*/ 593884 h 1074134"/>
                <a:gd name="connsiteX127" fmla="*/ 614023 w 1097457"/>
                <a:gd name="connsiteY127" fmla="*/ 691039 h 1074134"/>
                <a:gd name="connsiteX128" fmla="*/ 337512 w 1097457"/>
                <a:gd name="connsiteY128" fmla="*/ 863822 h 1074134"/>
                <a:gd name="connsiteX129" fmla="*/ 287982 w 1097457"/>
                <a:gd name="connsiteY129" fmla="*/ 960977 h 1074134"/>
                <a:gd name="connsiteX130" fmla="*/ 434095 w 1097457"/>
                <a:gd name="connsiteY130" fmla="*/ 960977 h 1074134"/>
                <a:gd name="connsiteX131" fmla="*/ 483625 w 1097457"/>
                <a:gd name="connsiteY131" fmla="*/ 863822 h 1074134"/>
                <a:gd name="connsiteX132" fmla="*/ 337512 w 1097457"/>
                <a:gd name="connsiteY132" fmla="*/ 863822 h 1074134"/>
                <a:gd name="connsiteX133" fmla="*/ 476482 w 1097457"/>
                <a:gd name="connsiteY133" fmla="*/ 960977 h 1074134"/>
                <a:gd name="connsiteX134" fmla="*/ 622500 w 1097457"/>
                <a:gd name="connsiteY134" fmla="*/ 960977 h 1074134"/>
                <a:gd name="connsiteX135" fmla="*/ 672030 w 1097457"/>
                <a:gd name="connsiteY135" fmla="*/ 863822 h 1074134"/>
                <a:gd name="connsiteX136" fmla="*/ 526012 w 1097457"/>
                <a:gd name="connsiteY136" fmla="*/ 863822 h 1074134"/>
                <a:gd name="connsiteX137" fmla="*/ 476482 w 1097457"/>
                <a:gd name="connsiteY137" fmla="*/ 960977 h 1074134"/>
                <a:gd name="connsiteX138" fmla="*/ 691366 w 1097457"/>
                <a:gd name="connsiteY138" fmla="*/ 826008 h 1074134"/>
                <a:gd name="connsiteX139" fmla="*/ 740896 w 1097457"/>
                <a:gd name="connsiteY139" fmla="*/ 728853 h 1074134"/>
                <a:gd name="connsiteX140" fmla="*/ 594877 w 1097457"/>
                <a:gd name="connsiteY140" fmla="*/ 728853 h 1074134"/>
                <a:gd name="connsiteX141" fmla="*/ 545347 w 1097457"/>
                <a:gd name="connsiteY141" fmla="*/ 826008 h 1074134"/>
                <a:gd name="connsiteX142" fmla="*/ 691366 w 1097457"/>
                <a:gd name="connsiteY142" fmla="*/ 826008 h 1074134"/>
                <a:gd name="connsiteX143" fmla="*/ 733752 w 1097457"/>
                <a:gd name="connsiteY143" fmla="*/ 826008 h 1074134"/>
                <a:gd name="connsiteX144" fmla="*/ 879865 w 1097457"/>
                <a:gd name="connsiteY144" fmla="*/ 826008 h 1074134"/>
                <a:gd name="connsiteX145" fmla="*/ 929395 w 1097457"/>
                <a:gd name="connsiteY145" fmla="*/ 728853 h 1074134"/>
                <a:gd name="connsiteX146" fmla="*/ 783377 w 1097457"/>
                <a:gd name="connsiteY146" fmla="*/ 728853 h 1074134"/>
                <a:gd name="connsiteX147" fmla="*/ 733847 w 1097457"/>
                <a:gd name="connsiteY147" fmla="*/ 826008 h 1074134"/>
                <a:gd name="connsiteX148" fmla="*/ 948636 w 1097457"/>
                <a:gd name="connsiteY148" fmla="*/ 691039 h 1074134"/>
                <a:gd name="connsiteX149" fmla="*/ 998166 w 1097457"/>
                <a:gd name="connsiteY149" fmla="*/ 593884 h 1074134"/>
                <a:gd name="connsiteX150" fmla="*/ 852148 w 1097457"/>
                <a:gd name="connsiteY150" fmla="*/ 593884 h 1074134"/>
                <a:gd name="connsiteX151" fmla="*/ 802618 w 1097457"/>
                <a:gd name="connsiteY151" fmla="*/ 691039 h 1074134"/>
                <a:gd name="connsiteX152" fmla="*/ 948636 w 1097457"/>
                <a:gd name="connsiteY152" fmla="*/ 691039 h 1074134"/>
                <a:gd name="connsiteX153" fmla="*/ 237118 w 1097457"/>
                <a:gd name="connsiteY153" fmla="*/ 691039 h 1074134"/>
                <a:gd name="connsiteX154" fmla="*/ 383137 w 1097457"/>
                <a:gd name="connsiteY154" fmla="*/ 691039 h 1074134"/>
                <a:gd name="connsiteX155" fmla="*/ 432667 w 1097457"/>
                <a:gd name="connsiteY155" fmla="*/ 593884 h 1074134"/>
                <a:gd name="connsiteX156" fmla="*/ 286648 w 1097457"/>
                <a:gd name="connsiteY156" fmla="*/ 593884 h 1074134"/>
                <a:gd name="connsiteX157" fmla="*/ 237118 w 1097457"/>
                <a:gd name="connsiteY157" fmla="*/ 691039 h 1074134"/>
                <a:gd name="connsiteX158" fmla="*/ 99577 w 1097457"/>
                <a:gd name="connsiteY158" fmla="*/ 961073 h 1074134"/>
                <a:gd name="connsiteX159" fmla="*/ 245596 w 1097457"/>
                <a:gd name="connsiteY159" fmla="*/ 961073 h 1074134"/>
                <a:gd name="connsiteX160" fmla="*/ 295126 w 1097457"/>
                <a:gd name="connsiteY160" fmla="*/ 863918 h 1074134"/>
                <a:gd name="connsiteX161" fmla="*/ 148917 w 1097457"/>
                <a:gd name="connsiteY161" fmla="*/ 863918 h 1074134"/>
                <a:gd name="connsiteX162" fmla="*/ 99387 w 1097457"/>
                <a:gd name="connsiteY162" fmla="*/ 961073 h 1074134"/>
                <a:gd name="connsiteX163" fmla="*/ 860625 w 1097457"/>
                <a:gd name="connsiteY163" fmla="*/ 863918 h 1074134"/>
                <a:gd name="connsiteX164" fmla="*/ 714511 w 1097457"/>
                <a:gd name="connsiteY164" fmla="*/ 863918 h 1074134"/>
                <a:gd name="connsiteX165" fmla="*/ 664981 w 1097457"/>
                <a:gd name="connsiteY165" fmla="*/ 961073 h 1074134"/>
                <a:gd name="connsiteX166" fmla="*/ 811095 w 1097457"/>
                <a:gd name="connsiteY166" fmla="*/ 961073 h 1074134"/>
                <a:gd name="connsiteX167" fmla="*/ 860625 w 1097457"/>
                <a:gd name="connsiteY167" fmla="*/ 863918 h 107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97457" h="1074134">
                  <a:moveTo>
                    <a:pt x="1093416" y="572929"/>
                  </a:moveTo>
                  <a:lnTo>
                    <a:pt x="1028932" y="699516"/>
                  </a:lnTo>
                  <a:lnTo>
                    <a:pt x="1028932" y="867728"/>
                  </a:lnTo>
                  <a:lnTo>
                    <a:pt x="943207" y="867728"/>
                  </a:lnTo>
                  <a:lnTo>
                    <a:pt x="867864" y="1015651"/>
                  </a:lnTo>
                  <a:cubicBezTo>
                    <a:pt x="861387" y="1028319"/>
                    <a:pt x="848433" y="1036320"/>
                    <a:pt x="834145" y="1036320"/>
                  </a:cubicBezTo>
                  <a:lnTo>
                    <a:pt x="822525" y="1036320"/>
                  </a:lnTo>
                  <a:lnTo>
                    <a:pt x="822525" y="1074134"/>
                  </a:lnTo>
                  <a:lnTo>
                    <a:pt x="68621" y="1074134"/>
                  </a:lnTo>
                  <a:lnTo>
                    <a:pt x="68621" y="1036320"/>
                  </a:lnTo>
                  <a:lnTo>
                    <a:pt x="37760" y="1036320"/>
                  </a:lnTo>
                  <a:cubicBezTo>
                    <a:pt x="24616" y="1036320"/>
                    <a:pt x="12424" y="1029462"/>
                    <a:pt x="5566" y="1018318"/>
                  </a:cubicBezTo>
                  <a:cubicBezTo>
                    <a:pt x="-1292" y="1007174"/>
                    <a:pt x="-1864" y="993076"/>
                    <a:pt x="4137" y="981361"/>
                  </a:cubicBezTo>
                  <a:lnTo>
                    <a:pt x="229689" y="538544"/>
                  </a:lnTo>
                  <a:cubicBezTo>
                    <a:pt x="236166" y="525875"/>
                    <a:pt x="249120" y="517874"/>
                    <a:pt x="263407" y="517874"/>
                  </a:cubicBezTo>
                  <a:lnTo>
                    <a:pt x="1059697" y="517874"/>
                  </a:lnTo>
                  <a:cubicBezTo>
                    <a:pt x="1072842" y="517874"/>
                    <a:pt x="1085034" y="524732"/>
                    <a:pt x="1091892" y="535877"/>
                  </a:cubicBezTo>
                  <a:cubicBezTo>
                    <a:pt x="1098750" y="547021"/>
                    <a:pt x="1099321" y="561118"/>
                    <a:pt x="1093321" y="572834"/>
                  </a:cubicBezTo>
                  <a:close/>
                  <a:moveTo>
                    <a:pt x="951398" y="241268"/>
                  </a:moveTo>
                  <a:lnTo>
                    <a:pt x="869197" y="214598"/>
                  </a:lnTo>
                  <a:lnTo>
                    <a:pt x="882532" y="173546"/>
                  </a:lnTo>
                  <a:lnTo>
                    <a:pt x="964733" y="200216"/>
                  </a:lnTo>
                  <a:lnTo>
                    <a:pt x="951398" y="241268"/>
                  </a:lnTo>
                  <a:close/>
                  <a:moveTo>
                    <a:pt x="817858" y="197930"/>
                  </a:moveTo>
                  <a:lnTo>
                    <a:pt x="735657" y="171260"/>
                  </a:lnTo>
                  <a:lnTo>
                    <a:pt x="748992" y="130207"/>
                  </a:lnTo>
                  <a:lnTo>
                    <a:pt x="831193" y="156877"/>
                  </a:lnTo>
                  <a:lnTo>
                    <a:pt x="817858" y="197930"/>
                  </a:lnTo>
                  <a:close/>
                  <a:moveTo>
                    <a:pt x="684317" y="154496"/>
                  </a:moveTo>
                  <a:lnTo>
                    <a:pt x="602116" y="127826"/>
                  </a:lnTo>
                  <a:lnTo>
                    <a:pt x="615451" y="86773"/>
                  </a:lnTo>
                  <a:lnTo>
                    <a:pt x="697652" y="113443"/>
                  </a:lnTo>
                  <a:lnTo>
                    <a:pt x="684317" y="154496"/>
                  </a:lnTo>
                  <a:close/>
                  <a:moveTo>
                    <a:pt x="550777" y="111062"/>
                  </a:moveTo>
                  <a:lnTo>
                    <a:pt x="468576" y="84392"/>
                  </a:lnTo>
                  <a:lnTo>
                    <a:pt x="481911" y="43339"/>
                  </a:lnTo>
                  <a:lnTo>
                    <a:pt x="564112" y="70009"/>
                  </a:lnTo>
                  <a:lnTo>
                    <a:pt x="550777" y="111062"/>
                  </a:lnTo>
                  <a:close/>
                  <a:moveTo>
                    <a:pt x="417236" y="67723"/>
                  </a:moveTo>
                  <a:lnTo>
                    <a:pt x="335035" y="41053"/>
                  </a:lnTo>
                  <a:lnTo>
                    <a:pt x="348370" y="0"/>
                  </a:lnTo>
                  <a:lnTo>
                    <a:pt x="430571" y="26670"/>
                  </a:lnTo>
                  <a:lnTo>
                    <a:pt x="417236" y="67723"/>
                  </a:lnTo>
                  <a:close/>
                  <a:moveTo>
                    <a:pt x="699843" y="414623"/>
                  </a:moveTo>
                  <a:lnTo>
                    <a:pt x="629929" y="363855"/>
                  </a:lnTo>
                  <a:lnTo>
                    <a:pt x="655361" y="328898"/>
                  </a:lnTo>
                  <a:lnTo>
                    <a:pt x="725275" y="379667"/>
                  </a:lnTo>
                  <a:lnTo>
                    <a:pt x="699843" y="414623"/>
                  </a:lnTo>
                  <a:close/>
                  <a:moveTo>
                    <a:pt x="586210" y="332137"/>
                  </a:moveTo>
                  <a:lnTo>
                    <a:pt x="516296" y="281369"/>
                  </a:lnTo>
                  <a:lnTo>
                    <a:pt x="541728" y="246412"/>
                  </a:lnTo>
                  <a:lnTo>
                    <a:pt x="611641" y="297180"/>
                  </a:lnTo>
                  <a:lnTo>
                    <a:pt x="586210" y="332137"/>
                  </a:lnTo>
                  <a:close/>
                  <a:moveTo>
                    <a:pt x="472672" y="249650"/>
                  </a:moveTo>
                  <a:lnTo>
                    <a:pt x="402758" y="198882"/>
                  </a:lnTo>
                  <a:lnTo>
                    <a:pt x="428190" y="163925"/>
                  </a:lnTo>
                  <a:lnTo>
                    <a:pt x="498103" y="214694"/>
                  </a:lnTo>
                  <a:lnTo>
                    <a:pt x="472672" y="249650"/>
                  </a:lnTo>
                  <a:close/>
                  <a:moveTo>
                    <a:pt x="359134" y="167164"/>
                  </a:moveTo>
                  <a:lnTo>
                    <a:pt x="289220" y="116395"/>
                  </a:lnTo>
                  <a:lnTo>
                    <a:pt x="314652" y="81439"/>
                  </a:lnTo>
                  <a:lnTo>
                    <a:pt x="384565" y="132207"/>
                  </a:lnTo>
                  <a:lnTo>
                    <a:pt x="359134" y="167164"/>
                  </a:lnTo>
                  <a:close/>
                  <a:moveTo>
                    <a:pt x="438191" y="470821"/>
                  </a:moveTo>
                  <a:lnTo>
                    <a:pt x="387423" y="400907"/>
                  </a:lnTo>
                  <a:lnTo>
                    <a:pt x="422380" y="375476"/>
                  </a:lnTo>
                  <a:lnTo>
                    <a:pt x="473148" y="445389"/>
                  </a:lnTo>
                  <a:lnTo>
                    <a:pt x="438191" y="470821"/>
                  </a:lnTo>
                  <a:close/>
                  <a:moveTo>
                    <a:pt x="355705" y="357283"/>
                  </a:moveTo>
                  <a:lnTo>
                    <a:pt x="304936" y="287369"/>
                  </a:lnTo>
                  <a:lnTo>
                    <a:pt x="339893" y="261938"/>
                  </a:lnTo>
                  <a:lnTo>
                    <a:pt x="390661" y="331851"/>
                  </a:lnTo>
                  <a:lnTo>
                    <a:pt x="355705" y="357283"/>
                  </a:lnTo>
                  <a:close/>
                  <a:moveTo>
                    <a:pt x="273218" y="243650"/>
                  </a:moveTo>
                  <a:lnTo>
                    <a:pt x="222450" y="173736"/>
                  </a:lnTo>
                  <a:lnTo>
                    <a:pt x="257407" y="148304"/>
                  </a:lnTo>
                  <a:lnTo>
                    <a:pt x="308175" y="218218"/>
                  </a:lnTo>
                  <a:lnTo>
                    <a:pt x="273218" y="243650"/>
                  </a:lnTo>
                  <a:close/>
                  <a:moveTo>
                    <a:pt x="211115" y="423291"/>
                  </a:moveTo>
                  <a:lnTo>
                    <a:pt x="184445" y="341090"/>
                  </a:lnTo>
                  <a:lnTo>
                    <a:pt x="225498" y="327755"/>
                  </a:lnTo>
                  <a:lnTo>
                    <a:pt x="252168" y="409956"/>
                  </a:lnTo>
                  <a:lnTo>
                    <a:pt x="211115" y="423291"/>
                  </a:lnTo>
                  <a:close/>
                  <a:moveTo>
                    <a:pt x="167776" y="289751"/>
                  </a:moveTo>
                  <a:lnTo>
                    <a:pt x="141106" y="207550"/>
                  </a:lnTo>
                  <a:lnTo>
                    <a:pt x="182159" y="194215"/>
                  </a:lnTo>
                  <a:lnTo>
                    <a:pt x="208829" y="276416"/>
                  </a:lnTo>
                  <a:lnTo>
                    <a:pt x="167776" y="289751"/>
                  </a:lnTo>
                  <a:close/>
                  <a:moveTo>
                    <a:pt x="96434" y="581882"/>
                  </a:moveTo>
                  <a:lnTo>
                    <a:pt x="53191" y="581882"/>
                  </a:lnTo>
                  <a:lnTo>
                    <a:pt x="53191" y="495491"/>
                  </a:lnTo>
                  <a:lnTo>
                    <a:pt x="96434" y="495491"/>
                  </a:lnTo>
                  <a:lnTo>
                    <a:pt x="96434" y="581882"/>
                  </a:lnTo>
                  <a:close/>
                  <a:moveTo>
                    <a:pt x="96434" y="441484"/>
                  </a:moveTo>
                  <a:lnTo>
                    <a:pt x="53191" y="441484"/>
                  </a:lnTo>
                  <a:lnTo>
                    <a:pt x="53191" y="355092"/>
                  </a:lnTo>
                  <a:lnTo>
                    <a:pt x="96434" y="355092"/>
                  </a:lnTo>
                  <a:lnTo>
                    <a:pt x="96434" y="441484"/>
                  </a:lnTo>
                  <a:close/>
                  <a:moveTo>
                    <a:pt x="96434" y="301085"/>
                  </a:moveTo>
                  <a:lnTo>
                    <a:pt x="53191" y="301085"/>
                  </a:lnTo>
                  <a:lnTo>
                    <a:pt x="53191" y="214694"/>
                  </a:lnTo>
                  <a:lnTo>
                    <a:pt x="96434" y="214694"/>
                  </a:lnTo>
                  <a:lnTo>
                    <a:pt x="96434" y="301085"/>
                  </a:lnTo>
                  <a:close/>
                  <a:moveTo>
                    <a:pt x="263407" y="555974"/>
                  </a:moveTo>
                  <a:lnTo>
                    <a:pt x="37760" y="998506"/>
                  </a:lnTo>
                  <a:lnTo>
                    <a:pt x="834145" y="998506"/>
                  </a:lnTo>
                  <a:lnTo>
                    <a:pt x="1059793" y="555689"/>
                  </a:lnTo>
                  <a:lnTo>
                    <a:pt x="263407" y="555689"/>
                  </a:lnTo>
                  <a:close/>
                  <a:moveTo>
                    <a:pt x="356752" y="826008"/>
                  </a:moveTo>
                  <a:lnTo>
                    <a:pt x="502866" y="826008"/>
                  </a:lnTo>
                  <a:lnTo>
                    <a:pt x="552396" y="728853"/>
                  </a:lnTo>
                  <a:lnTo>
                    <a:pt x="406282" y="728853"/>
                  </a:lnTo>
                  <a:lnTo>
                    <a:pt x="356752" y="826008"/>
                  </a:lnTo>
                  <a:close/>
                  <a:moveTo>
                    <a:pt x="363896" y="728853"/>
                  </a:moveTo>
                  <a:lnTo>
                    <a:pt x="217878" y="728853"/>
                  </a:lnTo>
                  <a:lnTo>
                    <a:pt x="168348" y="826008"/>
                  </a:lnTo>
                  <a:lnTo>
                    <a:pt x="314366" y="826008"/>
                  </a:lnTo>
                  <a:lnTo>
                    <a:pt x="363896" y="728853"/>
                  </a:lnTo>
                  <a:close/>
                  <a:moveTo>
                    <a:pt x="621166" y="593884"/>
                  </a:moveTo>
                  <a:lnTo>
                    <a:pt x="475053" y="593884"/>
                  </a:lnTo>
                  <a:lnTo>
                    <a:pt x="425523" y="691039"/>
                  </a:lnTo>
                  <a:lnTo>
                    <a:pt x="571636" y="691039"/>
                  </a:lnTo>
                  <a:lnTo>
                    <a:pt x="621166" y="593884"/>
                  </a:lnTo>
                  <a:close/>
                  <a:moveTo>
                    <a:pt x="614023" y="691039"/>
                  </a:moveTo>
                  <a:lnTo>
                    <a:pt x="760041" y="691039"/>
                  </a:lnTo>
                  <a:lnTo>
                    <a:pt x="809571" y="593884"/>
                  </a:lnTo>
                  <a:lnTo>
                    <a:pt x="663553" y="593884"/>
                  </a:lnTo>
                  <a:lnTo>
                    <a:pt x="614023" y="691039"/>
                  </a:lnTo>
                  <a:close/>
                  <a:moveTo>
                    <a:pt x="337512" y="863822"/>
                  </a:moveTo>
                  <a:lnTo>
                    <a:pt x="287982" y="960977"/>
                  </a:lnTo>
                  <a:lnTo>
                    <a:pt x="434095" y="960977"/>
                  </a:lnTo>
                  <a:lnTo>
                    <a:pt x="483625" y="863822"/>
                  </a:lnTo>
                  <a:lnTo>
                    <a:pt x="337512" y="863822"/>
                  </a:lnTo>
                  <a:close/>
                  <a:moveTo>
                    <a:pt x="476482" y="960977"/>
                  </a:moveTo>
                  <a:lnTo>
                    <a:pt x="622500" y="960977"/>
                  </a:lnTo>
                  <a:lnTo>
                    <a:pt x="672030" y="863822"/>
                  </a:lnTo>
                  <a:lnTo>
                    <a:pt x="526012" y="863822"/>
                  </a:lnTo>
                  <a:lnTo>
                    <a:pt x="476482" y="960977"/>
                  </a:lnTo>
                  <a:close/>
                  <a:moveTo>
                    <a:pt x="691366" y="826008"/>
                  </a:moveTo>
                  <a:lnTo>
                    <a:pt x="740896" y="728853"/>
                  </a:lnTo>
                  <a:lnTo>
                    <a:pt x="594877" y="728853"/>
                  </a:lnTo>
                  <a:lnTo>
                    <a:pt x="545347" y="826008"/>
                  </a:lnTo>
                  <a:lnTo>
                    <a:pt x="691366" y="826008"/>
                  </a:lnTo>
                  <a:close/>
                  <a:moveTo>
                    <a:pt x="733752" y="826008"/>
                  </a:moveTo>
                  <a:lnTo>
                    <a:pt x="879865" y="826008"/>
                  </a:lnTo>
                  <a:lnTo>
                    <a:pt x="929395" y="728853"/>
                  </a:lnTo>
                  <a:lnTo>
                    <a:pt x="783377" y="728853"/>
                  </a:lnTo>
                  <a:lnTo>
                    <a:pt x="733847" y="826008"/>
                  </a:lnTo>
                  <a:close/>
                  <a:moveTo>
                    <a:pt x="948636" y="691039"/>
                  </a:moveTo>
                  <a:lnTo>
                    <a:pt x="998166" y="593884"/>
                  </a:lnTo>
                  <a:lnTo>
                    <a:pt x="852148" y="593884"/>
                  </a:lnTo>
                  <a:lnTo>
                    <a:pt x="802618" y="691039"/>
                  </a:lnTo>
                  <a:lnTo>
                    <a:pt x="948636" y="691039"/>
                  </a:lnTo>
                  <a:close/>
                  <a:moveTo>
                    <a:pt x="237118" y="691039"/>
                  </a:moveTo>
                  <a:lnTo>
                    <a:pt x="383137" y="691039"/>
                  </a:lnTo>
                  <a:lnTo>
                    <a:pt x="432667" y="593884"/>
                  </a:lnTo>
                  <a:lnTo>
                    <a:pt x="286648" y="593884"/>
                  </a:lnTo>
                  <a:lnTo>
                    <a:pt x="237118" y="691039"/>
                  </a:lnTo>
                  <a:close/>
                  <a:moveTo>
                    <a:pt x="99577" y="961073"/>
                  </a:moveTo>
                  <a:lnTo>
                    <a:pt x="245596" y="961073"/>
                  </a:lnTo>
                  <a:lnTo>
                    <a:pt x="295126" y="863918"/>
                  </a:lnTo>
                  <a:lnTo>
                    <a:pt x="148917" y="863918"/>
                  </a:lnTo>
                  <a:lnTo>
                    <a:pt x="99387" y="961073"/>
                  </a:lnTo>
                  <a:close/>
                  <a:moveTo>
                    <a:pt x="860625" y="863918"/>
                  </a:moveTo>
                  <a:lnTo>
                    <a:pt x="714511" y="863918"/>
                  </a:lnTo>
                  <a:lnTo>
                    <a:pt x="664981" y="961073"/>
                  </a:lnTo>
                  <a:lnTo>
                    <a:pt x="811095" y="961073"/>
                  </a:lnTo>
                  <a:lnTo>
                    <a:pt x="860625" y="863918"/>
                  </a:lnTo>
                  <a:close/>
                </a:path>
              </a:pathLst>
            </a:custGeom>
            <a:solidFill>
              <a:srgbClr val="003B83"/>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90" name="ドローン｜ 側面">
            <a:extLst>
              <a:ext uri="{FF2B5EF4-FFF2-40B4-BE49-F238E27FC236}">
                <a16:creationId xmlns:a16="http://schemas.microsoft.com/office/drawing/2014/main" id="{D626180F-371E-4490-807F-8D2AD4C6B9D2}"/>
              </a:ext>
            </a:extLst>
          </p:cNvPr>
          <p:cNvSpPr>
            <a:spLocks noChangeAspect="1" noEditPoints="1"/>
          </p:cNvSpPr>
          <p:nvPr/>
        </p:nvSpPr>
        <p:spPr bwMode="auto">
          <a:xfrm>
            <a:off x="5257271" y="4836983"/>
            <a:ext cx="474821" cy="232765"/>
          </a:xfrm>
          <a:custGeom>
            <a:avLst/>
            <a:gdLst>
              <a:gd name="T0" fmla="*/ 422 w 497"/>
              <a:gd name="T1" fmla="*/ 43 h 331"/>
              <a:gd name="T2" fmla="*/ 422 w 497"/>
              <a:gd name="T3" fmla="*/ 95 h 331"/>
              <a:gd name="T4" fmla="*/ 402 w 497"/>
              <a:gd name="T5" fmla="*/ 115 h 331"/>
              <a:gd name="T6" fmla="*/ 385 w 497"/>
              <a:gd name="T7" fmla="*/ 106 h 331"/>
              <a:gd name="T8" fmla="*/ 316 w 497"/>
              <a:gd name="T9" fmla="*/ 106 h 331"/>
              <a:gd name="T10" fmla="*/ 306 w 497"/>
              <a:gd name="T11" fmla="*/ 113 h 331"/>
              <a:gd name="T12" fmla="*/ 286 w 497"/>
              <a:gd name="T13" fmla="*/ 174 h 331"/>
              <a:gd name="T14" fmla="*/ 254 w 497"/>
              <a:gd name="T15" fmla="*/ 197 h 331"/>
              <a:gd name="T16" fmla="*/ 244 w 497"/>
              <a:gd name="T17" fmla="*/ 197 h 331"/>
              <a:gd name="T18" fmla="*/ 212 w 497"/>
              <a:gd name="T19" fmla="*/ 174 h 331"/>
              <a:gd name="T20" fmla="*/ 192 w 497"/>
              <a:gd name="T21" fmla="*/ 113 h 331"/>
              <a:gd name="T22" fmla="*/ 182 w 497"/>
              <a:gd name="T23" fmla="*/ 106 h 331"/>
              <a:gd name="T24" fmla="*/ 113 w 497"/>
              <a:gd name="T25" fmla="*/ 106 h 331"/>
              <a:gd name="T26" fmla="*/ 96 w 497"/>
              <a:gd name="T27" fmla="*/ 115 h 331"/>
              <a:gd name="T28" fmla="*/ 76 w 497"/>
              <a:gd name="T29" fmla="*/ 95 h 331"/>
              <a:gd name="T30" fmla="*/ 76 w 497"/>
              <a:gd name="T31" fmla="*/ 43 h 331"/>
              <a:gd name="T32" fmla="*/ 116 w 497"/>
              <a:gd name="T33" fmla="*/ 43 h 331"/>
              <a:gd name="T34" fmla="*/ 116 w 497"/>
              <a:gd name="T35" fmla="*/ 83 h 331"/>
              <a:gd name="T36" fmla="*/ 185 w 497"/>
              <a:gd name="T37" fmla="*/ 83 h 331"/>
              <a:gd name="T38" fmla="*/ 214 w 497"/>
              <a:gd name="T39" fmla="*/ 64 h 331"/>
              <a:gd name="T40" fmla="*/ 284 w 497"/>
              <a:gd name="T41" fmla="*/ 64 h 331"/>
              <a:gd name="T42" fmla="*/ 313 w 497"/>
              <a:gd name="T43" fmla="*/ 83 h 331"/>
              <a:gd name="T44" fmla="*/ 381 w 497"/>
              <a:gd name="T45" fmla="*/ 83 h 331"/>
              <a:gd name="T46" fmla="*/ 381 w 497"/>
              <a:gd name="T47" fmla="*/ 43 h 331"/>
              <a:gd name="T48" fmla="*/ 422 w 497"/>
              <a:gd name="T49" fmla="*/ 43 h 331"/>
              <a:gd name="T50" fmla="*/ 192 w 497"/>
              <a:gd name="T51" fmla="*/ 13 h 331"/>
              <a:gd name="T52" fmla="*/ 178 w 497"/>
              <a:gd name="T53" fmla="*/ 0 h 331"/>
              <a:gd name="T54" fmla="*/ 14 w 497"/>
              <a:gd name="T55" fmla="*/ 0 h 331"/>
              <a:gd name="T56" fmla="*/ 0 w 497"/>
              <a:gd name="T57" fmla="*/ 13 h 331"/>
              <a:gd name="T58" fmla="*/ 14 w 497"/>
              <a:gd name="T59" fmla="*/ 27 h 331"/>
              <a:gd name="T60" fmla="*/ 178 w 497"/>
              <a:gd name="T61" fmla="*/ 27 h 331"/>
              <a:gd name="T62" fmla="*/ 192 w 497"/>
              <a:gd name="T63" fmla="*/ 13 h 331"/>
              <a:gd name="T64" fmla="*/ 319 w 497"/>
              <a:gd name="T65" fmla="*/ 27 h 331"/>
              <a:gd name="T66" fmla="*/ 484 w 497"/>
              <a:gd name="T67" fmla="*/ 27 h 331"/>
              <a:gd name="T68" fmla="*/ 497 w 497"/>
              <a:gd name="T69" fmla="*/ 13 h 331"/>
              <a:gd name="T70" fmla="*/ 484 w 497"/>
              <a:gd name="T71" fmla="*/ 0 h 331"/>
              <a:gd name="T72" fmla="*/ 319 w 497"/>
              <a:gd name="T73" fmla="*/ 0 h 331"/>
              <a:gd name="T74" fmla="*/ 306 w 497"/>
              <a:gd name="T75" fmla="*/ 13 h 331"/>
              <a:gd name="T76" fmla="*/ 319 w 497"/>
              <a:gd name="T77" fmla="*/ 27 h 331"/>
              <a:gd name="T78" fmla="*/ 85 w 497"/>
              <a:gd name="T79" fmla="*/ 252 h 331"/>
              <a:gd name="T80" fmla="*/ 85 w 497"/>
              <a:gd name="T81" fmla="*/ 331 h 331"/>
              <a:gd name="T82" fmla="*/ 107 w 497"/>
              <a:gd name="T83" fmla="*/ 331 h 331"/>
              <a:gd name="T84" fmla="*/ 107 w 497"/>
              <a:gd name="T85" fmla="*/ 252 h 331"/>
              <a:gd name="T86" fmla="*/ 171 w 497"/>
              <a:gd name="T87" fmla="*/ 152 h 331"/>
              <a:gd name="T88" fmla="*/ 164 w 497"/>
              <a:gd name="T89" fmla="*/ 131 h 331"/>
              <a:gd name="T90" fmla="*/ 85 w 497"/>
              <a:gd name="T91" fmla="*/ 252 h 331"/>
              <a:gd name="T92" fmla="*/ 334 w 497"/>
              <a:gd name="T93" fmla="*/ 131 h 331"/>
              <a:gd name="T94" fmla="*/ 327 w 497"/>
              <a:gd name="T95" fmla="*/ 152 h 331"/>
              <a:gd name="T96" fmla="*/ 390 w 497"/>
              <a:gd name="T97" fmla="*/ 252 h 331"/>
              <a:gd name="T98" fmla="*/ 390 w 497"/>
              <a:gd name="T99" fmla="*/ 331 h 331"/>
              <a:gd name="T100" fmla="*/ 413 w 497"/>
              <a:gd name="T101" fmla="*/ 331 h 331"/>
              <a:gd name="T102" fmla="*/ 413 w 497"/>
              <a:gd name="T103" fmla="*/ 252 h 331"/>
              <a:gd name="T104" fmla="*/ 334 w 497"/>
              <a:gd name="T105" fmla="*/ 1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7" h="331">
                <a:moveTo>
                  <a:pt x="422" y="43"/>
                </a:moveTo>
                <a:cubicBezTo>
                  <a:pt x="422" y="95"/>
                  <a:pt x="422" y="95"/>
                  <a:pt x="422" y="95"/>
                </a:cubicBezTo>
                <a:cubicBezTo>
                  <a:pt x="422" y="106"/>
                  <a:pt x="413" y="115"/>
                  <a:pt x="402" y="115"/>
                </a:cubicBezTo>
                <a:cubicBezTo>
                  <a:pt x="394" y="115"/>
                  <a:pt x="388" y="112"/>
                  <a:pt x="385" y="106"/>
                </a:cubicBezTo>
                <a:cubicBezTo>
                  <a:pt x="316" y="106"/>
                  <a:pt x="316" y="106"/>
                  <a:pt x="316" y="106"/>
                </a:cubicBezTo>
                <a:cubicBezTo>
                  <a:pt x="312" y="106"/>
                  <a:pt x="307" y="110"/>
                  <a:pt x="306" y="113"/>
                </a:cubicBezTo>
                <a:cubicBezTo>
                  <a:pt x="286" y="174"/>
                  <a:pt x="286" y="174"/>
                  <a:pt x="286" y="174"/>
                </a:cubicBezTo>
                <a:cubicBezTo>
                  <a:pt x="281" y="188"/>
                  <a:pt x="268" y="197"/>
                  <a:pt x="254" y="197"/>
                </a:cubicBezTo>
                <a:cubicBezTo>
                  <a:pt x="244" y="197"/>
                  <a:pt x="244" y="197"/>
                  <a:pt x="244" y="197"/>
                </a:cubicBezTo>
                <a:cubicBezTo>
                  <a:pt x="230" y="197"/>
                  <a:pt x="216" y="188"/>
                  <a:pt x="212" y="174"/>
                </a:cubicBezTo>
                <a:cubicBezTo>
                  <a:pt x="192" y="113"/>
                  <a:pt x="192" y="113"/>
                  <a:pt x="192" y="113"/>
                </a:cubicBezTo>
                <a:cubicBezTo>
                  <a:pt x="191" y="110"/>
                  <a:pt x="186" y="106"/>
                  <a:pt x="182" y="106"/>
                </a:cubicBezTo>
                <a:cubicBezTo>
                  <a:pt x="113" y="106"/>
                  <a:pt x="113" y="106"/>
                  <a:pt x="113" y="106"/>
                </a:cubicBezTo>
                <a:cubicBezTo>
                  <a:pt x="109" y="112"/>
                  <a:pt x="103" y="115"/>
                  <a:pt x="96" y="115"/>
                </a:cubicBezTo>
                <a:cubicBezTo>
                  <a:pt x="85" y="115"/>
                  <a:pt x="76" y="106"/>
                  <a:pt x="76" y="95"/>
                </a:cubicBezTo>
                <a:cubicBezTo>
                  <a:pt x="76" y="43"/>
                  <a:pt x="76" y="43"/>
                  <a:pt x="76" y="43"/>
                </a:cubicBezTo>
                <a:cubicBezTo>
                  <a:pt x="116" y="43"/>
                  <a:pt x="116" y="43"/>
                  <a:pt x="116" y="43"/>
                </a:cubicBezTo>
                <a:cubicBezTo>
                  <a:pt x="116" y="83"/>
                  <a:pt x="116" y="83"/>
                  <a:pt x="116" y="83"/>
                </a:cubicBezTo>
                <a:cubicBezTo>
                  <a:pt x="185" y="83"/>
                  <a:pt x="185" y="83"/>
                  <a:pt x="185" y="83"/>
                </a:cubicBezTo>
                <a:cubicBezTo>
                  <a:pt x="187" y="72"/>
                  <a:pt x="198" y="64"/>
                  <a:pt x="214" y="64"/>
                </a:cubicBezTo>
                <a:cubicBezTo>
                  <a:pt x="284" y="64"/>
                  <a:pt x="284" y="64"/>
                  <a:pt x="284" y="64"/>
                </a:cubicBezTo>
                <a:cubicBezTo>
                  <a:pt x="299" y="64"/>
                  <a:pt x="311" y="72"/>
                  <a:pt x="313" y="83"/>
                </a:cubicBezTo>
                <a:cubicBezTo>
                  <a:pt x="381" y="83"/>
                  <a:pt x="381" y="83"/>
                  <a:pt x="381" y="83"/>
                </a:cubicBezTo>
                <a:cubicBezTo>
                  <a:pt x="381" y="43"/>
                  <a:pt x="381" y="43"/>
                  <a:pt x="381" y="43"/>
                </a:cubicBezTo>
                <a:lnTo>
                  <a:pt x="422" y="43"/>
                </a:lnTo>
                <a:close/>
                <a:moveTo>
                  <a:pt x="192" y="13"/>
                </a:moveTo>
                <a:cubicBezTo>
                  <a:pt x="192" y="6"/>
                  <a:pt x="186" y="0"/>
                  <a:pt x="178" y="0"/>
                </a:cubicBezTo>
                <a:cubicBezTo>
                  <a:pt x="14" y="0"/>
                  <a:pt x="14" y="0"/>
                  <a:pt x="14" y="0"/>
                </a:cubicBezTo>
                <a:cubicBezTo>
                  <a:pt x="6" y="0"/>
                  <a:pt x="0" y="6"/>
                  <a:pt x="0" y="13"/>
                </a:cubicBezTo>
                <a:cubicBezTo>
                  <a:pt x="0" y="21"/>
                  <a:pt x="6" y="27"/>
                  <a:pt x="14" y="27"/>
                </a:cubicBezTo>
                <a:cubicBezTo>
                  <a:pt x="178" y="27"/>
                  <a:pt x="178" y="27"/>
                  <a:pt x="178" y="27"/>
                </a:cubicBezTo>
                <a:cubicBezTo>
                  <a:pt x="186" y="27"/>
                  <a:pt x="192" y="21"/>
                  <a:pt x="192" y="13"/>
                </a:cubicBezTo>
                <a:close/>
                <a:moveTo>
                  <a:pt x="319" y="27"/>
                </a:moveTo>
                <a:cubicBezTo>
                  <a:pt x="484" y="27"/>
                  <a:pt x="484" y="27"/>
                  <a:pt x="484" y="27"/>
                </a:cubicBezTo>
                <a:cubicBezTo>
                  <a:pt x="491" y="27"/>
                  <a:pt x="497" y="21"/>
                  <a:pt x="497" y="13"/>
                </a:cubicBezTo>
                <a:cubicBezTo>
                  <a:pt x="497" y="6"/>
                  <a:pt x="491" y="0"/>
                  <a:pt x="484" y="0"/>
                </a:cubicBezTo>
                <a:cubicBezTo>
                  <a:pt x="319" y="0"/>
                  <a:pt x="319" y="0"/>
                  <a:pt x="319" y="0"/>
                </a:cubicBezTo>
                <a:cubicBezTo>
                  <a:pt x="312" y="0"/>
                  <a:pt x="306" y="6"/>
                  <a:pt x="306" y="13"/>
                </a:cubicBezTo>
                <a:cubicBezTo>
                  <a:pt x="306" y="21"/>
                  <a:pt x="312" y="27"/>
                  <a:pt x="319" y="27"/>
                </a:cubicBezTo>
                <a:close/>
                <a:moveTo>
                  <a:pt x="85" y="252"/>
                </a:moveTo>
                <a:cubicBezTo>
                  <a:pt x="85" y="331"/>
                  <a:pt x="85" y="331"/>
                  <a:pt x="85" y="331"/>
                </a:cubicBezTo>
                <a:cubicBezTo>
                  <a:pt x="107" y="331"/>
                  <a:pt x="107" y="331"/>
                  <a:pt x="107" y="331"/>
                </a:cubicBezTo>
                <a:cubicBezTo>
                  <a:pt x="107" y="252"/>
                  <a:pt x="107" y="252"/>
                  <a:pt x="107" y="252"/>
                </a:cubicBezTo>
                <a:cubicBezTo>
                  <a:pt x="107" y="186"/>
                  <a:pt x="133" y="165"/>
                  <a:pt x="171" y="152"/>
                </a:cubicBezTo>
                <a:cubicBezTo>
                  <a:pt x="164" y="131"/>
                  <a:pt x="164" y="131"/>
                  <a:pt x="164" y="131"/>
                </a:cubicBezTo>
                <a:cubicBezTo>
                  <a:pt x="109" y="148"/>
                  <a:pt x="85" y="186"/>
                  <a:pt x="85" y="252"/>
                </a:cubicBezTo>
                <a:close/>
                <a:moveTo>
                  <a:pt x="334" y="131"/>
                </a:moveTo>
                <a:cubicBezTo>
                  <a:pt x="327" y="152"/>
                  <a:pt x="327" y="152"/>
                  <a:pt x="327" y="152"/>
                </a:cubicBezTo>
                <a:cubicBezTo>
                  <a:pt x="365" y="165"/>
                  <a:pt x="390" y="186"/>
                  <a:pt x="390" y="252"/>
                </a:cubicBezTo>
                <a:cubicBezTo>
                  <a:pt x="390" y="331"/>
                  <a:pt x="390" y="331"/>
                  <a:pt x="390" y="331"/>
                </a:cubicBezTo>
                <a:cubicBezTo>
                  <a:pt x="413" y="331"/>
                  <a:pt x="413" y="331"/>
                  <a:pt x="413" y="331"/>
                </a:cubicBezTo>
                <a:cubicBezTo>
                  <a:pt x="413" y="252"/>
                  <a:pt x="413" y="252"/>
                  <a:pt x="413" y="252"/>
                </a:cubicBezTo>
                <a:cubicBezTo>
                  <a:pt x="413" y="186"/>
                  <a:pt x="388" y="148"/>
                  <a:pt x="334" y="131"/>
                </a:cubicBezTo>
                <a:close/>
              </a:path>
            </a:pathLst>
          </a:custGeom>
          <a:solidFill>
            <a:srgbClr val="003B83"/>
          </a:solidFill>
          <a:ln>
            <a:noFill/>
          </a:ln>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100" name="ロボット">
            <a:extLst>
              <a:ext uri="{FF2B5EF4-FFF2-40B4-BE49-F238E27FC236}">
                <a16:creationId xmlns:a16="http://schemas.microsoft.com/office/drawing/2014/main" id="{E31E7DF6-1F07-4F20-9FC3-DE8FD8E88974}"/>
              </a:ext>
            </a:extLst>
          </p:cNvPr>
          <p:cNvGrpSpPr>
            <a:grpSpLocks noChangeAspect="1"/>
          </p:cNvGrpSpPr>
          <p:nvPr/>
        </p:nvGrpSpPr>
        <p:grpSpPr bwMode="auto">
          <a:xfrm>
            <a:off x="4198105" y="4770479"/>
            <a:ext cx="310720" cy="365773"/>
            <a:chOff x="2042" y="2095"/>
            <a:chExt cx="587" cy="691"/>
          </a:xfrm>
        </p:grpSpPr>
        <p:sp>
          <p:nvSpPr>
            <p:cNvPr id="101" name="Freeform 37">
              <a:extLst>
                <a:ext uri="{FF2B5EF4-FFF2-40B4-BE49-F238E27FC236}">
                  <a16:creationId xmlns:a16="http://schemas.microsoft.com/office/drawing/2014/main" id="{BE8827FC-6222-443D-AC63-E17ACC2F5D4E}"/>
                </a:ext>
              </a:extLst>
            </p:cNvPr>
            <p:cNvSpPr>
              <a:spLocks noEditPoints="1"/>
            </p:cNvSpPr>
            <p:nvPr/>
          </p:nvSpPr>
          <p:spPr bwMode="auto">
            <a:xfrm>
              <a:off x="2172" y="2183"/>
              <a:ext cx="326" cy="339"/>
            </a:xfrm>
            <a:custGeom>
              <a:avLst/>
              <a:gdLst>
                <a:gd name="T0" fmla="*/ 178 w 214"/>
                <a:gd name="T1" fmla="*/ 16 h 223"/>
                <a:gd name="T2" fmla="*/ 162 w 214"/>
                <a:gd name="T3" fmla="*/ 0 h 223"/>
                <a:gd name="T4" fmla="*/ 54 w 214"/>
                <a:gd name="T5" fmla="*/ 0 h 223"/>
                <a:gd name="T6" fmla="*/ 38 w 214"/>
                <a:gd name="T7" fmla="*/ 16 h 223"/>
                <a:gd name="T8" fmla="*/ 38 w 214"/>
                <a:gd name="T9" fmla="*/ 66 h 223"/>
                <a:gd name="T10" fmla="*/ 178 w 214"/>
                <a:gd name="T11" fmla="*/ 66 h 223"/>
                <a:gd name="T12" fmla="*/ 178 w 214"/>
                <a:gd name="T13" fmla="*/ 16 h 223"/>
                <a:gd name="T14" fmla="*/ 214 w 214"/>
                <a:gd name="T15" fmla="*/ 213 h 223"/>
                <a:gd name="T16" fmla="*/ 203 w 214"/>
                <a:gd name="T17" fmla="*/ 223 h 223"/>
                <a:gd name="T18" fmla="*/ 11 w 214"/>
                <a:gd name="T19" fmla="*/ 223 h 223"/>
                <a:gd name="T20" fmla="*/ 0 w 214"/>
                <a:gd name="T21" fmla="*/ 213 h 223"/>
                <a:gd name="T22" fmla="*/ 0 w 214"/>
                <a:gd name="T23" fmla="*/ 135 h 223"/>
                <a:gd name="T24" fmla="*/ 11 w 214"/>
                <a:gd name="T25" fmla="*/ 125 h 223"/>
                <a:gd name="T26" fmla="*/ 203 w 214"/>
                <a:gd name="T27" fmla="*/ 125 h 223"/>
                <a:gd name="T28" fmla="*/ 214 w 214"/>
                <a:gd name="T29" fmla="*/ 135 h 223"/>
                <a:gd name="T30" fmla="*/ 214 w 214"/>
                <a:gd name="T31" fmla="*/ 2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4" h="223">
                  <a:moveTo>
                    <a:pt x="178" y="16"/>
                  </a:moveTo>
                  <a:cubicBezTo>
                    <a:pt x="178" y="7"/>
                    <a:pt x="170" y="0"/>
                    <a:pt x="162" y="0"/>
                  </a:cubicBezTo>
                  <a:cubicBezTo>
                    <a:pt x="54" y="0"/>
                    <a:pt x="54" y="0"/>
                    <a:pt x="54" y="0"/>
                  </a:cubicBezTo>
                  <a:cubicBezTo>
                    <a:pt x="45" y="0"/>
                    <a:pt x="38" y="7"/>
                    <a:pt x="38" y="16"/>
                  </a:cubicBezTo>
                  <a:cubicBezTo>
                    <a:pt x="38" y="66"/>
                    <a:pt x="38" y="66"/>
                    <a:pt x="38" y="66"/>
                  </a:cubicBezTo>
                  <a:cubicBezTo>
                    <a:pt x="178" y="66"/>
                    <a:pt x="178" y="66"/>
                    <a:pt x="178" y="66"/>
                  </a:cubicBezTo>
                  <a:cubicBezTo>
                    <a:pt x="178" y="16"/>
                    <a:pt x="178" y="16"/>
                    <a:pt x="178" y="16"/>
                  </a:cubicBezTo>
                  <a:close/>
                  <a:moveTo>
                    <a:pt x="214" y="213"/>
                  </a:moveTo>
                  <a:cubicBezTo>
                    <a:pt x="214" y="219"/>
                    <a:pt x="209" y="223"/>
                    <a:pt x="203" y="223"/>
                  </a:cubicBezTo>
                  <a:cubicBezTo>
                    <a:pt x="11" y="223"/>
                    <a:pt x="11" y="223"/>
                    <a:pt x="11" y="223"/>
                  </a:cubicBezTo>
                  <a:cubicBezTo>
                    <a:pt x="5" y="223"/>
                    <a:pt x="0" y="219"/>
                    <a:pt x="0" y="213"/>
                  </a:cubicBezTo>
                  <a:cubicBezTo>
                    <a:pt x="0" y="135"/>
                    <a:pt x="0" y="135"/>
                    <a:pt x="0" y="135"/>
                  </a:cubicBezTo>
                  <a:cubicBezTo>
                    <a:pt x="0" y="130"/>
                    <a:pt x="5" y="125"/>
                    <a:pt x="11" y="125"/>
                  </a:cubicBezTo>
                  <a:cubicBezTo>
                    <a:pt x="203" y="125"/>
                    <a:pt x="203" y="125"/>
                    <a:pt x="203" y="125"/>
                  </a:cubicBezTo>
                  <a:cubicBezTo>
                    <a:pt x="209" y="125"/>
                    <a:pt x="214" y="130"/>
                    <a:pt x="214" y="135"/>
                  </a:cubicBezTo>
                  <a:lnTo>
                    <a:pt x="2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02" name="Freeform 38">
              <a:extLst>
                <a:ext uri="{FF2B5EF4-FFF2-40B4-BE49-F238E27FC236}">
                  <a16:creationId xmlns:a16="http://schemas.microsoft.com/office/drawing/2014/main" id="{857BA0F8-1D15-4943-9E3C-0CCE5CFAEBFC}"/>
                </a:ext>
              </a:extLst>
            </p:cNvPr>
            <p:cNvSpPr>
              <a:spLocks noEditPoints="1"/>
            </p:cNvSpPr>
            <p:nvPr/>
          </p:nvSpPr>
          <p:spPr bwMode="auto">
            <a:xfrm>
              <a:off x="2042" y="2095"/>
              <a:ext cx="587" cy="691"/>
            </a:xfrm>
            <a:custGeom>
              <a:avLst/>
              <a:gdLst>
                <a:gd name="T0" fmla="*/ 83 w 385"/>
                <a:gd name="T1" fmla="*/ 161 h 454"/>
                <a:gd name="T2" fmla="*/ 63 w 385"/>
                <a:gd name="T3" fmla="*/ 284 h 454"/>
                <a:gd name="T4" fmla="*/ 301 w 385"/>
                <a:gd name="T5" fmla="*/ 304 h 454"/>
                <a:gd name="T6" fmla="*/ 321 w 385"/>
                <a:gd name="T7" fmla="*/ 181 h 454"/>
                <a:gd name="T8" fmla="*/ 306 w 385"/>
                <a:gd name="T9" fmla="*/ 145 h 454"/>
                <a:gd name="T10" fmla="*/ 79 w 385"/>
                <a:gd name="T11" fmla="*/ 96 h 454"/>
                <a:gd name="T12" fmla="*/ 306 w 385"/>
                <a:gd name="T13" fmla="*/ 96 h 454"/>
                <a:gd name="T14" fmla="*/ 306 w 385"/>
                <a:gd name="T15" fmla="*/ 454 h 454"/>
                <a:gd name="T16" fmla="*/ 204 w 385"/>
                <a:gd name="T17" fmla="*/ 320 h 454"/>
                <a:gd name="T18" fmla="*/ 306 w 385"/>
                <a:gd name="T19" fmla="*/ 352 h 454"/>
                <a:gd name="T20" fmla="*/ 79 w 385"/>
                <a:gd name="T21" fmla="*/ 352 h 454"/>
                <a:gd name="T22" fmla="*/ 181 w 385"/>
                <a:gd name="T23" fmla="*/ 320 h 454"/>
                <a:gd name="T24" fmla="*/ 79 w 385"/>
                <a:gd name="T25" fmla="*/ 454 h 454"/>
                <a:gd name="T26" fmla="*/ 48 w 385"/>
                <a:gd name="T27" fmla="*/ 145 h 454"/>
                <a:gd name="T28" fmla="*/ 16 w 385"/>
                <a:gd name="T29" fmla="*/ 332 h 454"/>
                <a:gd name="T30" fmla="*/ 0 w 385"/>
                <a:gd name="T31" fmla="*/ 160 h 454"/>
                <a:gd name="T32" fmla="*/ 48 w 385"/>
                <a:gd name="T33" fmla="*/ 145 h 454"/>
                <a:gd name="T34" fmla="*/ 338 w 385"/>
                <a:gd name="T35" fmla="*/ 332 h 454"/>
                <a:gd name="T36" fmla="*/ 370 w 385"/>
                <a:gd name="T37" fmla="*/ 145 h 454"/>
                <a:gd name="T38" fmla="*/ 385 w 385"/>
                <a:gd name="T39" fmla="*/ 317 h 454"/>
                <a:gd name="T40" fmla="*/ 263 w 385"/>
                <a:gd name="T41" fmla="*/ 74 h 454"/>
                <a:gd name="T42" fmla="*/ 139 w 385"/>
                <a:gd name="T43" fmla="*/ 58 h 454"/>
                <a:gd name="T44" fmla="*/ 123 w 385"/>
                <a:gd name="T45" fmla="*/ 124 h 454"/>
                <a:gd name="T46" fmla="*/ 263 w 385"/>
                <a:gd name="T47" fmla="*/ 74 h 454"/>
                <a:gd name="T48" fmla="*/ 155 w 385"/>
                <a:gd name="T49" fmla="*/ 84 h 454"/>
                <a:gd name="T50" fmla="*/ 180 w 385"/>
                <a:gd name="T51" fmla="*/ 84 h 454"/>
                <a:gd name="T52" fmla="*/ 218 w 385"/>
                <a:gd name="T53" fmla="*/ 72 h 454"/>
                <a:gd name="T54" fmla="*/ 218 w 385"/>
                <a:gd name="T55" fmla="*/ 97 h 454"/>
                <a:gd name="T56" fmla="*/ 218 w 385"/>
                <a:gd name="T57" fmla="*/ 72 h 454"/>
                <a:gd name="T58" fmla="*/ 288 w 385"/>
                <a:gd name="T59" fmla="*/ 281 h 454"/>
                <a:gd name="T60" fmla="*/ 85 w 385"/>
                <a:gd name="T61" fmla="*/ 271 h 454"/>
                <a:gd name="T62" fmla="*/ 96 w 385"/>
                <a:gd name="T63" fmla="*/ 183 h 454"/>
                <a:gd name="T64" fmla="*/ 299 w 385"/>
                <a:gd name="T65" fmla="*/ 193 h 454"/>
                <a:gd name="T66" fmla="*/ 278 w 385"/>
                <a:gd name="T67" fmla="*/ 231 h 454"/>
                <a:gd name="T68" fmla="*/ 106 w 385"/>
                <a:gd name="T69" fmla="*/ 204 h 454"/>
                <a:gd name="T70" fmla="*/ 278 w 385"/>
                <a:gd name="T71" fmla="*/ 23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5" h="454">
                  <a:moveTo>
                    <a:pt x="301" y="161"/>
                  </a:moveTo>
                  <a:cubicBezTo>
                    <a:pt x="83" y="161"/>
                    <a:pt x="83" y="161"/>
                    <a:pt x="83" y="161"/>
                  </a:cubicBezTo>
                  <a:cubicBezTo>
                    <a:pt x="72" y="161"/>
                    <a:pt x="63" y="170"/>
                    <a:pt x="63" y="181"/>
                  </a:cubicBezTo>
                  <a:cubicBezTo>
                    <a:pt x="63" y="284"/>
                    <a:pt x="63" y="284"/>
                    <a:pt x="63" y="284"/>
                  </a:cubicBezTo>
                  <a:cubicBezTo>
                    <a:pt x="63" y="295"/>
                    <a:pt x="72" y="304"/>
                    <a:pt x="83" y="304"/>
                  </a:cubicBezTo>
                  <a:cubicBezTo>
                    <a:pt x="301" y="304"/>
                    <a:pt x="301" y="304"/>
                    <a:pt x="301" y="304"/>
                  </a:cubicBezTo>
                  <a:cubicBezTo>
                    <a:pt x="312" y="304"/>
                    <a:pt x="321" y="295"/>
                    <a:pt x="321" y="284"/>
                  </a:cubicBezTo>
                  <a:cubicBezTo>
                    <a:pt x="321" y="181"/>
                    <a:pt x="321" y="181"/>
                    <a:pt x="321" y="181"/>
                  </a:cubicBezTo>
                  <a:cubicBezTo>
                    <a:pt x="321" y="170"/>
                    <a:pt x="312" y="161"/>
                    <a:pt x="301" y="161"/>
                  </a:cubicBezTo>
                  <a:close/>
                  <a:moveTo>
                    <a:pt x="306" y="145"/>
                  </a:moveTo>
                  <a:cubicBezTo>
                    <a:pt x="79" y="145"/>
                    <a:pt x="79" y="145"/>
                    <a:pt x="79" y="145"/>
                  </a:cubicBezTo>
                  <a:cubicBezTo>
                    <a:pt x="79" y="96"/>
                    <a:pt x="79" y="96"/>
                    <a:pt x="79" y="96"/>
                  </a:cubicBezTo>
                  <a:cubicBezTo>
                    <a:pt x="79" y="40"/>
                    <a:pt x="126" y="0"/>
                    <a:pt x="193" y="0"/>
                  </a:cubicBezTo>
                  <a:cubicBezTo>
                    <a:pt x="259" y="0"/>
                    <a:pt x="306" y="40"/>
                    <a:pt x="306" y="96"/>
                  </a:cubicBezTo>
                  <a:lnTo>
                    <a:pt x="306" y="145"/>
                  </a:lnTo>
                  <a:close/>
                  <a:moveTo>
                    <a:pt x="306" y="454"/>
                  </a:moveTo>
                  <a:cubicBezTo>
                    <a:pt x="204" y="454"/>
                    <a:pt x="204" y="454"/>
                    <a:pt x="204" y="454"/>
                  </a:cubicBezTo>
                  <a:cubicBezTo>
                    <a:pt x="204" y="320"/>
                    <a:pt x="204" y="320"/>
                    <a:pt x="204" y="320"/>
                  </a:cubicBezTo>
                  <a:cubicBezTo>
                    <a:pt x="274" y="320"/>
                    <a:pt x="274" y="320"/>
                    <a:pt x="274" y="320"/>
                  </a:cubicBezTo>
                  <a:cubicBezTo>
                    <a:pt x="295" y="320"/>
                    <a:pt x="306" y="331"/>
                    <a:pt x="306" y="352"/>
                  </a:cubicBezTo>
                  <a:lnTo>
                    <a:pt x="306" y="454"/>
                  </a:lnTo>
                  <a:close/>
                  <a:moveTo>
                    <a:pt x="79" y="352"/>
                  </a:moveTo>
                  <a:cubicBezTo>
                    <a:pt x="79" y="331"/>
                    <a:pt x="91" y="320"/>
                    <a:pt x="111" y="320"/>
                  </a:cubicBezTo>
                  <a:cubicBezTo>
                    <a:pt x="181" y="320"/>
                    <a:pt x="181" y="320"/>
                    <a:pt x="181" y="320"/>
                  </a:cubicBezTo>
                  <a:cubicBezTo>
                    <a:pt x="181" y="454"/>
                    <a:pt x="181" y="454"/>
                    <a:pt x="181" y="454"/>
                  </a:cubicBezTo>
                  <a:cubicBezTo>
                    <a:pt x="79" y="454"/>
                    <a:pt x="79" y="454"/>
                    <a:pt x="79" y="454"/>
                  </a:cubicBezTo>
                  <a:lnTo>
                    <a:pt x="79" y="352"/>
                  </a:lnTo>
                  <a:close/>
                  <a:moveTo>
                    <a:pt x="48" y="145"/>
                  </a:moveTo>
                  <a:cubicBezTo>
                    <a:pt x="48" y="332"/>
                    <a:pt x="48" y="332"/>
                    <a:pt x="48" y="332"/>
                  </a:cubicBezTo>
                  <a:cubicBezTo>
                    <a:pt x="16" y="332"/>
                    <a:pt x="16" y="332"/>
                    <a:pt x="16" y="332"/>
                  </a:cubicBezTo>
                  <a:cubicBezTo>
                    <a:pt x="6" y="332"/>
                    <a:pt x="0" y="327"/>
                    <a:pt x="0" y="317"/>
                  </a:cubicBezTo>
                  <a:cubicBezTo>
                    <a:pt x="0" y="160"/>
                    <a:pt x="0" y="160"/>
                    <a:pt x="0" y="160"/>
                  </a:cubicBezTo>
                  <a:cubicBezTo>
                    <a:pt x="0" y="150"/>
                    <a:pt x="6" y="145"/>
                    <a:pt x="16" y="145"/>
                  </a:cubicBezTo>
                  <a:lnTo>
                    <a:pt x="48" y="145"/>
                  </a:lnTo>
                  <a:close/>
                  <a:moveTo>
                    <a:pt x="370" y="332"/>
                  </a:moveTo>
                  <a:cubicBezTo>
                    <a:pt x="338" y="332"/>
                    <a:pt x="338" y="332"/>
                    <a:pt x="338" y="332"/>
                  </a:cubicBezTo>
                  <a:cubicBezTo>
                    <a:pt x="338" y="145"/>
                    <a:pt x="338" y="145"/>
                    <a:pt x="338" y="145"/>
                  </a:cubicBezTo>
                  <a:cubicBezTo>
                    <a:pt x="370" y="145"/>
                    <a:pt x="370" y="145"/>
                    <a:pt x="370" y="145"/>
                  </a:cubicBezTo>
                  <a:cubicBezTo>
                    <a:pt x="380" y="145"/>
                    <a:pt x="385" y="150"/>
                    <a:pt x="385" y="160"/>
                  </a:cubicBezTo>
                  <a:cubicBezTo>
                    <a:pt x="385" y="317"/>
                    <a:pt x="385" y="317"/>
                    <a:pt x="385" y="317"/>
                  </a:cubicBezTo>
                  <a:cubicBezTo>
                    <a:pt x="385" y="327"/>
                    <a:pt x="380" y="332"/>
                    <a:pt x="370" y="332"/>
                  </a:cubicBezTo>
                  <a:close/>
                  <a:moveTo>
                    <a:pt x="263" y="74"/>
                  </a:moveTo>
                  <a:cubicBezTo>
                    <a:pt x="263" y="65"/>
                    <a:pt x="255" y="58"/>
                    <a:pt x="247" y="58"/>
                  </a:cubicBezTo>
                  <a:cubicBezTo>
                    <a:pt x="139" y="58"/>
                    <a:pt x="139" y="58"/>
                    <a:pt x="139" y="58"/>
                  </a:cubicBezTo>
                  <a:cubicBezTo>
                    <a:pt x="130" y="58"/>
                    <a:pt x="123" y="65"/>
                    <a:pt x="123" y="74"/>
                  </a:cubicBezTo>
                  <a:cubicBezTo>
                    <a:pt x="123" y="124"/>
                    <a:pt x="123" y="124"/>
                    <a:pt x="123" y="124"/>
                  </a:cubicBezTo>
                  <a:cubicBezTo>
                    <a:pt x="263" y="124"/>
                    <a:pt x="263" y="124"/>
                    <a:pt x="263" y="124"/>
                  </a:cubicBezTo>
                  <a:cubicBezTo>
                    <a:pt x="263" y="74"/>
                    <a:pt x="263" y="74"/>
                    <a:pt x="263" y="74"/>
                  </a:cubicBezTo>
                  <a:close/>
                  <a:moveTo>
                    <a:pt x="167" y="72"/>
                  </a:moveTo>
                  <a:cubicBezTo>
                    <a:pt x="161" y="72"/>
                    <a:pt x="155" y="77"/>
                    <a:pt x="155" y="84"/>
                  </a:cubicBezTo>
                  <a:cubicBezTo>
                    <a:pt x="155" y="91"/>
                    <a:pt x="161" y="97"/>
                    <a:pt x="167" y="97"/>
                  </a:cubicBezTo>
                  <a:cubicBezTo>
                    <a:pt x="174" y="97"/>
                    <a:pt x="180" y="91"/>
                    <a:pt x="180" y="84"/>
                  </a:cubicBezTo>
                  <a:cubicBezTo>
                    <a:pt x="180" y="77"/>
                    <a:pt x="174" y="72"/>
                    <a:pt x="167" y="72"/>
                  </a:cubicBezTo>
                  <a:close/>
                  <a:moveTo>
                    <a:pt x="218" y="72"/>
                  </a:moveTo>
                  <a:cubicBezTo>
                    <a:pt x="211" y="72"/>
                    <a:pt x="205" y="77"/>
                    <a:pt x="205" y="84"/>
                  </a:cubicBezTo>
                  <a:cubicBezTo>
                    <a:pt x="205" y="91"/>
                    <a:pt x="211" y="97"/>
                    <a:pt x="218" y="97"/>
                  </a:cubicBezTo>
                  <a:cubicBezTo>
                    <a:pt x="225" y="97"/>
                    <a:pt x="230" y="91"/>
                    <a:pt x="230" y="84"/>
                  </a:cubicBezTo>
                  <a:cubicBezTo>
                    <a:pt x="230" y="77"/>
                    <a:pt x="225" y="72"/>
                    <a:pt x="218" y="72"/>
                  </a:cubicBezTo>
                  <a:close/>
                  <a:moveTo>
                    <a:pt x="299" y="271"/>
                  </a:moveTo>
                  <a:cubicBezTo>
                    <a:pt x="299" y="277"/>
                    <a:pt x="294" y="281"/>
                    <a:pt x="288" y="281"/>
                  </a:cubicBezTo>
                  <a:cubicBezTo>
                    <a:pt x="96" y="281"/>
                    <a:pt x="96" y="281"/>
                    <a:pt x="96" y="281"/>
                  </a:cubicBezTo>
                  <a:cubicBezTo>
                    <a:pt x="90" y="281"/>
                    <a:pt x="85" y="277"/>
                    <a:pt x="85" y="271"/>
                  </a:cubicBezTo>
                  <a:cubicBezTo>
                    <a:pt x="85" y="193"/>
                    <a:pt x="85" y="193"/>
                    <a:pt x="85" y="193"/>
                  </a:cubicBezTo>
                  <a:cubicBezTo>
                    <a:pt x="85" y="188"/>
                    <a:pt x="90" y="183"/>
                    <a:pt x="96" y="183"/>
                  </a:cubicBezTo>
                  <a:cubicBezTo>
                    <a:pt x="288" y="183"/>
                    <a:pt x="288" y="183"/>
                    <a:pt x="288" y="183"/>
                  </a:cubicBezTo>
                  <a:cubicBezTo>
                    <a:pt x="294" y="183"/>
                    <a:pt x="299" y="188"/>
                    <a:pt x="299" y="193"/>
                  </a:cubicBezTo>
                  <a:lnTo>
                    <a:pt x="299" y="271"/>
                  </a:lnTo>
                  <a:close/>
                  <a:moveTo>
                    <a:pt x="278" y="231"/>
                  </a:moveTo>
                  <a:cubicBezTo>
                    <a:pt x="106" y="231"/>
                    <a:pt x="106" y="231"/>
                    <a:pt x="106" y="231"/>
                  </a:cubicBezTo>
                  <a:cubicBezTo>
                    <a:pt x="106" y="204"/>
                    <a:pt x="106" y="204"/>
                    <a:pt x="106" y="204"/>
                  </a:cubicBezTo>
                  <a:cubicBezTo>
                    <a:pt x="278" y="204"/>
                    <a:pt x="278" y="204"/>
                    <a:pt x="278" y="204"/>
                  </a:cubicBezTo>
                  <a:lnTo>
                    <a:pt x="278" y="231"/>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103" name="グループ化 102">
            <a:extLst>
              <a:ext uri="{FF2B5EF4-FFF2-40B4-BE49-F238E27FC236}">
                <a16:creationId xmlns:a16="http://schemas.microsoft.com/office/drawing/2014/main" id="{105761E0-857C-465E-ADFF-E4E9CEE5D31A}"/>
              </a:ext>
            </a:extLst>
          </p:cNvPr>
          <p:cNvGrpSpPr>
            <a:grpSpLocks noChangeAspect="1"/>
          </p:cNvGrpSpPr>
          <p:nvPr/>
        </p:nvGrpSpPr>
        <p:grpSpPr>
          <a:xfrm>
            <a:off x="3167115" y="4770479"/>
            <a:ext cx="501758" cy="365773"/>
            <a:chOff x="9004702" y="2160000"/>
            <a:chExt cx="1155572" cy="842391"/>
          </a:xfrm>
        </p:grpSpPr>
        <p:sp>
          <p:nvSpPr>
            <p:cNvPr id="104" name="フリーフォーム: 図形 103">
              <a:extLst>
                <a:ext uri="{FF2B5EF4-FFF2-40B4-BE49-F238E27FC236}">
                  <a16:creationId xmlns:a16="http://schemas.microsoft.com/office/drawing/2014/main" id="{7B7EA5B2-E1C6-4276-8BEC-3500028DE3A9}"/>
                </a:ext>
              </a:extLst>
            </p:cNvPr>
            <p:cNvSpPr/>
            <p:nvPr/>
          </p:nvSpPr>
          <p:spPr>
            <a:xfrm>
              <a:off x="9101952" y="2219435"/>
              <a:ext cx="961167" cy="610171"/>
            </a:xfrm>
            <a:custGeom>
              <a:avLst/>
              <a:gdLst>
                <a:gd name="connsiteX0" fmla="*/ 961168 w 961167"/>
                <a:gd name="connsiteY0" fmla="*/ 24289 h 610171"/>
                <a:gd name="connsiteX1" fmla="*/ 936879 w 961167"/>
                <a:gd name="connsiteY1" fmla="*/ 0 h 610171"/>
                <a:gd name="connsiteX2" fmla="*/ 24289 w 961167"/>
                <a:gd name="connsiteY2" fmla="*/ 0 h 610171"/>
                <a:gd name="connsiteX3" fmla="*/ 0 w 961167"/>
                <a:gd name="connsiteY3" fmla="*/ 24289 h 610171"/>
                <a:gd name="connsiteX4" fmla="*/ 0 w 961167"/>
                <a:gd name="connsiteY4" fmla="*/ 585883 h 610171"/>
                <a:gd name="connsiteX5" fmla="*/ 24289 w 961167"/>
                <a:gd name="connsiteY5" fmla="*/ 610172 h 610171"/>
                <a:gd name="connsiteX6" fmla="*/ 936879 w 961167"/>
                <a:gd name="connsiteY6" fmla="*/ 610172 h 610171"/>
                <a:gd name="connsiteX7" fmla="*/ 961168 w 961167"/>
                <a:gd name="connsiteY7" fmla="*/ 585883 h 610171"/>
                <a:gd name="connsiteX8" fmla="*/ 961168 w 961167"/>
                <a:gd name="connsiteY8" fmla="*/ 24289 h 610171"/>
                <a:gd name="connsiteX9" fmla="*/ 403860 w 961167"/>
                <a:gd name="connsiteY9" fmla="*/ 572357 h 610171"/>
                <a:gd name="connsiteX10" fmla="*/ 470345 w 961167"/>
                <a:gd name="connsiteY10" fmla="*/ 372809 h 610171"/>
                <a:gd name="connsiteX11" fmla="*/ 581025 w 961167"/>
                <a:gd name="connsiteY11" fmla="*/ 390335 h 610171"/>
                <a:gd name="connsiteX12" fmla="*/ 666274 w 961167"/>
                <a:gd name="connsiteY12" fmla="*/ 503396 h 610171"/>
                <a:gd name="connsiteX13" fmla="*/ 666274 w 961167"/>
                <a:gd name="connsiteY13" fmla="*/ 572452 h 610171"/>
                <a:gd name="connsiteX14" fmla="*/ 403765 w 961167"/>
                <a:gd name="connsiteY14" fmla="*/ 572452 h 610171"/>
                <a:gd name="connsiteX15" fmla="*/ 37814 w 961167"/>
                <a:gd name="connsiteY15" fmla="*/ 572357 h 610171"/>
                <a:gd name="connsiteX16" fmla="*/ 37814 w 961167"/>
                <a:gd name="connsiteY16" fmla="*/ 503301 h 610171"/>
                <a:gd name="connsiteX17" fmla="*/ 128492 w 961167"/>
                <a:gd name="connsiteY17" fmla="*/ 390239 h 610171"/>
                <a:gd name="connsiteX18" fmla="*/ 239268 w 961167"/>
                <a:gd name="connsiteY18" fmla="*/ 372713 h 610171"/>
                <a:gd name="connsiteX19" fmla="*/ 305753 w 961167"/>
                <a:gd name="connsiteY19" fmla="*/ 572262 h 610171"/>
                <a:gd name="connsiteX20" fmla="*/ 37719 w 961167"/>
                <a:gd name="connsiteY20" fmla="*/ 572262 h 610171"/>
                <a:gd name="connsiteX21" fmla="*/ 923354 w 961167"/>
                <a:gd name="connsiteY21" fmla="*/ 208883 h 610171"/>
                <a:gd name="connsiteX22" fmla="*/ 923354 w 961167"/>
                <a:gd name="connsiteY22" fmla="*/ 246698 h 610171"/>
                <a:gd name="connsiteX23" fmla="*/ 712756 w 961167"/>
                <a:gd name="connsiteY23" fmla="*/ 246698 h 610171"/>
                <a:gd name="connsiteX24" fmla="*/ 712756 w 961167"/>
                <a:gd name="connsiteY24" fmla="*/ 208883 h 610171"/>
                <a:gd name="connsiteX25" fmla="*/ 744474 w 961167"/>
                <a:gd name="connsiteY25" fmla="*/ 208883 h 610171"/>
                <a:gd name="connsiteX26" fmla="*/ 744474 w 961167"/>
                <a:gd name="connsiteY26" fmla="*/ 207836 h 610171"/>
                <a:gd name="connsiteX27" fmla="*/ 803148 w 961167"/>
                <a:gd name="connsiteY27" fmla="*/ 154781 h 610171"/>
                <a:gd name="connsiteX28" fmla="*/ 803148 w 961167"/>
                <a:gd name="connsiteY28" fmla="*/ 153734 h 610171"/>
                <a:gd name="connsiteX29" fmla="*/ 781241 w 961167"/>
                <a:gd name="connsiteY29" fmla="*/ 120110 h 610171"/>
                <a:gd name="connsiteX30" fmla="*/ 818007 w 961167"/>
                <a:gd name="connsiteY30" fmla="*/ 83344 h 610171"/>
                <a:gd name="connsiteX31" fmla="*/ 854869 w 961167"/>
                <a:gd name="connsiteY31" fmla="*/ 120110 h 610171"/>
                <a:gd name="connsiteX32" fmla="*/ 832961 w 961167"/>
                <a:gd name="connsiteY32" fmla="*/ 153734 h 610171"/>
                <a:gd name="connsiteX33" fmla="*/ 832961 w 961167"/>
                <a:gd name="connsiteY33" fmla="*/ 154781 h 610171"/>
                <a:gd name="connsiteX34" fmla="*/ 891731 w 961167"/>
                <a:gd name="connsiteY34" fmla="*/ 207836 h 610171"/>
                <a:gd name="connsiteX35" fmla="*/ 891731 w 961167"/>
                <a:gd name="connsiteY35" fmla="*/ 208883 h 610171"/>
                <a:gd name="connsiteX36" fmla="*/ 923354 w 961167"/>
                <a:gd name="connsiteY36" fmla="*/ 208883 h 610171"/>
                <a:gd name="connsiteX37" fmla="*/ 891731 w 961167"/>
                <a:gd name="connsiteY37" fmla="*/ 457295 h 610171"/>
                <a:gd name="connsiteX38" fmla="*/ 923354 w 961167"/>
                <a:gd name="connsiteY38" fmla="*/ 457295 h 610171"/>
                <a:gd name="connsiteX39" fmla="*/ 923354 w 961167"/>
                <a:gd name="connsiteY39" fmla="*/ 495110 h 610171"/>
                <a:gd name="connsiteX40" fmla="*/ 712756 w 961167"/>
                <a:gd name="connsiteY40" fmla="*/ 495110 h 610171"/>
                <a:gd name="connsiteX41" fmla="*/ 712756 w 961167"/>
                <a:gd name="connsiteY41" fmla="*/ 457295 h 610171"/>
                <a:gd name="connsiteX42" fmla="*/ 744474 w 961167"/>
                <a:gd name="connsiteY42" fmla="*/ 457295 h 610171"/>
                <a:gd name="connsiteX43" fmla="*/ 744474 w 961167"/>
                <a:gd name="connsiteY43" fmla="*/ 456248 h 610171"/>
                <a:gd name="connsiteX44" fmla="*/ 803148 w 961167"/>
                <a:gd name="connsiteY44" fmla="*/ 403193 h 610171"/>
                <a:gd name="connsiteX45" fmla="*/ 803148 w 961167"/>
                <a:gd name="connsiteY45" fmla="*/ 402146 h 610171"/>
                <a:gd name="connsiteX46" fmla="*/ 781241 w 961167"/>
                <a:gd name="connsiteY46" fmla="*/ 368522 h 610171"/>
                <a:gd name="connsiteX47" fmla="*/ 818007 w 961167"/>
                <a:gd name="connsiteY47" fmla="*/ 331756 h 610171"/>
                <a:gd name="connsiteX48" fmla="*/ 854869 w 961167"/>
                <a:gd name="connsiteY48" fmla="*/ 368522 h 610171"/>
                <a:gd name="connsiteX49" fmla="*/ 832961 w 961167"/>
                <a:gd name="connsiteY49" fmla="*/ 402146 h 610171"/>
                <a:gd name="connsiteX50" fmla="*/ 832961 w 961167"/>
                <a:gd name="connsiteY50" fmla="*/ 403193 h 610171"/>
                <a:gd name="connsiteX51" fmla="*/ 891731 w 961167"/>
                <a:gd name="connsiteY51" fmla="*/ 456248 h 610171"/>
                <a:gd name="connsiteX52" fmla="*/ 891731 w 961167"/>
                <a:gd name="connsiteY52" fmla="*/ 457295 h 610171"/>
                <a:gd name="connsiteX53" fmla="*/ 319850 w 961167"/>
                <a:gd name="connsiteY53" fmla="*/ 572452 h 610171"/>
                <a:gd name="connsiteX54" fmla="*/ 331851 w 961167"/>
                <a:gd name="connsiteY54" fmla="*/ 428625 h 610171"/>
                <a:gd name="connsiteX55" fmla="*/ 354806 w 961167"/>
                <a:gd name="connsiteY55" fmla="*/ 411194 h 610171"/>
                <a:gd name="connsiteX56" fmla="*/ 377762 w 961167"/>
                <a:gd name="connsiteY56" fmla="*/ 428625 h 610171"/>
                <a:gd name="connsiteX57" fmla="*/ 389763 w 961167"/>
                <a:gd name="connsiteY57" fmla="*/ 572452 h 610171"/>
                <a:gd name="connsiteX58" fmla="*/ 319945 w 961167"/>
                <a:gd name="connsiteY58" fmla="*/ 572452 h 610171"/>
                <a:gd name="connsiteX59" fmla="*/ 465868 w 961167"/>
                <a:gd name="connsiteY59" fmla="*/ 160973 h 610171"/>
                <a:gd name="connsiteX60" fmla="*/ 465868 w 961167"/>
                <a:gd name="connsiteY60" fmla="*/ 242697 h 610171"/>
                <a:gd name="connsiteX61" fmla="*/ 436721 w 961167"/>
                <a:gd name="connsiteY61" fmla="*/ 332708 h 610171"/>
                <a:gd name="connsiteX62" fmla="*/ 436721 w 961167"/>
                <a:gd name="connsiteY62" fmla="*/ 353473 h 610171"/>
                <a:gd name="connsiteX63" fmla="*/ 398907 w 961167"/>
                <a:gd name="connsiteY63" fmla="*/ 377666 h 610171"/>
                <a:gd name="connsiteX64" fmla="*/ 398907 w 961167"/>
                <a:gd name="connsiteY64" fmla="*/ 317468 h 610171"/>
                <a:gd name="connsiteX65" fmla="*/ 404336 w 961167"/>
                <a:gd name="connsiteY65" fmla="*/ 311944 h 610171"/>
                <a:gd name="connsiteX66" fmla="*/ 427958 w 961167"/>
                <a:gd name="connsiteY66" fmla="*/ 242697 h 610171"/>
                <a:gd name="connsiteX67" fmla="*/ 427958 w 961167"/>
                <a:gd name="connsiteY67" fmla="*/ 160973 h 610171"/>
                <a:gd name="connsiteX68" fmla="*/ 424053 w 961167"/>
                <a:gd name="connsiteY68" fmla="*/ 133064 h 610171"/>
                <a:gd name="connsiteX69" fmla="*/ 281273 w 961167"/>
                <a:gd name="connsiteY69" fmla="*/ 175927 h 610171"/>
                <a:gd name="connsiteX70" fmla="*/ 281273 w 961167"/>
                <a:gd name="connsiteY70" fmla="*/ 242697 h 610171"/>
                <a:gd name="connsiteX71" fmla="*/ 304895 w 961167"/>
                <a:gd name="connsiteY71" fmla="*/ 312039 h 610171"/>
                <a:gd name="connsiteX72" fmla="*/ 310325 w 961167"/>
                <a:gd name="connsiteY72" fmla="*/ 317564 h 610171"/>
                <a:gd name="connsiteX73" fmla="*/ 310325 w 961167"/>
                <a:gd name="connsiteY73" fmla="*/ 377762 h 610171"/>
                <a:gd name="connsiteX74" fmla="*/ 272510 w 961167"/>
                <a:gd name="connsiteY74" fmla="*/ 353568 h 610171"/>
                <a:gd name="connsiteX75" fmla="*/ 272510 w 961167"/>
                <a:gd name="connsiteY75" fmla="*/ 332804 h 610171"/>
                <a:gd name="connsiteX76" fmla="*/ 243364 w 961167"/>
                <a:gd name="connsiteY76" fmla="*/ 242792 h 610171"/>
                <a:gd name="connsiteX77" fmla="*/ 243364 w 961167"/>
                <a:gd name="connsiteY77" fmla="*/ 161068 h 610171"/>
                <a:gd name="connsiteX78" fmla="*/ 335756 w 961167"/>
                <a:gd name="connsiteY78" fmla="*/ 70104 h 610171"/>
                <a:gd name="connsiteX79" fmla="*/ 373190 w 961167"/>
                <a:gd name="connsiteY79" fmla="*/ 70104 h 610171"/>
                <a:gd name="connsiteX80" fmla="*/ 465582 w 961167"/>
                <a:gd name="connsiteY80" fmla="*/ 161068 h 61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61167" h="610171">
                  <a:moveTo>
                    <a:pt x="961168" y="24289"/>
                  </a:moveTo>
                  <a:cubicBezTo>
                    <a:pt x="961168" y="10954"/>
                    <a:pt x="950214" y="0"/>
                    <a:pt x="936879" y="0"/>
                  </a:cubicBezTo>
                  <a:lnTo>
                    <a:pt x="24289" y="0"/>
                  </a:lnTo>
                  <a:cubicBezTo>
                    <a:pt x="10954" y="0"/>
                    <a:pt x="0" y="10954"/>
                    <a:pt x="0" y="24289"/>
                  </a:cubicBezTo>
                  <a:lnTo>
                    <a:pt x="0" y="585883"/>
                  </a:lnTo>
                  <a:cubicBezTo>
                    <a:pt x="0" y="599218"/>
                    <a:pt x="10954" y="610172"/>
                    <a:pt x="24289" y="610172"/>
                  </a:cubicBezTo>
                  <a:lnTo>
                    <a:pt x="936879" y="610172"/>
                  </a:lnTo>
                  <a:cubicBezTo>
                    <a:pt x="950214" y="610172"/>
                    <a:pt x="961168" y="599218"/>
                    <a:pt x="961168" y="585883"/>
                  </a:cubicBezTo>
                  <a:lnTo>
                    <a:pt x="961168" y="24289"/>
                  </a:lnTo>
                  <a:close/>
                  <a:moveTo>
                    <a:pt x="403860" y="572357"/>
                  </a:moveTo>
                  <a:lnTo>
                    <a:pt x="470345" y="372809"/>
                  </a:lnTo>
                  <a:cubicBezTo>
                    <a:pt x="501396" y="377762"/>
                    <a:pt x="545783" y="384715"/>
                    <a:pt x="581025" y="390335"/>
                  </a:cubicBezTo>
                  <a:cubicBezTo>
                    <a:pt x="644747" y="400431"/>
                    <a:pt x="666274" y="438436"/>
                    <a:pt x="666274" y="503396"/>
                  </a:cubicBezTo>
                  <a:lnTo>
                    <a:pt x="666274" y="572452"/>
                  </a:lnTo>
                  <a:lnTo>
                    <a:pt x="403765" y="572452"/>
                  </a:lnTo>
                  <a:close/>
                  <a:moveTo>
                    <a:pt x="37814" y="572357"/>
                  </a:moveTo>
                  <a:lnTo>
                    <a:pt x="37814" y="503301"/>
                  </a:lnTo>
                  <a:cubicBezTo>
                    <a:pt x="37814" y="438436"/>
                    <a:pt x="64770" y="400336"/>
                    <a:pt x="128492" y="390239"/>
                  </a:cubicBezTo>
                  <a:cubicBezTo>
                    <a:pt x="163735" y="384620"/>
                    <a:pt x="208217" y="377666"/>
                    <a:pt x="239268" y="372713"/>
                  </a:cubicBezTo>
                  <a:lnTo>
                    <a:pt x="305753" y="572262"/>
                  </a:lnTo>
                  <a:lnTo>
                    <a:pt x="37719" y="572262"/>
                  </a:lnTo>
                  <a:close/>
                  <a:moveTo>
                    <a:pt x="923354" y="208883"/>
                  </a:moveTo>
                  <a:lnTo>
                    <a:pt x="923354" y="246698"/>
                  </a:lnTo>
                  <a:lnTo>
                    <a:pt x="712756" y="246698"/>
                  </a:lnTo>
                  <a:lnTo>
                    <a:pt x="712756" y="208883"/>
                  </a:lnTo>
                  <a:lnTo>
                    <a:pt x="744474" y="208883"/>
                  </a:lnTo>
                  <a:lnTo>
                    <a:pt x="744474" y="207836"/>
                  </a:lnTo>
                  <a:cubicBezTo>
                    <a:pt x="744474" y="172307"/>
                    <a:pt x="769620" y="157829"/>
                    <a:pt x="803148" y="154781"/>
                  </a:cubicBezTo>
                  <a:lnTo>
                    <a:pt x="803148" y="153734"/>
                  </a:lnTo>
                  <a:cubicBezTo>
                    <a:pt x="790289" y="148019"/>
                    <a:pt x="781241" y="135160"/>
                    <a:pt x="781241" y="120110"/>
                  </a:cubicBezTo>
                  <a:cubicBezTo>
                    <a:pt x="781241" y="99822"/>
                    <a:pt x="797719" y="83344"/>
                    <a:pt x="818007" y="83344"/>
                  </a:cubicBezTo>
                  <a:cubicBezTo>
                    <a:pt x="838295" y="83344"/>
                    <a:pt x="854869" y="99822"/>
                    <a:pt x="854869" y="120110"/>
                  </a:cubicBezTo>
                  <a:cubicBezTo>
                    <a:pt x="854869" y="135160"/>
                    <a:pt x="845820" y="148019"/>
                    <a:pt x="832961" y="153734"/>
                  </a:cubicBezTo>
                  <a:lnTo>
                    <a:pt x="832961" y="154781"/>
                  </a:lnTo>
                  <a:cubicBezTo>
                    <a:pt x="866489" y="157829"/>
                    <a:pt x="891731" y="172307"/>
                    <a:pt x="891731" y="207836"/>
                  </a:cubicBezTo>
                  <a:lnTo>
                    <a:pt x="891731" y="208883"/>
                  </a:lnTo>
                  <a:lnTo>
                    <a:pt x="923354" y="208883"/>
                  </a:lnTo>
                  <a:close/>
                  <a:moveTo>
                    <a:pt x="891731" y="457295"/>
                  </a:moveTo>
                  <a:lnTo>
                    <a:pt x="923354" y="457295"/>
                  </a:lnTo>
                  <a:lnTo>
                    <a:pt x="923354" y="495110"/>
                  </a:lnTo>
                  <a:lnTo>
                    <a:pt x="712756" y="495110"/>
                  </a:lnTo>
                  <a:lnTo>
                    <a:pt x="712756" y="457295"/>
                  </a:lnTo>
                  <a:lnTo>
                    <a:pt x="744474" y="457295"/>
                  </a:lnTo>
                  <a:lnTo>
                    <a:pt x="744474" y="456248"/>
                  </a:lnTo>
                  <a:cubicBezTo>
                    <a:pt x="744474" y="420719"/>
                    <a:pt x="769620" y="406241"/>
                    <a:pt x="803148" y="403193"/>
                  </a:cubicBezTo>
                  <a:lnTo>
                    <a:pt x="803148" y="402146"/>
                  </a:lnTo>
                  <a:cubicBezTo>
                    <a:pt x="790289" y="396431"/>
                    <a:pt x="781241" y="383572"/>
                    <a:pt x="781241" y="368522"/>
                  </a:cubicBezTo>
                  <a:cubicBezTo>
                    <a:pt x="781241" y="348234"/>
                    <a:pt x="797719" y="331756"/>
                    <a:pt x="818007" y="331756"/>
                  </a:cubicBezTo>
                  <a:cubicBezTo>
                    <a:pt x="838295" y="331756"/>
                    <a:pt x="854869" y="348234"/>
                    <a:pt x="854869" y="368522"/>
                  </a:cubicBezTo>
                  <a:cubicBezTo>
                    <a:pt x="854869" y="383572"/>
                    <a:pt x="845820" y="396431"/>
                    <a:pt x="832961" y="402146"/>
                  </a:cubicBezTo>
                  <a:lnTo>
                    <a:pt x="832961" y="403193"/>
                  </a:lnTo>
                  <a:cubicBezTo>
                    <a:pt x="866489" y="406241"/>
                    <a:pt x="891731" y="420719"/>
                    <a:pt x="891731" y="456248"/>
                  </a:cubicBezTo>
                  <a:lnTo>
                    <a:pt x="891731" y="457295"/>
                  </a:lnTo>
                  <a:close/>
                  <a:moveTo>
                    <a:pt x="319850" y="572452"/>
                  </a:moveTo>
                  <a:lnTo>
                    <a:pt x="331851" y="428625"/>
                  </a:lnTo>
                  <a:lnTo>
                    <a:pt x="354806" y="411194"/>
                  </a:lnTo>
                  <a:lnTo>
                    <a:pt x="377762" y="428625"/>
                  </a:lnTo>
                  <a:lnTo>
                    <a:pt x="389763" y="572452"/>
                  </a:lnTo>
                  <a:lnTo>
                    <a:pt x="319945" y="572452"/>
                  </a:lnTo>
                  <a:close/>
                  <a:moveTo>
                    <a:pt x="465868" y="160973"/>
                  </a:moveTo>
                  <a:lnTo>
                    <a:pt x="465868" y="242697"/>
                  </a:lnTo>
                  <a:cubicBezTo>
                    <a:pt x="465868" y="282607"/>
                    <a:pt x="457295" y="309372"/>
                    <a:pt x="436721" y="332708"/>
                  </a:cubicBezTo>
                  <a:lnTo>
                    <a:pt x="436721" y="353473"/>
                  </a:lnTo>
                  <a:lnTo>
                    <a:pt x="398907" y="377666"/>
                  </a:lnTo>
                  <a:lnTo>
                    <a:pt x="398907" y="317468"/>
                  </a:lnTo>
                  <a:lnTo>
                    <a:pt x="404336" y="311944"/>
                  </a:lnTo>
                  <a:cubicBezTo>
                    <a:pt x="419291" y="296799"/>
                    <a:pt x="427958" y="280607"/>
                    <a:pt x="427958" y="242697"/>
                  </a:cubicBezTo>
                  <a:lnTo>
                    <a:pt x="427958" y="160973"/>
                  </a:lnTo>
                  <a:cubicBezTo>
                    <a:pt x="427958" y="149638"/>
                    <a:pt x="426720" y="140494"/>
                    <a:pt x="424053" y="133064"/>
                  </a:cubicBezTo>
                  <a:lnTo>
                    <a:pt x="281273" y="175927"/>
                  </a:lnTo>
                  <a:lnTo>
                    <a:pt x="281273" y="242697"/>
                  </a:lnTo>
                  <a:cubicBezTo>
                    <a:pt x="281273" y="280702"/>
                    <a:pt x="289941" y="296894"/>
                    <a:pt x="304895" y="312039"/>
                  </a:cubicBezTo>
                  <a:lnTo>
                    <a:pt x="310325" y="317564"/>
                  </a:lnTo>
                  <a:lnTo>
                    <a:pt x="310325" y="377762"/>
                  </a:lnTo>
                  <a:lnTo>
                    <a:pt x="272510" y="353568"/>
                  </a:lnTo>
                  <a:lnTo>
                    <a:pt x="272510" y="332804"/>
                  </a:lnTo>
                  <a:cubicBezTo>
                    <a:pt x="251936" y="309372"/>
                    <a:pt x="243364" y="282702"/>
                    <a:pt x="243364" y="242792"/>
                  </a:cubicBezTo>
                  <a:lnTo>
                    <a:pt x="243364" y="161068"/>
                  </a:lnTo>
                  <a:cubicBezTo>
                    <a:pt x="243364" y="100679"/>
                    <a:pt x="274415" y="70104"/>
                    <a:pt x="335756" y="70104"/>
                  </a:cubicBezTo>
                  <a:lnTo>
                    <a:pt x="373190" y="70104"/>
                  </a:lnTo>
                  <a:cubicBezTo>
                    <a:pt x="434531" y="70104"/>
                    <a:pt x="465582" y="100679"/>
                    <a:pt x="465582" y="161068"/>
                  </a:cubicBezTo>
                  <a:close/>
                </a:path>
              </a:pathLst>
            </a:custGeom>
            <a:solidFill>
              <a:srgbClr val="FFFFF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alpha val="50000"/>
                  </a:prstClr>
                </a:solidFill>
                <a:effectLst/>
                <a:uLnTx/>
                <a:uFillTx/>
                <a:latin typeface="Meiryo UI"/>
                <a:ea typeface="Meiryo UI"/>
                <a:cs typeface="+mn-cs"/>
              </a:endParaRPr>
            </a:p>
          </p:txBody>
        </p:sp>
        <p:sp>
          <p:nvSpPr>
            <p:cNvPr id="105" name="フリーフォーム: 図形 104">
              <a:extLst>
                <a:ext uri="{FF2B5EF4-FFF2-40B4-BE49-F238E27FC236}">
                  <a16:creationId xmlns:a16="http://schemas.microsoft.com/office/drawing/2014/main" id="{5947C734-1A91-4850-A035-7FF854D972C3}"/>
                </a:ext>
              </a:extLst>
            </p:cNvPr>
            <p:cNvSpPr/>
            <p:nvPr/>
          </p:nvSpPr>
          <p:spPr>
            <a:xfrm>
              <a:off x="9004702" y="2160000"/>
              <a:ext cx="1155572" cy="842391"/>
            </a:xfrm>
            <a:custGeom>
              <a:avLst/>
              <a:gdLst>
                <a:gd name="connsiteX0" fmla="*/ 1069181 w 1155572"/>
                <a:gd name="connsiteY0" fmla="*/ 729044 h 842391"/>
                <a:gd name="connsiteX1" fmla="*/ 86392 w 1155572"/>
                <a:gd name="connsiteY1" fmla="*/ 729044 h 842391"/>
                <a:gd name="connsiteX2" fmla="*/ 37814 w 1155572"/>
                <a:gd name="connsiteY2" fmla="*/ 680466 h 842391"/>
                <a:gd name="connsiteX3" fmla="*/ 37814 w 1155572"/>
                <a:gd name="connsiteY3" fmla="*/ 680466 h 842391"/>
                <a:gd name="connsiteX4" fmla="*/ 37814 w 1155572"/>
                <a:gd name="connsiteY4" fmla="*/ 48578 h 842391"/>
                <a:gd name="connsiteX5" fmla="*/ 37814 w 1155572"/>
                <a:gd name="connsiteY5" fmla="*/ 48578 h 842391"/>
                <a:gd name="connsiteX6" fmla="*/ 86392 w 1155572"/>
                <a:gd name="connsiteY6" fmla="*/ 0 h 842391"/>
                <a:gd name="connsiteX7" fmla="*/ 1069181 w 1155572"/>
                <a:gd name="connsiteY7" fmla="*/ 0 h 842391"/>
                <a:gd name="connsiteX8" fmla="*/ 1117759 w 1155572"/>
                <a:gd name="connsiteY8" fmla="*/ 48387 h 842391"/>
                <a:gd name="connsiteX9" fmla="*/ 1117759 w 1155572"/>
                <a:gd name="connsiteY9" fmla="*/ 680561 h 842391"/>
                <a:gd name="connsiteX10" fmla="*/ 1069181 w 1155572"/>
                <a:gd name="connsiteY10" fmla="*/ 728948 h 842391"/>
                <a:gd name="connsiteX11" fmla="*/ 1058418 w 1155572"/>
                <a:gd name="connsiteY11" fmla="*/ 83725 h 842391"/>
                <a:gd name="connsiteX12" fmla="*/ 1034129 w 1155572"/>
                <a:gd name="connsiteY12" fmla="*/ 59436 h 842391"/>
                <a:gd name="connsiteX13" fmla="*/ 121539 w 1155572"/>
                <a:gd name="connsiteY13" fmla="*/ 59436 h 842391"/>
                <a:gd name="connsiteX14" fmla="*/ 97250 w 1155572"/>
                <a:gd name="connsiteY14" fmla="*/ 83725 h 842391"/>
                <a:gd name="connsiteX15" fmla="*/ 97250 w 1155572"/>
                <a:gd name="connsiteY15" fmla="*/ 645319 h 842391"/>
                <a:gd name="connsiteX16" fmla="*/ 121539 w 1155572"/>
                <a:gd name="connsiteY16" fmla="*/ 669608 h 842391"/>
                <a:gd name="connsiteX17" fmla="*/ 1034129 w 1155572"/>
                <a:gd name="connsiteY17" fmla="*/ 669608 h 842391"/>
                <a:gd name="connsiteX18" fmla="*/ 1058418 w 1155572"/>
                <a:gd name="connsiteY18" fmla="*/ 645319 h 842391"/>
                <a:gd name="connsiteX19" fmla="*/ 1058418 w 1155572"/>
                <a:gd name="connsiteY19" fmla="*/ 83725 h 842391"/>
                <a:gd name="connsiteX20" fmla="*/ 1155573 w 1155572"/>
                <a:gd name="connsiteY20" fmla="*/ 777621 h 842391"/>
                <a:gd name="connsiteX21" fmla="*/ 0 w 1155572"/>
                <a:gd name="connsiteY21" fmla="*/ 777621 h 842391"/>
                <a:gd name="connsiteX22" fmla="*/ 0 w 1155572"/>
                <a:gd name="connsiteY22" fmla="*/ 842391 h 842391"/>
                <a:gd name="connsiteX23" fmla="*/ 1155573 w 1155572"/>
                <a:gd name="connsiteY23" fmla="*/ 842391 h 842391"/>
                <a:gd name="connsiteX24" fmla="*/ 1155573 w 1155572"/>
                <a:gd name="connsiteY24" fmla="*/ 777621 h 842391"/>
                <a:gd name="connsiteX25" fmla="*/ 763524 w 1155572"/>
                <a:gd name="connsiteY25" fmla="*/ 631793 h 842391"/>
                <a:gd name="connsiteX26" fmla="*/ 763524 w 1155572"/>
                <a:gd name="connsiteY26" fmla="*/ 562737 h 842391"/>
                <a:gd name="connsiteX27" fmla="*/ 678275 w 1155572"/>
                <a:gd name="connsiteY27" fmla="*/ 449675 h 842391"/>
                <a:gd name="connsiteX28" fmla="*/ 567595 w 1155572"/>
                <a:gd name="connsiteY28" fmla="*/ 432149 h 842391"/>
                <a:gd name="connsiteX29" fmla="*/ 501110 w 1155572"/>
                <a:gd name="connsiteY29" fmla="*/ 631698 h 842391"/>
                <a:gd name="connsiteX30" fmla="*/ 763619 w 1155572"/>
                <a:gd name="connsiteY30" fmla="*/ 631698 h 842391"/>
                <a:gd name="connsiteX31" fmla="*/ 402908 w 1155572"/>
                <a:gd name="connsiteY31" fmla="*/ 631793 h 842391"/>
                <a:gd name="connsiteX32" fmla="*/ 336423 w 1155572"/>
                <a:gd name="connsiteY32" fmla="*/ 432245 h 842391"/>
                <a:gd name="connsiteX33" fmla="*/ 225647 w 1155572"/>
                <a:gd name="connsiteY33" fmla="*/ 449771 h 842391"/>
                <a:gd name="connsiteX34" fmla="*/ 134969 w 1155572"/>
                <a:gd name="connsiteY34" fmla="*/ 562832 h 842391"/>
                <a:gd name="connsiteX35" fmla="*/ 134969 w 1155572"/>
                <a:gd name="connsiteY35" fmla="*/ 631888 h 842391"/>
                <a:gd name="connsiteX36" fmla="*/ 402908 w 1155572"/>
                <a:gd name="connsiteY36" fmla="*/ 631888 h 842391"/>
                <a:gd name="connsiteX37" fmla="*/ 988981 w 1155572"/>
                <a:gd name="connsiteY37" fmla="*/ 268319 h 842391"/>
                <a:gd name="connsiteX38" fmla="*/ 988981 w 1155572"/>
                <a:gd name="connsiteY38" fmla="*/ 267272 h 842391"/>
                <a:gd name="connsiteX39" fmla="*/ 930212 w 1155572"/>
                <a:gd name="connsiteY39" fmla="*/ 214217 h 842391"/>
                <a:gd name="connsiteX40" fmla="*/ 930212 w 1155572"/>
                <a:gd name="connsiteY40" fmla="*/ 213169 h 842391"/>
                <a:gd name="connsiteX41" fmla="*/ 952119 w 1155572"/>
                <a:gd name="connsiteY41" fmla="*/ 179546 h 842391"/>
                <a:gd name="connsiteX42" fmla="*/ 915257 w 1155572"/>
                <a:gd name="connsiteY42" fmla="*/ 142780 h 842391"/>
                <a:gd name="connsiteX43" fmla="*/ 878491 w 1155572"/>
                <a:gd name="connsiteY43" fmla="*/ 179546 h 842391"/>
                <a:gd name="connsiteX44" fmla="*/ 900398 w 1155572"/>
                <a:gd name="connsiteY44" fmla="*/ 213169 h 842391"/>
                <a:gd name="connsiteX45" fmla="*/ 900398 w 1155572"/>
                <a:gd name="connsiteY45" fmla="*/ 214217 h 842391"/>
                <a:gd name="connsiteX46" fmla="*/ 841724 w 1155572"/>
                <a:gd name="connsiteY46" fmla="*/ 267272 h 842391"/>
                <a:gd name="connsiteX47" fmla="*/ 841724 w 1155572"/>
                <a:gd name="connsiteY47" fmla="*/ 268319 h 842391"/>
                <a:gd name="connsiteX48" fmla="*/ 810006 w 1155572"/>
                <a:gd name="connsiteY48" fmla="*/ 268319 h 842391"/>
                <a:gd name="connsiteX49" fmla="*/ 810006 w 1155572"/>
                <a:gd name="connsiteY49" fmla="*/ 306134 h 842391"/>
                <a:gd name="connsiteX50" fmla="*/ 1020604 w 1155572"/>
                <a:gd name="connsiteY50" fmla="*/ 306134 h 842391"/>
                <a:gd name="connsiteX51" fmla="*/ 1020604 w 1155572"/>
                <a:gd name="connsiteY51" fmla="*/ 268319 h 842391"/>
                <a:gd name="connsiteX52" fmla="*/ 988981 w 1155572"/>
                <a:gd name="connsiteY52" fmla="*/ 268319 h 842391"/>
                <a:gd name="connsiteX53" fmla="*/ 988981 w 1155572"/>
                <a:gd name="connsiteY53" fmla="*/ 515588 h 842391"/>
                <a:gd name="connsiteX54" fmla="*/ 930212 w 1155572"/>
                <a:gd name="connsiteY54" fmla="*/ 462534 h 842391"/>
                <a:gd name="connsiteX55" fmla="*/ 930212 w 1155572"/>
                <a:gd name="connsiteY55" fmla="*/ 461486 h 842391"/>
                <a:gd name="connsiteX56" fmla="*/ 952119 w 1155572"/>
                <a:gd name="connsiteY56" fmla="*/ 427863 h 842391"/>
                <a:gd name="connsiteX57" fmla="*/ 915257 w 1155572"/>
                <a:gd name="connsiteY57" fmla="*/ 391097 h 842391"/>
                <a:gd name="connsiteX58" fmla="*/ 878491 w 1155572"/>
                <a:gd name="connsiteY58" fmla="*/ 427863 h 842391"/>
                <a:gd name="connsiteX59" fmla="*/ 900398 w 1155572"/>
                <a:gd name="connsiteY59" fmla="*/ 461486 h 842391"/>
                <a:gd name="connsiteX60" fmla="*/ 900398 w 1155572"/>
                <a:gd name="connsiteY60" fmla="*/ 462534 h 842391"/>
                <a:gd name="connsiteX61" fmla="*/ 841724 w 1155572"/>
                <a:gd name="connsiteY61" fmla="*/ 515588 h 842391"/>
                <a:gd name="connsiteX62" fmla="*/ 841724 w 1155572"/>
                <a:gd name="connsiteY62" fmla="*/ 516636 h 842391"/>
                <a:gd name="connsiteX63" fmla="*/ 810006 w 1155572"/>
                <a:gd name="connsiteY63" fmla="*/ 516636 h 842391"/>
                <a:gd name="connsiteX64" fmla="*/ 810006 w 1155572"/>
                <a:gd name="connsiteY64" fmla="*/ 554450 h 842391"/>
                <a:gd name="connsiteX65" fmla="*/ 1020604 w 1155572"/>
                <a:gd name="connsiteY65" fmla="*/ 554450 h 842391"/>
                <a:gd name="connsiteX66" fmla="*/ 1020604 w 1155572"/>
                <a:gd name="connsiteY66" fmla="*/ 516636 h 842391"/>
                <a:gd name="connsiteX67" fmla="*/ 988981 w 1155572"/>
                <a:gd name="connsiteY67" fmla="*/ 516636 h 842391"/>
                <a:gd name="connsiteX68" fmla="*/ 988981 w 1155572"/>
                <a:gd name="connsiteY68" fmla="*/ 515588 h 842391"/>
                <a:gd name="connsiteX69" fmla="*/ 486918 w 1155572"/>
                <a:gd name="connsiteY69" fmla="*/ 631793 h 842391"/>
                <a:gd name="connsiteX70" fmla="*/ 474917 w 1155572"/>
                <a:gd name="connsiteY70" fmla="*/ 487966 h 842391"/>
                <a:gd name="connsiteX71" fmla="*/ 451961 w 1155572"/>
                <a:gd name="connsiteY71" fmla="*/ 470535 h 842391"/>
                <a:gd name="connsiteX72" fmla="*/ 429006 w 1155572"/>
                <a:gd name="connsiteY72" fmla="*/ 487966 h 842391"/>
                <a:gd name="connsiteX73" fmla="*/ 417005 w 1155572"/>
                <a:gd name="connsiteY73" fmla="*/ 631793 h 842391"/>
                <a:gd name="connsiteX74" fmla="*/ 486823 w 1155572"/>
                <a:gd name="connsiteY74" fmla="*/ 631793 h 842391"/>
                <a:gd name="connsiteX75" fmla="*/ 470725 w 1155572"/>
                <a:gd name="connsiteY75" fmla="*/ 129350 h 842391"/>
                <a:gd name="connsiteX76" fmla="*/ 433292 w 1155572"/>
                <a:gd name="connsiteY76" fmla="*/ 129350 h 842391"/>
                <a:gd name="connsiteX77" fmla="*/ 340900 w 1155572"/>
                <a:gd name="connsiteY77" fmla="*/ 220313 h 842391"/>
                <a:gd name="connsiteX78" fmla="*/ 340900 w 1155572"/>
                <a:gd name="connsiteY78" fmla="*/ 302038 h 842391"/>
                <a:gd name="connsiteX79" fmla="*/ 370046 w 1155572"/>
                <a:gd name="connsiteY79" fmla="*/ 392049 h 842391"/>
                <a:gd name="connsiteX80" fmla="*/ 370046 w 1155572"/>
                <a:gd name="connsiteY80" fmla="*/ 412814 h 842391"/>
                <a:gd name="connsiteX81" fmla="*/ 407861 w 1155572"/>
                <a:gd name="connsiteY81" fmla="*/ 437007 h 842391"/>
                <a:gd name="connsiteX82" fmla="*/ 407861 w 1155572"/>
                <a:gd name="connsiteY82" fmla="*/ 376809 h 842391"/>
                <a:gd name="connsiteX83" fmla="*/ 402431 w 1155572"/>
                <a:gd name="connsiteY83" fmla="*/ 371285 h 842391"/>
                <a:gd name="connsiteX84" fmla="*/ 378809 w 1155572"/>
                <a:gd name="connsiteY84" fmla="*/ 301943 h 842391"/>
                <a:gd name="connsiteX85" fmla="*/ 378809 w 1155572"/>
                <a:gd name="connsiteY85" fmla="*/ 235172 h 842391"/>
                <a:gd name="connsiteX86" fmla="*/ 521589 w 1155572"/>
                <a:gd name="connsiteY86" fmla="*/ 192310 h 842391"/>
                <a:gd name="connsiteX87" fmla="*/ 525494 w 1155572"/>
                <a:gd name="connsiteY87" fmla="*/ 220218 h 842391"/>
                <a:gd name="connsiteX88" fmla="*/ 525494 w 1155572"/>
                <a:gd name="connsiteY88" fmla="*/ 301943 h 842391"/>
                <a:gd name="connsiteX89" fmla="*/ 501872 w 1155572"/>
                <a:gd name="connsiteY89" fmla="*/ 371189 h 842391"/>
                <a:gd name="connsiteX90" fmla="*/ 496443 w 1155572"/>
                <a:gd name="connsiteY90" fmla="*/ 376714 h 842391"/>
                <a:gd name="connsiteX91" fmla="*/ 496443 w 1155572"/>
                <a:gd name="connsiteY91" fmla="*/ 436912 h 842391"/>
                <a:gd name="connsiteX92" fmla="*/ 534257 w 1155572"/>
                <a:gd name="connsiteY92" fmla="*/ 412718 h 842391"/>
                <a:gd name="connsiteX93" fmla="*/ 534257 w 1155572"/>
                <a:gd name="connsiteY93" fmla="*/ 391954 h 842391"/>
                <a:gd name="connsiteX94" fmla="*/ 563404 w 1155572"/>
                <a:gd name="connsiteY94" fmla="*/ 301943 h 842391"/>
                <a:gd name="connsiteX95" fmla="*/ 563404 w 1155572"/>
                <a:gd name="connsiteY95" fmla="*/ 220218 h 842391"/>
                <a:gd name="connsiteX96" fmla="*/ 471011 w 1155572"/>
                <a:gd name="connsiteY96" fmla="*/ 129254 h 84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155572" h="842391">
                  <a:moveTo>
                    <a:pt x="1069181" y="729044"/>
                  </a:moveTo>
                  <a:lnTo>
                    <a:pt x="86392" y="729044"/>
                  </a:lnTo>
                  <a:cubicBezTo>
                    <a:pt x="59531" y="729044"/>
                    <a:pt x="37814" y="707231"/>
                    <a:pt x="37814" y="680466"/>
                  </a:cubicBezTo>
                  <a:lnTo>
                    <a:pt x="37814" y="680466"/>
                  </a:lnTo>
                  <a:lnTo>
                    <a:pt x="37814" y="48578"/>
                  </a:lnTo>
                  <a:lnTo>
                    <a:pt x="37814" y="48578"/>
                  </a:lnTo>
                  <a:cubicBezTo>
                    <a:pt x="37814" y="21812"/>
                    <a:pt x="59531" y="0"/>
                    <a:pt x="86392" y="0"/>
                  </a:cubicBezTo>
                  <a:lnTo>
                    <a:pt x="1069181" y="0"/>
                  </a:lnTo>
                  <a:cubicBezTo>
                    <a:pt x="1095947" y="0"/>
                    <a:pt x="1117664" y="21717"/>
                    <a:pt x="1117759" y="48387"/>
                  </a:cubicBezTo>
                  <a:lnTo>
                    <a:pt x="1117759" y="680561"/>
                  </a:lnTo>
                  <a:cubicBezTo>
                    <a:pt x="1117664" y="707327"/>
                    <a:pt x="1095947" y="728948"/>
                    <a:pt x="1069181" y="728948"/>
                  </a:cubicBezTo>
                  <a:close/>
                  <a:moveTo>
                    <a:pt x="1058418" y="83725"/>
                  </a:moveTo>
                  <a:cubicBezTo>
                    <a:pt x="1058418" y="70390"/>
                    <a:pt x="1047464" y="59436"/>
                    <a:pt x="1034129" y="59436"/>
                  </a:cubicBezTo>
                  <a:lnTo>
                    <a:pt x="121539" y="59436"/>
                  </a:lnTo>
                  <a:cubicBezTo>
                    <a:pt x="108204" y="59436"/>
                    <a:pt x="97250" y="70390"/>
                    <a:pt x="97250" y="83725"/>
                  </a:cubicBezTo>
                  <a:lnTo>
                    <a:pt x="97250" y="645319"/>
                  </a:lnTo>
                  <a:cubicBezTo>
                    <a:pt x="97250" y="658654"/>
                    <a:pt x="108204" y="669608"/>
                    <a:pt x="121539" y="669608"/>
                  </a:cubicBezTo>
                  <a:lnTo>
                    <a:pt x="1034129" y="669608"/>
                  </a:lnTo>
                  <a:cubicBezTo>
                    <a:pt x="1047464" y="669608"/>
                    <a:pt x="1058418" y="658654"/>
                    <a:pt x="1058418" y="645319"/>
                  </a:cubicBezTo>
                  <a:lnTo>
                    <a:pt x="1058418" y="83725"/>
                  </a:lnTo>
                  <a:close/>
                  <a:moveTo>
                    <a:pt x="1155573" y="777621"/>
                  </a:moveTo>
                  <a:lnTo>
                    <a:pt x="0" y="777621"/>
                  </a:lnTo>
                  <a:lnTo>
                    <a:pt x="0" y="842391"/>
                  </a:lnTo>
                  <a:lnTo>
                    <a:pt x="1155573" y="842391"/>
                  </a:lnTo>
                  <a:lnTo>
                    <a:pt x="1155573" y="777621"/>
                  </a:lnTo>
                  <a:close/>
                  <a:moveTo>
                    <a:pt x="763524" y="631793"/>
                  </a:moveTo>
                  <a:lnTo>
                    <a:pt x="763524" y="562737"/>
                  </a:lnTo>
                  <a:cubicBezTo>
                    <a:pt x="763524" y="497872"/>
                    <a:pt x="741902" y="459772"/>
                    <a:pt x="678275" y="449675"/>
                  </a:cubicBezTo>
                  <a:cubicBezTo>
                    <a:pt x="643033" y="444056"/>
                    <a:pt x="598551" y="437007"/>
                    <a:pt x="567595" y="432149"/>
                  </a:cubicBezTo>
                  <a:lnTo>
                    <a:pt x="501110" y="631698"/>
                  </a:lnTo>
                  <a:lnTo>
                    <a:pt x="763619" y="631698"/>
                  </a:lnTo>
                  <a:close/>
                  <a:moveTo>
                    <a:pt x="402908" y="631793"/>
                  </a:moveTo>
                  <a:lnTo>
                    <a:pt x="336423" y="432245"/>
                  </a:lnTo>
                  <a:cubicBezTo>
                    <a:pt x="305372" y="437198"/>
                    <a:pt x="260985" y="444151"/>
                    <a:pt x="225647" y="449771"/>
                  </a:cubicBezTo>
                  <a:cubicBezTo>
                    <a:pt x="161925" y="459867"/>
                    <a:pt x="134969" y="497872"/>
                    <a:pt x="134969" y="562832"/>
                  </a:cubicBezTo>
                  <a:lnTo>
                    <a:pt x="134969" y="631888"/>
                  </a:lnTo>
                  <a:lnTo>
                    <a:pt x="402908" y="631888"/>
                  </a:lnTo>
                  <a:close/>
                  <a:moveTo>
                    <a:pt x="988981" y="268319"/>
                  </a:moveTo>
                  <a:lnTo>
                    <a:pt x="988981" y="267272"/>
                  </a:lnTo>
                  <a:cubicBezTo>
                    <a:pt x="988981" y="231743"/>
                    <a:pt x="963740" y="217265"/>
                    <a:pt x="930212" y="214217"/>
                  </a:cubicBezTo>
                  <a:lnTo>
                    <a:pt x="930212" y="213169"/>
                  </a:lnTo>
                  <a:cubicBezTo>
                    <a:pt x="943165" y="207455"/>
                    <a:pt x="952119" y="194596"/>
                    <a:pt x="952119" y="179546"/>
                  </a:cubicBezTo>
                  <a:cubicBezTo>
                    <a:pt x="952119" y="159258"/>
                    <a:pt x="935641" y="142780"/>
                    <a:pt x="915257" y="142780"/>
                  </a:cubicBezTo>
                  <a:cubicBezTo>
                    <a:pt x="894874" y="142780"/>
                    <a:pt x="878491" y="159258"/>
                    <a:pt x="878491" y="179546"/>
                  </a:cubicBezTo>
                  <a:cubicBezTo>
                    <a:pt x="878491" y="194596"/>
                    <a:pt x="887540" y="207455"/>
                    <a:pt x="900398" y="213169"/>
                  </a:cubicBezTo>
                  <a:lnTo>
                    <a:pt x="900398" y="214217"/>
                  </a:lnTo>
                  <a:cubicBezTo>
                    <a:pt x="866870" y="217265"/>
                    <a:pt x="841724" y="231743"/>
                    <a:pt x="841724" y="267272"/>
                  </a:cubicBezTo>
                  <a:lnTo>
                    <a:pt x="841724" y="268319"/>
                  </a:lnTo>
                  <a:lnTo>
                    <a:pt x="810006" y="268319"/>
                  </a:lnTo>
                  <a:lnTo>
                    <a:pt x="810006" y="306134"/>
                  </a:lnTo>
                  <a:lnTo>
                    <a:pt x="1020604" y="306134"/>
                  </a:lnTo>
                  <a:lnTo>
                    <a:pt x="1020604" y="268319"/>
                  </a:lnTo>
                  <a:lnTo>
                    <a:pt x="988981" y="268319"/>
                  </a:lnTo>
                  <a:close/>
                  <a:moveTo>
                    <a:pt x="988981" y="515588"/>
                  </a:moveTo>
                  <a:cubicBezTo>
                    <a:pt x="988981" y="480060"/>
                    <a:pt x="963740" y="465582"/>
                    <a:pt x="930212" y="462534"/>
                  </a:cubicBezTo>
                  <a:lnTo>
                    <a:pt x="930212" y="461486"/>
                  </a:lnTo>
                  <a:cubicBezTo>
                    <a:pt x="943165" y="455771"/>
                    <a:pt x="952119" y="442913"/>
                    <a:pt x="952119" y="427863"/>
                  </a:cubicBezTo>
                  <a:cubicBezTo>
                    <a:pt x="952119" y="407575"/>
                    <a:pt x="935641" y="391097"/>
                    <a:pt x="915257" y="391097"/>
                  </a:cubicBezTo>
                  <a:cubicBezTo>
                    <a:pt x="894874" y="391097"/>
                    <a:pt x="878491" y="407575"/>
                    <a:pt x="878491" y="427863"/>
                  </a:cubicBezTo>
                  <a:cubicBezTo>
                    <a:pt x="878491" y="442913"/>
                    <a:pt x="887540" y="455771"/>
                    <a:pt x="900398" y="461486"/>
                  </a:cubicBezTo>
                  <a:lnTo>
                    <a:pt x="900398" y="462534"/>
                  </a:lnTo>
                  <a:cubicBezTo>
                    <a:pt x="866870" y="465582"/>
                    <a:pt x="841724" y="480060"/>
                    <a:pt x="841724" y="515588"/>
                  </a:cubicBezTo>
                  <a:lnTo>
                    <a:pt x="841724" y="516636"/>
                  </a:lnTo>
                  <a:lnTo>
                    <a:pt x="810006" y="516636"/>
                  </a:lnTo>
                  <a:lnTo>
                    <a:pt x="810006" y="554450"/>
                  </a:lnTo>
                  <a:lnTo>
                    <a:pt x="1020604" y="554450"/>
                  </a:lnTo>
                  <a:lnTo>
                    <a:pt x="1020604" y="516636"/>
                  </a:lnTo>
                  <a:lnTo>
                    <a:pt x="988981" y="516636"/>
                  </a:lnTo>
                  <a:lnTo>
                    <a:pt x="988981" y="515588"/>
                  </a:lnTo>
                  <a:close/>
                  <a:moveTo>
                    <a:pt x="486918" y="631793"/>
                  </a:moveTo>
                  <a:lnTo>
                    <a:pt x="474917" y="487966"/>
                  </a:lnTo>
                  <a:lnTo>
                    <a:pt x="451961" y="470535"/>
                  </a:lnTo>
                  <a:lnTo>
                    <a:pt x="429006" y="487966"/>
                  </a:lnTo>
                  <a:lnTo>
                    <a:pt x="417005" y="631793"/>
                  </a:lnTo>
                  <a:lnTo>
                    <a:pt x="486823" y="631793"/>
                  </a:lnTo>
                  <a:close/>
                  <a:moveTo>
                    <a:pt x="470725" y="129350"/>
                  </a:moveTo>
                  <a:lnTo>
                    <a:pt x="433292" y="129350"/>
                  </a:lnTo>
                  <a:cubicBezTo>
                    <a:pt x="371951" y="129350"/>
                    <a:pt x="340900" y="159925"/>
                    <a:pt x="340900" y="220313"/>
                  </a:cubicBezTo>
                  <a:lnTo>
                    <a:pt x="340900" y="302038"/>
                  </a:lnTo>
                  <a:cubicBezTo>
                    <a:pt x="340900" y="341948"/>
                    <a:pt x="349472" y="368713"/>
                    <a:pt x="370046" y="392049"/>
                  </a:cubicBezTo>
                  <a:lnTo>
                    <a:pt x="370046" y="412814"/>
                  </a:lnTo>
                  <a:lnTo>
                    <a:pt x="407861" y="437007"/>
                  </a:lnTo>
                  <a:lnTo>
                    <a:pt x="407861" y="376809"/>
                  </a:lnTo>
                  <a:lnTo>
                    <a:pt x="402431" y="371285"/>
                  </a:lnTo>
                  <a:cubicBezTo>
                    <a:pt x="387477" y="356140"/>
                    <a:pt x="378809" y="339947"/>
                    <a:pt x="378809" y="301943"/>
                  </a:cubicBezTo>
                  <a:lnTo>
                    <a:pt x="378809" y="235172"/>
                  </a:lnTo>
                  <a:lnTo>
                    <a:pt x="521589" y="192310"/>
                  </a:lnTo>
                  <a:cubicBezTo>
                    <a:pt x="524256" y="199739"/>
                    <a:pt x="525494" y="208883"/>
                    <a:pt x="525494" y="220218"/>
                  </a:cubicBezTo>
                  <a:lnTo>
                    <a:pt x="525494" y="301943"/>
                  </a:lnTo>
                  <a:cubicBezTo>
                    <a:pt x="525494" y="339947"/>
                    <a:pt x="516826" y="356140"/>
                    <a:pt x="501872" y="371189"/>
                  </a:cubicBezTo>
                  <a:lnTo>
                    <a:pt x="496443" y="376714"/>
                  </a:lnTo>
                  <a:lnTo>
                    <a:pt x="496443" y="436912"/>
                  </a:lnTo>
                  <a:lnTo>
                    <a:pt x="534257" y="412718"/>
                  </a:lnTo>
                  <a:lnTo>
                    <a:pt x="534257" y="391954"/>
                  </a:lnTo>
                  <a:cubicBezTo>
                    <a:pt x="554831" y="368618"/>
                    <a:pt x="563404" y="341852"/>
                    <a:pt x="563404" y="301943"/>
                  </a:cubicBezTo>
                  <a:lnTo>
                    <a:pt x="563404" y="220218"/>
                  </a:lnTo>
                  <a:cubicBezTo>
                    <a:pt x="563404" y="159830"/>
                    <a:pt x="532352" y="129254"/>
                    <a:pt x="471011" y="129254"/>
                  </a:cubicBezTo>
                  <a:close/>
                </a:path>
              </a:pathLst>
            </a:custGeom>
            <a:solidFill>
              <a:srgbClr val="003B83"/>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alpha val="50000"/>
                  </a:prstClr>
                </a:solidFill>
                <a:effectLst/>
                <a:uLnTx/>
                <a:uFillTx/>
                <a:latin typeface="Meiryo UI"/>
                <a:ea typeface="Meiryo UI"/>
                <a:cs typeface="+mn-cs"/>
              </a:endParaRPr>
            </a:p>
          </p:txBody>
        </p:sp>
      </p:grpSp>
      <p:grpSp>
        <p:nvGrpSpPr>
          <p:cNvPr id="109" name="消防車">
            <a:extLst>
              <a:ext uri="{FF2B5EF4-FFF2-40B4-BE49-F238E27FC236}">
                <a16:creationId xmlns:a16="http://schemas.microsoft.com/office/drawing/2014/main" id="{25C765CC-5BB0-4DD8-9555-181A16442F5E}"/>
              </a:ext>
            </a:extLst>
          </p:cNvPr>
          <p:cNvGrpSpPr>
            <a:grpSpLocks noChangeAspect="1"/>
          </p:cNvGrpSpPr>
          <p:nvPr/>
        </p:nvGrpSpPr>
        <p:grpSpPr bwMode="auto">
          <a:xfrm>
            <a:off x="5708918" y="4836983"/>
            <a:ext cx="443038" cy="232765"/>
            <a:chOff x="5945" y="3247"/>
            <a:chExt cx="1300" cy="683"/>
          </a:xfrm>
        </p:grpSpPr>
        <p:sp>
          <p:nvSpPr>
            <p:cNvPr id="110" name="Freeform 90">
              <a:extLst>
                <a:ext uri="{FF2B5EF4-FFF2-40B4-BE49-F238E27FC236}">
                  <a16:creationId xmlns:a16="http://schemas.microsoft.com/office/drawing/2014/main" id="{4BBBC619-0D69-4CDB-B231-791D7A54D4D3}"/>
                </a:ext>
              </a:extLst>
            </p:cNvPr>
            <p:cNvSpPr>
              <a:spLocks noEditPoints="1"/>
            </p:cNvSpPr>
            <p:nvPr/>
          </p:nvSpPr>
          <p:spPr bwMode="auto">
            <a:xfrm>
              <a:off x="6013" y="3460"/>
              <a:ext cx="1200" cy="341"/>
            </a:xfrm>
            <a:custGeom>
              <a:avLst/>
              <a:gdLst>
                <a:gd name="T0" fmla="*/ 768 w 791"/>
                <a:gd name="T1" fmla="*/ 156 h 224"/>
                <a:gd name="T2" fmla="*/ 723 w 791"/>
                <a:gd name="T3" fmla="*/ 201 h 224"/>
                <a:gd name="T4" fmla="*/ 691 w 791"/>
                <a:gd name="T5" fmla="*/ 124 h 224"/>
                <a:gd name="T6" fmla="*/ 753 w 791"/>
                <a:gd name="T7" fmla="*/ 122 h 224"/>
                <a:gd name="T8" fmla="*/ 756 w 791"/>
                <a:gd name="T9" fmla="*/ 125 h 224"/>
                <a:gd name="T10" fmla="*/ 133 w 791"/>
                <a:gd name="T11" fmla="*/ 103 h 224"/>
                <a:gd name="T12" fmla="*/ 6 w 791"/>
                <a:gd name="T13" fmla="*/ 121 h 224"/>
                <a:gd name="T14" fmla="*/ 0 w 791"/>
                <a:gd name="T15" fmla="*/ 171 h 224"/>
                <a:gd name="T16" fmla="*/ 37 w 791"/>
                <a:gd name="T17" fmla="*/ 179 h 224"/>
                <a:gd name="T18" fmla="*/ 126 w 791"/>
                <a:gd name="T19" fmla="*/ 126 h 224"/>
                <a:gd name="T20" fmla="*/ 133 w 791"/>
                <a:gd name="T21" fmla="*/ 103 h 224"/>
                <a:gd name="T22" fmla="*/ 133 w 791"/>
                <a:gd name="T23" fmla="*/ 8 h 224"/>
                <a:gd name="T24" fmla="*/ 46 w 791"/>
                <a:gd name="T25" fmla="*/ 0 h 224"/>
                <a:gd name="T26" fmla="*/ 9 w 791"/>
                <a:gd name="T27" fmla="*/ 91 h 224"/>
                <a:gd name="T28" fmla="*/ 17 w 791"/>
                <a:gd name="T29" fmla="*/ 99 h 224"/>
                <a:gd name="T30" fmla="*/ 133 w 791"/>
                <a:gd name="T31" fmla="*/ 67 h 224"/>
                <a:gd name="T32" fmla="*/ 133 w 791"/>
                <a:gd name="T33" fmla="*/ 8 h 224"/>
                <a:gd name="T34" fmla="*/ 253 w 791"/>
                <a:gd name="T35" fmla="*/ 0 h 224"/>
                <a:gd name="T36" fmla="*/ 170 w 791"/>
                <a:gd name="T37" fmla="*/ 8 h 224"/>
                <a:gd name="T38" fmla="*/ 178 w 791"/>
                <a:gd name="T39" fmla="*/ 72 h 224"/>
                <a:gd name="T40" fmla="*/ 260 w 791"/>
                <a:gd name="T41" fmla="*/ 64 h 224"/>
                <a:gd name="T42" fmla="*/ 391 w 791"/>
                <a:gd name="T43" fmla="*/ 125 h 224"/>
                <a:gd name="T44" fmla="*/ 359 w 791"/>
                <a:gd name="T45" fmla="*/ 125 h 224"/>
                <a:gd name="T46" fmla="*/ 391 w 791"/>
                <a:gd name="T47" fmla="*/ 125 h 224"/>
                <a:gd name="T48" fmla="*/ 434 w 791"/>
                <a:gd name="T49" fmla="*/ 109 h 224"/>
                <a:gd name="T50" fmla="*/ 434 w 791"/>
                <a:gd name="T51" fmla="*/ 141 h 224"/>
                <a:gd name="T52" fmla="*/ 475 w 791"/>
                <a:gd name="T53" fmla="*/ 71 h 224"/>
                <a:gd name="T54" fmla="*/ 346 w 791"/>
                <a:gd name="T55" fmla="*/ 59 h 224"/>
                <a:gd name="T56" fmla="*/ 346 w 791"/>
                <a:gd name="T57" fmla="*/ 82 h 224"/>
                <a:gd name="T58" fmla="*/ 475 w 791"/>
                <a:gd name="T59" fmla="*/ 71 h 224"/>
                <a:gd name="T60" fmla="*/ 670 w 791"/>
                <a:gd name="T61" fmla="*/ 34 h 224"/>
                <a:gd name="T62" fmla="*/ 697 w 791"/>
                <a:gd name="T63" fmla="*/ 72 h 224"/>
                <a:gd name="T64" fmla="*/ 719 w 791"/>
                <a:gd name="T65" fmla="*/ 50 h 224"/>
                <a:gd name="T66" fmla="*/ 681 w 791"/>
                <a:gd name="T67" fmla="*/ 23 h 224"/>
                <a:gd name="T68" fmla="*/ 660 w 791"/>
                <a:gd name="T69" fmla="*/ 24 h 224"/>
                <a:gd name="T70" fmla="*/ 541 w 791"/>
                <a:gd name="T71" fmla="*/ 167 h 224"/>
                <a:gd name="T72" fmla="*/ 513 w 791"/>
                <a:gd name="T73" fmla="*/ 175 h 224"/>
                <a:gd name="T74" fmla="*/ 528 w 791"/>
                <a:gd name="T75" fmla="*/ 191 h 224"/>
                <a:gd name="T76" fmla="*/ 573 w 791"/>
                <a:gd name="T77" fmla="*/ 199 h 224"/>
                <a:gd name="T78" fmla="*/ 791 w 791"/>
                <a:gd name="T79" fmla="*/ 156 h 224"/>
                <a:gd name="T80" fmla="*/ 769 w 791"/>
                <a:gd name="T81" fmla="*/ 106 h 224"/>
                <a:gd name="T82" fmla="*/ 711 w 791"/>
                <a:gd name="T83" fmla="*/ 80 h 224"/>
                <a:gd name="T84" fmla="*/ 675 w 791"/>
                <a:gd name="T85" fmla="*/ 108 h 224"/>
                <a:gd name="T86" fmla="*/ 651 w 791"/>
                <a:gd name="T87" fmla="*/ 172 h 224"/>
                <a:gd name="T88" fmla="*/ 589 w 791"/>
                <a:gd name="T89" fmla="*/ 194 h 224"/>
                <a:gd name="T90" fmla="*/ 675 w 791"/>
                <a:gd name="T91" fmla="*/ 204 h 224"/>
                <a:gd name="T92" fmla="*/ 771 w 791"/>
                <a:gd name="T93" fmla="*/ 20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1" h="224">
                  <a:moveTo>
                    <a:pt x="756" y="125"/>
                  </a:moveTo>
                  <a:cubicBezTo>
                    <a:pt x="764" y="133"/>
                    <a:pt x="768" y="144"/>
                    <a:pt x="768" y="156"/>
                  </a:cubicBezTo>
                  <a:cubicBezTo>
                    <a:pt x="768" y="168"/>
                    <a:pt x="764" y="180"/>
                    <a:pt x="755" y="188"/>
                  </a:cubicBezTo>
                  <a:cubicBezTo>
                    <a:pt x="747" y="197"/>
                    <a:pt x="735" y="201"/>
                    <a:pt x="723" y="201"/>
                  </a:cubicBezTo>
                  <a:cubicBezTo>
                    <a:pt x="711" y="201"/>
                    <a:pt x="700" y="197"/>
                    <a:pt x="691" y="188"/>
                  </a:cubicBezTo>
                  <a:cubicBezTo>
                    <a:pt x="673" y="171"/>
                    <a:pt x="673" y="142"/>
                    <a:pt x="691" y="124"/>
                  </a:cubicBezTo>
                  <a:cubicBezTo>
                    <a:pt x="700" y="115"/>
                    <a:pt x="711" y="111"/>
                    <a:pt x="723" y="111"/>
                  </a:cubicBezTo>
                  <a:cubicBezTo>
                    <a:pt x="734" y="111"/>
                    <a:pt x="744" y="115"/>
                    <a:pt x="753" y="122"/>
                  </a:cubicBezTo>
                  <a:cubicBezTo>
                    <a:pt x="755" y="124"/>
                    <a:pt x="755" y="124"/>
                    <a:pt x="755" y="124"/>
                  </a:cubicBezTo>
                  <a:cubicBezTo>
                    <a:pt x="755" y="124"/>
                    <a:pt x="756" y="125"/>
                    <a:pt x="756" y="125"/>
                  </a:cubicBezTo>
                  <a:close/>
                  <a:moveTo>
                    <a:pt x="133" y="103"/>
                  </a:moveTo>
                  <a:cubicBezTo>
                    <a:pt x="133" y="103"/>
                    <a:pt x="133" y="103"/>
                    <a:pt x="133" y="103"/>
                  </a:cubicBezTo>
                  <a:cubicBezTo>
                    <a:pt x="133" y="99"/>
                    <a:pt x="129" y="95"/>
                    <a:pt x="124" y="96"/>
                  </a:cubicBezTo>
                  <a:cubicBezTo>
                    <a:pt x="6" y="121"/>
                    <a:pt x="6" y="121"/>
                    <a:pt x="6" y="121"/>
                  </a:cubicBezTo>
                  <a:cubicBezTo>
                    <a:pt x="2" y="123"/>
                    <a:pt x="0" y="126"/>
                    <a:pt x="0" y="131"/>
                  </a:cubicBezTo>
                  <a:cubicBezTo>
                    <a:pt x="0" y="171"/>
                    <a:pt x="0" y="171"/>
                    <a:pt x="0" y="171"/>
                  </a:cubicBezTo>
                  <a:cubicBezTo>
                    <a:pt x="0" y="175"/>
                    <a:pt x="3" y="179"/>
                    <a:pt x="8" y="179"/>
                  </a:cubicBezTo>
                  <a:cubicBezTo>
                    <a:pt x="37" y="179"/>
                    <a:pt x="37" y="179"/>
                    <a:pt x="37" y="179"/>
                  </a:cubicBezTo>
                  <a:cubicBezTo>
                    <a:pt x="50" y="179"/>
                    <a:pt x="55" y="177"/>
                    <a:pt x="64" y="170"/>
                  </a:cubicBezTo>
                  <a:cubicBezTo>
                    <a:pt x="126" y="126"/>
                    <a:pt x="126" y="126"/>
                    <a:pt x="126" y="126"/>
                  </a:cubicBezTo>
                  <a:cubicBezTo>
                    <a:pt x="131" y="122"/>
                    <a:pt x="133" y="118"/>
                    <a:pt x="133" y="113"/>
                  </a:cubicBezTo>
                  <a:cubicBezTo>
                    <a:pt x="133" y="113"/>
                    <a:pt x="133" y="108"/>
                    <a:pt x="133" y="103"/>
                  </a:cubicBezTo>
                  <a:close/>
                  <a:moveTo>
                    <a:pt x="133" y="8"/>
                  </a:moveTo>
                  <a:cubicBezTo>
                    <a:pt x="133" y="8"/>
                    <a:pt x="133" y="8"/>
                    <a:pt x="133" y="8"/>
                  </a:cubicBezTo>
                  <a:cubicBezTo>
                    <a:pt x="133" y="4"/>
                    <a:pt x="129" y="0"/>
                    <a:pt x="125" y="0"/>
                  </a:cubicBezTo>
                  <a:cubicBezTo>
                    <a:pt x="46" y="0"/>
                    <a:pt x="46" y="0"/>
                    <a:pt x="46" y="0"/>
                  </a:cubicBezTo>
                  <a:cubicBezTo>
                    <a:pt x="38" y="0"/>
                    <a:pt x="36" y="2"/>
                    <a:pt x="33" y="10"/>
                  </a:cubicBezTo>
                  <a:cubicBezTo>
                    <a:pt x="26" y="28"/>
                    <a:pt x="17" y="60"/>
                    <a:pt x="9" y="91"/>
                  </a:cubicBezTo>
                  <a:cubicBezTo>
                    <a:pt x="8" y="96"/>
                    <a:pt x="11" y="100"/>
                    <a:pt x="17" y="99"/>
                  </a:cubicBezTo>
                  <a:cubicBezTo>
                    <a:pt x="17" y="99"/>
                    <a:pt x="17" y="99"/>
                    <a:pt x="17" y="99"/>
                  </a:cubicBezTo>
                  <a:cubicBezTo>
                    <a:pt x="125" y="76"/>
                    <a:pt x="125" y="76"/>
                    <a:pt x="125" y="76"/>
                  </a:cubicBezTo>
                  <a:cubicBezTo>
                    <a:pt x="130" y="75"/>
                    <a:pt x="133" y="72"/>
                    <a:pt x="133" y="67"/>
                  </a:cubicBezTo>
                  <a:cubicBezTo>
                    <a:pt x="133" y="67"/>
                    <a:pt x="133" y="67"/>
                    <a:pt x="133" y="67"/>
                  </a:cubicBezTo>
                  <a:lnTo>
                    <a:pt x="133" y="8"/>
                  </a:lnTo>
                  <a:close/>
                  <a:moveTo>
                    <a:pt x="260" y="8"/>
                  </a:moveTo>
                  <a:cubicBezTo>
                    <a:pt x="260" y="4"/>
                    <a:pt x="257" y="0"/>
                    <a:pt x="253" y="0"/>
                  </a:cubicBezTo>
                  <a:cubicBezTo>
                    <a:pt x="178" y="0"/>
                    <a:pt x="178" y="0"/>
                    <a:pt x="178" y="0"/>
                  </a:cubicBezTo>
                  <a:cubicBezTo>
                    <a:pt x="173" y="0"/>
                    <a:pt x="170" y="4"/>
                    <a:pt x="170" y="8"/>
                  </a:cubicBezTo>
                  <a:cubicBezTo>
                    <a:pt x="170" y="64"/>
                    <a:pt x="170" y="64"/>
                    <a:pt x="170" y="64"/>
                  </a:cubicBezTo>
                  <a:cubicBezTo>
                    <a:pt x="170" y="68"/>
                    <a:pt x="173" y="72"/>
                    <a:pt x="178" y="72"/>
                  </a:cubicBezTo>
                  <a:cubicBezTo>
                    <a:pt x="253" y="72"/>
                    <a:pt x="253" y="72"/>
                    <a:pt x="253" y="72"/>
                  </a:cubicBezTo>
                  <a:cubicBezTo>
                    <a:pt x="257" y="72"/>
                    <a:pt x="260" y="68"/>
                    <a:pt x="260" y="64"/>
                  </a:cubicBezTo>
                  <a:lnTo>
                    <a:pt x="260" y="8"/>
                  </a:lnTo>
                  <a:close/>
                  <a:moveTo>
                    <a:pt x="391" y="125"/>
                  </a:moveTo>
                  <a:cubicBezTo>
                    <a:pt x="391" y="116"/>
                    <a:pt x="384" y="109"/>
                    <a:pt x="375" y="109"/>
                  </a:cubicBezTo>
                  <a:cubicBezTo>
                    <a:pt x="366" y="109"/>
                    <a:pt x="359" y="116"/>
                    <a:pt x="359" y="125"/>
                  </a:cubicBezTo>
                  <a:cubicBezTo>
                    <a:pt x="359" y="134"/>
                    <a:pt x="366" y="141"/>
                    <a:pt x="375" y="141"/>
                  </a:cubicBezTo>
                  <a:cubicBezTo>
                    <a:pt x="384" y="141"/>
                    <a:pt x="391" y="134"/>
                    <a:pt x="391" y="125"/>
                  </a:cubicBezTo>
                  <a:close/>
                  <a:moveTo>
                    <a:pt x="450" y="125"/>
                  </a:moveTo>
                  <a:cubicBezTo>
                    <a:pt x="450" y="116"/>
                    <a:pt x="443" y="109"/>
                    <a:pt x="434" y="109"/>
                  </a:cubicBezTo>
                  <a:cubicBezTo>
                    <a:pt x="425" y="109"/>
                    <a:pt x="418" y="116"/>
                    <a:pt x="418" y="125"/>
                  </a:cubicBezTo>
                  <a:cubicBezTo>
                    <a:pt x="418" y="134"/>
                    <a:pt x="425" y="141"/>
                    <a:pt x="434" y="141"/>
                  </a:cubicBezTo>
                  <a:cubicBezTo>
                    <a:pt x="443" y="141"/>
                    <a:pt x="450" y="134"/>
                    <a:pt x="450" y="125"/>
                  </a:cubicBezTo>
                  <a:close/>
                  <a:moveTo>
                    <a:pt x="475" y="71"/>
                  </a:moveTo>
                  <a:cubicBezTo>
                    <a:pt x="475" y="64"/>
                    <a:pt x="470" y="59"/>
                    <a:pt x="463" y="59"/>
                  </a:cubicBezTo>
                  <a:cubicBezTo>
                    <a:pt x="346" y="59"/>
                    <a:pt x="346" y="59"/>
                    <a:pt x="346" y="59"/>
                  </a:cubicBezTo>
                  <a:cubicBezTo>
                    <a:pt x="339" y="59"/>
                    <a:pt x="334" y="64"/>
                    <a:pt x="334" y="71"/>
                  </a:cubicBezTo>
                  <a:cubicBezTo>
                    <a:pt x="334" y="77"/>
                    <a:pt x="339" y="82"/>
                    <a:pt x="346" y="82"/>
                  </a:cubicBezTo>
                  <a:cubicBezTo>
                    <a:pt x="463" y="82"/>
                    <a:pt x="463" y="82"/>
                    <a:pt x="463" y="82"/>
                  </a:cubicBezTo>
                  <a:cubicBezTo>
                    <a:pt x="470" y="82"/>
                    <a:pt x="475" y="77"/>
                    <a:pt x="475" y="71"/>
                  </a:cubicBezTo>
                  <a:close/>
                  <a:moveTo>
                    <a:pt x="660" y="24"/>
                  </a:moveTo>
                  <a:cubicBezTo>
                    <a:pt x="670" y="34"/>
                    <a:pt x="670" y="34"/>
                    <a:pt x="670" y="34"/>
                  </a:cubicBezTo>
                  <a:cubicBezTo>
                    <a:pt x="669" y="40"/>
                    <a:pt x="670" y="46"/>
                    <a:pt x="674" y="50"/>
                  </a:cubicBezTo>
                  <a:cubicBezTo>
                    <a:pt x="697" y="72"/>
                    <a:pt x="697" y="72"/>
                    <a:pt x="697" y="72"/>
                  </a:cubicBezTo>
                  <a:cubicBezTo>
                    <a:pt x="697" y="72"/>
                    <a:pt x="697" y="72"/>
                    <a:pt x="697" y="72"/>
                  </a:cubicBezTo>
                  <a:cubicBezTo>
                    <a:pt x="719" y="50"/>
                    <a:pt x="719" y="50"/>
                    <a:pt x="719" y="50"/>
                  </a:cubicBezTo>
                  <a:cubicBezTo>
                    <a:pt x="697" y="27"/>
                    <a:pt x="697" y="27"/>
                    <a:pt x="697" y="27"/>
                  </a:cubicBezTo>
                  <a:cubicBezTo>
                    <a:pt x="692" y="23"/>
                    <a:pt x="687" y="22"/>
                    <a:pt x="681" y="23"/>
                  </a:cubicBezTo>
                  <a:cubicBezTo>
                    <a:pt x="671" y="13"/>
                    <a:pt x="671" y="13"/>
                    <a:pt x="671" y="13"/>
                  </a:cubicBezTo>
                  <a:lnTo>
                    <a:pt x="660" y="24"/>
                  </a:lnTo>
                  <a:close/>
                  <a:moveTo>
                    <a:pt x="573" y="167"/>
                  </a:moveTo>
                  <a:cubicBezTo>
                    <a:pt x="541" y="167"/>
                    <a:pt x="541" y="167"/>
                    <a:pt x="541" y="167"/>
                  </a:cubicBezTo>
                  <a:cubicBezTo>
                    <a:pt x="535" y="167"/>
                    <a:pt x="530" y="170"/>
                    <a:pt x="528" y="175"/>
                  </a:cubicBezTo>
                  <a:cubicBezTo>
                    <a:pt x="513" y="175"/>
                    <a:pt x="513" y="175"/>
                    <a:pt x="513" y="175"/>
                  </a:cubicBezTo>
                  <a:cubicBezTo>
                    <a:pt x="513" y="191"/>
                    <a:pt x="513" y="191"/>
                    <a:pt x="513" y="191"/>
                  </a:cubicBezTo>
                  <a:cubicBezTo>
                    <a:pt x="528" y="191"/>
                    <a:pt x="528" y="191"/>
                    <a:pt x="528" y="191"/>
                  </a:cubicBezTo>
                  <a:cubicBezTo>
                    <a:pt x="530" y="196"/>
                    <a:pt x="535" y="199"/>
                    <a:pt x="541" y="199"/>
                  </a:cubicBezTo>
                  <a:cubicBezTo>
                    <a:pt x="573" y="199"/>
                    <a:pt x="573" y="199"/>
                    <a:pt x="573" y="199"/>
                  </a:cubicBezTo>
                  <a:lnTo>
                    <a:pt x="573" y="167"/>
                  </a:lnTo>
                  <a:close/>
                  <a:moveTo>
                    <a:pt x="791" y="156"/>
                  </a:moveTo>
                  <a:cubicBezTo>
                    <a:pt x="791" y="138"/>
                    <a:pt x="784" y="121"/>
                    <a:pt x="771" y="108"/>
                  </a:cubicBezTo>
                  <a:cubicBezTo>
                    <a:pt x="770" y="107"/>
                    <a:pt x="769" y="106"/>
                    <a:pt x="769" y="106"/>
                  </a:cubicBezTo>
                  <a:cubicBezTo>
                    <a:pt x="727" y="64"/>
                    <a:pt x="727" y="64"/>
                    <a:pt x="727" y="64"/>
                  </a:cubicBezTo>
                  <a:cubicBezTo>
                    <a:pt x="711" y="80"/>
                    <a:pt x="711" y="80"/>
                    <a:pt x="711" y="80"/>
                  </a:cubicBezTo>
                  <a:cubicBezTo>
                    <a:pt x="719" y="88"/>
                    <a:pt x="719" y="88"/>
                    <a:pt x="719" y="88"/>
                  </a:cubicBezTo>
                  <a:cubicBezTo>
                    <a:pt x="702" y="89"/>
                    <a:pt x="687" y="96"/>
                    <a:pt x="675" y="108"/>
                  </a:cubicBezTo>
                  <a:cubicBezTo>
                    <a:pt x="658" y="125"/>
                    <a:pt x="652" y="150"/>
                    <a:pt x="657" y="172"/>
                  </a:cubicBezTo>
                  <a:cubicBezTo>
                    <a:pt x="655" y="172"/>
                    <a:pt x="653" y="172"/>
                    <a:pt x="651" y="172"/>
                  </a:cubicBezTo>
                  <a:cubicBezTo>
                    <a:pt x="589" y="172"/>
                    <a:pt x="589" y="172"/>
                    <a:pt x="589" y="172"/>
                  </a:cubicBezTo>
                  <a:cubicBezTo>
                    <a:pt x="589" y="194"/>
                    <a:pt x="589" y="194"/>
                    <a:pt x="589" y="194"/>
                  </a:cubicBezTo>
                  <a:cubicBezTo>
                    <a:pt x="651" y="194"/>
                    <a:pt x="651" y="194"/>
                    <a:pt x="651" y="194"/>
                  </a:cubicBezTo>
                  <a:cubicBezTo>
                    <a:pt x="660" y="194"/>
                    <a:pt x="669" y="198"/>
                    <a:pt x="675" y="204"/>
                  </a:cubicBezTo>
                  <a:cubicBezTo>
                    <a:pt x="688" y="217"/>
                    <a:pt x="705" y="224"/>
                    <a:pt x="723" y="224"/>
                  </a:cubicBezTo>
                  <a:cubicBezTo>
                    <a:pt x="741" y="224"/>
                    <a:pt x="758" y="217"/>
                    <a:pt x="771" y="204"/>
                  </a:cubicBezTo>
                  <a:cubicBezTo>
                    <a:pt x="784" y="191"/>
                    <a:pt x="791" y="174"/>
                    <a:pt x="791" y="1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11" name="Freeform 91">
              <a:extLst>
                <a:ext uri="{FF2B5EF4-FFF2-40B4-BE49-F238E27FC236}">
                  <a16:creationId xmlns:a16="http://schemas.microsoft.com/office/drawing/2014/main" id="{A8728503-1CAB-4F6E-8BE7-AAD38C4E6863}"/>
                </a:ext>
              </a:extLst>
            </p:cNvPr>
            <p:cNvSpPr>
              <a:spLocks noEditPoints="1"/>
            </p:cNvSpPr>
            <p:nvPr/>
          </p:nvSpPr>
          <p:spPr bwMode="auto">
            <a:xfrm>
              <a:off x="5945" y="3247"/>
              <a:ext cx="1300" cy="683"/>
            </a:xfrm>
            <a:custGeom>
              <a:avLst/>
              <a:gdLst>
                <a:gd name="T0" fmla="*/ 278 w 857"/>
                <a:gd name="T1" fmla="*/ 31 h 449"/>
                <a:gd name="T2" fmla="*/ 5 w 857"/>
                <a:gd name="T3" fmla="*/ 98 h 449"/>
                <a:gd name="T4" fmla="*/ 224 w 857"/>
                <a:gd name="T5" fmla="*/ 65 h 449"/>
                <a:gd name="T6" fmla="*/ 107 w 857"/>
                <a:gd name="T7" fmla="*/ 72 h 449"/>
                <a:gd name="T8" fmla="*/ 107 w 857"/>
                <a:gd name="T9" fmla="*/ 41 h 449"/>
                <a:gd name="T10" fmla="*/ 5 w 857"/>
                <a:gd name="T11" fmla="*/ 16 h 449"/>
                <a:gd name="T12" fmla="*/ 800 w 857"/>
                <a:gd name="T13" fmla="*/ 264 h 449"/>
                <a:gd name="T14" fmla="*/ 736 w 857"/>
                <a:gd name="T15" fmla="*/ 328 h 449"/>
                <a:gd name="T16" fmla="*/ 801 w 857"/>
                <a:gd name="T17" fmla="*/ 265 h 449"/>
                <a:gd name="T18" fmla="*/ 857 w 857"/>
                <a:gd name="T19" fmla="*/ 347 h 449"/>
                <a:gd name="T20" fmla="*/ 600 w 857"/>
                <a:gd name="T21" fmla="*/ 449 h 449"/>
                <a:gd name="T22" fmla="*/ 104 w 857"/>
                <a:gd name="T23" fmla="*/ 391 h 449"/>
                <a:gd name="T24" fmla="*/ 22 w 857"/>
                <a:gd name="T25" fmla="*/ 395 h 449"/>
                <a:gd name="T26" fmla="*/ 82 w 857"/>
                <a:gd name="T27" fmla="*/ 115 h 449"/>
                <a:gd name="T28" fmla="*/ 174 w 857"/>
                <a:gd name="T29" fmla="*/ 88 h 449"/>
                <a:gd name="T30" fmla="*/ 328 w 857"/>
                <a:gd name="T31" fmla="*/ 125 h 449"/>
                <a:gd name="T32" fmla="*/ 361 w 857"/>
                <a:gd name="T33" fmla="*/ 115 h 449"/>
                <a:gd name="T34" fmla="*/ 178 w 857"/>
                <a:gd name="T35" fmla="*/ 243 h 449"/>
                <a:gd name="T36" fmla="*/ 45 w 857"/>
                <a:gd name="T37" fmla="*/ 311 h 449"/>
                <a:gd name="T38" fmla="*/ 171 w 857"/>
                <a:gd name="T39" fmla="*/ 266 h 449"/>
                <a:gd name="T40" fmla="*/ 178 w 857"/>
                <a:gd name="T41" fmla="*/ 148 h 449"/>
                <a:gd name="T42" fmla="*/ 54 w 857"/>
                <a:gd name="T43" fmla="*/ 231 h 449"/>
                <a:gd name="T44" fmla="*/ 178 w 857"/>
                <a:gd name="T45" fmla="*/ 207 h 449"/>
                <a:gd name="T46" fmla="*/ 298 w 857"/>
                <a:gd name="T47" fmla="*/ 140 h 449"/>
                <a:gd name="T48" fmla="*/ 223 w 857"/>
                <a:gd name="T49" fmla="*/ 212 h 449"/>
                <a:gd name="T50" fmla="*/ 436 w 857"/>
                <a:gd name="T51" fmla="*/ 265 h 449"/>
                <a:gd name="T52" fmla="*/ 436 w 857"/>
                <a:gd name="T53" fmla="*/ 265 h 449"/>
                <a:gd name="T54" fmla="*/ 479 w 857"/>
                <a:gd name="T55" fmla="*/ 281 h 449"/>
                <a:gd name="T56" fmla="*/ 391 w 857"/>
                <a:gd name="T57" fmla="*/ 199 h 449"/>
                <a:gd name="T58" fmla="*/ 520 w 857"/>
                <a:gd name="T59" fmla="*/ 211 h 449"/>
                <a:gd name="T60" fmla="*/ 742 w 857"/>
                <a:gd name="T61" fmla="*/ 212 h 449"/>
                <a:gd name="T62" fmla="*/ 726 w 857"/>
                <a:gd name="T63" fmla="*/ 163 h 449"/>
                <a:gd name="T64" fmla="*/ 586 w 857"/>
                <a:gd name="T65" fmla="*/ 307 h 449"/>
                <a:gd name="T66" fmla="*/ 573 w 857"/>
                <a:gd name="T67" fmla="*/ 331 h 449"/>
                <a:gd name="T68" fmla="*/ 836 w 857"/>
                <a:gd name="T69" fmla="*/ 296 h 449"/>
                <a:gd name="T70" fmla="*/ 756 w 857"/>
                <a:gd name="T71" fmla="*/ 220 h 449"/>
                <a:gd name="T72" fmla="*/ 696 w 857"/>
                <a:gd name="T73" fmla="*/ 312 h 449"/>
                <a:gd name="T74" fmla="*/ 720 w 857"/>
                <a:gd name="T75" fmla="*/ 344 h 449"/>
                <a:gd name="T76" fmla="*/ 833 w 857"/>
                <a:gd name="T77" fmla="*/ 22 h 449"/>
                <a:gd name="T78" fmla="*/ 351 w 857"/>
                <a:gd name="T79" fmla="*/ 99 h 449"/>
                <a:gd name="T80" fmla="*/ 351 w 857"/>
                <a:gd name="T81" fmla="*/ 22 h 449"/>
                <a:gd name="T82" fmla="*/ 833 w 857"/>
                <a:gd name="T83" fmla="*/ 22 h 449"/>
                <a:gd name="T84" fmla="*/ 448 w 857"/>
                <a:gd name="T85" fmla="*/ 77 h 449"/>
                <a:gd name="T86" fmla="*/ 464 w 857"/>
                <a:gd name="T87" fmla="*/ 77 h 449"/>
                <a:gd name="T88" fmla="*/ 538 w 857"/>
                <a:gd name="T89" fmla="*/ 22 h 449"/>
                <a:gd name="T90" fmla="*/ 670 w 857"/>
                <a:gd name="T91" fmla="*/ 22 h 449"/>
                <a:gd name="T92" fmla="*/ 670 w 857"/>
                <a:gd name="T93" fmla="*/ 22 h 449"/>
                <a:gd name="T94" fmla="*/ 743 w 857"/>
                <a:gd name="T95" fmla="*/ 77 h 449"/>
                <a:gd name="T96" fmla="*/ 759 w 857"/>
                <a:gd name="T97" fmla="*/ 7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7" h="449">
                  <a:moveTo>
                    <a:pt x="224" y="48"/>
                  </a:moveTo>
                  <a:cubicBezTo>
                    <a:pt x="219" y="33"/>
                    <a:pt x="219" y="33"/>
                    <a:pt x="219" y="33"/>
                  </a:cubicBezTo>
                  <a:cubicBezTo>
                    <a:pt x="273" y="16"/>
                    <a:pt x="273" y="16"/>
                    <a:pt x="273" y="16"/>
                  </a:cubicBezTo>
                  <a:cubicBezTo>
                    <a:pt x="278" y="31"/>
                    <a:pt x="278" y="31"/>
                    <a:pt x="278" y="31"/>
                  </a:cubicBezTo>
                  <a:lnTo>
                    <a:pt x="224" y="48"/>
                  </a:lnTo>
                  <a:close/>
                  <a:moveTo>
                    <a:pt x="54" y="65"/>
                  </a:moveTo>
                  <a:cubicBezTo>
                    <a:pt x="0" y="83"/>
                    <a:pt x="0" y="83"/>
                    <a:pt x="0" y="83"/>
                  </a:cubicBezTo>
                  <a:cubicBezTo>
                    <a:pt x="5" y="98"/>
                    <a:pt x="5" y="98"/>
                    <a:pt x="5" y="98"/>
                  </a:cubicBezTo>
                  <a:cubicBezTo>
                    <a:pt x="59" y="80"/>
                    <a:pt x="59" y="80"/>
                    <a:pt x="59" y="80"/>
                  </a:cubicBezTo>
                  <a:lnTo>
                    <a:pt x="54" y="65"/>
                  </a:lnTo>
                  <a:close/>
                  <a:moveTo>
                    <a:pt x="278" y="83"/>
                  </a:moveTo>
                  <a:cubicBezTo>
                    <a:pt x="224" y="65"/>
                    <a:pt x="224" y="65"/>
                    <a:pt x="224" y="65"/>
                  </a:cubicBezTo>
                  <a:cubicBezTo>
                    <a:pt x="219" y="80"/>
                    <a:pt x="219" y="80"/>
                    <a:pt x="219" y="80"/>
                  </a:cubicBezTo>
                  <a:cubicBezTo>
                    <a:pt x="273" y="98"/>
                    <a:pt x="273" y="98"/>
                    <a:pt x="273" y="98"/>
                  </a:cubicBezTo>
                  <a:lnTo>
                    <a:pt x="278" y="83"/>
                  </a:lnTo>
                  <a:close/>
                  <a:moveTo>
                    <a:pt x="107" y="72"/>
                  </a:moveTo>
                  <a:cubicBezTo>
                    <a:pt x="171" y="72"/>
                    <a:pt x="171" y="72"/>
                    <a:pt x="171" y="72"/>
                  </a:cubicBezTo>
                  <a:cubicBezTo>
                    <a:pt x="180" y="72"/>
                    <a:pt x="187" y="65"/>
                    <a:pt x="187" y="57"/>
                  </a:cubicBezTo>
                  <a:cubicBezTo>
                    <a:pt x="187" y="48"/>
                    <a:pt x="180" y="41"/>
                    <a:pt x="171" y="41"/>
                  </a:cubicBezTo>
                  <a:cubicBezTo>
                    <a:pt x="107" y="41"/>
                    <a:pt x="107" y="41"/>
                    <a:pt x="107" y="41"/>
                  </a:cubicBezTo>
                  <a:cubicBezTo>
                    <a:pt x="99" y="41"/>
                    <a:pt x="92" y="48"/>
                    <a:pt x="92" y="57"/>
                  </a:cubicBezTo>
                  <a:cubicBezTo>
                    <a:pt x="92" y="65"/>
                    <a:pt x="99" y="72"/>
                    <a:pt x="107" y="72"/>
                  </a:cubicBezTo>
                  <a:close/>
                  <a:moveTo>
                    <a:pt x="59" y="33"/>
                  </a:moveTo>
                  <a:cubicBezTo>
                    <a:pt x="5" y="16"/>
                    <a:pt x="5" y="16"/>
                    <a:pt x="5" y="16"/>
                  </a:cubicBezTo>
                  <a:cubicBezTo>
                    <a:pt x="0" y="31"/>
                    <a:pt x="0" y="31"/>
                    <a:pt x="0" y="31"/>
                  </a:cubicBezTo>
                  <a:cubicBezTo>
                    <a:pt x="54" y="48"/>
                    <a:pt x="54" y="48"/>
                    <a:pt x="54" y="48"/>
                  </a:cubicBezTo>
                  <a:lnTo>
                    <a:pt x="59" y="33"/>
                  </a:lnTo>
                  <a:close/>
                  <a:moveTo>
                    <a:pt x="800" y="264"/>
                  </a:moveTo>
                  <a:cubicBezTo>
                    <a:pt x="798" y="262"/>
                    <a:pt x="798" y="262"/>
                    <a:pt x="798" y="262"/>
                  </a:cubicBezTo>
                  <a:cubicBezTo>
                    <a:pt x="789" y="255"/>
                    <a:pt x="779" y="251"/>
                    <a:pt x="768" y="251"/>
                  </a:cubicBezTo>
                  <a:cubicBezTo>
                    <a:pt x="756" y="251"/>
                    <a:pt x="745" y="255"/>
                    <a:pt x="736" y="264"/>
                  </a:cubicBezTo>
                  <a:cubicBezTo>
                    <a:pt x="718" y="282"/>
                    <a:pt x="718" y="311"/>
                    <a:pt x="736" y="328"/>
                  </a:cubicBezTo>
                  <a:cubicBezTo>
                    <a:pt x="745" y="337"/>
                    <a:pt x="756" y="341"/>
                    <a:pt x="768" y="341"/>
                  </a:cubicBezTo>
                  <a:cubicBezTo>
                    <a:pt x="780" y="341"/>
                    <a:pt x="792" y="337"/>
                    <a:pt x="800" y="328"/>
                  </a:cubicBezTo>
                  <a:cubicBezTo>
                    <a:pt x="809" y="320"/>
                    <a:pt x="813" y="308"/>
                    <a:pt x="813" y="296"/>
                  </a:cubicBezTo>
                  <a:cubicBezTo>
                    <a:pt x="813" y="284"/>
                    <a:pt x="809" y="273"/>
                    <a:pt x="801" y="265"/>
                  </a:cubicBezTo>
                  <a:cubicBezTo>
                    <a:pt x="801" y="265"/>
                    <a:pt x="800" y="264"/>
                    <a:pt x="800" y="264"/>
                  </a:cubicBezTo>
                  <a:close/>
                  <a:moveTo>
                    <a:pt x="857" y="125"/>
                  </a:moveTo>
                  <a:cubicBezTo>
                    <a:pt x="857" y="324"/>
                    <a:pt x="857" y="324"/>
                    <a:pt x="857" y="324"/>
                  </a:cubicBezTo>
                  <a:cubicBezTo>
                    <a:pt x="857" y="347"/>
                    <a:pt x="857" y="347"/>
                    <a:pt x="857" y="347"/>
                  </a:cubicBezTo>
                  <a:cubicBezTo>
                    <a:pt x="857" y="374"/>
                    <a:pt x="857" y="374"/>
                    <a:pt x="857" y="374"/>
                  </a:cubicBezTo>
                  <a:cubicBezTo>
                    <a:pt x="857" y="385"/>
                    <a:pt x="848" y="394"/>
                    <a:pt x="836" y="394"/>
                  </a:cubicBezTo>
                  <a:cubicBezTo>
                    <a:pt x="659" y="394"/>
                    <a:pt x="659" y="394"/>
                    <a:pt x="659" y="394"/>
                  </a:cubicBezTo>
                  <a:cubicBezTo>
                    <a:pt x="657" y="425"/>
                    <a:pt x="632" y="449"/>
                    <a:pt x="600" y="449"/>
                  </a:cubicBezTo>
                  <a:cubicBezTo>
                    <a:pt x="569" y="449"/>
                    <a:pt x="544" y="425"/>
                    <a:pt x="542" y="394"/>
                  </a:cubicBezTo>
                  <a:cubicBezTo>
                    <a:pt x="222" y="394"/>
                    <a:pt x="222" y="394"/>
                    <a:pt x="222" y="394"/>
                  </a:cubicBezTo>
                  <a:cubicBezTo>
                    <a:pt x="220" y="425"/>
                    <a:pt x="194" y="449"/>
                    <a:pt x="163" y="449"/>
                  </a:cubicBezTo>
                  <a:cubicBezTo>
                    <a:pt x="130" y="449"/>
                    <a:pt x="104" y="423"/>
                    <a:pt x="104" y="391"/>
                  </a:cubicBezTo>
                  <a:cubicBezTo>
                    <a:pt x="88" y="391"/>
                    <a:pt x="88" y="391"/>
                    <a:pt x="88" y="391"/>
                  </a:cubicBezTo>
                  <a:cubicBezTo>
                    <a:pt x="87" y="399"/>
                    <a:pt x="81" y="405"/>
                    <a:pt x="72" y="405"/>
                  </a:cubicBezTo>
                  <a:cubicBezTo>
                    <a:pt x="32" y="405"/>
                    <a:pt x="32" y="405"/>
                    <a:pt x="32" y="405"/>
                  </a:cubicBezTo>
                  <a:cubicBezTo>
                    <a:pt x="27" y="405"/>
                    <a:pt x="22" y="401"/>
                    <a:pt x="22" y="395"/>
                  </a:cubicBezTo>
                  <a:cubicBezTo>
                    <a:pt x="22" y="395"/>
                    <a:pt x="22" y="395"/>
                    <a:pt x="22" y="395"/>
                  </a:cubicBezTo>
                  <a:cubicBezTo>
                    <a:pt x="22" y="279"/>
                    <a:pt x="22" y="279"/>
                    <a:pt x="22" y="279"/>
                  </a:cubicBezTo>
                  <a:cubicBezTo>
                    <a:pt x="28" y="231"/>
                    <a:pt x="49" y="163"/>
                    <a:pt x="61" y="131"/>
                  </a:cubicBezTo>
                  <a:cubicBezTo>
                    <a:pt x="64" y="121"/>
                    <a:pt x="71" y="115"/>
                    <a:pt x="82" y="115"/>
                  </a:cubicBezTo>
                  <a:cubicBezTo>
                    <a:pt x="82" y="115"/>
                    <a:pt x="82" y="115"/>
                    <a:pt x="83" y="115"/>
                  </a:cubicBezTo>
                  <a:cubicBezTo>
                    <a:pt x="88" y="98"/>
                    <a:pt x="88" y="98"/>
                    <a:pt x="88" y="98"/>
                  </a:cubicBezTo>
                  <a:cubicBezTo>
                    <a:pt x="90" y="92"/>
                    <a:pt x="95" y="88"/>
                    <a:pt x="101" y="88"/>
                  </a:cubicBezTo>
                  <a:cubicBezTo>
                    <a:pt x="174" y="88"/>
                    <a:pt x="174" y="88"/>
                    <a:pt x="174" y="88"/>
                  </a:cubicBezTo>
                  <a:cubicBezTo>
                    <a:pt x="180" y="88"/>
                    <a:pt x="184" y="93"/>
                    <a:pt x="184" y="99"/>
                  </a:cubicBezTo>
                  <a:cubicBezTo>
                    <a:pt x="184" y="115"/>
                    <a:pt x="184" y="115"/>
                    <a:pt x="184" y="115"/>
                  </a:cubicBezTo>
                  <a:cubicBezTo>
                    <a:pt x="237" y="115"/>
                    <a:pt x="295" y="115"/>
                    <a:pt x="318" y="115"/>
                  </a:cubicBezTo>
                  <a:cubicBezTo>
                    <a:pt x="324" y="115"/>
                    <a:pt x="328" y="120"/>
                    <a:pt x="328" y="125"/>
                  </a:cubicBezTo>
                  <a:cubicBezTo>
                    <a:pt x="328" y="303"/>
                    <a:pt x="328" y="303"/>
                    <a:pt x="328" y="303"/>
                  </a:cubicBezTo>
                  <a:cubicBezTo>
                    <a:pt x="351" y="303"/>
                    <a:pt x="351" y="303"/>
                    <a:pt x="351" y="303"/>
                  </a:cubicBezTo>
                  <a:cubicBezTo>
                    <a:pt x="351" y="125"/>
                    <a:pt x="351" y="125"/>
                    <a:pt x="351" y="125"/>
                  </a:cubicBezTo>
                  <a:cubicBezTo>
                    <a:pt x="351" y="120"/>
                    <a:pt x="355" y="115"/>
                    <a:pt x="361" y="115"/>
                  </a:cubicBezTo>
                  <a:cubicBezTo>
                    <a:pt x="847" y="115"/>
                    <a:pt x="847" y="115"/>
                    <a:pt x="847" y="115"/>
                  </a:cubicBezTo>
                  <a:cubicBezTo>
                    <a:pt x="852" y="115"/>
                    <a:pt x="857" y="120"/>
                    <a:pt x="857" y="125"/>
                  </a:cubicBezTo>
                  <a:close/>
                  <a:moveTo>
                    <a:pt x="178" y="243"/>
                  </a:moveTo>
                  <a:cubicBezTo>
                    <a:pt x="178" y="243"/>
                    <a:pt x="178" y="243"/>
                    <a:pt x="178" y="243"/>
                  </a:cubicBezTo>
                  <a:cubicBezTo>
                    <a:pt x="178" y="239"/>
                    <a:pt x="174" y="235"/>
                    <a:pt x="169" y="236"/>
                  </a:cubicBezTo>
                  <a:cubicBezTo>
                    <a:pt x="51" y="261"/>
                    <a:pt x="51" y="261"/>
                    <a:pt x="51" y="261"/>
                  </a:cubicBezTo>
                  <a:cubicBezTo>
                    <a:pt x="47" y="263"/>
                    <a:pt x="45" y="266"/>
                    <a:pt x="45" y="271"/>
                  </a:cubicBezTo>
                  <a:cubicBezTo>
                    <a:pt x="45" y="311"/>
                    <a:pt x="45" y="311"/>
                    <a:pt x="45" y="311"/>
                  </a:cubicBezTo>
                  <a:cubicBezTo>
                    <a:pt x="45" y="315"/>
                    <a:pt x="48" y="319"/>
                    <a:pt x="53" y="319"/>
                  </a:cubicBezTo>
                  <a:cubicBezTo>
                    <a:pt x="82" y="319"/>
                    <a:pt x="82" y="319"/>
                    <a:pt x="82" y="319"/>
                  </a:cubicBezTo>
                  <a:cubicBezTo>
                    <a:pt x="95" y="319"/>
                    <a:pt x="100" y="317"/>
                    <a:pt x="109" y="310"/>
                  </a:cubicBezTo>
                  <a:cubicBezTo>
                    <a:pt x="171" y="266"/>
                    <a:pt x="171" y="266"/>
                    <a:pt x="171" y="266"/>
                  </a:cubicBezTo>
                  <a:cubicBezTo>
                    <a:pt x="176" y="262"/>
                    <a:pt x="178" y="258"/>
                    <a:pt x="178" y="253"/>
                  </a:cubicBezTo>
                  <a:cubicBezTo>
                    <a:pt x="178" y="253"/>
                    <a:pt x="178" y="248"/>
                    <a:pt x="178" y="243"/>
                  </a:cubicBezTo>
                  <a:close/>
                  <a:moveTo>
                    <a:pt x="178" y="148"/>
                  </a:moveTo>
                  <a:cubicBezTo>
                    <a:pt x="178" y="148"/>
                    <a:pt x="178" y="148"/>
                    <a:pt x="178" y="148"/>
                  </a:cubicBezTo>
                  <a:cubicBezTo>
                    <a:pt x="178" y="144"/>
                    <a:pt x="174" y="140"/>
                    <a:pt x="170" y="140"/>
                  </a:cubicBezTo>
                  <a:cubicBezTo>
                    <a:pt x="91" y="140"/>
                    <a:pt x="91" y="140"/>
                    <a:pt x="91" y="140"/>
                  </a:cubicBezTo>
                  <a:cubicBezTo>
                    <a:pt x="83" y="140"/>
                    <a:pt x="81" y="142"/>
                    <a:pt x="78" y="150"/>
                  </a:cubicBezTo>
                  <a:cubicBezTo>
                    <a:pt x="71" y="168"/>
                    <a:pt x="62" y="200"/>
                    <a:pt x="54" y="231"/>
                  </a:cubicBezTo>
                  <a:cubicBezTo>
                    <a:pt x="53" y="236"/>
                    <a:pt x="56" y="240"/>
                    <a:pt x="62" y="239"/>
                  </a:cubicBezTo>
                  <a:cubicBezTo>
                    <a:pt x="62" y="239"/>
                    <a:pt x="62" y="239"/>
                    <a:pt x="62" y="239"/>
                  </a:cubicBezTo>
                  <a:cubicBezTo>
                    <a:pt x="170" y="216"/>
                    <a:pt x="170" y="216"/>
                    <a:pt x="170" y="216"/>
                  </a:cubicBezTo>
                  <a:cubicBezTo>
                    <a:pt x="175" y="215"/>
                    <a:pt x="178" y="212"/>
                    <a:pt x="178" y="207"/>
                  </a:cubicBezTo>
                  <a:cubicBezTo>
                    <a:pt x="178" y="207"/>
                    <a:pt x="178" y="207"/>
                    <a:pt x="178" y="207"/>
                  </a:cubicBezTo>
                  <a:lnTo>
                    <a:pt x="178" y="148"/>
                  </a:lnTo>
                  <a:close/>
                  <a:moveTo>
                    <a:pt x="305" y="148"/>
                  </a:moveTo>
                  <a:cubicBezTo>
                    <a:pt x="305" y="144"/>
                    <a:pt x="302" y="140"/>
                    <a:pt x="298" y="140"/>
                  </a:cubicBezTo>
                  <a:cubicBezTo>
                    <a:pt x="223" y="140"/>
                    <a:pt x="223" y="140"/>
                    <a:pt x="223" y="140"/>
                  </a:cubicBezTo>
                  <a:cubicBezTo>
                    <a:pt x="218" y="140"/>
                    <a:pt x="215" y="144"/>
                    <a:pt x="215" y="148"/>
                  </a:cubicBezTo>
                  <a:cubicBezTo>
                    <a:pt x="215" y="204"/>
                    <a:pt x="215" y="204"/>
                    <a:pt x="215" y="204"/>
                  </a:cubicBezTo>
                  <a:cubicBezTo>
                    <a:pt x="215" y="208"/>
                    <a:pt x="218" y="212"/>
                    <a:pt x="223" y="212"/>
                  </a:cubicBezTo>
                  <a:cubicBezTo>
                    <a:pt x="298" y="212"/>
                    <a:pt x="298" y="212"/>
                    <a:pt x="298" y="212"/>
                  </a:cubicBezTo>
                  <a:cubicBezTo>
                    <a:pt x="302" y="212"/>
                    <a:pt x="305" y="208"/>
                    <a:pt x="305" y="204"/>
                  </a:cubicBezTo>
                  <a:lnTo>
                    <a:pt x="305" y="148"/>
                  </a:lnTo>
                  <a:close/>
                  <a:moveTo>
                    <a:pt x="436" y="265"/>
                  </a:moveTo>
                  <a:cubicBezTo>
                    <a:pt x="436" y="256"/>
                    <a:pt x="429" y="249"/>
                    <a:pt x="420" y="249"/>
                  </a:cubicBezTo>
                  <a:cubicBezTo>
                    <a:pt x="411" y="249"/>
                    <a:pt x="404" y="256"/>
                    <a:pt x="404" y="265"/>
                  </a:cubicBezTo>
                  <a:cubicBezTo>
                    <a:pt x="404" y="274"/>
                    <a:pt x="411" y="281"/>
                    <a:pt x="420" y="281"/>
                  </a:cubicBezTo>
                  <a:cubicBezTo>
                    <a:pt x="429" y="281"/>
                    <a:pt x="436" y="274"/>
                    <a:pt x="436" y="265"/>
                  </a:cubicBezTo>
                  <a:close/>
                  <a:moveTo>
                    <a:pt x="495" y="265"/>
                  </a:moveTo>
                  <a:cubicBezTo>
                    <a:pt x="495" y="256"/>
                    <a:pt x="488" y="249"/>
                    <a:pt x="479" y="249"/>
                  </a:cubicBezTo>
                  <a:cubicBezTo>
                    <a:pt x="470" y="249"/>
                    <a:pt x="463" y="256"/>
                    <a:pt x="463" y="265"/>
                  </a:cubicBezTo>
                  <a:cubicBezTo>
                    <a:pt x="463" y="274"/>
                    <a:pt x="470" y="281"/>
                    <a:pt x="479" y="281"/>
                  </a:cubicBezTo>
                  <a:cubicBezTo>
                    <a:pt x="488" y="281"/>
                    <a:pt x="495" y="274"/>
                    <a:pt x="495" y="265"/>
                  </a:cubicBezTo>
                  <a:close/>
                  <a:moveTo>
                    <a:pt x="520" y="211"/>
                  </a:moveTo>
                  <a:cubicBezTo>
                    <a:pt x="520" y="204"/>
                    <a:pt x="515" y="199"/>
                    <a:pt x="508" y="199"/>
                  </a:cubicBezTo>
                  <a:cubicBezTo>
                    <a:pt x="391" y="199"/>
                    <a:pt x="391" y="199"/>
                    <a:pt x="391" y="199"/>
                  </a:cubicBezTo>
                  <a:cubicBezTo>
                    <a:pt x="384" y="199"/>
                    <a:pt x="379" y="204"/>
                    <a:pt x="379" y="211"/>
                  </a:cubicBezTo>
                  <a:cubicBezTo>
                    <a:pt x="379" y="217"/>
                    <a:pt x="384" y="222"/>
                    <a:pt x="391" y="222"/>
                  </a:cubicBezTo>
                  <a:cubicBezTo>
                    <a:pt x="508" y="222"/>
                    <a:pt x="508" y="222"/>
                    <a:pt x="508" y="222"/>
                  </a:cubicBezTo>
                  <a:cubicBezTo>
                    <a:pt x="515" y="222"/>
                    <a:pt x="520" y="217"/>
                    <a:pt x="520" y="211"/>
                  </a:cubicBezTo>
                  <a:close/>
                  <a:moveTo>
                    <a:pt x="705" y="164"/>
                  </a:moveTo>
                  <a:cubicBezTo>
                    <a:pt x="715" y="174"/>
                    <a:pt x="715" y="174"/>
                    <a:pt x="715" y="174"/>
                  </a:cubicBezTo>
                  <a:cubicBezTo>
                    <a:pt x="714" y="180"/>
                    <a:pt x="715" y="186"/>
                    <a:pt x="719" y="190"/>
                  </a:cubicBezTo>
                  <a:cubicBezTo>
                    <a:pt x="742" y="212"/>
                    <a:pt x="742" y="212"/>
                    <a:pt x="742" y="212"/>
                  </a:cubicBezTo>
                  <a:cubicBezTo>
                    <a:pt x="742" y="212"/>
                    <a:pt x="742" y="212"/>
                    <a:pt x="742" y="212"/>
                  </a:cubicBezTo>
                  <a:cubicBezTo>
                    <a:pt x="764" y="190"/>
                    <a:pt x="764" y="190"/>
                    <a:pt x="764" y="190"/>
                  </a:cubicBezTo>
                  <a:cubicBezTo>
                    <a:pt x="742" y="167"/>
                    <a:pt x="742" y="167"/>
                    <a:pt x="742" y="167"/>
                  </a:cubicBezTo>
                  <a:cubicBezTo>
                    <a:pt x="737" y="163"/>
                    <a:pt x="732" y="162"/>
                    <a:pt x="726" y="163"/>
                  </a:cubicBezTo>
                  <a:cubicBezTo>
                    <a:pt x="716" y="153"/>
                    <a:pt x="716" y="153"/>
                    <a:pt x="716" y="153"/>
                  </a:cubicBezTo>
                  <a:lnTo>
                    <a:pt x="705" y="164"/>
                  </a:lnTo>
                  <a:close/>
                  <a:moveTo>
                    <a:pt x="618" y="307"/>
                  </a:moveTo>
                  <a:cubicBezTo>
                    <a:pt x="586" y="307"/>
                    <a:pt x="586" y="307"/>
                    <a:pt x="586" y="307"/>
                  </a:cubicBezTo>
                  <a:cubicBezTo>
                    <a:pt x="580" y="307"/>
                    <a:pt x="575" y="310"/>
                    <a:pt x="573" y="315"/>
                  </a:cubicBezTo>
                  <a:cubicBezTo>
                    <a:pt x="558" y="315"/>
                    <a:pt x="558" y="315"/>
                    <a:pt x="558" y="315"/>
                  </a:cubicBezTo>
                  <a:cubicBezTo>
                    <a:pt x="558" y="331"/>
                    <a:pt x="558" y="331"/>
                    <a:pt x="558" y="331"/>
                  </a:cubicBezTo>
                  <a:cubicBezTo>
                    <a:pt x="573" y="331"/>
                    <a:pt x="573" y="331"/>
                    <a:pt x="573" y="331"/>
                  </a:cubicBezTo>
                  <a:cubicBezTo>
                    <a:pt x="575" y="336"/>
                    <a:pt x="580" y="339"/>
                    <a:pt x="586" y="339"/>
                  </a:cubicBezTo>
                  <a:cubicBezTo>
                    <a:pt x="618" y="339"/>
                    <a:pt x="618" y="339"/>
                    <a:pt x="618" y="339"/>
                  </a:cubicBezTo>
                  <a:lnTo>
                    <a:pt x="618" y="307"/>
                  </a:lnTo>
                  <a:close/>
                  <a:moveTo>
                    <a:pt x="836" y="296"/>
                  </a:moveTo>
                  <a:cubicBezTo>
                    <a:pt x="836" y="278"/>
                    <a:pt x="829" y="261"/>
                    <a:pt x="816" y="248"/>
                  </a:cubicBezTo>
                  <a:cubicBezTo>
                    <a:pt x="815" y="247"/>
                    <a:pt x="814" y="246"/>
                    <a:pt x="814" y="246"/>
                  </a:cubicBezTo>
                  <a:cubicBezTo>
                    <a:pt x="772" y="204"/>
                    <a:pt x="772" y="204"/>
                    <a:pt x="772" y="204"/>
                  </a:cubicBezTo>
                  <a:cubicBezTo>
                    <a:pt x="756" y="220"/>
                    <a:pt x="756" y="220"/>
                    <a:pt x="756" y="220"/>
                  </a:cubicBezTo>
                  <a:cubicBezTo>
                    <a:pt x="764" y="228"/>
                    <a:pt x="764" y="228"/>
                    <a:pt x="764" y="228"/>
                  </a:cubicBezTo>
                  <a:cubicBezTo>
                    <a:pt x="747" y="229"/>
                    <a:pt x="732" y="236"/>
                    <a:pt x="720" y="248"/>
                  </a:cubicBezTo>
                  <a:cubicBezTo>
                    <a:pt x="703" y="265"/>
                    <a:pt x="697" y="290"/>
                    <a:pt x="702" y="312"/>
                  </a:cubicBezTo>
                  <a:cubicBezTo>
                    <a:pt x="700" y="312"/>
                    <a:pt x="698" y="312"/>
                    <a:pt x="696" y="312"/>
                  </a:cubicBezTo>
                  <a:cubicBezTo>
                    <a:pt x="634" y="312"/>
                    <a:pt x="634" y="312"/>
                    <a:pt x="634" y="312"/>
                  </a:cubicBezTo>
                  <a:cubicBezTo>
                    <a:pt x="634" y="334"/>
                    <a:pt x="634" y="334"/>
                    <a:pt x="634" y="334"/>
                  </a:cubicBezTo>
                  <a:cubicBezTo>
                    <a:pt x="696" y="334"/>
                    <a:pt x="696" y="334"/>
                    <a:pt x="696" y="334"/>
                  </a:cubicBezTo>
                  <a:cubicBezTo>
                    <a:pt x="705" y="334"/>
                    <a:pt x="714" y="338"/>
                    <a:pt x="720" y="344"/>
                  </a:cubicBezTo>
                  <a:cubicBezTo>
                    <a:pt x="733" y="357"/>
                    <a:pt x="750" y="364"/>
                    <a:pt x="768" y="364"/>
                  </a:cubicBezTo>
                  <a:cubicBezTo>
                    <a:pt x="786" y="364"/>
                    <a:pt x="803" y="357"/>
                    <a:pt x="816" y="344"/>
                  </a:cubicBezTo>
                  <a:cubicBezTo>
                    <a:pt x="829" y="331"/>
                    <a:pt x="836" y="314"/>
                    <a:pt x="836" y="296"/>
                  </a:cubicBezTo>
                  <a:close/>
                  <a:moveTo>
                    <a:pt x="833" y="22"/>
                  </a:moveTo>
                  <a:cubicBezTo>
                    <a:pt x="833" y="77"/>
                    <a:pt x="833" y="77"/>
                    <a:pt x="833" y="77"/>
                  </a:cubicBezTo>
                  <a:cubicBezTo>
                    <a:pt x="857" y="77"/>
                    <a:pt x="857" y="77"/>
                    <a:pt x="857" y="77"/>
                  </a:cubicBezTo>
                  <a:cubicBezTo>
                    <a:pt x="857" y="99"/>
                    <a:pt x="857" y="99"/>
                    <a:pt x="857" y="99"/>
                  </a:cubicBezTo>
                  <a:cubicBezTo>
                    <a:pt x="351" y="99"/>
                    <a:pt x="351" y="99"/>
                    <a:pt x="351" y="99"/>
                  </a:cubicBezTo>
                  <a:cubicBezTo>
                    <a:pt x="351" y="77"/>
                    <a:pt x="351" y="77"/>
                    <a:pt x="351" y="77"/>
                  </a:cubicBezTo>
                  <a:cubicBezTo>
                    <a:pt x="375" y="77"/>
                    <a:pt x="375" y="77"/>
                    <a:pt x="375" y="77"/>
                  </a:cubicBezTo>
                  <a:cubicBezTo>
                    <a:pt x="375" y="22"/>
                    <a:pt x="375" y="22"/>
                    <a:pt x="375" y="22"/>
                  </a:cubicBezTo>
                  <a:cubicBezTo>
                    <a:pt x="351" y="22"/>
                    <a:pt x="351" y="22"/>
                    <a:pt x="351" y="22"/>
                  </a:cubicBezTo>
                  <a:cubicBezTo>
                    <a:pt x="351" y="0"/>
                    <a:pt x="351" y="0"/>
                    <a:pt x="351" y="0"/>
                  </a:cubicBezTo>
                  <a:cubicBezTo>
                    <a:pt x="857" y="0"/>
                    <a:pt x="857" y="0"/>
                    <a:pt x="857" y="0"/>
                  </a:cubicBezTo>
                  <a:cubicBezTo>
                    <a:pt x="857" y="22"/>
                    <a:pt x="857" y="22"/>
                    <a:pt x="857" y="22"/>
                  </a:cubicBezTo>
                  <a:lnTo>
                    <a:pt x="833" y="22"/>
                  </a:lnTo>
                  <a:close/>
                  <a:moveTo>
                    <a:pt x="448" y="22"/>
                  </a:moveTo>
                  <a:cubicBezTo>
                    <a:pt x="391" y="22"/>
                    <a:pt x="391" y="22"/>
                    <a:pt x="391" y="22"/>
                  </a:cubicBezTo>
                  <a:cubicBezTo>
                    <a:pt x="391" y="77"/>
                    <a:pt x="391" y="77"/>
                    <a:pt x="391" y="77"/>
                  </a:cubicBezTo>
                  <a:cubicBezTo>
                    <a:pt x="448" y="77"/>
                    <a:pt x="448" y="77"/>
                    <a:pt x="448" y="77"/>
                  </a:cubicBezTo>
                  <a:lnTo>
                    <a:pt x="448" y="22"/>
                  </a:lnTo>
                  <a:close/>
                  <a:moveTo>
                    <a:pt x="522" y="22"/>
                  </a:moveTo>
                  <a:cubicBezTo>
                    <a:pt x="464" y="22"/>
                    <a:pt x="464" y="22"/>
                    <a:pt x="464" y="22"/>
                  </a:cubicBezTo>
                  <a:cubicBezTo>
                    <a:pt x="464" y="77"/>
                    <a:pt x="464" y="77"/>
                    <a:pt x="464" y="77"/>
                  </a:cubicBezTo>
                  <a:cubicBezTo>
                    <a:pt x="522" y="77"/>
                    <a:pt x="522" y="77"/>
                    <a:pt x="522" y="77"/>
                  </a:cubicBezTo>
                  <a:lnTo>
                    <a:pt x="522" y="22"/>
                  </a:lnTo>
                  <a:close/>
                  <a:moveTo>
                    <a:pt x="596" y="22"/>
                  </a:moveTo>
                  <a:cubicBezTo>
                    <a:pt x="538" y="22"/>
                    <a:pt x="538" y="22"/>
                    <a:pt x="538" y="22"/>
                  </a:cubicBezTo>
                  <a:cubicBezTo>
                    <a:pt x="538" y="77"/>
                    <a:pt x="538" y="77"/>
                    <a:pt x="538" y="77"/>
                  </a:cubicBezTo>
                  <a:cubicBezTo>
                    <a:pt x="596" y="77"/>
                    <a:pt x="596" y="77"/>
                    <a:pt x="596" y="77"/>
                  </a:cubicBezTo>
                  <a:lnTo>
                    <a:pt x="596" y="22"/>
                  </a:lnTo>
                  <a:close/>
                  <a:moveTo>
                    <a:pt x="670" y="22"/>
                  </a:moveTo>
                  <a:cubicBezTo>
                    <a:pt x="612" y="22"/>
                    <a:pt x="612" y="22"/>
                    <a:pt x="612" y="22"/>
                  </a:cubicBezTo>
                  <a:cubicBezTo>
                    <a:pt x="612" y="77"/>
                    <a:pt x="612" y="77"/>
                    <a:pt x="612" y="77"/>
                  </a:cubicBezTo>
                  <a:cubicBezTo>
                    <a:pt x="670" y="77"/>
                    <a:pt x="670" y="77"/>
                    <a:pt x="670" y="77"/>
                  </a:cubicBezTo>
                  <a:lnTo>
                    <a:pt x="670" y="22"/>
                  </a:lnTo>
                  <a:close/>
                  <a:moveTo>
                    <a:pt x="743" y="22"/>
                  </a:moveTo>
                  <a:cubicBezTo>
                    <a:pt x="685" y="22"/>
                    <a:pt x="685" y="22"/>
                    <a:pt x="685" y="22"/>
                  </a:cubicBezTo>
                  <a:cubicBezTo>
                    <a:pt x="685" y="77"/>
                    <a:pt x="685" y="77"/>
                    <a:pt x="685" y="77"/>
                  </a:cubicBezTo>
                  <a:cubicBezTo>
                    <a:pt x="743" y="77"/>
                    <a:pt x="743" y="77"/>
                    <a:pt x="743" y="77"/>
                  </a:cubicBezTo>
                  <a:lnTo>
                    <a:pt x="743" y="22"/>
                  </a:lnTo>
                  <a:close/>
                  <a:moveTo>
                    <a:pt x="817" y="22"/>
                  </a:moveTo>
                  <a:cubicBezTo>
                    <a:pt x="759" y="22"/>
                    <a:pt x="759" y="22"/>
                    <a:pt x="759" y="22"/>
                  </a:cubicBezTo>
                  <a:cubicBezTo>
                    <a:pt x="759" y="77"/>
                    <a:pt x="759" y="77"/>
                    <a:pt x="759" y="77"/>
                  </a:cubicBezTo>
                  <a:cubicBezTo>
                    <a:pt x="817" y="77"/>
                    <a:pt x="817" y="77"/>
                    <a:pt x="817" y="77"/>
                  </a:cubicBezTo>
                  <a:lnTo>
                    <a:pt x="817" y="22"/>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115" name="グループ化 114">
            <a:extLst>
              <a:ext uri="{FF2B5EF4-FFF2-40B4-BE49-F238E27FC236}">
                <a16:creationId xmlns:a16="http://schemas.microsoft.com/office/drawing/2014/main" id="{02BC41E1-76FD-4729-A961-38920F4CF38A}"/>
              </a:ext>
            </a:extLst>
          </p:cNvPr>
          <p:cNvGrpSpPr/>
          <p:nvPr/>
        </p:nvGrpSpPr>
        <p:grpSpPr>
          <a:xfrm>
            <a:off x="2001724" y="4770479"/>
            <a:ext cx="272846" cy="365773"/>
            <a:chOff x="7853278" y="5603656"/>
            <a:chExt cx="698658" cy="1081754"/>
          </a:xfrm>
        </p:grpSpPr>
        <p:sp>
          <p:nvSpPr>
            <p:cNvPr id="116" name="フリーフォーム: 図形 115">
              <a:extLst>
                <a:ext uri="{FF2B5EF4-FFF2-40B4-BE49-F238E27FC236}">
                  <a16:creationId xmlns:a16="http://schemas.microsoft.com/office/drawing/2014/main" id="{BB78C0ED-A590-4BD6-A43C-31C9DDF66FB9}"/>
                </a:ext>
              </a:extLst>
            </p:cNvPr>
            <p:cNvSpPr/>
            <p:nvPr/>
          </p:nvSpPr>
          <p:spPr>
            <a:xfrm>
              <a:off x="7907284" y="5657662"/>
              <a:ext cx="601503" cy="924877"/>
            </a:xfrm>
            <a:custGeom>
              <a:avLst/>
              <a:gdLst>
                <a:gd name="connsiteX0" fmla="*/ 0 w 601503"/>
                <a:gd name="connsiteY0" fmla="*/ 839724 h 924877"/>
                <a:gd name="connsiteX1" fmla="*/ 0 w 601503"/>
                <a:gd name="connsiteY1" fmla="*/ 24289 h 924877"/>
                <a:gd name="connsiteX2" fmla="*/ 24289 w 601503"/>
                <a:gd name="connsiteY2" fmla="*/ 0 h 924877"/>
                <a:gd name="connsiteX3" fmla="*/ 134969 w 601503"/>
                <a:gd name="connsiteY3" fmla="*/ 0 h 924877"/>
                <a:gd name="connsiteX4" fmla="*/ 134969 w 601503"/>
                <a:gd name="connsiteY4" fmla="*/ 27527 h 924877"/>
                <a:gd name="connsiteX5" fmla="*/ 159258 w 601503"/>
                <a:gd name="connsiteY5" fmla="*/ 51816 h 924877"/>
                <a:gd name="connsiteX6" fmla="*/ 272701 w 601503"/>
                <a:gd name="connsiteY6" fmla="*/ 51816 h 924877"/>
                <a:gd name="connsiteX7" fmla="*/ 296990 w 601503"/>
                <a:gd name="connsiteY7" fmla="*/ 27527 h 924877"/>
                <a:gd name="connsiteX8" fmla="*/ 296990 w 601503"/>
                <a:gd name="connsiteY8" fmla="*/ 0 h 924877"/>
                <a:gd name="connsiteX9" fmla="*/ 407670 w 601503"/>
                <a:gd name="connsiteY9" fmla="*/ 0 h 924877"/>
                <a:gd name="connsiteX10" fmla="*/ 431959 w 601503"/>
                <a:gd name="connsiteY10" fmla="*/ 24289 h 924877"/>
                <a:gd name="connsiteX11" fmla="*/ 431959 w 601503"/>
                <a:gd name="connsiteY11" fmla="*/ 501872 h 924877"/>
                <a:gd name="connsiteX12" fmla="*/ 388811 w 601503"/>
                <a:gd name="connsiteY12" fmla="*/ 497300 h 924877"/>
                <a:gd name="connsiteX13" fmla="*/ 388811 w 601503"/>
                <a:gd name="connsiteY13" fmla="*/ 397002 h 924877"/>
                <a:gd name="connsiteX14" fmla="*/ 309658 w 601503"/>
                <a:gd name="connsiteY14" fmla="*/ 317849 h 924877"/>
                <a:gd name="connsiteX15" fmla="*/ 230505 w 601503"/>
                <a:gd name="connsiteY15" fmla="*/ 397002 h 924877"/>
                <a:gd name="connsiteX16" fmla="*/ 230505 w 601503"/>
                <a:gd name="connsiteY16" fmla="*/ 577215 h 924877"/>
                <a:gd name="connsiteX17" fmla="*/ 228791 w 601503"/>
                <a:gd name="connsiteY17" fmla="*/ 575310 h 924877"/>
                <a:gd name="connsiteX18" fmla="*/ 162687 w 601503"/>
                <a:gd name="connsiteY18" fmla="*/ 543306 h 924877"/>
                <a:gd name="connsiteX19" fmla="*/ 91821 w 601503"/>
                <a:gd name="connsiteY19" fmla="*/ 587788 h 924877"/>
                <a:gd name="connsiteX20" fmla="*/ 98584 w 601503"/>
                <a:gd name="connsiteY20" fmla="*/ 673703 h 924877"/>
                <a:gd name="connsiteX21" fmla="*/ 236982 w 601503"/>
                <a:gd name="connsiteY21" fmla="*/ 864108 h 924877"/>
                <a:gd name="connsiteX22" fmla="*/ 24289 w 601503"/>
                <a:gd name="connsiteY22" fmla="*/ 864108 h 924877"/>
                <a:gd name="connsiteX23" fmla="*/ 0 w 601503"/>
                <a:gd name="connsiteY23" fmla="*/ 839819 h 924877"/>
                <a:gd name="connsiteX24" fmla="*/ 601313 w 601503"/>
                <a:gd name="connsiteY24" fmla="*/ 686467 h 924877"/>
                <a:gd name="connsiteX25" fmla="*/ 590455 w 601503"/>
                <a:gd name="connsiteY25" fmla="*/ 757904 h 924877"/>
                <a:gd name="connsiteX26" fmla="*/ 563309 w 601503"/>
                <a:gd name="connsiteY26" fmla="*/ 841534 h 924877"/>
                <a:gd name="connsiteX27" fmla="*/ 550831 w 601503"/>
                <a:gd name="connsiteY27" fmla="*/ 912305 h 924877"/>
                <a:gd name="connsiteX28" fmla="*/ 550831 w 601503"/>
                <a:gd name="connsiteY28" fmla="*/ 924877 h 924877"/>
                <a:gd name="connsiteX29" fmla="*/ 298133 w 601503"/>
                <a:gd name="connsiteY29" fmla="*/ 924877 h 924877"/>
                <a:gd name="connsiteX30" fmla="*/ 298133 w 601503"/>
                <a:gd name="connsiteY30" fmla="*/ 908780 h 924877"/>
                <a:gd name="connsiteX31" fmla="*/ 276416 w 601503"/>
                <a:gd name="connsiteY31" fmla="*/ 844868 h 924877"/>
                <a:gd name="connsiteX32" fmla="*/ 133541 w 601503"/>
                <a:gd name="connsiteY32" fmla="*/ 648176 h 924877"/>
                <a:gd name="connsiteX33" fmla="*/ 162687 w 601503"/>
                <a:gd name="connsiteY33" fmla="*/ 586454 h 924877"/>
                <a:gd name="connsiteX34" fmla="*/ 196691 w 601503"/>
                <a:gd name="connsiteY34" fmla="*/ 604171 h 924877"/>
                <a:gd name="connsiteX35" fmla="*/ 273749 w 601503"/>
                <a:gd name="connsiteY35" fmla="*/ 689896 h 924877"/>
                <a:gd name="connsiteX36" fmla="*/ 273749 w 601503"/>
                <a:gd name="connsiteY36" fmla="*/ 397002 h 924877"/>
                <a:gd name="connsiteX37" fmla="*/ 309753 w 601503"/>
                <a:gd name="connsiteY37" fmla="*/ 361093 h 924877"/>
                <a:gd name="connsiteX38" fmla="*/ 345758 w 601503"/>
                <a:gd name="connsiteY38" fmla="*/ 397002 h 924877"/>
                <a:gd name="connsiteX39" fmla="*/ 345758 w 601503"/>
                <a:gd name="connsiteY39" fmla="*/ 409289 h 924877"/>
                <a:gd name="connsiteX40" fmla="*/ 345758 w 601503"/>
                <a:gd name="connsiteY40" fmla="*/ 409289 h 924877"/>
                <a:gd name="connsiteX41" fmla="*/ 345758 w 601503"/>
                <a:gd name="connsiteY41" fmla="*/ 598837 h 924877"/>
                <a:gd name="connsiteX42" fmla="*/ 389001 w 601503"/>
                <a:gd name="connsiteY42" fmla="*/ 598837 h 924877"/>
                <a:gd name="connsiteX43" fmla="*/ 389001 w 601503"/>
                <a:gd name="connsiteY43" fmla="*/ 540734 h 924877"/>
                <a:gd name="connsiteX44" fmla="*/ 538829 w 601503"/>
                <a:gd name="connsiteY44" fmla="*/ 556450 h 924877"/>
                <a:gd name="connsiteX45" fmla="*/ 601504 w 601503"/>
                <a:gd name="connsiteY45" fmla="*/ 632270 h 924877"/>
                <a:gd name="connsiteX46" fmla="*/ 601504 w 601503"/>
                <a:gd name="connsiteY46" fmla="*/ 686372 h 9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1503" h="924877">
                  <a:moveTo>
                    <a:pt x="0" y="839724"/>
                  </a:moveTo>
                  <a:lnTo>
                    <a:pt x="0" y="24289"/>
                  </a:lnTo>
                  <a:cubicBezTo>
                    <a:pt x="0" y="10954"/>
                    <a:pt x="10954" y="0"/>
                    <a:pt x="24289" y="0"/>
                  </a:cubicBezTo>
                  <a:lnTo>
                    <a:pt x="134969" y="0"/>
                  </a:lnTo>
                  <a:lnTo>
                    <a:pt x="134969" y="27527"/>
                  </a:lnTo>
                  <a:cubicBezTo>
                    <a:pt x="134969" y="40862"/>
                    <a:pt x="145923" y="51816"/>
                    <a:pt x="159258" y="51816"/>
                  </a:cubicBezTo>
                  <a:lnTo>
                    <a:pt x="272701" y="51816"/>
                  </a:lnTo>
                  <a:cubicBezTo>
                    <a:pt x="286036" y="51816"/>
                    <a:pt x="296990" y="40862"/>
                    <a:pt x="296990" y="27527"/>
                  </a:cubicBezTo>
                  <a:lnTo>
                    <a:pt x="296990" y="0"/>
                  </a:lnTo>
                  <a:lnTo>
                    <a:pt x="407670" y="0"/>
                  </a:lnTo>
                  <a:cubicBezTo>
                    <a:pt x="421005" y="0"/>
                    <a:pt x="431959" y="10954"/>
                    <a:pt x="431959" y="24289"/>
                  </a:cubicBezTo>
                  <a:lnTo>
                    <a:pt x="431959" y="501872"/>
                  </a:lnTo>
                  <a:cubicBezTo>
                    <a:pt x="416909" y="500253"/>
                    <a:pt x="402050" y="498729"/>
                    <a:pt x="388811" y="497300"/>
                  </a:cubicBezTo>
                  <a:lnTo>
                    <a:pt x="388811" y="397002"/>
                  </a:lnTo>
                  <a:cubicBezTo>
                    <a:pt x="388811" y="353378"/>
                    <a:pt x="353282" y="317849"/>
                    <a:pt x="309658" y="317849"/>
                  </a:cubicBezTo>
                  <a:cubicBezTo>
                    <a:pt x="266033" y="317849"/>
                    <a:pt x="230505" y="353378"/>
                    <a:pt x="230505" y="397002"/>
                  </a:cubicBezTo>
                  <a:lnTo>
                    <a:pt x="230505" y="577215"/>
                  </a:lnTo>
                  <a:lnTo>
                    <a:pt x="228791" y="575310"/>
                  </a:lnTo>
                  <a:cubicBezTo>
                    <a:pt x="210217" y="554641"/>
                    <a:pt x="186690" y="543306"/>
                    <a:pt x="162687" y="543306"/>
                  </a:cubicBezTo>
                  <a:cubicBezTo>
                    <a:pt x="132969" y="543306"/>
                    <a:pt x="105823" y="560356"/>
                    <a:pt x="91821" y="587788"/>
                  </a:cubicBezTo>
                  <a:cubicBezTo>
                    <a:pt x="77724" y="615506"/>
                    <a:pt x="80296" y="648462"/>
                    <a:pt x="98584" y="673703"/>
                  </a:cubicBezTo>
                  <a:lnTo>
                    <a:pt x="236982" y="864108"/>
                  </a:lnTo>
                  <a:lnTo>
                    <a:pt x="24289" y="864108"/>
                  </a:lnTo>
                  <a:cubicBezTo>
                    <a:pt x="10954" y="864108"/>
                    <a:pt x="0" y="853154"/>
                    <a:pt x="0" y="839819"/>
                  </a:cubicBezTo>
                  <a:close/>
                  <a:moveTo>
                    <a:pt x="601313" y="686467"/>
                  </a:moveTo>
                  <a:cubicBezTo>
                    <a:pt x="601313" y="711803"/>
                    <a:pt x="598456" y="733330"/>
                    <a:pt x="590455" y="757904"/>
                  </a:cubicBezTo>
                  <a:cubicBezTo>
                    <a:pt x="582454" y="782384"/>
                    <a:pt x="570452" y="819626"/>
                    <a:pt x="563309" y="841534"/>
                  </a:cubicBezTo>
                  <a:cubicBezTo>
                    <a:pt x="554546" y="868680"/>
                    <a:pt x="550831" y="888492"/>
                    <a:pt x="550831" y="912305"/>
                  </a:cubicBezTo>
                  <a:lnTo>
                    <a:pt x="550831" y="924877"/>
                  </a:lnTo>
                  <a:lnTo>
                    <a:pt x="298133" y="924877"/>
                  </a:lnTo>
                  <a:lnTo>
                    <a:pt x="298133" y="908780"/>
                  </a:lnTo>
                  <a:cubicBezTo>
                    <a:pt x="298133" y="881348"/>
                    <a:pt x="292227" y="866680"/>
                    <a:pt x="276416" y="844868"/>
                  </a:cubicBezTo>
                  <a:lnTo>
                    <a:pt x="133541" y="648176"/>
                  </a:lnTo>
                  <a:cubicBezTo>
                    <a:pt x="114300" y="621697"/>
                    <a:pt x="134398" y="586454"/>
                    <a:pt x="162687" y="586454"/>
                  </a:cubicBezTo>
                  <a:cubicBezTo>
                    <a:pt x="173450" y="586454"/>
                    <a:pt x="185356" y="591598"/>
                    <a:pt x="196691" y="604171"/>
                  </a:cubicBezTo>
                  <a:cubicBezTo>
                    <a:pt x="209264" y="618173"/>
                    <a:pt x="273749" y="689896"/>
                    <a:pt x="273749" y="689896"/>
                  </a:cubicBezTo>
                  <a:lnTo>
                    <a:pt x="273749" y="397002"/>
                  </a:lnTo>
                  <a:cubicBezTo>
                    <a:pt x="273749" y="377190"/>
                    <a:pt x="289941" y="361093"/>
                    <a:pt x="309753" y="361093"/>
                  </a:cubicBezTo>
                  <a:cubicBezTo>
                    <a:pt x="329565" y="361093"/>
                    <a:pt x="345758" y="377285"/>
                    <a:pt x="345758" y="397002"/>
                  </a:cubicBezTo>
                  <a:lnTo>
                    <a:pt x="345758" y="409289"/>
                  </a:lnTo>
                  <a:lnTo>
                    <a:pt x="345758" y="409289"/>
                  </a:lnTo>
                  <a:lnTo>
                    <a:pt x="345758" y="598837"/>
                  </a:lnTo>
                  <a:lnTo>
                    <a:pt x="389001" y="598837"/>
                  </a:lnTo>
                  <a:lnTo>
                    <a:pt x="389001" y="540734"/>
                  </a:lnTo>
                  <a:cubicBezTo>
                    <a:pt x="446818" y="546830"/>
                    <a:pt x="529876" y="555593"/>
                    <a:pt x="538829" y="556450"/>
                  </a:cubicBezTo>
                  <a:cubicBezTo>
                    <a:pt x="579311" y="560737"/>
                    <a:pt x="601504" y="583978"/>
                    <a:pt x="601504" y="632270"/>
                  </a:cubicBezTo>
                  <a:lnTo>
                    <a:pt x="601504" y="686372"/>
                  </a:lnTo>
                  <a:close/>
                </a:path>
              </a:pathLst>
            </a:custGeom>
            <a:solidFill>
              <a:srgbClr val="FFFFF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alpha val="50000"/>
                  </a:prstClr>
                </a:solidFill>
                <a:effectLst/>
                <a:uLnTx/>
                <a:uFillTx/>
                <a:latin typeface="Meiryo UI"/>
                <a:ea typeface="Meiryo UI"/>
                <a:cs typeface="+mn-cs"/>
              </a:endParaRPr>
            </a:p>
          </p:txBody>
        </p:sp>
        <p:sp>
          <p:nvSpPr>
            <p:cNvPr id="117" name="フリーフォーム: 図形 116">
              <a:extLst>
                <a:ext uri="{FF2B5EF4-FFF2-40B4-BE49-F238E27FC236}">
                  <a16:creationId xmlns:a16="http://schemas.microsoft.com/office/drawing/2014/main" id="{145EA913-992D-4E18-8F48-C9F3E24E0F60}"/>
                </a:ext>
              </a:extLst>
            </p:cNvPr>
            <p:cNvSpPr/>
            <p:nvPr/>
          </p:nvSpPr>
          <p:spPr>
            <a:xfrm>
              <a:off x="7853278" y="5603656"/>
              <a:ext cx="698658" cy="1081754"/>
            </a:xfrm>
            <a:custGeom>
              <a:avLst/>
              <a:gdLst>
                <a:gd name="connsiteX0" fmla="*/ 597122 w 698658"/>
                <a:gd name="connsiteY0" fmla="*/ 567595 h 1081754"/>
                <a:gd name="connsiteX1" fmla="*/ 539972 w 698658"/>
                <a:gd name="connsiteY1" fmla="*/ 561594 h 1081754"/>
                <a:gd name="connsiteX2" fmla="*/ 539972 w 698658"/>
                <a:gd name="connsiteY2" fmla="*/ 43244 h 1081754"/>
                <a:gd name="connsiteX3" fmla="*/ 496729 w 698658"/>
                <a:gd name="connsiteY3" fmla="*/ 0 h 1081754"/>
                <a:gd name="connsiteX4" fmla="*/ 43244 w 698658"/>
                <a:gd name="connsiteY4" fmla="*/ 0 h 1081754"/>
                <a:gd name="connsiteX5" fmla="*/ 0 w 698658"/>
                <a:gd name="connsiteY5" fmla="*/ 43244 h 1081754"/>
                <a:gd name="connsiteX6" fmla="*/ 0 w 698658"/>
                <a:gd name="connsiteY6" fmla="*/ 928783 h 1081754"/>
                <a:gd name="connsiteX7" fmla="*/ 43244 w 698658"/>
                <a:gd name="connsiteY7" fmla="*/ 972026 h 1081754"/>
                <a:gd name="connsiteX8" fmla="*/ 308991 w 698658"/>
                <a:gd name="connsiteY8" fmla="*/ 972026 h 1081754"/>
                <a:gd name="connsiteX9" fmla="*/ 308991 w 698658"/>
                <a:gd name="connsiteY9" fmla="*/ 1081754 h 1081754"/>
                <a:gd name="connsiteX10" fmla="*/ 648176 w 698658"/>
                <a:gd name="connsiteY10" fmla="*/ 1081754 h 1081754"/>
                <a:gd name="connsiteX11" fmla="*/ 648176 w 698658"/>
                <a:gd name="connsiteY11" fmla="*/ 966311 h 1081754"/>
                <a:gd name="connsiteX12" fmla="*/ 658559 w 698658"/>
                <a:gd name="connsiteY12" fmla="*/ 908876 h 1081754"/>
                <a:gd name="connsiteX13" fmla="*/ 673799 w 698658"/>
                <a:gd name="connsiteY13" fmla="*/ 861822 h 1081754"/>
                <a:gd name="connsiteX14" fmla="*/ 685705 w 698658"/>
                <a:gd name="connsiteY14" fmla="*/ 825246 h 1081754"/>
                <a:gd name="connsiteX15" fmla="*/ 698659 w 698658"/>
                <a:gd name="connsiteY15" fmla="*/ 740474 h 1081754"/>
                <a:gd name="connsiteX16" fmla="*/ 698659 w 698658"/>
                <a:gd name="connsiteY16" fmla="*/ 686372 h 1081754"/>
                <a:gd name="connsiteX17" fmla="*/ 597218 w 698658"/>
                <a:gd name="connsiteY17" fmla="*/ 567595 h 1081754"/>
                <a:gd name="connsiteX18" fmla="*/ 54007 w 698658"/>
                <a:gd name="connsiteY18" fmla="*/ 893731 h 1081754"/>
                <a:gd name="connsiteX19" fmla="*/ 54007 w 698658"/>
                <a:gd name="connsiteY19" fmla="*/ 78296 h 1081754"/>
                <a:gd name="connsiteX20" fmla="*/ 78296 w 698658"/>
                <a:gd name="connsiteY20" fmla="*/ 54007 h 1081754"/>
                <a:gd name="connsiteX21" fmla="*/ 188976 w 698658"/>
                <a:gd name="connsiteY21" fmla="*/ 54007 h 1081754"/>
                <a:gd name="connsiteX22" fmla="*/ 188976 w 698658"/>
                <a:gd name="connsiteY22" fmla="*/ 81534 h 1081754"/>
                <a:gd name="connsiteX23" fmla="*/ 213265 w 698658"/>
                <a:gd name="connsiteY23" fmla="*/ 105823 h 1081754"/>
                <a:gd name="connsiteX24" fmla="*/ 326708 w 698658"/>
                <a:gd name="connsiteY24" fmla="*/ 105823 h 1081754"/>
                <a:gd name="connsiteX25" fmla="*/ 350996 w 698658"/>
                <a:gd name="connsiteY25" fmla="*/ 81534 h 1081754"/>
                <a:gd name="connsiteX26" fmla="*/ 350996 w 698658"/>
                <a:gd name="connsiteY26" fmla="*/ 54007 h 1081754"/>
                <a:gd name="connsiteX27" fmla="*/ 461677 w 698658"/>
                <a:gd name="connsiteY27" fmla="*/ 54007 h 1081754"/>
                <a:gd name="connsiteX28" fmla="*/ 485966 w 698658"/>
                <a:gd name="connsiteY28" fmla="*/ 78296 h 1081754"/>
                <a:gd name="connsiteX29" fmla="*/ 485966 w 698658"/>
                <a:gd name="connsiteY29" fmla="*/ 555879 h 1081754"/>
                <a:gd name="connsiteX30" fmla="*/ 442817 w 698658"/>
                <a:gd name="connsiteY30" fmla="*/ 551307 h 1081754"/>
                <a:gd name="connsiteX31" fmla="*/ 442817 w 698658"/>
                <a:gd name="connsiteY31" fmla="*/ 451009 h 1081754"/>
                <a:gd name="connsiteX32" fmla="*/ 363665 w 698658"/>
                <a:gd name="connsiteY32" fmla="*/ 371856 h 1081754"/>
                <a:gd name="connsiteX33" fmla="*/ 284512 w 698658"/>
                <a:gd name="connsiteY33" fmla="*/ 451009 h 1081754"/>
                <a:gd name="connsiteX34" fmla="*/ 284512 w 698658"/>
                <a:gd name="connsiteY34" fmla="*/ 631222 h 1081754"/>
                <a:gd name="connsiteX35" fmla="*/ 282797 w 698658"/>
                <a:gd name="connsiteY35" fmla="*/ 629317 h 1081754"/>
                <a:gd name="connsiteX36" fmla="*/ 216694 w 698658"/>
                <a:gd name="connsiteY36" fmla="*/ 597313 h 1081754"/>
                <a:gd name="connsiteX37" fmla="*/ 145828 w 698658"/>
                <a:gd name="connsiteY37" fmla="*/ 641795 h 1081754"/>
                <a:gd name="connsiteX38" fmla="*/ 152591 w 698658"/>
                <a:gd name="connsiteY38" fmla="*/ 727710 h 1081754"/>
                <a:gd name="connsiteX39" fmla="*/ 290989 w 698658"/>
                <a:gd name="connsiteY39" fmla="*/ 918115 h 1081754"/>
                <a:gd name="connsiteX40" fmla="*/ 78296 w 698658"/>
                <a:gd name="connsiteY40" fmla="*/ 918115 h 1081754"/>
                <a:gd name="connsiteX41" fmla="*/ 54007 w 698658"/>
                <a:gd name="connsiteY41" fmla="*/ 893826 h 1081754"/>
                <a:gd name="connsiteX42" fmla="*/ 655320 w 698658"/>
                <a:gd name="connsiteY42" fmla="*/ 740474 h 1081754"/>
                <a:gd name="connsiteX43" fmla="*/ 644462 w 698658"/>
                <a:gd name="connsiteY43" fmla="*/ 811911 h 1081754"/>
                <a:gd name="connsiteX44" fmla="*/ 617315 w 698658"/>
                <a:gd name="connsiteY44" fmla="*/ 895540 h 1081754"/>
                <a:gd name="connsiteX45" fmla="*/ 604838 w 698658"/>
                <a:gd name="connsiteY45" fmla="*/ 966311 h 1081754"/>
                <a:gd name="connsiteX46" fmla="*/ 604838 w 698658"/>
                <a:gd name="connsiteY46" fmla="*/ 978884 h 1081754"/>
                <a:gd name="connsiteX47" fmla="*/ 352139 w 698658"/>
                <a:gd name="connsiteY47" fmla="*/ 978884 h 1081754"/>
                <a:gd name="connsiteX48" fmla="*/ 352139 w 698658"/>
                <a:gd name="connsiteY48" fmla="*/ 962787 h 1081754"/>
                <a:gd name="connsiteX49" fmla="*/ 330422 w 698658"/>
                <a:gd name="connsiteY49" fmla="*/ 898874 h 1081754"/>
                <a:gd name="connsiteX50" fmla="*/ 187547 w 698658"/>
                <a:gd name="connsiteY50" fmla="*/ 702183 h 1081754"/>
                <a:gd name="connsiteX51" fmla="*/ 216694 w 698658"/>
                <a:gd name="connsiteY51" fmla="*/ 640461 h 1081754"/>
                <a:gd name="connsiteX52" fmla="*/ 250698 w 698658"/>
                <a:gd name="connsiteY52" fmla="*/ 658178 h 1081754"/>
                <a:gd name="connsiteX53" fmla="*/ 327755 w 698658"/>
                <a:gd name="connsiteY53" fmla="*/ 743903 h 1081754"/>
                <a:gd name="connsiteX54" fmla="*/ 327755 w 698658"/>
                <a:gd name="connsiteY54" fmla="*/ 451009 h 1081754"/>
                <a:gd name="connsiteX55" fmla="*/ 363760 w 698658"/>
                <a:gd name="connsiteY55" fmla="*/ 415100 h 1081754"/>
                <a:gd name="connsiteX56" fmla="*/ 399764 w 698658"/>
                <a:gd name="connsiteY56" fmla="*/ 451009 h 1081754"/>
                <a:gd name="connsiteX57" fmla="*/ 399764 w 698658"/>
                <a:gd name="connsiteY57" fmla="*/ 463296 h 1081754"/>
                <a:gd name="connsiteX58" fmla="*/ 399764 w 698658"/>
                <a:gd name="connsiteY58" fmla="*/ 463296 h 1081754"/>
                <a:gd name="connsiteX59" fmla="*/ 399764 w 698658"/>
                <a:gd name="connsiteY59" fmla="*/ 652844 h 1081754"/>
                <a:gd name="connsiteX60" fmla="*/ 443008 w 698658"/>
                <a:gd name="connsiteY60" fmla="*/ 652844 h 1081754"/>
                <a:gd name="connsiteX61" fmla="*/ 443008 w 698658"/>
                <a:gd name="connsiteY61" fmla="*/ 594741 h 1081754"/>
                <a:gd name="connsiteX62" fmla="*/ 592836 w 698658"/>
                <a:gd name="connsiteY62" fmla="*/ 610457 h 1081754"/>
                <a:gd name="connsiteX63" fmla="*/ 655511 w 698658"/>
                <a:gd name="connsiteY63" fmla="*/ 686276 h 1081754"/>
                <a:gd name="connsiteX64" fmla="*/ 655511 w 698658"/>
                <a:gd name="connsiteY64" fmla="*/ 740378 h 108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98658" h="1081754">
                  <a:moveTo>
                    <a:pt x="597122" y="567595"/>
                  </a:moveTo>
                  <a:cubicBezTo>
                    <a:pt x="592646" y="567119"/>
                    <a:pt x="569309" y="564642"/>
                    <a:pt x="539972" y="561594"/>
                  </a:cubicBezTo>
                  <a:lnTo>
                    <a:pt x="539972" y="43244"/>
                  </a:lnTo>
                  <a:cubicBezTo>
                    <a:pt x="539972" y="19526"/>
                    <a:pt x="520541" y="0"/>
                    <a:pt x="496729" y="0"/>
                  </a:cubicBezTo>
                  <a:lnTo>
                    <a:pt x="43244" y="0"/>
                  </a:lnTo>
                  <a:cubicBezTo>
                    <a:pt x="19431" y="0"/>
                    <a:pt x="0" y="19431"/>
                    <a:pt x="0" y="43244"/>
                  </a:cubicBezTo>
                  <a:lnTo>
                    <a:pt x="0" y="928783"/>
                  </a:lnTo>
                  <a:cubicBezTo>
                    <a:pt x="0" y="952500"/>
                    <a:pt x="19431" y="972026"/>
                    <a:pt x="43244" y="972026"/>
                  </a:cubicBezTo>
                  <a:lnTo>
                    <a:pt x="308991" y="972026"/>
                  </a:lnTo>
                  <a:lnTo>
                    <a:pt x="308991" y="1081754"/>
                  </a:lnTo>
                  <a:lnTo>
                    <a:pt x="648176" y="1081754"/>
                  </a:lnTo>
                  <a:lnTo>
                    <a:pt x="648176" y="966311"/>
                  </a:lnTo>
                  <a:cubicBezTo>
                    <a:pt x="648176" y="947642"/>
                    <a:pt x="650938" y="932117"/>
                    <a:pt x="658559" y="908876"/>
                  </a:cubicBezTo>
                  <a:lnTo>
                    <a:pt x="673799" y="861822"/>
                  </a:lnTo>
                  <a:lnTo>
                    <a:pt x="685705" y="825246"/>
                  </a:lnTo>
                  <a:cubicBezTo>
                    <a:pt x="694658" y="797624"/>
                    <a:pt x="698659" y="771525"/>
                    <a:pt x="698659" y="740474"/>
                  </a:cubicBezTo>
                  <a:lnTo>
                    <a:pt x="698659" y="686372"/>
                  </a:lnTo>
                  <a:cubicBezTo>
                    <a:pt x="698659" y="617601"/>
                    <a:pt x="661702" y="574358"/>
                    <a:pt x="597218" y="567595"/>
                  </a:cubicBezTo>
                  <a:close/>
                  <a:moveTo>
                    <a:pt x="54007" y="893731"/>
                  </a:moveTo>
                  <a:lnTo>
                    <a:pt x="54007" y="78296"/>
                  </a:lnTo>
                  <a:cubicBezTo>
                    <a:pt x="54007" y="64961"/>
                    <a:pt x="64961" y="54007"/>
                    <a:pt x="78296" y="54007"/>
                  </a:cubicBezTo>
                  <a:lnTo>
                    <a:pt x="188976" y="54007"/>
                  </a:lnTo>
                  <a:lnTo>
                    <a:pt x="188976" y="81534"/>
                  </a:lnTo>
                  <a:cubicBezTo>
                    <a:pt x="188976" y="94869"/>
                    <a:pt x="199930" y="105823"/>
                    <a:pt x="213265" y="105823"/>
                  </a:cubicBezTo>
                  <a:lnTo>
                    <a:pt x="326708" y="105823"/>
                  </a:lnTo>
                  <a:cubicBezTo>
                    <a:pt x="340043" y="105823"/>
                    <a:pt x="350996" y="94869"/>
                    <a:pt x="350996" y="81534"/>
                  </a:cubicBezTo>
                  <a:lnTo>
                    <a:pt x="350996" y="54007"/>
                  </a:lnTo>
                  <a:lnTo>
                    <a:pt x="461677" y="54007"/>
                  </a:lnTo>
                  <a:cubicBezTo>
                    <a:pt x="475012" y="54007"/>
                    <a:pt x="485966" y="64961"/>
                    <a:pt x="485966" y="78296"/>
                  </a:cubicBezTo>
                  <a:lnTo>
                    <a:pt x="485966" y="555879"/>
                  </a:lnTo>
                  <a:cubicBezTo>
                    <a:pt x="470916" y="554260"/>
                    <a:pt x="456057" y="552736"/>
                    <a:pt x="442817" y="551307"/>
                  </a:cubicBezTo>
                  <a:lnTo>
                    <a:pt x="442817" y="451009"/>
                  </a:lnTo>
                  <a:cubicBezTo>
                    <a:pt x="442817" y="407384"/>
                    <a:pt x="407289" y="371856"/>
                    <a:pt x="363665" y="371856"/>
                  </a:cubicBezTo>
                  <a:cubicBezTo>
                    <a:pt x="320040" y="371856"/>
                    <a:pt x="284512" y="407384"/>
                    <a:pt x="284512" y="451009"/>
                  </a:cubicBezTo>
                  <a:lnTo>
                    <a:pt x="284512" y="631222"/>
                  </a:lnTo>
                  <a:lnTo>
                    <a:pt x="282797" y="629317"/>
                  </a:lnTo>
                  <a:cubicBezTo>
                    <a:pt x="264224" y="608648"/>
                    <a:pt x="240697" y="597313"/>
                    <a:pt x="216694" y="597313"/>
                  </a:cubicBezTo>
                  <a:cubicBezTo>
                    <a:pt x="186976" y="597313"/>
                    <a:pt x="159830" y="614363"/>
                    <a:pt x="145828" y="641795"/>
                  </a:cubicBezTo>
                  <a:cubicBezTo>
                    <a:pt x="131731" y="669512"/>
                    <a:pt x="134303" y="702469"/>
                    <a:pt x="152591" y="727710"/>
                  </a:cubicBezTo>
                  <a:lnTo>
                    <a:pt x="290989" y="918115"/>
                  </a:lnTo>
                  <a:lnTo>
                    <a:pt x="78296" y="918115"/>
                  </a:lnTo>
                  <a:cubicBezTo>
                    <a:pt x="64961" y="918115"/>
                    <a:pt x="54007" y="907161"/>
                    <a:pt x="54007" y="893826"/>
                  </a:cubicBezTo>
                  <a:close/>
                  <a:moveTo>
                    <a:pt x="655320" y="740474"/>
                  </a:moveTo>
                  <a:cubicBezTo>
                    <a:pt x="655320" y="765810"/>
                    <a:pt x="652463" y="787337"/>
                    <a:pt x="644462" y="811911"/>
                  </a:cubicBezTo>
                  <a:cubicBezTo>
                    <a:pt x="636461" y="836390"/>
                    <a:pt x="624459" y="873633"/>
                    <a:pt x="617315" y="895540"/>
                  </a:cubicBezTo>
                  <a:cubicBezTo>
                    <a:pt x="608552" y="922687"/>
                    <a:pt x="604838" y="942499"/>
                    <a:pt x="604838" y="966311"/>
                  </a:cubicBezTo>
                  <a:lnTo>
                    <a:pt x="604838" y="978884"/>
                  </a:lnTo>
                  <a:lnTo>
                    <a:pt x="352139" y="978884"/>
                  </a:lnTo>
                  <a:lnTo>
                    <a:pt x="352139" y="962787"/>
                  </a:lnTo>
                  <a:cubicBezTo>
                    <a:pt x="352139" y="935355"/>
                    <a:pt x="346234" y="920687"/>
                    <a:pt x="330422" y="898874"/>
                  </a:cubicBezTo>
                  <a:lnTo>
                    <a:pt x="187547" y="702183"/>
                  </a:lnTo>
                  <a:cubicBezTo>
                    <a:pt x="168307" y="675704"/>
                    <a:pt x="188405" y="640461"/>
                    <a:pt x="216694" y="640461"/>
                  </a:cubicBezTo>
                  <a:cubicBezTo>
                    <a:pt x="227457" y="640461"/>
                    <a:pt x="239363" y="645605"/>
                    <a:pt x="250698" y="658178"/>
                  </a:cubicBezTo>
                  <a:cubicBezTo>
                    <a:pt x="263271" y="672179"/>
                    <a:pt x="327755" y="743903"/>
                    <a:pt x="327755" y="743903"/>
                  </a:cubicBezTo>
                  <a:lnTo>
                    <a:pt x="327755" y="451009"/>
                  </a:lnTo>
                  <a:cubicBezTo>
                    <a:pt x="327755" y="431197"/>
                    <a:pt x="343948" y="415100"/>
                    <a:pt x="363760" y="415100"/>
                  </a:cubicBezTo>
                  <a:cubicBezTo>
                    <a:pt x="383572" y="415100"/>
                    <a:pt x="399764" y="431292"/>
                    <a:pt x="399764" y="451009"/>
                  </a:cubicBezTo>
                  <a:lnTo>
                    <a:pt x="399764" y="463296"/>
                  </a:lnTo>
                  <a:lnTo>
                    <a:pt x="399764" y="463296"/>
                  </a:lnTo>
                  <a:lnTo>
                    <a:pt x="399764" y="652844"/>
                  </a:lnTo>
                  <a:lnTo>
                    <a:pt x="443008" y="652844"/>
                  </a:lnTo>
                  <a:lnTo>
                    <a:pt x="443008" y="594741"/>
                  </a:lnTo>
                  <a:cubicBezTo>
                    <a:pt x="500825" y="600837"/>
                    <a:pt x="583883" y="609600"/>
                    <a:pt x="592836" y="610457"/>
                  </a:cubicBezTo>
                  <a:cubicBezTo>
                    <a:pt x="633317" y="614744"/>
                    <a:pt x="655511" y="637985"/>
                    <a:pt x="655511" y="686276"/>
                  </a:cubicBezTo>
                  <a:lnTo>
                    <a:pt x="655511" y="740378"/>
                  </a:lnTo>
                  <a:close/>
                </a:path>
              </a:pathLst>
            </a:custGeom>
            <a:solidFill>
              <a:srgbClr val="003B83"/>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alpha val="50000"/>
                  </a:prstClr>
                </a:solidFill>
                <a:effectLst/>
                <a:uLnTx/>
                <a:uFillTx/>
                <a:latin typeface="Meiryo UI"/>
                <a:ea typeface="Meiryo UI"/>
                <a:cs typeface="+mn-cs"/>
              </a:endParaRPr>
            </a:p>
          </p:txBody>
        </p:sp>
      </p:grpSp>
      <p:grpSp>
        <p:nvGrpSpPr>
          <p:cNvPr id="118" name="電車｜正面">
            <a:extLst>
              <a:ext uri="{FF2B5EF4-FFF2-40B4-BE49-F238E27FC236}">
                <a16:creationId xmlns:a16="http://schemas.microsoft.com/office/drawing/2014/main" id="{C0B3366A-4D0A-494A-845A-E486F013F142}"/>
              </a:ext>
            </a:extLst>
          </p:cNvPr>
          <p:cNvGrpSpPr>
            <a:grpSpLocks noChangeAspect="1"/>
          </p:cNvGrpSpPr>
          <p:nvPr/>
        </p:nvGrpSpPr>
        <p:grpSpPr bwMode="auto">
          <a:xfrm>
            <a:off x="2332653" y="4770479"/>
            <a:ext cx="305225" cy="365773"/>
            <a:chOff x="5258" y="920"/>
            <a:chExt cx="615" cy="737"/>
          </a:xfrm>
        </p:grpSpPr>
        <p:sp>
          <p:nvSpPr>
            <p:cNvPr id="119" name="Freeform 18">
              <a:extLst>
                <a:ext uri="{FF2B5EF4-FFF2-40B4-BE49-F238E27FC236}">
                  <a16:creationId xmlns:a16="http://schemas.microsoft.com/office/drawing/2014/main" id="{8475B243-8637-4155-97F4-8E4006C6E9EA}"/>
                </a:ext>
              </a:extLst>
            </p:cNvPr>
            <p:cNvSpPr>
              <a:spLocks noEditPoints="1"/>
            </p:cNvSpPr>
            <p:nvPr/>
          </p:nvSpPr>
          <p:spPr bwMode="auto">
            <a:xfrm>
              <a:off x="5357" y="976"/>
              <a:ext cx="414" cy="407"/>
            </a:xfrm>
            <a:custGeom>
              <a:avLst/>
              <a:gdLst>
                <a:gd name="T0" fmla="*/ 247 w 272"/>
                <a:gd name="T1" fmla="*/ 267 h 267"/>
                <a:gd name="T2" fmla="*/ 25 w 272"/>
                <a:gd name="T3" fmla="*/ 267 h 267"/>
                <a:gd name="T4" fmla="*/ 7 w 272"/>
                <a:gd name="T5" fmla="*/ 249 h 267"/>
                <a:gd name="T6" fmla="*/ 25 w 272"/>
                <a:gd name="T7" fmla="*/ 231 h 267"/>
                <a:gd name="T8" fmla="*/ 247 w 272"/>
                <a:gd name="T9" fmla="*/ 231 h 267"/>
                <a:gd name="T10" fmla="*/ 265 w 272"/>
                <a:gd name="T11" fmla="*/ 249 h 267"/>
                <a:gd name="T12" fmla="*/ 247 w 272"/>
                <a:gd name="T13" fmla="*/ 267 h 267"/>
                <a:gd name="T14" fmla="*/ 0 w 272"/>
                <a:gd name="T15" fmla="*/ 29 h 267"/>
                <a:gd name="T16" fmla="*/ 18 w 272"/>
                <a:gd name="T17" fmla="*/ 7 h 267"/>
                <a:gd name="T18" fmla="*/ 75 w 272"/>
                <a:gd name="T19" fmla="*/ 0 h 267"/>
                <a:gd name="T20" fmla="*/ 75 w 272"/>
                <a:gd name="T21" fmla="*/ 21 h 267"/>
                <a:gd name="T22" fmla="*/ 85 w 272"/>
                <a:gd name="T23" fmla="*/ 31 h 267"/>
                <a:gd name="T24" fmla="*/ 187 w 272"/>
                <a:gd name="T25" fmla="*/ 31 h 267"/>
                <a:gd name="T26" fmla="*/ 197 w 272"/>
                <a:gd name="T27" fmla="*/ 21 h 267"/>
                <a:gd name="T28" fmla="*/ 197 w 272"/>
                <a:gd name="T29" fmla="*/ 0 h 267"/>
                <a:gd name="T30" fmla="*/ 254 w 272"/>
                <a:gd name="T31" fmla="*/ 7 h 267"/>
                <a:gd name="T32" fmla="*/ 272 w 272"/>
                <a:gd name="T33" fmla="*/ 29 h 267"/>
                <a:gd name="T34" fmla="*/ 272 w 272"/>
                <a:gd name="T35" fmla="*/ 147 h 267"/>
                <a:gd name="T36" fmla="*/ 252 w 272"/>
                <a:gd name="T37" fmla="*/ 167 h 267"/>
                <a:gd name="T38" fmla="*/ 20 w 272"/>
                <a:gd name="T39" fmla="*/ 167 h 267"/>
                <a:gd name="T40" fmla="*/ 0 w 272"/>
                <a:gd name="T41" fmla="*/ 147 h 267"/>
                <a:gd name="T42" fmla="*/ 0 w 272"/>
                <a:gd name="T43" fmla="*/ 2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267">
                  <a:moveTo>
                    <a:pt x="247" y="267"/>
                  </a:moveTo>
                  <a:cubicBezTo>
                    <a:pt x="25" y="267"/>
                    <a:pt x="25" y="267"/>
                    <a:pt x="25" y="267"/>
                  </a:cubicBezTo>
                  <a:cubicBezTo>
                    <a:pt x="15" y="267"/>
                    <a:pt x="7" y="259"/>
                    <a:pt x="7" y="249"/>
                  </a:cubicBezTo>
                  <a:cubicBezTo>
                    <a:pt x="7" y="239"/>
                    <a:pt x="15" y="231"/>
                    <a:pt x="25" y="231"/>
                  </a:cubicBezTo>
                  <a:cubicBezTo>
                    <a:pt x="247" y="231"/>
                    <a:pt x="247" y="231"/>
                    <a:pt x="247" y="231"/>
                  </a:cubicBezTo>
                  <a:cubicBezTo>
                    <a:pt x="257" y="231"/>
                    <a:pt x="265" y="239"/>
                    <a:pt x="265" y="249"/>
                  </a:cubicBezTo>
                  <a:cubicBezTo>
                    <a:pt x="265" y="259"/>
                    <a:pt x="257" y="267"/>
                    <a:pt x="247" y="267"/>
                  </a:cubicBezTo>
                  <a:close/>
                  <a:moveTo>
                    <a:pt x="0" y="29"/>
                  </a:moveTo>
                  <a:cubicBezTo>
                    <a:pt x="0" y="18"/>
                    <a:pt x="6" y="9"/>
                    <a:pt x="18" y="7"/>
                  </a:cubicBezTo>
                  <a:cubicBezTo>
                    <a:pt x="38" y="4"/>
                    <a:pt x="56" y="2"/>
                    <a:pt x="75" y="0"/>
                  </a:cubicBezTo>
                  <a:cubicBezTo>
                    <a:pt x="75" y="21"/>
                    <a:pt x="75" y="21"/>
                    <a:pt x="75" y="21"/>
                  </a:cubicBezTo>
                  <a:cubicBezTo>
                    <a:pt x="75" y="27"/>
                    <a:pt x="79" y="31"/>
                    <a:pt x="85" y="31"/>
                  </a:cubicBezTo>
                  <a:cubicBezTo>
                    <a:pt x="187" y="31"/>
                    <a:pt x="187" y="31"/>
                    <a:pt x="187" y="31"/>
                  </a:cubicBezTo>
                  <a:cubicBezTo>
                    <a:pt x="193" y="31"/>
                    <a:pt x="197" y="27"/>
                    <a:pt x="197" y="21"/>
                  </a:cubicBezTo>
                  <a:cubicBezTo>
                    <a:pt x="197" y="0"/>
                    <a:pt x="197" y="0"/>
                    <a:pt x="197" y="0"/>
                  </a:cubicBezTo>
                  <a:cubicBezTo>
                    <a:pt x="216" y="2"/>
                    <a:pt x="234" y="4"/>
                    <a:pt x="254" y="7"/>
                  </a:cubicBezTo>
                  <a:cubicBezTo>
                    <a:pt x="266" y="9"/>
                    <a:pt x="272" y="18"/>
                    <a:pt x="272" y="29"/>
                  </a:cubicBezTo>
                  <a:cubicBezTo>
                    <a:pt x="272" y="147"/>
                    <a:pt x="272" y="147"/>
                    <a:pt x="272" y="147"/>
                  </a:cubicBezTo>
                  <a:cubicBezTo>
                    <a:pt x="272" y="158"/>
                    <a:pt x="263" y="167"/>
                    <a:pt x="252" y="167"/>
                  </a:cubicBezTo>
                  <a:cubicBezTo>
                    <a:pt x="20" y="167"/>
                    <a:pt x="20" y="167"/>
                    <a:pt x="20" y="167"/>
                  </a:cubicBezTo>
                  <a:cubicBezTo>
                    <a:pt x="9" y="167"/>
                    <a:pt x="0" y="158"/>
                    <a:pt x="0" y="147"/>
                  </a:cubicBez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alpha val="50000"/>
                  </a:prstClr>
                </a:solidFill>
                <a:effectLst/>
                <a:uLnTx/>
                <a:uFillTx/>
                <a:latin typeface="Meiryo UI"/>
                <a:ea typeface="Meiryo UI"/>
                <a:cs typeface="+mn-cs"/>
              </a:endParaRPr>
            </a:p>
          </p:txBody>
        </p:sp>
        <p:sp>
          <p:nvSpPr>
            <p:cNvPr id="120" name="Freeform 19">
              <a:extLst>
                <a:ext uri="{FF2B5EF4-FFF2-40B4-BE49-F238E27FC236}">
                  <a16:creationId xmlns:a16="http://schemas.microsoft.com/office/drawing/2014/main" id="{FF59AA17-A6E2-4C4E-8B10-987B9F80A27D}"/>
                </a:ext>
              </a:extLst>
            </p:cNvPr>
            <p:cNvSpPr>
              <a:spLocks noEditPoints="1"/>
            </p:cNvSpPr>
            <p:nvPr/>
          </p:nvSpPr>
          <p:spPr bwMode="auto">
            <a:xfrm>
              <a:off x="5258" y="920"/>
              <a:ext cx="615" cy="737"/>
            </a:xfrm>
            <a:custGeom>
              <a:avLst/>
              <a:gdLst>
                <a:gd name="T0" fmla="*/ 79 w 404"/>
                <a:gd name="T1" fmla="*/ 389 h 484"/>
                <a:gd name="T2" fmla="*/ 94 w 404"/>
                <a:gd name="T3" fmla="*/ 390 h 484"/>
                <a:gd name="T4" fmla="*/ 0 w 404"/>
                <a:gd name="T5" fmla="*/ 484 h 484"/>
                <a:gd name="T6" fmla="*/ 48 w 404"/>
                <a:gd name="T7" fmla="*/ 484 h 484"/>
                <a:gd name="T8" fmla="*/ 98 w 404"/>
                <a:gd name="T9" fmla="*/ 434 h 484"/>
                <a:gd name="T10" fmla="*/ 306 w 404"/>
                <a:gd name="T11" fmla="*/ 434 h 484"/>
                <a:gd name="T12" fmla="*/ 356 w 404"/>
                <a:gd name="T13" fmla="*/ 484 h 484"/>
                <a:gd name="T14" fmla="*/ 404 w 404"/>
                <a:gd name="T15" fmla="*/ 484 h 484"/>
                <a:gd name="T16" fmla="*/ 309 w 404"/>
                <a:gd name="T17" fmla="*/ 390 h 484"/>
                <a:gd name="T18" fmla="*/ 323 w 404"/>
                <a:gd name="T19" fmla="*/ 389 h 484"/>
                <a:gd name="T20" fmla="*/ 348 w 404"/>
                <a:gd name="T21" fmla="*/ 368 h 484"/>
                <a:gd name="T22" fmla="*/ 348 w 404"/>
                <a:gd name="T23" fmla="*/ 368 h 484"/>
                <a:gd name="T24" fmla="*/ 348 w 404"/>
                <a:gd name="T25" fmla="*/ 368 h 484"/>
                <a:gd name="T26" fmla="*/ 371 w 404"/>
                <a:gd name="T27" fmla="*/ 266 h 484"/>
                <a:gd name="T28" fmla="*/ 371 w 404"/>
                <a:gd name="T29" fmla="*/ 54 h 484"/>
                <a:gd name="T30" fmla="*/ 338 w 404"/>
                <a:gd name="T31" fmla="*/ 13 h 484"/>
                <a:gd name="T32" fmla="*/ 201 w 404"/>
                <a:gd name="T33" fmla="*/ 0 h 484"/>
                <a:gd name="T34" fmla="*/ 64 w 404"/>
                <a:gd name="T35" fmla="*/ 13 h 484"/>
                <a:gd name="T36" fmla="*/ 31 w 404"/>
                <a:gd name="T37" fmla="*/ 54 h 484"/>
                <a:gd name="T38" fmla="*/ 31 w 404"/>
                <a:gd name="T39" fmla="*/ 266 h 484"/>
                <a:gd name="T40" fmla="*/ 54 w 404"/>
                <a:gd name="T41" fmla="*/ 368 h 484"/>
                <a:gd name="T42" fmla="*/ 79 w 404"/>
                <a:gd name="T43" fmla="*/ 389 h 484"/>
                <a:gd name="T44" fmla="*/ 312 w 404"/>
                <a:gd name="T45" fmla="*/ 304 h 484"/>
                <a:gd name="T46" fmla="*/ 90 w 404"/>
                <a:gd name="T47" fmla="*/ 304 h 484"/>
                <a:gd name="T48" fmla="*/ 72 w 404"/>
                <a:gd name="T49" fmla="*/ 286 h 484"/>
                <a:gd name="T50" fmla="*/ 90 w 404"/>
                <a:gd name="T51" fmla="*/ 268 h 484"/>
                <a:gd name="T52" fmla="*/ 312 w 404"/>
                <a:gd name="T53" fmla="*/ 268 h 484"/>
                <a:gd name="T54" fmla="*/ 330 w 404"/>
                <a:gd name="T55" fmla="*/ 286 h 484"/>
                <a:gd name="T56" fmla="*/ 312 w 404"/>
                <a:gd name="T57" fmla="*/ 304 h 484"/>
                <a:gd name="T58" fmla="*/ 65 w 404"/>
                <a:gd name="T59" fmla="*/ 66 h 484"/>
                <a:gd name="T60" fmla="*/ 83 w 404"/>
                <a:gd name="T61" fmla="*/ 44 h 484"/>
                <a:gd name="T62" fmla="*/ 140 w 404"/>
                <a:gd name="T63" fmla="*/ 37 h 484"/>
                <a:gd name="T64" fmla="*/ 140 w 404"/>
                <a:gd name="T65" fmla="*/ 58 h 484"/>
                <a:gd name="T66" fmla="*/ 150 w 404"/>
                <a:gd name="T67" fmla="*/ 68 h 484"/>
                <a:gd name="T68" fmla="*/ 252 w 404"/>
                <a:gd name="T69" fmla="*/ 68 h 484"/>
                <a:gd name="T70" fmla="*/ 262 w 404"/>
                <a:gd name="T71" fmla="*/ 58 h 484"/>
                <a:gd name="T72" fmla="*/ 262 w 404"/>
                <a:gd name="T73" fmla="*/ 37 h 484"/>
                <a:gd name="T74" fmla="*/ 319 w 404"/>
                <a:gd name="T75" fmla="*/ 44 h 484"/>
                <a:gd name="T76" fmla="*/ 337 w 404"/>
                <a:gd name="T77" fmla="*/ 66 h 484"/>
                <a:gd name="T78" fmla="*/ 337 w 404"/>
                <a:gd name="T79" fmla="*/ 184 h 484"/>
                <a:gd name="T80" fmla="*/ 317 w 404"/>
                <a:gd name="T81" fmla="*/ 204 h 484"/>
                <a:gd name="T82" fmla="*/ 85 w 404"/>
                <a:gd name="T83" fmla="*/ 204 h 484"/>
                <a:gd name="T84" fmla="*/ 65 w 404"/>
                <a:gd name="T85" fmla="*/ 184 h 484"/>
                <a:gd name="T86" fmla="*/ 65 w 404"/>
                <a:gd name="T87" fmla="*/ 6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4" h="484">
                  <a:moveTo>
                    <a:pt x="79" y="389"/>
                  </a:moveTo>
                  <a:cubicBezTo>
                    <a:pt x="94" y="390"/>
                    <a:pt x="94" y="390"/>
                    <a:pt x="94" y="390"/>
                  </a:cubicBezTo>
                  <a:cubicBezTo>
                    <a:pt x="0" y="484"/>
                    <a:pt x="0" y="484"/>
                    <a:pt x="0" y="484"/>
                  </a:cubicBezTo>
                  <a:cubicBezTo>
                    <a:pt x="48" y="484"/>
                    <a:pt x="48" y="484"/>
                    <a:pt x="48" y="484"/>
                  </a:cubicBezTo>
                  <a:cubicBezTo>
                    <a:pt x="98" y="434"/>
                    <a:pt x="98" y="434"/>
                    <a:pt x="98" y="434"/>
                  </a:cubicBezTo>
                  <a:cubicBezTo>
                    <a:pt x="306" y="434"/>
                    <a:pt x="306" y="434"/>
                    <a:pt x="306" y="434"/>
                  </a:cubicBezTo>
                  <a:cubicBezTo>
                    <a:pt x="356" y="484"/>
                    <a:pt x="356" y="484"/>
                    <a:pt x="356" y="484"/>
                  </a:cubicBezTo>
                  <a:cubicBezTo>
                    <a:pt x="404" y="484"/>
                    <a:pt x="404" y="484"/>
                    <a:pt x="404" y="484"/>
                  </a:cubicBezTo>
                  <a:cubicBezTo>
                    <a:pt x="309" y="390"/>
                    <a:pt x="309" y="390"/>
                    <a:pt x="309" y="390"/>
                  </a:cubicBezTo>
                  <a:cubicBezTo>
                    <a:pt x="323" y="389"/>
                    <a:pt x="323" y="389"/>
                    <a:pt x="323" y="389"/>
                  </a:cubicBezTo>
                  <a:cubicBezTo>
                    <a:pt x="335" y="388"/>
                    <a:pt x="342" y="381"/>
                    <a:pt x="348" y="368"/>
                  </a:cubicBezTo>
                  <a:cubicBezTo>
                    <a:pt x="348" y="368"/>
                    <a:pt x="348" y="368"/>
                    <a:pt x="348" y="368"/>
                  </a:cubicBezTo>
                  <a:cubicBezTo>
                    <a:pt x="348" y="368"/>
                    <a:pt x="348" y="368"/>
                    <a:pt x="348" y="368"/>
                  </a:cubicBezTo>
                  <a:cubicBezTo>
                    <a:pt x="359" y="338"/>
                    <a:pt x="371" y="308"/>
                    <a:pt x="371" y="266"/>
                  </a:cubicBezTo>
                  <a:cubicBezTo>
                    <a:pt x="371" y="232"/>
                    <a:pt x="371" y="114"/>
                    <a:pt x="371" y="54"/>
                  </a:cubicBezTo>
                  <a:cubicBezTo>
                    <a:pt x="371" y="35"/>
                    <a:pt x="362" y="18"/>
                    <a:pt x="338" y="13"/>
                  </a:cubicBezTo>
                  <a:cubicBezTo>
                    <a:pt x="289" y="4"/>
                    <a:pt x="248" y="0"/>
                    <a:pt x="201" y="0"/>
                  </a:cubicBezTo>
                  <a:cubicBezTo>
                    <a:pt x="154" y="0"/>
                    <a:pt x="113" y="4"/>
                    <a:pt x="64" y="13"/>
                  </a:cubicBezTo>
                  <a:cubicBezTo>
                    <a:pt x="40" y="18"/>
                    <a:pt x="31" y="35"/>
                    <a:pt x="31" y="54"/>
                  </a:cubicBezTo>
                  <a:cubicBezTo>
                    <a:pt x="31" y="114"/>
                    <a:pt x="31" y="232"/>
                    <a:pt x="31" y="266"/>
                  </a:cubicBezTo>
                  <a:cubicBezTo>
                    <a:pt x="31" y="308"/>
                    <a:pt x="43" y="338"/>
                    <a:pt x="54" y="368"/>
                  </a:cubicBezTo>
                  <a:cubicBezTo>
                    <a:pt x="59" y="381"/>
                    <a:pt x="67" y="388"/>
                    <a:pt x="79" y="389"/>
                  </a:cubicBezTo>
                  <a:close/>
                  <a:moveTo>
                    <a:pt x="312" y="304"/>
                  </a:moveTo>
                  <a:cubicBezTo>
                    <a:pt x="90" y="304"/>
                    <a:pt x="90" y="304"/>
                    <a:pt x="90" y="304"/>
                  </a:cubicBezTo>
                  <a:cubicBezTo>
                    <a:pt x="80" y="304"/>
                    <a:pt x="72" y="296"/>
                    <a:pt x="72" y="286"/>
                  </a:cubicBezTo>
                  <a:cubicBezTo>
                    <a:pt x="72" y="276"/>
                    <a:pt x="80" y="268"/>
                    <a:pt x="90" y="268"/>
                  </a:cubicBezTo>
                  <a:cubicBezTo>
                    <a:pt x="312" y="268"/>
                    <a:pt x="312" y="268"/>
                    <a:pt x="312" y="268"/>
                  </a:cubicBezTo>
                  <a:cubicBezTo>
                    <a:pt x="322" y="268"/>
                    <a:pt x="330" y="276"/>
                    <a:pt x="330" y="286"/>
                  </a:cubicBezTo>
                  <a:cubicBezTo>
                    <a:pt x="330" y="296"/>
                    <a:pt x="322" y="304"/>
                    <a:pt x="312" y="304"/>
                  </a:cubicBezTo>
                  <a:close/>
                  <a:moveTo>
                    <a:pt x="65" y="66"/>
                  </a:moveTo>
                  <a:cubicBezTo>
                    <a:pt x="65" y="55"/>
                    <a:pt x="71" y="46"/>
                    <a:pt x="83" y="44"/>
                  </a:cubicBezTo>
                  <a:cubicBezTo>
                    <a:pt x="103" y="41"/>
                    <a:pt x="121" y="39"/>
                    <a:pt x="140" y="37"/>
                  </a:cubicBezTo>
                  <a:cubicBezTo>
                    <a:pt x="140" y="58"/>
                    <a:pt x="140" y="58"/>
                    <a:pt x="140" y="58"/>
                  </a:cubicBezTo>
                  <a:cubicBezTo>
                    <a:pt x="140" y="64"/>
                    <a:pt x="144" y="68"/>
                    <a:pt x="150" y="68"/>
                  </a:cubicBezTo>
                  <a:cubicBezTo>
                    <a:pt x="252" y="68"/>
                    <a:pt x="252" y="68"/>
                    <a:pt x="252" y="68"/>
                  </a:cubicBezTo>
                  <a:cubicBezTo>
                    <a:pt x="258" y="68"/>
                    <a:pt x="262" y="64"/>
                    <a:pt x="262" y="58"/>
                  </a:cubicBezTo>
                  <a:cubicBezTo>
                    <a:pt x="262" y="37"/>
                    <a:pt x="262" y="37"/>
                    <a:pt x="262" y="37"/>
                  </a:cubicBezTo>
                  <a:cubicBezTo>
                    <a:pt x="281" y="39"/>
                    <a:pt x="299" y="41"/>
                    <a:pt x="319" y="44"/>
                  </a:cubicBezTo>
                  <a:cubicBezTo>
                    <a:pt x="331" y="46"/>
                    <a:pt x="337" y="55"/>
                    <a:pt x="337" y="66"/>
                  </a:cubicBezTo>
                  <a:cubicBezTo>
                    <a:pt x="337" y="184"/>
                    <a:pt x="337" y="184"/>
                    <a:pt x="337" y="184"/>
                  </a:cubicBezTo>
                  <a:cubicBezTo>
                    <a:pt x="337" y="195"/>
                    <a:pt x="328" y="204"/>
                    <a:pt x="317" y="204"/>
                  </a:cubicBezTo>
                  <a:cubicBezTo>
                    <a:pt x="85" y="204"/>
                    <a:pt x="85" y="204"/>
                    <a:pt x="85" y="204"/>
                  </a:cubicBezTo>
                  <a:cubicBezTo>
                    <a:pt x="74" y="204"/>
                    <a:pt x="65" y="195"/>
                    <a:pt x="65" y="184"/>
                  </a:cubicBezTo>
                  <a:lnTo>
                    <a:pt x="65" y="66"/>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alpha val="50000"/>
                  </a:prstClr>
                </a:solidFill>
                <a:effectLst/>
                <a:uLnTx/>
                <a:uFillTx/>
                <a:latin typeface="Meiryo UI"/>
                <a:ea typeface="Meiryo UI"/>
                <a:cs typeface="+mn-cs"/>
              </a:endParaRPr>
            </a:p>
          </p:txBody>
        </p:sp>
      </p:grpSp>
      <p:grpSp>
        <p:nvGrpSpPr>
          <p:cNvPr id="121" name="脳（AI）">
            <a:extLst>
              <a:ext uri="{FF2B5EF4-FFF2-40B4-BE49-F238E27FC236}">
                <a16:creationId xmlns:a16="http://schemas.microsoft.com/office/drawing/2014/main" id="{5A20F6D0-A7CC-465E-9E58-CCA91862F186}"/>
              </a:ext>
            </a:extLst>
          </p:cNvPr>
          <p:cNvGrpSpPr>
            <a:grpSpLocks noChangeAspect="1"/>
          </p:cNvGrpSpPr>
          <p:nvPr/>
        </p:nvGrpSpPr>
        <p:grpSpPr bwMode="auto">
          <a:xfrm>
            <a:off x="6443414" y="4793021"/>
            <a:ext cx="377715" cy="320690"/>
            <a:chOff x="3175" y="2236"/>
            <a:chExt cx="669" cy="568"/>
          </a:xfrm>
        </p:grpSpPr>
        <p:sp>
          <p:nvSpPr>
            <p:cNvPr id="122" name="Freeform 59">
              <a:extLst>
                <a:ext uri="{FF2B5EF4-FFF2-40B4-BE49-F238E27FC236}">
                  <a16:creationId xmlns:a16="http://schemas.microsoft.com/office/drawing/2014/main" id="{F449A507-1AEE-4655-8F85-4D5E4DB5F940}"/>
                </a:ext>
              </a:extLst>
            </p:cNvPr>
            <p:cNvSpPr>
              <a:spLocks noEditPoints="1"/>
            </p:cNvSpPr>
            <p:nvPr/>
          </p:nvSpPr>
          <p:spPr bwMode="auto">
            <a:xfrm>
              <a:off x="3208" y="2271"/>
              <a:ext cx="601" cy="403"/>
            </a:xfrm>
            <a:custGeom>
              <a:avLst/>
              <a:gdLst>
                <a:gd name="T0" fmla="*/ 298 w 395"/>
                <a:gd name="T1" fmla="*/ 261 h 265"/>
                <a:gd name="T2" fmla="*/ 247 w 395"/>
                <a:gd name="T3" fmla="*/ 234 h 265"/>
                <a:gd name="T4" fmla="*/ 251 w 395"/>
                <a:gd name="T5" fmla="*/ 209 h 265"/>
                <a:gd name="T6" fmla="*/ 288 w 395"/>
                <a:gd name="T7" fmla="*/ 189 h 265"/>
                <a:gd name="T8" fmla="*/ 372 w 395"/>
                <a:gd name="T9" fmla="*/ 203 h 265"/>
                <a:gd name="T10" fmla="*/ 395 w 395"/>
                <a:gd name="T11" fmla="*/ 127 h 265"/>
                <a:gd name="T12" fmla="*/ 391 w 395"/>
                <a:gd name="T13" fmla="*/ 118 h 265"/>
                <a:gd name="T14" fmla="*/ 342 w 395"/>
                <a:gd name="T15" fmla="*/ 154 h 265"/>
                <a:gd name="T16" fmla="*/ 342 w 395"/>
                <a:gd name="T17" fmla="*/ 126 h 265"/>
                <a:gd name="T18" fmla="*/ 380 w 395"/>
                <a:gd name="T19" fmla="*/ 106 h 265"/>
                <a:gd name="T20" fmla="*/ 356 w 395"/>
                <a:gd name="T21" fmla="*/ 97 h 265"/>
                <a:gd name="T22" fmla="*/ 329 w 395"/>
                <a:gd name="T23" fmla="*/ 96 h 265"/>
                <a:gd name="T24" fmla="*/ 347 w 395"/>
                <a:gd name="T25" fmla="*/ 83 h 265"/>
                <a:gd name="T26" fmla="*/ 358 w 395"/>
                <a:gd name="T27" fmla="*/ 55 h 265"/>
                <a:gd name="T28" fmla="*/ 348 w 395"/>
                <a:gd name="T29" fmla="*/ 40 h 265"/>
                <a:gd name="T30" fmla="*/ 149 w 395"/>
                <a:gd name="T31" fmla="*/ 36 h 265"/>
                <a:gd name="T32" fmla="*/ 155 w 395"/>
                <a:gd name="T33" fmla="*/ 95 h 265"/>
                <a:gd name="T34" fmla="*/ 128 w 395"/>
                <a:gd name="T35" fmla="*/ 95 h 265"/>
                <a:gd name="T36" fmla="*/ 134 w 395"/>
                <a:gd name="T37" fmla="*/ 28 h 265"/>
                <a:gd name="T38" fmla="*/ 304 w 395"/>
                <a:gd name="T39" fmla="*/ 20 h 265"/>
                <a:gd name="T40" fmla="*/ 278 w 395"/>
                <a:gd name="T41" fmla="*/ 0 h 265"/>
                <a:gd name="T42" fmla="*/ 100 w 395"/>
                <a:gd name="T43" fmla="*/ 84 h 265"/>
                <a:gd name="T44" fmla="*/ 92 w 395"/>
                <a:gd name="T45" fmla="*/ 109 h 265"/>
                <a:gd name="T46" fmla="*/ 84 w 395"/>
                <a:gd name="T47" fmla="*/ 84 h 265"/>
                <a:gd name="T48" fmla="*/ 80 w 395"/>
                <a:gd name="T49" fmla="*/ 4 h 265"/>
                <a:gd name="T50" fmla="*/ 50 w 395"/>
                <a:gd name="T51" fmla="*/ 118 h 265"/>
                <a:gd name="T52" fmla="*/ 42 w 395"/>
                <a:gd name="T53" fmla="*/ 143 h 265"/>
                <a:gd name="T54" fmla="*/ 34 w 395"/>
                <a:gd name="T55" fmla="*/ 118 h 265"/>
                <a:gd name="T56" fmla="*/ 4 w 395"/>
                <a:gd name="T57" fmla="*/ 80 h 265"/>
                <a:gd name="T58" fmla="*/ 0 w 395"/>
                <a:gd name="T59" fmla="*/ 128 h 265"/>
                <a:gd name="T60" fmla="*/ 41 w 395"/>
                <a:gd name="T61" fmla="*/ 191 h 265"/>
                <a:gd name="T62" fmla="*/ 84 w 395"/>
                <a:gd name="T63" fmla="*/ 194 h 265"/>
                <a:gd name="T64" fmla="*/ 92 w 395"/>
                <a:gd name="T65" fmla="*/ 132 h 265"/>
                <a:gd name="T66" fmla="*/ 142 w 395"/>
                <a:gd name="T67" fmla="*/ 126 h 265"/>
                <a:gd name="T68" fmla="*/ 142 w 395"/>
                <a:gd name="T69" fmla="*/ 154 h 265"/>
                <a:gd name="T70" fmla="*/ 100 w 395"/>
                <a:gd name="T71" fmla="*/ 148 h 265"/>
                <a:gd name="T72" fmla="*/ 108 w 395"/>
                <a:gd name="T73" fmla="*/ 206 h 265"/>
                <a:gd name="T74" fmla="*/ 142 w 395"/>
                <a:gd name="T75" fmla="*/ 180 h 265"/>
                <a:gd name="T76" fmla="*/ 142 w 395"/>
                <a:gd name="T77" fmla="*/ 208 h 265"/>
                <a:gd name="T78" fmla="*/ 120 w 395"/>
                <a:gd name="T79" fmla="*/ 218 h 265"/>
                <a:gd name="T80" fmla="*/ 135 w 395"/>
                <a:gd name="T81" fmla="*/ 228 h 265"/>
                <a:gd name="T82" fmla="*/ 203 w 395"/>
                <a:gd name="T83" fmla="*/ 180 h 265"/>
                <a:gd name="T84" fmla="*/ 203 w 395"/>
                <a:gd name="T85" fmla="*/ 208 h 265"/>
                <a:gd name="T86" fmla="*/ 164 w 395"/>
                <a:gd name="T87" fmla="*/ 228 h 265"/>
                <a:gd name="T88" fmla="*/ 224 w 395"/>
                <a:gd name="T89" fmla="*/ 215 h 265"/>
                <a:gd name="T90" fmla="*/ 263 w 395"/>
                <a:gd name="T91" fmla="*/ 174 h 265"/>
                <a:gd name="T92" fmla="*/ 364 w 395"/>
                <a:gd name="T93" fmla="*/ 166 h 265"/>
                <a:gd name="T94" fmla="*/ 391 w 395"/>
                <a:gd name="T95" fmla="*/ 145 h 265"/>
                <a:gd name="T96" fmla="*/ 395 w 395"/>
                <a:gd name="T97" fmla="*/ 12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5" h="265">
                  <a:moveTo>
                    <a:pt x="364" y="218"/>
                  </a:moveTo>
                  <a:cubicBezTo>
                    <a:pt x="298" y="261"/>
                    <a:pt x="298" y="261"/>
                    <a:pt x="298" y="261"/>
                  </a:cubicBezTo>
                  <a:cubicBezTo>
                    <a:pt x="292" y="265"/>
                    <a:pt x="286" y="263"/>
                    <a:pt x="280" y="259"/>
                  </a:cubicBezTo>
                  <a:cubicBezTo>
                    <a:pt x="247" y="234"/>
                    <a:pt x="247" y="234"/>
                    <a:pt x="247" y="234"/>
                  </a:cubicBezTo>
                  <a:cubicBezTo>
                    <a:pt x="247" y="215"/>
                    <a:pt x="247" y="215"/>
                    <a:pt x="247" y="215"/>
                  </a:cubicBezTo>
                  <a:cubicBezTo>
                    <a:pt x="247" y="213"/>
                    <a:pt x="248" y="211"/>
                    <a:pt x="251" y="209"/>
                  </a:cubicBezTo>
                  <a:cubicBezTo>
                    <a:pt x="276" y="193"/>
                    <a:pt x="276" y="193"/>
                    <a:pt x="276" y="193"/>
                  </a:cubicBezTo>
                  <a:cubicBezTo>
                    <a:pt x="280" y="190"/>
                    <a:pt x="283" y="189"/>
                    <a:pt x="288" y="189"/>
                  </a:cubicBezTo>
                  <a:cubicBezTo>
                    <a:pt x="372" y="189"/>
                    <a:pt x="372" y="189"/>
                    <a:pt x="372" y="189"/>
                  </a:cubicBezTo>
                  <a:cubicBezTo>
                    <a:pt x="372" y="203"/>
                    <a:pt x="372" y="203"/>
                    <a:pt x="372" y="203"/>
                  </a:cubicBezTo>
                  <a:cubicBezTo>
                    <a:pt x="372" y="210"/>
                    <a:pt x="370" y="214"/>
                    <a:pt x="364" y="218"/>
                  </a:cubicBezTo>
                  <a:close/>
                  <a:moveTo>
                    <a:pt x="395" y="127"/>
                  </a:moveTo>
                  <a:cubicBezTo>
                    <a:pt x="395" y="124"/>
                    <a:pt x="394" y="120"/>
                    <a:pt x="391" y="118"/>
                  </a:cubicBezTo>
                  <a:cubicBezTo>
                    <a:pt x="391" y="118"/>
                    <a:pt x="391" y="118"/>
                    <a:pt x="391" y="118"/>
                  </a:cubicBezTo>
                  <a:cubicBezTo>
                    <a:pt x="356" y="140"/>
                    <a:pt x="356" y="140"/>
                    <a:pt x="356" y="140"/>
                  </a:cubicBezTo>
                  <a:cubicBezTo>
                    <a:pt x="356" y="148"/>
                    <a:pt x="350" y="154"/>
                    <a:pt x="342" y="154"/>
                  </a:cubicBezTo>
                  <a:cubicBezTo>
                    <a:pt x="335" y="154"/>
                    <a:pt x="329" y="147"/>
                    <a:pt x="329" y="140"/>
                  </a:cubicBezTo>
                  <a:cubicBezTo>
                    <a:pt x="329" y="132"/>
                    <a:pt x="335" y="126"/>
                    <a:pt x="342" y="126"/>
                  </a:cubicBezTo>
                  <a:cubicBezTo>
                    <a:pt x="344" y="126"/>
                    <a:pt x="346" y="126"/>
                    <a:pt x="347" y="127"/>
                  </a:cubicBezTo>
                  <a:cubicBezTo>
                    <a:pt x="380" y="106"/>
                    <a:pt x="380" y="106"/>
                    <a:pt x="380" y="106"/>
                  </a:cubicBezTo>
                  <a:cubicBezTo>
                    <a:pt x="365" y="91"/>
                    <a:pt x="365" y="91"/>
                    <a:pt x="365" y="91"/>
                  </a:cubicBezTo>
                  <a:cubicBezTo>
                    <a:pt x="356" y="97"/>
                    <a:pt x="356" y="97"/>
                    <a:pt x="356" y="97"/>
                  </a:cubicBezTo>
                  <a:cubicBezTo>
                    <a:pt x="356" y="104"/>
                    <a:pt x="350" y="110"/>
                    <a:pt x="342" y="110"/>
                  </a:cubicBezTo>
                  <a:cubicBezTo>
                    <a:pt x="335" y="110"/>
                    <a:pt x="329" y="104"/>
                    <a:pt x="329" y="96"/>
                  </a:cubicBezTo>
                  <a:cubicBezTo>
                    <a:pt x="329" y="89"/>
                    <a:pt x="335" y="82"/>
                    <a:pt x="342" y="82"/>
                  </a:cubicBezTo>
                  <a:cubicBezTo>
                    <a:pt x="344" y="82"/>
                    <a:pt x="346" y="83"/>
                    <a:pt x="347" y="83"/>
                  </a:cubicBezTo>
                  <a:cubicBezTo>
                    <a:pt x="358" y="77"/>
                    <a:pt x="358" y="77"/>
                    <a:pt x="358" y="77"/>
                  </a:cubicBezTo>
                  <a:cubicBezTo>
                    <a:pt x="358" y="55"/>
                    <a:pt x="358" y="55"/>
                    <a:pt x="358" y="55"/>
                  </a:cubicBezTo>
                  <a:cubicBezTo>
                    <a:pt x="358" y="52"/>
                    <a:pt x="357" y="48"/>
                    <a:pt x="354" y="46"/>
                  </a:cubicBezTo>
                  <a:cubicBezTo>
                    <a:pt x="348" y="40"/>
                    <a:pt x="348" y="40"/>
                    <a:pt x="348" y="40"/>
                  </a:cubicBezTo>
                  <a:cubicBezTo>
                    <a:pt x="345" y="37"/>
                    <a:pt x="342" y="36"/>
                    <a:pt x="339" y="36"/>
                  </a:cubicBezTo>
                  <a:cubicBezTo>
                    <a:pt x="149" y="36"/>
                    <a:pt x="149" y="36"/>
                    <a:pt x="149" y="36"/>
                  </a:cubicBezTo>
                  <a:cubicBezTo>
                    <a:pt x="149" y="84"/>
                    <a:pt x="149" y="84"/>
                    <a:pt x="149" y="84"/>
                  </a:cubicBezTo>
                  <a:cubicBezTo>
                    <a:pt x="153" y="86"/>
                    <a:pt x="155" y="91"/>
                    <a:pt x="155" y="95"/>
                  </a:cubicBezTo>
                  <a:cubicBezTo>
                    <a:pt x="155" y="103"/>
                    <a:pt x="149" y="109"/>
                    <a:pt x="142" y="109"/>
                  </a:cubicBezTo>
                  <a:cubicBezTo>
                    <a:pt x="134" y="109"/>
                    <a:pt x="128" y="103"/>
                    <a:pt x="128" y="95"/>
                  </a:cubicBezTo>
                  <a:cubicBezTo>
                    <a:pt x="128" y="91"/>
                    <a:pt x="130" y="86"/>
                    <a:pt x="134" y="84"/>
                  </a:cubicBezTo>
                  <a:cubicBezTo>
                    <a:pt x="134" y="28"/>
                    <a:pt x="134" y="28"/>
                    <a:pt x="134" y="28"/>
                  </a:cubicBezTo>
                  <a:cubicBezTo>
                    <a:pt x="134" y="24"/>
                    <a:pt x="137" y="20"/>
                    <a:pt x="142" y="20"/>
                  </a:cubicBezTo>
                  <a:cubicBezTo>
                    <a:pt x="304" y="20"/>
                    <a:pt x="304" y="20"/>
                    <a:pt x="304" y="20"/>
                  </a:cubicBezTo>
                  <a:cubicBezTo>
                    <a:pt x="288" y="4"/>
                    <a:pt x="288" y="4"/>
                    <a:pt x="288" y="4"/>
                  </a:cubicBezTo>
                  <a:cubicBezTo>
                    <a:pt x="285" y="1"/>
                    <a:pt x="282" y="0"/>
                    <a:pt x="278" y="0"/>
                  </a:cubicBezTo>
                  <a:cubicBezTo>
                    <a:pt x="100" y="0"/>
                    <a:pt x="100" y="0"/>
                    <a:pt x="100" y="0"/>
                  </a:cubicBezTo>
                  <a:cubicBezTo>
                    <a:pt x="100" y="84"/>
                    <a:pt x="100" y="84"/>
                    <a:pt x="100" y="84"/>
                  </a:cubicBezTo>
                  <a:cubicBezTo>
                    <a:pt x="103" y="86"/>
                    <a:pt x="106" y="91"/>
                    <a:pt x="106" y="95"/>
                  </a:cubicBezTo>
                  <a:cubicBezTo>
                    <a:pt x="106" y="103"/>
                    <a:pt x="99" y="109"/>
                    <a:pt x="92" y="109"/>
                  </a:cubicBezTo>
                  <a:cubicBezTo>
                    <a:pt x="84" y="109"/>
                    <a:pt x="78" y="103"/>
                    <a:pt x="78" y="95"/>
                  </a:cubicBezTo>
                  <a:cubicBezTo>
                    <a:pt x="78" y="91"/>
                    <a:pt x="80" y="86"/>
                    <a:pt x="84" y="84"/>
                  </a:cubicBezTo>
                  <a:cubicBezTo>
                    <a:pt x="84" y="2"/>
                    <a:pt x="84" y="2"/>
                    <a:pt x="84" y="2"/>
                  </a:cubicBezTo>
                  <a:cubicBezTo>
                    <a:pt x="82" y="2"/>
                    <a:pt x="81" y="3"/>
                    <a:pt x="80" y="4"/>
                  </a:cubicBezTo>
                  <a:cubicBezTo>
                    <a:pt x="50" y="34"/>
                    <a:pt x="50" y="34"/>
                    <a:pt x="50" y="34"/>
                  </a:cubicBezTo>
                  <a:cubicBezTo>
                    <a:pt x="50" y="118"/>
                    <a:pt x="50" y="118"/>
                    <a:pt x="50" y="118"/>
                  </a:cubicBezTo>
                  <a:cubicBezTo>
                    <a:pt x="54" y="121"/>
                    <a:pt x="56" y="125"/>
                    <a:pt x="56" y="129"/>
                  </a:cubicBezTo>
                  <a:cubicBezTo>
                    <a:pt x="56" y="137"/>
                    <a:pt x="50" y="143"/>
                    <a:pt x="42" y="143"/>
                  </a:cubicBezTo>
                  <a:cubicBezTo>
                    <a:pt x="34" y="143"/>
                    <a:pt x="28" y="137"/>
                    <a:pt x="28" y="129"/>
                  </a:cubicBezTo>
                  <a:cubicBezTo>
                    <a:pt x="28" y="125"/>
                    <a:pt x="31" y="121"/>
                    <a:pt x="34" y="118"/>
                  </a:cubicBezTo>
                  <a:cubicBezTo>
                    <a:pt x="34" y="50"/>
                    <a:pt x="34" y="50"/>
                    <a:pt x="34" y="50"/>
                  </a:cubicBezTo>
                  <a:cubicBezTo>
                    <a:pt x="4" y="80"/>
                    <a:pt x="4" y="80"/>
                    <a:pt x="4" y="80"/>
                  </a:cubicBezTo>
                  <a:cubicBezTo>
                    <a:pt x="1" y="83"/>
                    <a:pt x="0" y="87"/>
                    <a:pt x="0" y="90"/>
                  </a:cubicBezTo>
                  <a:cubicBezTo>
                    <a:pt x="0" y="128"/>
                    <a:pt x="0" y="128"/>
                    <a:pt x="0" y="128"/>
                  </a:cubicBezTo>
                  <a:cubicBezTo>
                    <a:pt x="0" y="134"/>
                    <a:pt x="2" y="137"/>
                    <a:pt x="4" y="141"/>
                  </a:cubicBezTo>
                  <a:cubicBezTo>
                    <a:pt x="41" y="191"/>
                    <a:pt x="41" y="191"/>
                    <a:pt x="41" y="191"/>
                  </a:cubicBezTo>
                  <a:cubicBezTo>
                    <a:pt x="42" y="193"/>
                    <a:pt x="44" y="194"/>
                    <a:pt x="48" y="194"/>
                  </a:cubicBezTo>
                  <a:cubicBezTo>
                    <a:pt x="84" y="194"/>
                    <a:pt x="84" y="194"/>
                    <a:pt x="84" y="194"/>
                  </a:cubicBezTo>
                  <a:cubicBezTo>
                    <a:pt x="84" y="140"/>
                    <a:pt x="84" y="140"/>
                    <a:pt x="84" y="140"/>
                  </a:cubicBezTo>
                  <a:cubicBezTo>
                    <a:pt x="84" y="135"/>
                    <a:pt x="87" y="132"/>
                    <a:pt x="92" y="132"/>
                  </a:cubicBezTo>
                  <a:cubicBezTo>
                    <a:pt x="130" y="132"/>
                    <a:pt x="130" y="132"/>
                    <a:pt x="130" y="132"/>
                  </a:cubicBezTo>
                  <a:cubicBezTo>
                    <a:pt x="133" y="128"/>
                    <a:pt x="137" y="126"/>
                    <a:pt x="142" y="126"/>
                  </a:cubicBezTo>
                  <a:cubicBezTo>
                    <a:pt x="149" y="126"/>
                    <a:pt x="155" y="132"/>
                    <a:pt x="155" y="140"/>
                  </a:cubicBezTo>
                  <a:cubicBezTo>
                    <a:pt x="155" y="147"/>
                    <a:pt x="149" y="154"/>
                    <a:pt x="142" y="154"/>
                  </a:cubicBezTo>
                  <a:cubicBezTo>
                    <a:pt x="137" y="154"/>
                    <a:pt x="133" y="151"/>
                    <a:pt x="130" y="148"/>
                  </a:cubicBezTo>
                  <a:cubicBezTo>
                    <a:pt x="100" y="148"/>
                    <a:pt x="100" y="148"/>
                    <a:pt x="100" y="148"/>
                  </a:cubicBezTo>
                  <a:cubicBezTo>
                    <a:pt x="100" y="198"/>
                    <a:pt x="100" y="198"/>
                    <a:pt x="100" y="198"/>
                  </a:cubicBezTo>
                  <a:cubicBezTo>
                    <a:pt x="108" y="206"/>
                    <a:pt x="108" y="206"/>
                    <a:pt x="108" y="206"/>
                  </a:cubicBezTo>
                  <a:cubicBezTo>
                    <a:pt x="128" y="194"/>
                    <a:pt x="128" y="194"/>
                    <a:pt x="128" y="194"/>
                  </a:cubicBezTo>
                  <a:cubicBezTo>
                    <a:pt x="128" y="186"/>
                    <a:pt x="134" y="180"/>
                    <a:pt x="142" y="180"/>
                  </a:cubicBezTo>
                  <a:cubicBezTo>
                    <a:pt x="149" y="180"/>
                    <a:pt x="155" y="186"/>
                    <a:pt x="155" y="194"/>
                  </a:cubicBezTo>
                  <a:cubicBezTo>
                    <a:pt x="155" y="202"/>
                    <a:pt x="149" y="208"/>
                    <a:pt x="142" y="208"/>
                  </a:cubicBezTo>
                  <a:cubicBezTo>
                    <a:pt x="140" y="208"/>
                    <a:pt x="138" y="207"/>
                    <a:pt x="136" y="207"/>
                  </a:cubicBezTo>
                  <a:cubicBezTo>
                    <a:pt x="120" y="218"/>
                    <a:pt x="120" y="218"/>
                    <a:pt x="120" y="218"/>
                  </a:cubicBezTo>
                  <a:cubicBezTo>
                    <a:pt x="127" y="225"/>
                    <a:pt x="127" y="225"/>
                    <a:pt x="127" y="225"/>
                  </a:cubicBezTo>
                  <a:cubicBezTo>
                    <a:pt x="129" y="227"/>
                    <a:pt x="132" y="228"/>
                    <a:pt x="135" y="228"/>
                  </a:cubicBezTo>
                  <a:cubicBezTo>
                    <a:pt x="189" y="194"/>
                    <a:pt x="189" y="194"/>
                    <a:pt x="189" y="194"/>
                  </a:cubicBezTo>
                  <a:cubicBezTo>
                    <a:pt x="189" y="186"/>
                    <a:pt x="195" y="180"/>
                    <a:pt x="203" y="180"/>
                  </a:cubicBezTo>
                  <a:cubicBezTo>
                    <a:pt x="210" y="180"/>
                    <a:pt x="216" y="186"/>
                    <a:pt x="216" y="194"/>
                  </a:cubicBezTo>
                  <a:cubicBezTo>
                    <a:pt x="216" y="202"/>
                    <a:pt x="210" y="208"/>
                    <a:pt x="203" y="208"/>
                  </a:cubicBezTo>
                  <a:cubicBezTo>
                    <a:pt x="201" y="208"/>
                    <a:pt x="199" y="207"/>
                    <a:pt x="197" y="207"/>
                  </a:cubicBezTo>
                  <a:cubicBezTo>
                    <a:pt x="164" y="228"/>
                    <a:pt x="164" y="228"/>
                    <a:pt x="164" y="228"/>
                  </a:cubicBezTo>
                  <a:cubicBezTo>
                    <a:pt x="224" y="228"/>
                    <a:pt x="224" y="228"/>
                    <a:pt x="224" y="228"/>
                  </a:cubicBezTo>
                  <a:cubicBezTo>
                    <a:pt x="224" y="215"/>
                    <a:pt x="224" y="215"/>
                    <a:pt x="224" y="215"/>
                  </a:cubicBezTo>
                  <a:cubicBezTo>
                    <a:pt x="224" y="204"/>
                    <a:pt x="228" y="197"/>
                    <a:pt x="238" y="190"/>
                  </a:cubicBezTo>
                  <a:cubicBezTo>
                    <a:pt x="263" y="174"/>
                    <a:pt x="263" y="174"/>
                    <a:pt x="263" y="174"/>
                  </a:cubicBezTo>
                  <a:cubicBezTo>
                    <a:pt x="272" y="168"/>
                    <a:pt x="278" y="166"/>
                    <a:pt x="288" y="166"/>
                  </a:cubicBezTo>
                  <a:cubicBezTo>
                    <a:pt x="364" y="166"/>
                    <a:pt x="364" y="166"/>
                    <a:pt x="364" y="166"/>
                  </a:cubicBezTo>
                  <a:cubicBezTo>
                    <a:pt x="368" y="166"/>
                    <a:pt x="371" y="165"/>
                    <a:pt x="373" y="163"/>
                  </a:cubicBezTo>
                  <a:cubicBezTo>
                    <a:pt x="391" y="145"/>
                    <a:pt x="391" y="145"/>
                    <a:pt x="391" y="145"/>
                  </a:cubicBezTo>
                  <a:cubicBezTo>
                    <a:pt x="394" y="142"/>
                    <a:pt x="395" y="139"/>
                    <a:pt x="395" y="135"/>
                  </a:cubicBezTo>
                  <a:lnTo>
                    <a:pt x="395"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23" name="Freeform 60">
              <a:extLst>
                <a:ext uri="{FF2B5EF4-FFF2-40B4-BE49-F238E27FC236}">
                  <a16:creationId xmlns:a16="http://schemas.microsoft.com/office/drawing/2014/main" id="{4264EA59-0C8B-4440-BEE6-266316A4AA56}"/>
                </a:ext>
              </a:extLst>
            </p:cNvPr>
            <p:cNvSpPr>
              <a:spLocks noEditPoints="1"/>
            </p:cNvSpPr>
            <p:nvPr/>
          </p:nvSpPr>
          <p:spPr bwMode="auto">
            <a:xfrm>
              <a:off x="3175" y="2236"/>
              <a:ext cx="669" cy="568"/>
            </a:xfrm>
            <a:custGeom>
              <a:avLst/>
              <a:gdLst>
                <a:gd name="T0" fmla="*/ 403 w 440"/>
                <a:gd name="T1" fmla="*/ 92 h 373"/>
                <a:gd name="T2" fmla="*/ 386 w 440"/>
                <a:gd name="T3" fmla="*/ 47 h 373"/>
                <a:gd name="T4" fmla="*/ 347 w 440"/>
                <a:gd name="T5" fmla="*/ 32 h 373"/>
                <a:gd name="T6" fmla="*/ 112 w 440"/>
                <a:gd name="T7" fmla="*/ 0 h 373"/>
                <a:gd name="T8" fmla="*/ 0 w 440"/>
                <a:gd name="T9" fmla="*/ 113 h 373"/>
                <a:gd name="T10" fmla="*/ 44 w 440"/>
                <a:gd name="T11" fmla="*/ 227 h 373"/>
                <a:gd name="T12" fmla="*/ 113 w 440"/>
                <a:gd name="T13" fmla="*/ 244 h 373"/>
                <a:gd name="T14" fmla="*/ 191 w 440"/>
                <a:gd name="T15" fmla="*/ 274 h 373"/>
                <a:gd name="T16" fmla="*/ 250 w 440"/>
                <a:gd name="T17" fmla="*/ 325 h 373"/>
                <a:gd name="T18" fmla="*/ 343 w 440"/>
                <a:gd name="T19" fmla="*/ 373 h 373"/>
                <a:gd name="T20" fmla="*/ 417 w 440"/>
                <a:gd name="T21" fmla="*/ 226 h 373"/>
                <a:gd name="T22" fmla="*/ 440 w 440"/>
                <a:gd name="T23" fmla="*/ 158 h 373"/>
                <a:gd name="T24" fmla="*/ 387 w 440"/>
                <a:gd name="T25" fmla="*/ 114 h 373"/>
                <a:gd name="T26" fmla="*/ 106 w 440"/>
                <a:gd name="T27" fmla="*/ 218 h 373"/>
                <a:gd name="T28" fmla="*/ 122 w 440"/>
                <a:gd name="T29" fmla="*/ 223 h 373"/>
                <a:gd name="T30" fmla="*/ 386 w 440"/>
                <a:gd name="T31" fmla="*/ 241 h 373"/>
                <a:gd name="T32" fmla="*/ 269 w 440"/>
                <a:gd name="T33" fmla="*/ 257 h 373"/>
                <a:gd name="T34" fmla="*/ 298 w 440"/>
                <a:gd name="T35" fmla="*/ 216 h 373"/>
                <a:gd name="T36" fmla="*/ 394 w 440"/>
                <a:gd name="T37" fmla="*/ 226 h 373"/>
                <a:gd name="T38" fmla="*/ 413 w 440"/>
                <a:gd name="T39" fmla="*/ 168 h 373"/>
                <a:gd name="T40" fmla="*/ 310 w 440"/>
                <a:gd name="T41" fmla="*/ 189 h 373"/>
                <a:gd name="T42" fmla="*/ 246 w 440"/>
                <a:gd name="T43" fmla="*/ 238 h 373"/>
                <a:gd name="T44" fmla="*/ 219 w 440"/>
                <a:gd name="T45" fmla="*/ 230 h 373"/>
                <a:gd name="T46" fmla="*/ 225 w 440"/>
                <a:gd name="T47" fmla="*/ 203 h 373"/>
                <a:gd name="T48" fmla="*/ 149 w 440"/>
                <a:gd name="T49" fmla="*/ 248 h 373"/>
                <a:gd name="T50" fmla="*/ 164 w 440"/>
                <a:gd name="T51" fmla="*/ 231 h 373"/>
                <a:gd name="T52" fmla="*/ 150 w 440"/>
                <a:gd name="T53" fmla="*/ 217 h 373"/>
                <a:gd name="T54" fmla="*/ 122 w 440"/>
                <a:gd name="T55" fmla="*/ 171 h 373"/>
                <a:gd name="T56" fmla="*/ 177 w 440"/>
                <a:gd name="T57" fmla="*/ 163 h 373"/>
                <a:gd name="T58" fmla="*/ 114 w 440"/>
                <a:gd name="T59" fmla="*/ 155 h 373"/>
                <a:gd name="T60" fmla="*/ 70 w 440"/>
                <a:gd name="T61" fmla="*/ 217 h 373"/>
                <a:gd name="T62" fmla="*/ 22 w 440"/>
                <a:gd name="T63" fmla="*/ 151 h 373"/>
                <a:gd name="T64" fmla="*/ 56 w 440"/>
                <a:gd name="T65" fmla="*/ 73 h 373"/>
                <a:gd name="T66" fmla="*/ 64 w 440"/>
                <a:gd name="T67" fmla="*/ 166 h 373"/>
                <a:gd name="T68" fmla="*/ 72 w 440"/>
                <a:gd name="T69" fmla="*/ 57 h 373"/>
                <a:gd name="T70" fmla="*/ 106 w 440"/>
                <a:gd name="T71" fmla="*/ 107 h 373"/>
                <a:gd name="T72" fmla="*/ 128 w 440"/>
                <a:gd name="T73" fmla="*/ 118 h 373"/>
                <a:gd name="T74" fmla="*/ 300 w 440"/>
                <a:gd name="T75" fmla="*/ 23 h 373"/>
                <a:gd name="T76" fmla="*/ 164 w 440"/>
                <a:gd name="T77" fmla="*/ 43 h 373"/>
                <a:gd name="T78" fmla="*/ 150 w 440"/>
                <a:gd name="T79" fmla="*/ 118 h 373"/>
                <a:gd name="T80" fmla="*/ 171 w 440"/>
                <a:gd name="T81" fmla="*/ 107 h 373"/>
                <a:gd name="T82" fmla="*/ 370 w 440"/>
                <a:gd name="T83" fmla="*/ 63 h 373"/>
                <a:gd name="T84" fmla="*/ 380 w 440"/>
                <a:gd name="T85" fmla="*/ 100 h 373"/>
                <a:gd name="T86" fmla="*/ 351 w 440"/>
                <a:gd name="T87" fmla="*/ 119 h 373"/>
                <a:gd name="T88" fmla="*/ 387 w 440"/>
                <a:gd name="T89" fmla="*/ 114 h 373"/>
                <a:gd name="T90" fmla="*/ 364 w 440"/>
                <a:gd name="T91" fmla="*/ 149 h 373"/>
                <a:gd name="T92" fmla="*/ 378 w 440"/>
                <a:gd name="T93" fmla="*/ 163 h 373"/>
                <a:gd name="T94" fmla="*/ 417 w 440"/>
                <a:gd name="T95" fmla="*/ 150 h 373"/>
                <a:gd name="T96" fmla="*/ 222 w 440"/>
                <a:gd name="T97" fmla="*/ 175 h 373"/>
                <a:gd name="T98" fmla="*/ 260 w 440"/>
                <a:gd name="T99" fmla="*/ 79 h 373"/>
                <a:gd name="T100" fmla="*/ 266 w 440"/>
                <a:gd name="T101" fmla="*/ 154 h 373"/>
                <a:gd name="T102" fmla="*/ 248 w 440"/>
                <a:gd name="T103" fmla="*/ 99 h 373"/>
                <a:gd name="T104" fmla="*/ 323 w 440"/>
                <a:gd name="T105" fmla="*/ 79 h 373"/>
                <a:gd name="T106" fmla="*/ 303 w 440"/>
                <a:gd name="T107" fmla="*/ 7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373">
                  <a:moveTo>
                    <a:pt x="429" y="125"/>
                  </a:moveTo>
                  <a:cubicBezTo>
                    <a:pt x="406" y="102"/>
                    <a:pt x="406" y="102"/>
                    <a:pt x="406" y="102"/>
                  </a:cubicBezTo>
                  <a:cubicBezTo>
                    <a:pt x="403" y="99"/>
                    <a:pt x="403" y="97"/>
                    <a:pt x="403" y="92"/>
                  </a:cubicBezTo>
                  <a:cubicBezTo>
                    <a:pt x="403" y="78"/>
                    <a:pt x="403" y="78"/>
                    <a:pt x="403" y="78"/>
                  </a:cubicBezTo>
                  <a:cubicBezTo>
                    <a:pt x="403" y="68"/>
                    <a:pt x="400" y="60"/>
                    <a:pt x="392" y="53"/>
                  </a:cubicBezTo>
                  <a:cubicBezTo>
                    <a:pt x="386" y="47"/>
                    <a:pt x="386" y="47"/>
                    <a:pt x="386" y="47"/>
                  </a:cubicBezTo>
                  <a:cubicBezTo>
                    <a:pt x="378" y="39"/>
                    <a:pt x="371" y="36"/>
                    <a:pt x="361" y="36"/>
                  </a:cubicBezTo>
                  <a:cubicBezTo>
                    <a:pt x="357" y="36"/>
                    <a:pt x="357" y="36"/>
                    <a:pt x="357" y="36"/>
                  </a:cubicBezTo>
                  <a:cubicBezTo>
                    <a:pt x="353" y="36"/>
                    <a:pt x="350" y="35"/>
                    <a:pt x="347" y="32"/>
                  </a:cubicBezTo>
                  <a:cubicBezTo>
                    <a:pt x="326" y="11"/>
                    <a:pt x="326" y="11"/>
                    <a:pt x="326" y="11"/>
                  </a:cubicBezTo>
                  <a:cubicBezTo>
                    <a:pt x="318" y="3"/>
                    <a:pt x="311" y="0"/>
                    <a:pt x="300" y="0"/>
                  </a:cubicBezTo>
                  <a:cubicBezTo>
                    <a:pt x="112" y="0"/>
                    <a:pt x="112" y="0"/>
                    <a:pt x="112" y="0"/>
                  </a:cubicBezTo>
                  <a:cubicBezTo>
                    <a:pt x="102" y="0"/>
                    <a:pt x="93" y="4"/>
                    <a:pt x="86" y="11"/>
                  </a:cubicBezTo>
                  <a:cubicBezTo>
                    <a:pt x="10" y="87"/>
                    <a:pt x="10" y="87"/>
                    <a:pt x="10" y="87"/>
                  </a:cubicBezTo>
                  <a:cubicBezTo>
                    <a:pt x="2" y="95"/>
                    <a:pt x="0" y="104"/>
                    <a:pt x="0" y="113"/>
                  </a:cubicBezTo>
                  <a:cubicBezTo>
                    <a:pt x="0" y="152"/>
                    <a:pt x="0" y="152"/>
                    <a:pt x="0" y="152"/>
                  </a:cubicBezTo>
                  <a:cubicBezTo>
                    <a:pt x="0" y="161"/>
                    <a:pt x="2" y="169"/>
                    <a:pt x="8" y="177"/>
                  </a:cubicBezTo>
                  <a:cubicBezTo>
                    <a:pt x="44" y="227"/>
                    <a:pt x="44" y="227"/>
                    <a:pt x="44" y="227"/>
                  </a:cubicBezTo>
                  <a:cubicBezTo>
                    <a:pt x="51" y="236"/>
                    <a:pt x="59" y="240"/>
                    <a:pt x="70" y="240"/>
                  </a:cubicBezTo>
                  <a:cubicBezTo>
                    <a:pt x="104" y="240"/>
                    <a:pt x="104" y="240"/>
                    <a:pt x="104" y="240"/>
                  </a:cubicBezTo>
                  <a:cubicBezTo>
                    <a:pt x="108" y="240"/>
                    <a:pt x="110" y="241"/>
                    <a:pt x="113" y="244"/>
                  </a:cubicBezTo>
                  <a:cubicBezTo>
                    <a:pt x="133" y="264"/>
                    <a:pt x="133" y="264"/>
                    <a:pt x="133" y="264"/>
                  </a:cubicBezTo>
                  <a:cubicBezTo>
                    <a:pt x="139" y="270"/>
                    <a:pt x="148" y="274"/>
                    <a:pt x="158" y="274"/>
                  </a:cubicBezTo>
                  <a:cubicBezTo>
                    <a:pt x="191" y="274"/>
                    <a:pt x="191" y="274"/>
                    <a:pt x="191" y="274"/>
                  </a:cubicBezTo>
                  <a:cubicBezTo>
                    <a:pt x="193" y="280"/>
                    <a:pt x="197" y="287"/>
                    <a:pt x="201" y="291"/>
                  </a:cubicBezTo>
                  <a:cubicBezTo>
                    <a:pt x="225" y="314"/>
                    <a:pt x="225" y="314"/>
                    <a:pt x="225" y="314"/>
                  </a:cubicBezTo>
                  <a:cubicBezTo>
                    <a:pt x="232" y="321"/>
                    <a:pt x="239" y="325"/>
                    <a:pt x="250" y="325"/>
                  </a:cubicBezTo>
                  <a:cubicBezTo>
                    <a:pt x="270" y="325"/>
                    <a:pt x="270" y="325"/>
                    <a:pt x="270" y="325"/>
                  </a:cubicBezTo>
                  <a:cubicBezTo>
                    <a:pt x="302" y="373"/>
                    <a:pt x="302" y="373"/>
                    <a:pt x="302" y="373"/>
                  </a:cubicBezTo>
                  <a:cubicBezTo>
                    <a:pt x="343" y="373"/>
                    <a:pt x="343" y="373"/>
                    <a:pt x="343" y="373"/>
                  </a:cubicBezTo>
                  <a:cubicBezTo>
                    <a:pt x="332" y="303"/>
                    <a:pt x="332" y="303"/>
                    <a:pt x="332" y="303"/>
                  </a:cubicBezTo>
                  <a:cubicBezTo>
                    <a:pt x="398" y="260"/>
                    <a:pt x="398" y="260"/>
                    <a:pt x="398" y="260"/>
                  </a:cubicBezTo>
                  <a:cubicBezTo>
                    <a:pt x="412" y="251"/>
                    <a:pt x="417" y="243"/>
                    <a:pt x="417" y="226"/>
                  </a:cubicBezTo>
                  <a:cubicBezTo>
                    <a:pt x="417" y="196"/>
                    <a:pt x="417" y="196"/>
                    <a:pt x="417" y="196"/>
                  </a:cubicBezTo>
                  <a:cubicBezTo>
                    <a:pt x="429" y="184"/>
                    <a:pt x="429" y="184"/>
                    <a:pt x="429" y="184"/>
                  </a:cubicBezTo>
                  <a:cubicBezTo>
                    <a:pt x="438" y="175"/>
                    <a:pt x="440" y="167"/>
                    <a:pt x="440" y="158"/>
                  </a:cubicBezTo>
                  <a:cubicBezTo>
                    <a:pt x="440" y="150"/>
                    <a:pt x="440" y="150"/>
                    <a:pt x="440" y="150"/>
                  </a:cubicBezTo>
                  <a:cubicBezTo>
                    <a:pt x="440" y="140"/>
                    <a:pt x="437" y="132"/>
                    <a:pt x="429" y="125"/>
                  </a:cubicBezTo>
                  <a:close/>
                  <a:moveTo>
                    <a:pt x="387" y="114"/>
                  </a:moveTo>
                  <a:cubicBezTo>
                    <a:pt x="387" y="114"/>
                    <a:pt x="387" y="114"/>
                    <a:pt x="387" y="114"/>
                  </a:cubicBezTo>
                  <a:cubicBezTo>
                    <a:pt x="387" y="114"/>
                    <a:pt x="387" y="114"/>
                    <a:pt x="387" y="114"/>
                  </a:cubicBezTo>
                  <a:close/>
                  <a:moveTo>
                    <a:pt x="106" y="218"/>
                  </a:moveTo>
                  <a:cubicBezTo>
                    <a:pt x="106" y="218"/>
                    <a:pt x="106" y="218"/>
                    <a:pt x="106" y="218"/>
                  </a:cubicBezTo>
                  <a:cubicBezTo>
                    <a:pt x="106" y="218"/>
                    <a:pt x="106" y="218"/>
                    <a:pt x="106" y="218"/>
                  </a:cubicBezTo>
                  <a:close/>
                  <a:moveTo>
                    <a:pt x="122" y="223"/>
                  </a:moveTo>
                  <a:cubicBezTo>
                    <a:pt x="122" y="222"/>
                    <a:pt x="122" y="222"/>
                    <a:pt x="122" y="222"/>
                  </a:cubicBezTo>
                  <a:cubicBezTo>
                    <a:pt x="122" y="223"/>
                    <a:pt x="122" y="223"/>
                    <a:pt x="122" y="223"/>
                  </a:cubicBezTo>
                  <a:close/>
                  <a:moveTo>
                    <a:pt x="386" y="241"/>
                  </a:moveTo>
                  <a:cubicBezTo>
                    <a:pt x="320" y="284"/>
                    <a:pt x="320" y="284"/>
                    <a:pt x="320" y="284"/>
                  </a:cubicBezTo>
                  <a:cubicBezTo>
                    <a:pt x="314" y="288"/>
                    <a:pt x="308" y="286"/>
                    <a:pt x="302" y="282"/>
                  </a:cubicBezTo>
                  <a:cubicBezTo>
                    <a:pt x="269" y="257"/>
                    <a:pt x="269" y="257"/>
                    <a:pt x="269" y="257"/>
                  </a:cubicBezTo>
                  <a:cubicBezTo>
                    <a:pt x="269" y="238"/>
                    <a:pt x="269" y="238"/>
                    <a:pt x="269" y="238"/>
                  </a:cubicBezTo>
                  <a:cubicBezTo>
                    <a:pt x="269" y="236"/>
                    <a:pt x="270" y="234"/>
                    <a:pt x="273" y="232"/>
                  </a:cubicBezTo>
                  <a:cubicBezTo>
                    <a:pt x="298" y="216"/>
                    <a:pt x="298" y="216"/>
                    <a:pt x="298" y="216"/>
                  </a:cubicBezTo>
                  <a:cubicBezTo>
                    <a:pt x="302" y="213"/>
                    <a:pt x="305" y="212"/>
                    <a:pt x="310" y="212"/>
                  </a:cubicBezTo>
                  <a:cubicBezTo>
                    <a:pt x="394" y="212"/>
                    <a:pt x="394" y="212"/>
                    <a:pt x="394" y="212"/>
                  </a:cubicBezTo>
                  <a:cubicBezTo>
                    <a:pt x="394" y="226"/>
                    <a:pt x="394" y="226"/>
                    <a:pt x="394" y="226"/>
                  </a:cubicBezTo>
                  <a:cubicBezTo>
                    <a:pt x="394" y="233"/>
                    <a:pt x="392" y="237"/>
                    <a:pt x="386" y="241"/>
                  </a:cubicBezTo>
                  <a:close/>
                  <a:moveTo>
                    <a:pt x="417" y="158"/>
                  </a:moveTo>
                  <a:cubicBezTo>
                    <a:pt x="417" y="162"/>
                    <a:pt x="416" y="165"/>
                    <a:pt x="413" y="168"/>
                  </a:cubicBezTo>
                  <a:cubicBezTo>
                    <a:pt x="395" y="186"/>
                    <a:pt x="395" y="186"/>
                    <a:pt x="395" y="186"/>
                  </a:cubicBezTo>
                  <a:cubicBezTo>
                    <a:pt x="393" y="188"/>
                    <a:pt x="390" y="189"/>
                    <a:pt x="386" y="189"/>
                  </a:cubicBezTo>
                  <a:cubicBezTo>
                    <a:pt x="310" y="189"/>
                    <a:pt x="310" y="189"/>
                    <a:pt x="310" y="189"/>
                  </a:cubicBezTo>
                  <a:cubicBezTo>
                    <a:pt x="300" y="189"/>
                    <a:pt x="294" y="191"/>
                    <a:pt x="285" y="197"/>
                  </a:cubicBezTo>
                  <a:cubicBezTo>
                    <a:pt x="260" y="213"/>
                    <a:pt x="260" y="213"/>
                    <a:pt x="260" y="213"/>
                  </a:cubicBezTo>
                  <a:cubicBezTo>
                    <a:pt x="250" y="220"/>
                    <a:pt x="246" y="227"/>
                    <a:pt x="246" y="238"/>
                  </a:cubicBezTo>
                  <a:cubicBezTo>
                    <a:pt x="246" y="251"/>
                    <a:pt x="246" y="251"/>
                    <a:pt x="246" y="251"/>
                  </a:cubicBezTo>
                  <a:cubicBezTo>
                    <a:pt x="186" y="251"/>
                    <a:pt x="186" y="251"/>
                    <a:pt x="186" y="251"/>
                  </a:cubicBezTo>
                  <a:cubicBezTo>
                    <a:pt x="219" y="230"/>
                    <a:pt x="219" y="230"/>
                    <a:pt x="219" y="230"/>
                  </a:cubicBezTo>
                  <a:cubicBezTo>
                    <a:pt x="221" y="230"/>
                    <a:pt x="223" y="231"/>
                    <a:pt x="225" y="231"/>
                  </a:cubicBezTo>
                  <a:cubicBezTo>
                    <a:pt x="232" y="231"/>
                    <a:pt x="238" y="225"/>
                    <a:pt x="238" y="217"/>
                  </a:cubicBezTo>
                  <a:cubicBezTo>
                    <a:pt x="238" y="209"/>
                    <a:pt x="232" y="203"/>
                    <a:pt x="225" y="203"/>
                  </a:cubicBezTo>
                  <a:cubicBezTo>
                    <a:pt x="217" y="203"/>
                    <a:pt x="211" y="209"/>
                    <a:pt x="211" y="217"/>
                  </a:cubicBezTo>
                  <a:cubicBezTo>
                    <a:pt x="157" y="251"/>
                    <a:pt x="157" y="251"/>
                    <a:pt x="157" y="251"/>
                  </a:cubicBezTo>
                  <a:cubicBezTo>
                    <a:pt x="154" y="251"/>
                    <a:pt x="151" y="250"/>
                    <a:pt x="149" y="248"/>
                  </a:cubicBezTo>
                  <a:cubicBezTo>
                    <a:pt x="142" y="241"/>
                    <a:pt x="142" y="241"/>
                    <a:pt x="142" y="241"/>
                  </a:cubicBezTo>
                  <a:cubicBezTo>
                    <a:pt x="158" y="230"/>
                    <a:pt x="158" y="230"/>
                    <a:pt x="158" y="230"/>
                  </a:cubicBezTo>
                  <a:cubicBezTo>
                    <a:pt x="160" y="230"/>
                    <a:pt x="162" y="231"/>
                    <a:pt x="164" y="231"/>
                  </a:cubicBezTo>
                  <a:cubicBezTo>
                    <a:pt x="171" y="231"/>
                    <a:pt x="177" y="225"/>
                    <a:pt x="177" y="217"/>
                  </a:cubicBezTo>
                  <a:cubicBezTo>
                    <a:pt x="177" y="209"/>
                    <a:pt x="171" y="203"/>
                    <a:pt x="164" y="203"/>
                  </a:cubicBezTo>
                  <a:cubicBezTo>
                    <a:pt x="156" y="203"/>
                    <a:pt x="150" y="209"/>
                    <a:pt x="150" y="217"/>
                  </a:cubicBezTo>
                  <a:cubicBezTo>
                    <a:pt x="130" y="229"/>
                    <a:pt x="130" y="229"/>
                    <a:pt x="130" y="229"/>
                  </a:cubicBezTo>
                  <a:cubicBezTo>
                    <a:pt x="122" y="221"/>
                    <a:pt x="122" y="221"/>
                    <a:pt x="122" y="221"/>
                  </a:cubicBezTo>
                  <a:cubicBezTo>
                    <a:pt x="122" y="171"/>
                    <a:pt x="122" y="171"/>
                    <a:pt x="122" y="171"/>
                  </a:cubicBezTo>
                  <a:cubicBezTo>
                    <a:pt x="152" y="171"/>
                    <a:pt x="152" y="171"/>
                    <a:pt x="152" y="171"/>
                  </a:cubicBezTo>
                  <a:cubicBezTo>
                    <a:pt x="155" y="174"/>
                    <a:pt x="159" y="177"/>
                    <a:pt x="164" y="177"/>
                  </a:cubicBezTo>
                  <a:cubicBezTo>
                    <a:pt x="171" y="177"/>
                    <a:pt x="177" y="170"/>
                    <a:pt x="177" y="163"/>
                  </a:cubicBezTo>
                  <a:cubicBezTo>
                    <a:pt x="177" y="155"/>
                    <a:pt x="171" y="149"/>
                    <a:pt x="164" y="149"/>
                  </a:cubicBezTo>
                  <a:cubicBezTo>
                    <a:pt x="159" y="149"/>
                    <a:pt x="155" y="151"/>
                    <a:pt x="152" y="155"/>
                  </a:cubicBezTo>
                  <a:cubicBezTo>
                    <a:pt x="114" y="155"/>
                    <a:pt x="114" y="155"/>
                    <a:pt x="114" y="155"/>
                  </a:cubicBezTo>
                  <a:cubicBezTo>
                    <a:pt x="109" y="155"/>
                    <a:pt x="106" y="158"/>
                    <a:pt x="106" y="163"/>
                  </a:cubicBezTo>
                  <a:cubicBezTo>
                    <a:pt x="106" y="217"/>
                    <a:pt x="106" y="217"/>
                    <a:pt x="106" y="217"/>
                  </a:cubicBezTo>
                  <a:cubicBezTo>
                    <a:pt x="70" y="217"/>
                    <a:pt x="70" y="217"/>
                    <a:pt x="70" y="217"/>
                  </a:cubicBezTo>
                  <a:cubicBezTo>
                    <a:pt x="66" y="217"/>
                    <a:pt x="64" y="216"/>
                    <a:pt x="63" y="214"/>
                  </a:cubicBezTo>
                  <a:cubicBezTo>
                    <a:pt x="26" y="164"/>
                    <a:pt x="26" y="164"/>
                    <a:pt x="26" y="164"/>
                  </a:cubicBezTo>
                  <a:cubicBezTo>
                    <a:pt x="24" y="160"/>
                    <a:pt x="22" y="157"/>
                    <a:pt x="22" y="151"/>
                  </a:cubicBezTo>
                  <a:cubicBezTo>
                    <a:pt x="22" y="113"/>
                    <a:pt x="22" y="113"/>
                    <a:pt x="22" y="113"/>
                  </a:cubicBezTo>
                  <a:cubicBezTo>
                    <a:pt x="22" y="110"/>
                    <a:pt x="23" y="106"/>
                    <a:pt x="26" y="103"/>
                  </a:cubicBezTo>
                  <a:cubicBezTo>
                    <a:pt x="56" y="73"/>
                    <a:pt x="56" y="73"/>
                    <a:pt x="56" y="73"/>
                  </a:cubicBezTo>
                  <a:cubicBezTo>
                    <a:pt x="56" y="141"/>
                    <a:pt x="56" y="141"/>
                    <a:pt x="56" y="141"/>
                  </a:cubicBezTo>
                  <a:cubicBezTo>
                    <a:pt x="53" y="144"/>
                    <a:pt x="50" y="148"/>
                    <a:pt x="50" y="152"/>
                  </a:cubicBezTo>
                  <a:cubicBezTo>
                    <a:pt x="50" y="160"/>
                    <a:pt x="56" y="166"/>
                    <a:pt x="64" y="166"/>
                  </a:cubicBezTo>
                  <a:cubicBezTo>
                    <a:pt x="72" y="166"/>
                    <a:pt x="78" y="160"/>
                    <a:pt x="78" y="152"/>
                  </a:cubicBezTo>
                  <a:cubicBezTo>
                    <a:pt x="78" y="148"/>
                    <a:pt x="76" y="144"/>
                    <a:pt x="72" y="141"/>
                  </a:cubicBezTo>
                  <a:cubicBezTo>
                    <a:pt x="72" y="57"/>
                    <a:pt x="72" y="57"/>
                    <a:pt x="72" y="57"/>
                  </a:cubicBezTo>
                  <a:cubicBezTo>
                    <a:pt x="102" y="27"/>
                    <a:pt x="102" y="27"/>
                    <a:pt x="102" y="27"/>
                  </a:cubicBezTo>
                  <a:cubicBezTo>
                    <a:pt x="103" y="26"/>
                    <a:pt x="104" y="25"/>
                    <a:pt x="106" y="25"/>
                  </a:cubicBezTo>
                  <a:cubicBezTo>
                    <a:pt x="106" y="107"/>
                    <a:pt x="106" y="107"/>
                    <a:pt x="106" y="107"/>
                  </a:cubicBezTo>
                  <a:cubicBezTo>
                    <a:pt x="102" y="109"/>
                    <a:pt x="100" y="114"/>
                    <a:pt x="100" y="118"/>
                  </a:cubicBezTo>
                  <a:cubicBezTo>
                    <a:pt x="100" y="126"/>
                    <a:pt x="106" y="132"/>
                    <a:pt x="114" y="132"/>
                  </a:cubicBezTo>
                  <a:cubicBezTo>
                    <a:pt x="121" y="132"/>
                    <a:pt x="128" y="126"/>
                    <a:pt x="128" y="118"/>
                  </a:cubicBezTo>
                  <a:cubicBezTo>
                    <a:pt x="128" y="114"/>
                    <a:pt x="125" y="109"/>
                    <a:pt x="122" y="107"/>
                  </a:cubicBezTo>
                  <a:cubicBezTo>
                    <a:pt x="122" y="23"/>
                    <a:pt x="122" y="23"/>
                    <a:pt x="122" y="23"/>
                  </a:cubicBezTo>
                  <a:cubicBezTo>
                    <a:pt x="300" y="23"/>
                    <a:pt x="300" y="23"/>
                    <a:pt x="300" y="23"/>
                  </a:cubicBezTo>
                  <a:cubicBezTo>
                    <a:pt x="304" y="23"/>
                    <a:pt x="307" y="24"/>
                    <a:pt x="310" y="27"/>
                  </a:cubicBezTo>
                  <a:cubicBezTo>
                    <a:pt x="326" y="43"/>
                    <a:pt x="326" y="43"/>
                    <a:pt x="326" y="43"/>
                  </a:cubicBezTo>
                  <a:cubicBezTo>
                    <a:pt x="164" y="43"/>
                    <a:pt x="164" y="43"/>
                    <a:pt x="164" y="43"/>
                  </a:cubicBezTo>
                  <a:cubicBezTo>
                    <a:pt x="159" y="43"/>
                    <a:pt x="156" y="47"/>
                    <a:pt x="156" y="51"/>
                  </a:cubicBezTo>
                  <a:cubicBezTo>
                    <a:pt x="156" y="107"/>
                    <a:pt x="156" y="107"/>
                    <a:pt x="156" y="107"/>
                  </a:cubicBezTo>
                  <a:cubicBezTo>
                    <a:pt x="152" y="109"/>
                    <a:pt x="150" y="114"/>
                    <a:pt x="150" y="118"/>
                  </a:cubicBezTo>
                  <a:cubicBezTo>
                    <a:pt x="150" y="126"/>
                    <a:pt x="156" y="132"/>
                    <a:pt x="164" y="132"/>
                  </a:cubicBezTo>
                  <a:cubicBezTo>
                    <a:pt x="171" y="132"/>
                    <a:pt x="177" y="126"/>
                    <a:pt x="177" y="118"/>
                  </a:cubicBezTo>
                  <a:cubicBezTo>
                    <a:pt x="177" y="114"/>
                    <a:pt x="175" y="109"/>
                    <a:pt x="171" y="107"/>
                  </a:cubicBezTo>
                  <a:cubicBezTo>
                    <a:pt x="171" y="59"/>
                    <a:pt x="171" y="59"/>
                    <a:pt x="171" y="59"/>
                  </a:cubicBezTo>
                  <a:cubicBezTo>
                    <a:pt x="361" y="59"/>
                    <a:pt x="361" y="59"/>
                    <a:pt x="361" y="59"/>
                  </a:cubicBezTo>
                  <a:cubicBezTo>
                    <a:pt x="364" y="59"/>
                    <a:pt x="367" y="60"/>
                    <a:pt x="370" y="63"/>
                  </a:cubicBezTo>
                  <a:cubicBezTo>
                    <a:pt x="376" y="69"/>
                    <a:pt x="376" y="69"/>
                    <a:pt x="376" y="69"/>
                  </a:cubicBezTo>
                  <a:cubicBezTo>
                    <a:pt x="379" y="71"/>
                    <a:pt x="380" y="75"/>
                    <a:pt x="380" y="78"/>
                  </a:cubicBezTo>
                  <a:cubicBezTo>
                    <a:pt x="380" y="100"/>
                    <a:pt x="380" y="100"/>
                    <a:pt x="380" y="100"/>
                  </a:cubicBezTo>
                  <a:cubicBezTo>
                    <a:pt x="369" y="106"/>
                    <a:pt x="369" y="106"/>
                    <a:pt x="369" y="106"/>
                  </a:cubicBezTo>
                  <a:cubicBezTo>
                    <a:pt x="368" y="106"/>
                    <a:pt x="366" y="105"/>
                    <a:pt x="364" y="105"/>
                  </a:cubicBezTo>
                  <a:cubicBezTo>
                    <a:pt x="357" y="105"/>
                    <a:pt x="351" y="112"/>
                    <a:pt x="351" y="119"/>
                  </a:cubicBezTo>
                  <a:cubicBezTo>
                    <a:pt x="351" y="127"/>
                    <a:pt x="357" y="133"/>
                    <a:pt x="364" y="133"/>
                  </a:cubicBezTo>
                  <a:cubicBezTo>
                    <a:pt x="372" y="133"/>
                    <a:pt x="378" y="127"/>
                    <a:pt x="378" y="120"/>
                  </a:cubicBezTo>
                  <a:cubicBezTo>
                    <a:pt x="387" y="114"/>
                    <a:pt x="387" y="114"/>
                    <a:pt x="387" y="114"/>
                  </a:cubicBezTo>
                  <a:cubicBezTo>
                    <a:pt x="402" y="129"/>
                    <a:pt x="402" y="129"/>
                    <a:pt x="402" y="129"/>
                  </a:cubicBezTo>
                  <a:cubicBezTo>
                    <a:pt x="369" y="150"/>
                    <a:pt x="369" y="150"/>
                    <a:pt x="369" y="150"/>
                  </a:cubicBezTo>
                  <a:cubicBezTo>
                    <a:pt x="368" y="149"/>
                    <a:pt x="366" y="149"/>
                    <a:pt x="364" y="149"/>
                  </a:cubicBezTo>
                  <a:cubicBezTo>
                    <a:pt x="357" y="149"/>
                    <a:pt x="351" y="155"/>
                    <a:pt x="351" y="163"/>
                  </a:cubicBezTo>
                  <a:cubicBezTo>
                    <a:pt x="351" y="170"/>
                    <a:pt x="357" y="177"/>
                    <a:pt x="364" y="177"/>
                  </a:cubicBezTo>
                  <a:cubicBezTo>
                    <a:pt x="372" y="177"/>
                    <a:pt x="378" y="171"/>
                    <a:pt x="378" y="163"/>
                  </a:cubicBezTo>
                  <a:cubicBezTo>
                    <a:pt x="413" y="141"/>
                    <a:pt x="413" y="141"/>
                    <a:pt x="413" y="141"/>
                  </a:cubicBezTo>
                  <a:cubicBezTo>
                    <a:pt x="413" y="141"/>
                    <a:pt x="413" y="141"/>
                    <a:pt x="413" y="141"/>
                  </a:cubicBezTo>
                  <a:cubicBezTo>
                    <a:pt x="416" y="143"/>
                    <a:pt x="417" y="147"/>
                    <a:pt x="417" y="150"/>
                  </a:cubicBezTo>
                  <a:lnTo>
                    <a:pt x="417" y="158"/>
                  </a:lnTo>
                  <a:close/>
                  <a:moveTo>
                    <a:pt x="229" y="154"/>
                  </a:moveTo>
                  <a:cubicBezTo>
                    <a:pt x="222" y="175"/>
                    <a:pt x="222" y="175"/>
                    <a:pt x="222" y="175"/>
                  </a:cubicBezTo>
                  <a:cubicBezTo>
                    <a:pt x="200" y="175"/>
                    <a:pt x="200" y="175"/>
                    <a:pt x="200" y="175"/>
                  </a:cubicBezTo>
                  <a:cubicBezTo>
                    <a:pt x="235" y="79"/>
                    <a:pt x="235" y="79"/>
                    <a:pt x="235" y="79"/>
                  </a:cubicBezTo>
                  <a:cubicBezTo>
                    <a:pt x="260" y="79"/>
                    <a:pt x="260" y="79"/>
                    <a:pt x="260" y="79"/>
                  </a:cubicBezTo>
                  <a:cubicBezTo>
                    <a:pt x="296" y="175"/>
                    <a:pt x="296" y="175"/>
                    <a:pt x="296" y="175"/>
                  </a:cubicBezTo>
                  <a:cubicBezTo>
                    <a:pt x="273" y="175"/>
                    <a:pt x="273" y="175"/>
                    <a:pt x="273" y="175"/>
                  </a:cubicBezTo>
                  <a:cubicBezTo>
                    <a:pt x="266" y="154"/>
                    <a:pt x="266" y="154"/>
                    <a:pt x="266" y="154"/>
                  </a:cubicBezTo>
                  <a:lnTo>
                    <a:pt x="229" y="154"/>
                  </a:lnTo>
                  <a:close/>
                  <a:moveTo>
                    <a:pt x="260" y="137"/>
                  </a:moveTo>
                  <a:cubicBezTo>
                    <a:pt x="248" y="99"/>
                    <a:pt x="248" y="99"/>
                    <a:pt x="248" y="99"/>
                  </a:cubicBezTo>
                  <a:cubicBezTo>
                    <a:pt x="235" y="137"/>
                    <a:pt x="235" y="137"/>
                    <a:pt x="235" y="137"/>
                  </a:cubicBezTo>
                  <a:lnTo>
                    <a:pt x="260" y="137"/>
                  </a:lnTo>
                  <a:close/>
                  <a:moveTo>
                    <a:pt x="323" y="79"/>
                  </a:moveTo>
                  <a:cubicBezTo>
                    <a:pt x="323" y="175"/>
                    <a:pt x="323" y="175"/>
                    <a:pt x="323" y="175"/>
                  </a:cubicBezTo>
                  <a:cubicBezTo>
                    <a:pt x="303" y="175"/>
                    <a:pt x="303" y="175"/>
                    <a:pt x="303" y="175"/>
                  </a:cubicBezTo>
                  <a:cubicBezTo>
                    <a:pt x="303" y="79"/>
                    <a:pt x="303" y="79"/>
                    <a:pt x="303" y="79"/>
                  </a:cubicBezTo>
                  <a:lnTo>
                    <a:pt x="323" y="79"/>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134" name="モバイルPC｜正面">
            <a:extLst>
              <a:ext uri="{FF2B5EF4-FFF2-40B4-BE49-F238E27FC236}">
                <a16:creationId xmlns:a16="http://schemas.microsoft.com/office/drawing/2014/main" id="{8A6CD60C-448F-4CEF-ABAF-8C0918DECB8D}"/>
              </a:ext>
            </a:extLst>
          </p:cNvPr>
          <p:cNvGrpSpPr>
            <a:grpSpLocks noChangeAspect="1"/>
          </p:cNvGrpSpPr>
          <p:nvPr/>
        </p:nvGrpSpPr>
        <p:grpSpPr bwMode="auto">
          <a:xfrm>
            <a:off x="880887" y="4836983"/>
            <a:ext cx="317524" cy="232765"/>
            <a:chOff x="2043" y="1115"/>
            <a:chExt cx="738" cy="541"/>
          </a:xfrm>
        </p:grpSpPr>
        <p:sp>
          <p:nvSpPr>
            <p:cNvPr id="135" name="Freeform 10">
              <a:extLst>
                <a:ext uri="{FF2B5EF4-FFF2-40B4-BE49-F238E27FC236}">
                  <a16:creationId xmlns:a16="http://schemas.microsoft.com/office/drawing/2014/main" id="{927EBF05-D516-4068-B392-B8A0E6C7AEAD}"/>
                </a:ext>
              </a:extLst>
            </p:cNvPr>
            <p:cNvSpPr>
              <a:spLocks/>
            </p:cNvSpPr>
            <p:nvPr/>
          </p:nvSpPr>
          <p:spPr bwMode="auto">
            <a:xfrm>
              <a:off x="2105" y="1154"/>
              <a:ext cx="614" cy="390"/>
            </a:xfrm>
            <a:custGeom>
              <a:avLst/>
              <a:gdLst>
                <a:gd name="T0" fmla="*/ 404 w 404"/>
                <a:gd name="T1" fmla="*/ 246 h 256"/>
                <a:gd name="T2" fmla="*/ 394 w 404"/>
                <a:gd name="T3" fmla="*/ 256 h 256"/>
                <a:gd name="T4" fmla="*/ 10 w 404"/>
                <a:gd name="T5" fmla="*/ 256 h 256"/>
                <a:gd name="T6" fmla="*/ 0 w 404"/>
                <a:gd name="T7" fmla="*/ 246 h 256"/>
                <a:gd name="T8" fmla="*/ 0 w 404"/>
                <a:gd name="T9" fmla="*/ 10 h 256"/>
                <a:gd name="T10" fmla="*/ 10 w 404"/>
                <a:gd name="T11" fmla="*/ 0 h 256"/>
                <a:gd name="T12" fmla="*/ 394 w 404"/>
                <a:gd name="T13" fmla="*/ 0 h 256"/>
                <a:gd name="T14" fmla="*/ 404 w 404"/>
                <a:gd name="T15" fmla="*/ 10 h 256"/>
                <a:gd name="T16" fmla="*/ 404 w 404"/>
                <a:gd name="T17" fmla="*/ 24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256">
                  <a:moveTo>
                    <a:pt x="404" y="246"/>
                  </a:moveTo>
                  <a:cubicBezTo>
                    <a:pt x="404" y="252"/>
                    <a:pt x="399" y="256"/>
                    <a:pt x="394" y="256"/>
                  </a:cubicBezTo>
                  <a:cubicBezTo>
                    <a:pt x="10" y="256"/>
                    <a:pt x="10" y="256"/>
                    <a:pt x="10" y="256"/>
                  </a:cubicBezTo>
                  <a:cubicBezTo>
                    <a:pt x="5" y="256"/>
                    <a:pt x="0" y="252"/>
                    <a:pt x="0" y="246"/>
                  </a:cubicBezTo>
                  <a:cubicBezTo>
                    <a:pt x="0" y="10"/>
                    <a:pt x="0" y="10"/>
                    <a:pt x="0" y="10"/>
                  </a:cubicBezTo>
                  <a:cubicBezTo>
                    <a:pt x="0" y="5"/>
                    <a:pt x="5" y="0"/>
                    <a:pt x="10" y="0"/>
                  </a:cubicBezTo>
                  <a:cubicBezTo>
                    <a:pt x="394" y="0"/>
                    <a:pt x="394" y="0"/>
                    <a:pt x="394" y="0"/>
                  </a:cubicBezTo>
                  <a:cubicBezTo>
                    <a:pt x="399" y="0"/>
                    <a:pt x="404" y="5"/>
                    <a:pt x="404" y="10"/>
                  </a:cubicBezTo>
                  <a:lnTo>
                    <a:pt x="404"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36" name="Freeform 11">
              <a:extLst>
                <a:ext uri="{FF2B5EF4-FFF2-40B4-BE49-F238E27FC236}">
                  <a16:creationId xmlns:a16="http://schemas.microsoft.com/office/drawing/2014/main" id="{0E949A94-E4B0-4954-929F-579BB2C872A3}"/>
                </a:ext>
              </a:extLst>
            </p:cNvPr>
            <p:cNvSpPr>
              <a:spLocks noEditPoints="1"/>
            </p:cNvSpPr>
            <p:nvPr/>
          </p:nvSpPr>
          <p:spPr bwMode="auto">
            <a:xfrm>
              <a:off x="2043" y="1115"/>
              <a:ext cx="738" cy="541"/>
            </a:xfrm>
            <a:custGeom>
              <a:avLst/>
              <a:gdLst>
                <a:gd name="T0" fmla="*/ 445 w 486"/>
                <a:gd name="T1" fmla="*/ 35 h 354"/>
                <a:gd name="T2" fmla="*/ 435 w 486"/>
                <a:gd name="T3" fmla="*/ 25 h 354"/>
                <a:gd name="T4" fmla="*/ 51 w 486"/>
                <a:gd name="T5" fmla="*/ 25 h 354"/>
                <a:gd name="T6" fmla="*/ 41 w 486"/>
                <a:gd name="T7" fmla="*/ 35 h 354"/>
                <a:gd name="T8" fmla="*/ 41 w 486"/>
                <a:gd name="T9" fmla="*/ 271 h 354"/>
                <a:gd name="T10" fmla="*/ 51 w 486"/>
                <a:gd name="T11" fmla="*/ 281 h 354"/>
                <a:gd name="T12" fmla="*/ 435 w 486"/>
                <a:gd name="T13" fmla="*/ 281 h 354"/>
                <a:gd name="T14" fmla="*/ 445 w 486"/>
                <a:gd name="T15" fmla="*/ 271 h 354"/>
                <a:gd name="T16" fmla="*/ 445 w 486"/>
                <a:gd name="T17" fmla="*/ 35 h 354"/>
                <a:gd name="T18" fmla="*/ 449 w 486"/>
                <a:gd name="T19" fmla="*/ 306 h 354"/>
                <a:gd name="T20" fmla="*/ 37 w 486"/>
                <a:gd name="T21" fmla="*/ 306 h 354"/>
                <a:gd name="T22" fmla="*/ 16 w 486"/>
                <a:gd name="T23" fmla="*/ 286 h 354"/>
                <a:gd name="T24" fmla="*/ 16 w 486"/>
                <a:gd name="T25" fmla="*/ 286 h 354"/>
                <a:gd name="T26" fmla="*/ 16 w 486"/>
                <a:gd name="T27" fmla="*/ 20 h 354"/>
                <a:gd name="T28" fmla="*/ 16 w 486"/>
                <a:gd name="T29" fmla="*/ 20 h 354"/>
                <a:gd name="T30" fmla="*/ 37 w 486"/>
                <a:gd name="T31" fmla="*/ 0 h 354"/>
                <a:gd name="T32" fmla="*/ 449 w 486"/>
                <a:gd name="T33" fmla="*/ 0 h 354"/>
                <a:gd name="T34" fmla="*/ 470 w 486"/>
                <a:gd name="T35" fmla="*/ 20 h 354"/>
                <a:gd name="T36" fmla="*/ 470 w 486"/>
                <a:gd name="T37" fmla="*/ 286 h 354"/>
                <a:gd name="T38" fmla="*/ 449 w 486"/>
                <a:gd name="T39" fmla="*/ 306 h 354"/>
                <a:gd name="T40" fmla="*/ 331 w 486"/>
                <a:gd name="T41" fmla="*/ 153 h 354"/>
                <a:gd name="T42" fmla="*/ 243 w 486"/>
                <a:gd name="T43" fmla="*/ 241 h 354"/>
                <a:gd name="T44" fmla="*/ 155 w 486"/>
                <a:gd name="T45" fmla="*/ 153 h 354"/>
                <a:gd name="T46" fmla="*/ 243 w 486"/>
                <a:gd name="T47" fmla="*/ 64 h 354"/>
                <a:gd name="T48" fmla="*/ 331 w 486"/>
                <a:gd name="T49" fmla="*/ 153 h 354"/>
                <a:gd name="T50" fmla="*/ 243 w 486"/>
                <a:gd name="T51" fmla="*/ 153 h 354"/>
                <a:gd name="T52" fmla="*/ 261 w 486"/>
                <a:gd name="T53" fmla="*/ 135 h 354"/>
                <a:gd name="T54" fmla="*/ 243 w 486"/>
                <a:gd name="T55" fmla="*/ 118 h 354"/>
                <a:gd name="T56" fmla="*/ 225 w 486"/>
                <a:gd name="T57" fmla="*/ 135 h 354"/>
                <a:gd name="T58" fmla="*/ 243 w 486"/>
                <a:gd name="T59" fmla="*/ 153 h 354"/>
                <a:gd name="T60" fmla="*/ 200 w 486"/>
                <a:gd name="T61" fmla="*/ 210 h 354"/>
                <a:gd name="T62" fmla="*/ 243 w 486"/>
                <a:gd name="T63" fmla="*/ 224 h 354"/>
                <a:gd name="T64" fmla="*/ 286 w 486"/>
                <a:gd name="T65" fmla="*/ 210 h 354"/>
                <a:gd name="T66" fmla="*/ 243 w 486"/>
                <a:gd name="T67" fmla="*/ 169 h 354"/>
                <a:gd name="T68" fmla="*/ 200 w 486"/>
                <a:gd name="T69" fmla="*/ 210 h 354"/>
                <a:gd name="T70" fmla="*/ 314 w 486"/>
                <a:gd name="T71" fmla="*/ 153 h 354"/>
                <a:gd name="T72" fmla="*/ 243 w 486"/>
                <a:gd name="T73" fmla="*/ 81 h 354"/>
                <a:gd name="T74" fmla="*/ 172 w 486"/>
                <a:gd name="T75" fmla="*/ 153 h 354"/>
                <a:gd name="T76" fmla="*/ 186 w 486"/>
                <a:gd name="T77" fmla="*/ 196 h 354"/>
                <a:gd name="T78" fmla="*/ 219 w 486"/>
                <a:gd name="T79" fmla="*/ 158 h 354"/>
                <a:gd name="T80" fmla="*/ 209 w 486"/>
                <a:gd name="T81" fmla="*/ 135 h 354"/>
                <a:gd name="T82" fmla="*/ 243 w 486"/>
                <a:gd name="T83" fmla="*/ 102 h 354"/>
                <a:gd name="T84" fmla="*/ 277 w 486"/>
                <a:gd name="T85" fmla="*/ 135 h 354"/>
                <a:gd name="T86" fmla="*/ 267 w 486"/>
                <a:gd name="T87" fmla="*/ 158 h 354"/>
                <a:gd name="T88" fmla="*/ 300 w 486"/>
                <a:gd name="T89" fmla="*/ 196 h 354"/>
                <a:gd name="T90" fmla="*/ 314 w 486"/>
                <a:gd name="T91" fmla="*/ 153 h 354"/>
                <a:gd name="T92" fmla="*/ 486 w 486"/>
                <a:gd name="T93" fmla="*/ 327 h 354"/>
                <a:gd name="T94" fmla="*/ 0 w 486"/>
                <a:gd name="T95" fmla="*/ 327 h 354"/>
                <a:gd name="T96" fmla="*/ 0 w 486"/>
                <a:gd name="T97" fmla="*/ 354 h 354"/>
                <a:gd name="T98" fmla="*/ 486 w 486"/>
                <a:gd name="T99" fmla="*/ 354 h 354"/>
                <a:gd name="T100" fmla="*/ 486 w 486"/>
                <a:gd name="T101" fmla="*/ 32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6" h="354">
                  <a:moveTo>
                    <a:pt x="445" y="35"/>
                  </a:moveTo>
                  <a:cubicBezTo>
                    <a:pt x="445" y="30"/>
                    <a:pt x="440" y="25"/>
                    <a:pt x="435" y="25"/>
                  </a:cubicBezTo>
                  <a:cubicBezTo>
                    <a:pt x="51" y="25"/>
                    <a:pt x="51" y="25"/>
                    <a:pt x="51" y="25"/>
                  </a:cubicBezTo>
                  <a:cubicBezTo>
                    <a:pt x="46" y="25"/>
                    <a:pt x="41" y="30"/>
                    <a:pt x="41" y="35"/>
                  </a:cubicBezTo>
                  <a:cubicBezTo>
                    <a:pt x="41" y="271"/>
                    <a:pt x="41" y="271"/>
                    <a:pt x="41" y="271"/>
                  </a:cubicBezTo>
                  <a:cubicBezTo>
                    <a:pt x="41" y="277"/>
                    <a:pt x="46" y="281"/>
                    <a:pt x="51" y="281"/>
                  </a:cubicBezTo>
                  <a:cubicBezTo>
                    <a:pt x="435" y="281"/>
                    <a:pt x="435" y="281"/>
                    <a:pt x="435" y="281"/>
                  </a:cubicBezTo>
                  <a:cubicBezTo>
                    <a:pt x="440" y="281"/>
                    <a:pt x="445" y="277"/>
                    <a:pt x="445" y="271"/>
                  </a:cubicBezTo>
                  <a:lnTo>
                    <a:pt x="445" y="35"/>
                  </a:lnTo>
                  <a:close/>
                  <a:moveTo>
                    <a:pt x="449" y="306"/>
                  </a:moveTo>
                  <a:cubicBezTo>
                    <a:pt x="37" y="306"/>
                    <a:pt x="37" y="306"/>
                    <a:pt x="37" y="306"/>
                  </a:cubicBezTo>
                  <a:cubicBezTo>
                    <a:pt x="25" y="306"/>
                    <a:pt x="16" y="297"/>
                    <a:pt x="16" y="286"/>
                  </a:cubicBezTo>
                  <a:cubicBezTo>
                    <a:pt x="16" y="286"/>
                    <a:pt x="16" y="286"/>
                    <a:pt x="16" y="286"/>
                  </a:cubicBezTo>
                  <a:cubicBezTo>
                    <a:pt x="16" y="20"/>
                    <a:pt x="16" y="20"/>
                    <a:pt x="16" y="20"/>
                  </a:cubicBezTo>
                  <a:cubicBezTo>
                    <a:pt x="16" y="20"/>
                    <a:pt x="16" y="20"/>
                    <a:pt x="16" y="20"/>
                  </a:cubicBezTo>
                  <a:cubicBezTo>
                    <a:pt x="16" y="9"/>
                    <a:pt x="25" y="0"/>
                    <a:pt x="37" y="0"/>
                  </a:cubicBezTo>
                  <a:cubicBezTo>
                    <a:pt x="449" y="0"/>
                    <a:pt x="449" y="0"/>
                    <a:pt x="449" y="0"/>
                  </a:cubicBezTo>
                  <a:cubicBezTo>
                    <a:pt x="461" y="0"/>
                    <a:pt x="470" y="9"/>
                    <a:pt x="470" y="20"/>
                  </a:cubicBezTo>
                  <a:cubicBezTo>
                    <a:pt x="470" y="286"/>
                    <a:pt x="470" y="286"/>
                    <a:pt x="470" y="286"/>
                  </a:cubicBezTo>
                  <a:cubicBezTo>
                    <a:pt x="470" y="297"/>
                    <a:pt x="461" y="306"/>
                    <a:pt x="449" y="306"/>
                  </a:cubicBezTo>
                  <a:close/>
                  <a:moveTo>
                    <a:pt x="331" y="153"/>
                  </a:moveTo>
                  <a:cubicBezTo>
                    <a:pt x="331" y="202"/>
                    <a:pt x="292" y="241"/>
                    <a:pt x="243" y="241"/>
                  </a:cubicBezTo>
                  <a:cubicBezTo>
                    <a:pt x="194" y="241"/>
                    <a:pt x="155" y="202"/>
                    <a:pt x="155" y="153"/>
                  </a:cubicBezTo>
                  <a:cubicBezTo>
                    <a:pt x="155" y="104"/>
                    <a:pt x="194" y="64"/>
                    <a:pt x="243" y="64"/>
                  </a:cubicBezTo>
                  <a:cubicBezTo>
                    <a:pt x="292" y="64"/>
                    <a:pt x="331" y="104"/>
                    <a:pt x="331" y="153"/>
                  </a:cubicBezTo>
                  <a:close/>
                  <a:moveTo>
                    <a:pt x="243" y="153"/>
                  </a:moveTo>
                  <a:cubicBezTo>
                    <a:pt x="253" y="153"/>
                    <a:pt x="261" y="145"/>
                    <a:pt x="261" y="135"/>
                  </a:cubicBezTo>
                  <a:cubicBezTo>
                    <a:pt x="261" y="126"/>
                    <a:pt x="253" y="118"/>
                    <a:pt x="243" y="118"/>
                  </a:cubicBezTo>
                  <a:cubicBezTo>
                    <a:pt x="233" y="118"/>
                    <a:pt x="225" y="126"/>
                    <a:pt x="225" y="135"/>
                  </a:cubicBezTo>
                  <a:cubicBezTo>
                    <a:pt x="225" y="145"/>
                    <a:pt x="233" y="153"/>
                    <a:pt x="243" y="153"/>
                  </a:cubicBezTo>
                  <a:close/>
                  <a:moveTo>
                    <a:pt x="200" y="210"/>
                  </a:moveTo>
                  <a:cubicBezTo>
                    <a:pt x="212" y="219"/>
                    <a:pt x="227" y="224"/>
                    <a:pt x="243" y="224"/>
                  </a:cubicBezTo>
                  <a:cubicBezTo>
                    <a:pt x="259" y="224"/>
                    <a:pt x="274" y="219"/>
                    <a:pt x="286" y="210"/>
                  </a:cubicBezTo>
                  <a:cubicBezTo>
                    <a:pt x="285" y="187"/>
                    <a:pt x="266" y="169"/>
                    <a:pt x="243" y="169"/>
                  </a:cubicBezTo>
                  <a:cubicBezTo>
                    <a:pt x="220" y="169"/>
                    <a:pt x="201" y="187"/>
                    <a:pt x="200" y="210"/>
                  </a:cubicBezTo>
                  <a:close/>
                  <a:moveTo>
                    <a:pt x="314" y="153"/>
                  </a:moveTo>
                  <a:cubicBezTo>
                    <a:pt x="314" y="113"/>
                    <a:pt x="282" y="81"/>
                    <a:pt x="243" y="81"/>
                  </a:cubicBezTo>
                  <a:cubicBezTo>
                    <a:pt x="204" y="81"/>
                    <a:pt x="172" y="113"/>
                    <a:pt x="172" y="153"/>
                  </a:cubicBezTo>
                  <a:cubicBezTo>
                    <a:pt x="172" y="169"/>
                    <a:pt x="177" y="184"/>
                    <a:pt x="186" y="196"/>
                  </a:cubicBezTo>
                  <a:cubicBezTo>
                    <a:pt x="191" y="179"/>
                    <a:pt x="203" y="165"/>
                    <a:pt x="219" y="158"/>
                  </a:cubicBezTo>
                  <a:cubicBezTo>
                    <a:pt x="213" y="152"/>
                    <a:pt x="209" y="144"/>
                    <a:pt x="209" y="135"/>
                  </a:cubicBezTo>
                  <a:cubicBezTo>
                    <a:pt x="209" y="117"/>
                    <a:pt x="224" y="102"/>
                    <a:pt x="243" y="102"/>
                  </a:cubicBezTo>
                  <a:cubicBezTo>
                    <a:pt x="262" y="102"/>
                    <a:pt x="277" y="117"/>
                    <a:pt x="277" y="135"/>
                  </a:cubicBezTo>
                  <a:cubicBezTo>
                    <a:pt x="277" y="144"/>
                    <a:pt x="273" y="152"/>
                    <a:pt x="267" y="158"/>
                  </a:cubicBezTo>
                  <a:cubicBezTo>
                    <a:pt x="283" y="165"/>
                    <a:pt x="295" y="179"/>
                    <a:pt x="300" y="196"/>
                  </a:cubicBezTo>
                  <a:cubicBezTo>
                    <a:pt x="309" y="184"/>
                    <a:pt x="314" y="169"/>
                    <a:pt x="314" y="153"/>
                  </a:cubicBezTo>
                  <a:close/>
                  <a:moveTo>
                    <a:pt x="486" y="327"/>
                  </a:moveTo>
                  <a:cubicBezTo>
                    <a:pt x="0" y="327"/>
                    <a:pt x="0" y="327"/>
                    <a:pt x="0" y="327"/>
                  </a:cubicBezTo>
                  <a:cubicBezTo>
                    <a:pt x="0" y="354"/>
                    <a:pt x="0" y="354"/>
                    <a:pt x="0" y="354"/>
                  </a:cubicBezTo>
                  <a:cubicBezTo>
                    <a:pt x="486" y="354"/>
                    <a:pt x="486" y="354"/>
                    <a:pt x="486" y="354"/>
                  </a:cubicBezTo>
                  <a:lnTo>
                    <a:pt x="486" y="327"/>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137" name="クラウド">
            <a:extLst>
              <a:ext uri="{FF2B5EF4-FFF2-40B4-BE49-F238E27FC236}">
                <a16:creationId xmlns:a16="http://schemas.microsoft.com/office/drawing/2014/main" id="{117AFE21-F073-443D-BA78-BE3D2963AA35}"/>
              </a:ext>
            </a:extLst>
          </p:cNvPr>
          <p:cNvGrpSpPr>
            <a:grpSpLocks noChangeAspect="1"/>
          </p:cNvGrpSpPr>
          <p:nvPr/>
        </p:nvGrpSpPr>
        <p:grpSpPr bwMode="auto">
          <a:xfrm>
            <a:off x="1274679" y="4801743"/>
            <a:ext cx="302806" cy="303244"/>
            <a:chOff x="1807" y="970"/>
            <a:chExt cx="691" cy="692"/>
          </a:xfrm>
        </p:grpSpPr>
        <p:sp>
          <p:nvSpPr>
            <p:cNvPr id="138" name="Freeform 12">
              <a:extLst>
                <a:ext uri="{FF2B5EF4-FFF2-40B4-BE49-F238E27FC236}">
                  <a16:creationId xmlns:a16="http://schemas.microsoft.com/office/drawing/2014/main" id="{F399322F-B933-4F54-8EA6-C7F5F2EB32C1}"/>
                </a:ext>
              </a:extLst>
            </p:cNvPr>
            <p:cNvSpPr>
              <a:spLocks/>
            </p:cNvSpPr>
            <p:nvPr/>
          </p:nvSpPr>
          <p:spPr bwMode="auto">
            <a:xfrm>
              <a:off x="1851" y="1011"/>
              <a:ext cx="605" cy="405"/>
            </a:xfrm>
            <a:custGeom>
              <a:avLst/>
              <a:gdLst>
                <a:gd name="T0" fmla="*/ 0 w 398"/>
                <a:gd name="T1" fmla="*/ 208 h 266"/>
                <a:gd name="T2" fmla="*/ 37 w 398"/>
                <a:gd name="T3" fmla="*/ 154 h 266"/>
                <a:gd name="T4" fmla="*/ 68 w 398"/>
                <a:gd name="T5" fmla="*/ 151 h 266"/>
                <a:gd name="T6" fmla="*/ 69 w 398"/>
                <a:gd name="T7" fmla="*/ 149 h 266"/>
                <a:gd name="T8" fmla="*/ 42 w 398"/>
                <a:gd name="T9" fmla="*/ 86 h 266"/>
                <a:gd name="T10" fmla="*/ 128 w 398"/>
                <a:gd name="T11" fmla="*/ 0 h 266"/>
                <a:gd name="T12" fmla="*/ 191 w 398"/>
                <a:gd name="T13" fmla="*/ 28 h 266"/>
                <a:gd name="T14" fmla="*/ 206 w 398"/>
                <a:gd name="T15" fmla="*/ 50 h 266"/>
                <a:gd name="T16" fmla="*/ 253 w 398"/>
                <a:gd name="T17" fmla="*/ 32 h 266"/>
                <a:gd name="T18" fmla="*/ 322 w 398"/>
                <a:gd name="T19" fmla="*/ 101 h 266"/>
                <a:gd name="T20" fmla="*/ 303 w 398"/>
                <a:gd name="T21" fmla="*/ 149 h 266"/>
                <a:gd name="T22" fmla="*/ 311 w 398"/>
                <a:gd name="T23" fmla="*/ 158 h 266"/>
                <a:gd name="T24" fmla="*/ 340 w 398"/>
                <a:gd name="T25" fmla="*/ 150 h 266"/>
                <a:gd name="T26" fmla="*/ 398 w 398"/>
                <a:gd name="T27" fmla="*/ 208 h 266"/>
                <a:gd name="T28" fmla="*/ 340 w 398"/>
                <a:gd name="T29" fmla="*/ 266 h 266"/>
                <a:gd name="T30" fmla="*/ 57 w 398"/>
                <a:gd name="T31" fmla="*/ 266 h 266"/>
                <a:gd name="T32" fmla="*/ 0 w 398"/>
                <a:gd name="T33" fmla="*/ 20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8" h="266">
                  <a:moveTo>
                    <a:pt x="0" y="208"/>
                  </a:moveTo>
                  <a:cubicBezTo>
                    <a:pt x="0" y="183"/>
                    <a:pt x="15" y="162"/>
                    <a:pt x="37" y="154"/>
                  </a:cubicBezTo>
                  <a:cubicBezTo>
                    <a:pt x="50" y="149"/>
                    <a:pt x="61" y="150"/>
                    <a:pt x="68" y="151"/>
                  </a:cubicBezTo>
                  <a:cubicBezTo>
                    <a:pt x="69" y="149"/>
                    <a:pt x="69" y="149"/>
                    <a:pt x="69" y="149"/>
                  </a:cubicBezTo>
                  <a:cubicBezTo>
                    <a:pt x="54" y="135"/>
                    <a:pt x="42" y="113"/>
                    <a:pt x="42" y="86"/>
                  </a:cubicBezTo>
                  <a:cubicBezTo>
                    <a:pt x="42" y="39"/>
                    <a:pt x="80" y="0"/>
                    <a:pt x="128" y="0"/>
                  </a:cubicBezTo>
                  <a:cubicBezTo>
                    <a:pt x="153" y="0"/>
                    <a:pt x="175" y="11"/>
                    <a:pt x="191" y="28"/>
                  </a:cubicBezTo>
                  <a:cubicBezTo>
                    <a:pt x="197" y="34"/>
                    <a:pt x="202" y="42"/>
                    <a:pt x="206" y="50"/>
                  </a:cubicBezTo>
                  <a:cubicBezTo>
                    <a:pt x="219" y="39"/>
                    <a:pt x="236" y="32"/>
                    <a:pt x="253" y="32"/>
                  </a:cubicBezTo>
                  <a:cubicBezTo>
                    <a:pt x="291" y="32"/>
                    <a:pt x="322" y="63"/>
                    <a:pt x="322" y="101"/>
                  </a:cubicBezTo>
                  <a:cubicBezTo>
                    <a:pt x="322" y="117"/>
                    <a:pt x="316" y="135"/>
                    <a:pt x="303" y="149"/>
                  </a:cubicBezTo>
                  <a:cubicBezTo>
                    <a:pt x="298" y="155"/>
                    <a:pt x="304" y="162"/>
                    <a:pt x="311" y="158"/>
                  </a:cubicBezTo>
                  <a:cubicBezTo>
                    <a:pt x="322" y="151"/>
                    <a:pt x="334" y="150"/>
                    <a:pt x="340" y="150"/>
                  </a:cubicBezTo>
                  <a:cubicBezTo>
                    <a:pt x="372" y="150"/>
                    <a:pt x="398" y="176"/>
                    <a:pt x="398" y="208"/>
                  </a:cubicBezTo>
                  <a:cubicBezTo>
                    <a:pt x="398" y="240"/>
                    <a:pt x="372" y="266"/>
                    <a:pt x="340" y="266"/>
                  </a:cubicBezTo>
                  <a:cubicBezTo>
                    <a:pt x="57" y="266"/>
                    <a:pt x="57" y="266"/>
                    <a:pt x="57" y="266"/>
                  </a:cubicBezTo>
                  <a:cubicBezTo>
                    <a:pt x="25" y="266"/>
                    <a:pt x="0" y="240"/>
                    <a:pt x="0" y="2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39" name="Freeform 13">
              <a:extLst>
                <a:ext uri="{FF2B5EF4-FFF2-40B4-BE49-F238E27FC236}">
                  <a16:creationId xmlns:a16="http://schemas.microsoft.com/office/drawing/2014/main" id="{71D54C89-3B3A-42A6-BB72-8BA872AA979A}"/>
                </a:ext>
              </a:extLst>
            </p:cNvPr>
            <p:cNvSpPr>
              <a:spLocks noEditPoints="1"/>
            </p:cNvSpPr>
            <p:nvPr/>
          </p:nvSpPr>
          <p:spPr bwMode="auto">
            <a:xfrm>
              <a:off x="1807" y="970"/>
              <a:ext cx="691" cy="692"/>
            </a:xfrm>
            <a:custGeom>
              <a:avLst/>
              <a:gdLst>
                <a:gd name="T0" fmla="*/ 237 w 454"/>
                <a:gd name="T1" fmla="*/ 411 h 454"/>
                <a:gd name="T2" fmla="*/ 237 w 454"/>
                <a:gd name="T3" fmla="*/ 320 h 454"/>
                <a:gd name="T4" fmla="*/ 369 w 454"/>
                <a:gd name="T5" fmla="*/ 320 h 454"/>
                <a:gd name="T6" fmla="*/ 454 w 454"/>
                <a:gd name="T7" fmla="*/ 235 h 454"/>
                <a:gd name="T8" fmla="*/ 376 w 454"/>
                <a:gd name="T9" fmla="*/ 150 h 454"/>
                <a:gd name="T10" fmla="*/ 378 w 454"/>
                <a:gd name="T11" fmla="*/ 128 h 454"/>
                <a:gd name="T12" fmla="*/ 282 w 454"/>
                <a:gd name="T13" fmla="*/ 32 h 454"/>
                <a:gd name="T14" fmla="*/ 243 w 454"/>
                <a:gd name="T15" fmla="*/ 40 h 454"/>
                <a:gd name="T16" fmla="*/ 157 w 454"/>
                <a:gd name="T17" fmla="*/ 0 h 454"/>
                <a:gd name="T18" fmla="*/ 44 w 454"/>
                <a:gd name="T19" fmla="*/ 113 h 454"/>
                <a:gd name="T20" fmla="*/ 52 w 454"/>
                <a:gd name="T21" fmla="*/ 157 h 454"/>
                <a:gd name="T22" fmla="*/ 1 w 454"/>
                <a:gd name="T23" fmla="*/ 235 h 454"/>
                <a:gd name="T24" fmla="*/ 86 w 454"/>
                <a:gd name="T25" fmla="*/ 320 h 454"/>
                <a:gd name="T26" fmla="*/ 217 w 454"/>
                <a:gd name="T27" fmla="*/ 320 h 454"/>
                <a:gd name="T28" fmla="*/ 217 w 454"/>
                <a:gd name="T29" fmla="*/ 411 h 454"/>
                <a:gd name="T30" fmla="*/ 206 w 454"/>
                <a:gd name="T31" fmla="*/ 422 h 454"/>
                <a:gd name="T32" fmla="*/ 0 w 454"/>
                <a:gd name="T33" fmla="*/ 422 h 454"/>
                <a:gd name="T34" fmla="*/ 0 w 454"/>
                <a:gd name="T35" fmla="*/ 440 h 454"/>
                <a:gd name="T36" fmla="*/ 206 w 454"/>
                <a:gd name="T37" fmla="*/ 440 h 454"/>
                <a:gd name="T38" fmla="*/ 227 w 454"/>
                <a:gd name="T39" fmla="*/ 454 h 454"/>
                <a:gd name="T40" fmla="*/ 248 w 454"/>
                <a:gd name="T41" fmla="*/ 440 h 454"/>
                <a:gd name="T42" fmla="*/ 454 w 454"/>
                <a:gd name="T43" fmla="*/ 440 h 454"/>
                <a:gd name="T44" fmla="*/ 454 w 454"/>
                <a:gd name="T45" fmla="*/ 422 h 454"/>
                <a:gd name="T46" fmla="*/ 248 w 454"/>
                <a:gd name="T47" fmla="*/ 422 h 454"/>
                <a:gd name="T48" fmla="*/ 237 w 454"/>
                <a:gd name="T49" fmla="*/ 411 h 454"/>
                <a:gd name="T50" fmla="*/ 29 w 454"/>
                <a:gd name="T51" fmla="*/ 235 h 454"/>
                <a:gd name="T52" fmla="*/ 66 w 454"/>
                <a:gd name="T53" fmla="*/ 181 h 454"/>
                <a:gd name="T54" fmla="*/ 97 w 454"/>
                <a:gd name="T55" fmla="*/ 178 h 454"/>
                <a:gd name="T56" fmla="*/ 98 w 454"/>
                <a:gd name="T57" fmla="*/ 176 h 454"/>
                <a:gd name="T58" fmla="*/ 71 w 454"/>
                <a:gd name="T59" fmla="*/ 113 h 454"/>
                <a:gd name="T60" fmla="*/ 157 w 454"/>
                <a:gd name="T61" fmla="*/ 27 h 454"/>
                <a:gd name="T62" fmla="*/ 220 w 454"/>
                <a:gd name="T63" fmla="*/ 55 h 454"/>
                <a:gd name="T64" fmla="*/ 235 w 454"/>
                <a:gd name="T65" fmla="*/ 77 h 454"/>
                <a:gd name="T66" fmla="*/ 282 w 454"/>
                <a:gd name="T67" fmla="*/ 59 h 454"/>
                <a:gd name="T68" fmla="*/ 351 w 454"/>
                <a:gd name="T69" fmla="*/ 128 h 454"/>
                <a:gd name="T70" fmla="*/ 332 w 454"/>
                <a:gd name="T71" fmla="*/ 176 h 454"/>
                <a:gd name="T72" fmla="*/ 340 w 454"/>
                <a:gd name="T73" fmla="*/ 185 h 454"/>
                <a:gd name="T74" fmla="*/ 369 w 454"/>
                <a:gd name="T75" fmla="*/ 177 h 454"/>
                <a:gd name="T76" fmla="*/ 427 w 454"/>
                <a:gd name="T77" fmla="*/ 235 h 454"/>
                <a:gd name="T78" fmla="*/ 369 w 454"/>
                <a:gd name="T79" fmla="*/ 293 h 454"/>
                <a:gd name="T80" fmla="*/ 86 w 454"/>
                <a:gd name="T81" fmla="*/ 293 h 454"/>
                <a:gd name="T82" fmla="*/ 29 w 454"/>
                <a:gd name="T83" fmla="*/ 23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4" h="454">
                  <a:moveTo>
                    <a:pt x="237" y="411"/>
                  </a:moveTo>
                  <a:cubicBezTo>
                    <a:pt x="237" y="320"/>
                    <a:pt x="237" y="320"/>
                    <a:pt x="237" y="320"/>
                  </a:cubicBezTo>
                  <a:cubicBezTo>
                    <a:pt x="369" y="320"/>
                    <a:pt x="369" y="320"/>
                    <a:pt x="369" y="320"/>
                  </a:cubicBezTo>
                  <a:cubicBezTo>
                    <a:pt x="416" y="320"/>
                    <a:pt x="454" y="282"/>
                    <a:pt x="454" y="235"/>
                  </a:cubicBezTo>
                  <a:cubicBezTo>
                    <a:pt x="454" y="190"/>
                    <a:pt x="420" y="154"/>
                    <a:pt x="376" y="150"/>
                  </a:cubicBezTo>
                  <a:cubicBezTo>
                    <a:pt x="378" y="143"/>
                    <a:pt x="378" y="136"/>
                    <a:pt x="378" y="128"/>
                  </a:cubicBezTo>
                  <a:cubicBezTo>
                    <a:pt x="378" y="75"/>
                    <a:pt x="335" y="32"/>
                    <a:pt x="282" y="32"/>
                  </a:cubicBezTo>
                  <a:cubicBezTo>
                    <a:pt x="268" y="32"/>
                    <a:pt x="255" y="35"/>
                    <a:pt x="243" y="40"/>
                  </a:cubicBezTo>
                  <a:cubicBezTo>
                    <a:pt x="222" y="16"/>
                    <a:pt x="192" y="0"/>
                    <a:pt x="157" y="0"/>
                  </a:cubicBezTo>
                  <a:cubicBezTo>
                    <a:pt x="94" y="0"/>
                    <a:pt x="44" y="51"/>
                    <a:pt x="44" y="113"/>
                  </a:cubicBezTo>
                  <a:cubicBezTo>
                    <a:pt x="44" y="129"/>
                    <a:pt x="47" y="144"/>
                    <a:pt x="52" y="157"/>
                  </a:cubicBezTo>
                  <a:cubicBezTo>
                    <a:pt x="22" y="170"/>
                    <a:pt x="1" y="200"/>
                    <a:pt x="1" y="235"/>
                  </a:cubicBezTo>
                  <a:cubicBezTo>
                    <a:pt x="1" y="282"/>
                    <a:pt x="39" y="320"/>
                    <a:pt x="86" y="320"/>
                  </a:cubicBezTo>
                  <a:cubicBezTo>
                    <a:pt x="217" y="320"/>
                    <a:pt x="217" y="320"/>
                    <a:pt x="217" y="320"/>
                  </a:cubicBezTo>
                  <a:cubicBezTo>
                    <a:pt x="217" y="411"/>
                    <a:pt x="217" y="411"/>
                    <a:pt x="217" y="411"/>
                  </a:cubicBezTo>
                  <a:cubicBezTo>
                    <a:pt x="212" y="413"/>
                    <a:pt x="209" y="417"/>
                    <a:pt x="206" y="422"/>
                  </a:cubicBezTo>
                  <a:cubicBezTo>
                    <a:pt x="0" y="422"/>
                    <a:pt x="0" y="422"/>
                    <a:pt x="0" y="422"/>
                  </a:cubicBezTo>
                  <a:cubicBezTo>
                    <a:pt x="0" y="440"/>
                    <a:pt x="0" y="440"/>
                    <a:pt x="0" y="440"/>
                  </a:cubicBezTo>
                  <a:cubicBezTo>
                    <a:pt x="206" y="440"/>
                    <a:pt x="206" y="440"/>
                    <a:pt x="206" y="440"/>
                  </a:cubicBezTo>
                  <a:cubicBezTo>
                    <a:pt x="210" y="448"/>
                    <a:pt x="218" y="454"/>
                    <a:pt x="227" y="454"/>
                  </a:cubicBezTo>
                  <a:cubicBezTo>
                    <a:pt x="237" y="454"/>
                    <a:pt x="245" y="448"/>
                    <a:pt x="248" y="440"/>
                  </a:cubicBezTo>
                  <a:cubicBezTo>
                    <a:pt x="454" y="440"/>
                    <a:pt x="454" y="440"/>
                    <a:pt x="454" y="440"/>
                  </a:cubicBezTo>
                  <a:cubicBezTo>
                    <a:pt x="454" y="422"/>
                    <a:pt x="454" y="422"/>
                    <a:pt x="454" y="422"/>
                  </a:cubicBezTo>
                  <a:cubicBezTo>
                    <a:pt x="248" y="422"/>
                    <a:pt x="248" y="422"/>
                    <a:pt x="248" y="422"/>
                  </a:cubicBezTo>
                  <a:cubicBezTo>
                    <a:pt x="246" y="417"/>
                    <a:pt x="242" y="413"/>
                    <a:pt x="237" y="411"/>
                  </a:cubicBezTo>
                  <a:close/>
                  <a:moveTo>
                    <a:pt x="29" y="235"/>
                  </a:moveTo>
                  <a:cubicBezTo>
                    <a:pt x="29" y="210"/>
                    <a:pt x="44" y="189"/>
                    <a:pt x="66" y="181"/>
                  </a:cubicBezTo>
                  <a:cubicBezTo>
                    <a:pt x="79" y="176"/>
                    <a:pt x="90" y="177"/>
                    <a:pt x="97" y="178"/>
                  </a:cubicBezTo>
                  <a:cubicBezTo>
                    <a:pt x="98" y="176"/>
                    <a:pt x="98" y="176"/>
                    <a:pt x="98" y="176"/>
                  </a:cubicBezTo>
                  <a:cubicBezTo>
                    <a:pt x="83" y="162"/>
                    <a:pt x="71" y="140"/>
                    <a:pt x="71" y="113"/>
                  </a:cubicBezTo>
                  <a:cubicBezTo>
                    <a:pt x="71" y="66"/>
                    <a:pt x="109" y="27"/>
                    <a:pt x="157" y="27"/>
                  </a:cubicBezTo>
                  <a:cubicBezTo>
                    <a:pt x="182" y="27"/>
                    <a:pt x="204" y="38"/>
                    <a:pt x="220" y="55"/>
                  </a:cubicBezTo>
                  <a:cubicBezTo>
                    <a:pt x="226" y="61"/>
                    <a:pt x="231" y="69"/>
                    <a:pt x="235" y="77"/>
                  </a:cubicBezTo>
                  <a:cubicBezTo>
                    <a:pt x="248" y="66"/>
                    <a:pt x="265" y="59"/>
                    <a:pt x="282" y="59"/>
                  </a:cubicBezTo>
                  <a:cubicBezTo>
                    <a:pt x="320" y="59"/>
                    <a:pt x="351" y="90"/>
                    <a:pt x="351" y="128"/>
                  </a:cubicBezTo>
                  <a:cubicBezTo>
                    <a:pt x="351" y="144"/>
                    <a:pt x="345" y="162"/>
                    <a:pt x="332" y="176"/>
                  </a:cubicBezTo>
                  <a:cubicBezTo>
                    <a:pt x="327" y="182"/>
                    <a:pt x="333" y="189"/>
                    <a:pt x="340" y="185"/>
                  </a:cubicBezTo>
                  <a:cubicBezTo>
                    <a:pt x="351" y="178"/>
                    <a:pt x="363" y="177"/>
                    <a:pt x="369" y="177"/>
                  </a:cubicBezTo>
                  <a:cubicBezTo>
                    <a:pt x="401" y="177"/>
                    <a:pt x="427" y="203"/>
                    <a:pt x="427" y="235"/>
                  </a:cubicBezTo>
                  <a:cubicBezTo>
                    <a:pt x="427" y="267"/>
                    <a:pt x="401" y="293"/>
                    <a:pt x="369" y="293"/>
                  </a:cubicBezTo>
                  <a:cubicBezTo>
                    <a:pt x="86" y="293"/>
                    <a:pt x="86" y="293"/>
                    <a:pt x="86" y="293"/>
                  </a:cubicBezTo>
                  <a:cubicBezTo>
                    <a:pt x="54" y="293"/>
                    <a:pt x="29" y="267"/>
                    <a:pt x="29" y="235"/>
                  </a:cubicBez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140" name="グループ化 139">
            <a:extLst>
              <a:ext uri="{FF2B5EF4-FFF2-40B4-BE49-F238E27FC236}">
                <a16:creationId xmlns:a16="http://schemas.microsoft.com/office/drawing/2014/main" id="{5BA2AFEF-81C8-4D4A-9DEB-60DB821894AD}"/>
              </a:ext>
            </a:extLst>
          </p:cNvPr>
          <p:cNvGrpSpPr>
            <a:grpSpLocks noChangeAspect="1"/>
          </p:cNvGrpSpPr>
          <p:nvPr/>
        </p:nvGrpSpPr>
        <p:grpSpPr>
          <a:xfrm>
            <a:off x="4612393" y="4787105"/>
            <a:ext cx="344735" cy="332521"/>
            <a:chOff x="6558215" y="5513716"/>
            <a:chExt cx="1212437" cy="1169479"/>
          </a:xfrm>
        </p:grpSpPr>
        <p:sp>
          <p:nvSpPr>
            <p:cNvPr id="141" name="フリーフォーム: 図形 140">
              <a:extLst>
                <a:ext uri="{FF2B5EF4-FFF2-40B4-BE49-F238E27FC236}">
                  <a16:creationId xmlns:a16="http://schemas.microsoft.com/office/drawing/2014/main" id="{FF0D628D-4E08-4B37-B2A5-ADB755FC5925}"/>
                </a:ext>
              </a:extLst>
            </p:cNvPr>
            <p:cNvSpPr/>
            <p:nvPr/>
          </p:nvSpPr>
          <p:spPr>
            <a:xfrm>
              <a:off x="6795006" y="5628111"/>
              <a:ext cx="606171" cy="966978"/>
            </a:xfrm>
            <a:custGeom>
              <a:avLst/>
              <a:gdLst>
                <a:gd name="connsiteX0" fmla="*/ 465011 w 606171"/>
                <a:gd name="connsiteY0" fmla="*/ 346805 h 966978"/>
                <a:gd name="connsiteX1" fmla="*/ 141065 w 606171"/>
                <a:gd name="connsiteY1" fmla="*/ 346805 h 966978"/>
                <a:gd name="connsiteX2" fmla="*/ 116777 w 606171"/>
                <a:gd name="connsiteY2" fmla="*/ 371094 h 966978"/>
                <a:gd name="connsiteX3" fmla="*/ 141065 w 606171"/>
                <a:gd name="connsiteY3" fmla="*/ 395383 h 966978"/>
                <a:gd name="connsiteX4" fmla="*/ 465106 w 606171"/>
                <a:gd name="connsiteY4" fmla="*/ 395383 h 966978"/>
                <a:gd name="connsiteX5" fmla="*/ 489395 w 606171"/>
                <a:gd name="connsiteY5" fmla="*/ 371094 h 966978"/>
                <a:gd name="connsiteX6" fmla="*/ 465106 w 606171"/>
                <a:gd name="connsiteY6" fmla="*/ 346805 h 966978"/>
                <a:gd name="connsiteX7" fmla="*/ 265271 w 606171"/>
                <a:gd name="connsiteY7" fmla="*/ 0 h 966978"/>
                <a:gd name="connsiteX8" fmla="*/ 340900 w 606171"/>
                <a:gd name="connsiteY8" fmla="*/ 0 h 966978"/>
                <a:gd name="connsiteX9" fmla="*/ 340900 w 606171"/>
                <a:gd name="connsiteY9" fmla="*/ 211741 h 966978"/>
                <a:gd name="connsiteX10" fmla="*/ 265271 w 606171"/>
                <a:gd name="connsiteY10" fmla="*/ 211741 h 966978"/>
                <a:gd name="connsiteX11" fmla="*/ 265271 w 606171"/>
                <a:gd name="connsiteY11" fmla="*/ 0 h 966978"/>
                <a:gd name="connsiteX12" fmla="*/ 29718 w 606171"/>
                <a:gd name="connsiteY12" fmla="*/ 487204 h 966978"/>
                <a:gd name="connsiteX13" fmla="*/ 0 w 606171"/>
                <a:gd name="connsiteY13" fmla="*/ 457486 h 966978"/>
                <a:gd name="connsiteX14" fmla="*/ 0 w 606171"/>
                <a:gd name="connsiteY14" fmla="*/ 284607 h 966978"/>
                <a:gd name="connsiteX15" fmla="*/ 29718 w 606171"/>
                <a:gd name="connsiteY15" fmla="*/ 254889 h 966978"/>
                <a:gd name="connsiteX16" fmla="*/ 576453 w 606171"/>
                <a:gd name="connsiteY16" fmla="*/ 254889 h 966978"/>
                <a:gd name="connsiteX17" fmla="*/ 606171 w 606171"/>
                <a:gd name="connsiteY17" fmla="*/ 284607 h 966978"/>
                <a:gd name="connsiteX18" fmla="*/ 606171 w 606171"/>
                <a:gd name="connsiteY18" fmla="*/ 457486 h 966978"/>
                <a:gd name="connsiteX19" fmla="*/ 576453 w 606171"/>
                <a:gd name="connsiteY19" fmla="*/ 487204 h 966978"/>
                <a:gd name="connsiteX20" fmla="*/ 29718 w 606171"/>
                <a:gd name="connsiteY20" fmla="*/ 487204 h 966978"/>
                <a:gd name="connsiteX21" fmla="*/ 378619 w 606171"/>
                <a:gd name="connsiteY21" fmla="*/ 184880 h 966978"/>
                <a:gd name="connsiteX22" fmla="*/ 483013 w 606171"/>
                <a:gd name="connsiteY22" fmla="*/ 153543 h 966978"/>
                <a:gd name="connsiteX23" fmla="*/ 507873 w 606171"/>
                <a:gd name="connsiteY23" fmla="*/ 211741 h 966978"/>
                <a:gd name="connsiteX24" fmla="*/ 378524 w 606171"/>
                <a:gd name="connsiteY24" fmla="*/ 211741 h 966978"/>
                <a:gd name="connsiteX25" fmla="*/ 378524 w 606171"/>
                <a:gd name="connsiteY25" fmla="*/ 184880 h 966978"/>
                <a:gd name="connsiteX26" fmla="*/ 303181 w 606171"/>
                <a:gd name="connsiteY26" fmla="*/ 966883 h 966978"/>
                <a:gd name="connsiteX27" fmla="*/ 107728 w 606171"/>
                <a:gd name="connsiteY27" fmla="*/ 806768 h 966978"/>
                <a:gd name="connsiteX28" fmla="*/ 183832 w 606171"/>
                <a:gd name="connsiteY28" fmla="*/ 792766 h 966978"/>
                <a:gd name="connsiteX29" fmla="*/ 183832 w 606171"/>
                <a:gd name="connsiteY29" fmla="*/ 652558 h 966978"/>
                <a:gd name="connsiteX30" fmla="*/ 169259 w 606171"/>
                <a:gd name="connsiteY30" fmla="*/ 642937 h 966978"/>
                <a:gd name="connsiteX31" fmla="*/ 100012 w 606171"/>
                <a:gd name="connsiteY31" fmla="*/ 530352 h 966978"/>
                <a:gd name="connsiteX32" fmla="*/ 505873 w 606171"/>
                <a:gd name="connsiteY32" fmla="*/ 530352 h 966978"/>
                <a:gd name="connsiteX33" fmla="*/ 436626 w 606171"/>
                <a:gd name="connsiteY33" fmla="*/ 642937 h 966978"/>
                <a:gd name="connsiteX34" fmla="*/ 422053 w 606171"/>
                <a:gd name="connsiteY34" fmla="*/ 652558 h 966978"/>
                <a:gd name="connsiteX35" fmla="*/ 422053 w 606171"/>
                <a:gd name="connsiteY35" fmla="*/ 792766 h 966978"/>
                <a:gd name="connsiteX36" fmla="*/ 498538 w 606171"/>
                <a:gd name="connsiteY36" fmla="*/ 806863 h 966978"/>
                <a:gd name="connsiteX37" fmla="*/ 303085 w 606171"/>
                <a:gd name="connsiteY37" fmla="*/ 966978 h 9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6171" h="966978">
                  <a:moveTo>
                    <a:pt x="465011" y="346805"/>
                  </a:moveTo>
                  <a:lnTo>
                    <a:pt x="141065" y="346805"/>
                  </a:lnTo>
                  <a:cubicBezTo>
                    <a:pt x="127635" y="346805"/>
                    <a:pt x="116777" y="357664"/>
                    <a:pt x="116777" y="371094"/>
                  </a:cubicBezTo>
                  <a:cubicBezTo>
                    <a:pt x="116777" y="384524"/>
                    <a:pt x="127635" y="395383"/>
                    <a:pt x="141065" y="395383"/>
                  </a:cubicBezTo>
                  <a:lnTo>
                    <a:pt x="465106" y="395383"/>
                  </a:lnTo>
                  <a:cubicBezTo>
                    <a:pt x="478536" y="395383"/>
                    <a:pt x="489395" y="384524"/>
                    <a:pt x="489395" y="371094"/>
                  </a:cubicBezTo>
                  <a:cubicBezTo>
                    <a:pt x="489395" y="357664"/>
                    <a:pt x="478536" y="346805"/>
                    <a:pt x="465106" y="346805"/>
                  </a:cubicBezTo>
                  <a:close/>
                  <a:moveTo>
                    <a:pt x="265271" y="0"/>
                  </a:moveTo>
                  <a:lnTo>
                    <a:pt x="340900" y="0"/>
                  </a:lnTo>
                  <a:lnTo>
                    <a:pt x="340900" y="211741"/>
                  </a:lnTo>
                  <a:lnTo>
                    <a:pt x="265271" y="211741"/>
                  </a:lnTo>
                  <a:lnTo>
                    <a:pt x="265271" y="0"/>
                  </a:lnTo>
                  <a:close/>
                  <a:moveTo>
                    <a:pt x="29718" y="487204"/>
                  </a:moveTo>
                  <a:cubicBezTo>
                    <a:pt x="13621" y="487204"/>
                    <a:pt x="0" y="473583"/>
                    <a:pt x="0" y="457486"/>
                  </a:cubicBezTo>
                  <a:lnTo>
                    <a:pt x="0" y="284607"/>
                  </a:lnTo>
                  <a:cubicBezTo>
                    <a:pt x="0" y="268510"/>
                    <a:pt x="13621" y="254889"/>
                    <a:pt x="29718" y="254889"/>
                  </a:cubicBezTo>
                  <a:lnTo>
                    <a:pt x="576453" y="254889"/>
                  </a:lnTo>
                  <a:cubicBezTo>
                    <a:pt x="592550" y="254889"/>
                    <a:pt x="606171" y="268510"/>
                    <a:pt x="606171" y="284607"/>
                  </a:cubicBezTo>
                  <a:lnTo>
                    <a:pt x="606171" y="457486"/>
                  </a:lnTo>
                  <a:cubicBezTo>
                    <a:pt x="606171" y="473583"/>
                    <a:pt x="592550" y="487204"/>
                    <a:pt x="576453" y="487204"/>
                  </a:cubicBezTo>
                  <a:lnTo>
                    <a:pt x="29718" y="487204"/>
                  </a:lnTo>
                  <a:close/>
                  <a:moveTo>
                    <a:pt x="378619" y="184880"/>
                  </a:moveTo>
                  <a:lnTo>
                    <a:pt x="483013" y="153543"/>
                  </a:lnTo>
                  <a:cubicBezTo>
                    <a:pt x="495205" y="168592"/>
                    <a:pt x="503301" y="187928"/>
                    <a:pt x="507873" y="211741"/>
                  </a:cubicBezTo>
                  <a:lnTo>
                    <a:pt x="378524" y="211741"/>
                  </a:lnTo>
                  <a:lnTo>
                    <a:pt x="378524" y="184880"/>
                  </a:lnTo>
                  <a:close/>
                  <a:moveTo>
                    <a:pt x="303181" y="966883"/>
                  </a:moveTo>
                  <a:cubicBezTo>
                    <a:pt x="197549" y="966883"/>
                    <a:pt x="124587" y="905447"/>
                    <a:pt x="107728" y="806768"/>
                  </a:cubicBezTo>
                  <a:lnTo>
                    <a:pt x="183832" y="792766"/>
                  </a:lnTo>
                  <a:lnTo>
                    <a:pt x="183832" y="652558"/>
                  </a:lnTo>
                  <a:lnTo>
                    <a:pt x="169259" y="642937"/>
                  </a:lnTo>
                  <a:cubicBezTo>
                    <a:pt x="133159" y="619220"/>
                    <a:pt x="110490" y="582644"/>
                    <a:pt x="100012" y="530352"/>
                  </a:cubicBezTo>
                  <a:lnTo>
                    <a:pt x="505873" y="530352"/>
                  </a:lnTo>
                  <a:cubicBezTo>
                    <a:pt x="495491" y="582644"/>
                    <a:pt x="472821" y="619220"/>
                    <a:pt x="436626" y="642937"/>
                  </a:cubicBezTo>
                  <a:lnTo>
                    <a:pt x="422053" y="652558"/>
                  </a:lnTo>
                  <a:lnTo>
                    <a:pt x="422053" y="792766"/>
                  </a:lnTo>
                  <a:lnTo>
                    <a:pt x="498538" y="806863"/>
                  </a:lnTo>
                  <a:cubicBezTo>
                    <a:pt x="481679" y="905447"/>
                    <a:pt x="408718" y="966978"/>
                    <a:pt x="303085" y="966978"/>
                  </a:cubicBezTo>
                  <a:close/>
                </a:path>
              </a:pathLst>
            </a:custGeom>
            <a:solidFill>
              <a:srgbClr val="FFFFF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42" name="フリーフォーム: 図形 141">
              <a:extLst>
                <a:ext uri="{FF2B5EF4-FFF2-40B4-BE49-F238E27FC236}">
                  <a16:creationId xmlns:a16="http://schemas.microsoft.com/office/drawing/2014/main" id="{FE18D01E-623E-42A4-8079-26CCC7E3A9FB}"/>
                </a:ext>
              </a:extLst>
            </p:cNvPr>
            <p:cNvSpPr/>
            <p:nvPr/>
          </p:nvSpPr>
          <p:spPr>
            <a:xfrm>
              <a:off x="6558215" y="5513716"/>
              <a:ext cx="1212437" cy="1169479"/>
            </a:xfrm>
            <a:custGeom>
              <a:avLst/>
              <a:gdLst>
                <a:gd name="connsiteX0" fmla="*/ 1079945 w 1212437"/>
                <a:gd name="connsiteY0" fmla="*/ 1131475 h 1169479"/>
                <a:gd name="connsiteX1" fmla="*/ 1079945 w 1212437"/>
                <a:gd name="connsiteY1" fmla="*/ 941356 h 1169479"/>
                <a:gd name="connsiteX2" fmla="*/ 1057751 w 1212437"/>
                <a:gd name="connsiteY2" fmla="*/ 914876 h 1169479"/>
                <a:gd name="connsiteX3" fmla="*/ 1049465 w 1212437"/>
                <a:gd name="connsiteY3" fmla="*/ 913162 h 1169479"/>
                <a:gd name="connsiteX4" fmla="*/ 723710 w 1212437"/>
                <a:gd name="connsiteY4" fmla="*/ 853345 h 1169479"/>
                <a:gd name="connsiteX5" fmla="*/ 723710 w 1212437"/>
                <a:gd name="connsiteY5" fmla="*/ 801243 h 1169479"/>
                <a:gd name="connsiteX6" fmla="*/ 808292 w 1212437"/>
                <a:gd name="connsiteY6" fmla="*/ 644938 h 1169479"/>
                <a:gd name="connsiteX7" fmla="*/ 813245 w 1212437"/>
                <a:gd name="connsiteY7" fmla="*/ 644938 h 1169479"/>
                <a:gd name="connsiteX8" fmla="*/ 886111 w 1212437"/>
                <a:gd name="connsiteY8" fmla="*/ 572072 h 1169479"/>
                <a:gd name="connsiteX9" fmla="*/ 886111 w 1212437"/>
                <a:gd name="connsiteY9" fmla="*/ 523399 h 1169479"/>
                <a:gd name="connsiteX10" fmla="*/ 902303 w 1212437"/>
                <a:gd name="connsiteY10" fmla="*/ 523399 h 1169479"/>
                <a:gd name="connsiteX11" fmla="*/ 926592 w 1212437"/>
                <a:gd name="connsiteY11" fmla="*/ 499110 h 1169479"/>
                <a:gd name="connsiteX12" fmla="*/ 926592 w 1212437"/>
                <a:gd name="connsiteY12" fmla="*/ 418148 h 1169479"/>
                <a:gd name="connsiteX13" fmla="*/ 902303 w 1212437"/>
                <a:gd name="connsiteY13" fmla="*/ 393859 h 1169479"/>
                <a:gd name="connsiteX14" fmla="*/ 885825 w 1212437"/>
                <a:gd name="connsiteY14" fmla="*/ 393859 h 1169479"/>
                <a:gd name="connsiteX15" fmla="*/ 813245 w 1212437"/>
                <a:gd name="connsiteY15" fmla="*/ 326327 h 1169479"/>
                <a:gd name="connsiteX16" fmla="*/ 810292 w 1212437"/>
                <a:gd name="connsiteY16" fmla="*/ 326327 h 1169479"/>
                <a:gd name="connsiteX17" fmla="*/ 615506 w 1212437"/>
                <a:gd name="connsiteY17" fmla="*/ 120872 h 1169479"/>
                <a:gd name="connsiteX18" fmla="*/ 615506 w 1212437"/>
                <a:gd name="connsiteY18" fmla="*/ 101060 h 1169479"/>
                <a:gd name="connsiteX19" fmla="*/ 591217 w 1212437"/>
                <a:gd name="connsiteY19" fmla="*/ 76772 h 1169479"/>
                <a:gd name="connsiteX20" fmla="*/ 488633 w 1212437"/>
                <a:gd name="connsiteY20" fmla="*/ 76772 h 1169479"/>
                <a:gd name="connsiteX21" fmla="*/ 464344 w 1212437"/>
                <a:gd name="connsiteY21" fmla="*/ 101060 h 1169479"/>
                <a:gd name="connsiteX22" fmla="*/ 464344 w 1212437"/>
                <a:gd name="connsiteY22" fmla="*/ 120872 h 1169479"/>
                <a:gd name="connsiteX23" fmla="*/ 269558 w 1212437"/>
                <a:gd name="connsiteY23" fmla="*/ 326327 h 1169479"/>
                <a:gd name="connsiteX24" fmla="*/ 266605 w 1212437"/>
                <a:gd name="connsiteY24" fmla="*/ 326327 h 1169479"/>
                <a:gd name="connsiteX25" fmla="*/ 194024 w 1212437"/>
                <a:gd name="connsiteY25" fmla="*/ 393859 h 1169479"/>
                <a:gd name="connsiteX26" fmla="*/ 177546 w 1212437"/>
                <a:gd name="connsiteY26" fmla="*/ 393859 h 1169479"/>
                <a:gd name="connsiteX27" fmla="*/ 153257 w 1212437"/>
                <a:gd name="connsiteY27" fmla="*/ 418148 h 1169479"/>
                <a:gd name="connsiteX28" fmla="*/ 153257 w 1212437"/>
                <a:gd name="connsiteY28" fmla="*/ 499110 h 1169479"/>
                <a:gd name="connsiteX29" fmla="*/ 177546 w 1212437"/>
                <a:gd name="connsiteY29" fmla="*/ 523399 h 1169479"/>
                <a:gd name="connsiteX30" fmla="*/ 193739 w 1212437"/>
                <a:gd name="connsiteY30" fmla="*/ 523399 h 1169479"/>
                <a:gd name="connsiteX31" fmla="*/ 193739 w 1212437"/>
                <a:gd name="connsiteY31" fmla="*/ 572072 h 1169479"/>
                <a:gd name="connsiteX32" fmla="*/ 266605 w 1212437"/>
                <a:gd name="connsiteY32" fmla="*/ 644938 h 1169479"/>
                <a:gd name="connsiteX33" fmla="*/ 271463 w 1212437"/>
                <a:gd name="connsiteY33" fmla="*/ 644938 h 1169479"/>
                <a:gd name="connsiteX34" fmla="*/ 355949 w 1212437"/>
                <a:gd name="connsiteY34" fmla="*/ 801243 h 1169479"/>
                <a:gd name="connsiteX35" fmla="*/ 355949 w 1212437"/>
                <a:gd name="connsiteY35" fmla="*/ 853440 h 1169479"/>
                <a:gd name="connsiteX36" fmla="*/ 30385 w 1212437"/>
                <a:gd name="connsiteY36" fmla="*/ 913257 h 1169479"/>
                <a:gd name="connsiteX37" fmla="*/ 22098 w 1212437"/>
                <a:gd name="connsiteY37" fmla="*/ 914972 h 1169479"/>
                <a:gd name="connsiteX38" fmla="*/ 0 w 1212437"/>
                <a:gd name="connsiteY38" fmla="*/ 940784 h 1169479"/>
                <a:gd name="connsiteX39" fmla="*/ 0 w 1212437"/>
                <a:gd name="connsiteY39" fmla="*/ 1131665 h 1169479"/>
                <a:gd name="connsiteX40" fmla="*/ 37814 w 1212437"/>
                <a:gd name="connsiteY40" fmla="*/ 1169480 h 1169479"/>
                <a:gd name="connsiteX41" fmla="*/ 1042130 w 1212437"/>
                <a:gd name="connsiteY41" fmla="*/ 1169480 h 1169479"/>
                <a:gd name="connsiteX42" fmla="*/ 1079945 w 1212437"/>
                <a:gd name="connsiteY42" fmla="*/ 1131665 h 1169479"/>
                <a:gd name="connsiteX43" fmla="*/ 1018032 w 1212437"/>
                <a:gd name="connsiteY43" fmla="*/ 326231 h 1169479"/>
                <a:gd name="connsiteX44" fmla="*/ 969455 w 1212437"/>
                <a:gd name="connsiteY44" fmla="*/ 326231 h 1169479"/>
                <a:gd name="connsiteX45" fmla="*/ 886206 w 1212437"/>
                <a:gd name="connsiteY45" fmla="*/ 242983 h 1169479"/>
                <a:gd name="connsiteX46" fmla="*/ 886206 w 1212437"/>
                <a:gd name="connsiteY46" fmla="*/ 242983 h 1169479"/>
                <a:gd name="connsiteX47" fmla="*/ 886206 w 1212437"/>
                <a:gd name="connsiteY47" fmla="*/ 194405 h 1169479"/>
                <a:gd name="connsiteX48" fmla="*/ 886206 w 1212437"/>
                <a:gd name="connsiteY48" fmla="*/ 194405 h 1169479"/>
                <a:gd name="connsiteX49" fmla="*/ 1018127 w 1212437"/>
                <a:gd name="connsiteY49" fmla="*/ 326327 h 1169479"/>
                <a:gd name="connsiteX50" fmla="*/ 1212437 w 1212437"/>
                <a:gd name="connsiteY50" fmla="*/ 326231 h 1169479"/>
                <a:gd name="connsiteX51" fmla="*/ 886111 w 1212437"/>
                <a:gd name="connsiteY51" fmla="*/ 0 h 1169479"/>
                <a:gd name="connsiteX52" fmla="*/ 886111 w 1212437"/>
                <a:gd name="connsiteY52" fmla="*/ 0 h 1169479"/>
                <a:gd name="connsiteX53" fmla="*/ 886111 w 1212437"/>
                <a:gd name="connsiteY53" fmla="*/ 48482 h 1169479"/>
                <a:gd name="connsiteX54" fmla="*/ 886111 w 1212437"/>
                <a:gd name="connsiteY54" fmla="*/ 48482 h 1169479"/>
                <a:gd name="connsiteX55" fmla="*/ 1163765 w 1212437"/>
                <a:gd name="connsiteY55" fmla="*/ 326136 h 1169479"/>
                <a:gd name="connsiteX56" fmla="*/ 1212342 w 1212437"/>
                <a:gd name="connsiteY56" fmla="*/ 326136 h 1169479"/>
                <a:gd name="connsiteX57" fmla="*/ 886111 w 1212437"/>
                <a:gd name="connsiteY57" fmla="*/ 97060 h 1169479"/>
                <a:gd name="connsiteX58" fmla="*/ 886111 w 1212437"/>
                <a:gd name="connsiteY58" fmla="*/ 97060 h 1169479"/>
                <a:gd name="connsiteX59" fmla="*/ 886111 w 1212437"/>
                <a:gd name="connsiteY59" fmla="*/ 145637 h 1169479"/>
                <a:gd name="connsiteX60" fmla="*/ 886111 w 1212437"/>
                <a:gd name="connsiteY60" fmla="*/ 145637 h 1169479"/>
                <a:gd name="connsiteX61" fmla="*/ 1066610 w 1212437"/>
                <a:gd name="connsiteY61" fmla="*/ 326136 h 1169479"/>
                <a:gd name="connsiteX62" fmla="*/ 1115187 w 1212437"/>
                <a:gd name="connsiteY62" fmla="*/ 326136 h 1169479"/>
                <a:gd name="connsiteX63" fmla="*/ 886111 w 1212437"/>
                <a:gd name="connsiteY63" fmla="*/ 97060 h 1169479"/>
                <a:gd name="connsiteX64" fmla="*/ 615410 w 1212437"/>
                <a:gd name="connsiteY64" fmla="*/ 299276 h 1169479"/>
                <a:gd name="connsiteX65" fmla="*/ 719804 w 1212437"/>
                <a:gd name="connsiteY65" fmla="*/ 267938 h 1169479"/>
                <a:gd name="connsiteX66" fmla="*/ 744665 w 1212437"/>
                <a:gd name="connsiteY66" fmla="*/ 326136 h 1169479"/>
                <a:gd name="connsiteX67" fmla="*/ 615315 w 1212437"/>
                <a:gd name="connsiteY67" fmla="*/ 326136 h 1169479"/>
                <a:gd name="connsiteX68" fmla="*/ 615315 w 1212437"/>
                <a:gd name="connsiteY68" fmla="*/ 299276 h 1169479"/>
                <a:gd name="connsiteX69" fmla="*/ 501968 w 1212437"/>
                <a:gd name="connsiteY69" fmla="*/ 114300 h 1169479"/>
                <a:gd name="connsiteX70" fmla="*/ 577596 w 1212437"/>
                <a:gd name="connsiteY70" fmla="*/ 114300 h 1169479"/>
                <a:gd name="connsiteX71" fmla="*/ 577596 w 1212437"/>
                <a:gd name="connsiteY71" fmla="*/ 326041 h 1169479"/>
                <a:gd name="connsiteX72" fmla="*/ 501968 w 1212437"/>
                <a:gd name="connsiteY72" fmla="*/ 326041 h 1169479"/>
                <a:gd name="connsiteX73" fmla="*/ 501968 w 1212437"/>
                <a:gd name="connsiteY73" fmla="*/ 114395 h 1169479"/>
                <a:gd name="connsiteX74" fmla="*/ 266510 w 1212437"/>
                <a:gd name="connsiteY74" fmla="*/ 601599 h 1169479"/>
                <a:gd name="connsiteX75" fmla="*/ 236792 w 1212437"/>
                <a:gd name="connsiteY75" fmla="*/ 571881 h 1169479"/>
                <a:gd name="connsiteX76" fmla="*/ 236792 w 1212437"/>
                <a:gd name="connsiteY76" fmla="*/ 399002 h 1169479"/>
                <a:gd name="connsiteX77" fmla="*/ 266510 w 1212437"/>
                <a:gd name="connsiteY77" fmla="*/ 369284 h 1169479"/>
                <a:gd name="connsiteX78" fmla="*/ 813245 w 1212437"/>
                <a:gd name="connsiteY78" fmla="*/ 369284 h 1169479"/>
                <a:gd name="connsiteX79" fmla="*/ 842963 w 1212437"/>
                <a:gd name="connsiteY79" fmla="*/ 399002 h 1169479"/>
                <a:gd name="connsiteX80" fmla="*/ 842963 w 1212437"/>
                <a:gd name="connsiteY80" fmla="*/ 571881 h 1169479"/>
                <a:gd name="connsiteX81" fmla="*/ 813245 w 1212437"/>
                <a:gd name="connsiteY81" fmla="*/ 601599 h 1169479"/>
                <a:gd name="connsiteX82" fmla="*/ 266510 w 1212437"/>
                <a:gd name="connsiteY82" fmla="*/ 601599 h 1169479"/>
                <a:gd name="connsiteX83" fmla="*/ 420719 w 1212437"/>
                <a:gd name="connsiteY83" fmla="*/ 907256 h 1169479"/>
                <a:gd name="connsiteX84" fmla="*/ 420719 w 1212437"/>
                <a:gd name="connsiteY84" fmla="*/ 767048 h 1169479"/>
                <a:gd name="connsiteX85" fmla="*/ 406146 w 1212437"/>
                <a:gd name="connsiteY85" fmla="*/ 757428 h 1169479"/>
                <a:gd name="connsiteX86" fmla="*/ 336899 w 1212437"/>
                <a:gd name="connsiteY86" fmla="*/ 644843 h 1169479"/>
                <a:gd name="connsiteX87" fmla="*/ 742760 w 1212437"/>
                <a:gd name="connsiteY87" fmla="*/ 644843 h 1169479"/>
                <a:gd name="connsiteX88" fmla="*/ 673513 w 1212437"/>
                <a:gd name="connsiteY88" fmla="*/ 757428 h 1169479"/>
                <a:gd name="connsiteX89" fmla="*/ 658940 w 1212437"/>
                <a:gd name="connsiteY89" fmla="*/ 767048 h 1169479"/>
                <a:gd name="connsiteX90" fmla="*/ 658940 w 1212437"/>
                <a:gd name="connsiteY90" fmla="*/ 907256 h 1169479"/>
                <a:gd name="connsiteX91" fmla="*/ 735425 w 1212437"/>
                <a:gd name="connsiteY91" fmla="*/ 921353 h 1169479"/>
                <a:gd name="connsiteX92" fmla="*/ 539972 w 1212437"/>
                <a:gd name="connsiteY92" fmla="*/ 1081469 h 1169479"/>
                <a:gd name="connsiteX93" fmla="*/ 344519 w 1212437"/>
                <a:gd name="connsiteY93" fmla="*/ 921353 h 1169479"/>
                <a:gd name="connsiteX94" fmla="*/ 420624 w 1212437"/>
                <a:gd name="connsiteY94" fmla="*/ 907351 h 116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12437" h="1169479">
                  <a:moveTo>
                    <a:pt x="1079945" y="1131475"/>
                  </a:moveTo>
                  <a:lnTo>
                    <a:pt x="1079945" y="941356"/>
                  </a:lnTo>
                  <a:cubicBezTo>
                    <a:pt x="1079945" y="928688"/>
                    <a:pt x="1070039" y="917829"/>
                    <a:pt x="1057751" y="914876"/>
                  </a:cubicBezTo>
                  <a:cubicBezTo>
                    <a:pt x="1054989" y="914305"/>
                    <a:pt x="1052227" y="913733"/>
                    <a:pt x="1049465" y="913162"/>
                  </a:cubicBezTo>
                  <a:cubicBezTo>
                    <a:pt x="978218" y="900113"/>
                    <a:pt x="838772" y="874490"/>
                    <a:pt x="723710" y="853345"/>
                  </a:cubicBezTo>
                  <a:lnTo>
                    <a:pt x="723710" y="801243"/>
                  </a:lnTo>
                  <a:cubicBezTo>
                    <a:pt x="769049" y="765810"/>
                    <a:pt x="796957" y="714089"/>
                    <a:pt x="808292" y="644938"/>
                  </a:cubicBezTo>
                  <a:lnTo>
                    <a:pt x="813245" y="644938"/>
                  </a:lnTo>
                  <a:cubicBezTo>
                    <a:pt x="853345" y="644938"/>
                    <a:pt x="886111" y="612172"/>
                    <a:pt x="886111" y="572072"/>
                  </a:cubicBezTo>
                  <a:lnTo>
                    <a:pt x="886111" y="523399"/>
                  </a:lnTo>
                  <a:lnTo>
                    <a:pt x="902303" y="523399"/>
                  </a:lnTo>
                  <a:cubicBezTo>
                    <a:pt x="915734" y="523399"/>
                    <a:pt x="926592" y="512540"/>
                    <a:pt x="926592" y="499110"/>
                  </a:cubicBezTo>
                  <a:lnTo>
                    <a:pt x="926592" y="418148"/>
                  </a:lnTo>
                  <a:cubicBezTo>
                    <a:pt x="926592" y="404717"/>
                    <a:pt x="915734" y="393859"/>
                    <a:pt x="902303" y="393859"/>
                  </a:cubicBezTo>
                  <a:lnTo>
                    <a:pt x="885825" y="393859"/>
                  </a:lnTo>
                  <a:cubicBezTo>
                    <a:pt x="883063" y="356235"/>
                    <a:pt x="851440" y="326327"/>
                    <a:pt x="813245" y="326327"/>
                  </a:cubicBezTo>
                  <a:lnTo>
                    <a:pt x="810292" y="326327"/>
                  </a:lnTo>
                  <a:cubicBezTo>
                    <a:pt x="793337" y="218885"/>
                    <a:pt x="736283" y="142494"/>
                    <a:pt x="615506" y="120872"/>
                  </a:cubicBezTo>
                  <a:lnTo>
                    <a:pt x="615506" y="101060"/>
                  </a:lnTo>
                  <a:cubicBezTo>
                    <a:pt x="615506" y="87630"/>
                    <a:pt x="604647" y="76772"/>
                    <a:pt x="591217" y="76772"/>
                  </a:cubicBezTo>
                  <a:lnTo>
                    <a:pt x="488633" y="76772"/>
                  </a:lnTo>
                  <a:cubicBezTo>
                    <a:pt x="475202" y="76772"/>
                    <a:pt x="464344" y="87630"/>
                    <a:pt x="464344" y="101060"/>
                  </a:cubicBezTo>
                  <a:lnTo>
                    <a:pt x="464344" y="120872"/>
                  </a:lnTo>
                  <a:cubicBezTo>
                    <a:pt x="343567" y="142494"/>
                    <a:pt x="286417" y="218885"/>
                    <a:pt x="269558" y="326327"/>
                  </a:cubicBezTo>
                  <a:lnTo>
                    <a:pt x="266605" y="326327"/>
                  </a:lnTo>
                  <a:cubicBezTo>
                    <a:pt x="228314" y="326327"/>
                    <a:pt x="196787" y="356235"/>
                    <a:pt x="194024" y="393859"/>
                  </a:cubicBezTo>
                  <a:lnTo>
                    <a:pt x="177546" y="393859"/>
                  </a:lnTo>
                  <a:cubicBezTo>
                    <a:pt x="164116" y="393859"/>
                    <a:pt x="153257" y="404717"/>
                    <a:pt x="153257" y="418148"/>
                  </a:cubicBezTo>
                  <a:lnTo>
                    <a:pt x="153257" y="499110"/>
                  </a:lnTo>
                  <a:cubicBezTo>
                    <a:pt x="153257" y="512540"/>
                    <a:pt x="164116" y="523399"/>
                    <a:pt x="177546" y="523399"/>
                  </a:cubicBezTo>
                  <a:lnTo>
                    <a:pt x="193739" y="523399"/>
                  </a:lnTo>
                  <a:lnTo>
                    <a:pt x="193739" y="572072"/>
                  </a:lnTo>
                  <a:cubicBezTo>
                    <a:pt x="193739" y="612172"/>
                    <a:pt x="226505" y="644938"/>
                    <a:pt x="266605" y="644938"/>
                  </a:cubicBezTo>
                  <a:lnTo>
                    <a:pt x="271463" y="644938"/>
                  </a:lnTo>
                  <a:cubicBezTo>
                    <a:pt x="282797" y="713994"/>
                    <a:pt x="310610" y="765715"/>
                    <a:pt x="355949" y="801243"/>
                  </a:cubicBezTo>
                  <a:lnTo>
                    <a:pt x="355949" y="853440"/>
                  </a:lnTo>
                  <a:cubicBezTo>
                    <a:pt x="240983" y="874586"/>
                    <a:pt x="101537" y="900208"/>
                    <a:pt x="30385" y="913257"/>
                  </a:cubicBezTo>
                  <a:cubicBezTo>
                    <a:pt x="27527" y="913733"/>
                    <a:pt x="24860" y="914400"/>
                    <a:pt x="22098" y="914972"/>
                  </a:cubicBezTo>
                  <a:cubicBezTo>
                    <a:pt x="10097" y="917829"/>
                    <a:pt x="381" y="928402"/>
                    <a:pt x="0" y="940784"/>
                  </a:cubicBezTo>
                  <a:lnTo>
                    <a:pt x="0" y="1131665"/>
                  </a:lnTo>
                  <a:cubicBezTo>
                    <a:pt x="0" y="1156145"/>
                    <a:pt x="13335" y="1169480"/>
                    <a:pt x="37814" y="1169480"/>
                  </a:cubicBezTo>
                  <a:lnTo>
                    <a:pt x="1042130" y="1169480"/>
                  </a:lnTo>
                  <a:cubicBezTo>
                    <a:pt x="1066610" y="1169480"/>
                    <a:pt x="1079945" y="1156145"/>
                    <a:pt x="1079945" y="1131665"/>
                  </a:cubicBezTo>
                  <a:close/>
                  <a:moveTo>
                    <a:pt x="1018032" y="326231"/>
                  </a:moveTo>
                  <a:lnTo>
                    <a:pt x="969455" y="326231"/>
                  </a:lnTo>
                  <a:cubicBezTo>
                    <a:pt x="969455" y="280226"/>
                    <a:pt x="932212" y="242983"/>
                    <a:pt x="886206" y="242983"/>
                  </a:cubicBezTo>
                  <a:lnTo>
                    <a:pt x="886206" y="242983"/>
                  </a:lnTo>
                  <a:lnTo>
                    <a:pt x="886206" y="194405"/>
                  </a:lnTo>
                  <a:lnTo>
                    <a:pt x="886206" y="194405"/>
                  </a:lnTo>
                  <a:cubicBezTo>
                    <a:pt x="958882" y="194405"/>
                    <a:pt x="1018127" y="253555"/>
                    <a:pt x="1018127" y="326327"/>
                  </a:cubicBezTo>
                  <a:close/>
                  <a:moveTo>
                    <a:pt x="1212437" y="326231"/>
                  </a:moveTo>
                  <a:cubicBezTo>
                    <a:pt x="1212437" y="146304"/>
                    <a:pt x="1066038" y="0"/>
                    <a:pt x="886111" y="0"/>
                  </a:cubicBezTo>
                  <a:lnTo>
                    <a:pt x="886111" y="0"/>
                  </a:lnTo>
                  <a:lnTo>
                    <a:pt x="886111" y="48482"/>
                  </a:lnTo>
                  <a:lnTo>
                    <a:pt x="886111" y="48482"/>
                  </a:lnTo>
                  <a:cubicBezTo>
                    <a:pt x="1039178" y="48482"/>
                    <a:pt x="1163765" y="173069"/>
                    <a:pt x="1163765" y="326136"/>
                  </a:cubicBezTo>
                  <a:lnTo>
                    <a:pt x="1212342" y="326136"/>
                  </a:lnTo>
                  <a:close/>
                  <a:moveTo>
                    <a:pt x="886111" y="97060"/>
                  </a:moveTo>
                  <a:lnTo>
                    <a:pt x="886111" y="97060"/>
                  </a:lnTo>
                  <a:lnTo>
                    <a:pt x="886111" y="145637"/>
                  </a:lnTo>
                  <a:lnTo>
                    <a:pt x="886111" y="145637"/>
                  </a:lnTo>
                  <a:cubicBezTo>
                    <a:pt x="985647" y="145637"/>
                    <a:pt x="1066610" y="226600"/>
                    <a:pt x="1066610" y="326136"/>
                  </a:cubicBezTo>
                  <a:lnTo>
                    <a:pt x="1115187" y="326136"/>
                  </a:lnTo>
                  <a:cubicBezTo>
                    <a:pt x="1115187" y="199835"/>
                    <a:pt x="1012412" y="97060"/>
                    <a:pt x="886111" y="97060"/>
                  </a:cubicBezTo>
                  <a:close/>
                  <a:moveTo>
                    <a:pt x="615410" y="299276"/>
                  </a:moveTo>
                  <a:lnTo>
                    <a:pt x="719804" y="267938"/>
                  </a:lnTo>
                  <a:cubicBezTo>
                    <a:pt x="731996" y="282988"/>
                    <a:pt x="740093" y="302324"/>
                    <a:pt x="744665" y="326136"/>
                  </a:cubicBezTo>
                  <a:lnTo>
                    <a:pt x="615315" y="326136"/>
                  </a:lnTo>
                  <a:lnTo>
                    <a:pt x="615315" y="299276"/>
                  </a:lnTo>
                  <a:close/>
                  <a:moveTo>
                    <a:pt x="501968" y="114300"/>
                  </a:moveTo>
                  <a:lnTo>
                    <a:pt x="577596" y="114300"/>
                  </a:lnTo>
                  <a:lnTo>
                    <a:pt x="577596" y="326041"/>
                  </a:lnTo>
                  <a:lnTo>
                    <a:pt x="501968" y="326041"/>
                  </a:lnTo>
                  <a:lnTo>
                    <a:pt x="501968" y="114395"/>
                  </a:lnTo>
                  <a:close/>
                  <a:moveTo>
                    <a:pt x="266510" y="601599"/>
                  </a:moveTo>
                  <a:cubicBezTo>
                    <a:pt x="250412" y="601599"/>
                    <a:pt x="236792" y="587978"/>
                    <a:pt x="236792" y="571881"/>
                  </a:cubicBezTo>
                  <a:lnTo>
                    <a:pt x="236792" y="399002"/>
                  </a:lnTo>
                  <a:cubicBezTo>
                    <a:pt x="236792" y="382905"/>
                    <a:pt x="250412" y="369284"/>
                    <a:pt x="266510" y="369284"/>
                  </a:cubicBezTo>
                  <a:lnTo>
                    <a:pt x="813245" y="369284"/>
                  </a:lnTo>
                  <a:cubicBezTo>
                    <a:pt x="829342" y="369284"/>
                    <a:pt x="842963" y="382905"/>
                    <a:pt x="842963" y="399002"/>
                  </a:cubicBezTo>
                  <a:lnTo>
                    <a:pt x="842963" y="571881"/>
                  </a:lnTo>
                  <a:cubicBezTo>
                    <a:pt x="842963" y="587978"/>
                    <a:pt x="829342" y="601599"/>
                    <a:pt x="813245" y="601599"/>
                  </a:cubicBezTo>
                  <a:lnTo>
                    <a:pt x="266510" y="601599"/>
                  </a:lnTo>
                  <a:close/>
                  <a:moveTo>
                    <a:pt x="420719" y="907256"/>
                  </a:moveTo>
                  <a:lnTo>
                    <a:pt x="420719" y="767048"/>
                  </a:lnTo>
                  <a:lnTo>
                    <a:pt x="406146" y="757428"/>
                  </a:lnTo>
                  <a:cubicBezTo>
                    <a:pt x="370046" y="733711"/>
                    <a:pt x="347377" y="697135"/>
                    <a:pt x="336899" y="644843"/>
                  </a:cubicBezTo>
                  <a:lnTo>
                    <a:pt x="742760" y="644843"/>
                  </a:lnTo>
                  <a:cubicBezTo>
                    <a:pt x="732377" y="697135"/>
                    <a:pt x="709708" y="733711"/>
                    <a:pt x="673513" y="757428"/>
                  </a:cubicBezTo>
                  <a:lnTo>
                    <a:pt x="658940" y="767048"/>
                  </a:lnTo>
                  <a:lnTo>
                    <a:pt x="658940" y="907256"/>
                  </a:lnTo>
                  <a:lnTo>
                    <a:pt x="735425" y="921353"/>
                  </a:lnTo>
                  <a:cubicBezTo>
                    <a:pt x="718566" y="1019937"/>
                    <a:pt x="645605" y="1081469"/>
                    <a:pt x="539972" y="1081469"/>
                  </a:cubicBezTo>
                  <a:cubicBezTo>
                    <a:pt x="434340" y="1081469"/>
                    <a:pt x="361379" y="1020032"/>
                    <a:pt x="344519" y="921353"/>
                  </a:cubicBezTo>
                  <a:lnTo>
                    <a:pt x="420624" y="907351"/>
                  </a:lnTo>
                  <a:close/>
                </a:path>
              </a:pathLst>
            </a:custGeom>
            <a:solidFill>
              <a:srgbClr val="003B83"/>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grpSp>
      <p:cxnSp>
        <p:nvCxnSpPr>
          <p:cNvPr id="91" name="直線矢印コネクタ 90">
            <a:extLst>
              <a:ext uri="{FF2B5EF4-FFF2-40B4-BE49-F238E27FC236}">
                <a16:creationId xmlns:a16="http://schemas.microsoft.com/office/drawing/2014/main" id="{C2B54174-ADD2-4DD3-B356-F753597217C1}"/>
              </a:ext>
            </a:extLst>
          </p:cNvPr>
          <p:cNvCxnSpPr>
            <a:cxnSpLocks/>
            <a:stCxn id="92" idx="3"/>
            <a:endCxn id="93" idx="1"/>
          </p:cNvCxnSpPr>
          <p:nvPr/>
        </p:nvCxnSpPr>
        <p:spPr>
          <a:xfrm>
            <a:off x="3454656" y="3817409"/>
            <a:ext cx="452302" cy="0"/>
          </a:xfrm>
          <a:prstGeom prst="straightConnector1">
            <a:avLst/>
          </a:prstGeom>
          <a:ln w="38100">
            <a:solidFill>
              <a:srgbClr val="7C7C7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角丸四角形 13">
            <a:extLst>
              <a:ext uri="{FF2B5EF4-FFF2-40B4-BE49-F238E27FC236}">
                <a16:creationId xmlns:a16="http://schemas.microsoft.com/office/drawing/2014/main" id="{9754FEC8-F111-463B-9596-D2CBB8DDB643}"/>
              </a:ext>
            </a:extLst>
          </p:cNvPr>
          <p:cNvSpPr/>
          <p:nvPr/>
        </p:nvSpPr>
        <p:spPr>
          <a:xfrm>
            <a:off x="2124573" y="3684401"/>
            <a:ext cx="1330083" cy="266017"/>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分野別データ</a:t>
            </a:r>
          </a:p>
        </p:txBody>
      </p:sp>
      <p:sp>
        <p:nvSpPr>
          <p:cNvPr id="93" name="角丸四角形 13">
            <a:extLst>
              <a:ext uri="{FF2B5EF4-FFF2-40B4-BE49-F238E27FC236}">
                <a16:creationId xmlns:a16="http://schemas.microsoft.com/office/drawing/2014/main" id="{95B37F68-8753-42D5-9AF8-D92127EAC068}"/>
              </a:ext>
            </a:extLst>
          </p:cNvPr>
          <p:cNvSpPr/>
          <p:nvPr/>
        </p:nvSpPr>
        <p:spPr>
          <a:xfrm>
            <a:off x="3906959" y="3684401"/>
            <a:ext cx="1330083" cy="266017"/>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地域別データ</a:t>
            </a:r>
          </a:p>
        </p:txBody>
      </p:sp>
      <p:sp>
        <p:nvSpPr>
          <p:cNvPr id="94" name="角丸四角形 13">
            <a:extLst>
              <a:ext uri="{FF2B5EF4-FFF2-40B4-BE49-F238E27FC236}">
                <a16:creationId xmlns:a16="http://schemas.microsoft.com/office/drawing/2014/main" id="{BD70A7B7-3AA5-4CD5-BDDD-638C9784F868}"/>
              </a:ext>
            </a:extLst>
          </p:cNvPr>
          <p:cNvSpPr/>
          <p:nvPr/>
        </p:nvSpPr>
        <p:spPr>
          <a:xfrm>
            <a:off x="5689344" y="3684401"/>
            <a:ext cx="1330083" cy="266017"/>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事業別データ</a:t>
            </a:r>
          </a:p>
        </p:txBody>
      </p:sp>
      <p:cxnSp>
        <p:nvCxnSpPr>
          <p:cNvPr id="95" name="直線矢印コネクタ 94">
            <a:extLst>
              <a:ext uri="{FF2B5EF4-FFF2-40B4-BE49-F238E27FC236}">
                <a16:creationId xmlns:a16="http://schemas.microsoft.com/office/drawing/2014/main" id="{C2B54174-ADD2-4DD3-B356-F753597217C1}"/>
              </a:ext>
            </a:extLst>
          </p:cNvPr>
          <p:cNvCxnSpPr>
            <a:cxnSpLocks/>
            <a:stCxn id="93" idx="3"/>
            <a:endCxn id="94" idx="1"/>
          </p:cNvCxnSpPr>
          <p:nvPr/>
        </p:nvCxnSpPr>
        <p:spPr>
          <a:xfrm>
            <a:off x="5237042" y="3817409"/>
            <a:ext cx="452302" cy="0"/>
          </a:xfrm>
          <a:prstGeom prst="straightConnector1">
            <a:avLst/>
          </a:prstGeom>
          <a:ln w="38100">
            <a:solidFill>
              <a:srgbClr val="7C7C7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角丸四角形 13">
            <a:extLst>
              <a:ext uri="{FF2B5EF4-FFF2-40B4-BE49-F238E27FC236}">
                <a16:creationId xmlns:a16="http://schemas.microsoft.com/office/drawing/2014/main" id="{9B082CF7-8268-4427-9F59-6B7B08825990}"/>
              </a:ext>
            </a:extLst>
          </p:cNvPr>
          <p:cNvSpPr/>
          <p:nvPr/>
        </p:nvSpPr>
        <p:spPr>
          <a:xfrm>
            <a:off x="256236" y="2103471"/>
            <a:ext cx="4256267" cy="938207"/>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3252" rIns="0" bIns="33252" rtlCol="0" anchor="t"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豊かに暮らす健康長寿社会</a:t>
            </a:r>
            <a:endParaRPr kumimoji="1" lang="en-US" altLang="ja-JP" sz="129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誰もが最適な医療を受けることができる、未来の健康社会</a:t>
            </a:r>
          </a:p>
        </p:txBody>
      </p:sp>
      <p:sp>
        <p:nvSpPr>
          <p:cNvPr id="106" name="角丸四角形 13">
            <a:extLst>
              <a:ext uri="{FF2B5EF4-FFF2-40B4-BE49-F238E27FC236}">
                <a16:creationId xmlns:a16="http://schemas.microsoft.com/office/drawing/2014/main" id="{B4D50472-B269-468E-8279-E0B0A949592E}"/>
              </a:ext>
            </a:extLst>
          </p:cNvPr>
          <p:cNvSpPr/>
          <p:nvPr/>
        </p:nvSpPr>
        <p:spPr>
          <a:xfrm>
            <a:off x="4705030" y="2104981"/>
            <a:ext cx="4256267" cy="93669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3252" rIns="0" bIns="33252" rtlCol="0" anchor="t"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ストレスフリーな最適移動社会</a:t>
            </a:r>
            <a:endParaRPr kumimoji="1" lang="en-US" altLang="ja-JP" sz="129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時間や場所を問わず人やモノが移動できる、未来の移動社会</a:t>
            </a:r>
          </a:p>
        </p:txBody>
      </p:sp>
      <p:sp>
        <p:nvSpPr>
          <p:cNvPr id="107" name="角丸四角形 13">
            <a:extLst>
              <a:ext uri="{FF2B5EF4-FFF2-40B4-BE49-F238E27FC236}">
                <a16:creationId xmlns:a16="http://schemas.microsoft.com/office/drawing/2014/main" id="{415FF489-0D62-472A-9A22-D717319ADA1F}"/>
              </a:ext>
            </a:extLst>
          </p:cNvPr>
          <p:cNvSpPr/>
          <p:nvPr/>
        </p:nvSpPr>
        <p:spPr>
          <a:xfrm>
            <a:off x="263938" y="1819245"/>
            <a:ext cx="4256267" cy="294588"/>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3252" rIns="0" bIns="33252" rtlCol="0" anchor="ctr" anchorCtr="0">
            <a:sp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ヘルスケア</a:t>
            </a:r>
            <a:endParaRPr kumimoji="1" lang="ja-JP" altLang="en-US" sz="129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8" name="角丸四角形 13">
            <a:extLst>
              <a:ext uri="{FF2B5EF4-FFF2-40B4-BE49-F238E27FC236}">
                <a16:creationId xmlns:a16="http://schemas.microsoft.com/office/drawing/2014/main" id="{7E9B578B-9F4B-4E4A-8336-34C499DF528B}"/>
              </a:ext>
            </a:extLst>
          </p:cNvPr>
          <p:cNvSpPr/>
          <p:nvPr/>
        </p:nvSpPr>
        <p:spPr>
          <a:xfrm>
            <a:off x="4691315" y="1817024"/>
            <a:ext cx="4256267" cy="294588"/>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3252" rIns="0" bIns="33252" rtlCol="0" anchor="ctr" anchorCtr="0">
            <a:sp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モビリティ</a:t>
            </a:r>
          </a:p>
        </p:txBody>
      </p:sp>
      <p:sp>
        <p:nvSpPr>
          <p:cNvPr id="113" name="正方形/長方形 112"/>
          <p:cNvSpPr/>
          <p:nvPr/>
        </p:nvSpPr>
        <p:spPr>
          <a:xfrm>
            <a:off x="2437477" y="2529770"/>
            <a:ext cx="2027316" cy="46552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66504" tIns="33252" rIns="0" bIns="0" rtlCol="0" anchor="ctr" anchorCtr="1"/>
          <a:lstStyle/>
          <a:p>
            <a:pPr marL="0" marR="0" lvl="0" indent="0" algn="ctr" defTabSz="84252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データ連携などによる</a:t>
            </a:r>
            <a:endParaRPr kumimoji="1" lang="en-US" altLang="ja-JP" sz="1293"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84252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サービス高度化</a:t>
            </a:r>
            <a:endParaRPr kumimoji="1" lang="ja-JP" altLang="en-US"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4" name="正方形/長方形 113"/>
          <p:cNvSpPr/>
          <p:nvPr/>
        </p:nvSpPr>
        <p:spPr>
          <a:xfrm>
            <a:off x="381721" y="2530670"/>
            <a:ext cx="2027316" cy="46552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66504" tIns="33252" rIns="0" bIns="0" rtlCol="0" anchor="ctr" anchorCtr="1"/>
          <a:lstStyle/>
          <a:p>
            <a:pPr marL="0" marR="0" lvl="0" indent="0" algn="l" defTabSz="84252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先端国際医療の提供</a:t>
            </a:r>
          </a:p>
        </p:txBody>
      </p:sp>
      <p:sp>
        <p:nvSpPr>
          <p:cNvPr id="132" name="正方形/長方形 131"/>
          <p:cNvSpPr/>
          <p:nvPr/>
        </p:nvSpPr>
        <p:spPr>
          <a:xfrm>
            <a:off x="6850829" y="2529770"/>
            <a:ext cx="2027316" cy="46552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66504" tIns="33252" rIns="0" bIns="0" rtlCol="0" anchor="ctr" anchorCtr="1"/>
          <a:lstStyle/>
          <a:p>
            <a:pPr marL="0" marR="0" lvl="0" indent="0" algn="ctr" defTabSz="84252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日常における</a:t>
            </a:r>
          </a:p>
          <a:p>
            <a:pPr marL="0" marR="0" lvl="0" indent="0" algn="ctr" defTabSz="84252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空飛ぶクルマの普及</a:t>
            </a:r>
          </a:p>
        </p:txBody>
      </p:sp>
      <p:sp>
        <p:nvSpPr>
          <p:cNvPr id="133" name="正方形/長方形 132"/>
          <p:cNvSpPr/>
          <p:nvPr/>
        </p:nvSpPr>
        <p:spPr>
          <a:xfrm>
            <a:off x="4792133" y="2529770"/>
            <a:ext cx="2027316" cy="46552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66504" tIns="33252" rIns="0" bIns="0" rtlCol="0" anchor="ctr" anchorCtr="1"/>
          <a:lstStyle/>
          <a:p>
            <a:pPr marL="0" marR="0" lvl="0" indent="0" algn="ctr" defTabSz="84252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万博後の</a:t>
            </a:r>
            <a:r>
              <a:rPr kumimoji="1" lang="en-US" altLang="ja-JP" sz="1293" b="1" i="0" u="none" strike="noStrike" kern="1200" cap="none" spc="0" normalizeH="0" baseline="0" noProof="0" dirty="0" err="1">
                <a:ln>
                  <a:noFill/>
                </a:ln>
                <a:solidFill>
                  <a:prstClr val="black"/>
                </a:solidFill>
                <a:effectLst/>
                <a:uLnTx/>
                <a:uFillTx/>
                <a:latin typeface="Meiryo UI"/>
                <a:ea typeface="Meiryo UI"/>
                <a:cs typeface="+mn-cs"/>
              </a:rPr>
              <a:t>MaaS</a:t>
            </a:r>
            <a:endParaRPr kumimoji="1" lang="ja-JP" altLang="en-US" sz="1293"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円弧 6">
            <a:extLst>
              <a:ext uri="{FF2B5EF4-FFF2-40B4-BE49-F238E27FC236}">
                <a16:creationId xmlns:a16="http://schemas.microsoft.com/office/drawing/2014/main" id="{7EA7BD61-BF6E-4802-AC5D-A534B1A1E0B7}"/>
              </a:ext>
            </a:extLst>
          </p:cNvPr>
          <p:cNvSpPr>
            <a:spLocks/>
          </p:cNvSpPr>
          <p:nvPr/>
        </p:nvSpPr>
        <p:spPr>
          <a:xfrm>
            <a:off x="733525" y="2672199"/>
            <a:ext cx="897806" cy="897806"/>
          </a:xfrm>
          <a:prstGeom prst="arc">
            <a:avLst>
              <a:gd name="adj1" fmla="val 4996928"/>
              <a:gd name="adj2" fmla="val 11130617"/>
            </a:avLst>
          </a:prstGeom>
          <a:ln w="57150" cap="rnd">
            <a:solidFill>
              <a:srgbClr val="2EB66F"/>
            </a:solidFill>
            <a:roun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円弧 7">
            <a:extLst>
              <a:ext uri="{FF2B5EF4-FFF2-40B4-BE49-F238E27FC236}">
                <a16:creationId xmlns:a16="http://schemas.microsoft.com/office/drawing/2014/main" id="{57B834FB-7807-40EA-BA5F-7B1AD30D280D}"/>
              </a:ext>
            </a:extLst>
          </p:cNvPr>
          <p:cNvSpPr>
            <a:spLocks/>
          </p:cNvSpPr>
          <p:nvPr/>
        </p:nvSpPr>
        <p:spPr>
          <a:xfrm flipH="1">
            <a:off x="7510761" y="2672199"/>
            <a:ext cx="897806" cy="897806"/>
          </a:xfrm>
          <a:prstGeom prst="arc">
            <a:avLst>
              <a:gd name="adj1" fmla="val 4996928"/>
              <a:gd name="adj2" fmla="val 11405435"/>
            </a:avLst>
          </a:prstGeom>
          <a:ln w="57150" cap="rnd">
            <a:solidFill>
              <a:srgbClr val="2F5597"/>
            </a:solidFill>
            <a:roun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43" name="楕円 142">
            <a:extLst>
              <a:ext uri="{FF2B5EF4-FFF2-40B4-BE49-F238E27FC236}">
                <a16:creationId xmlns:a16="http://schemas.microsoft.com/office/drawing/2014/main" id="{0D7E03CB-3912-4F5C-9281-F3F168672C09}"/>
              </a:ext>
            </a:extLst>
          </p:cNvPr>
          <p:cNvSpPr>
            <a:spLocks noChangeAspect="1"/>
          </p:cNvSpPr>
          <p:nvPr/>
        </p:nvSpPr>
        <p:spPr>
          <a:xfrm>
            <a:off x="7377449" y="5423937"/>
            <a:ext cx="1662604" cy="1079313"/>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都市競争力</a:t>
            </a:r>
            <a:endParaRPr kumimoji="1" lang="en-US" altLang="ja-JP"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の強化</a:t>
            </a:r>
            <a:endParaRPr kumimoji="1" lang="en-US" altLang="ja-JP"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endParaRPr>
          </a:p>
        </p:txBody>
      </p:sp>
      <p:sp>
        <p:nvSpPr>
          <p:cNvPr id="144" name="楕円 143">
            <a:extLst>
              <a:ext uri="{FF2B5EF4-FFF2-40B4-BE49-F238E27FC236}">
                <a16:creationId xmlns:a16="http://schemas.microsoft.com/office/drawing/2014/main" id="{0D7E03CB-3912-4F5C-9281-F3F168672C09}"/>
              </a:ext>
            </a:extLst>
          </p:cNvPr>
          <p:cNvSpPr>
            <a:spLocks/>
          </p:cNvSpPr>
          <p:nvPr/>
        </p:nvSpPr>
        <p:spPr>
          <a:xfrm>
            <a:off x="97614" y="5423937"/>
            <a:ext cx="1662604" cy="1080693"/>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住民</a:t>
            </a:r>
            <a:r>
              <a:rPr kumimoji="1" lang="en-US" altLang="ja-JP" sz="1663" b="1" i="0" u="none" strike="noStrike" kern="1200" cap="none" spc="0" normalizeH="0" baseline="0" noProof="0" dirty="0" err="1">
                <a:ln>
                  <a:noFill/>
                </a:ln>
                <a:solidFill>
                  <a:srgbClr val="2E75B6"/>
                </a:solidFill>
                <a:effectLst/>
                <a:uLnTx/>
                <a:uFillTx/>
                <a:latin typeface="Meiryo UI" panose="020B0604030504040204" pitchFamily="50" charset="-128"/>
                <a:ea typeface="Meiryo UI" panose="020B0604030504040204" pitchFamily="50" charset="-128"/>
                <a:cs typeface="+mn-cs"/>
              </a:rPr>
              <a:t>QoL</a:t>
            </a:r>
            <a:endParaRPr kumimoji="1" lang="en-US" altLang="ja-JP"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の向上</a:t>
            </a:r>
            <a:endParaRPr kumimoji="1" lang="en-US" altLang="ja-JP"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endParaRPr>
          </a:p>
        </p:txBody>
      </p:sp>
      <p:sp>
        <p:nvSpPr>
          <p:cNvPr id="83" name="スライド番号プレースホルダー 4">
            <a:extLst>
              <a:ext uri="{FF2B5EF4-FFF2-40B4-BE49-F238E27FC236}">
                <a16:creationId xmlns:a16="http://schemas.microsoft.com/office/drawing/2014/main" id="{86615CC8-9114-4F76-98BC-ABDB200C03C3}"/>
              </a:ext>
            </a:extLst>
          </p:cNvPr>
          <p:cNvSpPr>
            <a:spLocks noGrp="1"/>
          </p:cNvSpPr>
          <p:nvPr>
            <p:ph type="sldNum" sz="quarter" idx="12"/>
          </p:nvPr>
        </p:nvSpPr>
        <p:spPr>
          <a:xfrm>
            <a:off x="7044928" y="6538599"/>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368089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楕円 7"/>
          <p:cNvSpPr/>
          <p:nvPr/>
        </p:nvSpPr>
        <p:spPr>
          <a:xfrm>
            <a:off x="85347" y="2148064"/>
            <a:ext cx="7777468" cy="3221606"/>
          </a:xfrm>
          <a:prstGeom prst="ellipse">
            <a:avLst/>
          </a:prstGeom>
          <a:gradFill flip="none" rotWithShape="1">
            <a:gsLst>
              <a:gs pos="39000">
                <a:schemeClr val="accent4">
                  <a:alpha val="22000"/>
                  <a:lumMod val="0"/>
                  <a:lumOff val="100000"/>
                </a:schemeClr>
              </a:gs>
              <a:gs pos="16000">
                <a:schemeClr val="accent4">
                  <a:lumMod val="20000"/>
                  <a:lumOff val="80000"/>
                </a:schemeClr>
              </a:gs>
              <a:gs pos="72000">
                <a:srgbClr val="00B050">
                  <a:lumMod val="0"/>
                  <a:lumOff val="100000"/>
                </a:srgbClr>
              </a:gs>
            </a:gsLst>
            <a:path path="circle">
              <a:fillToRect l="50000" t="50000" r="50000" b="50000"/>
            </a:path>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98373FC8-33D5-4225-89B0-2DC6254D7BAE}"/>
              </a:ext>
            </a:extLst>
          </p:cNvPr>
          <p:cNvSpPr>
            <a:spLocks noGrp="1"/>
          </p:cNvSpPr>
          <p:nvPr>
            <p:ph type="title"/>
          </p:nvPr>
        </p:nvSpPr>
        <p:spPr>
          <a:solidFill>
            <a:srgbClr val="DEEBF7"/>
          </a:solidFill>
        </p:spPr>
        <p:txBody>
          <a:bodyPr vert="horz" lIns="266017" tIns="0" rIns="266017" bIns="66504" rtlCol="0" anchor="b" anchorCtr="0">
            <a:noAutofit/>
          </a:bodyPr>
          <a:lstStyle/>
          <a:p>
            <a:r>
              <a:rPr lang="ja-JP" altLang="en-US" dirty="0"/>
              <a:t>大阪のスーパーシティ構想の推進体制</a:t>
            </a:r>
          </a:p>
        </p:txBody>
      </p:sp>
      <p:sp>
        <p:nvSpPr>
          <p:cNvPr id="3" name="テキスト プレースホルダー 2">
            <a:extLst>
              <a:ext uri="{FF2B5EF4-FFF2-40B4-BE49-F238E27FC236}">
                <a16:creationId xmlns:a16="http://schemas.microsoft.com/office/drawing/2014/main" id="{32AA7F4D-44C8-4475-BAB7-E336A1714014}"/>
              </a:ext>
            </a:extLst>
          </p:cNvPr>
          <p:cNvSpPr>
            <a:spLocks noGrp="1"/>
          </p:cNvSpPr>
          <p:nvPr>
            <p:ph type="body" sz="quarter" idx="10"/>
          </p:nvPr>
        </p:nvSpPr>
        <p:spPr>
          <a:xfrm>
            <a:off x="266017" y="1101106"/>
            <a:ext cx="8612290" cy="727766"/>
          </a:xfrm>
        </p:spPr>
        <p:txBody>
          <a:bodyPr vert="horz" lIns="0" tIns="0" rIns="0" bIns="0" rtlCol="0">
            <a:spAutoFit/>
          </a:bodyPr>
          <a:lstStyle/>
          <a:p>
            <a:pPr algn="just"/>
            <a:r>
              <a:rPr lang="ja-JP" altLang="en-US" dirty="0"/>
              <a:t>大阪のスーパーシティ構想は、複数分野にわたる先端的サービスが組み合わさり、未来社会の先行実現をめざす取組である。この実現には、自治体に加え、民間事業者などの強いコミットメントを得て強力に推進していくことが必要となる。</a:t>
            </a:r>
            <a:endParaRPr lang="en-US" altLang="ja-JP" dirty="0">
              <a:solidFill>
                <a:srgbClr val="FF0000"/>
              </a:solidFill>
            </a:endParaRPr>
          </a:p>
          <a:p>
            <a:pPr algn="just"/>
            <a:r>
              <a:rPr lang="ja-JP" altLang="en-US" dirty="0"/>
              <a:t>全体計画の作成や推進等について意見交換を行い、事業実施主体が先端的サービス実装を効果的に進められるよう推進する。</a:t>
            </a:r>
            <a:endParaRPr lang="en-US" altLang="ja-JP" dirty="0"/>
          </a:p>
        </p:txBody>
      </p:sp>
      <p:sp>
        <p:nvSpPr>
          <p:cNvPr id="44" name="テキスト ボックス 43">
            <a:extLst>
              <a:ext uri="{FF2B5EF4-FFF2-40B4-BE49-F238E27FC236}">
                <a16:creationId xmlns:a16="http://schemas.microsoft.com/office/drawing/2014/main" id="{AA2AF4A5-2FA3-48F5-82CF-0E62B5B1B5E4}"/>
              </a:ext>
            </a:extLst>
          </p:cNvPr>
          <p:cNvSpPr txBox="1"/>
          <p:nvPr/>
        </p:nvSpPr>
        <p:spPr>
          <a:xfrm>
            <a:off x="559036" y="5082622"/>
            <a:ext cx="1179696" cy="454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2F5597"/>
                </a:solidFill>
                <a:effectLst/>
                <a:uLnTx/>
                <a:uFillTx/>
                <a:latin typeface="Meiryo UI"/>
                <a:ea typeface="Meiryo UI"/>
                <a:cs typeface="+mn-cs"/>
              </a:rPr>
              <a:t>先端的サービスの実装</a:t>
            </a:r>
            <a:endParaRPr kumimoji="1" lang="en-US" altLang="ja-JP" sz="1478" b="1" i="0" u="none" strike="noStrike" kern="1200" cap="none" spc="0" normalizeH="0" baseline="0" noProof="0" dirty="0">
              <a:ln>
                <a:noFill/>
              </a:ln>
              <a:solidFill>
                <a:srgbClr val="2F5597"/>
              </a:solidFill>
              <a:effectLst/>
              <a:uLnTx/>
              <a:uFillTx/>
              <a:latin typeface="Meiryo UI"/>
              <a:ea typeface="Meiryo UI"/>
              <a:cs typeface="+mn-cs"/>
            </a:endParaRPr>
          </a:p>
        </p:txBody>
      </p:sp>
      <p:sp>
        <p:nvSpPr>
          <p:cNvPr id="45" name="テキスト ボックス 44">
            <a:extLst>
              <a:ext uri="{FF2B5EF4-FFF2-40B4-BE49-F238E27FC236}">
                <a16:creationId xmlns:a16="http://schemas.microsoft.com/office/drawing/2014/main" id="{71EDB5EA-E005-4758-A056-F9E8F9D74A79}"/>
              </a:ext>
            </a:extLst>
          </p:cNvPr>
          <p:cNvSpPr txBox="1"/>
          <p:nvPr/>
        </p:nvSpPr>
        <p:spPr>
          <a:xfrm>
            <a:off x="1720241" y="5586751"/>
            <a:ext cx="1292697" cy="454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2F5597"/>
                </a:solidFill>
                <a:effectLst/>
                <a:uLnTx/>
                <a:uFillTx/>
                <a:latin typeface="Meiryo UI"/>
                <a:ea typeface="Meiryo UI"/>
                <a:cs typeface="+mn-cs"/>
              </a:rPr>
              <a:t>高度なノウハウ・知見の提供</a:t>
            </a:r>
            <a:endParaRPr kumimoji="1" lang="en-US" altLang="ja-JP" sz="1478" b="1" i="0" u="none" strike="noStrike" kern="1200" cap="none" spc="0" normalizeH="0" baseline="0" noProof="0" dirty="0">
              <a:ln>
                <a:noFill/>
              </a:ln>
              <a:solidFill>
                <a:srgbClr val="2F5597"/>
              </a:solidFill>
              <a:effectLst/>
              <a:uLnTx/>
              <a:uFillTx/>
              <a:latin typeface="Meiryo UI"/>
              <a:ea typeface="Meiryo UI"/>
              <a:cs typeface="+mn-cs"/>
            </a:endParaRPr>
          </a:p>
        </p:txBody>
      </p:sp>
      <p:sp>
        <p:nvSpPr>
          <p:cNvPr id="46" name="テキスト ボックス 45">
            <a:extLst>
              <a:ext uri="{FF2B5EF4-FFF2-40B4-BE49-F238E27FC236}">
                <a16:creationId xmlns:a16="http://schemas.microsoft.com/office/drawing/2014/main" id="{5F930D57-EAC8-481E-BFDC-00D45E4838B4}"/>
              </a:ext>
            </a:extLst>
          </p:cNvPr>
          <p:cNvSpPr txBox="1"/>
          <p:nvPr/>
        </p:nvSpPr>
        <p:spPr>
          <a:xfrm>
            <a:off x="6625426" y="5348030"/>
            <a:ext cx="1629518" cy="227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2F5597"/>
                </a:solidFill>
                <a:effectLst/>
                <a:uLnTx/>
                <a:uFillTx/>
                <a:latin typeface="Meiryo UI"/>
                <a:ea typeface="Meiryo UI"/>
                <a:cs typeface="+mn-cs"/>
              </a:rPr>
              <a:t>計画の策定</a:t>
            </a:r>
            <a:endParaRPr kumimoji="1" lang="en-US" altLang="ja-JP" sz="1478" b="1" i="0" u="none" strike="noStrike" kern="1200" cap="none" spc="0" normalizeH="0" baseline="0" noProof="0" dirty="0">
              <a:ln>
                <a:noFill/>
              </a:ln>
              <a:solidFill>
                <a:srgbClr val="2F5597"/>
              </a:solidFill>
              <a:effectLst/>
              <a:uLnTx/>
              <a:uFillTx/>
              <a:latin typeface="Meiryo UI"/>
              <a:ea typeface="Meiryo UI"/>
              <a:cs typeface="+mn-cs"/>
            </a:endParaRPr>
          </a:p>
        </p:txBody>
      </p:sp>
      <p:sp>
        <p:nvSpPr>
          <p:cNvPr id="47" name="テキスト ボックス 46">
            <a:extLst>
              <a:ext uri="{FF2B5EF4-FFF2-40B4-BE49-F238E27FC236}">
                <a16:creationId xmlns:a16="http://schemas.microsoft.com/office/drawing/2014/main" id="{DE13FE06-CCF7-4C8B-99BF-06FF2A7F2809}"/>
              </a:ext>
            </a:extLst>
          </p:cNvPr>
          <p:cNvSpPr txBox="1"/>
          <p:nvPr/>
        </p:nvSpPr>
        <p:spPr>
          <a:xfrm>
            <a:off x="5351218" y="5700467"/>
            <a:ext cx="1292697" cy="227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2F5597"/>
                </a:solidFill>
                <a:effectLst/>
                <a:uLnTx/>
                <a:uFillTx/>
                <a:latin typeface="Meiryo UI"/>
                <a:ea typeface="Meiryo UI"/>
                <a:cs typeface="+mn-cs"/>
              </a:rPr>
              <a:t>計画の推進</a:t>
            </a:r>
            <a:endParaRPr kumimoji="1" lang="en-US" altLang="ja-JP" sz="1478" b="1" i="0" u="none" strike="noStrike" kern="1200" cap="none" spc="0" normalizeH="0" baseline="0" noProof="0" dirty="0">
              <a:ln>
                <a:noFill/>
              </a:ln>
              <a:solidFill>
                <a:srgbClr val="2F5597"/>
              </a:solidFill>
              <a:effectLst/>
              <a:uLnTx/>
              <a:uFillTx/>
              <a:latin typeface="Meiryo UI"/>
              <a:ea typeface="Meiryo UI"/>
              <a:cs typeface="+mn-cs"/>
            </a:endParaRPr>
          </a:p>
        </p:txBody>
      </p:sp>
      <p:grpSp>
        <p:nvGrpSpPr>
          <p:cNvPr id="54" name="グループ化 53">
            <a:extLst>
              <a:ext uri="{FF2B5EF4-FFF2-40B4-BE49-F238E27FC236}">
                <a16:creationId xmlns:a16="http://schemas.microsoft.com/office/drawing/2014/main" id="{7049A431-3F55-447E-A8DE-45039E39FCA7}"/>
              </a:ext>
            </a:extLst>
          </p:cNvPr>
          <p:cNvGrpSpPr/>
          <p:nvPr/>
        </p:nvGrpSpPr>
        <p:grpSpPr>
          <a:xfrm>
            <a:off x="7667845" y="3625958"/>
            <a:ext cx="1208384" cy="691952"/>
            <a:chOff x="7792654" y="2089536"/>
            <a:chExt cx="1463253" cy="749134"/>
          </a:xfrm>
        </p:grpSpPr>
        <p:sp>
          <p:nvSpPr>
            <p:cNvPr id="55" name="角丸四角形 25">
              <a:extLst>
                <a:ext uri="{FF2B5EF4-FFF2-40B4-BE49-F238E27FC236}">
                  <a16:creationId xmlns:a16="http://schemas.microsoft.com/office/drawing/2014/main" id="{3E8750C5-76FD-46B3-BB83-B7E6A066AC53}"/>
                </a:ext>
              </a:extLst>
            </p:cNvPr>
            <p:cNvSpPr/>
            <p:nvPr/>
          </p:nvSpPr>
          <p:spPr>
            <a:xfrm>
              <a:off x="7792654" y="2089536"/>
              <a:ext cx="1463252" cy="471017"/>
            </a:xfrm>
            <a:prstGeom prst="rect">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389845"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srgbClr val="595959"/>
                  </a:solidFill>
                  <a:effectLst/>
                  <a:uLnTx/>
                  <a:uFillTx/>
                  <a:latin typeface="Meiryo UI" panose="020B0604030504040204" pitchFamily="50" charset="-128"/>
                  <a:ea typeface="Meiryo UI" panose="020B0604030504040204" pitchFamily="50" charset="-128"/>
                  <a:cs typeface="+mn-cs"/>
                </a:rPr>
                <a:t> </a:t>
              </a:r>
              <a:r>
                <a:rPr kumimoji="1" lang="ja-JP" altLang="en-US" sz="129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アーキテクト</a:t>
              </a:r>
              <a:endParaRPr kumimoji="1" lang="en-US" altLang="ja-JP" sz="129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55">
              <a:extLst>
                <a:ext uri="{FF2B5EF4-FFF2-40B4-BE49-F238E27FC236}">
                  <a16:creationId xmlns:a16="http://schemas.microsoft.com/office/drawing/2014/main" id="{D440CE45-5204-49FB-854F-0297B044927E}"/>
                </a:ext>
              </a:extLst>
            </p:cNvPr>
            <p:cNvSpPr/>
            <p:nvPr/>
          </p:nvSpPr>
          <p:spPr>
            <a:xfrm>
              <a:off x="7792655" y="2612696"/>
              <a:ext cx="1463252" cy="22597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389845" rtl="0" eaLnBrk="1" fontAlgn="auto" latinLnBrk="0" hangingPunct="1">
                <a:lnSpc>
                  <a:spcPct val="100000"/>
                </a:lnSpc>
                <a:spcBef>
                  <a:spcPts val="0"/>
                </a:spcBef>
                <a:spcAft>
                  <a:spcPts val="0"/>
                </a:spcAft>
                <a:buClrTx/>
                <a:buSzTx/>
                <a:buFontTx/>
                <a:buNone/>
                <a:tabLst/>
                <a:defRPr/>
              </a:pPr>
              <a:r>
                <a:rPr kumimoji="1" lang="ja-JP" altLang="en-US" sz="1293"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指導、助言</a:t>
              </a:r>
            </a:p>
          </p:txBody>
        </p:sp>
      </p:grpSp>
      <p:sp>
        <p:nvSpPr>
          <p:cNvPr id="57" name="二等辺三角形 56">
            <a:extLst>
              <a:ext uri="{FF2B5EF4-FFF2-40B4-BE49-F238E27FC236}">
                <a16:creationId xmlns:a16="http://schemas.microsoft.com/office/drawing/2014/main" id="{C77CD10A-953E-40DE-967C-E731A1832507}"/>
              </a:ext>
            </a:extLst>
          </p:cNvPr>
          <p:cNvSpPr/>
          <p:nvPr/>
        </p:nvSpPr>
        <p:spPr>
          <a:xfrm rot="16200000">
            <a:off x="7307087" y="3747201"/>
            <a:ext cx="435063" cy="192579"/>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sp>
        <p:nvSpPr>
          <p:cNvPr id="68" name="下カーブ矢印 5">
            <a:extLst>
              <a:ext uri="{FF2B5EF4-FFF2-40B4-BE49-F238E27FC236}">
                <a16:creationId xmlns:a16="http://schemas.microsoft.com/office/drawing/2014/main" id="{6E6DDBE0-AA0A-4AC9-AA30-4211FAF238CE}"/>
              </a:ext>
            </a:extLst>
          </p:cNvPr>
          <p:cNvSpPr/>
          <p:nvPr/>
        </p:nvSpPr>
        <p:spPr>
          <a:xfrm>
            <a:off x="1061040" y="2171763"/>
            <a:ext cx="5985375" cy="931058"/>
          </a:xfrm>
          <a:prstGeom prst="curvedDownArrow">
            <a:avLst>
              <a:gd name="adj1" fmla="val 49736"/>
              <a:gd name="adj2" fmla="val 90723"/>
              <a:gd name="adj3" fmla="val 25000"/>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73" name="スライド番号プレースホルダー 4">
            <a:extLst>
              <a:ext uri="{FF2B5EF4-FFF2-40B4-BE49-F238E27FC236}">
                <a16:creationId xmlns:a16="http://schemas.microsoft.com/office/drawing/2014/main" id="{B1DD9A12-6602-4D24-ADE0-D52BBD1D7609}"/>
              </a:ext>
            </a:extLst>
          </p:cNvPr>
          <p:cNvSpPr>
            <a:spLocks noGrp="1"/>
          </p:cNvSpPr>
          <p:nvPr>
            <p:ph type="sldNum" sz="quarter" idx="12"/>
          </p:nvPr>
        </p:nvSpPr>
        <p:spPr>
          <a:xfrm>
            <a:off x="7046415" y="6536488"/>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sp>
        <p:nvSpPr>
          <p:cNvPr id="42" name="Text Box 6">
            <a:extLst>
              <a:ext uri="{FF2B5EF4-FFF2-40B4-BE49-F238E27FC236}">
                <a16:creationId xmlns:a16="http://schemas.microsoft.com/office/drawing/2014/main" id="{034AFAA8-C865-4CD0-BC9D-C03D7A2E401E}"/>
              </a:ext>
            </a:extLst>
          </p:cNvPr>
          <p:cNvSpPr txBox="1">
            <a:spLocks noChangeAspect="1" noChangeArrowheads="1"/>
          </p:cNvSpPr>
          <p:nvPr/>
        </p:nvSpPr>
        <p:spPr bwMode="gray">
          <a:xfrm>
            <a:off x="588015" y="3122417"/>
            <a:ext cx="1330083" cy="1330083"/>
          </a:xfrm>
          <a:prstGeom prst="ellipse">
            <a:avLst/>
          </a:prstGeom>
          <a:solidFill>
            <a:srgbClr val="9DC3E6"/>
          </a:solidFill>
          <a:ln w="25400" cap="flat" cmpd="sng" algn="ctr">
            <a:solidFill>
              <a:srgbClr val="FFFFFF"/>
            </a:solidFill>
            <a:prstDash val="solid"/>
            <a:miter lim="800000"/>
            <a:headEnd type="none" w="med" len="med"/>
            <a:tailEnd type="none" w="med" len="med"/>
          </a:ln>
          <a:effectLst/>
        </p:spPr>
        <p:txBody>
          <a:bodyPr wrap="none"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marL="0" marR="0" lvl="0" indent="0" algn="ctr" defTabSz="457200" rtl="0" eaLnBrk="1" fontAlgn="base" latinLnBrk="0" hangingPunct="1">
              <a:lnSpc>
                <a:spcPct val="100000"/>
              </a:lnSpc>
              <a:spcBef>
                <a:spcPts val="0"/>
              </a:spcBef>
              <a:spcAft>
                <a:spcPts val="277"/>
              </a:spcAft>
              <a:buClr>
                <a:srgbClr val="ED7D31"/>
              </a:buClr>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a:ea typeface="Meiryo UI"/>
                <a:cs typeface="+mn-cs"/>
              </a:rPr>
              <a:t>民間企業・経済団体</a:t>
            </a:r>
            <a:endParaRPr kumimoji="1" lang="en-US" altLang="ja-JP" sz="1478" b="1"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ctr" defTabSz="457200" rtl="0" eaLnBrk="1" fontAlgn="base" latinLnBrk="0" hangingPunct="1">
              <a:lnSpc>
                <a:spcPct val="100000"/>
              </a:lnSpc>
              <a:spcBef>
                <a:spcPts val="0"/>
              </a:spcBef>
              <a:spcAft>
                <a:spcPts val="277"/>
              </a:spcAft>
              <a:buClr>
                <a:srgbClr val="ED7D31"/>
              </a:buClr>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a:ea typeface="Meiryo UI"/>
                <a:cs typeface="+mn-cs"/>
              </a:rPr>
              <a:t>大学機関　など</a:t>
            </a:r>
          </a:p>
        </p:txBody>
      </p:sp>
      <p:sp>
        <p:nvSpPr>
          <p:cNvPr id="43" name="Text Box 6">
            <a:extLst>
              <a:ext uri="{FF2B5EF4-FFF2-40B4-BE49-F238E27FC236}">
                <a16:creationId xmlns:a16="http://schemas.microsoft.com/office/drawing/2014/main" id="{56E78241-D704-4A3E-8EB4-A5A985319E48}"/>
              </a:ext>
            </a:extLst>
          </p:cNvPr>
          <p:cNvSpPr txBox="1">
            <a:spLocks noChangeAspect="1" noChangeArrowheads="1"/>
          </p:cNvSpPr>
          <p:nvPr/>
        </p:nvSpPr>
        <p:spPr bwMode="gray">
          <a:xfrm>
            <a:off x="6098246" y="3122417"/>
            <a:ext cx="1330083" cy="1330083"/>
          </a:xfrm>
          <a:prstGeom prst="ellipse">
            <a:avLst/>
          </a:prstGeom>
          <a:solidFill>
            <a:srgbClr val="9DC3E6"/>
          </a:solidFill>
          <a:ln w="25400" cap="flat" cmpd="sng" algn="ctr">
            <a:solidFill>
              <a:srgbClr val="FFFFFF"/>
            </a:solidFill>
            <a:prstDash val="solid"/>
            <a:miter lim="800000"/>
            <a:headEnd type="none" w="med" len="med"/>
            <a:tailEnd type="none" w="med" len="med"/>
          </a:ln>
          <a:effectLst/>
        </p:spPr>
        <p:txBody>
          <a:bodyPr wrap="none"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marL="0" marR="0" lvl="0" indent="0" algn="ctr" defTabSz="457200" rtl="0" eaLnBrk="1" fontAlgn="base" latinLnBrk="0" hangingPunct="1">
              <a:lnSpc>
                <a:spcPct val="100000"/>
              </a:lnSpc>
              <a:spcBef>
                <a:spcPts val="0"/>
              </a:spcBef>
              <a:spcAft>
                <a:spcPts val="277"/>
              </a:spcAft>
              <a:buClr>
                <a:srgbClr val="ED7D31"/>
              </a:buClr>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a:ea typeface="Meiryo UI"/>
                <a:cs typeface="+mn-cs"/>
              </a:rPr>
              <a:t>大阪府</a:t>
            </a:r>
            <a:endParaRPr kumimoji="1" lang="en-US" altLang="ja-JP" sz="1478" b="1"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ctr" defTabSz="457200" rtl="0" eaLnBrk="1" fontAlgn="base" latinLnBrk="0" hangingPunct="1">
              <a:lnSpc>
                <a:spcPct val="100000"/>
              </a:lnSpc>
              <a:spcBef>
                <a:spcPts val="0"/>
              </a:spcBef>
              <a:spcAft>
                <a:spcPts val="277"/>
              </a:spcAft>
              <a:buClr>
                <a:srgbClr val="ED7D31"/>
              </a:buClr>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a:ea typeface="Meiryo UI"/>
                <a:cs typeface="+mn-cs"/>
              </a:rPr>
              <a:t>大阪市</a:t>
            </a:r>
          </a:p>
        </p:txBody>
      </p:sp>
      <p:sp>
        <p:nvSpPr>
          <p:cNvPr id="49" name="テキスト ボックス 48">
            <a:extLst>
              <a:ext uri="{FF2B5EF4-FFF2-40B4-BE49-F238E27FC236}">
                <a16:creationId xmlns:a16="http://schemas.microsoft.com/office/drawing/2014/main" id="{B553CD05-1F26-42CA-8EE3-A44A3E7C8B5E}"/>
              </a:ext>
            </a:extLst>
          </p:cNvPr>
          <p:cNvSpPr txBox="1"/>
          <p:nvPr/>
        </p:nvSpPr>
        <p:spPr>
          <a:xfrm>
            <a:off x="2963064" y="2294619"/>
            <a:ext cx="2181326" cy="227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C00000"/>
                </a:solidFill>
                <a:effectLst/>
                <a:uLnTx/>
                <a:uFillTx/>
                <a:latin typeface="Meiryo UI"/>
                <a:ea typeface="Meiryo UI"/>
                <a:cs typeface="+mn-cs"/>
              </a:rPr>
              <a:t>強いコミットメント</a:t>
            </a:r>
            <a:endParaRPr kumimoji="1" lang="en-US" altLang="ja-JP" sz="1478" b="1" i="0" u="none" strike="noStrike" kern="1200" cap="none" spc="0" normalizeH="0" baseline="0" noProof="0" dirty="0">
              <a:ln>
                <a:noFill/>
              </a:ln>
              <a:solidFill>
                <a:srgbClr val="C00000"/>
              </a:solidFill>
              <a:effectLst/>
              <a:uLnTx/>
              <a:uFillTx/>
              <a:latin typeface="Meiryo UI"/>
              <a:ea typeface="Meiryo UI"/>
              <a:cs typeface="+mn-cs"/>
            </a:endParaRPr>
          </a:p>
        </p:txBody>
      </p:sp>
      <p:sp>
        <p:nvSpPr>
          <p:cNvPr id="50" name="テキスト ボックス 49">
            <a:extLst>
              <a:ext uri="{FF2B5EF4-FFF2-40B4-BE49-F238E27FC236}">
                <a16:creationId xmlns:a16="http://schemas.microsoft.com/office/drawing/2014/main" id="{112B9994-CD19-4D39-9501-C62DCCDDCF4C}"/>
              </a:ext>
            </a:extLst>
          </p:cNvPr>
          <p:cNvSpPr txBox="1"/>
          <p:nvPr/>
        </p:nvSpPr>
        <p:spPr>
          <a:xfrm>
            <a:off x="2963064" y="4914965"/>
            <a:ext cx="2181326" cy="454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C00000"/>
                </a:solidFill>
                <a:effectLst/>
                <a:uLnTx/>
                <a:uFillTx/>
                <a:latin typeface="Meiryo UI"/>
                <a:ea typeface="Meiryo UI"/>
                <a:cs typeface="+mn-cs"/>
              </a:rPr>
              <a:t>互いに力を発揮できる</a:t>
            </a:r>
            <a:endParaRPr kumimoji="1" lang="en-US" altLang="ja-JP" sz="1478" b="1" i="0" u="none" strike="noStrike" kern="1200" cap="none" spc="0" normalizeH="0" baseline="0" noProof="0" dirty="0">
              <a:ln>
                <a:noFill/>
              </a:ln>
              <a:solidFill>
                <a:srgbClr val="C00000"/>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C00000"/>
                </a:solidFill>
                <a:effectLst/>
                <a:uLnTx/>
                <a:uFillTx/>
                <a:latin typeface="Meiryo UI"/>
                <a:ea typeface="Meiryo UI"/>
                <a:cs typeface="+mn-cs"/>
              </a:rPr>
              <a:t>土壌づくり</a:t>
            </a:r>
            <a:endParaRPr kumimoji="1" lang="en-US" altLang="ja-JP" sz="1478" b="1" i="0" u="none" strike="noStrike" kern="1200" cap="none" spc="0" normalizeH="0" baseline="0" noProof="0" dirty="0">
              <a:ln>
                <a:noFill/>
              </a:ln>
              <a:solidFill>
                <a:srgbClr val="C00000"/>
              </a:solidFill>
              <a:effectLst/>
              <a:uLnTx/>
              <a:uFillTx/>
              <a:latin typeface="Meiryo UI"/>
              <a:ea typeface="Meiryo UI"/>
              <a:cs typeface="+mn-cs"/>
            </a:endParaRPr>
          </a:p>
        </p:txBody>
      </p:sp>
      <p:sp>
        <p:nvSpPr>
          <p:cNvPr id="51" name="テキスト ボックス 50">
            <a:extLst>
              <a:ext uri="{FF2B5EF4-FFF2-40B4-BE49-F238E27FC236}">
                <a16:creationId xmlns:a16="http://schemas.microsoft.com/office/drawing/2014/main" id="{96C0CC9D-02E3-46CF-B293-A3C6E638B785}"/>
              </a:ext>
            </a:extLst>
          </p:cNvPr>
          <p:cNvSpPr txBox="1"/>
          <p:nvPr/>
        </p:nvSpPr>
        <p:spPr>
          <a:xfrm>
            <a:off x="3009205" y="5930127"/>
            <a:ext cx="2089044" cy="227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2F5597"/>
                </a:solidFill>
                <a:effectLst/>
                <a:uLnTx/>
                <a:uFillTx/>
                <a:latin typeface="Meiryo UI"/>
                <a:ea typeface="Meiryo UI"/>
                <a:cs typeface="+mn-cs"/>
              </a:rPr>
              <a:t>実装に向けた協議調整</a:t>
            </a:r>
            <a:endParaRPr kumimoji="1" lang="en-US" altLang="ja-JP" sz="1478" b="1" i="0" u="none" strike="noStrike" kern="1200" cap="none" spc="0" normalizeH="0" baseline="0" noProof="0" dirty="0">
              <a:ln>
                <a:noFill/>
              </a:ln>
              <a:solidFill>
                <a:srgbClr val="2F5597"/>
              </a:solidFill>
              <a:effectLst/>
              <a:uLnTx/>
              <a:uFillTx/>
              <a:latin typeface="Meiryo UI"/>
              <a:ea typeface="Meiryo UI"/>
              <a:cs typeface="+mn-cs"/>
            </a:endParaRPr>
          </a:p>
        </p:txBody>
      </p:sp>
      <p:sp>
        <p:nvSpPr>
          <p:cNvPr id="53" name="角丸四角形 25">
            <a:extLst>
              <a:ext uri="{FF2B5EF4-FFF2-40B4-BE49-F238E27FC236}">
                <a16:creationId xmlns:a16="http://schemas.microsoft.com/office/drawing/2014/main" id="{EDC781FC-A764-4C09-9594-722BAD65DF03}"/>
              </a:ext>
            </a:extLst>
          </p:cNvPr>
          <p:cNvSpPr/>
          <p:nvPr/>
        </p:nvSpPr>
        <p:spPr>
          <a:xfrm>
            <a:off x="2866098" y="3285719"/>
            <a:ext cx="2375259" cy="66336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389845"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大阪スーパーシティ</a:t>
            </a:r>
            <a:endParaRPr kumimoji="1" lang="en-US" altLang="ja-JP" sz="1478"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389845"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協議会</a:t>
            </a:r>
            <a:endParaRPr kumimoji="1" lang="en-US" altLang="ja-JP" sz="1478"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0" name="正方形/長方形 39">
            <a:extLst>
              <a:ext uri="{FF2B5EF4-FFF2-40B4-BE49-F238E27FC236}">
                <a16:creationId xmlns:a16="http://schemas.microsoft.com/office/drawing/2014/main" id="{E10E473E-CEA8-4822-B5FA-CF4229D4945B}"/>
              </a:ext>
            </a:extLst>
          </p:cNvPr>
          <p:cNvSpPr/>
          <p:nvPr/>
        </p:nvSpPr>
        <p:spPr>
          <a:xfrm>
            <a:off x="3008811" y="3949392"/>
            <a:ext cx="2089835" cy="4155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390858"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srgbClr val="595959"/>
                </a:solidFill>
                <a:effectLst/>
                <a:uLnTx/>
                <a:uFillTx/>
                <a:latin typeface="Meiryo UI" panose="020B0604030504040204" pitchFamily="50" charset="-128"/>
                <a:ea typeface="Meiryo UI" panose="020B0604030504040204" pitchFamily="50" charset="-128"/>
                <a:cs typeface="+mn-cs"/>
              </a:rPr>
              <a:t>全体計画・区域計画の素案</a:t>
            </a:r>
            <a:endParaRPr kumimoji="1" lang="en-US" altLang="ja-JP" sz="1293" b="1" i="0" u="none" strike="noStrike" kern="1200" cap="none" spc="0" normalizeH="0" baseline="0" noProof="0" dirty="0">
              <a:ln>
                <a:noFill/>
              </a:ln>
              <a:solidFill>
                <a:srgbClr val="595959"/>
              </a:solidFill>
              <a:effectLst/>
              <a:uLnTx/>
              <a:uFillTx/>
              <a:latin typeface="Meiryo UI" panose="020B0604030504040204" pitchFamily="50" charset="-128"/>
              <a:ea typeface="Meiryo UI" panose="020B0604030504040204" pitchFamily="50" charset="-128"/>
              <a:cs typeface="+mn-cs"/>
            </a:endParaRPr>
          </a:p>
        </p:txBody>
      </p:sp>
      <p:sp>
        <p:nvSpPr>
          <p:cNvPr id="84" name="テキスト ボックス 83">
            <a:extLst>
              <a:ext uri="{FF2B5EF4-FFF2-40B4-BE49-F238E27FC236}">
                <a16:creationId xmlns:a16="http://schemas.microsoft.com/office/drawing/2014/main" id="{6D664BB8-BF04-41CC-9E74-2317A7D622E9}"/>
              </a:ext>
            </a:extLst>
          </p:cNvPr>
          <p:cNvSpPr txBox="1"/>
          <p:nvPr/>
        </p:nvSpPr>
        <p:spPr>
          <a:xfrm>
            <a:off x="3352909" y="4289392"/>
            <a:ext cx="1401636" cy="227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C00000"/>
                </a:solidFill>
                <a:effectLst/>
                <a:uLnTx/>
                <a:uFillTx/>
                <a:latin typeface="Meiryo UI"/>
                <a:ea typeface="Meiryo UI"/>
                <a:cs typeface="+mn-cs"/>
              </a:rPr>
              <a:t>意見交換</a:t>
            </a:r>
            <a:endParaRPr kumimoji="1" lang="en-US" altLang="ja-JP" sz="1478" b="1" i="0" u="none" strike="noStrike" kern="1200" cap="none" spc="0" normalizeH="0" baseline="0" noProof="0" dirty="0">
              <a:ln>
                <a:noFill/>
              </a:ln>
              <a:solidFill>
                <a:srgbClr val="C00000"/>
              </a:solidFill>
              <a:effectLst/>
              <a:uLnTx/>
              <a:uFillTx/>
              <a:latin typeface="Meiryo UI"/>
              <a:ea typeface="Meiryo UI"/>
              <a:cs typeface="+mn-cs"/>
            </a:endParaRPr>
          </a:p>
        </p:txBody>
      </p:sp>
      <p:sp>
        <p:nvSpPr>
          <p:cNvPr id="29" name="下カーブ矢印 5">
            <a:extLst>
              <a:ext uri="{FF2B5EF4-FFF2-40B4-BE49-F238E27FC236}">
                <a16:creationId xmlns:a16="http://schemas.microsoft.com/office/drawing/2014/main" id="{5634B830-67FE-4006-8A4D-A25857B179D0}"/>
              </a:ext>
            </a:extLst>
          </p:cNvPr>
          <p:cNvSpPr/>
          <p:nvPr/>
        </p:nvSpPr>
        <p:spPr>
          <a:xfrm flipH="1" flipV="1">
            <a:off x="1061040" y="4471640"/>
            <a:ext cx="5985375" cy="931058"/>
          </a:xfrm>
          <a:prstGeom prst="curvedDownArrow">
            <a:avLst>
              <a:gd name="adj1" fmla="val 49736"/>
              <a:gd name="adj2" fmla="val 90723"/>
              <a:gd name="adj3" fmla="val 25000"/>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7306289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4684" y="-9077"/>
            <a:ext cx="2880000" cy="338554"/>
          </a:xfrm>
          <a:prstGeom prst="rect">
            <a:avLst/>
          </a:prstGeom>
          <a:solidFill>
            <a:srgbClr val="002060"/>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（９）特区制度の活用</a:t>
            </a:r>
            <a:endPar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8" name="表 7"/>
          <p:cNvGraphicFramePr>
            <a:graphicFrameLocks noGrp="1"/>
          </p:cNvGraphicFramePr>
          <p:nvPr>
            <p:extLst>
              <p:ext uri="{D42A27DB-BD31-4B8C-83A1-F6EECF244321}">
                <p14:modId xmlns:p14="http://schemas.microsoft.com/office/powerpoint/2010/main" val="2860077221"/>
              </p:ext>
            </p:extLst>
          </p:nvPr>
        </p:nvGraphicFramePr>
        <p:xfrm>
          <a:off x="251520" y="476672"/>
          <a:ext cx="8712968" cy="5718873"/>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96000">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322873">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産業構造の変化、アジア新興国の台頭による国際競争が激化。高度経済成長期に大阪経済を支えた繊維・家電産業の分野での優位性が低下。</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今後の大阪のポテンシャルを活かせるライフサイエンスやバッテリー・エネルギーの分野で競争力を強化するためには、国内他地域と差別化できる大胆な規制改革や、海外企業等を呼び込む税制措置などが必要。</a:t>
                      </a:r>
                    </a:p>
                    <a:p>
                      <a:pPr marL="72000" indent="-457200"/>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①大阪の産業ポテンシャルを活かせる分野での特区指定の実現</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②特区を活用した規制緩和の実現・法人税の実効税率の低減等による国際競争力の強化、海外企業等の誘致強化</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strike="sng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ja-JP" altLang="en-US" sz="1400" strike="sng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2011</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月に、国際戦略総合特区地域指定獲得。</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２つの分野（ライフサイエンス（医薬品・医療機器等）、エネルギー（バッテリー関連）産業の指定を獲得。</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strike="sng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さらに、</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5</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月には新たな特区制度「国家戦略特区」のプロジェクトに提案し区域指定を獲得。（関西圏としての指定）</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strike="sng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②特区指定地域における地方税の軽減措置を実施、府内各市町の税優遇措置と併せて実質地方税ゼロを実現。</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strike="sng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③特区による規制改革、金融・税制支援を活用。</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①国際戦略総合特区</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・認定数</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51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プロジェクト</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103</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案件（全国最多）</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うち大阪府域が関連する</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プロジェクト</a:t>
                      </a:r>
                      <a:r>
                        <a:rPr kumimoji="1" lang="en-US" altLang="ja-JP" sz="12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31</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件</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・特区支援制度活用による医薬品・医療機器関連施設整備投資額</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638</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億円（</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2011</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年実績値）</a:t>
                      </a:r>
                      <a:r>
                        <a:rPr kumimoji="1" lang="en-US" altLang="ja-JP" sz="14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PMDA</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関西支部設置実現など　</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②国家戦略特区</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・関西圏で</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53</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事業（大阪府は</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26</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事業）実施</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・雇用労働相談センターの設置　など</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スライド番号プレースホルダー 2"/>
          <p:cNvSpPr>
            <a:spLocks noGrp="1"/>
          </p:cNvSpPr>
          <p:nvPr>
            <p:ph type="sldNum" sz="quarter" idx="12"/>
          </p:nvPr>
        </p:nvSpPr>
        <p:spPr>
          <a:xfrm>
            <a:off x="8138492" y="6563444"/>
            <a:ext cx="1049640" cy="3326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1" lang="ja-JP" altLang="en-US" sz="11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895977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矢印コネクタ 25"/>
          <p:cNvCxnSpPr/>
          <p:nvPr/>
        </p:nvCxnSpPr>
        <p:spPr>
          <a:xfrm flipV="1">
            <a:off x="1873581" y="4293056"/>
            <a:ext cx="7270419" cy="1719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1048484" y="1142316"/>
            <a:ext cx="476186" cy="249656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国際戦略総合特区制度創設</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514146" y="4083914"/>
            <a:ext cx="428497" cy="237795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特区制度提案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1261800" y="4061694"/>
            <a:ext cx="611781" cy="24001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関西（３府県３市）地域指定獲得</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3287765" y="1142316"/>
            <a:ext cx="411015" cy="249655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閣議決定</a:t>
            </a:r>
            <a:r>
              <a:rPr kumimoji="1" lang="ja-JP" altLang="en-US"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（日本再興戦</a:t>
            </a:r>
            <a:endParaRPr kumimoji="1" lang="en-US" altLang="ja-JP"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略）</a:t>
            </a:r>
            <a:endParaRPr kumimoji="1" lang="en-US" altLang="ja-JP"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5039442" y="4398838"/>
            <a:ext cx="609458" cy="230818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関西圏で国家戦略特別区域指定獲得</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179512" y="442791"/>
            <a:ext cx="84855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■特区の制度創設、地域指定の経緯</a:t>
            </a:r>
          </a:p>
        </p:txBody>
      </p:sp>
      <p:cxnSp>
        <p:nvCxnSpPr>
          <p:cNvPr id="27" name="直線矢印コネクタ 26"/>
          <p:cNvCxnSpPr/>
          <p:nvPr/>
        </p:nvCxnSpPr>
        <p:spPr>
          <a:xfrm>
            <a:off x="5648900" y="4749846"/>
            <a:ext cx="3495100" cy="2662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2692817" y="4314805"/>
            <a:ext cx="1042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各ﾌﾟﾛｼﾞｪｸﾄ</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認定・実施</a:t>
            </a:r>
          </a:p>
        </p:txBody>
      </p:sp>
      <p:sp>
        <p:nvSpPr>
          <p:cNvPr id="31" name="正方形/長方形 30"/>
          <p:cNvSpPr/>
          <p:nvPr/>
        </p:nvSpPr>
        <p:spPr>
          <a:xfrm>
            <a:off x="2746698" y="1142316"/>
            <a:ext cx="495081" cy="2496559"/>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月（厚労省）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PMDA</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関西支部設置決定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2059608" y="4061694"/>
            <a:ext cx="647575" cy="240017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地方税ゼロとなる特区税制創設</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正方形/長方形 32"/>
          <p:cNvSpPr/>
          <p:nvPr/>
        </p:nvSpPr>
        <p:spPr>
          <a:xfrm>
            <a:off x="3933260" y="1142316"/>
            <a:ext cx="544390" cy="249200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PMDA</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関西支部うめきたに設置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正方形/長方形 35"/>
          <p:cNvSpPr/>
          <p:nvPr/>
        </p:nvSpPr>
        <p:spPr>
          <a:xfrm>
            <a:off x="4531005" y="1142316"/>
            <a:ext cx="470094" cy="249655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国家戦略特別区域法制定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34" name="表 33"/>
          <p:cNvGraphicFramePr>
            <a:graphicFrameLocks noGrp="1"/>
          </p:cNvGraphicFramePr>
          <p:nvPr/>
        </p:nvGraphicFramePr>
        <p:xfrm>
          <a:off x="942644" y="833103"/>
          <a:ext cx="8116990" cy="288000"/>
        </p:xfrm>
        <a:graphic>
          <a:graphicData uri="http://schemas.openxmlformats.org/drawingml/2006/table">
            <a:tbl>
              <a:tblPr firstRow="1" bandRow="1">
                <a:tableStyleId>{7DF18680-E054-41AD-8BC1-D1AEF772440D}</a:tableStyleId>
              </a:tblPr>
              <a:tblGrid>
                <a:gridCol w="965060">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1296144">
                  <a:extLst>
                    <a:ext uri="{9D8B030D-6E8A-4147-A177-3AD203B41FA5}">
                      <a16:colId xmlns:a16="http://schemas.microsoft.com/office/drawing/2014/main" val="20006"/>
                    </a:ext>
                  </a:extLst>
                </a:gridCol>
                <a:gridCol w="2111370">
                  <a:extLst>
                    <a:ext uri="{9D8B030D-6E8A-4147-A177-3AD203B41FA5}">
                      <a16:colId xmlns:a16="http://schemas.microsoft.com/office/drawing/2014/main" val="20007"/>
                    </a:ext>
                  </a:extLst>
                </a:gridCol>
              </a:tblGrid>
              <a:tr h="288000">
                <a:tc>
                  <a:txBody>
                    <a:bodyPr/>
                    <a:lstStyle/>
                    <a:p>
                      <a:pPr algn="ctr"/>
                      <a:r>
                        <a:rPr kumimoji="1" lang="en-US" altLang="ja-JP" sz="1200" dirty="0">
                          <a:solidFill>
                            <a:schemeClr val="bg1"/>
                          </a:solidFill>
                          <a:latin typeface="+mn-ea"/>
                          <a:ea typeface="+mn-ea"/>
                        </a:rPr>
                        <a:t>2011</a:t>
                      </a:r>
                      <a:r>
                        <a:rPr kumimoji="1" lang="ja-JP" altLang="en-US" sz="1200" dirty="0">
                          <a:solidFill>
                            <a:schemeClr val="bg1"/>
                          </a:solidFill>
                          <a:latin typeface="+mn-ea"/>
                          <a:ea typeface="+mn-ea"/>
                        </a:rPr>
                        <a:t>年</a:t>
                      </a:r>
                    </a:p>
                  </a:txBody>
                  <a:tcPr anchor="ctr"/>
                </a:tc>
                <a:tc>
                  <a:txBody>
                    <a:bodyPr/>
                    <a:lstStyle/>
                    <a:p>
                      <a:pPr algn="ctr"/>
                      <a:r>
                        <a:rPr kumimoji="1" lang="en-US" altLang="ja-JP" sz="1200" dirty="0">
                          <a:solidFill>
                            <a:schemeClr val="bg1"/>
                          </a:solidFill>
                          <a:latin typeface="+mn-ea"/>
                          <a:ea typeface="+mn-ea"/>
                        </a:rPr>
                        <a:t>2012</a:t>
                      </a:r>
                      <a:r>
                        <a:rPr kumimoji="1" lang="ja-JP" altLang="en-US" sz="1200" dirty="0">
                          <a:solidFill>
                            <a:schemeClr val="bg1"/>
                          </a:solidFill>
                          <a:latin typeface="+mn-ea"/>
                          <a:ea typeface="+mn-ea"/>
                        </a:rPr>
                        <a:t>年</a:t>
                      </a:r>
                    </a:p>
                  </a:txBody>
                  <a:tcPr anchor="ctr"/>
                </a:tc>
                <a:tc>
                  <a:txBody>
                    <a:bodyPr/>
                    <a:lstStyle/>
                    <a:p>
                      <a:pPr algn="ctr"/>
                      <a:r>
                        <a:rPr kumimoji="1" lang="en-US" altLang="ja-JP" sz="1200" dirty="0">
                          <a:solidFill>
                            <a:schemeClr val="bg1"/>
                          </a:solidFill>
                          <a:latin typeface="+mn-ea"/>
                          <a:ea typeface="+mn-ea"/>
                        </a:rPr>
                        <a:t>2013</a:t>
                      </a:r>
                      <a:r>
                        <a:rPr kumimoji="1" lang="ja-JP" altLang="en-US" sz="1200" dirty="0">
                          <a:solidFill>
                            <a:schemeClr val="bg1"/>
                          </a:solidFill>
                          <a:latin typeface="+mn-ea"/>
                          <a:ea typeface="+mn-ea"/>
                        </a:rPr>
                        <a:t>年</a:t>
                      </a:r>
                    </a:p>
                  </a:txBody>
                  <a:tcPr anchor="ctr"/>
                </a:tc>
                <a:tc>
                  <a:txBody>
                    <a:bodyPr/>
                    <a:lstStyle/>
                    <a:p>
                      <a:pPr algn="ctr"/>
                      <a:r>
                        <a:rPr kumimoji="1" lang="en-US" altLang="ja-JP" sz="1200" dirty="0">
                          <a:solidFill>
                            <a:schemeClr val="bg1"/>
                          </a:solidFill>
                          <a:latin typeface="+mn-ea"/>
                          <a:ea typeface="+mn-ea"/>
                        </a:rPr>
                        <a:t>2014</a:t>
                      </a:r>
                      <a:r>
                        <a:rPr kumimoji="1" lang="ja-JP" altLang="en-US" sz="1200" dirty="0">
                          <a:solidFill>
                            <a:schemeClr val="bg1"/>
                          </a:solidFill>
                          <a:latin typeface="+mn-ea"/>
                          <a:ea typeface="+mn-ea"/>
                        </a:rPr>
                        <a:t>年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bg1"/>
                          </a:solidFill>
                          <a:latin typeface="+mn-ea"/>
                          <a:ea typeface="+mn-ea"/>
                        </a:rPr>
                        <a:t>2015</a:t>
                      </a:r>
                      <a:r>
                        <a:rPr kumimoji="1" lang="ja-JP" altLang="en-US" sz="1200" dirty="0">
                          <a:solidFill>
                            <a:schemeClr val="bg1"/>
                          </a:solidFill>
                          <a:latin typeface="+mn-ea"/>
                          <a:ea typeface="+mn-ea"/>
                        </a:rPr>
                        <a:t>年～</a:t>
                      </a:r>
                      <a:r>
                        <a:rPr kumimoji="1" lang="en-US" altLang="ja-JP" sz="1200" dirty="0">
                          <a:solidFill>
                            <a:schemeClr val="bg1"/>
                          </a:solidFill>
                          <a:latin typeface="+mn-ea"/>
                          <a:ea typeface="+mn-ea"/>
                        </a:rPr>
                        <a:t>2021</a:t>
                      </a:r>
                      <a:r>
                        <a:rPr kumimoji="1" lang="ja-JP" altLang="en-US" sz="1200" dirty="0">
                          <a:solidFill>
                            <a:schemeClr val="bg1"/>
                          </a:solidFill>
                          <a:latin typeface="+mn-ea"/>
                          <a:ea typeface="+mn-ea"/>
                        </a:rPr>
                        <a:t>年</a:t>
                      </a:r>
                    </a:p>
                  </a:txBody>
                  <a:tcPr anchor="ctr"/>
                </a:tc>
                <a:tc>
                  <a:txBody>
                    <a:bodyPr/>
                    <a:lstStyle/>
                    <a:p>
                      <a:pPr algn="ctr"/>
                      <a:r>
                        <a:rPr kumimoji="1" lang="en-US" altLang="ja-JP" sz="1200" dirty="0">
                          <a:solidFill>
                            <a:schemeClr val="bg1"/>
                          </a:solidFill>
                          <a:latin typeface="+mn-ea"/>
                          <a:ea typeface="+mn-ea"/>
                        </a:rPr>
                        <a:t>2022</a:t>
                      </a:r>
                      <a:r>
                        <a:rPr kumimoji="1" lang="ja-JP" altLang="en-US" sz="1200" dirty="0">
                          <a:solidFill>
                            <a:schemeClr val="bg1"/>
                          </a:solidFill>
                          <a:latin typeface="+mn-ea"/>
                          <a:ea typeface="+mn-ea"/>
                        </a:rPr>
                        <a:t>年</a:t>
                      </a:r>
                    </a:p>
                  </a:txBody>
                  <a:tcPr anchor="ctr"/>
                </a:tc>
                <a:extLst>
                  <a:ext uri="{0D108BD9-81ED-4DB2-BD59-A6C34878D82A}">
                    <a16:rowId xmlns:a16="http://schemas.microsoft.com/office/drawing/2014/main" val="10000"/>
                  </a:ext>
                </a:extLst>
              </a:tr>
            </a:tbl>
          </a:graphicData>
        </a:graphic>
      </p:graphicFrame>
      <p:sp>
        <p:nvSpPr>
          <p:cNvPr id="3" name="テキスト ボックス 2"/>
          <p:cNvSpPr txBox="1"/>
          <p:nvPr/>
        </p:nvSpPr>
        <p:spPr>
          <a:xfrm>
            <a:off x="6028" y="1628800"/>
            <a:ext cx="461665" cy="1492996"/>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34"/>
          <p:cNvSpPr txBox="1"/>
          <p:nvPr/>
        </p:nvSpPr>
        <p:spPr>
          <a:xfrm>
            <a:off x="6028" y="4581128"/>
            <a:ext cx="461665" cy="1727548"/>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府・市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38" name="直線矢印コネクタ 37"/>
          <p:cNvCxnSpPr>
            <a:stCxn id="9" idx="2"/>
            <a:endCxn id="11" idx="0"/>
          </p:cNvCxnSpPr>
          <p:nvPr/>
        </p:nvCxnSpPr>
        <p:spPr>
          <a:xfrm>
            <a:off x="1286577" y="3638876"/>
            <a:ext cx="281114" cy="422818"/>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endCxn id="31" idx="2"/>
          </p:cNvCxnSpPr>
          <p:nvPr/>
        </p:nvCxnSpPr>
        <p:spPr>
          <a:xfrm flipH="1" flipV="1">
            <a:off x="2994239" y="3638875"/>
            <a:ext cx="112500" cy="234024"/>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stCxn id="13" idx="0"/>
            <a:endCxn id="12" idx="2"/>
          </p:cNvCxnSpPr>
          <p:nvPr/>
        </p:nvCxnSpPr>
        <p:spPr>
          <a:xfrm flipH="1" flipV="1">
            <a:off x="3493273" y="3638875"/>
            <a:ext cx="453543" cy="759963"/>
          </a:xfrm>
          <a:prstGeom prst="straightConnector1">
            <a:avLst/>
          </a:prstGeom>
          <a:ln w="25400">
            <a:prstDash val="lgDash"/>
            <a:tailEnd type="non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3106738" y="3872897"/>
            <a:ext cx="955095" cy="0"/>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stCxn id="33" idx="2"/>
          </p:cNvCxnSpPr>
          <p:nvPr/>
        </p:nvCxnSpPr>
        <p:spPr>
          <a:xfrm flipH="1">
            <a:off x="4034221" y="3634317"/>
            <a:ext cx="171234" cy="223357"/>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a:stCxn id="13" idx="0"/>
            <a:endCxn id="36" idx="2"/>
          </p:cNvCxnSpPr>
          <p:nvPr/>
        </p:nvCxnSpPr>
        <p:spPr>
          <a:xfrm flipV="1">
            <a:off x="3946816" y="3638875"/>
            <a:ext cx="819236" cy="759963"/>
          </a:xfrm>
          <a:prstGeom prst="straightConnector1">
            <a:avLst/>
          </a:prstGeom>
          <a:ln w="25400">
            <a:prstDash val="lgDash"/>
            <a:tailEnd type="non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a:stCxn id="14" idx="0"/>
            <a:endCxn id="36" idx="2"/>
          </p:cNvCxnSpPr>
          <p:nvPr/>
        </p:nvCxnSpPr>
        <p:spPr>
          <a:xfrm flipH="1" flipV="1">
            <a:off x="4766052" y="3638875"/>
            <a:ext cx="578119" cy="759963"/>
          </a:xfrm>
          <a:prstGeom prst="straightConnector1">
            <a:avLst/>
          </a:prstGeom>
          <a:ln w="25400">
            <a:prstDash val="lgDash"/>
            <a:tailEnd type="non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a:stCxn id="33" idx="2"/>
          </p:cNvCxnSpPr>
          <p:nvPr/>
        </p:nvCxnSpPr>
        <p:spPr>
          <a:xfrm>
            <a:off x="4205455" y="3634317"/>
            <a:ext cx="379280" cy="643516"/>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3612970" y="4398838"/>
            <a:ext cx="667692" cy="235480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府市連名でプロジェクト提案、規制緩和提案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0" name="正方形/長方形 59"/>
          <p:cNvSpPr/>
          <p:nvPr/>
        </p:nvSpPr>
        <p:spPr>
          <a:xfrm>
            <a:off x="5922940" y="4061694"/>
            <a:ext cx="647575" cy="2645332"/>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「大阪府成長特区税制」スタート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正方形/長方形 42"/>
          <p:cNvSpPr/>
          <p:nvPr/>
        </p:nvSpPr>
        <p:spPr>
          <a:xfrm>
            <a:off x="7916187" y="3872897"/>
            <a:ext cx="1021307" cy="293887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月現在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関西圏国家戦略特別区域会議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回開催、</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事業実施（大阪府</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関西イノベ</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ション国際戦略総合特区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認定</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プロジェクト１０３案件実施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正方形/長方形 31"/>
          <p:cNvSpPr/>
          <p:nvPr/>
        </p:nvSpPr>
        <p:spPr>
          <a:xfrm>
            <a:off x="4280662" y="297728"/>
            <a:ext cx="4778972" cy="5123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月現在）</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関西圏国家戦略特区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事業実施（大阪府</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関西ｲﾉﾍﾞｰｼｮﾝ国際戦略総合特区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ﾌﾟﾛｼﾞｪｸﾄ</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案件実施（大阪府</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案件）</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正方形/長方形 39"/>
          <p:cNvSpPr/>
          <p:nvPr/>
        </p:nvSpPr>
        <p:spPr>
          <a:xfrm>
            <a:off x="7010400" y="1142316"/>
            <a:ext cx="988912" cy="2641989"/>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国家戦略特別区域を定める政令</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の一部を改正する政令が閣議決定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され、大阪市がスーパーシティ型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国家戦略特区の区域に正式に指定</a:t>
            </a:r>
          </a:p>
        </p:txBody>
      </p:sp>
      <p:sp>
        <p:nvSpPr>
          <p:cNvPr id="41" name="スライド番号プレースホルダー 1"/>
          <p:cNvSpPr>
            <a:spLocks noGrp="1"/>
          </p:cNvSpPr>
          <p:nvPr>
            <p:ph type="sldNum" sz="quarter" idx="12"/>
          </p:nvPr>
        </p:nvSpPr>
        <p:spPr>
          <a:xfrm>
            <a:off x="7092280" y="649287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6453184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194281" y="1234070"/>
            <a:ext cx="3829429" cy="338554"/>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医薬品・医療機器関連</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4846325" y="1242877"/>
            <a:ext cx="2965333" cy="338554"/>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バッテリー関連</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4"/>
          <p:cNvSpPr txBox="1">
            <a:spLocks noChangeArrowheads="1"/>
          </p:cNvSpPr>
          <p:nvPr/>
        </p:nvSpPr>
        <p:spPr bwMode="auto">
          <a:xfrm>
            <a:off x="183066" y="1517565"/>
            <a:ext cx="4320604" cy="1323439"/>
          </a:xfrm>
          <a:prstGeom prst="rect">
            <a:avLst/>
          </a:prstGeom>
          <a:noFill/>
          <a:ln w="9525">
            <a:noFill/>
            <a:miter lim="800000"/>
            <a:headEnd/>
            <a:tailEnd/>
          </a:ln>
        </p:spPr>
        <p:txBody>
          <a:bodyPr wrap="square">
            <a:spAutoFit/>
          </a:bodyPr>
          <a:lstStyle/>
          <a:p>
            <a:pPr marL="234950" marR="0" lvl="0" indent="-234950" algn="l" defTabSz="914400" rtl="0" eaLnBrk="1" fontAlgn="auto" latinLnBrk="0" hangingPunct="1">
              <a:lnSpc>
                <a:spcPct val="100000"/>
              </a:lnSpc>
              <a:spcBef>
                <a:spcPts val="60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　医薬品関連では、同分野における大阪の事業所数は全国２位であり、有力な産業分野となっている。</a:t>
            </a: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209550" marR="0" lvl="0" indent="-209550" algn="l" defTabSz="914400" rtl="0" eaLnBrk="1" fontAlgn="auto" latinLnBrk="0" hangingPunct="1">
              <a:lnSpc>
                <a:spcPct val="100000"/>
              </a:lnSpc>
              <a:spcBef>
                <a:spcPts val="60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　大阪の医療機器関連事業所数は、全国</a:t>
            </a:r>
            <a:r>
              <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3</a:t>
            </a: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位となっており、大阪の強みであるものづくり産業との連携（医工連携）が期待される。</a:t>
            </a: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p:txBody>
      </p:sp>
      <p:sp>
        <p:nvSpPr>
          <p:cNvPr id="26" name="テキスト ボックス 4"/>
          <p:cNvSpPr txBox="1">
            <a:spLocks noChangeArrowheads="1"/>
          </p:cNvSpPr>
          <p:nvPr/>
        </p:nvSpPr>
        <p:spPr bwMode="auto">
          <a:xfrm>
            <a:off x="4605989" y="1511813"/>
            <a:ext cx="4608512" cy="553998"/>
          </a:xfrm>
          <a:prstGeom prst="rect">
            <a:avLst/>
          </a:prstGeom>
          <a:noFill/>
          <a:ln w="9525">
            <a:noFill/>
            <a:miter lim="800000"/>
            <a:headEnd/>
            <a:tailEnd/>
          </a:ln>
        </p:spPr>
        <p:txBody>
          <a:bodyPr wrap="square">
            <a:spAutoFit/>
          </a:bodyPr>
          <a:lstStyle/>
          <a:p>
            <a:pPr marL="234950" marR="0" lvl="0" indent="-234950" algn="l" defTabSz="914400" rtl="0" eaLnBrk="1" fontAlgn="auto" latinLnBrk="0" hangingPunct="1">
              <a:lnSpc>
                <a:spcPct val="100000"/>
              </a:lnSpc>
              <a:spcBef>
                <a:spcPts val="60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　関西地域の蓄電池製造業の製造品出荷額（</a:t>
            </a:r>
            <a:r>
              <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2019</a:t>
            </a: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年）では、全国シェアの約</a:t>
            </a:r>
            <a:r>
              <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36%</a:t>
            </a: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を占める。</a:t>
            </a:r>
          </a:p>
        </p:txBody>
      </p:sp>
      <p:sp>
        <p:nvSpPr>
          <p:cNvPr id="27" name="正方形/長方形 26"/>
          <p:cNvSpPr/>
          <p:nvPr/>
        </p:nvSpPr>
        <p:spPr>
          <a:xfrm>
            <a:off x="149052" y="210126"/>
            <a:ext cx="5287044" cy="338554"/>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■ライフサイエンス、バッテリーの２分野での大阪の優位性</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Text Box 3"/>
          <p:cNvSpPr txBox="1">
            <a:spLocks noChangeArrowheads="1"/>
          </p:cNvSpPr>
          <p:nvPr/>
        </p:nvSpPr>
        <p:spPr bwMode="auto">
          <a:xfrm>
            <a:off x="283204" y="4641998"/>
            <a:ext cx="2834929"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marR="0" lvl="1" indent="-266700" algn="just" defTabSz="914400" rtl="0" eaLnBrk="1" fontAlgn="base" latinLnBrk="0" hangingPunct="1">
              <a:lnSpc>
                <a:spcPct val="8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出典：総務省「平成</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年経済センサスｰ基礎調査」より作成</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527" y="3051641"/>
            <a:ext cx="1453170" cy="1530187"/>
          </a:xfrm>
          <a:prstGeom prst="rect">
            <a:avLst/>
          </a:prstGeom>
        </p:spPr>
      </p:pic>
      <p:pic>
        <p:nvPicPr>
          <p:cNvPr id="12" name="図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3336" y="3082813"/>
            <a:ext cx="1727544" cy="1502666"/>
          </a:xfrm>
          <a:prstGeom prst="rect">
            <a:avLst/>
          </a:prstGeom>
        </p:spPr>
      </p:pic>
      <p:sp>
        <p:nvSpPr>
          <p:cNvPr id="32" name="テキスト ボックス 10"/>
          <p:cNvSpPr txBox="1"/>
          <p:nvPr/>
        </p:nvSpPr>
        <p:spPr>
          <a:xfrm>
            <a:off x="5071817" y="2273446"/>
            <a:ext cx="3083758" cy="265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◆蓄電池製造業の出荷額等</a:t>
            </a:r>
          </a:p>
        </p:txBody>
      </p:sp>
      <p:pic>
        <p:nvPicPr>
          <p:cNvPr id="33" name="図 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68430" y="2492896"/>
            <a:ext cx="2418688" cy="2324628"/>
          </a:xfrm>
          <a:prstGeom prst="rect">
            <a:avLst/>
          </a:prstGeom>
        </p:spPr>
      </p:pic>
      <p:sp>
        <p:nvSpPr>
          <p:cNvPr id="39" name="テキスト ボックス 10"/>
          <p:cNvSpPr txBox="1"/>
          <p:nvPr/>
        </p:nvSpPr>
        <p:spPr>
          <a:xfrm>
            <a:off x="5491902" y="4861263"/>
            <a:ext cx="3083758" cy="265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出所</a:t>
            </a:r>
            <a:r>
              <a:rPr kumimoji="1" lang="en-US" altLang="zh-TW"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経済産業省「</a:t>
            </a:r>
            <a:r>
              <a:rPr kumimoji="1" lang="en-US" altLang="zh-TW"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zh-TW"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年⼯業統計調査</a:t>
            </a:r>
            <a:r>
              <a:rPr kumimoji="1" lang="en-US" altLang="zh-TW"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zh-TW"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年実績</a:t>
            </a:r>
            <a:r>
              <a:rPr kumimoji="1" lang="en-US" altLang="zh-TW"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123387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12343" y="3813246"/>
            <a:ext cx="87856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■成長特区税制の対象税目・軽減内容　</a:t>
            </a:r>
            <a:endPar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正方形/長方形 3"/>
          <p:cNvSpPr/>
          <p:nvPr/>
        </p:nvSpPr>
        <p:spPr>
          <a:xfrm>
            <a:off x="22904" y="5958370"/>
            <a:ext cx="912639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大阪府内における成長特区税制等の事業認定件数</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月現在）</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（うち大阪府市での認定件数</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件、大阪府単独認定件数</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件、大阪市単独認定件数</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7" name="グループ化 6"/>
          <p:cNvGrpSpPr/>
          <p:nvPr/>
        </p:nvGrpSpPr>
        <p:grpSpPr>
          <a:xfrm>
            <a:off x="-65239" y="57956"/>
            <a:ext cx="9126630" cy="640185"/>
            <a:chOff x="207173" y="3950924"/>
            <a:chExt cx="9126630" cy="640185"/>
          </a:xfrm>
        </p:grpSpPr>
        <p:sp>
          <p:nvSpPr>
            <p:cNvPr id="11" name="テキスト ボックス 10"/>
            <p:cNvSpPr txBox="1"/>
            <p:nvPr/>
          </p:nvSpPr>
          <p:spPr>
            <a:xfrm>
              <a:off x="207173" y="3950924"/>
              <a:ext cx="3780419" cy="307777"/>
            </a:xfrm>
            <a:prstGeom prst="rect">
              <a:avLst/>
            </a:prstGeom>
            <a:noFill/>
          </p:spPr>
          <p:txBody>
            <a:bodyPr wrap="square" rtlCol="0">
              <a:spAutoFit/>
            </a:bodyPr>
            <a:lstStyle/>
            <a:p>
              <a:pPr marL="355600" marR="0" lvl="0" indent="-3556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■法人所得課税の実効税率</a:t>
              </a:r>
            </a:p>
          </p:txBody>
        </p:sp>
        <p:sp>
          <p:nvSpPr>
            <p:cNvPr id="12" name="テキスト ボックス 11"/>
            <p:cNvSpPr txBox="1"/>
            <p:nvPr/>
          </p:nvSpPr>
          <p:spPr>
            <a:xfrm>
              <a:off x="355204" y="4283332"/>
              <a:ext cx="89785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他国に比べて、高いと言われている日本の法人実効税率を、国の税制支援と大阪府の成長特区税制を活用することで、軽減。</a:t>
              </a:r>
            </a:p>
          </p:txBody>
        </p:sp>
      </p:grpSp>
      <p:sp>
        <p:nvSpPr>
          <p:cNvPr id="9" name="テキスト ボックス 8"/>
          <p:cNvSpPr txBox="1"/>
          <p:nvPr/>
        </p:nvSpPr>
        <p:spPr>
          <a:xfrm>
            <a:off x="5302956" y="2122367"/>
            <a:ext cx="3639920"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○国家戦略特区における課税の特例（所得控除）の適用を受け、 府の成長特区税制及び軽減税制を行っている市町村の課税の特例の適用を受けた最大の率</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財務省「法人所得課税の実効税率の国際比較」を元に作成</a:t>
            </a:r>
          </a:p>
        </p:txBody>
      </p:sp>
      <p:sp>
        <p:nvSpPr>
          <p:cNvPr id="88" name="正方形/長方形 87"/>
          <p:cNvSpPr/>
          <p:nvPr/>
        </p:nvSpPr>
        <p:spPr bwMode="auto">
          <a:xfrm>
            <a:off x="6372200" y="1206902"/>
            <a:ext cx="2161973" cy="64719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大阪の法人実効税率</a:t>
            </a: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約３０％　⇒　</a:t>
            </a:r>
            <a:r>
              <a:rPr kumimoji="1" lang="ja-JP" altLang="en-US" sz="15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約２２％</a:t>
            </a:r>
          </a:p>
        </p:txBody>
      </p:sp>
      <p:sp>
        <p:nvSpPr>
          <p:cNvPr id="89" name="星 8 88"/>
          <p:cNvSpPr/>
          <p:nvPr/>
        </p:nvSpPr>
        <p:spPr bwMode="auto">
          <a:xfrm>
            <a:off x="5357678" y="1026949"/>
            <a:ext cx="1229811" cy="969458"/>
          </a:xfrm>
          <a:prstGeom prst="star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減税</a:t>
            </a:r>
            <a:endParaRPr kumimoji="1" lang="en-US" altLang="ja-JP" sz="15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効果大</a:t>
            </a:r>
          </a:p>
        </p:txBody>
      </p:sp>
      <p:sp>
        <p:nvSpPr>
          <p:cNvPr id="38" name="テキスト ボックス 37"/>
          <p:cNvSpPr txBox="1"/>
          <p:nvPr/>
        </p:nvSpPr>
        <p:spPr>
          <a:xfrm>
            <a:off x="0" y="4150283"/>
            <a:ext cx="878565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法人府民税・法人事業税</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府外から成長特区に新たに進出の場合　５年間ゼロ＋５年間１／２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最大の場合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p:cNvSpPr txBox="1"/>
          <p:nvPr/>
        </p:nvSpPr>
        <p:spPr>
          <a:xfrm>
            <a:off x="-1624" y="5039456"/>
            <a:ext cx="8785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不動産取得税</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事業計画申請後に取得した土地・家屋で、事業計画認定後３年以内に供用開始し、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その後１年間供用したことが確認できる場合、取得した土地・家屋にかかる取得税が最大ゼロ</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p:cNvSpPr txBox="1"/>
          <p:nvPr/>
        </p:nvSpPr>
        <p:spPr>
          <a:xfrm>
            <a:off x="2555438" y="4479521"/>
            <a:ext cx="62285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⇒府内から成長特区に新たに進出の場合、従業者数の増加割合に応じて軽減</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t="-62" b="-411"/>
          <a:stretch/>
        </p:blipFill>
        <p:spPr>
          <a:xfrm>
            <a:off x="143235" y="1271736"/>
            <a:ext cx="5065272" cy="2461644"/>
          </a:xfrm>
          <a:prstGeom prst="rect">
            <a:avLst/>
          </a:prstGeom>
        </p:spPr>
      </p:pic>
      <p:sp>
        <p:nvSpPr>
          <p:cNvPr id="6" name="テキスト ボックス 5"/>
          <p:cNvSpPr txBox="1"/>
          <p:nvPr/>
        </p:nvSpPr>
        <p:spPr>
          <a:xfrm>
            <a:off x="1186541" y="1041428"/>
            <a:ext cx="50572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法人実効税率（％）　（２０２２年１月現在）</a:t>
            </a:r>
          </a:p>
        </p:txBody>
      </p:sp>
      <p:sp>
        <p:nvSpPr>
          <p:cNvPr id="18"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0532764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角丸四角形 123"/>
          <p:cNvSpPr/>
          <p:nvPr/>
        </p:nvSpPr>
        <p:spPr>
          <a:xfrm>
            <a:off x="107504" y="418616"/>
            <a:ext cx="8928992" cy="523493"/>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572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国家戦略特区において、大胆な規制・制度改革による産業の国際競争力の強化及びチャレンジングな人材の集まるビジネス環境を整えた国際都市の形成等を目的とし、特区事業を推進。</a:t>
            </a:r>
          </a:p>
        </p:txBody>
      </p:sp>
      <p:graphicFrame>
        <p:nvGraphicFramePr>
          <p:cNvPr id="33" name="表 32"/>
          <p:cNvGraphicFramePr>
            <a:graphicFrameLocks noGrp="1"/>
          </p:cNvGraphicFramePr>
          <p:nvPr/>
        </p:nvGraphicFramePr>
        <p:xfrm>
          <a:off x="291289" y="1298381"/>
          <a:ext cx="8745208" cy="4685499"/>
        </p:xfrm>
        <a:graphic>
          <a:graphicData uri="http://schemas.openxmlformats.org/drawingml/2006/table">
            <a:tbl>
              <a:tblPr firstRow="1" bandRow="1">
                <a:tableStyleId>{5C22544A-7EE6-4342-B048-85BDC9FD1C3A}</a:tableStyleId>
              </a:tblPr>
              <a:tblGrid>
                <a:gridCol w="2912559">
                  <a:extLst>
                    <a:ext uri="{9D8B030D-6E8A-4147-A177-3AD203B41FA5}">
                      <a16:colId xmlns:a16="http://schemas.microsoft.com/office/drawing/2014/main" val="20000"/>
                    </a:ext>
                  </a:extLst>
                </a:gridCol>
                <a:gridCol w="4359471">
                  <a:extLst>
                    <a:ext uri="{9D8B030D-6E8A-4147-A177-3AD203B41FA5}">
                      <a16:colId xmlns:a16="http://schemas.microsoft.com/office/drawing/2014/main" val="20001"/>
                    </a:ext>
                  </a:extLst>
                </a:gridCol>
                <a:gridCol w="1473178">
                  <a:extLst>
                    <a:ext uri="{9D8B030D-6E8A-4147-A177-3AD203B41FA5}">
                      <a16:colId xmlns:a16="http://schemas.microsoft.com/office/drawing/2014/main" val="20002"/>
                    </a:ext>
                  </a:extLst>
                </a:gridCol>
              </a:tblGrid>
              <a:tr h="203459">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規制改革事項等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概要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区域計画認定日</a:t>
                      </a:r>
                      <a:endPar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8759">
                <a:tc>
                  <a:txBody>
                    <a:bodyPr/>
                    <a:lstStyle/>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雇用労働相談センターの設置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弁護士等が、労働法制面からグローバル、ベンチャー企業をサポート</a:t>
                      </a:r>
                    </a:p>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「雇用指針」を活用し、労働関係紛争を未然に防止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4854">
                <a:tc>
                  <a:txBody>
                    <a:bodyPr/>
                    <a:lstStyle/>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保育士資格に係る児童福祉法等の特例</a:t>
                      </a:r>
                      <a:endParaRPr kumimoji="1" lang="en-US" altLang="ja-JP"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（地域限定保育士試験の実施）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待機児童対策として、保育士試験について通常試験に加えて特区試験を実施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年９月９日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88759">
                <a:tc>
                  <a:txBody>
                    <a:bodyPr/>
                    <a:lstStyle/>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設備投資に係る課税の特例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再生医療製品及び医療機器の研究開発等にかかる設備投資に課税特例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日ほか</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88759">
                <a:tc>
                  <a:txBody>
                    <a:bodyPr/>
                    <a:lstStyle/>
                    <a:p>
                      <a:r>
                        <a:rPr kumimoji="1" lang="zh-TW"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特区医療機器薬事戦略相談</a:t>
                      </a:r>
                      <a:endPar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革新的医療機器の開発にあたり、</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が、特区事前面談及び特区フォローアップ面談を実施するとともに、専属のコンシェルジュを置き、適宜必要な助言等を実施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8522">
                <a:tc>
                  <a:txBody>
                    <a:bodyPr/>
                    <a:lstStyle/>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旅館業法の特例（特区民泊）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マンション、戸建て住宅において滞在施設を提供</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日ほか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24854">
                <a:tc>
                  <a:txBody>
                    <a:bodyPr/>
                    <a:lstStyle/>
                    <a:p>
                      <a:r>
                        <a:rPr kumimoji="1" lang="ja-JP" altLang="en-US" sz="10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a:t>
                      </a:r>
                      <a:endParaRPr kumimoji="1" lang="en-US" altLang="ja-JP" sz="1000" i="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及び難民認定法の特例</a:t>
                      </a:r>
                      <a:endParaRPr kumimoji="1" lang="en-US" altLang="ja-JP" sz="1000" i="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外国人家事支援人材を受け入れ、利用世帯に対し、家事支援サービスを提供</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年４月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98522">
                <a:tc>
                  <a:txBody>
                    <a:bodyPr/>
                    <a:lstStyle/>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都市公園の占用許可に係る都市公園法の特例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待機児童急増に対応するため、都市公園を活用して保育所を整備</a:t>
                      </a:r>
                      <a:r>
                        <a:rPr kumimoji="1" lang="zh-CN"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zh-CN"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zh-CN"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zh-CN"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zh-CN"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月全国措置）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年９月９日ほか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98522">
                <a:tc>
                  <a:txBody>
                    <a:bodyPr/>
                    <a:lstStyle/>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a:t>
                      </a:r>
                      <a:endParaRPr kumimoji="1" lang="en-US" altLang="ja-JP"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学校教育法等の特例（公設民営学校の設置）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グローバル人材の育成や個性に応じた教育等のため、公立学校の運営を民間へ委託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88759">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臨床研究中核病院において、創薬シーズを企業主導治験に円滑に橋渡しし、アカデミア発の革新的医薬品の開発迅速化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88759">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児童福祉法等の特例</a:t>
                      </a:r>
                      <a:endParaRPr kumimoji="1" lang="en-US" altLang="ja-JP" sz="10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国家戦略特別区域小規模保育事業）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対象年齢の原則を撤廃し、０歳～５歳や３～５歳を対象とする小規模保育授業を認める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3927623"/>
                  </a:ext>
                </a:extLst>
              </a:tr>
              <a:tr h="288759">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病床規制に係る医療法の特例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病床過剰地域においても、最先端医療を提供する医療機関に対して必要な病床の増床（開設含む）を許可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7118761"/>
                  </a:ext>
                </a:extLst>
              </a:tr>
              <a:tr h="288759">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建築物用地下水の採取の規制に関する法律の特例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実証試験を実施した結果、一定の要件を満たす場合</a:t>
                      </a:r>
                      <a:r>
                        <a:rPr kumimoji="1" lang="ja-JP" altLang="en-US" sz="800">
                          <a:solidFill>
                            <a:schemeClr val="tx1"/>
                          </a:solidFill>
                          <a:latin typeface="Meiryo UI" panose="020B0604030504040204" pitchFamily="50" charset="-128"/>
                          <a:ea typeface="Meiryo UI" panose="020B0604030504040204" pitchFamily="50" charset="-128"/>
                          <a:cs typeface="Meiryo UI" panose="020B0604030504040204" pitchFamily="50" charset="-128"/>
                        </a:rPr>
                        <a:t>に、地下水</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の採取に係るストレーナーの位置及び揚水機の吐出口の断面積を当該試験の範囲内に緩和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5381954"/>
                  </a:ext>
                </a:extLst>
              </a:tr>
              <a:tr h="288759">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工場立地法及び地域経済牽引事業の促進による地域の成長発展の基盤強化に関する法律の特例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市町村の条例</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の制定により、工場敷地の緑地面積率等の基準の緩和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6107598"/>
                  </a:ext>
                </a:extLst>
              </a:tr>
            </a:tbl>
          </a:graphicData>
        </a:graphic>
      </p:graphicFrame>
      <p:sp>
        <p:nvSpPr>
          <p:cNvPr id="37" name="正方形/長方形 36"/>
          <p:cNvSpPr/>
          <p:nvPr/>
        </p:nvSpPr>
        <p:spPr>
          <a:xfrm>
            <a:off x="107504" y="1052828"/>
            <a:ext cx="8640960" cy="184666"/>
          </a:xfrm>
          <a:prstGeom prst="rect">
            <a:avLst/>
          </a:prstGeom>
          <a:ln>
            <a:noFill/>
          </a:ln>
        </p:spPr>
        <p:txBody>
          <a:bodyPr wrap="square" lIns="0" tIns="0" rIns="0" bIns="0" anchor="ctr" anchorCtr="0">
            <a:spAutoFit/>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国家戦略特区の活用状況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⇒関西圏で</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事業（大阪府は</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事業）実施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88504" y="5999858"/>
            <a:ext cx="8747992" cy="338554"/>
          </a:xfrm>
          <a:prstGeom prst="rect">
            <a:avLst/>
          </a:prstGeom>
          <a:ln>
            <a:noFill/>
          </a:ln>
        </p:spPr>
        <p:txBody>
          <a:bodyPr wrap="square" lIns="0" tIns="0" rIns="0" bIns="0" anchor="ctr" anchorCtr="0">
            <a:spAutoFit/>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⇒主な実績として、特区民泊</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3,200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施設</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9,150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室（全国最多、</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月末時点） 、グランフロント大阪における雇用労働相談センター開設、　地域限定保育士試験の実施（</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2015~2021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年度で合格者計</a:t>
            </a: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2,906</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名</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）など</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49052" y="108526"/>
            <a:ext cx="8335512" cy="338554"/>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■国家戦略特区</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982026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49052" y="108526"/>
            <a:ext cx="8335512" cy="338554"/>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376338" y="434380"/>
            <a:ext cx="8478688"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特区で掲げた目標達成に向けて認定を受けた事業数は、全国最多の５１プロジェクト１０３案件</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大阪府域は３１</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プロジェクト５５案件</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 name="表 1"/>
          <p:cNvGraphicFramePr>
            <a:graphicFrameLocks noGrp="1"/>
          </p:cNvGraphicFramePr>
          <p:nvPr/>
        </p:nvGraphicFramePr>
        <p:xfrm>
          <a:off x="251521" y="3048352"/>
          <a:ext cx="8603505" cy="3383280"/>
        </p:xfrm>
        <a:graphic>
          <a:graphicData uri="http://schemas.openxmlformats.org/drawingml/2006/table">
            <a:tbl>
              <a:tblPr>
                <a:tableStyleId>{7DF18680-E054-41AD-8BC1-D1AEF772440D}</a:tableStyleId>
              </a:tblPr>
              <a:tblGrid>
                <a:gridCol w="1368152">
                  <a:extLst>
                    <a:ext uri="{9D8B030D-6E8A-4147-A177-3AD203B41FA5}">
                      <a16:colId xmlns:a16="http://schemas.microsoft.com/office/drawing/2014/main" val="20000"/>
                    </a:ext>
                  </a:extLst>
                </a:gridCol>
                <a:gridCol w="3001419">
                  <a:extLst>
                    <a:ext uri="{9D8B030D-6E8A-4147-A177-3AD203B41FA5}">
                      <a16:colId xmlns:a16="http://schemas.microsoft.com/office/drawing/2014/main" val="20001"/>
                    </a:ext>
                  </a:extLst>
                </a:gridCol>
                <a:gridCol w="238940">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2554834">
                  <a:extLst>
                    <a:ext uri="{9D8B030D-6E8A-4147-A177-3AD203B41FA5}">
                      <a16:colId xmlns:a16="http://schemas.microsoft.com/office/drawing/2014/main" val="20004"/>
                    </a:ext>
                  </a:extLst>
                </a:gridCol>
              </a:tblGrid>
              <a:tr h="451996">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北大阪（彩都等）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ＰＭＤＡ</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ＷＥＳＴ機能の整備及び治験センター機能の創設　など　</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strike="noStrike" dirty="0">
                          <a:solidFill>
                            <a:schemeClr val="tx1"/>
                          </a:solidFill>
                          <a:latin typeface="Meiryo UI" panose="020B0604030504040204" pitchFamily="50" charset="-128"/>
                          <a:ea typeface="Meiryo UI" panose="020B0604030504040204" pitchFamily="50" charset="-128"/>
                        </a:rPr>
                        <a:t>１７</a:t>
                      </a:r>
                      <a:r>
                        <a:rPr kumimoji="1" lang="ja-JP" altLang="en-US" sz="1200" dirty="0">
                          <a:solidFill>
                            <a:schemeClr val="tx1"/>
                          </a:solidFill>
                          <a:latin typeface="Meiryo UI" panose="020B0604030504040204" pitchFamily="50" charset="-128"/>
                          <a:ea typeface="Meiryo UI" panose="020B0604030504040204" pitchFamily="50" charset="-128"/>
                        </a:rPr>
                        <a:t>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大阪駅周辺</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（うめきた）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先制医療の実現に向けたコホート（疫学）研究・バイオマーカー研究の推進　など</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４プロジェクト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夢洲・咲洲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バッテリー戦略研究センター機能の整備　など　</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b="0" strike="noStrike" dirty="0">
                          <a:solidFill>
                            <a:schemeClr val="tx1"/>
                          </a:solidFill>
                          <a:latin typeface="Meiryo UI" panose="020B0604030504040204" pitchFamily="50" charset="-128"/>
                          <a:ea typeface="Meiryo UI" panose="020B0604030504040204" pitchFamily="50" charset="-128"/>
                        </a:rPr>
                        <a:t>５</a:t>
                      </a:r>
                      <a:r>
                        <a:rPr kumimoji="1" lang="ja-JP" altLang="en-US" sz="1200" dirty="0">
                          <a:solidFill>
                            <a:schemeClr val="tx1"/>
                          </a:solidFill>
                          <a:latin typeface="Meiryo UI" panose="020B0604030504040204" pitchFamily="50" charset="-128"/>
                          <a:ea typeface="Meiryo UI" panose="020B0604030504040204" pitchFamily="50" charset="-128"/>
                        </a:rPr>
                        <a:t>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関西国際空港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医薬品・医療機器等の輸出入手続きの電子化・簡素化　など</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４プロジェクト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阪神港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国内コンテナ貨物の集貨機能の強化　など</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３プロジェクト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全地域共通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1200" dirty="0">
                          <a:solidFill>
                            <a:schemeClr val="tx1"/>
                          </a:solidFill>
                          <a:latin typeface="Meiryo UI" panose="020B0604030504040204" pitchFamily="50" charset="-128"/>
                          <a:ea typeface="Meiryo UI" panose="020B0604030504040204" pitchFamily="50" charset="-128"/>
                        </a:rPr>
                        <a:t>PMDA-WEST</a:t>
                      </a:r>
                      <a:r>
                        <a:rPr kumimoji="1" lang="ja-JP" altLang="en-US" sz="1200" dirty="0">
                          <a:solidFill>
                            <a:schemeClr val="tx1"/>
                          </a:solidFill>
                          <a:latin typeface="Meiryo UI" panose="020B0604030504040204" pitchFamily="50" charset="-128"/>
                          <a:ea typeface="Meiryo UI" panose="020B0604030504040204" pitchFamily="50" charset="-128"/>
                        </a:rPr>
                        <a:t>機能の整備及び治験センター機能の創設　など</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４プロジェクト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京都市内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革新的消化器系治療機器の開発　など　</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９プロジェクト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noFill/>
                  </a:tcPr>
                </a:tc>
                <a:tc>
                  <a:txBody>
                    <a:bodyPr/>
                    <a:lstStyle/>
                    <a:p>
                      <a:r>
                        <a:rPr kumimoji="1" lang="ja-JP" altLang="en-US" sz="1200" dirty="0" err="1">
                          <a:solidFill>
                            <a:schemeClr val="tx1"/>
                          </a:solidFill>
                          <a:latin typeface="Meiryo UI" panose="020B0604030504040204" pitchFamily="50" charset="-128"/>
                          <a:ea typeface="Meiryo UI" panose="020B0604030504040204" pitchFamily="50" charset="-128"/>
                        </a:rPr>
                        <a:t>けいはんな</a:t>
                      </a:r>
                      <a:r>
                        <a:rPr kumimoji="1" lang="ja-JP" altLang="en-US" sz="1200" dirty="0">
                          <a:solidFill>
                            <a:schemeClr val="tx1"/>
                          </a:solidFill>
                          <a:latin typeface="Meiryo UI" panose="020B0604030504040204" pitchFamily="50" charset="-128"/>
                          <a:ea typeface="Meiryo UI" panose="020B0604030504040204" pitchFamily="50" charset="-128"/>
                        </a:rPr>
                        <a:t>学研都市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スマートコミュニティオープンイノベーションセンター機能の整備　など</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２プロジェクト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神戸医療産業都市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再生医療・細胞治療の実用化促進　など</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１３プロジェクト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播磨科学公園都市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200" dirty="0">
                          <a:solidFill>
                            <a:schemeClr val="tx1"/>
                          </a:solidFill>
                          <a:latin typeface="Meiryo UI" panose="020B0604030504040204" pitchFamily="50" charset="-128"/>
                          <a:ea typeface="Meiryo UI" panose="020B0604030504040204" pitchFamily="50" charset="-128"/>
                        </a:rPr>
                        <a:t>Spring-</a:t>
                      </a:r>
                      <a:r>
                        <a:rPr kumimoji="1" lang="ja-JP" altLang="en-US" sz="1200" dirty="0">
                          <a:solidFill>
                            <a:schemeClr val="tx1"/>
                          </a:solidFill>
                          <a:latin typeface="Meiryo UI" panose="020B0604030504040204" pitchFamily="50" charset="-128"/>
                          <a:ea typeface="Meiryo UI" panose="020B0604030504040204" pitchFamily="50" charset="-128"/>
                        </a:rPr>
                        <a:t>８を活用した次世代省エネ材料開発・評価　など</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２プロジェクト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63" name="テキスト ボックス 62"/>
          <p:cNvSpPr txBox="1"/>
          <p:nvPr/>
        </p:nvSpPr>
        <p:spPr>
          <a:xfrm>
            <a:off x="292751" y="2568876"/>
            <a:ext cx="8478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プロジェクトの地区別内訳　</a:t>
            </a:r>
            <a:r>
              <a:rPr kumimoji="1"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赤枠内は大阪府域に係る地区</a:t>
            </a:r>
          </a:p>
        </p:txBody>
      </p:sp>
      <p:sp>
        <p:nvSpPr>
          <p:cNvPr id="11" name="フリーフォーム 10"/>
          <p:cNvSpPr/>
          <p:nvPr/>
        </p:nvSpPr>
        <p:spPr>
          <a:xfrm>
            <a:off x="244426" y="3068960"/>
            <a:ext cx="8610600" cy="2088232"/>
          </a:xfrm>
          <a:custGeom>
            <a:avLst/>
            <a:gdLst>
              <a:gd name="connsiteX0" fmla="*/ 0 w 8610600"/>
              <a:gd name="connsiteY0" fmla="*/ 0 h 1457325"/>
              <a:gd name="connsiteX1" fmla="*/ 0 w 8610600"/>
              <a:gd name="connsiteY1" fmla="*/ 1038225 h 1457325"/>
              <a:gd name="connsiteX2" fmla="*/ 4476750 w 8610600"/>
              <a:gd name="connsiteY2" fmla="*/ 1038225 h 1457325"/>
              <a:gd name="connsiteX3" fmla="*/ 4476750 w 8610600"/>
              <a:gd name="connsiteY3" fmla="*/ 1457325 h 1457325"/>
              <a:gd name="connsiteX4" fmla="*/ 8610600 w 8610600"/>
              <a:gd name="connsiteY4" fmla="*/ 1447800 h 1457325"/>
              <a:gd name="connsiteX5" fmla="*/ 8601075 w 8610600"/>
              <a:gd name="connsiteY5" fmla="*/ 9525 h 1457325"/>
              <a:gd name="connsiteX6" fmla="*/ 0 w 8610600"/>
              <a:gd name="connsiteY6" fmla="*/ 0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0600" h="1457325">
                <a:moveTo>
                  <a:pt x="0" y="0"/>
                </a:moveTo>
                <a:lnTo>
                  <a:pt x="0" y="1038225"/>
                </a:lnTo>
                <a:lnTo>
                  <a:pt x="4476750" y="1038225"/>
                </a:lnTo>
                <a:lnTo>
                  <a:pt x="4476750" y="1457325"/>
                </a:lnTo>
                <a:lnTo>
                  <a:pt x="8610600" y="1447800"/>
                </a:lnTo>
                <a:lnTo>
                  <a:pt x="8601075" y="9525"/>
                </a:lnTo>
                <a:lnTo>
                  <a:pt x="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1" lang="ja-JP" altLang="en-US"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3869014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2"/>
          <a:stretch>
            <a:fillRect/>
          </a:stretch>
        </p:blipFill>
        <p:spPr>
          <a:xfrm>
            <a:off x="38100" y="893707"/>
            <a:ext cx="9105900" cy="5943600"/>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1" lang="ja-JP" altLang="en-US" sz="1400" i="0" u="none" strike="noStrike" kern="1200" cap="none" spc="0" normalizeH="0" baseline="0" noProof="0" dirty="0">
              <a:ln>
                <a:noFill/>
              </a:ln>
              <a:solidFill>
                <a:prstClr val="black"/>
              </a:solidFill>
              <a:effectLst/>
              <a:uLnTx/>
              <a:uFillTx/>
            </a:endParaRPr>
          </a:p>
        </p:txBody>
      </p:sp>
      <p:sp>
        <p:nvSpPr>
          <p:cNvPr id="3" name="正方形/長方形 2"/>
          <p:cNvSpPr/>
          <p:nvPr/>
        </p:nvSpPr>
        <p:spPr>
          <a:xfrm>
            <a:off x="19049" y="49234"/>
            <a:ext cx="8335512" cy="307777"/>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■参考：　関西イノベーション国際戦略総合特区　認定プロジェクト一覧</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メモ 4">
            <a:extLst>
              <a:ext uri="{FF2B5EF4-FFF2-40B4-BE49-F238E27FC236}">
                <a16:creationId xmlns:a16="http://schemas.microsoft.com/office/drawing/2014/main" id="{00000000-0008-0000-0000-000027000000}"/>
              </a:ext>
            </a:extLst>
          </p:cNvPr>
          <p:cNvSpPr/>
          <p:nvPr/>
        </p:nvSpPr>
        <p:spPr>
          <a:xfrm>
            <a:off x="0" y="346215"/>
            <a:ext cx="9143999" cy="549728"/>
          </a:xfrm>
          <a:prstGeom prst="foldedCorner">
            <a:avLst>
              <a:gd name="adj" fmla="val 9659"/>
            </a:avLst>
          </a:prstGeom>
          <a:solidFill>
            <a:schemeClr val="accent6">
              <a:lumMod val="20000"/>
              <a:lumOff val="80000"/>
            </a:schemeClr>
          </a:solidFill>
          <a:ln>
            <a:noFill/>
          </a:ln>
          <a:effectLst>
            <a:innerShdw blurRad="63500" dist="50800" dir="135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  ・</a:t>
            </a:r>
            <a:r>
              <a:rPr kumimoji="1" lang="ja-JP" altLang="en-US" sz="1600" b="1" i="0" u="sng"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計画認定事業数は５１プロジェクト１０３案件</a:t>
            </a: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5">
            <a:extLst>
              <a:ext uri="{FF2B5EF4-FFF2-40B4-BE49-F238E27FC236}">
                <a16:creationId xmlns:a16="http://schemas.microsoft.com/office/drawing/2014/main" id="{00000000-0008-0000-0000-000007000000}"/>
              </a:ext>
            </a:extLst>
          </p:cNvPr>
          <p:cNvSpPr txBox="1"/>
          <p:nvPr/>
        </p:nvSpPr>
        <p:spPr>
          <a:xfrm>
            <a:off x="4355976" y="319379"/>
            <a:ext cx="5328592" cy="574328"/>
          </a:xfrm>
          <a:prstGeom prst="rect">
            <a:avLst/>
          </a:prstGeom>
          <a:noFill/>
          <a:ln w="12700"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１０３案件の</a:t>
            </a:r>
            <a:r>
              <a:rPr kumimoji="1" lang="ja-JP"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内訳</a:t>
            </a:r>
            <a:r>
              <a:rPr kumimoji="1" lang="en-US"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r>
              <a:rPr kumimoji="1" lang="ja-JP"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　　</a:t>
            </a:r>
            <a:r>
              <a:rPr kumimoji="1" lang="ja-JP"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規制緩和</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２</a:t>
            </a:r>
            <a:r>
              <a:rPr kumimoji="1" lang="ja-JP"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件、財政支援</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３４</a:t>
            </a:r>
            <a:r>
              <a:rPr kumimoji="1" lang="ja-JP"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件、税制優遇</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５４</a:t>
            </a:r>
            <a:r>
              <a:rPr kumimoji="1" lang="ja-JP"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件、金融支援</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１３</a:t>
            </a:r>
            <a:r>
              <a:rPr kumimoji="1" lang="ja-JP"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件</a:t>
            </a:r>
            <a:endParaRPr kumimoji="1" lang="en-US"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03414710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60000"/>
            <a:lumOff val="40000"/>
          </a:schemeClr>
        </a:solidFill>
      </a:spPr>
      <a:bodyPr rtlCol="0" anchor="ctr"/>
      <a:lstStyle>
        <a:defPPr>
          <a:defRPr kumimoji="1" dirty="0" smtClean="0">
            <a:solidFill>
              <a:schemeClr val="tx1"/>
            </a:solidFill>
          </a:defRPr>
        </a:defPPr>
      </a:lstStyle>
      <a:style>
        <a:lnRef idx="2">
          <a:schemeClr val="accent6">
            <a:shade val="50000"/>
          </a:schemeClr>
        </a:lnRef>
        <a:fillRef idx="1">
          <a:schemeClr val="accent6"/>
        </a:fillRef>
        <a:effectRef idx="0">
          <a:schemeClr val="accent6"/>
        </a:effectRef>
        <a:fontRef idx="minor">
          <a:schemeClr val="lt1"/>
        </a:fontRef>
      </a:style>
    </a:spDef>
    <a:txDef>
      <a:spPr>
        <a:solidFill>
          <a:schemeClr val="accent5">
            <a:lumMod val="75000"/>
          </a:schemeClr>
        </a:solidFill>
        <a:ln w="9525">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l">
          <a:defRPr sz="2000" b="1" dirty="0">
            <a:latin typeface="+mn-ea"/>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Default Theme" id="{F4EA64EF-3092-473C-994A-576D3A4BF737}" vid="{6B0B758C-595F-4ABD-A941-E9F0C7E622A0}"/>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55219</Words>
  <Application>Microsoft Office PowerPoint</Application>
  <PresentationFormat>画面に合わせる (4:3)</PresentationFormat>
  <Paragraphs>6036</Paragraphs>
  <Slides>159</Slides>
  <Notes>41</Notes>
  <HiddenSlides>0</HiddenSlides>
  <MMClips>0</MMClips>
  <ScaleCrop>false</ScaleCrop>
  <HeadingPairs>
    <vt:vector size="8" baseType="variant">
      <vt:variant>
        <vt:lpstr>使用されているフォント</vt:lpstr>
      </vt:variant>
      <vt:variant>
        <vt:i4>25</vt:i4>
      </vt:variant>
      <vt:variant>
        <vt:lpstr>テーマ</vt:lpstr>
      </vt:variant>
      <vt:variant>
        <vt:i4>5</vt:i4>
      </vt:variant>
      <vt:variant>
        <vt:lpstr>埋め込まれた OLE サーバー</vt:lpstr>
      </vt:variant>
      <vt:variant>
        <vt:i4>1</vt:i4>
      </vt:variant>
      <vt:variant>
        <vt:lpstr>スライド タイトル</vt:lpstr>
      </vt:variant>
      <vt:variant>
        <vt:i4>159</vt:i4>
      </vt:variant>
    </vt:vector>
  </HeadingPairs>
  <TitlesOfParts>
    <vt:vector size="190" baseType="lpstr">
      <vt:lpstr>BIZ UDPゴシック</vt:lpstr>
      <vt:lpstr>BIZ UDゴシック</vt:lpstr>
      <vt:lpstr>HGPｺﾞｼｯｸE</vt:lpstr>
      <vt:lpstr>HGP創英角ｺﾞｼｯｸUB</vt:lpstr>
      <vt:lpstr>HGP創英角ｺﾞｼｯｸUB</vt:lpstr>
      <vt:lpstr>HG丸ｺﾞｼｯｸM-PRO</vt:lpstr>
      <vt:lpstr>Meiryo UI</vt:lpstr>
      <vt:lpstr>ＭＳ Ｐゴシック</vt:lpstr>
      <vt:lpstr>ＭＳ Ｐゴシック 本文</vt:lpstr>
      <vt:lpstr>ＭＳ Ｐ明朝</vt:lpstr>
      <vt:lpstr>ＭＳ ゴシック</vt:lpstr>
      <vt:lpstr>ＭＳ 明朝</vt:lpstr>
      <vt:lpstr>新細明體</vt:lpstr>
      <vt:lpstr>UD デジタル 教科書体 NK-B</vt:lpstr>
      <vt:lpstr>UD デジタル 教科書体 NP-R</vt:lpstr>
      <vt:lpstr>UD デジタル 教科書体 N-R</vt:lpstr>
      <vt:lpstr>メイリオ</vt:lpstr>
      <vt:lpstr>メイリオ</vt:lpstr>
      <vt:lpstr>小塚ゴシック Pro H</vt:lpstr>
      <vt:lpstr>游ゴシック</vt:lpstr>
      <vt:lpstr>Arial</vt:lpstr>
      <vt:lpstr>Calibri</vt:lpstr>
      <vt:lpstr>Calibri Light</vt:lpstr>
      <vt:lpstr>Century</vt:lpstr>
      <vt:lpstr>Wingdings</vt:lpstr>
      <vt:lpstr>Office ​​テーマ</vt:lpstr>
      <vt:lpstr>1_Office ​​テーマ</vt:lpstr>
      <vt:lpstr>2_Office ​​テーマ</vt:lpstr>
      <vt:lpstr>Office テーマ</vt:lpstr>
      <vt:lpstr>1_Default Theme</vt:lpstr>
      <vt:lpstr>CS ChemDraw Drawing</vt:lpstr>
      <vt:lpstr>大阪府市の点検・棚卸し結果 （2008～2022年） 【大阪府・大阪市共通資料】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大阪スマートシティ戦略Ver.1.0の全体像（３つのDX）</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大阪府の取組み方針（大阪府）　大阪広域データ連携基盤（ORDEN）</vt:lpstr>
      <vt:lpstr>大阪府のデジタル改革の実現に向けた中期計画　（概要）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大阪がスーパーシティの実現をめざす背景</vt:lpstr>
      <vt:lpstr>「健康といのち」をテーマに住民QoLを向上させる先端的サービスを展開</vt:lpstr>
      <vt:lpstr>大阪のスーパーシティ構想がめざす未来ビジョン</vt:lpstr>
      <vt:lpstr>2025年　大阪・関西万博を機に “豊かな未来社会” を実現</vt:lpstr>
      <vt:lpstr>2025年　大阪・関西万博を機に “豊かな未来社会” を実現　【医療・健康など】</vt:lpstr>
      <vt:lpstr>2025年　大阪・関西万博を機に “豊かな未来社会” を実現　【移動・物流など】</vt:lpstr>
      <vt:lpstr>大阪のスーパーシティ構想の流れ</vt:lpstr>
      <vt:lpstr>万博後（2026年度以降）の展開 　住民一人ひとりの生活の質が向上し、都市が成長し続ける大阪</vt:lpstr>
      <vt:lpstr>大阪のスーパーシティ構想の推進体制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大阪“みなと”ビジョン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2022-12-27T07:40:47Z</dcterms:created>
  <dcterms:modified xsi:type="dcterms:W3CDTF">2025-06-30T07:35:37Z</dcterms:modified>
</cp:coreProperties>
</file>