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2.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3.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5.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15"/>
  </p:notesMasterIdLst>
  <p:handoutMasterIdLst>
    <p:handoutMasterId r:id="rId16"/>
  </p:handoutMasterIdLst>
  <p:sldIdLst>
    <p:sldId id="141169160" r:id="rId2"/>
    <p:sldId id="141169161" r:id="rId3"/>
    <p:sldId id="141169162" r:id="rId4"/>
    <p:sldId id="141169163" r:id="rId5"/>
    <p:sldId id="141169164" r:id="rId6"/>
    <p:sldId id="141169165" r:id="rId7"/>
    <p:sldId id="141169170" r:id="rId8"/>
    <p:sldId id="141169166" r:id="rId9"/>
    <p:sldId id="141169167" r:id="rId10"/>
    <p:sldId id="141169171" r:id="rId11"/>
    <p:sldId id="141169172" r:id="rId12"/>
    <p:sldId id="141169168" r:id="rId13"/>
    <p:sldId id="141169169" r:id="rId1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28F"/>
    <a:srgbClr val="DAE3F3"/>
    <a:srgbClr val="FD6F83"/>
    <a:srgbClr val="5C044B"/>
    <a:srgbClr val="008000"/>
    <a:srgbClr val="33CC33"/>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98" autoAdjust="0"/>
    <p:restoredTop sz="94333" autoAdjust="0"/>
  </p:normalViewPr>
  <p:slideViewPr>
    <p:cSldViewPr snapToGrid="0">
      <p:cViewPr varScale="1">
        <p:scale>
          <a:sx n="73" d="100"/>
          <a:sy n="73" d="100"/>
        </p:scale>
        <p:origin x="1200" y="66"/>
      </p:cViewPr>
      <p:guideLst>
        <p:guide orient="horz" pos="2137"/>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232AD951-7E19-4004-B83F-A7C7A1215E4B}" type="datetimeFigureOut">
              <a:rPr kumimoji="1" lang="ja-JP" altLang="en-US" smtClean="0"/>
              <a:t>2022/12/13</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86E37F45-AADA-497B-AA67-8FD842FC9E6D}" type="slidenum">
              <a:rPr kumimoji="1" lang="ja-JP" altLang="en-US" smtClean="0"/>
              <a:t>‹#›</a:t>
            </a:fld>
            <a:endParaRPr kumimoji="1" lang="ja-JP" altLang="en-US"/>
          </a:p>
        </p:txBody>
      </p:sp>
    </p:spTree>
    <p:extLst>
      <p:ext uri="{BB962C8B-B14F-4D97-AF65-F5344CB8AC3E}">
        <p14:creationId xmlns:p14="http://schemas.microsoft.com/office/powerpoint/2010/main" val="23127284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6" cy="498693"/>
          </a:xfrm>
          <a:prstGeom prst="rect">
            <a:avLst/>
          </a:prstGeom>
        </p:spPr>
        <p:txBody>
          <a:bodyPr vert="horz" lIns="91553" tIns="45777" rIns="91553" bIns="4577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8693"/>
          </a:xfrm>
          <a:prstGeom prst="rect">
            <a:avLst/>
          </a:prstGeom>
        </p:spPr>
        <p:txBody>
          <a:bodyPr vert="horz" lIns="91553" tIns="45777" rIns="91553" bIns="45777" rtlCol="0"/>
          <a:lstStyle>
            <a:lvl1pPr algn="r">
              <a:defRPr sz="1200"/>
            </a:lvl1pPr>
          </a:lstStyle>
          <a:p>
            <a:fld id="{AFD2E2CB-6C4B-4969-8D8B-067DE241F3A1}" type="datetimeFigureOut">
              <a:rPr kumimoji="1" lang="ja-JP" altLang="en-US" smtClean="0"/>
              <a:t>2022/12/13</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1553" tIns="45777" rIns="91553" bIns="45777"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5"/>
          </a:xfrm>
          <a:prstGeom prst="rect">
            <a:avLst/>
          </a:prstGeom>
        </p:spPr>
        <p:txBody>
          <a:bodyPr vert="horz" lIns="91553" tIns="45777" rIns="91553" bIns="4577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6" cy="498692"/>
          </a:xfrm>
          <a:prstGeom prst="rect">
            <a:avLst/>
          </a:prstGeom>
        </p:spPr>
        <p:txBody>
          <a:bodyPr vert="horz" lIns="91553" tIns="45777" rIns="91553" bIns="4577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1553" tIns="45777" rIns="91553" bIns="45777" rtlCol="0" anchor="b"/>
          <a:lstStyle>
            <a:lvl1pPr algn="r">
              <a:defRPr sz="1200"/>
            </a:lvl1pPr>
          </a:lstStyle>
          <a:p>
            <a:fld id="{788224F5-572F-4180-BE90-3186629E4736}" type="slidenum">
              <a:rPr kumimoji="1" lang="ja-JP" altLang="en-US" smtClean="0"/>
              <a:t>‹#›</a:t>
            </a:fld>
            <a:endParaRPr kumimoji="1" lang="ja-JP" altLang="en-US"/>
          </a:p>
        </p:txBody>
      </p:sp>
    </p:spTree>
    <p:extLst>
      <p:ext uri="{BB962C8B-B14F-4D97-AF65-F5344CB8AC3E}">
        <p14:creationId xmlns:p14="http://schemas.microsoft.com/office/powerpoint/2010/main" val="406199569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10</a:t>
            </a:fld>
            <a:endParaRPr lang="ja-JP" altLang="en-US">
              <a:solidFill>
                <a:prstClr val="black"/>
              </a:solidFill>
            </a:endParaRPr>
          </a:p>
        </p:txBody>
      </p:sp>
    </p:spTree>
    <p:extLst>
      <p:ext uri="{BB962C8B-B14F-4D97-AF65-F5344CB8AC3E}">
        <p14:creationId xmlns:p14="http://schemas.microsoft.com/office/powerpoint/2010/main" val="1113375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34FC2D8-EE2E-4247-9630-A4EB9C9AEBA5}" type="datetime1">
              <a:rPr kumimoji="1" lang="ja-JP" altLang="en-US" smtClean="0"/>
              <a:t>2022/12/13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89018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591362D-A9BD-4CC8-A7E0-2BE61E8CF641}" type="datetime1">
              <a:rPr kumimoji="1" lang="ja-JP" altLang="en-US" smtClean="0"/>
              <a:t>2022/12/13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4287913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8CD3378-F8FE-4738-9DA7-0610C056775F}" type="datetime1">
              <a:rPr kumimoji="1" lang="ja-JP" altLang="en-US" smtClean="0"/>
              <a:t>2022/12/13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951369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5E850A9-2649-4B67-9D69-E800A01DEA8E}" type="datetime1">
              <a:rPr kumimoji="1" lang="ja-JP" altLang="en-US" smtClean="0"/>
              <a:t>2022/12/13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93297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238D1E0-7C4D-4843-A211-706127AE13B2}" type="datetime1">
              <a:rPr kumimoji="1" lang="ja-JP" altLang="en-US" smtClean="0"/>
              <a:t>2022/12/13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93445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38A2D5A-2D46-4739-89D9-6924FC027602}" type="datetime1">
              <a:rPr kumimoji="1" lang="ja-JP" altLang="en-US" smtClean="0"/>
              <a:t>2022/12/13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322107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FC5A9A1-3A47-4241-80D1-C1CEB0D7C8E5}" type="datetime1">
              <a:rPr kumimoji="1" lang="ja-JP" altLang="en-US" smtClean="0"/>
              <a:t>2022/12/13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813385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5D2770A-5880-4724-A4FC-C3CB444B7A75}" type="datetime1">
              <a:rPr kumimoji="1" lang="ja-JP" altLang="en-US" smtClean="0"/>
              <a:t>2022/12/13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290090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4F4F0-3381-424F-B2CA-76FE90A6E551}" type="datetime1">
              <a:rPr kumimoji="1" lang="ja-JP" altLang="en-US" smtClean="0"/>
              <a:t>2022/12/13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676100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4084EC2-6556-4F2E-AE00-35E8C750DFFC}" type="datetime1">
              <a:rPr kumimoji="1" lang="ja-JP" altLang="en-US" smtClean="0"/>
              <a:t>2022/12/13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775406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9545E44-2E18-447F-BCE9-3D4FCA45DA6F}" type="datetime1">
              <a:rPr kumimoji="1" lang="ja-JP" altLang="en-US" smtClean="0"/>
              <a:t>2022/12/13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079108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F6BED7-6C73-47DA-AEC8-0FC3CE2458CB}" type="datetime1">
              <a:rPr kumimoji="1" lang="ja-JP" altLang="en-US" smtClean="0"/>
              <a:t>2022/12/13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652617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26923" y="2187446"/>
            <a:ext cx="8115675" cy="1237726"/>
          </a:xfrm>
        </p:spPr>
        <p:txBody>
          <a:bodyPr>
            <a:normAutofit/>
          </a:bodyPr>
          <a:lstStyle/>
          <a:p>
            <a:pPr>
              <a:lnSpc>
                <a:spcPts val="3321"/>
              </a:lnSpc>
              <a:spcBef>
                <a:spcPts val="1139"/>
              </a:spcBef>
            </a:pPr>
            <a:r>
              <a:rPr lang="ja-JP" altLang="en-US" sz="24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中間論点整理後の意見交換会での議論</a:t>
            </a:r>
            <a:endParaRPr lang="ja-JP" altLang="en-US" sz="2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233432" y="175074"/>
            <a:ext cx="8677137" cy="34165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09"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728780" y="3460992"/>
            <a:ext cx="7686441"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a:xfrm>
            <a:off x="1645324" y="4144826"/>
            <a:ext cx="6073996" cy="1663118"/>
          </a:xfrm>
        </p:spPr>
        <p:txBody>
          <a:bodyPr>
            <a:normAutofit/>
          </a:bodyPr>
          <a:lstStyle/>
          <a:p>
            <a:endParaRPr lang="en-US" altLang="ja-JP" b="1" dirty="0">
              <a:solidFill>
                <a:srgbClr val="002060"/>
              </a:solidFill>
            </a:endParaRPr>
          </a:p>
          <a:p>
            <a:endParaRPr lang="en-US" altLang="ja-JP"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副首都推進局</a:t>
            </a:r>
          </a:p>
          <a:p>
            <a:endParaRPr lang="ja-JP" altLang="en-US" b="1" dirty="0">
              <a:solidFill>
                <a:srgbClr val="002060"/>
              </a:solidFill>
            </a:endParaRPr>
          </a:p>
        </p:txBody>
      </p:sp>
      <p:sp>
        <p:nvSpPr>
          <p:cNvPr id="7" name="テキスト ボックス 6"/>
          <p:cNvSpPr txBox="1"/>
          <p:nvPr/>
        </p:nvSpPr>
        <p:spPr>
          <a:xfrm>
            <a:off x="4457156" y="529277"/>
            <a:ext cx="4582342" cy="501419"/>
          </a:xfrm>
          <a:prstGeom prst="rect">
            <a:avLst/>
          </a:prstGeom>
          <a:noFill/>
        </p:spPr>
        <p:txBody>
          <a:bodyPr wrap="square" rtlCol="0">
            <a:spAutoFit/>
          </a:bodyPr>
          <a:lstStyle/>
          <a:p>
            <a:r>
              <a:rPr lang="en-US" altLang="ja-JP" sz="1329"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2022</a:t>
            </a:r>
            <a:r>
              <a:rPr kumimoji="1" lang="en-US" altLang="ja-JP" sz="1329"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.12.14</a:t>
            </a:r>
            <a:endParaRPr kumimoji="1" lang="en-US" altLang="ja-JP" sz="1329"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29"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329"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19</a:t>
            </a:r>
            <a:r>
              <a:rPr lang="ja-JP" altLang="en-US" sz="1329"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回</a:t>
            </a:r>
            <a:r>
              <a:rPr lang="ja-JP" altLang="en-US" sz="1329"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「副首都ビジョン」のバージョンアップに向けた意見交換会</a:t>
            </a:r>
            <a:endParaRPr kumimoji="1" lang="ja-JP" altLang="en-US" sz="1329"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7216028" y="1066516"/>
            <a:ext cx="1426570" cy="39180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sz="1709"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資料１</a:t>
            </a:r>
            <a:endParaRPr kumimoji="1" lang="en-US" altLang="ja-JP" sz="1709"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347933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7672839" cy="400110"/>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副首都の実現に向けた目標等について（考えられる目標イメージ）</a:t>
            </a:r>
            <a:endParaRPr kumimoji="0"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 name="スライド番号プレースホルダー 3"/>
          <p:cNvSpPr>
            <a:spLocks noGrp="1"/>
          </p:cNvSpPr>
          <p:nvPr>
            <p:ph type="sldNum" sz="quarter" idx="12"/>
          </p:nvPr>
        </p:nvSpPr>
        <p:spPr>
          <a:xfrm>
            <a:off x="7086600" y="6492875"/>
            <a:ext cx="20574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0F88186-B17D-4CE3-A887-D91699CF601C}" type="slidenum">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dirty="0">
              <a:ln>
                <a:noFill/>
              </a:ln>
              <a:solidFill>
                <a:prstClr val="black">
                  <a:tint val="75000"/>
                </a:prstClr>
              </a:solidFill>
              <a:effectLst/>
              <a:uLnTx/>
              <a:uFillTx/>
              <a:latin typeface="Meiryo UI"/>
              <a:ea typeface="Meiryo UI"/>
              <a:cs typeface="+mn-cs"/>
            </a:endParaRPr>
          </a:p>
        </p:txBody>
      </p:sp>
      <p:graphicFrame>
        <p:nvGraphicFramePr>
          <p:cNvPr id="9" name="表 8"/>
          <p:cNvGraphicFramePr>
            <a:graphicFrameLocks noGrp="1"/>
          </p:cNvGraphicFramePr>
          <p:nvPr>
            <p:extLst/>
          </p:nvPr>
        </p:nvGraphicFramePr>
        <p:xfrm>
          <a:off x="103178" y="589111"/>
          <a:ext cx="4321324" cy="4429991"/>
        </p:xfrm>
        <a:graphic>
          <a:graphicData uri="http://schemas.openxmlformats.org/drawingml/2006/table">
            <a:tbl>
              <a:tblPr firstRow="1" bandRow="1">
                <a:tableStyleId>{5940675A-B579-460E-94D1-54222C63F5DA}</a:tableStyleId>
              </a:tblPr>
              <a:tblGrid>
                <a:gridCol w="1045324">
                  <a:extLst>
                    <a:ext uri="{9D8B030D-6E8A-4147-A177-3AD203B41FA5}">
                      <a16:colId xmlns:a16="http://schemas.microsoft.com/office/drawing/2014/main" val="1632051706"/>
                    </a:ext>
                  </a:extLst>
                </a:gridCol>
                <a:gridCol w="1620000">
                  <a:extLst>
                    <a:ext uri="{9D8B030D-6E8A-4147-A177-3AD203B41FA5}">
                      <a16:colId xmlns:a16="http://schemas.microsoft.com/office/drawing/2014/main" val="1268155616"/>
                    </a:ext>
                  </a:extLst>
                </a:gridCol>
                <a:gridCol w="1656000">
                  <a:extLst>
                    <a:ext uri="{9D8B030D-6E8A-4147-A177-3AD203B41FA5}">
                      <a16:colId xmlns:a16="http://schemas.microsoft.com/office/drawing/2014/main" val="4039820776"/>
                    </a:ext>
                  </a:extLst>
                </a:gridCol>
              </a:tblGrid>
              <a:tr h="266936">
                <a:tc>
                  <a:txBody>
                    <a:bodyPr/>
                    <a:lstStyle/>
                    <a:p>
                      <a:r>
                        <a:rPr kumimoji="1" lang="ja-JP" altLang="en-US" sz="1100" b="1" dirty="0" smtClean="0">
                          <a:solidFill>
                            <a:schemeClr val="bg1"/>
                          </a:solidFill>
                        </a:rPr>
                        <a:t>視点</a:t>
                      </a:r>
                      <a:endParaRPr kumimoji="1" lang="ja-JP" altLang="en-US" sz="1100" b="1" dirty="0">
                        <a:solidFill>
                          <a:schemeClr val="bg1"/>
                        </a:solidFill>
                      </a:endParaRPr>
                    </a:p>
                  </a:txBody>
                  <a:tcPr>
                    <a:solidFill>
                      <a:schemeClr val="accent1"/>
                    </a:solidFill>
                  </a:tcPr>
                </a:tc>
                <a:tc>
                  <a:txBody>
                    <a:bodyPr/>
                    <a:lstStyle/>
                    <a:p>
                      <a:r>
                        <a:rPr kumimoji="1" lang="ja-JP" altLang="en-US" sz="1100" b="1" dirty="0" smtClean="0">
                          <a:solidFill>
                            <a:schemeClr val="bg1"/>
                          </a:solidFill>
                        </a:rPr>
                        <a:t>そのために何を測るのか</a:t>
                      </a:r>
                      <a:endParaRPr kumimoji="1" lang="ja-JP" altLang="en-US" sz="1100" b="1" dirty="0">
                        <a:solidFill>
                          <a:schemeClr val="bg1"/>
                        </a:solidFill>
                      </a:endParaRPr>
                    </a:p>
                  </a:txBody>
                  <a:tcPr>
                    <a:solidFill>
                      <a:schemeClr val="accent1"/>
                    </a:solidFill>
                  </a:tcPr>
                </a:tc>
                <a:tc>
                  <a:txBody>
                    <a:bodyPr/>
                    <a:lstStyle/>
                    <a:p>
                      <a:r>
                        <a:rPr kumimoji="1" lang="ja-JP" altLang="en-US" sz="1100" b="1" dirty="0" smtClean="0">
                          <a:solidFill>
                            <a:schemeClr val="bg1"/>
                          </a:solidFill>
                        </a:rPr>
                        <a:t>目標イメージ</a:t>
                      </a:r>
                      <a:endParaRPr kumimoji="1" lang="ja-JP" altLang="en-US" sz="1100" b="1" dirty="0">
                        <a:solidFill>
                          <a:schemeClr val="bg1"/>
                        </a:solidFill>
                      </a:endParaRPr>
                    </a:p>
                  </a:txBody>
                  <a:tcPr>
                    <a:solidFill>
                      <a:schemeClr val="accent1"/>
                    </a:solidFill>
                  </a:tcPr>
                </a:tc>
                <a:extLst>
                  <a:ext uri="{0D108BD9-81ED-4DB2-BD59-A6C34878D82A}">
                    <a16:rowId xmlns:a16="http://schemas.microsoft.com/office/drawing/2014/main" val="4005366273"/>
                  </a:ext>
                </a:extLst>
              </a:tr>
              <a:tr h="439660">
                <a:tc rowSpan="10">
                  <a:txBody>
                    <a:bodyPr/>
                    <a:lstStyle/>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a:t>
                      </a:r>
                      <a:endParaRPr kumimoji="1" lang="ja-JP" altLang="en-US" sz="1100" dirty="0"/>
                    </a:p>
                  </a:txBody>
                  <a:tcPr anchor="ctr">
                    <a:solidFill>
                      <a:schemeClr val="bg1">
                        <a:lumMod val="85000"/>
                      </a:schemeClr>
                    </a:solidFill>
                  </a:tcPr>
                </a:tc>
                <a:tc rowSpan="2">
                  <a:txBody>
                    <a:bodyPr/>
                    <a:lstStyle/>
                    <a:p>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経済における大阪の</a:t>
                      </a:r>
                      <a:endPar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「存在感」を測る</a:t>
                      </a:r>
                      <a:endParaRPr kumimoji="1" lang="ja-JP" altLang="en-US" sz="1100" b="0" dirty="0">
                        <a:solidFill>
                          <a:schemeClr val="tx1"/>
                        </a:solidFill>
                      </a:endParaRP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GDP</a:t>
                      </a: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（実質成長率、</a:t>
                      </a:r>
                      <a:endPar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名目値、シェア 等）</a:t>
                      </a:r>
                      <a:endPar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extLst>
                  <a:ext uri="{0D108BD9-81ED-4DB2-BD59-A6C34878D82A}">
                    <a16:rowId xmlns:a16="http://schemas.microsoft.com/office/drawing/2014/main" val="2488853853"/>
                  </a:ext>
                </a:extLst>
              </a:tr>
              <a:tr h="0">
                <a:tc vMerge="1">
                  <a:txBody>
                    <a:bodyPr/>
                    <a:lstStyle/>
                    <a:p>
                      <a:endParaRPr kumimoji="1" lang="ja-JP" altLang="en-US"/>
                    </a:p>
                  </a:txBody>
                  <a:tcPr/>
                </a:tc>
                <a:tc vMerge="1">
                  <a:txBody>
                    <a:bodyPr/>
                    <a:lstStyle/>
                    <a:p>
                      <a:endParaRPr kumimoji="1" lang="ja-JP" altLang="en-US" sz="1100" b="0" dirty="0"/>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来阪観光客数</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extLst>
                  <a:ext uri="{0D108BD9-81ED-4DB2-BD59-A6C34878D82A}">
                    <a16:rowId xmlns:a16="http://schemas.microsoft.com/office/drawing/2014/main" val="1235456517"/>
                  </a:ext>
                </a:extLst>
              </a:tr>
              <a:tr h="0">
                <a:tc vMerge="1">
                  <a:txBody>
                    <a:bodyPr/>
                    <a:lstStyle/>
                    <a:p>
                      <a:endParaRPr kumimoji="1" lang="ja-JP" altLang="en-US" sz="800" dirty="0"/>
                    </a:p>
                  </a:txBody>
                  <a:tcPr/>
                </a:tc>
                <a:tc>
                  <a:txBody>
                    <a:bodyPr/>
                    <a:lstStyle/>
                    <a:p>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「イノベーション」などによる生産性の向上度を測る</a:t>
                      </a:r>
                      <a:endParaRPr kumimoji="1" lang="ja-JP" altLang="en-US" sz="1100" b="0" dirty="0">
                        <a:solidFill>
                          <a:schemeClr val="tx1"/>
                        </a:solidFill>
                      </a:endParaRP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生産性（全要素生産性</a:t>
                      </a: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TFP</a:t>
                      </a: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）上昇率、</a:t>
                      </a: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労働生産性 等）</a:t>
                      </a:r>
                      <a:endParaRPr kumimoji="1" lang="ja-JP" altLang="en-US" sz="1100" b="0" dirty="0">
                        <a:solidFill>
                          <a:schemeClr val="tx1"/>
                        </a:solidFill>
                      </a:endParaRPr>
                    </a:p>
                  </a:txBody>
                  <a:tcPr anchor="ctr">
                    <a:solidFill>
                      <a:schemeClr val="bg1"/>
                    </a:solidFill>
                  </a:tcPr>
                </a:tc>
                <a:extLst>
                  <a:ext uri="{0D108BD9-81ED-4DB2-BD59-A6C34878D82A}">
                    <a16:rowId xmlns:a16="http://schemas.microsoft.com/office/drawing/2014/main" val="3853403684"/>
                  </a:ext>
                </a:extLst>
              </a:tr>
              <a:tr h="0">
                <a:tc vMerge="1">
                  <a:txBody>
                    <a:bodyPr/>
                    <a:lstStyle/>
                    <a:p>
                      <a:endParaRPr kumimoji="1" lang="ja-JP" altLang="en-US"/>
                    </a:p>
                  </a:txBody>
                  <a:tcPr/>
                </a:tc>
                <a:tc>
                  <a:txBody>
                    <a:bodyPr/>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人材の流動状況を測る</a:t>
                      </a:r>
                      <a:endParaRPr kumimoji="1" lang="ja-JP" altLang="en-US" sz="1100" b="0" dirty="0">
                        <a:solidFill>
                          <a:schemeClr val="tx1"/>
                        </a:solidFill>
                      </a:endParaRP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転職率</a:t>
                      </a:r>
                      <a:endParaRPr kumimoji="1" lang="ja-JP" altLang="en-US" sz="1100" b="0" dirty="0">
                        <a:solidFill>
                          <a:schemeClr val="tx1"/>
                        </a:solidFill>
                      </a:endParaRPr>
                    </a:p>
                  </a:txBody>
                  <a:tcPr anchor="ctr">
                    <a:solidFill>
                      <a:schemeClr val="bg1"/>
                    </a:solidFill>
                  </a:tcPr>
                </a:tc>
                <a:extLst>
                  <a:ext uri="{0D108BD9-81ED-4DB2-BD59-A6C34878D82A}">
                    <a16:rowId xmlns:a16="http://schemas.microsoft.com/office/drawing/2014/main" val="4004961371"/>
                  </a:ext>
                </a:extLst>
              </a:tr>
              <a:tr h="43966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rPr>
                        <a:t>大阪への人・若者の呼び込み状況を測る</a:t>
                      </a:r>
                    </a:p>
                    <a:p>
                      <a:endParaRPr kumimoji="1" lang="ja-JP" altLang="en-US" sz="1100" b="0" dirty="0">
                        <a:solidFill>
                          <a:schemeClr val="tx1"/>
                        </a:solidFill>
                      </a:endParaRPr>
                    </a:p>
                  </a:txBody>
                  <a:tcPr anchor="ctr">
                    <a:solidFill>
                      <a:schemeClr val="bg1"/>
                    </a:solidFill>
                  </a:tcPr>
                </a:tc>
                <a:tc>
                  <a:txBody>
                    <a:bodyPr/>
                    <a:lstStyle/>
                    <a:p>
                      <a:r>
                        <a:rPr kumimoji="1" lang="zh-CN" altLang="en-US" sz="1100" b="0" dirty="0" smtClean="0">
                          <a:solidFill>
                            <a:schemeClr val="tx1"/>
                          </a:solidFill>
                        </a:rPr>
                        <a:t>転入者数</a:t>
                      </a:r>
                      <a:endParaRPr kumimoji="1" lang="en-US" altLang="zh-CN" sz="1100" b="0" dirty="0" smtClean="0">
                        <a:solidFill>
                          <a:schemeClr val="tx1"/>
                        </a:solidFill>
                      </a:endParaRPr>
                    </a:p>
                    <a:p>
                      <a:r>
                        <a:rPr kumimoji="1" lang="zh-CN" altLang="en-US" sz="1100" b="0" dirty="0" smtClean="0">
                          <a:solidFill>
                            <a:schemeClr val="tx1"/>
                          </a:solidFill>
                        </a:rPr>
                        <a:t>（社会増、自然増、</a:t>
                      </a:r>
                      <a:endParaRPr kumimoji="1" lang="en-US" altLang="zh-CN" sz="1100" b="0" dirty="0" smtClean="0">
                        <a:solidFill>
                          <a:schemeClr val="tx1"/>
                        </a:solidFill>
                      </a:endParaRPr>
                    </a:p>
                    <a:p>
                      <a:r>
                        <a:rPr kumimoji="1" lang="ja-JP" altLang="en-US" sz="1100" b="0" dirty="0" smtClean="0">
                          <a:solidFill>
                            <a:schemeClr val="tx1"/>
                          </a:solidFill>
                        </a:rPr>
                        <a:t>　 </a:t>
                      </a:r>
                      <a:r>
                        <a:rPr kumimoji="1" lang="zh-CN" altLang="en-US" sz="1100" b="0" dirty="0" smtClean="0">
                          <a:solidFill>
                            <a:schemeClr val="tx1"/>
                          </a:solidFill>
                        </a:rPr>
                        <a:t>年代別 </a:t>
                      </a:r>
                      <a:r>
                        <a:rPr kumimoji="1" lang="ja-JP" altLang="en-US" sz="1100" b="0" dirty="0" smtClean="0">
                          <a:solidFill>
                            <a:schemeClr val="tx1"/>
                          </a:solidFill>
                        </a:rPr>
                        <a:t>等</a:t>
                      </a:r>
                      <a:r>
                        <a:rPr kumimoji="1" lang="zh-CN" altLang="en-US" sz="1100" b="0" dirty="0" smtClean="0">
                          <a:solidFill>
                            <a:schemeClr val="tx1"/>
                          </a:solidFill>
                        </a:rPr>
                        <a:t>）</a:t>
                      </a:r>
                      <a:endParaRPr kumimoji="1" lang="ja-JP" altLang="en-US" sz="1100" b="0" dirty="0">
                        <a:solidFill>
                          <a:schemeClr val="tx1"/>
                        </a:solidFill>
                      </a:endParaRPr>
                    </a:p>
                  </a:txBody>
                  <a:tcPr anchor="ctr">
                    <a:solidFill>
                      <a:schemeClr val="bg1"/>
                    </a:solidFill>
                  </a:tcPr>
                </a:tc>
                <a:extLst>
                  <a:ext uri="{0D108BD9-81ED-4DB2-BD59-A6C34878D82A}">
                    <a16:rowId xmlns:a16="http://schemas.microsoft.com/office/drawing/2014/main" val="2012638367"/>
                  </a:ext>
                </a:extLst>
              </a:tr>
              <a:tr h="0">
                <a:tc vMerge="1">
                  <a:txBody>
                    <a:bodyPr/>
                    <a:lstStyle/>
                    <a:p>
                      <a:endParaRPr kumimoji="1" lang="ja-JP" altLang="en-US" sz="800" dirty="0"/>
                    </a:p>
                  </a:txBody>
                  <a:tcPr/>
                </a:tc>
                <a:tc rowSpan="3">
                  <a:txBody>
                    <a:bodyPr/>
                    <a:lstStyle/>
                    <a:p>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新たな「チャレンジ」の動きを測る 　　</a:t>
                      </a:r>
                      <a:endParaRPr kumimoji="1" lang="ja-JP" altLang="en-US" sz="1100" b="0" dirty="0">
                        <a:solidFill>
                          <a:schemeClr val="tx1"/>
                        </a:solidFill>
                      </a:endParaRPr>
                    </a:p>
                  </a:txBody>
                  <a:tcPr anchor="ctr">
                    <a:solidFill>
                      <a:schemeClr val="bg1"/>
                    </a:solidFill>
                  </a:tcPr>
                </a:tc>
                <a:tc>
                  <a:txBody>
                    <a:bodyPr/>
                    <a:lstStyle/>
                    <a:p>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起業（開業率・起業率、</a:t>
                      </a:r>
                      <a:endPar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起業者数 等） </a:t>
                      </a:r>
                      <a:endParaRPr kumimoji="1" lang="ja-JP" altLang="en-US" sz="1100" b="0" dirty="0">
                        <a:solidFill>
                          <a:schemeClr val="tx1"/>
                        </a:solidFill>
                      </a:endParaRPr>
                    </a:p>
                  </a:txBody>
                  <a:tcPr anchor="ctr">
                    <a:solidFill>
                      <a:schemeClr val="bg1"/>
                    </a:solidFill>
                  </a:tcPr>
                </a:tc>
                <a:extLst>
                  <a:ext uri="{0D108BD9-81ED-4DB2-BD59-A6C34878D82A}">
                    <a16:rowId xmlns:a16="http://schemas.microsoft.com/office/drawing/2014/main" val="671826011"/>
                  </a:ext>
                </a:extLst>
              </a:tr>
              <a:tr h="43966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本社所在地別の</a:t>
                      </a:r>
                      <a:endPar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新規上場数</a:t>
                      </a:r>
                      <a:endParaRPr kumimoji="1" lang="ja-JP" altLang="en-US" sz="1100" b="0" dirty="0">
                        <a:solidFill>
                          <a:schemeClr val="tx1"/>
                        </a:solidFill>
                      </a:endParaRPr>
                    </a:p>
                  </a:txBody>
                  <a:tcPr anchor="ctr">
                    <a:solidFill>
                      <a:schemeClr val="bg1"/>
                    </a:solidFill>
                  </a:tcPr>
                </a:tc>
                <a:extLst>
                  <a:ext uri="{0D108BD9-81ED-4DB2-BD59-A6C34878D82A}">
                    <a16:rowId xmlns:a16="http://schemas.microsoft.com/office/drawing/2014/main" val="2636703914"/>
                  </a:ext>
                </a:extLst>
              </a:tr>
              <a:tr h="43966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100" b="0" dirty="0" smtClean="0">
                          <a:solidFill>
                            <a:schemeClr val="tx1"/>
                          </a:solidFill>
                        </a:rPr>
                        <a:t>ユニコーン企業の創出数、スタートアップ資金調達額</a:t>
                      </a:r>
                      <a:endParaRPr kumimoji="1" lang="ja-JP" altLang="en-US" sz="1100" b="0" dirty="0">
                        <a:solidFill>
                          <a:schemeClr val="tx1"/>
                        </a:solidFill>
                      </a:endParaRPr>
                    </a:p>
                  </a:txBody>
                  <a:tcPr anchor="ctr">
                    <a:solidFill>
                      <a:schemeClr val="bg1"/>
                    </a:solidFill>
                  </a:tcPr>
                </a:tc>
                <a:extLst>
                  <a:ext uri="{0D108BD9-81ED-4DB2-BD59-A6C34878D82A}">
                    <a16:rowId xmlns:a16="http://schemas.microsoft.com/office/drawing/2014/main" val="364053277"/>
                  </a:ext>
                </a:extLst>
              </a:tr>
              <a:tr h="270815">
                <a:tc vMerge="1">
                  <a:txBody>
                    <a:bodyPr/>
                    <a:lstStyle/>
                    <a:p>
                      <a:endParaRPr kumimoji="1" lang="ja-JP" altLang="en-US"/>
                    </a:p>
                  </a:txBody>
                  <a:tcPr/>
                </a:tc>
                <a:tc>
                  <a:txBody>
                    <a:bodyPr/>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大阪の「稼ぐ力」を測る　　</a:t>
                      </a:r>
                      <a:endParaRPr kumimoji="1" lang="ja-JP" altLang="en-US" sz="1100" dirty="0">
                        <a:solidFill>
                          <a:schemeClr val="tx1"/>
                        </a:solidFill>
                      </a:endParaRPr>
                    </a:p>
                  </a:txBody>
                  <a:tcPr anchor="ctr">
                    <a:noFill/>
                  </a:tcPr>
                </a:tc>
                <a:tc>
                  <a:txBody>
                    <a:bodyPr/>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人口一人当たり</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GDP</a:t>
                      </a:r>
                      <a:endParaRPr kumimoji="1" lang="ja-JP" altLang="en-US" sz="1100" dirty="0">
                        <a:solidFill>
                          <a:schemeClr val="tx1"/>
                        </a:solidFill>
                      </a:endParaRPr>
                    </a:p>
                  </a:txBody>
                  <a:tcPr anchor="ctr"/>
                </a:tc>
                <a:extLst>
                  <a:ext uri="{0D108BD9-81ED-4DB2-BD59-A6C34878D82A}">
                    <a16:rowId xmlns:a16="http://schemas.microsoft.com/office/drawing/2014/main" val="3336252865"/>
                  </a:ext>
                </a:extLst>
              </a:tr>
              <a:tr h="439660">
                <a:tc vMerge="1">
                  <a:txBody>
                    <a:bodyPr/>
                    <a:lstStyle/>
                    <a:p>
                      <a:endParaRPr kumimoji="1" lang="ja-JP" altLang="en-US" sz="800" dirty="0"/>
                    </a:p>
                  </a:txBody>
                  <a:tcPr/>
                </a:tc>
                <a:tc>
                  <a:txBody>
                    <a:bodyPr/>
                    <a:lstStyle/>
                    <a:p>
                      <a:r>
                        <a:rPr kumimoji="1" lang="ja-JP" altLang="en-US" sz="1100" dirty="0" smtClean="0">
                          <a:solidFill>
                            <a:schemeClr val="tx1"/>
                          </a:solidFill>
                        </a:rPr>
                        <a:t>産業構造転換度合・</a:t>
                      </a:r>
                      <a:endParaRPr kumimoji="1" lang="en-US" altLang="ja-JP" sz="1100" dirty="0" smtClean="0">
                        <a:solidFill>
                          <a:schemeClr val="tx1"/>
                        </a:solidFill>
                      </a:endParaRPr>
                    </a:p>
                    <a:p>
                      <a:r>
                        <a:rPr kumimoji="1" lang="ja-JP" altLang="en-US" sz="1100" dirty="0" smtClean="0">
                          <a:solidFill>
                            <a:schemeClr val="tx1"/>
                          </a:solidFill>
                        </a:rPr>
                        <a:t>柔軟性を測る</a:t>
                      </a:r>
                      <a:endParaRPr kumimoji="1" lang="ja-JP" altLang="en-US" sz="1100" dirty="0">
                        <a:solidFill>
                          <a:schemeClr val="tx1"/>
                        </a:solidFill>
                      </a:endParaRPr>
                    </a:p>
                  </a:txBody>
                  <a:tcPr anchor="ctr"/>
                </a:tc>
                <a:tc>
                  <a:txBody>
                    <a:bodyPr/>
                    <a:lstStyle/>
                    <a:p>
                      <a:r>
                        <a:rPr kumimoji="1" lang="ja-JP" altLang="en-US" sz="1100" dirty="0" smtClean="0">
                          <a:solidFill>
                            <a:schemeClr val="tx1"/>
                          </a:solidFill>
                        </a:rPr>
                        <a:t>第３次産業の割合</a:t>
                      </a:r>
                    </a:p>
                  </a:txBody>
                  <a:tcPr anchor="ctr"/>
                </a:tc>
                <a:extLst>
                  <a:ext uri="{0D108BD9-81ED-4DB2-BD59-A6C34878D82A}">
                    <a16:rowId xmlns:a16="http://schemas.microsoft.com/office/drawing/2014/main" val="280257183"/>
                  </a:ext>
                </a:extLst>
              </a:tr>
            </a:tbl>
          </a:graphicData>
        </a:graphic>
      </p:graphicFrame>
      <p:graphicFrame>
        <p:nvGraphicFramePr>
          <p:cNvPr id="10" name="表 9"/>
          <p:cNvGraphicFramePr>
            <a:graphicFrameLocks noGrp="1"/>
          </p:cNvGraphicFramePr>
          <p:nvPr>
            <p:extLst/>
          </p:nvPr>
        </p:nvGraphicFramePr>
        <p:xfrm>
          <a:off x="4489628" y="565712"/>
          <a:ext cx="4575995" cy="4474697"/>
        </p:xfrm>
        <a:graphic>
          <a:graphicData uri="http://schemas.openxmlformats.org/drawingml/2006/table">
            <a:tbl>
              <a:tblPr firstRow="1" bandRow="1">
                <a:tableStyleId>{5940675A-B579-460E-94D1-54222C63F5DA}</a:tableStyleId>
              </a:tblPr>
              <a:tblGrid>
                <a:gridCol w="996772">
                  <a:extLst>
                    <a:ext uri="{9D8B030D-6E8A-4147-A177-3AD203B41FA5}">
                      <a16:colId xmlns:a16="http://schemas.microsoft.com/office/drawing/2014/main" val="1632051706"/>
                    </a:ext>
                  </a:extLst>
                </a:gridCol>
                <a:gridCol w="1695448">
                  <a:extLst>
                    <a:ext uri="{9D8B030D-6E8A-4147-A177-3AD203B41FA5}">
                      <a16:colId xmlns:a16="http://schemas.microsoft.com/office/drawing/2014/main" val="1268155616"/>
                    </a:ext>
                  </a:extLst>
                </a:gridCol>
                <a:gridCol w="1883775">
                  <a:extLst>
                    <a:ext uri="{9D8B030D-6E8A-4147-A177-3AD203B41FA5}">
                      <a16:colId xmlns:a16="http://schemas.microsoft.com/office/drawing/2014/main" val="4039820776"/>
                    </a:ext>
                  </a:extLst>
                </a:gridCol>
              </a:tblGrid>
              <a:tr h="279009">
                <a:tc>
                  <a:txBody>
                    <a:bodyPr/>
                    <a:lstStyle/>
                    <a:p>
                      <a:r>
                        <a:rPr kumimoji="1" lang="ja-JP" altLang="en-US" sz="1100" b="1" dirty="0" smtClean="0">
                          <a:solidFill>
                            <a:schemeClr val="bg1"/>
                          </a:solidFill>
                        </a:rPr>
                        <a:t>視点</a:t>
                      </a:r>
                      <a:endParaRPr kumimoji="1" lang="ja-JP" altLang="en-US" sz="1100" b="1" dirty="0">
                        <a:solidFill>
                          <a:schemeClr val="bg1"/>
                        </a:solidFill>
                      </a:endParaRPr>
                    </a:p>
                  </a:txBody>
                  <a:tcPr>
                    <a:solidFill>
                      <a:schemeClr val="accent1"/>
                    </a:solidFill>
                  </a:tcPr>
                </a:tc>
                <a:tc>
                  <a:txBody>
                    <a:bodyPr/>
                    <a:lstStyle/>
                    <a:p>
                      <a:r>
                        <a:rPr kumimoji="1" lang="ja-JP" altLang="en-US" sz="1100" b="1" dirty="0" smtClean="0">
                          <a:solidFill>
                            <a:schemeClr val="bg1"/>
                          </a:solidFill>
                        </a:rPr>
                        <a:t>そのために何を測るのか</a:t>
                      </a:r>
                      <a:endParaRPr kumimoji="1" lang="ja-JP" altLang="en-US" sz="1100" b="1" dirty="0">
                        <a:solidFill>
                          <a:schemeClr val="bg1"/>
                        </a:solidFill>
                      </a:endParaRPr>
                    </a:p>
                  </a:txBody>
                  <a:tcPr>
                    <a:solidFill>
                      <a:schemeClr val="accent1"/>
                    </a:solidFill>
                  </a:tcPr>
                </a:tc>
                <a:tc>
                  <a:txBody>
                    <a:bodyPr/>
                    <a:lstStyle/>
                    <a:p>
                      <a:r>
                        <a:rPr kumimoji="1" lang="ja-JP" altLang="en-US" sz="1100" b="1" dirty="0" smtClean="0">
                          <a:solidFill>
                            <a:schemeClr val="bg1"/>
                          </a:solidFill>
                        </a:rPr>
                        <a:t>目標イメージ</a:t>
                      </a:r>
                      <a:endParaRPr kumimoji="1" lang="ja-JP" altLang="en-US" sz="1100" b="1" dirty="0">
                        <a:solidFill>
                          <a:schemeClr val="bg1"/>
                        </a:solidFill>
                      </a:endParaRPr>
                    </a:p>
                  </a:txBody>
                  <a:tcPr>
                    <a:solidFill>
                      <a:schemeClr val="accent1"/>
                    </a:solidFill>
                  </a:tcPr>
                </a:tc>
                <a:extLst>
                  <a:ext uri="{0D108BD9-81ED-4DB2-BD59-A6C34878D82A}">
                    <a16:rowId xmlns:a16="http://schemas.microsoft.com/office/drawing/2014/main" val="4005366273"/>
                  </a:ext>
                </a:extLst>
              </a:tr>
              <a:tr h="459544">
                <a:tc rowSpan="8">
                  <a:txBody>
                    <a:bodyPr/>
                    <a:lstStyle/>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ウェルビーイングの向上</a:t>
                      </a:r>
                      <a:endParaRPr kumimoji="1" lang="ja-JP" altLang="en-US" sz="1100" b="1" dirty="0"/>
                    </a:p>
                  </a:txBody>
                  <a:tcPr anchor="ctr">
                    <a:solidFill>
                      <a:schemeClr val="bg1">
                        <a:lumMod val="85000"/>
                      </a:schemeClr>
                    </a:solidFill>
                  </a:tcPr>
                </a:tc>
                <a:tc rowSpan="2">
                  <a:txBody>
                    <a:bodyPr/>
                    <a:lstStyle/>
                    <a:p>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府民の暮らしの安定度や生活の質を測る　　　</a:t>
                      </a:r>
                      <a:endParaRPr kumimoji="1" lang="ja-JP" altLang="en-US" sz="1100" b="0" dirty="0">
                        <a:solidFill>
                          <a:schemeClr val="tx1"/>
                        </a:solidFill>
                      </a:endParaRPr>
                    </a:p>
                  </a:txBody>
                  <a:tcPr anchor="ctr">
                    <a:solidFill>
                      <a:schemeClr val="bg1"/>
                    </a:solidFill>
                  </a:tcPr>
                </a:tc>
                <a:tc>
                  <a:txBody>
                    <a:bodyPr/>
                    <a:lstStyle/>
                    <a:p>
                      <a:r>
                        <a:rPr kumimoji="1" lang="zh-TW" altLang="en-US" sz="1100" b="0" dirty="0" smtClean="0"/>
                        <a:t>雇用</a:t>
                      </a:r>
                      <a:r>
                        <a:rPr kumimoji="1" lang="ja-JP" altLang="en-US" sz="1100" b="0" dirty="0" smtClean="0"/>
                        <a:t>（創出数、就業率、失</a:t>
                      </a:r>
                      <a:endParaRPr kumimoji="1" lang="en-US" altLang="ja-JP" sz="1100" b="0" dirty="0" smtClean="0"/>
                    </a:p>
                    <a:p>
                      <a:r>
                        <a:rPr kumimoji="1" lang="ja-JP" altLang="en-US" sz="1100" b="0" dirty="0" smtClean="0"/>
                        <a:t>　　　　業率 等）</a:t>
                      </a:r>
                      <a:endParaRPr kumimoji="1" lang="ja-JP" altLang="en-US" sz="1100" b="0" dirty="0"/>
                    </a:p>
                  </a:txBody>
                  <a:tcPr anchor="ctr">
                    <a:solidFill>
                      <a:schemeClr val="bg1"/>
                    </a:solidFill>
                  </a:tcPr>
                </a:tc>
                <a:extLst>
                  <a:ext uri="{0D108BD9-81ED-4DB2-BD59-A6C34878D82A}">
                    <a16:rowId xmlns:a16="http://schemas.microsoft.com/office/drawing/2014/main" val="1972825857"/>
                  </a:ext>
                </a:extLst>
              </a:tr>
              <a:tr h="0">
                <a:tc vMerge="1">
                  <a:txBody>
                    <a:bodyPr/>
                    <a:lstStyle/>
                    <a:p>
                      <a:endParaRPr kumimoji="1" lang="ja-JP" altLang="en-US" sz="800" dirty="0"/>
                    </a:p>
                  </a:txBody>
                  <a:tcPr/>
                </a:tc>
                <a:tc vMerge="1">
                  <a:txBody>
                    <a:bodyPr/>
                    <a:lstStyle/>
                    <a:p>
                      <a:endParaRPr kumimoji="1" lang="ja-JP" altLang="en-US"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rPr>
                        <a:t>所得（雇用者報酬、</a:t>
                      </a:r>
                      <a:r>
                        <a:rPr kumimoji="1" lang="en-US" altLang="ja-JP" sz="1100" b="0" dirty="0" smtClean="0">
                          <a:solidFill>
                            <a:schemeClr val="tx1"/>
                          </a:solidFill>
                        </a:rPr>
                        <a:t/>
                      </a:r>
                      <a:br>
                        <a:rPr kumimoji="1" lang="en-US" altLang="ja-JP" sz="1100" b="0" dirty="0" smtClean="0">
                          <a:solidFill>
                            <a:schemeClr val="tx1"/>
                          </a:solidFill>
                        </a:rPr>
                      </a:br>
                      <a:r>
                        <a:rPr kumimoji="1" lang="ja-JP" altLang="en-US" sz="1100" b="0" dirty="0" smtClean="0">
                          <a:solidFill>
                            <a:schemeClr val="tx1"/>
                          </a:solidFill>
                        </a:rPr>
                        <a:t>　　　　　可処分所得 等）</a:t>
                      </a:r>
                      <a:endParaRPr kumimoji="1" lang="en-US" altLang="ja-JP" sz="1100" b="0" dirty="0" smtClean="0">
                        <a:solidFill>
                          <a:schemeClr val="tx1"/>
                        </a:solidFill>
                      </a:endParaRPr>
                    </a:p>
                    <a:p>
                      <a:r>
                        <a:rPr kumimoji="1" lang="ja-JP" altLang="en-US" sz="1100" b="0" dirty="0" smtClean="0">
                          <a:solidFill>
                            <a:schemeClr val="tx1"/>
                          </a:solidFill>
                        </a:rPr>
                        <a:t>世帯年収（中間層、</a:t>
                      </a:r>
                      <a:r>
                        <a:rPr kumimoji="1" lang="en-US" altLang="ja-JP" sz="1100" b="0" dirty="0" smtClean="0">
                          <a:solidFill>
                            <a:schemeClr val="tx1"/>
                          </a:solidFill>
                        </a:rPr>
                        <a:t/>
                      </a:r>
                      <a:br>
                        <a:rPr kumimoji="1" lang="en-US" altLang="ja-JP" sz="1100" b="0" dirty="0" smtClean="0">
                          <a:solidFill>
                            <a:schemeClr val="tx1"/>
                          </a:solidFill>
                        </a:rPr>
                      </a:br>
                      <a:r>
                        <a:rPr kumimoji="1" lang="ja-JP" altLang="en-US" sz="1100" b="0" dirty="0" smtClean="0">
                          <a:solidFill>
                            <a:schemeClr val="tx1"/>
                          </a:solidFill>
                        </a:rPr>
                        <a:t>　　　　　低所得層割合 等）</a:t>
                      </a:r>
                      <a:endParaRPr kumimoji="1" lang="ja-JP" altLang="en-US" sz="1100" b="0" dirty="0">
                        <a:solidFill>
                          <a:schemeClr val="tx1"/>
                        </a:solidFill>
                      </a:endParaRPr>
                    </a:p>
                  </a:txBody>
                  <a:tcPr anchor="ctr">
                    <a:solidFill>
                      <a:schemeClr val="bg1"/>
                    </a:solidFill>
                  </a:tcPr>
                </a:tc>
                <a:extLst>
                  <a:ext uri="{0D108BD9-81ED-4DB2-BD59-A6C34878D82A}">
                    <a16:rowId xmlns:a16="http://schemas.microsoft.com/office/drawing/2014/main" val="2287603814"/>
                  </a:ext>
                </a:extLst>
              </a:tr>
              <a:tr h="279009">
                <a:tc vMerge="1">
                  <a:txBody>
                    <a:bodyPr/>
                    <a:lstStyle/>
                    <a:p>
                      <a:endParaRPr kumimoji="1" lang="ja-JP" altLang="en-US"/>
                    </a:p>
                  </a:txBody>
                  <a:tcPr/>
                </a:tc>
                <a:tc>
                  <a:txBody>
                    <a:bodyPr/>
                    <a:lstStyle/>
                    <a:p>
                      <a:r>
                        <a:rPr kumimoji="1" lang="ja-JP" altLang="en-US" sz="1100" b="0" dirty="0" smtClean="0">
                          <a:solidFill>
                            <a:schemeClr val="tx1"/>
                          </a:solidFill>
                        </a:rPr>
                        <a:t>府民の健康状況を測る　　　　</a:t>
                      </a:r>
                      <a:endParaRPr kumimoji="1" lang="ja-JP" altLang="en-US" sz="1100" b="0" dirty="0">
                        <a:solidFill>
                          <a:schemeClr val="tx1"/>
                        </a:solidFill>
                      </a:endParaRPr>
                    </a:p>
                  </a:txBody>
                  <a:tcPr anchor="ctr">
                    <a:solidFill>
                      <a:schemeClr val="bg1"/>
                    </a:solidFill>
                  </a:tcPr>
                </a:tc>
                <a:tc>
                  <a:txBody>
                    <a:bodyPr/>
                    <a:lstStyle/>
                    <a:p>
                      <a:r>
                        <a:rPr kumimoji="1" lang="zh-CN" altLang="en-US" sz="1100" b="0" dirty="0" smtClean="0">
                          <a:solidFill>
                            <a:schemeClr val="tx1"/>
                          </a:solidFill>
                        </a:rPr>
                        <a:t>平均寿命、健康寿命</a:t>
                      </a:r>
                    </a:p>
                  </a:txBody>
                  <a:tcPr anchor="ctr">
                    <a:solidFill>
                      <a:schemeClr val="bg1"/>
                    </a:solidFill>
                  </a:tcPr>
                </a:tc>
                <a:extLst>
                  <a:ext uri="{0D108BD9-81ED-4DB2-BD59-A6C34878D82A}">
                    <a16:rowId xmlns:a16="http://schemas.microsoft.com/office/drawing/2014/main" val="1509417957"/>
                  </a:ext>
                </a:extLst>
              </a:tr>
              <a:tr h="820615">
                <a:tc vMerge="1">
                  <a:txBody>
                    <a:bodyPr/>
                    <a:lstStyle/>
                    <a:p>
                      <a:endParaRPr kumimoji="1" lang="ja-JP" altLang="en-US"/>
                    </a:p>
                  </a:txBody>
                  <a:tcPr/>
                </a:tc>
                <a:tc>
                  <a:txBody>
                    <a:bodyPr/>
                    <a:lstStyle/>
                    <a:p>
                      <a:r>
                        <a:rPr kumimoji="1" lang="ja-JP" altLang="en-US" sz="1100" b="0" dirty="0" smtClean="0">
                          <a:solidFill>
                            <a:schemeClr val="tx1"/>
                          </a:solidFill>
                        </a:rPr>
                        <a:t>女性の活躍度合、</a:t>
                      </a:r>
                      <a:endParaRPr kumimoji="1" lang="en-US" altLang="ja-JP" sz="1100" b="0" dirty="0" smtClean="0">
                        <a:solidFill>
                          <a:schemeClr val="tx1"/>
                        </a:solidFill>
                      </a:endParaRPr>
                    </a:p>
                    <a:p>
                      <a:r>
                        <a:rPr kumimoji="1" lang="ja-JP" altLang="en-US" sz="1100" b="0" dirty="0" smtClean="0">
                          <a:solidFill>
                            <a:schemeClr val="tx1"/>
                          </a:solidFill>
                        </a:rPr>
                        <a:t>活躍環境を測る　</a:t>
                      </a:r>
                      <a:endParaRPr kumimoji="1" lang="ja-JP" altLang="en-US" sz="1100" b="0" dirty="0">
                        <a:solidFill>
                          <a:schemeClr val="tx1"/>
                        </a:solidFill>
                      </a:endParaRPr>
                    </a:p>
                  </a:txBody>
                  <a:tcPr anchor="ctr"/>
                </a:tc>
                <a:tc>
                  <a:txBody>
                    <a:bodyPr/>
                    <a:lstStyle/>
                    <a:p>
                      <a:r>
                        <a:rPr kumimoji="1" lang="ja-JP" altLang="en-US" sz="1100" b="0" dirty="0" smtClean="0">
                          <a:solidFill>
                            <a:schemeClr val="tx1"/>
                          </a:solidFill>
                        </a:rPr>
                        <a:t>ジェンダーギャップ指数</a:t>
                      </a:r>
                      <a:endParaRPr kumimoji="1" lang="en-US" altLang="ja-JP" sz="1100" b="0" dirty="0" smtClean="0">
                        <a:solidFill>
                          <a:schemeClr val="tx1"/>
                        </a:solidFill>
                      </a:endParaRPr>
                    </a:p>
                    <a:p>
                      <a:r>
                        <a:rPr kumimoji="1" lang="ja-JP" altLang="en-US" sz="1100" b="0" dirty="0" smtClean="0">
                          <a:solidFill>
                            <a:schemeClr val="tx1"/>
                          </a:solidFill>
                        </a:rPr>
                        <a:t>（男女の賃金格差、</a:t>
                      </a:r>
                      <a:endParaRPr kumimoji="1" lang="en-US" altLang="ja-JP" sz="1100" b="0" dirty="0" smtClean="0">
                        <a:solidFill>
                          <a:schemeClr val="tx1"/>
                        </a:solidFill>
                      </a:endParaRPr>
                    </a:p>
                    <a:p>
                      <a:r>
                        <a:rPr kumimoji="1" lang="ja-JP" altLang="en-US" sz="1100" b="0" dirty="0" smtClean="0">
                          <a:solidFill>
                            <a:schemeClr val="tx1"/>
                          </a:solidFill>
                        </a:rPr>
                        <a:t>　女性の就業率、</a:t>
                      </a:r>
                      <a:endParaRPr kumimoji="1" lang="en-US" altLang="ja-JP" sz="1100" b="0" dirty="0" smtClean="0">
                        <a:solidFill>
                          <a:schemeClr val="tx1"/>
                        </a:solidFill>
                      </a:endParaRPr>
                    </a:p>
                    <a:p>
                      <a:r>
                        <a:rPr kumimoji="1" lang="ja-JP" altLang="en-US" sz="1100" b="0" dirty="0" smtClean="0">
                          <a:solidFill>
                            <a:schemeClr val="tx1"/>
                          </a:solidFill>
                        </a:rPr>
                        <a:t>　女性の正規雇用比率　等）</a:t>
                      </a:r>
                      <a:endParaRPr kumimoji="1" lang="ja-JP" altLang="en-US" sz="1100" b="0" dirty="0">
                        <a:solidFill>
                          <a:schemeClr val="tx1"/>
                        </a:solidFill>
                      </a:endParaRPr>
                    </a:p>
                  </a:txBody>
                  <a:tcPr anchor="ctr"/>
                </a:tc>
                <a:extLst>
                  <a:ext uri="{0D108BD9-81ED-4DB2-BD59-A6C34878D82A}">
                    <a16:rowId xmlns:a16="http://schemas.microsoft.com/office/drawing/2014/main" val="1954967429"/>
                  </a:ext>
                </a:extLst>
              </a:tr>
              <a:tr h="0">
                <a:tc vMerge="1">
                  <a:txBody>
                    <a:bodyPr/>
                    <a:lstStyle/>
                    <a:p>
                      <a:endParaRPr kumimoji="1" lang="ja-JP" altLang="en-US" sz="1100" b="1" dirty="0"/>
                    </a:p>
                  </a:txBody>
                  <a:tcPr anchor="ctr">
                    <a:solidFill>
                      <a:schemeClr val="bg1">
                        <a:lumMod val="85000"/>
                      </a:schemeClr>
                    </a:solidFill>
                  </a:tcPr>
                </a:tc>
                <a:tc>
                  <a:txBody>
                    <a:bodyPr/>
                    <a:lstStyle/>
                    <a:p>
                      <a:r>
                        <a:rPr kumimoji="1" lang="ja-JP" altLang="en-US" sz="1100" dirty="0" smtClean="0">
                          <a:solidFill>
                            <a:schemeClr val="tx1"/>
                          </a:solidFill>
                        </a:rPr>
                        <a:t>府民の（主観的な）</a:t>
                      </a:r>
                      <a:endParaRPr kumimoji="1" lang="en-US" altLang="ja-JP" sz="1100" dirty="0" smtClean="0">
                        <a:solidFill>
                          <a:schemeClr val="tx1"/>
                        </a:solidFill>
                      </a:endParaRPr>
                    </a:p>
                    <a:p>
                      <a:r>
                        <a:rPr kumimoji="1" lang="ja-JP" altLang="en-US" sz="1100" dirty="0" smtClean="0">
                          <a:solidFill>
                            <a:schemeClr val="tx1"/>
                          </a:solidFill>
                        </a:rPr>
                        <a:t>心の豊かさを測る</a:t>
                      </a:r>
                      <a:endParaRPr kumimoji="1" lang="ja-JP" altLang="en-US" sz="1100" dirty="0">
                        <a:solidFill>
                          <a:schemeClr val="tx1"/>
                        </a:solidFill>
                      </a:endParaRPr>
                    </a:p>
                  </a:txBody>
                  <a:tcPr anchor="ctr"/>
                </a:tc>
                <a:tc>
                  <a:txBody>
                    <a:bodyPr/>
                    <a:lstStyle/>
                    <a:p>
                      <a:r>
                        <a:rPr kumimoji="1" lang="ja-JP" altLang="en-US" sz="1100" dirty="0" smtClean="0">
                          <a:solidFill>
                            <a:schemeClr val="tx1"/>
                          </a:solidFill>
                        </a:rPr>
                        <a:t>府民幸福度、生活満足度</a:t>
                      </a:r>
                    </a:p>
                  </a:txBody>
                  <a:tcPr anchor="ctr"/>
                </a:tc>
                <a:extLst>
                  <a:ext uri="{0D108BD9-81ED-4DB2-BD59-A6C34878D82A}">
                    <a16:rowId xmlns:a16="http://schemas.microsoft.com/office/drawing/2014/main" val="2445259959"/>
                  </a:ext>
                </a:extLst>
              </a:tr>
              <a:tr h="0">
                <a:tc vMerge="1">
                  <a:txBody>
                    <a:bodyPr/>
                    <a:lstStyle/>
                    <a:p>
                      <a:endParaRPr kumimoji="1" lang="ja-JP" altLang="en-US" sz="1100" b="1" dirty="0"/>
                    </a:p>
                  </a:txBody>
                  <a:tcPr anchor="ctr">
                    <a:solidFill>
                      <a:schemeClr val="bg1">
                        <a:lumMod val="85000"/>
                      </a:schemeClr>
                    </a:solidFill>
                  </a:tcPr>
                </a:tc>
                <a:tc>
                  <a:txBody>
                    <a:bodyPr/>
                    <a:lstStyle/>
                    <a:p>
                      <a:r>
                        <a:rPr kumimoji="1" lang="ja-JP" altLang="en-US" sz="1100" dirty="0" smtClean="0">
                          <a:solidFill>
                            <a:schemeClr val="tx1"/>
                          </a:solidFill>
                        </a:rPr>
                        <a:t>文化芸術体験の充実度合を測る</a:t>
                      </a:r>
                      <a:endParaRPr kumimoji="1" lang="ja-JP" altLang="en-US" sz="1100" dirty="0">
                        <a:solidFill>
                          <a:schemeClr val="tx1"/>
                        </a:solidFill>
                      </a:endParaRPr>
                    </a:p>
                  </a:txBody>
                  <a:tcPr anchor="ctr"/>
                </a:tc>
                <a:tc>
                  <a:txBody>
                    <a:bodyPr/>
                    <a:lstStyle/>
                    <a:p>
                      <a:r>
                        <a:rPr kumimoji="1" lang="ja-JP" altLang="en-US" sz="1100" dirty="0" smtClean="0">
                          <a:solidFill>
                            <a:schemeClr val="tx1"/>
                          </a:solidFill>
                        </a:rPr>
                        <a:t>劇場、音楽堂、博物館の数</a:t>
                      </a:r>
                      <a:endParaRPr kumimoji="1" lang="ja-JP" altLang="en-US" sz="1100" dirty="0">
                        <a:solidFill>
                          <a:schemeClr val="tx1"/>
                        </a:solidFill>
                      </a:endParaRPr>
                    </a:p>
                  </a:txBody>
                  <a:tcPr anchor="ctr"/>
                </a:tc>
                <a:extLst>
                  <a:ext uri="{0D108BD9-81ED-4DB2-BD59-A6C34878D82A}">
                    <a16:rowId xmlns:a16="http://schemas.microsoft.com/office/drawing/2014/main" val="3307144589"/>
                  </a:ext>
                </a:extLst>
              </a:tr>
              <a:tr h="0">
                <a:tc vMerge="1">
                  <a:txBody>
                    <a:bodyPr/>
                    <a:lstStyle/>
                    <a:p>
                      <a:endParaRPr kumimoji="1" lang="ja-JP" altLang="en-US" sz="1100" b="1" dirty="0"/>
                    </a:p>
                  </a:txBody>
                  <a:tcPr anchor="ctr">
                    <a:solidFill>
                      <a:schemeClr val="bg1">
                        <a:lumMod val="85000"/>
                      </a:schemeClr>
                    </a:solidFill>
                  </a:tcPr>
                </a:tc>
                <a:tc>
                  <a:txBody>
                    <a:bodyPr/>
                    <a:lstStyle/>
                    <a:p>
                      <a:r>
                        <a:rPr kumimoji="1" lang="ja-JP" altLang="en-US" sz="1100" dirty="0" smtClean="0">
                          <a:solidFill>
                            <a:schemeClr val="tx1"/>
                          </a:solidFill>
                        </a:rPr>
                        <a:t>大阪の住みやすさを測る</a:t>
                      </a:r>
                      <a:endParaRPr kumimoji="1" lang="ja-JP" altLang="en-US" sz="1100" dirty="0">
                        <a:solidFill>
                          <a:schemeClr val="tx1"/>
                        </a:solidFill>
                      </a:endParaRPr>
                    </a:p>
                  </a:txBody>
                  <a:tcPr anchor="ctr"/>
                </a:tc>
                <a:tc>
                  <a:txBody>
                    <a:bodyPr/>
                    <a:lstStyle/>
                    <a:p>
                      <a:r>
                        <a:rPr kumimoji="1" lang="ja-JP" altLang="en-US" sz="1100" dirty="0" smtClean="0">
                          <a:solidFill>
                            <a:schemeClr val="tx1"/>
                          </a:solidFill>
                        </a:rPr>
                        <a:t>住みたいまちランキング</a:t>
                      </a:r>
                      <a:endParaRPr kumimoji="1" lang="en-US" altLang="ja-JP" sz="1100" dirty="0" smtClean="0">
                        <a:solidFill>
                          <a:schemeClr val="tx1"/>
                        </a:solidFill>
                      </a:endParaRPr>
                    </a:p>
                    <a:p>
                      <a:r>
                        <a:rPr kumimoji="1" lang="en-US" altLang="ja-JP" sz="1100" dirty="0" smtClean="0">
                          <a:solidFill>
                            <a:schemeClr val="tx1"/>
                          </a:solidFill>
                        </a:rPr>
                        <a:t>※</a:t>
                      </a:r>
                      <a:r>
                        <a:rPr kumimoji="1" lang="ja-JP" altLang="en-US" sz="1100" dirty="0" smtClean="0">
                          <a:solidFill>
                            <a:schemeClr val="tx1"/>
                          </a:solidFill>
                        </a:rPr>
                        <a:t>英エコノミスト</a:t>
                      </a:r>
                    </a:p>
                  </a:txBody>
                  <a:tcPr anchor="ctr"/>
                </a:tc>
                <a:extLst>
                  <a:ext uri="{0D108BD9-81ED-4DB2-BD59-A6C34878D82A}">
                    <a16:rowId xmlns:a16="http://schemas.microsoft.com/office/drawing/2014/main" val="2138567270"/>
                  </a:ext>
                </a:extLst>
              </a:tr>
              <a:tr h="279009">
                <a:tc vMerge="1">
                  <a:txBody>
                    <a:bodyPr/>
                    <a:lstStyle/>
                    <a:p>
                      <a:endParaRPr kumimoji="1" lang="ja-JP" altLang="en-US" sz="1100" b="1" dirty="0"/>
                    </a:p>
                  </a:txBody>
                  <a:tcPr anchor="ctr">
                    <a:solidFill>
                      <a:schemeClr val="bg1">
                        <a:lumMod val="85000"/>
                      </a:schemeClr>
                    </a:solidFill>
                  </a:tcPr>
                </a:tc>
                <a:tc>
                  <a:txBody>
                    <a:bodyPr/>
                    <a:lstStyle/>
                    <a:p>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DX</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の推進度合、データ基盤の整備状況、</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AI</a:t>
                      </a:r>
                      <a:r>
                        <a:rPr lang="ja-JP" altLang="en-US" sz="1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の活用状況を測る　</a:t>
                      </a:r>
                      <a:endParaRPr kumimoji="1" lang="ja-JP" altLang="en-US" sz="1100" dirty="0" smtClean="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スマートシティランキング</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※IMD</a:t>
                      </a:r>
                      <a:r>
                        <a:rPr lang="zh-TW"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国際経営開発研究所</a:t>
                      </a:r>
                      <a:endParaRPr kumimoji="1" lang="ja-JP" altLang="en-US" sz="1100" dirty="0" smtClean="0">
                        <a:solidFill>
                          <a:schemeClr val="tx1"/>
                        </a:solidFill>
                      </a:endParaRPr>
                    </a:p>
                    <a:p>
                      <a:endParaRPr kumimoji="1" lang="ja-JP" altLang="en-US" sz="1100" dirty="0" smtClean="0">
                        <a:solidFill>
                          <a:schemeClr val="tx1"/>
                        </a:solidFill>
                      </a:endParaRPr>
                    </a:p>
                  </a:txBody>
                  <a:tcPr anchor="ctr"/>
                </a:tc>
                <a:extLst>
                  <a:ext uri="{0D108BD9-81ED-4DB2-BD59-A6C34878D82A}">
                    <a16:rowId xmlns:a16="http://schemas.microsoft.com/office/drawing/2014/main" val="3554300458"/>
                  </a:ext>
                </a:extLst>
              </a:tr>
            </a:tbl>
          </a:graphicData>
        </a:graphic>
      </p:graphicFrame>
      <p:graphicFrame>
        <p:nvGraphicFramePr>
          <p:cNvPr id="14" name="表 13"/>
          <p:cNvGraphicFramePr>
            <a:graphicFrameLocks noGrp="1"/>
          </p:cNvGraphicFramePr>
          <p:nvPr>
            <p:extLst/>
          </p:nvPr>
        </p:nvGraphicFramePr>
        <p:xfrm>
          <a:off x="103175" y="5096656"/>
          <a:ext cx="4321327" cy="1706880"/>
        </p:xfrm>
        <a:graphic>
          <a:graphicData uri="http://schemas.openxmlformats.org/drawingml/2006/table">
            <a:tbl>
              <a:tblPr firstRow="1" bandRow="1">
                <a:tableStyleId>{5940675A-B579-460E-94D1-54222C63F5DA}</a:tableStyleId>
              </a:tblPr>
              <a:tblGrid>
                <a:gridCol w="1036077">
                  <a:extLst>
                    <a:ext uri="{9D8B030D-6E8A-4147-A177-3AD203B41FA5}">
                      <a16:colId xmlns:a16="http://schemas.microsoft.com/office/drawing/2014/main" val="1632051706"/>
                    </a:ext>
                  </a:extLst>
                </a:gridCol>
                <a:gridCol w="1618938">
                  <a:extLst>
                    <a:ext uri="{9D8B030D-6E8A-4147-A177-3AD203B41FA5}">
                      <a16:colId xmlns:a16="http://schemas.microsoft.com/office/drawing/2014/main" val="1268155616"/>
                    </a:ext>
                  </a:extLst>
                </a:gridCol>
                <a:gridCol w="1666312">
                  <a:extLst>
                    <a:ext uri="{9D8B030D-6E8A-4147-A177-3AD203B41FA5}">
                      <a16:colId xmlns:a16="http://schemas.microsoft.com/office/drawing/2014/main" val="4039820776"/>
                    </a:ext>
                  </a:extLst>
                </a:gridCol>
              </a:tblGrid>
              <a:tr h="238053">
                <a:tc rowSpan="4">
                  <a:txBody>
                    <a:bodyPr/>
                    <a:lstStyle/>
                    <a:p>
                      <a:r>
                        <a:rPr kumimoji="1" lang="ja-JP" altLang="en-US" sz="1100" b="1" dirty="0" smtClean="0"/>
                        <a:t>社会課題</a:t>
                      </a:r>
                      <a:endParaRPr kumimoji="1" lang="en-US" altLang="ja-JP" sz="1100" b="1" dirty="0" smtClean="0"/>
                    </a:p>
                    <a:p>
                      <a:r>
                        <a:rPr kumimoji="1" lang="ja-JP" altLang="en-US" sz="1100" b="1" dirty="0" smtClean="0"/>
                        <a:t>の解決</a:t>
                      </a:r>
                    </a:p>
                    <a:p>
                      <a:endParaRPr kumimoji="1" lang="ja-JP" altLang="en-US" sz="1100" b="1" dirty="0"/>
                    </a:p>
                  </a:txBody>
                  <a:tcPr anchor="ctr">
                    <a:solidFill>
                      <a:schemeClr val="bg1">
                        <a:lumMod val="85000"/>
                      </a:schemeClr>
                    </a:solidFill>
                  </a:tcPr>
                </a:tc>
                <a:tc>
                  <a:txBody>
                    <a:bodyPr/>
                    <a:lstStyle/>
                    <a:p>
                      <a:r>
                        <a:rPr kumimoji="1" lang="ja-JP" altLang="en-US" sz="1100" dirty="0" smtClean="0"/>
                        <a:t>社会課題の解決度合を測る　　</a:t>
                      </a:r>
                      <a:endParaRPr kumimoji="1" lang="ja-JP" altLang="en-US" sz="1100" dirty="0"/>
                    </a:p>
                  </a:txBody>
                  <a:tcPr anchor="ctr"/>
                </a:tc>
                <a:tc>
                  <a:txBody>
                    <a:bodyPr/>
                    <a:lstStyle/>
                    <a:p>
                      <a:r>
                        <a:rPr kumimoji="1" lang="en-US" altLang="ja-JP" sz="1100" dirty="0" smtClean="0"/>
                        <a:t>SDGs</a:t>
                      </a:r>
                      <a:r>
                        <a:rPr kumimoji="1" lang="ja-JP" altLang="en-US" sz="1100" dirty="0" smtClean="0"/>
                        <a:t>の大阪の重点ゴールの達成</a:t>
                      </a:r>
                      <a:endParaRPr kumimoji="1" lang="ja-JP" altLang="en-US" sz="1100" dirty="0"/>
                    </a:p>
                  </a:txBody>
                  <a:tcPr anchor="ctr"/>
                </a:tc>
                <a:extLst>
                  <a:ext uri="{0D108BD9-81ED-4DB2-BD59-A6C34878D82A}">
                    <a16:rowId xmlns:a16="http://schemas.microsoft.com/office/drawing/2014/main" val="1001799402"/>
                  </a:ext>
                </a:extLst>
              </a:tr>
              <a:tr h="331573">
                <a:tc vMerge="1">
                  <a:txBody>
                    <a:bodyPr/>
                    <a:lstStyle/>
                    <a:p>
                      <a:endParaRPr kumimoji="1" lang="ja-JP" altLang="en-US"/>
                    </a:p>
                  </a:txBody>
                  <a:tcPr/>
                </a:tc>
                <a:tc>
                  <a:txBody>
                    <a:bodyPr/>
                    <a:lstStyle/>
                    <a:p>
                      <a:r>
                        <a:rPr kumimoji="1" lang="ja-JP" altLang="en-US" sz="1100" dirty="0" smtClean="0"/>
                        <a:t>脱炭素に向けた状況を測る</a:t>
                      </a:r>
                      <a:endParaRPr kumimoji="1" lang="ja-JP" altLang="en-US" sz="1100" dirty="0"/>
                    </a:p>
                  </a:txBody>
                  <a:tcPr anchor="ctr"/>
                </a:tc>
                <a:tc>
                  <a:txBody>
                    <a:bodyPr/>
                    <a:lstStyle/>
                    <a:p>
                      <a:r>
                        <a:rPr kumimoji="1" lang="ja-JP" altLang="en-US" sz="1100" dirty="0" smtClean="0"/>
                        <a:t>カーボンニュートラル達成、</a:t>
                      </a:r>
                      <a:endParaRPr kumimoji="1" lang="en-US" altLang="ja-JP" sz="1100" dirty="0" smtClean="0"/>
                    </a:p>
                    <a:p>
                      <a:r>
                        <a:rPr kumimoji="1" lang="ja-JP" altLang="en-US" sz="1100" dirty="0" smtClean="0"/>
                        <a:t>カーボンネガティブ実践</a:t>
                      </a:r>
                    </a:p>
                  </a:txBody>
                  <a:tcPr anchor="ctr"/>
                </a:tc>
                <a:extLst>
                  <a:ext uri="{0D108BD9-81ED-4DB2-BD59-A6C34878D82A}">
                    <a16:rowId xmlns:a16="http://schemas.microsoft.com/office/drawing/2014/main" val="2861491103"/>
                  </a:ext>
                </a:extLst>
              </a:tr>
              <a:tr h="238053">
                <a:tc vMerge="1">
                  <a:txBody>
                    <a:bodyPr/>
                    <a:lstStyle/>
                    <a:p>
                      <a:endParaRPr kumimoji="1" lang="ja-JP" altLang="en-US" sz="1100" b="1" dirty="0"/>
                    </a:p>
                  </a:txBody>
                  <a:tcPr anchor="ctr">
                    <a:solidFill>
                      <a:schemeClr val="bg1">
                        <a:lumMod val="85000"/>
                      </a:schemeClr>
                    </a:solidFill>
                  </a:tcPr>
                </a:tc>
                <a:tc>
                  <a:txBody>
                    <a:bodyPr/>
                    <a:lstStyle/>
                    <a:p>
                      <a:r>
                        <a:rPr kumimoji="1" lang="ja-JP" altLang="en-US" sz="1100" dirty="0" smtClean="0"/>
                        <a:t>大阪の教育力を測る　　　</a:t>
                      </a:r>
                      <a:endParaRPr kumimoji="1" lang="ja-JP" altLang="en-US" sz="1100" dirty="0"/>
                    </a:p>
                  </a:txBody>
                  <a:tcPr anchor="ctr"/>
                </a:tc>
                <a:tc>
                  <a:txBody>
                    <a:bodyPr/>
                    <a:lstStyle/>
                    <a:p>
                      <a:r>
                        <a:rPr kumimoji="1" lang="ja-JP" altLang="en-US" sz="1100" dirty="0" smtClean="0"/>
                        <a:t>全国学力・学習状況調査</a:t>
                      </a:r>
                      <a:endParaRPr kumimoji="1" lang="ja-JP" altLang="en-US" sz="1100" dirty="0"/>
                    </a:p>
                  </a:txBody>
                  <a:tcPr anchor="ctr"/>
                </a:tc>
                <a:extLst>
                  <a:ext uri="{0D108BD9-81ED-4DB2-BD59-A6C34878D82A}">
                    <a16:rowId xmlns:a16="http://schemas.microsoft.com/office/drawing/2014/main" val="3253853669"/>
                  </a:ext>
                </a:extLst>
              </a:tr>
              <a:tr h="331573">
                <a:tc vMerge="1">
                  <a:txBody>
                    <a:bodyPr/>
                    <a:lstStyle/>
                    <a:p>
                      <a:endParaRPr kumimoji="1" lang="ja-JP" altLang="en-US" sz="1100" b="1" dirty="0"/>
                    </a:p>
                  </a:txBody>
                  <a:tcPr anchor="ctr">
                    <a:solidFill>
                      <a:schemeClr val="bg1">
                        <a:lumMod val="85000"/>
                      </a:schemeClr>
                    </a:solidFill>
                  </a:tcPr>
                </a:tc>
                <a:tc>
                  <a:txBody>
                    <a:bodyPr/>
                    <a:lstStyle/>
                    <a:p>
                      <a:r>
                        <a:rPr kumimoji="1" lang="ja-JP" altLang="en-US" sz="1100" dirty="0" smtClean="0"/>
                        <a:t>大阪の安全度（治安）を測る　</a:t>
                      </a:r>
                      <a:endParaRPr kumimoji="1" lang="ja-JP" altLang="en-US" sz="1100" dirty="0"/>
                    </a:p>
                  </a:txBody>
                  <a:tcPr anchor="ctr"/>
                </a:tc>
                <a:tc>
                  <a:txBody>
                    <a:bodyPr/>
                    <a:lstStyle/>
                    <a:p>
                      <a:r>
                        <a:rPr kumimoji="1" lang="ja-JP" altLang="en-US" sz="1100" dirty="0" smtClean="0"/>
                        <a:t>人口一人あたり刑法犯認知件数、世界安全なまちランキング</a:t>
                      </a:r>
                      <a:endParaRPr kumimoji="1" lang="ja-JP" altLang="en-US" sz="1100" dirty="0"/>
                    </a:p>
                  </a:txBody>
                  <a:tcPr anchor="ctr"/>
                </a:tc>
                <a:extLst>
                  <a:ext uri="{0D108BD9-81ED-4DB2-BD59-A6C34878D82A}">
                    <a16:rowId xmlns:a16="http://schemas.microsoft.com/office/drawing/2014/main" val="4027215573"/>
                  </a:ext>
                </a:extLst>
              </a:tr>
            </a:tbl>
          </a:graphicData>
        </a:graphic>
      </p:graphicFrame>
      <p:sp>
        <p:nvSpPr>
          <p:cNvPr id="15" name="角丸四角形 14"/>
          <p:cNvSpPr/>
          <p:nvPr/>
        </p:nvSpPr>
        <p:spPr>
          <a:xfrm>
            <a:off x="4958140" y="5270412"/>
            <a:ext cx="2836746" cy="992460"/>
          </a:xfrm>
          <a:prstGeom prst="roundRect">
            <a:avLst>
              <a:gd name="adj" fmla="val 0"/>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34162" tIns="68324" rIns="34162" bIns="34162" rtlCol="0" anchor="t"/>
          <a:lstStyle/>
          <a:p>
            <a:pPr marL="277813" indent="-277813" fontAlgn="base">
              <a:lnSpc>
                <a:spcPts val="1800"/>
              </a:lnSpc>
              <a:spcBef>
                <a:spcPts val="600"/>
              </a:spcBef>
            </a:pP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シビックプライドの醸成</a:t>
            </a: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7813" indent="-277813" fontAlgn="base">
              <a:lnSpc>
                <a:spcPts val="18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●府民の共感度を測る</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（副首都認知度：府民アンケート）</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7813" indent="-277813" fontAlgn="base">
              <a:lnSpc>
                <a:spcPts val="1800"/>
              </a:lnSpc>
              <a:spcBef>
                <a:spcPts val="300"/>
              </a:spcBef>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●府民の大阪への愛着度を測る</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7813" indent="-277813" fontAlgn="base">
              <a:lnSpc>
                <a:spcPts val="18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（府民愛着度：府民アンケート）</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6986866" y="269305"/>
            <a:ext cx="2444910" cy="261610"/>
          </a:xfrm>
          <a:prstGeom prst="rect">
            <a:avLst/>
          </a:prstGeom>
        </p:spPr>
        <p:txBody>
          <a:bodyPr wrap="square">
            <a:spAutoFit/>
          </a:bodyPr>
          <a:lstStyle/>
          <a:p>
            <a:r>
              <a:rPr kumimoji="1" lang="ja-JP" altLang="en-US" sz="1100" dirty="0">
                <a:solidFill>
                  <a:prstClr val="black"/>
                </a:solidFill>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第</a:t>
            </a:r>
            <a:r>
              <a:rPr lang="en-US" altLang="ja-JP" sz="1100" dirty="0" smtClean="0">
                <a:latin typeface="Meiryo UI" panose="020B0604030504040204" pitchFamily="50" charset="-128"/>
                <a:ea typeface="Meiryo UI" panose="020B0604030504040204" pitchFamily="50" charset="-128"/>
              </a:rPr>
              <a:t>18</a:t>
            </a:r>
            <a:r>
              <a:rPr lang="ja-JP" altLang="en-US" sz="1100" dirty="0" smtClean="0">
                <a:latin typeface="Meiryo UI" panose="020B0604030504040204" pitchFamily="50" charset="-128"/>
                <a:ea typeface="Meiryo UI" panose="020B0604030504040204" pitchFamily="50" charset="-128"/>
              </a:rPr>
              <a:t>回意見交換会資料再掲）</a:t>
            </a:r>
            <a:endParaRPr lang="en-US" altLang="ja-JP" sz="11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767256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cxnSp>
        <p:nvCxnSpPr>
          <p:cNvPr id="9" name="直線コネクタ 8"/>
          <p:cNvCxnSpPr/>
          <p:nvPr/>
        </p:nvCxnSpPr>
        <p:spPr>
          <a:xfrm>
            <a:off x="308916" y="707279"/>
            <a:ext cx="8726251" cy="0"/>
          </a:xfrm>
          <a:prstGeom prst="line">
            <a:avLst/>
          </a:prstGeom>
        </p:spPr>
        <p:style>
          <a:lnRef idx="1">
            <a:schemeClr val="dk1"/>
          </a:lnRef>
          <a:fillRef idx="0">
            <a:schemeClr val="dk1"/>
          </a:fillRef>
          <a:effectRef idx="0">
            <a:schemeClr val="dk1"/>
          </a:effectRef>
          <a:fontRef idx="minor">
            <a:schemeClr val="tx1"/>
          </a:fontRef>
        </p:style>
      </p:cxnSp>
      <p:sp>
        <p:nvSpPr>
          <p:cNvPr id="8" name="正方形/長方形 7"/>
          <p:cNvSpPr/>
          <p:nvPr/>
        </p:nvSpPr>
        <p:spPr>
          <a:xfrm>
            <a:off x="145416" y="199593"/>
            <a:ext cx="8616472" cy="400110"/>
          </a:xfrm>
          <a:prstGeom prst="rect">
            <a:avLst/>
          </a:prstGeom>
        </p:spPr>
        <p:txBody>
          <a:bodyPr wrap="square">
            <a:spAutoFit/>
          </a:bodyPr>
          <a:lstStyle/>
          <a:p>
            <a:r>
              <a:rPr lang="ja-JP" altLang="en-US" sz="2000" b="1" dirty="0" smtClean="0"/>
              <a:t>■　将来に予定される主な出来事</a:t>
            </a:r>
            <a:endParaRPr lang="ja-JP" altLang="en-US" sz="2000" b="1" dirty="0"/>
          </a:p>
        </p:txBody>
      </p:sp>
      <p:sp>
        <p:nvSpPr>
          <p:cNvPr id="42" name="図形 41"/>
          <p:cNvSpPr/>
          <p:nvPr/>
        </p:nvSpPr>
        <p:spPr>
          <a:xfrm rot="17665901" flipV="1">
            <a:off x="260064" y="1177355"/>
            <a:ext cx="8018210" cy="5416097"/>
          </a:xfrm>
          <a:prstGeom prst="swooshArrow">
            <a:avLst>
              <a:gd name="adj1" fmla="val 25000"/>
              <a:gd name="adj2" fmla="val 25000"/>
            </a:avLst>
          </a:prstGeom>
          <a:solidFill>
            <a:srgbClr val="FFC000"/>
          </a:solidFill>
          <a:scene3d>
            <a:camera prst="orthographicFront"/>
            <a:lightRig rig="flat" dir="t"/>
          </a:scene3d>
          <a:sp3d z="-190500" extrusionH="12700" prstMaterial="plastic">
            <a:bevelT w="50800" h="50800"/>
          </a:sp3d>
        </p:spPr>
        <p:style>
          <a:lnRef idx="0">
            <a:schemeClr val="accent1">
              <a:hueOff val="0"/>
              <a:satOff val="0"/>
              <a:lumOff val="0"/>
              <a:alphaOff val="0"/>
            </a:schemeClr>
          </a:lnRef>
          <a:fillRef idx="3">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51" name="正方形/長方形 50"/>
          <p:cNvSpPr/>
          <p:nvPr/>
        </p:nvSpPr>
        <p:spPr>
          <a:xfrm>
            <a:off x="600583" y="5959665"/>
            <a:ext cx="540000" cy="533210"/>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nSpc>
                <a:spcPts val="1500"/>
              </a:lnSpc>
            </a:pPr>
            <a:r>
              <a:rPr lang="ja-JP" altLang="en-US" sz="1600" b="1" spc="-9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現在　</a:t>
            </a:r>
            <a:endParaRPr lang="en-US" altLang="ja-JP" sz="1600" b="1" spc="-9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600" b="1" spc="-9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spc="-9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・副首都ビジョン改定（予定）</a:t>
            </a:r>
            <a:endPar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正方形/長方形 54"/>
          <p:cNvSpPr/>
          <p:nvPr/>
        </p:nvSpPr>
        <p:spPr>
          <a:xfrm>
            <a:off x="1698270" y="5275922"/>
            <a:ext cx="2792185" cy="533210"/>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nSpc>
                <a:spcPts val="1500"/>
              </a:lnSpc>
            </a:pPr>
            <a:r>
              <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2025</a:t>
            </a:r>
          </a:p>
          <a:p>
            <a:pPr>
              <a:lnSpc>
                <a:spcPts val="1500"/>
              </a:lnSpc>
            </a:pP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・大阪・関西万博開催</a:t>
            </a:r>
            <a:endPar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・団塊の世代が</a:t>
            </a:r>
            <a:r>
              <a:rPr lang="en-US" altLang="ja-JP"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75</a:t>
            </a: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歳以上の後期</a:t>
            </a: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高齢者に</a:t>
            </a:r>
            <a:endPar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テキスト ボックス 4"/>
          <p:cNvSpPr txBox="1">
            <a:spLocks noChangeArrowheads="1"/>
          </p:cNvSpPr>
          <p:nvPr/>
        </p:nvSpPr>
        <p:spPr bwMode="auto">
          <a:xfrm>
            <a:off x="6364027" y="5871887"/>
            <a:ext cx="2808312"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10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事業等の名称は仮称や通称のものもある</a:t>
            </a:r>
            <a:endParaRPr lang="en-US" altLang="ja-JP" sz="10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en-US" altLang="ja-JP" sz="10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今後の予定</a:t>
            </a:r>
            <a:r>
              <a:rPr lang="ja-JP" altLang="en-US" sz="10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は現時点</a:t>
            </a:r>
            <a:r>
              <a:rPr lang="ja-JP" altLang="en-US" sz="10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の想定</a:t>
            </a:r>
            <a:endParaRPr lang="en-US" altLang="ja-JP" sz="10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pPr>
            <a:r>
              <a:rPr lang="ja-JP" altLang="en-US" sz="10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各事業</a:t>
            </a:r>
            <a:r>
              <a:rPr lang="ja-JP" altLang="en-US" sz="10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取組状況等により変動</a:t>
            </a:r>
            <a:r>
              <a:rPr lang="ja-JP" altLang="en-US" sz="10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があり得る</a:t>
            </a:r>
          </a:p>
        </p:txBody>
      </p:sp>
      <p:sp>
        <p:nvSpPr>
          <p:cNvPr id="67" name="円/楕円 25"/>
          <p:cNvSpPr/>
          <p:nvPr/>
        </p:nvSpPr>
        <p:spPr>
          <a:xfrm>
            <a:off x="2469169" y="4522196"/>
            <a:ext cx="1800000" cy="499886"/>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36000" rtlCol="0" anchor="ctr"/>
          <a:lstStyle/>
          <a:p>
            <a:r>
              <a:rPr lang="en-US" altLang="ja-JP" sz="1600" b="1" dirty="0" smtClean="0">
                <a:solidFill>
                  <a:schemeClr val="tx2"/>
                </a:solidFill>
                <a:latin typeface="Meiryo UI" panose="020B0604030504040204" pitchFamily="50" charset="-128"/>
                <a:ea typeface="Meiryo UI" panose="020B0604030504040204" pitchFamily="50" charset="-128"/>
              </a:rPr>
              <a:t>2029</a:t>
            </a:r>
          </a:p>
          <a:p>
            <a:pPr>
              <a:lnSpc>
                <a:spcPts val="1500"/>
              </a:lnSpc>
            </a:pPr>
            <a:r>
              <a:rPr lang="ja-JP" altLang="en-US" sz="1600" b="1" dirty="0" smtClean="0">
                <a:solidFill>
                  <a:schemeClr val="tx2"/>
                </a:solidFill>
                <a:latin typeface="Meiryo UI" panose="020B0604030504040204" pitchFamily="50" charset="-128"/>
                <a:ea typeface="Meiryo UI" panose="020B0604030504040204" pitchFamily="50" charset="-128"/>
              </a:rPr>
              <a:t>　・統合型リゾート（</a:t>
            </a:r>
            <a:r>
              <a:rPr lang="en-US" altLang="ja-JP" sz="1600" b="1" dirty="0" smtClean="0">
                <a:solidFill>
                  <a:schemeClr val="tx2"/>
                </a:solidFill>
                <a:latin typeface="Meiryo UI" panose="020B0604030504040204" pitchFamily="50" charset="-128"/>
                <a:ea typeface="Meiryo UI" panose="020B0604030504040204" pitchFamily="50" charset="-128"/>
              </a:rPr>
              <a:t>IR</a:t>
            </a:r>
            <a:r>
              <a:rPr lang="ja-JP" altLang="en-US" sz="1600" b="1" dirty="0" smtClean="0">
                <a:solidFill>
                  <a:schemeClr val="tx2"/>
                </a:solidFill>
                <a:latin typeface="Meiryo UI" panose="020B0604030504040204" pitchFamily="50" charset="-128"/>
                <a:ea typeface="Meiryo UI" panose="020B0604030504040204" pitchFamily="50" charset="-128"/>
              </a:rPr>
              <a:t>）開業</a:t>
            </a:r>
            <a:endPar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正方形/長方形 69"/>
          <p:cNvSpPr/>
          <p:nvPr/>
        </p:nvSpPr>
        <p:spPr>
          <a:xfrm>
            <a:off x="4132041" y="3061813"/>
            <a:ext cx="3468187" cy="754192"/>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nSpc>
                <a:spcPts val="1500"/>
              </a:lnSpc>
            </a:pP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・スーパー</a:t>
            </a: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メガリージョン形成</a:t>
            </a:r>
            <a:endPar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（リニア中央新幹線・北陸新幹線大阪開業）</a:t>
            </a:r>
            <a:endPar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3372497" y="3885403"/>
            <a:ext cx="540000" cy="533210"/>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nSpc>
                <a:spcPts val="1500"/>
              </a:lnSpc>
            </a:pPr>
            <a:r>
              <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2030</a:t>
            </a:r>
          </a:p>
          <a:p>
            <a:pPr>
              <a:lnSpc>
                <a:spcPts val="1500"/>
              </a:lnSpc>
            </a:pP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達成目標年</a:t>
            </a:r>
            <a:endPar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4132041" y="2775412"/>
            <a:ext cx="540000" cy="533210"/>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nSpc>
                <a:spcPts val="1500"/>
              </a:lnSpc>
            </a:pPr>
            <a:r>
              <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2040</a:t>
            </a:r>
            <a:endParaRPr lang="en-US" altLang="ja-JP"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・副首都ビジョン改定時に生まれた子どもたちが成人</a:t>
            </a:r>
            <a:endPar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・団塊</a:t>
            </a: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ジュニア世代が高齢者</a:t>
            </a: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に</a:t>
            </a:r>
            <a:r>
              <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高齢者人口ピーク</a:t>
            </a:r>
            <a:r>
              <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5016860" y="2004231"/>
            <a:ext cx="540000" cy="533210"/>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nSpc>
                <a:spcPts val="1500"/>
              </a:lnSpc>
            </a:pPr>
            <a:r>
              <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2050</a:t>
            </a:r>
            <a:endParaRPr lang="en-US" altLang="ja-JP"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・カーボンニュートラル達成目標年</a:t>
            </a:r>
            <a:endPar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・団塊</a:t>
            </a: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ジュニア世代</a:t>
            </a: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が後期高齢者に</a:t>
            </a:r>
            <a:endPar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・日本</a:t>
            </a: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の人口</a:t>
            </a: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が</a:t>
            </a:r>
            <a:r>
              <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億人を</a:t>
            </a: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割り込む</a:t>
            </a:r>
            <a:endPar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5286860" y="1072787"/>
            <a:ext cx="540000" cy="533210"/>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nSpc>
                <a:spcPts val="1500"/>
              </a:lnSpc>
            </a:pPr>
            <a:r>
              <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2100</a:t>
            </a:r>
            <a:endParaRPr lang="en-US" altLang="ja-JP"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・日本</a:t>
            </a:r>
            <a:r>
              <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の人口</a:t>
            </a: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が</a:t>
            </a:r>
            <a:r>
              <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6,000</a:t>
            </a: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万人を割り込む</a:t>
            </a:r>
            <a:endPar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endParaRPr lang="en-US" altLang="ja-JP"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スライド番号プレースホルダー 3"/>
          <p:cNvSpPr>
            <a:spLocks noGrp="1"/>
          </p:cNvSpPr>
          <p:nvPr>
            <p:ph type="sldNum" sz="quarter" idx="12"/>
          </p:nvPr>
        </p:nvSpPr>
        <p:spPr>
          <a:xfrm>
            <a:off x="7114939" y="6526370"/>
            <a:ext cx="2057400" cy="365125"/>
          </a:xfrm>
        </p:spPr>
        <p:txBody>
          <a:bodyPr/>
          <a:lstStyle/>
          <a:p>
            <a:fld id="{50F88186-B17D-4CE3-A887-D91699CF601C}" type="slidenum">
              <a:rPr kumimoji="1" lang="ja-JP" altLang="en-US" smtClean="0"/>
              <a:t>10</a:t>
            </a:fld>
            <a:endParaRPr kumimoji="1" lang="ja-JP" altLang="en-US" dirty="0"/>
          </a:p>
        </p:txBody>
      </p:sp>
      <p:sp>
        <p:nvSpPr>
          <p:cNvPr id="17" name="正方形/長方形 16"/>
          <p:cNvSpPr/>
          <p:nvPr/>
        </p:nvSpPr>
        <p:spPr>
          <a:xfrm>
            <a:off x="6986866" y="269305"/>
            <a:ext cx="2444910" cy="261610"/>
          </a:xfrm>
          <a:prstGeom prst="rect">
            <a:avLst/>
          </a:prstGeom>
        </p:spPr>
        <p:txBody>
          <a:bodyPr wrap="square">
            <a:spAutoFit/>
          </a:bodyPr>
          <a:lstStyle/>
          <a:p>
            <a:r>
              <a:rPr kumimoji="1" lang="ja-JP" altLang="en-US" sz="1100" dirty="0">
                <a:solidFill>
                  <a:prstClr val="black"/>
                </a:solidFill>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第</a:t>
            </a:r>
            <a:r>
              <a:rPr lang="en-US" altLang="ja-JP" sz="1100" dirty="0" smtClean="0">
                <a:latin typeface="Meiryo UI" panose="020B0604030504040204" pitchFamily="50" charset="-128"/>
                <a:ea typeface="Meiryo UI" panose="020B0604030504040204" pitchFamily="50" charset="-128"/>
              </a:rPr>
              <a:t>18</a:t>
            </a:r>
            <a:r>
              <a:rPr lang="ja-JP" altLang="en-US" sz="1100" dirty="0" smtClean="0">
                <a:latin typeface="Meiryo UI" panose="020B0604030504040204" pitchFamily="50" charset="-128"/>
                <a:ea typeface="Meiryo UI" panose="020B0604030504040204" pitchFamily="50" charset="-128"/>
              </a:rPr>
              <a:t>回意見交換会資料再掲）</a:t>
            </a:r>
            <a:endParaRPr lang="en-US" altLang="ja-JP" sz="11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126264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 y="-17841"/>
            <a:ext cx="5238205" cy="400110"/>
          </a:xfrm>
          <a:prstGeom prst="rect">
            <a:avLst/>
          </a:prstGeom>
        </p:spPr>
        <p:txBody>
          <a:bodyPr wrap="square">
            <a:spAutoFit/>
          </a:bodyPr>
          <a:lstStyle/>
          <a:p>
            <a:r>
              <a:rPr kumimoji="1" lang="ja-JP" altLang="en-US" sz="2000" b="1" dirty="0" smtClean="0">
                <a:solidFill>
                  <a:prstClr val="black"/>
                </a:solidFill>
                <a:latin typeface="Meiryo UI" panose="020B0604030504040204" pitchFamily="50" charset="-128"/>
                <a:ea typeface="Meiryo UI" panose="020B0604030504040204" pitchFamily="50" charset="-128"/>
              </a:rPr>
              <a:t>■　</a:t>
            </a:r>
            <a:r>
              <a:rPr lang="ja-JP" altLang="en-US" sz="2000" b="1" dirty="0">
                <a:latin typeface="Meiryo UI" panose="020B0604030504040204" pitchFamily="50" charset="-128"/>
                <a:ea typeface="Meiryo UI" panose="020B0604030504040204" pitchFamily="50" charset="-128"/>
              </a:rPr>
              <a:t>目標</a:t>
            </a:r>
            <a:r>
              <a:rPr lang="ja-JP" altLang="en-US" sz="2000" b="1" dirty="0" smtClean="0">
                <a:latin typeface="Meiryo UI" panose="020B0604030504040204" pitchFamily="50" charset="-128"/>
                <a:ea typeface="Meiryo UI" panose="020B0604030504040204" pitchFamily="50" charset="-128"/>
              </a:rPr>
              <a:t>に関する主な意見</a:t>
            </a:r>
            <a:endParaRPr lang="en-US" altLang="ja-JP" sz="2000" b="1" dirty="0" smtClean="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7086600" y="6492875"/>
            <a:ext cx="2057400" cy="365125"/>
          </a:xfrm>
        </p:spPr>
        <p:txBody>
          <a:bodyPr/>
          <a:lstStyle/>
          <a:p>
            <a:fld id="{50F88186-B17D-4CE3-A887-D91699CF601C}" type="slidenum">
              <a:rPr kumimoji="1" lang="ja-JP" altLang="en-US" smtClean="0"/>
              <a:t>11</a:t>
            </a:fld>
            <a:endParaRPr kumimoji="1" lang="ja-JP" altLang="en-US" dirty="0"/>
          </a:p>
        </p:txBody>
      </p:sp>
      <p:sp>
        <p:nvSpPr>
          <p:cNvPr id="21" name="角丸四角形 20"/>
          <p:cNvSpPr/>
          <p:nvPr/>
        </p:nvSpPr>
        <p:spPr>
          <a:xfrm>
            <a:off x="-56379" y="7989247"/>
            <a:ext cx="9144000" cy="5796021"/>
          </a:xfrm>
          <a:prstGeom prst="roundRect">
            <a:avLst>
              <a:gd name="adj" fmla="val 0"/>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34162" tIns="68324" rIns="34162" bIns="34162" rtlCol="0" anchor="t"/>
          <a:lstStyle/>
          <a:p>
            <a:pPr marL="85725" indent="-85725">
              <a:lnSpc>
                <a:spcPts val="1300"/>
              </a:lnSpc>
              <a:spcBef>
                <a:spcPts val="600"/>
              </a:spcBef>
              <a:spcAft>
                <a:spcPts val="300"/>
              </a:spcAft>
            </a:pPr>
            <a:r>
              <a:rPr kumimoji="1" lang="en-US" altLang="ja-JP" sz="1100" b="1" dirty="0" smtClean="0">
                <a:solidFill>
                  <a:prstClr val="black"/>
                </a:solidFill>
                <a:latin typeface="Meiryo UI" panose="020B0604030504040204" pitchFamily="50" charset="-128"/>
                <a:ea typeface="Meiryo UI" panose="020B0604030504040204" pitchFamily="50" charset="-128"/>
              </a:rPr>
              <a:t>【</a:t>
            </a:r>
            <a:r>
              <a:rPr kumimoji="1" lang="ja-JP" altLang="en-US" sz="1100" b="1" dirty="0" smtClean="0">
                <a:solidFill>
                  <a:prstClr val="black"/>
                </a:solidFill>
                <a:latin typeface="Meiryo UI" panose="020B0604030504040204" pitchFamily="50" charset="-128"/>
                <a:ea typeface="Meiryo UI" panose="020B0604030504040204" pitchFamily="50" charset="-128"/>
              </a:rPr>
              <a:t>経済に関する目標に関して</a:t>
            </a:r>
            <a:r>
              <a:rPr kumimoji="1" lang="en-US" altLang="ja-JP" sz="1100" b="1" dirty="0" smtClean="0">
                <a:solidFill>
                  <a:prstClr val="black"/>
                </a:solidFill>
                <a:latin typeface="Meiryo UI" panose="020B0604030504040204" pitchFamily="50" charset="-128"/>
                <a:ea typeface="Meiryo UI" panose="020B0604030504040204" pitchFamily="50" charset="-128"/>
              </a:rPr>
              <a:t>】</a:t>
            </a:r>
          </a:p>
          <a:p>
            <a:pPr marL="85725" indent="-85725">
              <a:lnSpc>
                <a:spcPts val="1300"/>
              </a:lnSpc>
              <a:spcBef>
                <a:spcPts val="600"/>
              </a:spcBef>
              <a:spcAft>
                <a:spcPts val="300"/>
              </a:spcAft>
            </a:pPr>
            <a:r>
              <a:rPr kumimoji="1" lang="en-US" altLang="ja-JP" sz="1100" b="1" dirty="0" smtClean="0">
                <a:solidFill>
                  <a:prstClr val="black"/>
                </a:solidFill>
                <a:latin typeface="Meiryo UI" panose="020B0604030504040204" pitchFamily="50" charset="-128"/>
                <a:ea typeface="Meiryo UI" panose="020B0604030504040204" pitchFamily="50" charset="-128"/>
              </a:rPr>
              <a:t>【</a:t>
            </a:r>
            <a:r>
              <a:rPr kumimoji="1" lang="ja-JP" altLang="en-US" sz="1100" b="1" dirty="0" smtClean="0">
                <a:solidFill>
                  <a:prstClr val="black"/>
                </a:solidFill>
                <a:latin typeface="Meiryo UI" panose="020B0604030504040204" pitchFamily="50" charset="-128"/>
                <a:ea typeface="Meiryo UI" panose="020B0604030504040204" pitchFamily="50" charset="-128"/>
              </a:rPr>
              <a:t>ウェルビーイングに関する目標に関して</a:t>
            </a:r>
            <a:r>
              <a:rPr kumimoji="1" lang="en-US" altLang="ja-JP" sz="1100" b="1" dirty="0" smtClean="0">
                <a:solidFill>
                  <a:prstClr val="black"/>
                </a:solidFill>
                <a:latin typeface="Meiryo UI" panose="020B0604030504040204" pitchFamily="50" charset="-128"/>
                <a:ea typeface="Meiryo UI" panose="020B0604030504040204" pitchFamily="50" charset="-128"/>
              </a:rPr>
              <a:t>】</a:t>
            </a:r>
            <a:endParaRPr kumimoji="1" lang="en-US" altLang="ja-JP" sz="1100" b="1" dirty="0">
              <a:solidFill>
                <a:prstClr val="black"/>
              </a:solidFill>
              <a:latin typeface="Meiryo UI" panose="020B0604030504040204" pitchFamily="50" charset="-128"/>
              <a:ea typeface="Meiryo UI" panose="020B0604030504040204" pitchFamily="50" charset="-128"/>
            </a:endParaRPr>
          </a:p>
          <a:p>
            <a:pPr marL="180975" indent="-180975">
              <a:lnSpc>
                <a:spcPts val="1300"/>
              </a:lnSpc>
              <a:spcAft>
                <a:spcPts val="300"/>
              </a:spcAft>
            </a:pP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80975" indent="-180975">
              <a:lnSpc>
                <a:spcPts val="1300"/>
              </a:lnSpc>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目標年次に</a:t>
            </a:r>
            <a:r>
              <a:rPr kumimoji="1" lang="ja-JP" altLang="en-US" sz="1100" b="1" dirty="0">
                <a:solidFill>
                  <a:schemeClr val="tx1"/>
                </a:solidFill>
                <a:latin typeface="Meiryo UI" panose="020B0604030504040204" pitchFamily="50" charset="-128"/>
                <a:ea typeface="Meiryo UI" panose="020B0604030504040204" pitchFamily="50" charset="-128"/>
              </a:rPr>
              <a:t>関して</a:t>
            </a:r>
            <a:r>
              <a:rPr kumimoji="1" lang="en-US" altLang="ja-JP" sz="1100" b="1" dirty="0" smtClean="0">
                <a:solidFill>
                  <a:schemeClr val="tx1"/>
                </a:solidFill>
                <a:latin typeface="Meiryo UI" panose="020B0604030504040204" pitchFamily="50" charset="-128"/>
                <a:ea typeface="Meiryo UI" panose="020B0604030504040204" pitchFamily="50" charset="-128"/>
              </a:rPr>
              <a:t>】</a:t>
            </a:r>
          </a:p>
        </p:txBody>
      </p:sp>
      <p:graphicFrame>
        <p:nvGraphicFramePr>
          <p:cNvPr id="10" name="表 9"/>
          <p:cNvGraphicFramePr>
            <a:graphicFrameLocks noGrp="1"/>
          </p:cNvGraphicFramePr>
          <p:nvPr>
            <p:extLst>
              <p:ext uri="{D42A27DB-BD31-4B8C-83A1-F6EECF244321}">
                <p14:modId xmlns:p14="http://schemas.microsoft.com/office/powerpoint/2010/main" val="1390042556"/>
              </p:ext>
            </p:extLst>
          </p:nvPr>
        </p:nvGraphicFramePr>
        <p:xfrm>
          <a:off x="67181" y="470469"/>
          <a:ext cx="8896880" cy="5943031"/>
        </p:xfrm>
        <a:graphic>
          <a:graphicData uri="http://schemas.openxmlformats.org/drawingml/2006/table">
            <a:tbl>
              <a:tblPr firstRow="1" bandRow="1">
                <a:tableStyleId>{5940675A-B579-460E-94D1-54222C63F5DA}</a:tableStyleId>
              </a:tblPr>
              <a:tblGrid>
                <a:gridCol w="681795">
                  <a:extLst>
                    <a:ext uri="{9D8B030D-6E8A-4147-A177-3AD203B41FA5}">
                      <a16:colId xmlns:a16="http://schemas.microsoft.com/office/drawing/2014/main" val="778088406"/>
                    </a:ext>
                  </a:extLst>
                </a:gridCol>
                <a:gridCol w="8215085">
                  <a:extLst>
                    <a:ext uri="{9D8B030D-6E8A-4147-A177-3AD203B41FA5}">
                      <a16:colId xmlns:a16="http://schemas.microsoft.com/office/drawing/2014/main" val="20733737"/>
                    </a:ext>
                  </a:extLst>
                </a:gridCol>
              </a:tblGrid>
              <a:tr h="4454545">
                <a:tc>
                  <a:txBody>
                    <a:bodyPr/>
                    <a:lstStyle/>
                    <a:p>
                      <a:pPr marL="85725" indent="-85725" algn="ctr">
                        <a:lnSpc>
                          <a:spcPts val="1300"/>
                        </a:lnSpc>
                        <a:spcBef>
                          <a:spcPts val="600"/>
                        </a:spcBef>
                        <a:spcAft>
                          <a:spcPts val="300"/>
                        </a:spcAft>
                      </a:pPr>
                      <a:r>
                        <a:rPr kumimoji="1" lang="ja-JP" altLang="en-US" sz="1100" b="1" dirty="0" smtClean="0">
                          <a:solidFill>
                            <a:prstClr val="black"/>
                          </a:solidFill>
                          <a:latin typeface="Meiryo UI" panose="020B0604030504040204" pitchFamily="50" charset="-128"/>
                          <a:ea typeface="Meiryo UI" panose="020B0604030504040204" pitchFamily="50" charset="-128"/>
                        </a:rPr>
                        <a:t>目標に関して</a:t>
                      </a:r>
                      <a:endParaRPr kumimoji="1" lang="en-US" altLang="ja-JP" sz="1100" b="1" dirty="0" smtClean="0">
                        <a:solidFill>
                          <a:prstClr val="black"/>
                        </a:solidFill>
                        <a:latin typeface="Meiryo UI" panose="020B0604030504040204" pitchFamily="50" charset="-128"/>
                        <a:ea typeface="Meiryo UI" panose="020B0604030504040204" pitchFamily="50" charset="-128"/>
                      </a:endParaRPr>
                    </a:p>
                  </a:txBody>
                  <a:tcPr vert="eaVert" anchor="ctr"/>
                </a:tc>
                <a:tc>
                  <a:txBody>
                    <a:bodyPr/>
                    <a:lstStyle/>
                    <a:p>
                      <a:pPr marL="180975" indent="-180975">
                        <a:lnSpc>
                          <a:spcPts val="1300"/>
                        </a:lnSpc>
                        <a:spcAft>
                          <a:spcPts val="300"/>
                        </a:spcAft>
                        <a:buFont typeface="Arial" panose="020B0604020202020204" pitchFamily="34" charset="0"/>
                        <a:buChar char="•"/>
                      </a:pPr>
                      <a:r>
                        <a:rPr kumimoji="1" lang="ja-JP" altLang="en-US" sz="1000" dirty="0" smtClean="0">
                          <a:solidFill>
                            <a:schemeClr val="tx1"/>
                          </a:solidFill>
                          <a:latin typeface="Meiryo UI" panose="020B0604030504040204" pitchFamily="50" charset="-128"/>
                          <a:ea typeface="Meiryo UI" panose="020B0604030504040204" pitchFamily="50" charset="-128"/>
                        </a:rPr>
                        <a:t>経済副首都をめざす観点から、</a:t>
                      </a:r>
                      <a:r>
                        <a:rPr kumimoji="1" lang="ja-JP" altLang="en-US" sz="1000" b="1" dirty="0" smtClean="0">
                          <a:solidFill>
                            <a:schemeClr val="tx1"/>
                          </a:solidFill>
                          <a:latin typeface="Meiryo UI" panose="020B0604030504040204" pitchFamily="50" charset="-128"/>
                          <a:ea typeface="Meiryo UI" panose="020B0604030504040204" pitchFamily="50" charset="-128"/>
                        </a:rPr>
                        <a:t>経済に関する指標を見ていくのはまず大事</a:t>
                      </a:r>
                      <a:r>
                        <a:rPr kumimoji="1" lang="ja-JP" altLang="en-US" sz="1000" dirty="0" smtClean="0">
                          <a:solidFill>
                            <a:schemeClr val="tx1"/>
                          </a:solidFill>
                          <a:latin typeface="Meiryo UI" panose="020B0604030504040204" pitchFamily="50" charset="-128"/>
                          <a:ea typeface="Meiryo UI" panose="020B0604030504040204" pitchFamily="50" charset="-128"/>
                        </a:rPr>
                        <a:t>。</a:t>
                      </a:r>
                      <a:r>
                        <a:rPr kumimoji="1" lang="en-US" altLang="ja-JP" sz="1000" b="1" dirty="0" smtClean="0">
                          <a:solidFill>
                            <a:schemeClr val="tx1"/>
                          </a:solidFill>
                          <a:latin typeface="Meiryo UI" panose="020B0604030504040204" pitchFamily="50" charset="-128"/>
                          <a:ea typeface="Meiryo UI" panose="020B0604030504040204" pitchFamily="50" charset="-128"/>
                        </a:rPr>
                        <a:t>GDP</a:t>
                      </a:r>
                      <a:r>
                        <a:rPr kumimoji="1" lang="ja-JP" altLang="en-US" sz="1000" b="1" dirty="0" smtClean="0">
                          <a:solidFill>
                            <a:schemeClr val="tx1"/>
                          </a:solidFill>
                          <a:latin typeface="Meiryo UI" panose="020B0604030504040204" pitchFamily="50" charset="-128"/>
                          <a:ea typeface="Meiryo UI" panose="020B0604030504040204" pitchFamily="50" charset="-128"/>
                        </a:rPr>
                        <a:t>や所得</a:t>
                      </a:r>
                      <a:r>
                        <a:rPr kumimoji="1" lang="ja-JP" altLang="en-US" sz="1000" dirty="0" smtClean="0">
                          <a:solidFill>
                            <a:schemeClr val="tx1"/>
                          </a:solidFill>
                          <a:latin typeface="Meiryo UI" panose="020B0604030504040204" pitchFamily="50" charset="-128"/>
                          <a:ea typeface="Meiryo UI" panose="020B0604030504040204" pitchFamily="50" charset="-128"/>
                        </a:rPr>
                        <a:t>といったものは重要だと思う。</a:t>
                      </a:r>
                      <a:endParaRPr kumimoji="1" lang="en-US" altLang="ja-JP" sz="1000" strike="sngStrike" dirty="0" smtClean="0">
                        <a:solidFill>
                          <a:schemeClr val="tx1"/>
                        </a:solidFill>
                        <a:latin typeface="Meiryo UI" panose="020B0604030504040204" pitchFamily="50" charset="-128"/>
                        <a:ea typeface="Meiryo UI" panose="020B0604030504040204" pitchFamily="50" charset="-128"/>
                      </a:endParaRPr>
                    </a:p>
                    <a:p>
                      <a:pPr marL="180975" indent="-180975">
                        <a:lnSpc>
                          <a:spcPts val="1300"/>
                        </a:lnSpc>
                        <a:spcAft>
                          <a:spcPts val="300"/>
                        </a:spcAft>
                        <a:buFont typeface="Arial" panose="020B0604020202020204" pitchFamily="34" charset="0"/>
                        <a:buChar char="•"/>
                      </a:pPr>
                      <a:r>
                        <a:rPr kumimoji="1" lang="en-US" altLang="ja-JP" sz="1000" dirty="0" smtClean="0">
                          <a:solidFill>
                            <a:schemeClr val="tx1"/>
                          </a:solidFill>
                          <a:latin typeface="Meiryo UI" panose="020B0604030504040204" pitchFamily="50" charset="-128"/>
                          <a:ea typeface="Meiryo UI" panose="020B0604030504040204" pitchFamily="50" charset="-128"/>
                        </a:rPr>
                        <a:t>GDP</a:t>
                      </a:r>
                      <a:r>
                        <a:rPr kumimoji="1" lang="ja-JP" altLang="en-US" sz="1000" dirty="0" smtClean="0">
                          <a:solidFill>
                            <a:schemeClr val="tx1"/>
                          </a:solidFill>
                          <a:latin typeface="Meiryo UI" panose="020B0604030504040204" pitchFamily="50" charset="-128"/>
                          <a:ea typeface="Meiryo UI" panose="020B0604030504040204" pitchFamily="50" charset="-128"/>
                        </a:rPr>
                        <a:t>の設定も難しい。海外から成熟したモデルを学びに来るとしたら、政治システムは東京から学ぶとして、</a:t>
                      </a:r>
                      <a:r>
                        <a:rPr kumimoji="1" lang="ja-JP" altLang="en-US" sz="1000" b="1" dirty="0" smtClean="0">
                          <a:solidFill>
                            <a:schemeClr val="tx1"/>
                          </a:solidFill>
                          <a:latin typeface="Meiryo UI" panose="020B0604030504040204" pitchFamily="50" charset="-128"/>
                          <a:ea typeface="Meiryo UI" panose="020B0604030504040204" pitchFamily="50" charset="-128"/>
                        </a:rPr>
                        <a:t>経済システムは大阪から学ぶというようになればよい</a:t>
                      </a:r>
                      <a:r>
                        <a:rPr kumimoji="1" lang="ja-JP" altLang="en-US" sz="1000" dirty="0" smtClean="0">
                          <a:solidFill>
                            <a:schemeClr val="tx1"/>
                          </a:solidFill>
                          <a:latin typeface="Meiryo UI" panose="020B0604030504040204" pitchFamily="50" charset="-128"/>
                          <a:ea typeface="Meiryo UI" panose="020B0604030504040204" pitchFamily="50" charset="-128"/>
                        </a:rPr>
                        <a:t>。</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180975" indent="-180975">
                        <a:lnSpc>
                          <a:spcPts val="1300"/>
                        </a:lnSpc>
                        <a:spcAft>
                          <a:spcPts val="300"/>
                        </a:spcAft>
                        <a:buFont typeface="Arial" panose="020B0604020202020204" pitchFamily="34" charset="0"/>
                        <a:buChar char="•"/>
                      </a:pPr>
                      <a:r>
                        <a:rPr kumimoji="1" lang="ja-JP" altLang="en-US" sz="1000" b="1" dirty="0" smtClean="0">
                          <a:solidFill>
                            <a:schemeClr val="tx1"/>
                          </a:solidFill>
                          <a:latin typeface="Meiryo UI" panose="020B0604030504040204" pitchFamily="50" charset="-128"/>
                          <a:ea typeface="Meiryo UI" panose="020B0604030504040204" pitchFamily="50" charset="-128"/>
                        </a:rPr>
                        <a:t>起業した企業がその後存続しているのか</a:t>
                      </a:r>
                      <a:r>
                        <a:rPr kumimoji="1" lang="ja-JP" altLang="en-US" sz="1000" dirty="0" smtClean="0">
                          <a:solidFill>
                            <a:schemeClr val="tx1"/>
                          </a:solidFill>
                          <a:latin typeface="Meiryo UI" panose="020B0604030504040204" pitchFamily="50" charset="-128"/>
                          <a:ea typeface="Meiryo UI" panose="020B0604030504040204" pitchFamily="50" charset="-128"/>
                        </a:rPr>
                        <a:t>を見ていくのも、持続的なチャレンジ環境を証明する一つの方法。また、</a:t>
                      </a:r>
                      <a:r>
                        <a:rPr kumimoji="1" lang="ja-JP" altLang="en-US" sz="1000" b="1" dirty="0" smtClean="0">
                          <a:solidFill>
                            <a:schemeClr val="tx1"/>
                          </a:solidFill>
                          <a:latin typeface="Meiryo UI" panose="020B0604030504040204" pitchFamily="50" charset="-128"/>
                          <a:ea typeface="Meiryo UI" panose="020B0604030504040204" pitchFamily="50" charset="-128"/>
                        </a:rPr>
                        <a:t>革新的な事業化の数</a:t>
                      </a:r>
                      <a:r>
                        <a:rPr kumimoji="1" lang="ja-JP" altLang="en-US" sz="1000" dirty="0" smtClean="0">
                          <a:solidFill>
                            <a:schemeClr val="tx1"/>
                          </a:solidFill>
                          <a:latin typeface="Meiryo UI" panose="020B0604030504040204" pitchFamily="50" charset="-128"/>
                          <a:ea typeface="Meiryo UI" panose="020B0604030504040204" pitchFamily="50" charset="-128"/>
                        </a:rPr>
                        <a:t>なども考えられる。</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180975" indent="-180975">
                        <a:lnSpc>
                          <a:spcPts val="1300"/>
                        </a:lnSpc>
                        <a:spcAft>
                          <a:spcPts val="300"/>
                        </a:spcAft>
                        <a:buFont typeface="Arial" panose="020B0604020202020204" pitchFamily="34" charset="0"/>
                        <a:buChar char="•"/>
                      </a:pPr>
                      <a:r>
                        <a:rPr kumimoji="1" lang="ja-JP" altLang="en-US" sz="1000" dirty="0" smtClean="0">
                          <a:solidFill>
                            <a:schemeClr val="tx1"/>
                          </a:solidFill>
                          <a:latin typeface="Meiryo UI" panose="020B0604030504040204" pitchFamily="50" charset="-128"/>
                          <a:ea typeface="Meiryo UI" panose="020B0604030504040204" pitchFamily="50" charset="-128"/>
                        </a:rPr>
                        <a:t>経済副首都という前提のうえで、まず経済的繁栄があり、それと住民生活の両立をビジョンとして出していくのだから、まずは客観的な数値として</a:t>
                      </a:r>
                      <a:r>
                        <a:rPr kumimoji="1" lang="ja-JP" altLang="en-US" sz="1000" b="1" dirty="0" smtClean="0">
                          <a:solidFill>
                            <a:schemeClr val="tx1"/>
                          </a:solidFill>
                          <a:latin typeface="Meiryo UI" panose="020B0604030504040204" pitchFamily="50" charset="-128"/>
                          <a:ea typeface="Meiryo UI" panose="020B0604030504040204" pitchFamily="50" charset="-128"/>
                        </a:rPr>
                        <a:t>経済面での活気を測り、次に住民の幸福、ウェルビーイングについての指標を置いて、両面で</a:t>
                      </a:r>
                      <a:r>
                        <a:rPr kumimoji="1" lang="ja-JP" altLang="en-US" sz="1000" dirty="0" smtClean="0">
                          <a:solidFill>
                            <a:schemeClr val="tx1"/>
                          </a:solidFill>
                          <a:latin typeface="Meiryo UI" panose="020B0604030504040204" pitchFamily="50" charset="-128"/>
                          <a:ea typeface="Meiryo UI" panose="020B0604030504040204" pitchFamily="50" charset="-128"/>
                        </a:rPr>
                        <a:t>とらえていけばよいのではないか。</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180975" indent="-180975">
                        <a:lnSpc>
                          <a:spcPts val="1300"/>
                        </a:lnSpc>
                        <a:spcAft>
                          <a:spcPts val="300"/>
                        </a:spcAft>
                        <a:buFont typeface="Arial" panose="020B0604020202020204" pitchFamily="34" charset="0"/>
                        <a:buChar char="•"/>
                      </a:pPr>
                      <a:r>
                        <a:rPr kumimoji="1" lang="ja-JP" altLang="en-US" sz="1000" dirty="0" smtClean="0">
                          <a:solidFill>
                            <a:schemeClr val="tx1"/>
                          </a:solidFill>
                          <a:latin typeface="Meiryo UI" panose="020B0604030504040204" pitchFamily="50" charset="-128"/>
                          <a:ea typeface="Meiryo UI" panose="020B0604030504040204" pitchFamily="50" charset="-128"/>
                        </a:rPr>
                        <a:t>ウェルビーイングを指標にするのは難しいが、選択肢があることと、自己決定できるということはポイントになる。経済成長をめざしていくうえで、ウェルビーイングは無視できないので、何か指標を置くということは考えられる。</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180975" indent="-180975">
                        <a:lnSpc>
                          <a:spcPts val="1300"/>
                        </a:lnSpc>
                        <a:spcAft>
                          <a:spcPts val="300"/>
                        </a:spcAft>
                        <a:buFont typeface="Arial" panose="020B0604020202020204" pitchFamily="34" charset="0"/>
                        <a:buChar char="•"/>
                      </a:pPr>
                      <a:r>
                        <a:rPr kumimoji="1" lang="ja-JP" altLang="en-US" sz="1000" dirty="0" smtClean="0">
                          <a:solidFill>
                            <a:schemeClr val="tx1"/>
                          </a:solidFill>
                          <a:latin typeface="Meiryo UI" panose="020B0604030504040204" pitchFamily="50" charset="-128"/>
                          <a:ea typeface="Meiryo UI" panose="020B0604030504040204" pitchFamily="50" charset="-128"/>
                        </a:rPr>
                        <a:t>より多くの人が経済的な豊かさを感じているかという観点で、</a:t>
                      </a:r>
                      <a:r>
                        <a:rPr kumimoji="1" lang="ja-JP" altLang="en-US" sz="1000" b="1" dirty="0" smtClean="0">
                          <a:solidFill>
                            <a:schemeClr val="tx1"/>
                          </a:solidFill>
                          <a:latin typeface="Meiryo UI" panose="020B0604030504040204" pitchFamily="50" charset="-128"/>
                          <a:ea typeface="Meiryo UI" panose="020B0604030504040204" pitchFamily="50" charset="-128"/>
                        </a:rPr>
                        <a:t>世帯所得や人口一人当たりの</a:t>
                      </a:r>
                      <a:r>
                        <a:rPr kumimoji="1" lang="en-US" altLang="ja-JP" sz="1000" b="1" dirty="0" smtClean="0">
                          <a:solidFill>
                            <a:schemeClr val="tx1"/>
                          </a:solidFill>
                          <a:latin typeface="Meiryo UI" panose="020B0604030504040204" pitchFamily="50" charset="-128"/>
                          <a:ea typeface="Meiryo UI" panose="020B0604030504040204" pitchFamily="50" charset="-128"/>
                        </a:rPr>
                        <a:t>GDP</a:t>
                      </a:r>
                      <a:r>
                        <a:rPr kumimoji="1" lang="ja-JP" altLang="en-US" sz="1000" dirty="0" smtClean="0">
                          <a:solidFill>
                            <a:schemeClr val="tx1"/>
                          </a:solidFill>
                          <a:latin typeface="Meiryo UI" panose="020B0604030504040204" pitchFamily="50" charset="-128"/>
                          <a:ea typeface="Meiryo UI" panose="020B0604030504040204" pitchFamily="50" charset="-128"/>
                        </a:rPr>
                        <a:t>も考えられる。</a:t>
                      </a:r>
                      <a:endParaRPr kumimoji="1" lang="en-US" altLang="ja-JP" sz="1000" strike="sngStrike" dirty="0" smtClean="0">
                        <a:solidFill>
                          <a:schemeClr val="tx1"/>
                        </a:solidFill>
                        <a:latin typeface="Meiryo UI" panose="020B0604030504040204" pitchFamily="50" charset="-128"/>
                        <a:ea typeface="Meiryo UI" panose="020B0604030504040204" pitchFamily="50" charset="-128"/>
                      </a:endParaRPr>
                    </a:p>
                    <a:p>
                      <a:pPr marL="180975" indent="-180975">
                        <a:lnSpc>
                          <a:spcPts val="1300"/>
                        </a:lnSpc>
                        <a:spcAft>
                          <a:spcPts val="300"/>
                        </a:spcAft>
                        <a:buFont typeface="Arial" panose="020B0604020202020204" pitchFamily="34" charset="0"/>
                        <a:buChar char="•"/>
                      </a:pPr>
                      <a:r>
                        <a:rPr kumimoji="1" lang="ja-JP" altLang="en-US" sz="1000" b="1" dirty="0" smtClean="0">
                          <a:solidFill>
                            <a:schemeClr val="tx1"/>
                          </a:solidFill>
                          <a:latin typeface="Meiryo UI" panose="020B0604030504040204" pitchFamily="50" charset="-128"/>
                          <a:ea typeface="Meiryo UI" panose="020B0604030504040204" pitchFamily="50" charset="-128"/>
                        </a:rPr>
                        <a:t>世帯年収や男女の賃金格差、男女別の正規雇用の割合</a:t>
                      </a:r>
                      <a:r>
                        <a:rPr kumimoji="1" lang="ja-JP" altLang="en-US" sz="1000" dirty="0" smtClean="0">
                          <a:solidFill>
                            <a:schemeClr val="tx1"/>
                          </a:solidFill>
                          <a:latin typeface="Meiryo UI" panose="020B0604030504040204" pitchFamily="50" charset="-128"/>
                          <a:ea typeface="Meiryo UI" panose="020B0604030504040204" pitchFamily="50" charset="-128"/>
                        </a:rPr>
                        <a:t>もある程度意味がある。</a:t>
                      </a:r>
                      <a:endParaRPr kumimoji="1" lang="en-US" altLang="ja-JP" sz="1000" strike="sngStrike" dirty="0" smtClean="0">
                        <a:solidFill>
                          <a:schemeClr val="tx1"/>
                        </a:solidFill>
                        <a:latin typeface="Meiryo UI" panose="020B0604030504040204" pitchFamily="50" charset="-128"/>
                        <a:ea typeface="Meiryo UI" panose="020B0604030504040204" pitchFamily="50" charset="-128"/>
                      </a:endParaRPr>
                    </a:p>
                    <a:p>
                      <a:pPr marL="180975" indent="-180975">
                        <a:lnSpc>
                          <a:spcPts val="1300"/>
                        </a:lnSpc>
                        <a:spcAft>
                          <a:spcPts val="300"/>
                        </a:spcAft>
                        <a:buFont typeface="Arial" panose="020B0604020202020204" pitchFamily="34" charset="0"/>
                        <a:buChar char="•"/>
                      </a:pPr>
                      <a:r>
                        <a:rPr kumimoji="1" lang="ja-JP" altLang="en-US" sz="1000" dirty="0" smtClean="0">
                          <a:solidFill>
                            <a:schemeClr val="tx1"/>
                          </a:solidFill>
                          <a:latin typeface="Meiryo UI" panose="020B0604030504040204" pitchFamily="50" charset="-128"/>
                          <a:ea typeface="Meiryo UI" panose="020B0604030504040204" pitchFamily="50" charset="-128"/>
                        </a:rPr>
                        <a:t>ウェルビーイングを定量的に測るのであれば、</a:t>
                      </a:r>
                      <a:r>
                        <a:rPr kumimoji="1" lang="ja-JP" altLang="en-US" sz="1000" b="1" dirty="0" smtClean="0">
                          <a:solidFill>
                            <a:schemeClr val="tx1"/>
                          </a:solidFill>
                          <a:latin typeface="Meiryo UI" panose="020B0604030504040204" pitchFamily="50" charset="-128"/>
                          <a:ea typeface="Meiryo UI" panose="020B0604030504040204" pitchFamily="50" charset="-128"/>
                        </a:rPr>
                        <a:t>雇用、所得、出生数、人口動態</a:t>
                      </a:r>
                      <a:r>
                        <a:rPr kumimoji="1" lang="ja-JP" altLang="en-US" sz="1000" dirty="0" smtClean="0">
                          <a:solidFill>
                            <a:schemeClr val="tx1"/>
                          </a:solidFill>
                          <a:latin typeface="Meiryo UI" panose="020B0604030504040204" pitchFamily="50" charset="-128"/>
                          <a:ea typeface="Meiryo UI" panose="020B0604030504040204" pitchFamily="50" charset="-128"/>
                        </a:rPr>
                        <a:t>など、人が選んで助け合うまちになっているかを測る観点で入っていたほうがよい。</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180975" indent="-180975">
                        <a:lnSpc>
                          <a:spcPts val="1300"/>
                        </a:lnSpc>
                        <a:spcAft>
                          <a:spcPts val="300"/>
                        </a:spcAft>
                        <a:buFont typeface="Arial" panose="020B0604020202020204" pitchFamily="34" charset="0"/>
                        <a:buChar char="•"/>
                      </a:pPr>
                      <a:r>
                        <a:rPr kumimoji="1" lang="ja-JP" altLang="en-US" sz="1000" b="1" dirty="0" smtClean="0">
                          <a:solidFill>
                            <a:schemeClr val="tx1"/>
                          </a:solidFill>
                          <a:latin typeface="Meiryo UI" panose="020B0604030504040204" pitchFamily="50" charset="-128"/>
                          <a:ea typeface="Meiryo UI" panose="020B0604030504040204" pitchFamily="50" charset="-128"/>
                        </a:rPr>
                        <a:t>転入者数</a:t>
                      </a:r>
                      <a:r>
                        <a:rPr kumimoji="1" lang="ja-JP" altLang="en-US" sz="1000" dirty="0" smtClean="0">
                          <a:solidFill>
                            <a:schemeClr val="tx1"/>
                          </a:solidFill>
                          <a:latin typeface="Meiryo UI" panose="020B0604030504040204" pitchFamily="50" charset="-128"/>
                          <a:ea typeface="Meiryo UI" panose="020B0604030504040204" pitchFamily="50" charset="-128"/>
                        </a:rPr>
                        <a:t>について見てはどうか。</a:t>
                      </a:r>
                      <a:r>
                        <a:rPr kumimoji="1" lang="ja-JP" altLang="en-US" sz="1000" b="1" dirty="0" smtClean="0">
                          <a:solidFill>
                            <a:schemeClr val="tx1"/>
                          </a:solidFill>
                          <a:latin typeface="Meiryo UI" panose="020B0604030504040204" pitchFamily="50" charset="-128"/>
                          <a:ea typeface="Meiryo UI" panose="020B0604030504040204" pitchFamily="50" charset="-128"/>
                        </a:rPr>
                        <a:t>社会増</a:t>
                      </a:r>
                      <a:r>
                        <a:rPr kumimoji="1" lang="ja-JP" altLang="en-US" sz="1000" dirty="0" smtClean="0">
                          <a:solidFill>
                            <a:schemeClr val="tx1"/>
                          </a:solidFill>
                          <a:latin typeface="Meiryo UI" panose="020B0604030504040204" pitchFamily="50" charset="-128"/>
                          <a:ea typeface="Meiryo UI" panose="020B0604030504040204" pitchFamily="50" charset="-128"/>
                        </a:rPr>
                        <a:t>はもちろんのこと、</a:t>
                      </a:r>
                      <a:r>
                        <a:rPr kumimoji="1" lang="ja-JP" altLang="en-US" sz="1000" b="1" dirty="0" smtClean="0">
                          <a:solidFill>
                            <a:schemeClr val="tx1"/>
                          </a:solidFill>
                          <a:latin typeface="Meiryo UI" panose="020B0604030504040204" pitchFamily="50" charset="-128"/>
                          <a:ea typeface="Meiryo UI" panose="020B0604030504040204" pitchFamily="50" charset="-128"/>
                        </a:rPr>
                        <a:t>自然増</a:t>
                      </a:r>
                      <a:r>
                        <a:rPr kumimoji="1" lang="ja-JP" altLang="en-US" sz="1000" dirty="0" smtClean="0">
                          <a:solidFill>
                            <a:schemeClr val="tx1"/>
                          </a:solidFill>
                          <a:latin typeface="Meiryo UI" panose="020B0604030504040204" pitchFamily="50" charset="-128"/>
                          <a:ea typeface="Meiryo UI" panose="020B0604030504040204" pitchFamily="50" charset="-128"/>
                        </a:rPr>
                        <a:t>も子育てしやすい環境を示す指標になる。また、自然増を実現できている社会は生活の安定などが高い社会であるといえるので、</a:t>
                      </a:r>
                      <a:r>
                        <a:rPr kumimoji="1" lang="ja-JP" altLang="en-US" sz="1000" b="1" dirty="0" smtClean="0">
                          <a:solidFill>
                            <a:schemeClr val="tx1"/>
                          </a:solidFill>
                          <a:latin typeface="Meiryo UI" panose="020B0604030504040204" pitchFamily="50" charset="-128"/>
                          <a:ea typeface="Meiryo UI" panose="020B0604030504040204" pitchFamily="50" charset="-128"/>
                        </a:rPr>
                        <a:t>出生率</a:t>
                      </a:r>
                      <a:r>
                        <a:rPr kumimoji="1" lang="ja-JP" altLang="en-US" sz="1000" dirty="0" smtClean="0">
                          <a:solidFill>
                            <a:schemeClr val="tx1"/>
                          </a:solidFill>
                          <a:latin typeface="Meiryo UI" panose="020B0604030504040204" pitchFamily="50" charset="-128"/>
                          <a:ea typeface="Meiryo UI" panose="020B0604030504040204" pitchFamily="50" charset="-128"/>
                        </a:rPr>
                        <a:t>で測ることも考えられる。</a:t>
                      </a:r>
                      <a:endParaRPr kumimoji="1" lang="en-US" altLang="ja-JP" sz="1000" strike="sngStrike" dirty="0" smtClean="0">
                        <a:solidFill>
                          <a:schemeClr val="tx1"/>
                        </a:solidFill>
                        <a:latin typeface="Meiryo UI" panose="020B0604030504040204" pitchFamily="50" charset="-128"/>
                        <a:ea typeface="Meiryo UI" panose="020B0604030504040204" pitchFamily="50" charset="-128"/>
                      </a:endParaRPr>
                    </a:p>
                    <a:p>
                      <a:pPr marL="180975" indent="-180975">
                        <a:lnSpc>
                          <a:spcPts val="1300"/>
                        </a:lnSpc>
                        <a:spcAft>
                          <a:spcPts val="300"/>
                        </a:spcAft>
                        <a:buFont typeface="Arial" panose="020B0604020202020204" pitchFamily="34" charset="0"/>
                        <a:buChar char="•"/>
                      </a:pPr>
                      <a:r>
                        <a:rPr kumimoji="1" lang="ja-JP" altLang="en-US" sz="1000" dirty="0" smtClean="0">
                          <a:solidFill>
                            <a:schemeClr val="tx1"/>
                          </a:solidFill>
                          <a:latin typeface="Meiryo UI" panose="020B0604030504040204" pitchFamily="50" charset="-128"/>
                          <a:ea typeface="Meiryo UI" panose="020B0604030504040204" pitchFamily="50" charset="-128"/>
                        </a:rPr>
                        <a:t>主観的な満足度調査は手間がかかるうえに精度が高くない。むしろ、住みたい都市に人が集まる、いわば</a:t>
                      </a:r>
                      <a:r>
                        <a:rPr kumimoji="1" lang="ja-JP" altLang="en-US" sz="1000" b="1" dirty="0" smtClean="0">
                          <a:solidFill>
                            <a:schemeClr val="tx1"/>
                          </a:solidFill>
                          <a:latin typeface="Meiryo UI" panose="020B0604030504040204" pitchFamily="50" charset="-128"/>
                          <a:ea typeface="Meiryo UI" panose="020B0604030504040204" pitchFamily="50" charset="-128"/>
                        </a:rPr>
                        <a:t>「足による投票」に着目し、人口動態によってウェル</a:t>
                      </a:r>
                      <a:r>
                        <a:rPr kumimoji="1" lang="en-US" altLang="ja-JP" sz="1000" b="1" dirty="0" smtClean="0">
                          <a:solidFill>
                            <a:schemeClr val="tx1"/>
                          </a:solidFill>
                          <a:latin typeface="Meiryo UI" panose="020B0604030504040204" pitchFamily="50" charset="-128"/>
                          <a:ea typeface="Meiryo UI" panose="020B0604030504040204" pitchFamily="50" charset="-128"/>
                        </a:rPr>
                        <a:t/>
                      </a:r>
                      <a:br>
                        <a:rPr kumimoji="1" lang="en-US" altLang="ja-JP" sz="1000" b="1" dirty="0" smtClean="0">
                          <a:solidFill>
                            <a:schemeClr val="tx1"/>
                          </a:solidFill>
                          <a:latin typeface="Meiryo UI" panose="020B0604030504040204" pitchFamily="50" charset="-128"/>
                          <a:ea typeface="Meiryo UI" panose="020B0604030504040204" pitchFamily="50" charset="-128"/>
                        </a:rPr>
                      </a:br>
                      <a:r>
                        <a:rPr kumimoji="1" lang="ja-JP" altLang="en-US" sz="1000" b="1" dirty="0" smtClean="0">
                          <a:solidFill>
                            <a:schemeClr val="tx1"/>
                          </a:solidFill>
                          <a:latin typeface="Meiryo UI" panose="020B0604030504040204" pitchFamily="50" charset="-128"/>
                          <a:ea typeface="Meiryo UI" panose="020B0604030504040204" pitchFamily="50" charset="-128"/>
                        </a:rPr>
                        <a:t>ビーイングを測る</a:t>
                      </a:r>
                      <a:r>
                        <a:rPr kumimoji="1" lang="ja-JP" altLang="en-US" sz="1000" dirty="0" smtClean="0">
                          <a:solidFill>
                            <a:schemeClr val="tx1"/>
                          </a:solidFill>
                          <a:latin typeface="Meiryo UI" panose="020B0604030504040204" pitchFamily="50" charset="-128"/>
                          <a:ea typeface="Meiryo UI" panose="020B0604030504040204" pitchFamily="50" charset="-128"/>
                        </a:rPr>
                        <a:t>ことも考えられるのではないか。</a:t>
                      </a:r>
                      <a:endParaRPr kumimoji="1" lang="en-US" altLang="ja-JP" sz="1000" strike="sngStrike" dirty="0" smtClean="0">
                        <a:solidFill>
                          <a:schemeClr val="tx1"/>
                        </a:solidFill>
                        <a:latin typeface="Meiryo UI" panose="020B0604030504040204" pitchFamily="50" charset="-128"/>
                        <a:ea typeface="Meiryo UI" panose="020B0604030504040204" pitchFamily="50" charset="-128"/>
                      </a:endParaRPr>
                    </a:p>
                    <a:p>
                      <a:pPr marL="180975" indent="-180975">
                        <a:lnSpc>
                          <a:spcPts val="1300"/>
                        </a:lnSpc>
                        <a:spcAft>
                          <a:spcPts val="300"/>
                        </a:spcAft>
                        <a:buFont typeface="Arial" panose="020B0604020202020204" pitchFamily="34" charset="0"/>
                        <a:buChar char="•"/>
                      </a:pPr>
                      <a:r>
                        <a:rPr kumimoji="1" lang="ja-JP" altLang="en-US" sz="1000" dirty="0" smtClean="0">
                          <a:solidFill>
                            <a:schemeClr val="tx1"/>
                          </a:solidFill>
                          <a:latin typeface="Meiryo UI" panose="020B0604030504040204" pitchFamily="50" charset="-128"/>
                          <a:ea typeface="Meiryo UI" panose="020B0604030504040204" pitchFamily="50" charset="-128"/>
                        </a:rPr>
                        <a:t>ウェルビーイングは客観的な数値では測れないし、主観的な満足度も人によって感じ方はそれぞれなので、限界があるが、ほかに方法がないので、</a:t>
                      </a:r>
                      <a:r>
                        <a:rPr kumimoji="1" lang="ja-JP" altLang="en-US" sz="1000" b="1" dirty="0" smtClean="0">
                          <a:solidFill>
                            <a:schemeClr val="tx1"/>
                          </a:solidFill>
                          <a:latin typeface="Meiryo UI" panose="020B0604030504040204" pitchFamily="50" charset="-128"/>
                          <a:ea typeface="Meiryo UI" panose="020B0604030504040204" pitchFamily="50" charset="-128"/>
                        </a:rPr>
                        <a:t>住民の満足感</a:t>
                      </a:r>
                      <a:r>
                        <a:rPr kumimoji="1" lang="en-US" altLang="ja-JP" sz="1000" b="1" dirty="0" smtClean="0">
                          <a:solidFill>
                            <a:schemeClr val="tx1"/>
                          </a:solidFill>
                          <a:latin typeface="Meiryo UI" panose="020B0604030504040204" pitchFamily="50" charset="-128"/>
                          <a:ea typeface="Meiryo UI" panose="020B0604030504040204" pitchFamily="50" charset="-128"/>
                        </a:rPr>
                        <a:t/>
                      </a:r>
                      <a:br>
                        <a:rPr kumimoji="1" lang="en-US" altLang="ja-JP" sz="1000" b="1" dirty="0" smtClean="0">
                          <a:solidFill>
                            <a:schemeClr val="tx1"/>
                          </a:solidFill>
                          <a:latin typeface="Meiryo UI" panose="020B0604030504040204" pitchFamily="50" charset="-128"/>
                          <a:ea typeface="Meiryo UI" panose="020B0604030504040204" pitchFamily="50" charset="-128"/>
                        </a:rPr>
                      </a:br>
                      <a:r>
                        <a:rPr kumimoji="1" lang="ja-JP" altLang="en-US" sz="1000" b="1" dirty="0" smtClean="0">
                          <a:solidFill>
                            <a:schemeClr val="tx1"/>
                          </a:solidFill>
                          <a:latin typeface="Meiryo UI" panose="020B0604030504040204" pitchFamily="50" charset="-128"/>
                          <a:ea typeface="Meiryo UI" panose="020B0604030504040204" pitchFamily="50" charset="-128"/>
                        </a:rPr>
                        <a:t>の変化の度合い、年代別の上昇率を見る</a:t>
                      </a:r>
                      <a:r>
                        <a:rPr kumimoji="1" lang="ja-JP" altLang="en-US" sz="1000" dirty="0" smtClean="0">
                          <a:solidFill>
                            <a:schemeClr val="tx1"/>
                          </a:solidFill>
                          <a:latin typeface="Meiryo UI" panose="020B0604030504040204" pitchFamily="50" charset="-128"/>
                          <a:ea typeface="Meiryo UI" panose="020B0604030504040204" pitchFamily="50" charset="-128"/>
                        </a:rPr>
                        <a:t>のも一定の傾向くらいはつかめるのではないか。</a:t>
                      </a:r>
                      <a:endParaRPr kumimoji="1" lang="en-US" altLang="ja-JP" sz="1000" strike="sngStrike" dirty="0" smtClean="0">
                        <a:solidFill>
                          <a:schemeClr val="tx1"/>
                        </a:solidFill>
                        <a:latin typeface="Meiryo UI" panose="020B0604030504040204" pitchFamily="50" charset="-128"/>
                        <a:ea typeface="Meiryo UI" panose="020B0604030504040204" pitchFamily="50" charset="-128"/>
                      </a:endParaRPr>
                    </a:p>
                    <a:p>
                      <a:pPr marL="180975" indent="-180975">
                        <a:lnSpc>
                          <a:spcPts val="1300"/>
                        </a:lnSpc>
                        <a:spcAft>
                          <a:spcPts val="300"/>
                        </a:spcAft>
                        <a:buFont typeface="Arial" panose="020B0604020202020204" pitchFamily="34" charset="0"/>
                        <a:buChar char="•"/>
                      </a:pPr>
                      <a:r>
                        <a:rPr kumimoji="1" lang="ja-JP" altLang="en-US" sz="1000" dirty="0" smtClean="0">
                          <a:solidFill>
                            <a:schemeClr val="tx1"/>
                          </a:solidFill>
                          <a:latin typeface="Meiryo UI" panose="020B0604030504040204" pitchFamily="50" charset="-128"/>
                          <a:ea typeface="Meiryo UI" panose="020B0604030504040204" pitchFamily="50" charset="-128"/>
                        </a:rPr>
                        <a:t>確実に明確な対象があるものについての満足度を測るという意味で、</a:t>
                      </a:r>
                      <a:r>
                        <a:rPr kumimoji="1" lang="ja-JP" altLang="en-US" sz="1000" b="1" dirty="0" smtClean="0">
                          <a:solidFill>
                            <a:schemeClr val="tx1"/>
                          </a:solidFill>
                          <a:latin typeface="Meiryo UI" panose="020B0604030504040204" pitchFamily="50" charset="-128"/>
                          <a:ea typeface="Meiryo UI" panose="020B0604030504040204" pitchFamily="50" charset="-128"/>
                        </a:rPr>
                        <a:t>行政サービスに対する満足度</a:t>
                      </a:r>
                      <a:r>
                        <a:rPr kumimoji="1" lang="ja-JP" altLang="en-US" sz="1000" dirty="0" smtClean="0">
                          <a:solidFill>
                            <a:schemeClr val="tx1"/>
                          </a:solidFill>
                          <a:latin typeface="Meiryo UI" panose="020B0604030504040204" pitchFamily="50" charset="-128"/>
                          <a:ea typeface="Meiryo UI" panose="020B0604030504040204" pitchFamily="50" charset="-128"/>
                        </a:rPr>
                        <a:t>を測るのも一つ。ただ、元々の行政に対する期待水準や、受付窓口の人の態度などで大きく左右されるので、丁寧な広報と対応を行ってから測る必要がある。また、</a:t>
                      </a:r>
                      <a:r>
                        <a:rPr kumimoji="1" lang="ja-JP" altLang="en-US" sz="1000" b="1" dirty="0" smtClean="0">
                          <a:solidFill>
                            <a:schemeClr val="tx1"/>
                          </a:solidFill>
                          <a:latin typeface="Meiryo UI" panose="020B0604030504040204" pitchFamily="50" charset="-128"/>
                          <a:ea typeface="Meiryo UI" panose="020B0604030504040204" pitchFamily="50" charset="-128"/>
                        </a:rPr>
                        <a:t>満足度は、教育に大きく左右される</a:t>
                      </a:r>
                      <a:r>
                        <a:rPr kumimoji="1" lang="ja-JP" altLang="en-US" sz="1000" dirty="0" smtClean="0">
                          <a:solidFill>
                            <a:schemeClr val="tx1"/>
                          </a:solidFill>
                          <a:latin typeface="Meiryo UI" panose="020B0604030504040204" pitchFamily="50" charset="-128"/>
                          <a:ea typeface="Meiryo UI" panose="020B0604030504040204" pitchFamily="50" charset="-128"/>
                        </a:rPr>
                        <a:t>と思う。</a:t>
                      </a:r>
                      <a:endParaRPr kumimoji="1" lang="en-US" altLang="ja-JP" sz="1000" strike="sngStrike" dirty="0" smtClean="0">
                        <a:solidFill>
                          <a:schemeClr val="tx1"/>
                        </a:solidFill>
                        <a:latin typeface="Meiryo UI" panose="020B0604030504040204" pitchFamily="50" charset="-128"/>
                        <a:ea typeface="Meiryo UI" panose="020B0604030504040204" pitchFamily="50" charset="-128"/>
                      </a:endParaRPr>
                    </a:p>
                    <a:p>
                      <a:pPr marL="180975" indent="-180975">
                        <a:lnSpc>
                          <a:spcPts val="1300"/>
                        </a:lnSpc>
                        <a:spcAft>
                          <a:spcPts val="300"/>
                        </a:spcAft>
                        <a:buFont typeface="Arial" panose="020B0604020202020204" pitchFamily="34" charset="0"/>
                        <a:buChar char="•"/>
                      </a:pPr>
                      <a:r>
                        <a:rPr kumimoji="1" lang="ja-JP" altLang="en-US" sz="1000" b="1" dirty="0" smtClean="0">
                          <a:solidFill>
                            <a:schemeClr val="tx1"/>
                          </a:solidFill>
                          <a:latin typeface="Meiryo UI" panose="020B0604030504040204" pitchFamily="50" charset="-128"/>
                          <a:ea typeface="Meiryo UI" panose="020B0604030504040204" pitchFamily="50" charset="-128"/>
                        </a:rPr>
                        <a:t>教育</a:t>
                      </a:r>
                      <a:r>
                        <a:rPr kumimoji="1" lang="ja-JP" altLang="en-US" sz="1000" dirty="0" smtClean="0">
                          <a:solidFill>
                            <a:schemeClr val="tx1"/>
                          </a:solidFill>
                          <a:latin typeface="Meiryo UI" panose="020B0604030504040204" pitchFamily="50" charset="-128"/>
                          <a:ea typeface="Meiryo UI" panose="020B0604030504040204" pitchFamily="50" charset="-128"/>
                        </a:rPr>
                        <a:t>については、地元進学率、居住地面積あたりの小中学校の数、１施設あたりの小中学生数なども一つ。</a:t>
                      </a:r>
                      <a:endParaRPr kumimoji="1" lang="ja-JP" altLang="en-US" sz="1000" strike="sngStrike" dirty="0" smtClean="0">
                        <a:solidFill>
                          <a:schemeClr val="tx1"/>
                        </a:solidFill>
                        <a:latin typeface="Meiryo UI" panose="020B0604030504040204" pitchFamily="50" charset="-128"/>
                        <a:ea typeface="Meiryo UI" panose="020B0604030504040204" pitchFamily="50" charset="-128"/>
                      </a:endParaRPr>
                    </a:p>
                    <a:p>
                      <a:pPr marL="180975" indent="-180975">
                        <a:lnSpc>
                          <a:spcPts val="1300"/>
                        </a:lnSpc>
                        <a:spcAft>
                          <a:spcPts val="300"/>
                        </a:spcAft>
                        <a:buFont typeface="Arial" panose="020B0604020202020204" pitchFamily="34" charset="0"/>
                        <a:buChar char="•"/>
                      </a:pPr>
                      <a:r>
                        <a:rPr kumimoji="1" lang="ja-JP" altLang="en-US" sz="1000" b="1" dirty="0" smtClean="0">
                          <a:solidFill>
                            <a:schemeClr val="tx1"/>
                          </a:solidFill>
                          <a:latin typeface="Meiryo UI" panose="020B0604030504040204" pitchFamily="50" charset="-128"/>
                          <a:ea typeface="Meiryo UI" panose="020B0604030504040204" pitchFamily="50" charset="-128"/>
                        </a:rPr>
                        <a:t>若者のウェルビーイング</a:t>
                      </a:r>
                      <a:r>
                        <a:rPr kumimoji="1" lang="ja-JP" altLang="en-US" sz="1000" dirty="0" smtClean="0">
                          <a:solidFill>
                            <a:schemeClr val="tx1"/>
                          </a:solidFill>
                          <a:latin typeface="Meiryo UI" panose="020B0604030504040204" pitchFamily="50" charset="-128"/>
                          <a:ea typeface="Meiryo UI" panose="020B0604030504040204" pitchFamily="50" charset="-128"/>
                        </a:rPr>
                        <a:t>を測るべき。</a:t>
                      </a:r>
                      <a:r>
                        <a:rPr kumimoji="1" lang="en-US" altLang="ja-JP" sz="1000" dirty="0" smtClean="0">
                          <a:solidFill>
                            <a:schemeClr val="tx1"/>
                          </a:solidFill>
                          <a:latin typeface="Meiryo UI" panose="020B0604030504040204" pitchFamily="50" charset="-128"/>
                          <a:ea typeface="Meiryo UI" panose="020B0604030504040204" pitchFamily="50" charset="-128"/>
                        </a:rPr>
                        <a:t>20</a:t>
                      </a:r>
                      <a:r>
                        <a:rPr kumimoji="1" lang="ja-JP" altLang="en-US" sz="1000" dirty="0" smtClean="0">
                          <a:solidFill>
                            <a:schemeClr val="tx1"/>
                          </a:solidFill>
                          <a:latin typeface="Meiryo UI" panose="020B0604030504040204" pitchFamily="50" charset="-128"/>
                          <a:ea typeface="Meiryo UI" panose="020B0604030504040204" pitchFamily="50" charset="-128"/>
                        </a:rPr>
                        <a:t>～</a:t>
                      </a:r>
                      <a:r>
                        <a:rPr kumimoji="1" lang="en-US" altLang="ja-JP" sz="1000" dirty="0" smtClean="0">
                          <a:solidFill>
                            <a:schemeClr val="tx1"/>
                          </a:solidFill>
                          <a:latin typeface="Meiryo UI" panose="020B0604030504040204" pitchFamily="50" charset="-128"/>
                          <a:ea typeface="Meiryo UI" panose="020B0604030504040204" pitchFamily="50" charset="-128"/>
                        </a:rPr>
                        <a:t>40</a:t>
                      </a:r>
                      <a:r>
                        <a:rPr kumimoji="1" lang="ja-JP" altLang="en-US" sz="1000" dirty="0" smtClean="0">
                          <a:solidFill>
                            <a:schemeClr val="tx1"/>
                          </a:solidFill>
                          <a:latin typeface="Meiryo UI" panose="020B0604030504040204" pitchFamily="50" charset="-128"/>
                          <a:ea typeface="Meiryo UI" panose="020B0604030504040204" pitchFamily="50" charset="-128"/>
                        </a:rPr>
                        <a:t>代くらいまでの人口や、</a:t>
                      </a:r>
                      <a:r>
                        <a:rPr kumimoji="1" lang="ja-JP" altLang="en-US" sz="1000" b="1" dirty="0" smtClean="0">
                          <a:solidFill>
                            <a:schemeClr val="tx1"/>
                          </a:solidFill>
                          <a:latin typeface="Meiryo UI" panose="020B0604030504040204" pitchFamily="50" charset="-128"/>
                          <a:ea typeface="Meiryo UI" panose="020B0604030504040204" pitchFamily="50" charset="-128"/>
                        </a:rPr>
                        <a:t>若者の何割がまず大阪で就職するか（地元就職率）</a:t>
                      </a:r>
                      <a:r>
                        <a:rPr kumimoji="1" lang="ja-JP" altLang="en-US" sz="1000" dirty="0" smtClean="0">
                          <a:solidFill>
                            <a:schemeClr val="tx1"/>
                          </a:solidFill>
                          <a:latin typeface="Meiryo UI" panose="020B0604030504040204" pitchFamily="50" charset="-128"/>
                          <a:ea typeface="Meiryo UI" panose="020B0604030504040204" pitchFamily="50" charset="-128"/>
                        </a:rPr>
                        <a:t>などの数値で測ってはどうか。</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35624003"/>
                  </a:ext>
                </a:extLst>
              </a:tr>
              <a:tr h="1488486">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1" dirty="0" smtClean="0">
                          <a:latin typeface="+mn-ea"/>
                          <a:ea typeface="+mn-ea"/>
                        </a:rPr>
                        <a:t>目標年次に関して</a:t>
                      </a:r>
                      <a:r>
                        <a:rPr kumimoji="1" lang="ja-JP" altLang="en-US" sz="1200" b="1" dirty="0" smtClean="0">
                          <a:latin typeface="+mn-ea"/>
                          <a:ea typeface="+mn-ea"/>
                        </a:rPr>
                        <a:t>　　</a:t>
                      </a:r>
                      <a:endParaRPr kumimoji="1" lang="en-US" altLang="ja-JP" sz="1200" b="1" dirty="0" smtClean="0">
                        <a:latin typeface="+mn-ea"/>
                        <a:ea typeface="+mn-ea"/>
                      </a:endParaRPr>
                    </a:p>
                  </a:txBody>
                  <a:tcPr vert="eaVert" anchor="ctr"/>
                </a:tc>
                <a:tc>
                  <a:txBody>
                    <a:bodyPr/>
                    <a:lstStyle/>
                    <a:p>
                      <a:pPr marL="171450" indent="-171450">
                        <a:lnSpc>
                          <a:spcPts val="1300"/>
                        </a:lnSpc>
                        <a:spcAft>
                          <a:spcPts val="300"/>
                        </a:spcAft>
                        <a:buFont typeface="Arial" panose="020B0604020202020204" pitchFamily="34" charset="0"/>
                        <a:buChar char="•"/>
                      </a:pPr>
                      <a:r>
                        <a:rPr kumimoji="1" lang="ja-JP" altLang="en-US" sz="1050" dirty="0" smtClean="0">
                          <a:solidFill>
                            <a:schemeClr val="tx1"/>
                          </a:solidFill>
                          <a:latin typeface="Meiryo UI" panose="020B0604030504040204" pitchFamily="50" charset="-128"/>
                          <a:ea typeface="Meiryo UI" panose="020B0604030504040204" pitchFamily="50" charset="-128"/>
                        </a:rPr>
                        <a:t>社会・経済システムの構築や教育といったことを念頭におくと、</a:t>
                      </a:r>
                      <a:r>
                        <a:rPr kumimoji="1" lang="en-US" altLang="ja-JP" sz="1050" b="1" dirty="0" smtClean="0">
                          <a:solidFill>
                            <a:schemeClr val="tx1"/>
                          </a:solidFill>
                          <a:latin typeface="Meiryo UI" panose="020B0604030504040204" pitchFamily="50" charset="-128"/>
                          <a:ea typeface="Meiryo UI" panose="020B0604030504040204" pitchFamily="50" charset="-128"/>
                        </a:rPr>
                        <a:t>2030</a:t>
                      </a:r>
                      <a:r>
                        <a:rPr kumimoji="1" lang="ja-JP" altLang="en-US" sz="1050" b="1" dirty="0" smtClean="0">
                          <a:solidFill>
                            <a:schemeClr val="tx1"/>
                          </a:solidFill>
                          <a:latin typeface="Meiryo UI" panose="020B0604030504040204" pitchFamily="50" charset="-128"/>
                          <a:ea typeface="Meiryo UI" panose="020B0604030504040204" pitchFamily="50" charset="-128"/>
                        </a:rPr>
                        <a:t>年では短い。</a:t>
                      </a:r>
                      <a:r>
                        <a:rPr kumimoji="1" lang="ja-JP" altLang="en-US" sz="1050" dirty="0" smtClean="0">
                          <a:solidFill>
                            <a:schemeClr val="tx1"/>
                          </a:solidFill>
                          <a:latin typeface="Meiryo UI" panose="020B0604030504040204" pitchFamily="50" charset="-128"/>
                          <a:ea typeface="Meiryo UI" panose="020B0604030504040204" pitchFamily="50" charset="-128"/>
                        </a:rPr>
                        <a:t>環境の変化に応じて、</a:t>
                      </a:r>
                      <a:r>
                        <a:rPr kumimoji="1" lang="ja-JP" altLang="en-US" sz="1050" b="1" dirty="0" smtClean="0">
                          <a:solidFill>
                            <a:schemeClr val="tx1"/>
                          </a:solidFill>
                          <a:latin typeface="Meiryo UI" panose="020B0604030504040204" pitchFamily="50" charset="-128"/>
                          <a:ea typeface="Meiryo UI" panose="020B0604030504040204" pitchFamily="50" charset="-128"/>
                        </a:rPr>
                        <a:t>ビジョンはアップデートしていけばよい。</a:t>
                      </a:r>
                      <a:endParaRPr kumimoji="1" lang="en-US" altLang="ja-JP" sz="1050" b="1" dirty="0" smtClean="0">
                        <a:solidFill>
                          <a:schemeClr val="tx1"/>
                        </a:solidFill>
                        <a:latin typeface="Meiryo UI" panose="020B0604030504040204" pitchFamily="50" charset="-128"/>
                        <a:ea typeface="Meiryo UI" panose="020B0604030504040204" pitchFamily="50" charset="-128"/>
                      </a:endParaRPr>
                    </a:p>
                    <a:p>
                      <a:pPr marL="171450" indent="-171450">
                        <a:lnSpc>
                          <a:spcPts val="1300"/>
                        </a:lnSpc>
                        <a:spcAft>
                          <a:spcPts val="300"/>
                        </a:spcAft>
                        <a:buFont typeface="Arial" panose="020B0604020202020204" pitchFamily="34" charset="0"/>
                        <a:buChar char="•"/>
                      </a:pPr>
                      <a:r>
                        <a:rPr kumimoji="1" lang="ja-JP" altLang="en-US" sz="1050" dirty="0" smtClean="0">
                          <a:solidFill>
                            <a:schemeClr val="tx1"/>
                          </a:solidFill>
                          <a:latin typeface="Meiryo UI" panose="020B0604030504040204" pitchFamily="50" charset="-128"/>
                          <a:ea typeface="Meiryo UI" panose="020B0604030504040204" pitchFamily="50" charset="-128"/>
                        </a:rPr>
                        <a:t>団塊世代が高齢者となり、</a:t>
                      </a:r>
                      <a:r>
                        <a:rPr kumimoji="1" lang="ja-JP" altLang="en-US" sz="1050" b="1" dirty="0" smtClean="0">
                          <a:solidFill>
                            <a:schemeClr val="tx1"/>
                          </a:solidFill>
                          <a:latin typeface="Meiryo UI" panose="020B0604030504040204" pitchFamily="50" charset="-128"/>
                          <a:ea typeface="Meiryo UI" panose="020B0604030504040204" pitchFamily="50" charset="-128"/>
                        </a:rPr>
                        <a:t>高齢人口がピークとなる</a:t>
                      </a:r>
                      <a:r>
                        <a:rPr kumimoji="1" lang="en-US" altLang="ja-JP" sz="1050" b="1" dirty="0" smtClean="0">
                          <a:solidFill>
                            <a:schemeClr val="tx1"/>
                          </a:solidFill>
                          <a:latin typeface="Meiryo UI" panose="020B0604030504040204" pitchFamily="50" charset="-128"/>
                          <a:ea typeface="Meiryo UI" panose="020B0604030504040204" pitchFamily="50" charset="-128"/>
                        </a:rPr>
                        <a:t>2040</a:t>
                      </a:r>
                      <a:r>
                        <a:rPr kumimoji="1" lang="ja-JP" altLang="en-US" sz="1050" b="1" dirty="0" smtClean="0">
                          <a:solidFill>
                            <a:schemeClr val="tx1"/>
                          </a:solidFill>
                          <a:latin typeface="Meiryo UI" panose="020B0604030504040204" pitchFamily="50" charset="-128"/>
                          <a:ea typeface="Meiryo UI" panose="020B0604030504040204" pitchFamily="50" charset="-128"/>
                        </a:rPr>
                        <a:t>年に向け、</a:t>
                      </a:r>
                      <a:r>
                        <a:rPr kumimoji="1" lang="ja-JP" altLang="en-US" sz="1050" dirty="0" smtClean="0">
                          <a:solidFill>
                            <a:schemeClr val="tx1"/>
                          </a:solidFill>
                          <a:latin typeface="Meiryo UI" panose="020B0604030504040204" pitchFamily="50" charset="-128"/>
                          <a:ea typeface="Meiryo UI" panose="020B0604030504040204" pitchFamily="50" charset="-128"/>
                        </a:rPr>
                        <a:t>ネガティブなことを若い世代に引き継がないよう、今から</a:t>
                      </a:r>
                      <a:r>
                        <a:rPr kumimoji="1" lang="en-US" altLang="ja-JP" sz="1050" dirty="0" smtClean="0">
                          <a:solidFill>
                            <a:schemeClr val="tx1"/>
                          </a:solidFill>
                          <a:latin typeface="Meiryo UI" panose="020B0604030504040204" pitchFamily="50" charset="-128"/>
                          <a:ea typeface="Meiryo UI" panose="020B0604030504040204" pitchFamily="50" charset="-128"/>
                        </a:rPr>
                        <a:t>2040</a:t>
                      </a:r>
                      <a:r>
                        <a:rPr kumimoji="1" lang="ja-JP" altLang="en-US" sz="1050" dirty="0" smtClean="0">
                          <a:solidFill>
                            <a:schemeClr val="tx1"/>
                          </a:solidFill>
                          <a:latin typeface="Meiryo UI" panose="020B0604030504040204" pitchFamily="50" charset="-128"/>
                          <a:ea typeface="Meiryo UI" panose="020B0604030504040204" pitchFamily="50" charset="-128"/>
                        </a:rPr>
                        <a:t>年や</a:t>
                      </a:r>
                      <a:r>
                        <a:rPr kumimoji="1" lang="en-US" altLang="ja-JP" sz="1050" dirty="0" smtClean="0">
                          <a:solidFill>
                            <a:schemeClr val="tx1"/>
                          </a:solidFill>
                          <a:latin typeface="Meiryo UI" panose="020B0604030504040204" pitchFamily="50" charset="-128"/>
                          <a:ea typeface="Meiryo UI" panose="020B0604030504040204" pitchFamily="50" charset="-128"/>
                        </a:rPr>
                        <a:t>2050</a:t>
                      </a:r>
                      <a:r>
                        <a:rPr kumimoji="1" lang="ja-JP" altLang="en-US" sz="1050" dirty="0" smtClean="0">
                          <a:solidFill>
                            <a:schemeClr val="tx1"/>
                          </a:solidFill>
                          <a:latin typeface="Meiryo UI" panose="020B0604030504040204" pitchFamily="50" charset="-128"/>
                          <a:ea typeface="Meiryo UI" panose="020B0604030504040204" pitchFamily="50" charset="-128"/>
                        </a:rPr>
                        <a:t>年に向けてメッセージを発信していくというのはよいと思われる。</a:t>
                      </a:r>
                      <a:endParaRPr kumimoji="1" lang="en-US" altLang="ja-JP" sz="1050" strike="sngStrike" dirty="0" smtClean="0">
                        <a:solidFill>
                          <a:schemeClr val="tx1"/>
                        </a:solidFill>
                        <a:latin typeface="Meiryo UI" panose="020B0604030504040204" pitchFamily="50" charset="-128"/>
                        <a:ea typeface="Meiryo UI" panose="020B0604030504040204" pitchFamily="50" charset="-128"/>
                      </a:endParaRPr>
                    </a:p>
                    <a:p>
                      <a:pPr marL="171450" indent="-171450">
                        <a:lnSpc>
                          <a:spcPts val="1300"/>
                        </a:lnSpc>
                        <a:spcAft>
                          <a:spcPts val="300"/>
                        </a:spcAft>
                        <a:buFont typeface="Arial" panose="020B0604020202020204" pitchFamily="34" charset="0"/>
                        <a:buChar char="•"/>
                      </a:pPr>
                      <a:r>
                        <a:rPr kumimoji="1" lang="ja-JP" altLang="en-US" sz="1050" dirty="0" smtClean="0">
                          <a:solidFill>
                            <a:schemeClr val="tx1"/>
                          </a:solidFill>
                          <a:latin typeface="Meiryo UI" panose="020B0604030504040204" pitchFamily="50" charset="-128"/>
                          <a:ea typeface="Meiryo UI" panose="020B0604030504040204" pitchFamily="50" charset="-128"/>
                        </a:rPr>
                        <a:t>スーパー・メガリージョンの形成、今生まれた人が成人になる年などを考えると</a:t>
                      </a:r>
                      <a:r>
                        <a:rPr kumimoji="1" lang="ja-JP" altLang="en-US" sz="1050" b="1" dirty="0" smtClean="0">
                          <a:solidFill>
                            <a:schemeClr val="tx1"/>
                          </a:solidFill>
                          <a:latin typeface="Meiryo UI" panose="020B0604030504040204" pitchFamily="50" charset="-128"/>
                          <a:ea typeface="Meiryo UI" panose="020B0604030504040204" pitchFamily="50" charset="-128"/>
                        </a:rPr>
                        <a:t>長期的には</a:t>
                      </a:r>
                      <a:r>
                        <a:rPr kumimoji="1" lang="en-US" altLang="ja-JP" sz="1050" b="1" dirty="0" smtClean="0">
                          <a:solidFill>
                            <a:schemeClr val="tx1"/>
                          </a:solidFill>
                          <a:latin typeface="Meiryo UI" panose="020B0604030504040204" pitchFamily="50" charset="-128"/>
                          <a:ea typeface="Meiryo UI" panose="020B0604030504040204" pitchFamily="50" charset="-128"/>
                        </a:rPr>
                        <a:t>2040</a:t>
                      </a:r>
                      <a:r>
                        <a:rPr kumimoji="1" lang="ja-JP" altLang="en-US" sz="1050" b="1" dirty="0" smtClean="0">
                          <a:solidFill>
                            <a:schemeClr val="tx1"/>
                          </a:solidFill>
                          <a:latin typeface="Meiryo UI" panose="020B0604030504040204" pitchFamily="50" charset="-128"/>
                          <a:ea typeface="Meiryo UI" panose="020B0604030504040204" pitchFamily="50" charset="-128"/>
                        </a:rPr>
                        <a:t>年、</a:t>
                      </a:r>
                      <a:r>
                        <a:rPr kumimoji="1" lang="en-US" altLang="ja-JP" sz="1050" b="1" dirty="0" smtClean="0">
                          <a:solidFill>
                            <a:schemeClr val="tx1"/>
                          </a:solidFill>
                          <a:latin typeface="Meiryo UI" panose="020B0604030504040204" pitchFamily="50" charset="-128"/>
                          <a:ea typeface="Meiryo UI" panose="020B0604030504040204" pitchFamily="50" charset="-128"/>
                        </a:rPr>
                        <a:t>2050</a:t>
                      </a:r>
                      <a:r>
                        <a:rPr kumimoji="1" lang="ja-JP" altLang="en-US" sz="1050" b="1" dirty="0" smtClean="0">
                          <a:solidFill>
                            <a:schemeClr val="tx1"/>
                          </a:solidFill>
                          <a:latin typeface="Meiryo UI" panose="020B0604030504040204" pitchFamily="50" charset="-128"/>
                          <a:ea typeface="Meiryo UI" panose="020B0604030504040204" pitchFamily="50" charset="-128"/>
                        </a:rPr>
                        <a:t>年あたり</a:t>
                      </a:r>
                      <a:r>
                        <a:rPr kumimoji="1" lang="ja-JP" altLang="en-US" sz="1050" dirty="0" smtClean="0">
                          <a:solidFill>
                            <a:schemeClr val="tx1"/>
                          </a:solidFill>
                          <a:latin typeface="Meiryo UI" panose="020B0604030504040204" pitchFamily="50" charset="-128"/>
                          <a:ea typeface="Meiryo UI" panose="020B0604030504040204" pitchFamily="50" charset="-128"/>
                        </a:rPr>
                        <a:t>でよいのではないか。定量的に測るため、</a:t>
                      </a:r>
                      <a:r>
                        <a:rPr kumimoji="1" lang="ja-JP" altLang="en-US" sz="1050" b="1" dirty="0" smtClean="0">
                          <a:solidFill>
                            <a:schemeClr val="tx1"/>
                          </a:solidFill>
                          <a:latin typeface="Meiryo UI" panose="020B0604030504040204" pitchFamily="50" charset="-128"/>
                          <a:ea typeface="Meiryo UI" panose="020B0604030504040204" pitchFamily="50" charset="-128"/>
                        </a:rPr>
                        <a:t>短期的に</a:t>
                      </a:r>
                      <a:r>
                        <a:rPr kumimoji="1" lang="en-US" altLang="ja-JP" sz="1050" b="1" dirty="0" smtClean="0">
                          <a:solidFill>
                            <a:schemeClr val="tx1"/>
                          </a:solidFill>
                          <a:latin typeface="Meiryo UI" panose="020B0604030504040204" pitchFamily="50" charset="-128"/>
                          <a:ea typeface="Meiryo UI" panose="020B0604030504040204" pitchFamily="50" charset="-128"/>
                        </a:rPr>
                        <a:t>2025</a:t>
                      </a:r>
                      <a:r>
                        <a:rPr kumimoji="1" lang="ja-JP" altLang="en-US" sz="1050" b="1" dirty="0" smtClean="0">
                          <a:solidFill>
                            <a:schemeClr val="tx1"/>
                          </a:solidFill>
                          <a:latin typeface="Meiryo UI" panose="020B0604030504040204" pitchFamily="50" charset="-128"/>
                          <a:ea typeface="Meiryo UI" panose="020B0604030504040204" pitchFamily="50" charset="-128"/>
                        </a:rPr>
                        <a:t>年、</a:t>
                      </a:r>
                      <a:r>
                        <a:rPr kumimoji="1" lang="en-US" altLang="ja-JP" sz="1050" b="1" dirty="0" smtClean="0">
                          <a:solidFill>
                            <a:schemeClr val="tx1"/>
                          </a:solidFill>
                          <a:latin typeface="Meiryo UI" panose="020B0604030504040204" pitchFamily="50" charset="-128"/>
                          <a:ea typeface="Meiryo UI" panose="020B0604030504040204" pitchFamily="50" charset="-128"/>
                        </a:rPr>
                        <a:t>2030</a:t>
                      </a:r>
                      <a:r>
                        <a:rPr kumimoji="1" lang="ja-JP" altLang="en-US" sz="1050" b="1" dirty="0" smtClean="0">
                          <a:solidFill>
                            <a:schemeClr val="tx1"/>
                          </a:solidFill>
                          <a:latin typeface="Meiryo UI" panose="020B0604030504040204" pitchFamily="50" charset="-128"/>
                          <a:ea typeface="Meiryo UI" panose="020B0604030504040204" pitchFamily="50" charset="-128"/>
                        </a:rPr>
                        <a:t>年</a:t>
                      </a:r>
                      <a:r>
                        <a:rPr kumimoji="1" lang="ja-JP" altLang="en-US" sz="1050" dirty="0" smtClean="0">
                          <a:solidFill>
                            <a:schemeClr val="tx1"/>
                          </a:solidFill>
                          <a:latin typeface="Meiryo UI" panose="020B0604030504040204" pitchFamily="50" charset="-128"/>
                          <a:ea typeface="Meiryo UI" panose="020B0604030504040204" pitchFamily="50" charset="-128"/>
                        </a:rPr>
                        <a:t>というプロセスを踏めばよいのではないか。</a:t>
                      </a:r>
                      <a:endParaRPr kumimoji="1" lang="en-US" altLang="ja-JP" sz="1050" strike="sngStrike"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61713979"/>
                  </a:ext>
                </a:extLst>
              </a:tr>
            </a:tbl>
          </a:graphicData>
        </a:graphic>
      </p:graphicFrame>
    </p:spTree>
    <p:extLst>
      <p:ext uri="{BB962C8B-B14F-4D97-AF65-F5344CB8AC3E}">
        <p14:creationId xmlns:p14="http://schemas.microsoft.com/office/powerpoint/2010/main" val="3492450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216668" y="738018"/>
            <a:ext cx="8726251"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216668" y="283492"/>
            <a:ext cx="8726251" cy="400110"/>
          </a:xfrm>
          <a:prstGeom prst="rect">
            <a:avLst/>
          </a:prstGeom>
        </p:spPr>
        <p:txBody>
          <a:bodyPr wrap="square">
            <a:spAutoFit/>
          </a:bodyPr>
          <a:lstStyle/>
          <a:p>
            <a:r>
              <a:rPr kumimoji="1" lang="ja-JP" altLang="en-US" sz="2000" b="1" dirty="0" smtClean="0">
                <a:latin typeface="Meiryo UI" panose="020B0604030504040204" pitchFamily="50" charset="-128"/>
                <a:ea typeface="Meiryo UI" panose="020B0604030504040204" pitchFamily="50" charset="-128"/>
              </a:rPr>
              <a:t>■　</a:t>
            </a:r>
            <a:r>
              <a:rPr lang="ja-JP" altLang="en-US" sz="2000" b="1" dirty="0" smtClean="0"/>
              <a:t>今後の進め方</a:t>
            </a:r>
            <a:endParaRPr lang="ja-JP" altLang="en-US" sz="2000" b="1" dirty="0"/>
          </a:p>
        </p:txBody>
      </p:sp>
      <p:sp>
        <p:nvSpPr>
          <p:cNvPr id="8" name="テキスト ボックス 7"/>
          <p:cNvSpPr txBox="1"/>
          <p:nvPr/>
        </p:nvSpPr>
        <p:spPr>
          <a:xfrm>
            <a:off x="1100848" y="1011902"/>
            <a:ext cx="7649839" cy="4144724"/>
          </a:xfrm>
          <a:prstGeom prst="rect">
            <a:avLst/>
          </a:prstGeom>
          <a:noFill/>
        </p:spPr>
        <p:txBody>
          <a:bodyPr wrap="square" rtlCol="0">
            <a:spAutoFit/>
          </a:bodyPr>
          <a:lstStyle/>
          <a:p>
            <a:pPr>
              <a:spcBef>
                <a:spcPts val="600"/>
              </a:spcBef>
            </a:pPr>
            <a:endParaRPr lang="en-US" altLang="ja-JP" dirty="0" smtClean="0"/>
          </a:p>
          <a:p>
            <a:pPr>
              <a:spcBef>
                <a:spcPts val="600"/>
              </a:spcBef>
            </a:pPr>
            <a:endParaRPr lang="en-US" altLang="ja-JP" dirty="0" smtClean="0"/>
          </a:p>
          <a:p>
            <a:pPr>
              <a:spcBef>
                <a:spcPts val="600"/>
              </a:spcBef>
            </a:pPr>
            <a:r>
              <a:rPr lang="ja-JP" altLang="en-US" dirty="0" smtClean="0"/>
              <a:t>○　</a:t>
            </a:r>
            <a:r>
              <a:rPr lang="ja-JP" altLang="en-US" b="1" u="sng" dirty="0" smtClean="0"/>
              <a:t>年内</a:t>
            </a:r>
            <a:r>
              <a:rPr lang="ja-JP" altLang="en-US" dirty="0" smtClean="0"/>
              <a:t>に、中間論点整理とその後の意見交換会での議論や現行ビジョンに基づく　</a:t>
            </a:r>
            <a:r>
              <a:rPr lang="en-US" altLang="ja-JP" dirty="0"/>
              <a:t/>
            </a:r>
            <a:br>
              <a:rPr lang="en-US" altLang="ja-JP" dirty="0"/>
            </a:br>
            <a:r>
              <a:rPr lang="ja-JP" altLang="en-US" dirty="0" smtClean="0"/>
              <a:t>　　 取組の進捗状況を踏まえ、副首都推進局で検討を行い、</a:t>
            </a:r>
            <a:r>
              <a:rPr lang="en-US" altLang="ja-JP" dirty="0" smtClean="0"/>
              <a:t/>
            </a:r>
            <a:br>
              <a:rPr lang="en-US" altLang="ja-JP" dirty="0" smtClean="0"/>
            </a:br>
            <a:r>
              <a:rPr lang="ja-JP" altLang="en-US" dirty="0" smtClean="0"/>
              <a:t>　　 </a:t>
            </a:r>
            <a:r>
              <a:rPr lang="ja-JP" altLang="en-US" b="1" u="sng" dirty="0" smtClean="0"/>
              <a:t>副首都ビジョンの改定の柱建てイメージ</a:t>
            </a:r>
            <a:r>
              <a:rPr lang="ja-JP" altLang="en-US" dirty="0" smtClean="0"/>
              <a:t>をとりまとめ。</a:t>
            </a:r>
            <a:endParaRPr lang="en-US" altLang="ja-JP" dirty="0" smtClean="0"/>
          </a:p>
          <a:p>
            <a:pPr>
              <a:spcBef>
                <a:spcPts val="600"/>
              </a:spcBef>
            </a:pPr>
            <a:r>
              <a:rPr lang="ja-JP" altLang="en-US" dirty="0"/>
              <a:t>　</a:t>
            </a:r>
            <a:r>
              <a:rPr lang="ja-JP" altLang="en-US" dirty="0" smtClean="0"/>
              <a:t> 　</a:t>
            </a:r>
            <a:r>
              <a:rPr lang="ja-JP" altLang="en-US" b="1" u="sng" dirty="0" smtClean="0"/>
              <a:t>副首都推進本部（大阪府市）会議</a:t>
            </a:r>
            <a:r>
              <a:rPr lang="ja-JP" altLang="en-US" smtClean="0"/>
              <a:t>において議論</a:t>
            </a:r>
            <a:r>
              <a:rPr lang="ja-JP" altLang="en-US" dirty="0" smtClean="0"/>
              <a:t>。</a:t>
            </a:r>
            <a:endParaRPr lang="en-US" altLang="ja-JP" dirty="0" smtClean="0"/>
          </a:p>
          <a:p>
            <a:pPr>
              <a:lnSpc>
                <a:spcPts val="1680"/>
              </a:lnSpc>
              <a:spcBef>
                <a:spcPts val="1200"/>
              </a:spcBef>
            </a:pPr>
            <a:endParaRPr lang="en-US" altLang="ja-JP" b="1" dirty="0" smtClean="0"/>
          </a:p>
          <a:p>
            <a:pPr>
              <a:lnSpc>
                <a:spcPts val="1680"/>
              </a:lnSpc>
              <a:spcBef>
                <a:spcPts val="1200"/>
              </a:spcBef>
            </a:pPr>
            <a:endParaRPr lang="en-US" altLang="ja-JP" b="1" dirty="0" smtClean="0"/>
          </a:p>
          <a:p>
            <a:pPr>
              <a:spcBef>
                <a:spcPts val="600"/>
              </a:spcBef>
            </a:pPr>
            <a:r>
              <a:rPr lang="ja-JP" altLang="en-US" dirty="0" smtClean="0"/>
              <a:t>○  </a:t>
            </a:r>
            <a:r>
              <a:rPr lang="ja-JP" altLang="en-US" b="1" u="sng" dirty="0" smtClean="0"/>
              <a:t>来年当初</a:t>
            </a:r>
            <a:r>
              <a:rPr lang="ja-JP" altLang="en-US" dirty="0" smtClean="0"/>
              <a:t>には、</a:t>
            </a:r>
            <a:r>
              <a:rPr lang="ja-JP" altLang="en-US" b="1" u="sng" dirty="0" smtClean="0"/>
              <a:t>副首都ビジョンの改定案</a:t>
            </a:r>
            <a:r>
              <a:rPr lang="ja-JP" altLang="en-US" dirty="0" smtClean="0"/>
              <a:t>を示せるようとりまとめ。</a:t>
            </a:r>
            <a:endParaRPr lang="en-US" altLang="ja-JP" dirty="0" smtClean="0"/>
          </a:p>
          <a:p>
            <a:pPr>
              <a:spcBef>
                <a:spcPts val="600"/>
              </a:spcBef>
            </a:pPr>
            <a:r>
              <a:rPr lang="ja-JP" altLang="en-US" dirty="0"/>
              <a:t>　</a:t>
            </a:r>
            <a:r>
              <a:rPr lang="ja-JP" altLang="en-US" dirty="0" smtClean="0"/>
              <a:t>　 </a:t>
            </a:r>
            <a:r>
              <a:rPr lang="ja-JP" altLang="en-US" b="1" u="sng" dirty="0" smtClean="0"/>
              <a:t>副首都</a:t>
            </a:r>
            <a:r>
              <a:rPr lang="ja-JP" altLang="en-US" b="1" u="sng" dirty="0"/>
              <a:t>推進</a:t>
            </a:r>
            <a:r>
              <a:rPr lang="ja-JP" altLang="en-US" b="1" u="sng" dirty="0" smtClean="0"/>
              <a:t>本部会議（</a:t>
            </a:r>
            <a:r>
              <a:rPr lang="en-US" altLang="ja-JP" b="1" u="sng" dirty="0" smtClean="0"/>
              <a:t>※</a:t>
            </a:r>
            <a:r>
              <a:rPr lang="ja-JP" altLang="en-US" b="1" u="sng" dirty="0" smtClean="0"/>
              <a:t>大阪府・大阪市・</a:t>
            </a:r>
            <a:r>
              <a:rPr lang="ja-JP" altLang="en-US" b="1" u="sng" dirty="0"/>
              <a:t>堺</a:t>
            </a:r>
            <a:r>
              <a:rPr lang="ja-JP" altLang="en-US" b="1" u="sng" dirty="0" smtClean="0"/>
              <a:t>市の３者会議）</a:t>
            </a:r>
            <a:r>
              <a:rPr lang="ja-JP" altLang="en-US" dirty="0" smtClean="0"/>
              <a:t>におい</a:t>
            </a:r>
            <a:r>
              <a:rPr lang="ja-JP" altLang="en-US" dirty="0"/>
              <a:t>て</a:t>
            </a:r>
            <a:r>
              <a:rPr lang="ja-JP" altLang="en-US" dirty="0" smtClean="0"/>
              <a:t>、</a:t>
            </a:r>
            <a:endParaRPr lang="en-US" altLang="ja-JP" dirty="0" smtClean="0"/>
          </a:p>
          <a:p>
            <a:pPr>
              <a:spcBef>
                <a:spcPts val="600"/>
              </a:spcBef>
            </a:pPr>
            <a:r>
              <a:rPr lang="ja-JP" altLang="en-US" dirty="0"/>
              <a:t>　</a:t>
            </a:r>
            <a:r>
              <a:rPr lang="ja-JP" altLang="en-US" dirty="0" smtClean="0"/>
              <a:t>　 </a:t>
            </a:r>
            <a:r>
              <a:rPr lang="ja-JP" altLang="en-US" b="1" u="sng" dirty="0" smtClean="0"/>
              <a:t>副首都</a:t>
            </a:r>
            <a:r>
              <a:rPr lang="ja-JP" altLang="en-US" b="1" u="sng" dirty="0"/>
              <a:t>ビジョンの改定</a:t>
            </a:r>
            <a:r>
              <a:rPr lang="ja-JP" altLang="en-US" b="1" u="sng" dirty="0" smtClean="0"/>
              <a:t>案</a:t>
            </a:r>
            <a:r>
              <a:rPr lang="ja-JP" altLang="en-US" dirty="0"/>
              <a:t>に</a:t>
            </a:r>
            <a:r>
              <a:rPr lang="ja-JP" altLang="en-US" dirty="0" smtClean="0"/>
              <a:t>ついて議論。</a:t>
            </a:r>
            <a:endParaRPr lang="en-US" altLang="ja-JP" dirty="0" smtClean="0"/>
          </a:p>
          <a:p>
            <a:pPr>
              <a:spcBef>
                <a:spcPts val="600"/>
              </a:spcBef>
            </a:pPr>
            <a:endParaRPr lang="en-US" altLang="ja-JP" dirty="0"/>
          </a:p>
        </p:txBody>
      </p:sp>
      <p:sp>
        <p:nvSpPr>
          <p:cNvPr id="2" name="スライド番号プレースホルダー 1"/>
          <p:cNvSpPr>
            <a:spLocks noGrp="1"/>
          </p:cNvSpPr>
          <p:nvPr>
            <p:ph type="sldNum" sz="quarter" idx="12"/>
          </p:nvPr>
        </p:nvSpPr>
        <p:spPr>
          <a:xfrm>
            <a:off x="7085173" y="6492875"/>
            <a:ext cx="2057400" cy="365125"/>
          </a:xfrm>
        </p:spPr>
        <p:txBody>
          <a:bodyPr/>
          <a:lstStyle/>
          <a:p>
            <a:fld id="{50F88186-B17D-4CE3-A887-D91699CF601C}" type="slidenum">
              <a:rPr kumimoji="1" lang="ja-JP" altLang="en-US" smtClean="0"/>
              <a:t>12</a:t>
            </a:fld>
            <a:endParaRPr kumimoji="1" lang="ja-JP" altLang="en-US" dirty="0"/>
          </a:p>
        </p:txBody>
      </p:sp>
      <p:sp>
        <p:nvSpPr>
          <p:cNvPr id="13" name="下矢印 12"/>
          <p:cNvSpPr/>
          <p:nvPr/>
        </p:nvSpPr>
        <p:spPr>
          <a:xfrm>
            <a:off x="452005" y="1157736"/>
            <a:ext cx="806006" cy="4179223"/>
          </a:xfrm>
          <a:prstGeom prst="downArrow">
            <a:avLst>
              <a:gd name="adj1" fmla="val 53545"/>
              <a:gd name="adj2" fmla="val 57091"/>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4" name="角丸四角形 13"/>
          <p:cNvSpPr/>
          <p:nvPr/>
        </p:nvSpPr>
        <p:spPr>
          <a:xfrm>
            <a:off x="452004" y="5336959"/>
            <a:ext cx="4113501" cy="563910"/>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副首都ビジョンの改定</a:t>
            </a:r>
            <a:endParaRPr kumimoji="1" lang="ja-JP" altLang="en-US" b="1" dirty="0"/>
          </a:p>
        </p:txBody>
      </p:sp>
    </p:spTree>
    <p:extLst>
      <p:ext uri="{BB962C8B-B14F-4D97-AF65-F5344CB8AC3E}">
        <p14:creationId xmlns:p14="http://schemas.microsoft.com/office/powerpoint/2010/main" val="9173858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98202" y="290989"/>
            <a:ext cx="7576994" cy="400110"/>
          </a:xfrm>
          <a:prstGeom prst="rect">
            <a:avLst/>
          </a:prstGeom>
        </p:spPr>
        <p:txBody>
          <a:bodyPr wrap="square">
            <a:spAutoFit/>
          </a:bodyPr>
          <a:lstStyle/>
          <a:p>
            <a:r>
              <a:rPr lang="ja-JP" altLang="en-US" sz="2000" b="1" dirty="0" smtClean="0">
                <a:latin typeface="Meiryo UI" panose="020B0604030504040204" pitchFamily="50" charset="-128"/>
                <a:ea typeface="Meiryo UI" panose="020B0604030504040204" pitchFamily="50" charset="-128"/>
              </a:rPr>
              <a:t>■　</a:t>
            </a:r>
            <a:r>
              <a:rPr lang="ja-JP" altLang="en-US" sz="2000" b="1" dirty="0"/>
              <a:t>中間論点</a:t>
            </a:r>
            <a:r>
              <a:rPr lang="ja-JP" altLang="en-US" sz="2000" b="1" dirty="0" smtClean="0"/>
              <a:t>整理のポイント</a:t>
            </a:r>
            <a:r>
              <a:rPr lang="ja-JP" altLang="en-US" sz="2000" b="1"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　　　　　　　　　　　　　　　　　　　　　　　　　　　　　　　　　　　　　　　　　　</a:t>
            </a:r>
          </a:p>
        </p:txBody>
      </p:sp>
      <p:sp>
        <p:nvSpPr>
          <p:cNvPr id="5" name="角丸四角形 4"/>
          <p:cNvSpPr/>
          <p:nvPr/>
        </p:nvSpPr>
        <p:spPr>
          <a:xfrm>
            <a:off x="656220" y="682148"/>
            <a:ext cx="7218976" cy="4808111"/>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38227" indent="-238227"/>
            <a:endParaRPr lang="en-US" altLang="ja-JP" sz="1446" b="1" dirty="0">
              <a:solidFill>
                <a:schemeClr val="tx1"/>
              </a:solidFill>
              <a:latin typeface="BIZ UDPゴシック" panose="020B0400000000000000" pitchFamily="50" charset="-128"/>
              <a:ea typeface="BIZ UDPゴシック" panose="020B0400000000000000" pitchFamily="50" charset="-128"/>
            </a:endParaRPr>
          </a:p>
          <a:p>
            <a:pPr marL="238227" indent="-238227"/>
            <a:endParaRPr lang="en-US" altLang="ja-JP" sz="1446" b="1" dirty="0">
              <a:solidFill>
                <a:schemeClr val="tx1"/>
              </a:solidFill>
              <a:latin typeface="BIZ UDPゴシック" panose="020B0400000000000000" pitchFamily="50" charset="-128"/>
              <a:ea typeface="BIZ UDPゴシック" panose="020B0400000000000000" pitchFamily="50" charset="-128"/>
            </a:endParaRPr>
          </a:p>
        </p:txBody>
      </p:sp>
      <p:sp>
        <p:nvSpPr>
          <p:cNvPr id="4" name="スライド番号プレースホルダー 3"/>
          <p:cNvSpPr>
            <a:spLocks noGrp="1"/>
          </p:cNvSpPr>
          <p:nvPr>
            <p:ph type="sldNum" sz="quarter" idx="12"/>
          </p:nvPr>
        </p:nvSpPr>
        <p:spPr>
          <a:xfrm>
            <a:off x="7086600" y="6492875"/>
            <a:ext cx="2057400" cy="365125"/>
          </a:xfrm>
        </p:spPr>
        <p:txBody>
          <a:bodyPr/>
          <a:lstStyle/>
          <a:p>
            <a:fld id="{50F88186-B17D-4CE3-A887-D91699CF601C}" type="slidenum">
              <a:rPr kumimoji="1" lang="ja-JP" altLang="en-US" smtClean="0"/>
              <a:t>1</a:t>
            </a:fld>
            <a:endParaRPr kumimoji="1" lang="ja-JP" altLang="en-US"/>
          </a:p>
        </p:txBody>
      </p:sp>
      <p:sp>
        <p:nvSpPr>
          <p:cNvPr id="8" name="テキスト ボックス 7">
            <a:extLst>
              <a:ext uri="{FF2B5EF4-FFF2-40B4-BE49-F238E27FC236}">
                <a16:creationId xmlns:a16="http://schemas.microsoft.com/office/drawing/2014/main" id="{07BB0FCD-9415-4AA8-9C78-1AC3D38DA5FB}"/>
              </a:ext>
            </a:extLst>
          </p:cNvPr>
          <p:cNvSpPr txBox="1"/>
          <p:nvPr/>
        </p:nvSpPr>
        <p:spPr>
          <a:xfrm>
            <a:off x="482218" y="818138"/>
            <a:ext cx="8268082" cy="2413481"/>
          </a:xfrm>
          <a:prstGeom prst="rect">
            <a:avLst/>
          </a:prstGeom>
          <a:noFill/>
        </p:spPr>
        <p:txBody>
          <a:bodyPr wrap="square" rtlCol="0">
            <a:spAutoFit/>
          </a:bodyPr>
          <a:lstStyle/>
          <a:p>
            <a:pPr>
              <a:lnSpc>
                <a:spcPts val="1000"/>
              </a:lnSpc>
              <a:spcBef>
                <a:spcPts val="857"/>
              </a:spcBef>
            </a:pPr>
            <a:r>
              <a:rPr lang="ja-JP" altLang="en-US" sz="1200" dirty="0" smtClean="0">
                <a:latin typeface="BIZ UDゴシック" panose="020B0400000000000000" pitchFamily="49" charset="-128"/>
                <a:ea typeface="BIZ UDゴシック" panose="020B0400000000000000" pitchFamily="49" charset="-128"/>
              </a:rPr>
              <a:t>◆ 大阪</a:t>
            </a:r>
            <a:r>
              <a:rPr lang="ja-JP" altLang="en-US" sz="1200" dirty="0">
                <a:latin typeface="BIZ UDゴシック" panose="020B0400000000000000" pitchFamily="49" charset="-128"/>
                <a:ea typeface="BIZ UDゴシック" panose="020B0400000000000000" pitchFamily="49" charset="-128"/>
              </a:rPr>
              <a:t>のめざす副首都の言わば「核心」が</a:t>
            </a:r>
            <a:r>
              <a:rPr lang="ja-JP" altLang="en-US" sz="1200" b="1" dirty="0">
                <a:latin typeface="BIZ UDゴシック" panose="020B0400000000000000" pitchFamily="49" charset="-128"/>
                <a:ea typeface="BIZ UDゴシック" panose="020B0400000000000000" pitchFamily="49" charset="-128"/>
              </a:rPr>
              <a:t>経済的副首都の実現</a:t>
            </a:r>
            <a:r>
              <a:rPr lang="ja-JP" altLang="en-US" sz="1200" dirty="0">
                <a:latin typeface="BIZ UDゴシック" panose="020B0400000000000000" pitchFamily="49" charset="-128"/>
                <a:ea typeface="BIZ UDゴシック" panose="020B0400000000000000" pitchFamily="49" charset="-128"/>
              </a:rPr>
              <a:t>であることを改めて</a:t>
            </a:r>
            <a:r>
              <a:rPr lang="ja-JP" altLang="en-US" sz="1200" dirty="0" smtClean="0">
                <a:latin typeface="BIZ UDゴシック" panose="020B0400000000000000" pitchFamily="49" charset="-128"/>
                <a:ea typeface="BIZ UDゴシック" panose="020B0400000000000000" pitchFamily="49" charset="-128"/>
              </a:rPr>
              <a:t>明確化</a:t>
            </a:r>
            <a:endParaRPr lang="en-US" altLang="ja-JP" sz="1200" dirty="0" smtClean="0">
              <a:latin typeface="BIZ UDゴシック" panose="020B0400000000000000" pitchFamily="49" charset="-128"/>
              <a:ea typeface="BIZ UDゴシック" panose="020B0400000000000000" pitchFamily="49" charset="-128"/>
            </a:endParaRPr>
          </a:p>
          <a:p>
            <a:pPr>
              <a:lnSpc>
                <a:spcPts val="1000"/>
              </a:lnSpc>
              <a:spcBef>
                <a:spcPts val="857"/>
              </a:spcBef>
            </a:pPr>
            <a:r>
              <a:rPr lang="ja-JP" altLang="en-US" sz="1200" dirty="0" smtClean="0">
                <a:latin typeface="BIZ UDゴシック" panose="020B0400000000000000" pitchFamily="49" charset="-128"/>
                <a:ea typeface="BIZ UDゴシック" panose="020B0400000000000000" pitchFamily="49" charset="-128"/>
              </a:rPr>
              <a:t>◆ 海外</a:t>
            </a:r>
            <a:r>
              <a:rPr lang="ja-JP" altLang="en-US" sz="1200" dirty="0">
                <a:latin typeface="BIZ UDゴシック" panose="020B0400000000000000" pitchFamily="49" charset="-128"/>
                <a:ea typeface="BIZ UDゴシック" panose="020B0400000000000000" pitchFamily="49" charset="-128"/>
              </a:rPr>
              <a:t>都市の戦略に学び、</a:t>
            </a:r>
            <a:r>
              <a:rPr lang="ja-JP" altLang="en-US" sz="1200" b="1" dirty="0">
                <a:latin typeface="BIZ UDゴシック" panose="020B0400000000000000" pitchFamily="49" charset="-128"/>
                <a:ea typeface="BIZ UDゴシック" panose="020B0400000000000000" pitchFamily="49" charset="-128"/>
              </a:rPr>
              <a:t>世界を視野に成長</a:t>
            </a:r>
            <a:r>
              <a:rPr lang="ja-JP" altLang="en-US" sz="1200" dirty="0">
                <a:latin typeface="BIZ UDゴシック" panose="020B0400000000000000" pitchFamily="49" charset="-128"/>
                <a:ea typeface="BIZ UDゴシック" panose="020B0400000000000000" pitchFamily="49" charset="-128"/>
              </a:rPr>
              <a:t>していくことが</a:t>
            </a:r>
            <a:r>
              <a:rPr lang="ja-JP" altLang="en-US" sz="1200" dirty="0" smtClean="0">
                <a:latin typeface="BIZ UDゴシック" panose="020B0400000000000000" pitchFamily="49" charset="-128"/>
                <a:ea typeface="BIZ UDゴシック" panose="020B0400000000000000" pitchFamily="49" charset="-128"/>
              </a:rPr>
              <a:t>重要</a:t>
            </a:r>
            <a:endParaRPr lang="en-US" altLang="ja-JP" sz="1200" dirty="0" smtClean="0">
              <a:latin typeface="BIZ UDゴシック" panose="020B0400000000000000" pitchFamily="49" charset="-128"/>
              <a:ea typeface="BIZ UDゴシック" panose="020B0400000000000000" pitchFamily="49" charset="-128"/>
            </a:endParaRPr>
          </a:p>
          <a:p>
            <a:pPr>
              <a:lnSpc>
                <a:spcPts val="1000"/>
              </a:lnSpc>
              <a:spcBef>
                <a:spcPts val="857"/>
              </a:spcBef>
            </a:pPr>
            <a:r>
              <a:rPr lang="ja-JP" altLang="en-US" sz="1200" dirty="0" smtClean="0">
                <a:latin typeface="BIZ UDゴシック" panose="020B0400000000000000" pitchFamily="49" charset="-128"/>
                <a:ea typeface="BIZ UDゴシック" panose="020B0400000000000000" pitchFamily="49" charset="-128"/>
              </a:rPr>
              <a:t>◆ 経済的</a:t>
            </a:r>
            <a:r>
              <a:rPr lang="ja-JP" altLang="en-US" sz="1200" dirty="0">
                <a:latin typeface="BIZ UDゴシック" panose="020B0400000000000000" pitchFamily="49" charset="-128"/>
                <a:ea typeface="BIZ UDゴシック" panose="020B0400000000000000" pitchFamily="49" charset="-128"/>
              </a:rPr>
              <a:t>副首都の実現に向けて、未来を担う</a:t>
            </a:r>
            <a:r>
              <a:rPr lang="ja-JP" altLang="en-US" sz="1200" b="1" dirty="0">
                <a:latin typeface="BIZ UDゴシック" panose="020B0400000000000000" pitchFamily="49" charset="-128"/>
                <a:ea typeface="BIZ UDゴシック" panose="020B0400000000000000" pitchFamily="49" charset="-128"/>
              </a:rPr>
              <a:t>若者を起点に考える</a:t>
            </a:r>
            <a:r>
              <a:rPr lang="ja-JP" altLang="en-US" sz="1200" dirty="0">
                <a:latin typeface="BIZ UDゴシック" panose="020B0400000000000000" pitchFamily="49" charset="-128"/>
                <a:ea typeface="BIZ UDゴシック" panose="020B0400000000000000" pitchFamily="49" charset="-128"/>
              </a:rPr>
              <a:t>ことが</a:t>
            </a:r>
            <a:r>
              <a:rPr lang="ja-JP" altLang="en-US" sz="1200" dirty="0" smtClean="0">
                <a:latin typeface="BIZ UDゴシック" panose="020B0400000000000000" pitchFamily="49" charset="-128"/>
                <a:ea typeface="BIZ UDゴシック" panose="020B0400000000000000" pitchFamily="49" charset="-128"/>
              </a:rPr>
              <a:t>重要</a:t>
            </a:r>
            <a:endParaRPr lang="en-US" altLang="ja-JP" sz="1200" dirty="0" smtClean="0">
              <a:latin typeface="BIZ UDゴシック" panose="020B0400000000000000" pitchFamily="49" charset="-128"/>
              <a:ea typeface="BIZ UDゴシック" panose="020B0400000000000000" pitchFamily="49" charset="-128"/>
            </a:endParaRPr>
          </a:p>
          <a:p>
            <a:pPr>
              <a:lnSpc>
                <a:spcPts val="1000"/>
              </a:lnSpc>
              <a:spcBef>
                <a:spcPts val="857"/>
              </a:spcBef>
            </a:pPr>
            <a:r>
              <a:rPr lang="ja-JP" altLang="en-US" sz="1200" dirty="0" smtClean="0">
                <a:latin typeface="BIZ UDゴシック" panose="020B0400000000000000" pitchFamily="49" charset="-128"/>
                <a:ea typeface="BIZ UDゴシック" panose="020B0400000000000000" pitchFamily="49" charset="-128"/>
              </a:rPr>
              <a:t>◆ 近年</a:t>
            </a:r>
            <a:r>
              <a:rPr lang="ja-JP" altLang="en-US" sz="1200" dirty="0">
                <a:latin typeface="BIZ UDゴシック" panose="020B0400000000000000" pitchFamily="49" charset="-128"/>
                <a:ea typeface="BIZ UDゴシック" panose="020B0400000000000000" pitchFamily="49" charset="-128"/>
              </a:rPr>
              <a:t>、とりわけコロナ拡大後の若者を中心とした意識の変化などを踏まえ、</a:t>
            </a:r>
            <a:r>
              <a:rPr lang="ja-JP" altLang="en-US" sz="1200" b="1" dirty="0">
                <a:latin typeface="BIZ UDゴシック" panose="020B0400000000000000" pitchFamily="49" charset="-128"/>
                <a:ea typeface="BIZ UDゴシック" panose="020B0400000000000000" pitchFamily="49" charset="-128"/>
              </a:rPr>
              <a:t>「経済産業のイノベーション、</a:t>
            </a:r>
            <a:r>
              <a:rPr lang="ja-JP" altLang="en-US" sz="1200" b="1" dirty="0" smtClean="0">
                <a:latin typeface="BIZ UDゴシック" panose="020B0400000000000000" pitchFamily="49" charset="-128"/>
                <a:ea typeface="BIZ UDゴシック" panose="020B0400000000000000" pitchFamily="49" charset="-128"/>
              </a:rPr>
              <a:t>構造転</a:t>
            </a:r>
            <a:endParaRPr lang="en-US" altLang="ja-JP" sz="1200" b="1" dirty="0" smtClean="0">
              <a:latin typeface="BIZ UDゴシック" panose="020B0400000000000000" pitchFamily="49" charset="-128"/>
              <a:ea typeface="BIZ UDゴシック" panose="020B0400000000000000" pitchFamily="49" charset="-128"/>
            </a:endParaRPr>
          </a:p>
          <a:p>
            <a:pPr>
              <a:lnSpc>
                <a:spcPts val="1000"/>
              </a:lnSpc>
              <a:spcBef>
                <a:spcPts val="857"/>
              </a:spcBef>
            </a:pPr>
            <a:r>
              <a:rPr lang="ja-JP" altLang="en-US" sz="1200" b="1" dirty="0">
                <a:latin typeface="BIZ UDゴシック" panose="020B0400000000000000" pitchFamily="49" charset="-128"/>
                <a:ea typeface="BIZ UDゴシック" panose="020B0400000000000000" pitchFamily="49" charset="-128"/>
              </a:rPr>
              <a:t>　</a:t>
            </a:r>
            <a:r>
              <a:rPr lang="ja-JP" altLang="en-US" sz="1200" b="1" dirty="0" smtClean="0">
                <a:latin typeface="BIZ UDゴシック" panose="020B0400000000000000" pitchFamily="49" charset="-128"/>
                <a:ea typeface="BIZ UDゴシック" panose="020B0400000000000000" pitchFamily="49" charset="-128"/>
              </a:rPr>
              <a:t>換</a:t>
            </a:r>
            <a:r>
              <a:rPr lang="ja-JP" altLang="en-US" sz="1200" b="1" dirty="0">
                <a:latin typeface="BIZ UDゴシック" panose="020B0400000000000000" pitchFamily="49" charset="-128"/>
                <a:ea typeface="BIZ UDゴシック" panose="020B0400000000000000" pitchFamily="49" charset="-128"/>
              </a:rPr>
              <a:t>」、「ウェルビーイングの向上」</a:t>
            </a:r>
            <a:r>
              <a:rPr lang="ja-JP" altLang="en-US" sz="1200" dirty="0">
                <a:latin typeface="BIZ UDゴシック" panose="020B0400000000000000" pitchFamily="49" charset="-128"/>
                <a:ea typeface="BIZ UDゴシック" panose="020B0400000000000000" pitchFamily="49" charset="-128"/>
              </a:rPr>
              <a:t>及び</a:t>
            </a:r>
            <a:r>
              <a:rPr lang="ja-JP" altLang="en-US" sz="1200" b="1" dirty="0">
                <a:latin typeface="BIZ UDゴシック" panose="020B0400000000000000" pitchFamily="49" charset="-128"/>
                <a:ea typeface="BIZ UDゴシック" panose="020B0400000000000000" pitchFamily="49" charset="-128"/>
              </a:rPr>
              <a:t>「社会課題の解決」を一体と捉えて進めていく</a:t>
            </a:r>
            <a:r>
              <a:rPr lang="en-US" altLang="ja-JP" sz="1200" b="1" dirty="0">
                <a:latin typeface="BIZ UDゴシック" panose="020B0400000000000000" pitchFamily="49" charset="-128"/>
                <a:ea typeface="BIZ UDゴシック" panose="020B0400000000000000" pitchFamily="49" charset="-128"/>
              </a:rPr>
              <a:t>  『</a:t>
            </a:r>
            <a:r>
              <a:rPr lang="ja-JP" altLang="en-US" sz="1200" b="1" dirty="0">
                <a:latin typeface="BIZ UDゴシック" panose="020B0400000000000000" pitchFamily="49" charset="-128"/>
                <a:ea typeface="BIZ UDゴシック" panose="020B0400000000000000" pitchFamily="49" charset="-128"/>
              </a:rPr>
              <a:t>副首都・大阪の</a:t>
            </a:r>
            <a:r>
              <a:rPr lang="ja-JP" altLang="en-US" sz="1200" b="1" dirty="0" smtClean="0">
                <a:latin typeface="BIZ UDゴシック" panose="020B0400000000000000" pitchFamily="49" charset="-128"/>
                <a:ea typeface="BIZ UDゴシック" panose="020B0400000000000000" pitchFamily="49" charset="-128"/>
              </a:rPr>
              <a:t>経済モ</a:t>
            </a:r>
            <a:endParaRPr lang="en-US" altLang="ja-JP" sz="1200" b="1" dirty="0" smtClean="0">
              <a:latin typeface="BIZ UDゴシック" panose="020B0400000000000000" pitchFamily="49" charset="-128"/>
              <a:ea typeface="BIZ UDゴシック" panose="020B0400000000000000" pitchFamily="49" charset="-128"/>
            </a:endParaRPr>
          </a:p>
          <a:p>
            <a:pPr>
              <a:lnSpc>
                <a:spcPts val="1000"/>
              </a:lnSpc>
              <a:spcBef>
                <a:spcPts val="857"/>
              </a:spcBef>
            </a:pPr>
            <a:r>
              <a:rPr lang="ja-JP" altLang="en-US" sz="1200" b="1" dirty="0">
                <a:latin typeface="BIZ UDゴシック" panose="020B0400000000000000" pitchFamily="49" charset="-128"/>
                <a:ea typeface="BIZ UDゴシック" panose="020B0400000000000000" pitchFamily="49" charset="-128"/>
              </a:rPr>
              <a:t>　</a:t>
            </a:r>
            <a:r>
              <a:rPr lang="ja-JP" altLang="en-US" sz="1200" b="1" dirty="0" smtClean="0">
                <a:latin typeface="BIZ UDゴシック" panose="020B0400000000000000" pitchFamily="49" charset="-128"/>
                <a:ea typeface="BIZ UDゴシック" panose="020B0400000000000000" pitchFamily="49" charset="-128"/>
              </a:rPr>
              <a:t>デル</a:t>
            </a:r>
            <a:r>
              <a:rPr lang="en-US" altLang="ja-JP" sz="1200" b="1" dirty="0">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を</a:t>
            </a:r>
            <a:r>
              <a:rPr lang="ja-JP" altLang="en-US" sz="1200" dirty="0" smtClean="0">
                <a:latin typeface="BIZ UDゴシック" panose="020B0400000000000000" pitchFamily="49" charset="-128"/>
                <a:ea typeface="BIZ UDゴシック" panose="020B0400000000000000" pitchFamily="49" charset="-128"/>
              </a:rPr>
              <a:t>構築</a:t>
            </a:r>
            <a:endParaRPr lang="en-US" altLang="ja-JP" sz="1200" dirty="0" smtClean="0">
              <a:latin typeface="BIZ UDゴシック" panose="020B0400000000000000" pitchFamily="49" charset="-128"/>
              <a:ea typeface="BIZ UDゴシック" panose="020B0400000000000000" pitchFamily="49" charset="-128"/>
            </a:endParaRPr>
          </a:p>
          <a:p>
            <a:pPr>
              <a:lnSpc>
                <a:spcPts val="1000"/>
              </a:lnSpc>
              <a:spcBef>
                <a:spcPts val="857"/>
              </a:spcBef>
            </a:pPr>
            <a:r>
              <a:rPr lang="ja-JP" altLang="en-US" sz="1200" dirty="0" smtClean="0">
                <a:latin typeface="BIZ UDゴシック" panose="020B0400000000000000" pitchFamily="49" charset="-128"/>
                <a:ea typeface="BIZ UDゴシック" panose="020B0400000000000000" pitchFamily="49" charset="-128"/>
              </a:rPr>
              <a:t>◆ 大阪</a:t>
            </a:r>
            <a:r>
              <a:rPr lang="ja-JP" altLang="en-US" sz="1200" dirty="0">
                <a:latin typeface="BIZ UDゴシック" panose="020B0400000000000000" pitchFamily="49" charset="-128"/>
                <a:ea typeface="BIZ UDゴシック" panose="020B0400000000000000" pitchFamily="49" charset="-128"/>
              </a:rPr>
              <a:t>・関西の強みであるとともに、大阪・関西万博に向けて、ウェルビーイングや社会課題と親和性が高い</a:t>
            </a:r>
            <a:r>
              <a:rPr lang="ja-JP" altLang="en-US" sz="1200" b="1" dirty="0" smtClean="0">
                <a:latin typeface="BIZ UDゴシック" panose="020B0400000000000000" pitchFamily="49" charset="-128"/>
                <a:ea typeface="BIZ UDゴシック" panose="020B0400000000000000" pitchFamily="49" charset="-128"/>
              </a:rPr>
              <a:t>ライフ</a:t>
            </a:r>
            <a:endParaRPr lang="en-US" altLang="ja-JP" sz="1200" b="1" dirty="0" smtClean="0">
              <a:latin typeface="BIZ UDゴシック" panose="020B0400000000000000" pitchFamily="49" charset="-128"/>
              <a:ea typeface="BIZ UDゴシック" panose="020B0400000000000000" pitchFamily="49" charset="-128"/>
            </a:endParaRPr>
          </a:p>
          <a:p>
            <a:pPr>
              <a:lnSpc>
                <a:spcPts val="1000"/>
              </a:lnSpc>
              <a:spcBef>
                <a:spcPts val="857"/>
              </a:spcBef>
            </a:pPr>
            <a:r>
              <a:rPr lang="ja-JP" altLang="en-US" sz="1200" b="1" dirty="0">
                <a:latin typeface="BIZ UDゴシック" panose="020B0400000000000000" pitchFamily="49" charset="-128"/>
                <a:ea typeface="BIZ UDゴシック" panose="020B0400000000000000" pitchFamily="49" charset="-128"/>
              </a:rPr>
              <a:t>　</a:t>
            </a:r>
            <a:r>
              <a:rPr lang="ja-JP" altLang="en-US" sz="1200" b="1" dirty="0" smtClean="0">
                <a:latin typeface="BIZ UDゴシック" panose="020B0400000000000000" pitchFamily="49" charset="-128"/>
                <a:ea typeface="BIZ UDゴシック" panose="020B0400000000000000" pitchFamily="49" charset="-128"/>
              </a:rPr>
              <a:t>サイエンス</a:t>
            </a:r>
            <a:r>
              <a:rPr lang="ja-JP" altLang="en-US" sz="1200" b="1" dirty="0">
                <a:latin typeface="BIZ UDゴシック" panose="020B0400000000000000" pitchFamily="49" charset="-128"/>
                <a:ea typeface="BIZ UDゴシック" panose="020B0400000000000000" pitchFamily="49" charset="-128"/>
              </a:rPr>
              <a:t>・ヘルスケア</a:t>
            </a:r>
            <a:r>
              <a:rPr lang="ja-JP" altLang="en-US" sz="1200" dirty="0">
                <a:latin typeface="BIZ UDゴシック" panose="020B0400000000000000" pitchFamily="49" charset="-128"/>
                <a:ea typeface="BIZ UDゴシック" panose="020B0400000000000000" pitchFamily="49" charset="-128"/>
              </a:rPr>
              <a:t>と</a:t>
            </a:r>
            <a:r>
              <a:rPr lang="ja-JP" altLang="en-US" sz="1200" b="1" dirty="0">
                <a:latin typeface="BIZ UDゴシック" panose="020B0400000000000000" pitchFamily="49" charset="-128"/>
                <a:ea typeface="BIZ UDゴシック" panose="020B0400000000000000" pitchFamily="49" charset="-128"/>
              </a:rPr>
              <a:t>エネルギー</a:t>
            </a:r>
            <a:r>
              <a:rPr lang="ja-JP" altLang="en-US" sz="1200" dirty="0">
                <a:latin typeface="BIZ UDゴシック" panose="020B0400000000000000" pitchFamily="49" charset="-128"/>
                <a:ea typeface="BIZ UDゴシック" panose="020B0400000000000000" pitchFamily="49" charset="-128"/>
              </a:rPr>
              <a:t>の二つ</a:t>
            </a:r>
            <a:r>
              <a:rPr lang="ja-JP" altLang="en-US" sz="1200" b="1" dirty="0">
                <a:latin typeface="BIZ UDゴシック" panose="020B0400000000000000" pitchFamily="49" charset="-128"/>
                <a:ea typeface="BIZ UDゴシック" panose="020B0400000000000000" pitchFamily="49" charset="-128"/>
              </a:rPr>
              <a:t>を基軸に、観光はじめ他の分野とかけ合わせる</a:t>
            </a:r>
            <a:r>
              <a:rPr lang="ja-JP" altLang="en-US" sz="1200" dirty="0">
                <a:latin typeface="BIZ UDゴシック" panose="020B0400000000000000" pitchFamily="49" charset="-128"/>
                <a:ea typeface="BIZ UDゴシック" panose="020B0400000000000000" pitchFamily="49" charset="-128"/>
              </a:rPr>
              <a:t>ことで、成長を</a:t>
            </a:r>
            <a:r>
              <a:rPr lang="ja-JP" altLang="en-US" sz="1200" dirty="0" smtClean="0">
                <a:latin typeface="BIZ UDゴシック" panose="020B0400000000000000" pitchFamily="49" charset="-128"/>
                <a:ea typeface="BIZ UDゴシック" panose="020B0400000000000000" pitchFamily="49" charset="-128"/>
              </a:rPr>
              <a:t>実現</a:t>
            </a:r>
            <a:endParaRPr lang="en-US" altLang="ja-JP" sz="1200" dirty="0">
              <a:latin typeface="BIZ UDゴシック" panose="020B0400000000000000" pitchFamily="49" charset="-128"/>
              <a:ea typeface="BIZ UDゴシック" panose="020B0400000000000000" pitchFamily="49" charset="-128"/>
            </a:endParaRPr>
          </a:p>
          <a:p>
            <a:pPr>
              <a:lnSpc>
                <a:spcPts val="1000"/>
              </a:lnSpc>
              <a:spcBef>
                <a:spcPts val="857"/>
              </a:spcBef>
            </a:pPr>
            <a:r>
              <a:rPr lang="ja-JP" altLang="en-US" sz="1200" dirty="0" smtClean="0">
                <a:latin typeface="BIZ UDゴシック" panose="020B0400000000000000" pitchFamily="49" charset="-128"/>
                <a:ea typeface="BIZ UDゴシック" panose="020B0400000000000000" pitchFamily="49" charset="-128"/>
              </a:rPr>
              <a:t>◆ 経済</a:t>
            </a:r>
            <a:r>
              <a:rPr lang="ja-JP" altLang="en-US" sz="1200" dirty="0">
                <a:latin typeface="BIZ UDゴシック" panose="020B0400000000000000" pitchFamily="49" charset="-128"/>
                <a:ea typeface="BIZ UDゴシック" panose="020B0400000000000000" pitchFamily="49" charset="-128"/>
              </a:rPr>
              <a:t>モデルでは、全国に先駆けた、</a:t>
            </a:r>
            <a:r>
              <a:rPr lang="ja-JP" altLang="en-US" sz="1200" b="1" dirty="0">
                <a:latin typeface="BIZ UDゴシック" panose="020B0400000000000000" pitchFamily="49" charset="-128"/>
                <a:ea typeface="BIZ UDゴシック" panose="020B0400000000000000" pitchFamily="49" charset="-128"/>
              </a:rPr>
              <a:t>東京にできない実証の場</a:t>
            </a:r>
            <a:r>
              <a:rPr lang="ja-JP" altLang="en-US" sz="1200" dirty="0">
                <a:latin typeface="BIZ UDゴシック" panose="020B0400000000000000" pitchFamily="49" charset="-128"/>
                <a:ea typeface="BIZ UDゴシック" panose="020B0400000000000000" pitchFamily="49" charset="-128"/>
              </a:rPr>
              <a:t>を</a:t>
            </a:r>
            <a:r>
              <a:rPr lang="ja-JP" altLang="en-US" sz="1200" dirty="0" smtClean="0">
                <a:latin typeface="BIZ UDゴシック" panose="020B0400000000000000" pitchFamily="49" charset="-128"/>
                <a:ea typeface="BIZ UDゴシック" panose="020B0400000000000000" pitchFamily="49" charset="-128"/>
              </a:rPr>
              <a:t>めざす</a:t>
            </a:r>
            <a:endParaRPr lang="en-US" altLang="ja-JP" sz="1200" dirty="0" smtClean="0">
              <a:latin typeface="BIZ UDゴシック" panose="020B0400000000000000" pitchFamily="49" charset="-128"/>
              <a:ea typeface="BIZ UDゴシック" panose="020B0400000000000000" pitchFamily="49" charset="-128"/>
            </a:endParaRPr>
          </a:p>
          <a:p>
            <a:pPr>
              <a:lnSpc>
                <a:spcPts val="1000"/>
              </a:lnSpc>
              <a:spcBef>
                <a:spcPts val="857"/>
              </a:spcBef>
            </a:pPr>
            <a:r>
              <a:rPr lang="ja-JP" altLang="en-US" sz="1200" dirty="0" smtClean="0">
                <a:latin typeface="BIZ UDゴシック" panose="020B0400000000000000" pitchFamily="49" charset="-128"/>
                <a:ea typeface="BIZ UDゴシック" panose="020B0400000000000000" pitchFamily="49" charset="-128"/>
              </a:rPr>
              <a:t>◆ 経済</a:t>
            </a:r>
            <a:r>
              <a:rPr lang="ja-JP" altLang="en-US" sz="1200" dirty="0">
                <a:latin typeface="BIZ UDゴシック" panose="020B0400000000000000" pitchFamily="49" charset="-128"/>
                <a:ea typeface="BIZ UDゴシック" panose="020B0400000000000000" pitchFamily="49" charset="-128"/>
              </a:rPr>
              <a:t>モデルを支える基盤部分として、とりわけ</a:t>
            </a:r>
            <a:r>
              <a:rPr lang="en-US" altLang="ja-JP" sz="1200" b="1" dirty="0">
                <a:latin typeface="BIZ UDゴシック" panose="020B0400000000000000" pitchFamily="49" charset="-128"/>
                <a:ea typeface="BIZ UDゴシック" panose="020B0400000000000000" pitchFamily="49" charset="-128"/>
              </a:rPr>
              <a:t>『</a:t>
            </a:r>
            <a:r>
              <a:rPr lang="ja-JP" altLang="en-US" sz="1200" b="1" dirty="0">
                <a:latin typeface="BIZ UDゴシック" panose="020B0400000000000000" pitchFamily="49" charset="-128"/>
                <a:ea typeface="BIZ UDゴシック" panose="020B0400000000000000" pitchFamily="49" charset="-128"/>
              </a:rPr>
              <a:t>人の力（人的基盤）</a:t>
            </a:r>
            <a:r>
              <a:rPr lang="en-US" altLang="ja-JP" sz="1200" b="1" dirty="0">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と</a:t>
            </a:r>
            <a:r>
              <a:rPr lang="en-US" altLang="ja-JP" sz="1200" b="1" dirty="0">
                <a:latin typeface="BIZ UDゴシック" panose="020B0400000000000000" pitchFamily="49" charset="-128"/>
                <a:ea typeface="BIZ UDゴシック" panose="020B0400000000000000" pitchFamily="49" charset="-128"/>
              </a:rPr>
              <a:t>『</a:t>
            </a:r>
            <a:r>
              <a:rPr lang="ja-JP" altLang="en-US" sz="1200" b="1" dirty="0">
                <a:latin typeface="BIZ UDゴシック" panose="020B0400000000000000" pitchFamily="49" charset="-128"/>
                <a:ea typeface="BIZ UDゴシック" panose="020B0400000000000000" pitchFamily="49" charset="-128"/>
              </a:rPr>
              <a:t>デジタルの力（</a:t>
            </a:r>
            <a:r>
              <a:rPr lang="en-US" altLang="ja-JP" sz="1200" b="1" dirty="0">
                <a:latin typeface="BIZ UDゴシック" panose="020B0400000000000000" pitchFamily="49" charset="-128"/>
                <a:ea typeface="BIZ UDゴシック" panose="020B0400000000000000" pitchFamily="49" charset="-128"/>
              </a:rPr>
              <a:t>DX</a:t>
            </a:r>
            <a:r>
              <a:rPr lang="ja-JP" altLang="en-US" sz="1200" b="1" dirty="0">
                <a:latin typeface="BIZ UDゴシック" panose="020B0400000000000000" pitchFamily="49" charset="-128"/>
                <a:ea typeface="BIZ UDゴシック" panose="020B0400000000000000" pitchFamily="49" charset="-128"/>
              </a:rPr>
              <a:t>基盤）</a:t>
            </a:r>
            <a:r>
              <a:rPr lang="en-US" altLang="ja-JP" sz="1200" b="1" dirty="0">
                <a:latin typeface="BIZ UDゴシック" panose="020B0400000000000000" pitchFamily="49" charset="-128"/>
                <a:ea typeface="BIZ UDゴシック" panose="020B0400000000000000" pitchFamily="49" charset="-128"/>
              </a:rPr>
              <a:t>』</a:t>
            </a:r>
            <a:r>
              <a:rPr lang="ja-JP" altLang="en-US" sz="1200" b="1" dirty="0">
                <a:latin typeface="BIZ UDゴシック" panose="020B0400000000000000" pitchFamily="49" charset="-128"/>
                <a:ea typeface="BIZ UDゴシック" panose="020B0400000000000000" pitchFamily="49" charset="-128"/>
              </a:rPr>
              <a:t>を重視</a:t>
            </a:r>
          </a:p>
        </p:txBody>
      </p:sp>
      <p:pic>
        <p:nvPicPr>
          <p:cNvPr id="29" name="図 28"/>
          <p:cNvPicPr>
            <a:picLocks noChangeAspect="1"/>
          </p:cNvPicPr>
          <p:nvPr/>
        </p:nvPicPr>
        <p:blipFill>
          <a:blip r:embed="rId2"/>
          <a:stretch>
            <a:fillRect/>
          </a:stretch>
        </p:blipFill>
        <p:spPr>
          <a:xfrm>
            <a:off x="1686471" y="3451527"/>
            <a:ext cx="6188725" cy="3398317"/>
          </a:xfrm>
          <a:prstGeom prst="rect">
            <a:avLst/>
          </a:prstGeom>
        </p:spPr>
      </p:pic>
      <p:cxnSp>
        <p:nvCxnSpPr>
          <p:cNvPr id="7" name="直線コネクタ 6"/>
          <p:cNvCxnSpPr/>
          <p:nvPr/>
        </p:nvCxnSpPr>
        <p:spPr>
          <a:xfrm>
            <a:off x="204164" y="717955"/>
            <a:ext cx="8726251" cy="0"/>
          </a:xfrm>
          <a:prstGeom prst="line">
            <a:avLst/>
          </a:prstGeom>
        </p:spPr>
        <p:style>
          <a:lnRef idx="1">
            <a:schemeClr val="dk1"/>
          </a:lnRef>
          <a:fillRef idx="0">
            <a:schemeClr val="dk1"/>
          </a:fillRef>
          <a:effectRef idx="0">
            <a:schemeClr val="dk1"/>
          </a:effectRef>
          <a:fontRef idx="minor">
            <a:schemeClr val="tx1"/>
          </a:fontRef>
        </p:style>
      </p:cxnSp>
      <p:sp>
        <p:nvSpPr>
          <p:cNvPr id="9" name="テキスト ボックス 8"/>
          <p:cNvSpPr txBox="1"/>
          <p:nvPr/>
        </p:nvSpPr>
        <p:spPr>
          <a:xfrm>
            <a:off x="2587130" y="3258093"/>
            <a:ext cx="3357155" cy="307777"/>
          </a:xfrm>
          <a:prstGeom prst="rect">
            <a:avLst/>
          </a:prstGeom>
          <a:noFill/>
        </p:spPr>
        <p:txBody>
          <a:bodyPr wrap="square" rtlCol="0">
            <a:spAutoFit/>
          </a:bodyPr>
          <a:lstStyle/>
          <a:p>
            <a:r>
              <a:rPr kumimoji="1" lang="ja-JP" altLang="en-US" sz="1400" b="1" dirty="0"/>
              <a:t>■</a:t>
            </a:r>
            <a:r>
              <a:rPr kumimoji="1" lang="ja-JP" altLang="en-US" sz="1400" b="1" dirty="0" smtClean="0"/>
              <a:t>副首都・大阪の経済モデル（イメージ）</a:t>
            </a:r>
            <a:endParaRPr kumimoji="1" lang="ja-JP" altLang="en-US" sz="1400" b="1" dirty="0"/>
          </a:p>
        </p:txBody>
      </p:sp>
    </p:spTree>
    <p:extLst>
      <p:ext uri="{BB962C8B-B14F-4D97-AF65-F5344CB8AC3E}">
        <p14:creationId xmlns:p14="http://schemas.microsoft.com/office/powerpoint/2010/main" val="21739667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086600" y="6492875"/>
            <a:ext cx="2057400" cy="365125"/>
          </a:xfrm>
        </p:spPr>
        <p:txBody>
          <a:bodyPr/>
          <a:lstStyle/>
          <a:p>
            <a:fld id="{50F88186-B17D-4CE3-A887-D91699CF601C}" type="slidenum">
              <a:rPr kumimoji="1" lang="ja-JP" altLang="en-US" smtClean="0"/>
              <a:t>2</a:t>
            </a:fld>
            <a:endParaRPr kumimoji="1" lang="ja-JP" altLang="en-US" dirty="0"/>
          </a:p>
        </p:txBody>
      </p:sp>
      <p:sp>
        <p:nvSpPr>
          <p:cNvPr id="3" name="角丸四角形 2"/>
          <p:cNvSpPr/>
          <p:nvPr/>
        </p:nvSpPr>
        <p:spPr>
          <a:xfrm>
            <a:off x="4326153" y="1202493"/>
            <a:ext cx="4176000" cy="864000"/>
          </a:xfrm>
          <a:prstGeom prst="roundRect">
            <a:avLst>
              <a:gd name="adj" fmla="val 0"/>
            </a:avLst>
          </a:prstGeom>
          <a:noFill/>
          <a:ln w="12700">
            <a:solidFill>
              <a:schemeClr val="accent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smtClean="0"/>
              <a:t>○</a:t>
            </a:r>
            <a:r>
              <a:rPr kumimoji="1" lang="ja-JP" altLang="en-US" sz="1600" dirty="0"/>
              <a:t> </a:t>
            </a:r>
            <a:r>
              <a:rPr kumimoji="1" lang="ja-JP" altLang="en-US" sz="1600" dirty="0" smtClean="0"/>
              <a:t>意見交換会の今後の進め方について</a:t>
            </a:r>
            <a:endParaRPr kumimoji="1" lang="en-US" altLang="ja-JP" sz="1600" dirty="0" smtClean="0"/>
          </a:p>
          <a:p>
            <a:r>
              <a:rPr kumimoji="1" lang="ja-JP" altLang="en-US" sz="1600" dirty="0" smtClean="0"/>
              <a:t>○ わかりやすいビジョンに向けて</a:t>
            </a:r>
            <a:endParaRPr kumimoji="1" lang="en-US" altLang="ja-JP" sz="1600" dirty="0" smtClean="0"/>
          </a:p>
        </p:txBody>
      </p:sp>
      <p:sp>
        <p:nvSpPr>
          <p:cNvPr id="4" name="角丸四角形 3"/>
          <p:cNvSpPr/>
          <p:nvPr/>
        </p:nvSpPr>
        <p:spPr>
          <a:xfrm>
            <a:off x="4326153" y="2266087"/>
            <a:ext cx="4176000" cy="864000"/>
          </a:xfrm>
          <a:prstGeom prst="roundRect">
            <a:avLst>
              <a:gd name="adj" fmla="val 0"/>
            </a:avLst>
          </a:prstGeom>
          <a:noFill/>
          <a:ln w="12700">
            <a:solidFill>
              <a:schemeClr val="accent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a:t>○</a:t>
            </a:r>
            <a:r>
              <a:rPr kumimoji="1" lang="ja-JP" altLang="en-US" sz="1600" dirty="0" smtClean="0"/>
              <a:t> 副首都を支える都市機能について</a:t>
            </a:r>
            <a:endParaRPr kumimoji="1" lang="en-US" altLang="ja-JP" sz="1600" dirty="0" smtClean="0"/>
          </a:p>
        </p:txBody>
      </p:sp>
      <p:sp>
        <p:nvSpPr>
          <p:cNvPr id="5" name="角丸四角形 4"/>
          <p:cNvSpPr/>
          <p:nvPr/>
        </p:nvSpPr>
        <p:spPr>
          <a:xfrm>
            <a:off x="4326153" y="3265910"/>
            <a:ext cx="4176000" cy="864000"/>
          </a:xfrm>
          <a:prstGeom prst="roundRect">
            <a:avLst>
              <a:gd name="adj" fmla="val 0"/>
            </a:avLst>
          </a:prstGeom>
          <a:noFill/>
          <a:ln w="12700">
            <a:solidFill>
              <a:schemeClr val="accent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a:t>○</a:t>
            </a:r>
            <a:r>
              <a:rPr kumimoji="1" lang="ja-JP" altLang="en-US" sz="1600" dirty="0" smtClean="0"/>
              <a:t> 副首都を支える仕組み等について</a:t>
            </a:r>
            <a:endParaRPr kumimoji="1" lang="ja-JP" altLang="en-US" sz="1600" dirty="0"/>
          </a:p>
        </p:txBody>
      </p:sp>
      <p:sp>
        <p:nvSpPr>
          <p:cNvPr id="6" name="角丸四角形 5"/>
          <p:cNvSpPr/>
          <p:nvPr/>
        </p:nvSpPr>
        <p:spPr>
          <a:xfrm>
            <a:off x="4326153" y="4321825"/>
            <a:ext cx="4176000" cy="864000"/>
          </a:xfrm>
          <a:prstGeom prst="roundRect">
            <a:avLst>
              <a:gd name="adj" fmla="val 0"/>
            </a:avLst>
          </a:prstGeom>
          <a:noFill/>
          <a:ln w="12700">
            <a:solidFill>
              <a:schemeClr val="accent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smtClean="0"/>
              <a:t>○ 目標設定等について</a:t>
            </a:r>
            <a:endParaRPr kumimoji="1" lang="ja-JP" altLang="en-US" sz="1600" dirty="0"/>
          </a:p>
        </p:txBody>
      </p:sp>
      <p:sp>
        <p:nvSpPr>
          <p:cNvPr id="7" name="角丸四角形 6"/>
          <p:cNvSpPr/>
          <p:nvPr/>
        </p:nvSpPr>
        <p:spPr>
          <a:xfrm>
            <a:off x="4326153" y="5349196"/>
            <a:ext cx="4176000" cy="864000"/>
          </a:xfrm>
          <a:prstGeom prst="roundRect">
            <a:avLst>
              <a:gd name="adj" fmla="val 0"/>
            </a:avLst>
          </a:prstGeom>
          <a:noFill/>
          <a:ln w="12700">
            <a:solidFill>
              <a:schemeClr val="accent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smtClean="0"/>
              <a:t>○　中間論点整理後の意見交換会での議論等　　</a:t>
            </a:r>
            <a:endParaRPr kumimoji="1" lang="ja-JP" altLang="en-US" sz="1600" dirty="0"/>
          </a:p>
        </p:txBody>
      </p:sp>
      <p:sp>
        <p:nvSpPr>
          <p:cNvPr id="8" name="角丸四角形 7"/>
          <p:cNvSpPr/>
          <p:nvPr/>
        </p:nvSpPr>
        <p:spPr>
          <a:xfrm>
            <a:off x="690324" y="2266087"/>
            <a:ext cx="3635829" cy="864000"/>
          </a:xfrm>
          <a:prstGeom prst="roundRect">
            <a:avLst>
              <a:gd name="adj" fmla="val 0"/>
            </a:avLst>
          </a:prstGeom>
          <a:solidFill>
            <a:schemeClr val="accent1"/>
          </a:solidFill>
          <a:ln w="12700">
            <a:solidFill>
              <a:schemeClr val="accent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solidFill>
                  <a:schemeClr val="bg1"/>
                </a:solidFill>
              </a:rPr>
              <a:t>第</a:t>
            </a:r>
            <a:r>
              <a:rPr kumimoji="1" lang="en-US" altLang="ja-JP" sz="1600" dirty="0" smtClean="0">
                <a:solidFill>
                  <a:schemeClr val="bg1"/>
                </a:solidFill>
              </a:rPr>
              <a:t>16</a:t>
            </a:r>
            <a:r>
              <a:rPr kumimoji="1" lang="ja-JP" altLang="en-US" sz="1600" dirty="0" smtClean="0">
                <a:solidFill>
                  <a:schemeClr val="bg1"/>
                </a:solidFill>
              </a:rPr>
              <a:t>回（</a:t>
            </a:r>
            <a:r>
              <a:rPr kumimoji="1" lang="en-US" altLang="ja-JP" sz="1600" dirty="0" smtClean="0">
                <a:solidFill>
                  <a:schemeClr val="bg1"/>
                </a:solidFill>
              </a:rPr>
              <a:t>2022</a:t>
            </a:r>
            <a:r>
              <a:rPr kumimoji="1" lang="ja-JP" altLang="en-US" sz="1600" dirty="0" smtClean="0">
                <a:solidFill>
                  <a:schemeClr val="bg1"/>
                </a:solidFill>
              </a:rPr>
              <a:t>年</a:t>
            </a:r>
            <a:r>
              <a:rPr kumimoji="1" lang="en-US" altLang="ja-JP" sz="1600" dirty="0" smtClean="0">
                <a:solidFill>
                  <a:schemeClr val="bg1"/>
                </a:solidFill>
              </a:rPr>
              <a:t>11</a:t>
            </a:r>
            <a:r>
              <a:rPr kumimoji="1" lang="ja-JP" altLang="en-US" sz="1600" dirty="0" smtClean="0">
                <a:solidFill>
                  <a:schemeClr val="bg1"/>
                </a:solidFill>
              </a:rPr>
              <a:t>月</a:t>
            </a:r>
            <a:r>
              <a:rPr kumimoji="1" lang="en-US" altLang="ja-JP" sz="1600" dirty="0" smtClean="0">
                <a:solidFill>
                  <a:schemeClr val="bg1"/>
                </a:solidFill>
              </a:rPr>
              <a:t>16</a:t>
            </a:r>
            <a:r>
              <a:rPr kumimoji="1" lang="ja-JP" altLang="en-US" sz="1600" dirty="0" smtClean="0">
                <a:solidFill>
                  <a:schemeClr val="bg1"/>
                </a:solidFill>
              </a:rPr>
              <a:t>日開催）</a:t>
            </a:r>
            <a:endParaRPr kumimoji="1" lang="en-US" altLang="ja-JP" sz="1600" dirty="0" smtClean="0">
              <a:solidFill>
                <a:schemeClr val="bg1"/>
              </a:solidFill>
            </a:endParaRPr>
          </a:p>
        </p:txBody>
      </p:sp>
      <p:sp>
        <p:nvSpPr>
          <p:cNvPr id="9" name="角丸四角形 8"/>
          <p:cNvSpPr/>
          <p:nvPr/>
        </p:nvSpPr>
        <p:spPr>
          <a:xfrm>
            <a:off x="690323" y="1202493"/>
            <a:ext cx="3636000" cy="864000"/>
          </a:xfrm>
          <a:prstGeom prst="roundRect">
            <a:avLst>
              <a:gd name="adj" fmla="val 0"/>
            </a:avLst>
          </a:prstGeom>
          <a:solidFill>
            <a:schemeClr val="accent1"/>
          </a:solidFill>
          <a:ln w="12700">
            <a:solidFill>
              <a:schemeClr val="accent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solidFill>
                  <a:schemeClr val="bg1"/>
                </a:solidFill>
              </a:rPr>
              <a:t>第</a:t>
            </a:r>
            <a:r>
              <a:rPr kumimoji="1" lang="en-US" altLang="ja-JP" sz="1600" dirty="0" smtClean="0">
                <a:solidFill>
                  <a:schemeClr val="bg1"/>
                </a:solidFill>
              </a:rPr>
              <a:t>15</a:t>
            </a:r>
            <a:r>
              <a:rPr kumimoji="1" lang="ja-JP" altLang="en-US" sz="1600" dirty="0" smtClean="0">
                <a:solidFill>
                  <a:schemeClr val="bg1"/>
                </a:solidFill>
              </a:rPr>
              <a:t>回（</a:t>
            </a:r>
            <a:r>
              <a:rPr kumimoji="1" lang="en-US" altLang="ja-JP" sz="1600" dirty="0" smtClean="0">
                <a:solidFill>
                  <a:schemeClr val="bg1"/>
                </a:solidFill>
              </a:rPr>
              <a:t>2022</a:t>
            </a:r>
            <a:r>
              <a:rPr kumimoji="1" lang="ja-JP" altLang="en-US" sz="1600" dirty="0" smtClean="0">
                <a:solidFill>
                  <a:schemeClr val="bg1"/>
                </a:solidFill>
              </a:rPr>
              <a:t>年</a:t>
            </a:r>
            <a:r>
              <a:rPr kumimoji="1" lang="en-US" altLang="ja-JP" sz="1600" dirty="0" smtClean="0">
                <a:solidFill>
                  <a:schemeClr val="bg1"/>
                </a:solidFill>
              </a:rPr>
              <a:t>11</a:t>
            </a:r>
            <a:r>
              <a:rPr kumimoji="1" lang="ja-JP" altLang="en-US" sz="1600" dirty="0" smtClean="0">
                <a:solidFill>
                  <a:schemeClr val="bg1"/>
                </a:solidFill>
              </a:rPr>
              <a:t>月</a:t>
            </a:r>
            <a:r>
              <a:rPr kumimoji="1" lang="en-US" altLang="ja-JP" sz="1600" dirty="0">
                <a:solidFill>
                  <a:schemeClr val="bg1"/>
                </a:solidFill>
              </a:rPr>
              <a:t>2</a:t>
            </a:r>
            <a:r>
              <a:rPr kumimoji="1" lang="ja-JP" altLang="en-US" sz="1600" dirty="0" smtClean="0">
                <a:solidFill>
                  <a:schemeClr val="bg1"/>
                </a:solidFill>
              </a:rPr>
              <a:t>日開催）</a:t>
            </a:r>
            <a:endParaRPr kumimoji="1" lang="en-US" altLang="ja-JP" sz="1600" dirty="0" smtClean="0">
              <a:solidFill>
                <a:schemeClr val="bg1"/>
              </a:solidFill>
            </a:endParaRPr>
          </a:p>
        </p:txBody>
      </p:sp>
      <p:sp>
        <p:nvSpPr>
          <p:cNvPr id="10" name="角丸四角形 9"/>
          <p:cNvSpPr/>
          <p:nvPr/>
        </p:nvSpPr>
        <p:spPr>
          <a:xfrm>
            <a:off x="690322" y="3265910"/>
            <a:ext cx="3635829" cy="864000"/>
          </a:xfrm>
          <a:prstGeom prst="roundRect">
            <a:avLst>
              <a:gd name="adj" fmla="val 0"/>
            </a:avLst>
          </a:prstGeom>
          <a:solidFill>
            <a:schemeClr val="accent1"/>
          </a:solidFill>
          <a:ln w="12700">
            <a:solidFill>
              <a:schemeClr val="accent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solidFill>
                  <a:schemeClr val="bg1"/>
                </a:solidFill>
              </a:rPr>
              <a:t>第</a:t>
            </a:r>
            <a:r>
              <a:rPr kumimoji="1" lang="en-US" altLang="ja-JP" sz="1600" dirty="0" smtClean="0">
                <a:solidFill>
                  <a:schemeClr val="bg1"/>
                </a:solidFill>
              </a:rPr>
              <a:t>17</a:t>
            </a:r>
            <a:r>
              <a:rPr kumimoji="1" lang="ja-JP" altLang="en-US" sz="1600" dirty="0" smtClean="0">
                <a:solidFill>
                  <a:schemeClr val="bg1"/>
                </a:solidFill>
              </a:rPr>
              <a:t>回（</a:t>
            </a:r>
            <a:r>
              <a:rPr kumimoji="1" lang="en-US" altLang="ja-JP" sz="1600" dirty="0" smtClean="0">
                <a:solidFill>
                  <a:schemeClr val="bg1"/>
                </a:solidFill>
              </a:rPr>
              <a:t>2022</a:t>
            </a:r>
            <a:r>
              <a:rPr kumimoji="1" lang="ja-JP" altLang="en-US" sz="1600" dirty="0" smtClean="0">
                <a:solidFill>
                  <a:schemeClr val="bg1"/>
                </a:solidFill>
              </a:rPr>
              <a:t>年</a:t>
            </a:r>
            <a:r>
              <a:rPr kumimoji="1" lang="en-US" altLang="ja-JP" sz="1600" dirty="0" smtClean="0">
                <a:solidFill>
                  <a:schemeClr val="bg1"/>
                </a:solidFill>
              </a:rPr>
              <a:t>11</a:t>
            </a:r>
            <a:r>
              <a:rPr kumimoji="1" lang="ja-JP" altLang="en-US" sz="1600" dirty="0" smtClean="0">
                <a:solidFill>
                  <a:schemeClr val="bg1"/>
                </a:solidFill>
              </a:rPr>
              <a:t>月</a:t>
            </a:r>
            <a:r>
              <a:rPr kumimoji="1" lang="en-US" altLang="ja-JP" sz="1600" dirty="0">
                <a:solidFill>
                  <a:schemeClr val="bg1"/>
                </a:solidFill>
              </a:rPr>
              <a:t>24</a:t>
            </a:r>
            <a:r>
              <a:rPr kumimoji="1" lang="ja-JP" altLang="en-US" sz="1600" dirty="0" smtClean="0">
                <a:solidFill>
                  <a:schemeClr val="bg1"/>
                </a:solidFill>
              </a:rPr>
              <a:t>日開催）</a:t>
            </a:r>
            <a:endParaRPr kumimoji="1" lang="en-US" altLang="ja-JP" sz="1600" dirty="0" smtClean="0">
              <a:solidFill>
                <a:schemeClr val="bg1"/>
              </a:solidFill>
            </a:endParaRPr>
          </a:p>
        </p:txBody>
      </p:sp>
      <p:sp>
        <p:nvSpPr>
          <p:cNvPr id="11" name="角丸四角形 10"/>
          <p:cNvSpPr/>
          <p:nvPr/>
        </p:nvSpPr>
        <p:spPr>
          <a:xfrm>
            <a:off x="690322" y="4321825"/>
            <a:ext cx="3635829" cy="864000"/>
          </a:xfrm>
          <a:prstGeom prst="roundRect">
            <a:avLst>
              <a:gd name="adj" fmla="val 0"/>
            </a:avLst>
          </a:prstGeom>
          <a:solidFill>
            <a:schemeClr val="accent1"/>
          </a:solidFill>
          <a:ln w="12700">
            <a:solidFill>
              <a:schemeClr val="accent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solidFill>
                  <a:schemeClr val="bg1"/>
                </a:solidFill>
              </a:rPr>
              <a:t>第</a:t>
            </a:r>
            <a:r>
              <a:rPr kumimoji="1" lang="en-US" altLang="ja-JP" sz="1600" dirty="0" smtClean="0">
                <a:solidFill>
                  <a:schemeClr val="bg1"/>
                </a:solidFill>
              </a:rPr>
              <a:t>18</a:t>
            </a:r>
            <a:r>
              <a:rPr kumimoji="1" lang="ja-JP" altLang="en-US" sz="1600" dirty="0" smtClean="0">
                <a:solidFill>
                  <a:schemeClr val="bg1"/>
                </a:solidFill>
              </a:rPr>
              <a:t>回（</a:t>
            </a:r>
            <a:r>
              <a:rPr kumimoji="1" lang="en-US" altLang="ja-JP" sz="1600" dirty="0" smtClean="0">
                <a:solidFill>
                  <a:schemeClr val="bg1"/>
                </a:solidFill>
              </a:rPr>
              <a:t>2022</a:t>
            </a:r>
            <a:r>
              <a:rPr kumimoji="1" lang="ja-JP" altLang="en-US" sz="1600" dirty="0" smtClean="0">
                <a:solidFill>
                  <a:schemeClr val="bg1"/>
                </a:solidFill>
              </a:rPr>
              <a:t>年</a:t>
            </a:r>
            <a:r>
              <a:rPr kumimoji="1" lang="en-US" altLang="ja-JP" sz="1600" dirty="0" smtClean="0">
                <a:solidFill>
                  <a:schemeClr val="bg1"/>
                </a:solidFill>
              </a:rPr>
              <a:t>12</a:t>
            </a:r>
            <a:r>
              <a:rPr kumimoji="1" lang="ja-JP" altLang="en-US" sz="1600" dirty="0" smtClean="0">
                <a:solidFill>
                  <a:schemeClr val="bg1"/>
                </a:solidFill>
              </a:rPr>
              <a:t>月</a:t>
            </a:r>
            <a:r>
              <a:rPr kumimoji="1" lang="en-US" altLang="ja-JP" sz="1600" dirty="0">
                <a:solidFill>
                  <a:schemeClr val="bg1"/>
                </a:solidFill>
              </a:rPr>
              <a:t>1</a:t>
            </a:r>
            <a:r>
              <a:rPr kumimoji="1" lang="ja-JP" altLang="en-US" sz="1600" dirty="0" smtClean="0">
                <a:solidFill>
                  <a:schemeClr val="bg1"/>
                </a:solidFill>
              </a:rPr>
              <a:t>日開催）</a:t>
            </a:r>
            <a:endParaRPr kumimoji="1" lang="en-US" altLang="ja-JP" sz="1600" dirty="0" smtClean="0">
              <a:solidFill>
                <a:schemeClr val="bg1"/>
              </a:solidFill>
            </a:endParaRPr>
          </a:p>
        </p:txBody>
      </p:sp>
      <p:sp>
        <p:nvSpPr>
          <p:cNvPr id="12" name="角丸四角形 11"/>
          <p:cNvSpPr/>
          <p:nvPr/>
        </p:nvSpPr>
        <p:spPr>
          <a:xfrm>
            <a:off x="690322" y="5349196"/>
            <a:ext cx="3635829" cy="864000"/>
          </a:xfrm>
          <a:prstGeom prst="roundRect">
            <a:avLst>
              <a:gd name="adj" fmla="val 0"/>
            </a:avLst>
          </a:prstGeom>
          <a:solidFill>
            <a:schemeClr val="accent1"/>
          </a:solidFill>
          <a:ln w="12700">
            <a:solidFill>
              <a:schemeClr val="accent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solidFill>
                  <a:schemeClr val="bg1"/>
                </a:solidFill>
              </a:rPr>
              <a:t>第</a:t>
            </a:r>
            <a:r>
              <a:rPr kumimoji="1" lang="en-US" altLang="ja-JP" sz="1600" dirty="0" smtClean="0">
                <a:solidFill>
                  <a:schemeClr val="bg1"/>
                </a:solidFill>
              </a:rPr>
              <a:t>19</a:t>
            </a:r>
            <a:r>
              <a:rPr kumimoji="1" lang="ja-JP" altLang="en-US" sz="1600" dirty="0" smtClean="0">
                <a:solidFill>
                  <a:schemeClr val="bg1"/>
                </a:solidFill>
              </a:rPr>
              <a:t>回（</a:t>
            </a:r>
            <a:r>
              <a:rPr kumimoji="1" lang="en-US" altLang="ja-JP" sz="1600" dirty="0" smtClean="0">
                <a:solidFill>
                  <a:schemeClr val="bg1"/>
                </a:solidFill>
              </a:rPr>
              <a:t>2022</a:t>
            </a:r>
            <a:r>
              <a:rPr kumimoji="1" lang="ja-JP" altLang="en-US" sz="1600" dirty="0" smtClean="0">
                <a:solidFill>
                  <a:schemeClr val="bg1"/>
                </a:solidFill>
              </a:rPr>
              <a:t>年</a:t>
            </a:r>
            <a:r>
              <a:rPr kumimoji="1" lang="en-US" altLang="ja-JP" sz="1600" dirty="0" smtClean="0">
                <a:solidFill>
                  <a:schemeClr val="bg1"/>
                </a:solidFill>
              </a:rPr>
              <a:t>12</a:t>
            </a:r>
            <a:r>
              <a:rPr kumimoji="1" lang="ja-JP" altLang="en-US" sz="1600" dirty="0" smtClean="0">
                <a:solidFill>
                  <a:schemeClr val="bg1"/>
                </a:solidFill>
              </a:rPr>
              <a:t>月</a:t>
            </a:r>
            <a:r>
              <a:rPr kumimoji="1" lang="en-US" altLang="ja-JP" sz="1600" dirty="0" smtClean="0">
                <a:solidFill>
                  <a:schemeClr val="bg1"/>
                </a:solidFill>
              </a:rPr>
              <a:t>14</a:t>
            </a:r>
            <a:r>
              <a:rPr kumimoji="1" lang="ja-JP" altLang="en-US" sz="1600" dirty="0" smtClean="0">
                <a:solidFill>
                  <a:schemeClr val="bg1"/>
                </a:solidFill>
              </a:rPr>
              <a:t>日開催）</a:t>
            </a:r>
            <a:endParaRPr kumimoji="1" lang="en-US" altLang="ja-JP" sz="1600" dirty="0" smtClean="0">
              <a:solidFill>
                <a:schemeClr val="bg1"/>
              </a:solidFill>
            </a:endParaRPr>
          </a:p>
        </p:txBody>
      </p:sp>
      <p:sp>
        <p:nvSpPr>
          <p:cNvPr id="15" name="正方形/長方形 14"/>
          <p:cNvSpPr/>
          <p:nvPr/>
        </p:nvSpPr>
        <p:spPr>
          <a:xfrm>
            <a:off x="298202" y="290989"/>
            <a:ext cx="7576994" cy="400110"/>
          </a:xfrm>
          <a:prstGeom prst="rect">
            <a:avLst/>
          </a:prstGeom>
        </p:spPr>
        <p:txBody>
          <a:bodyPr wrap="square">
            <a:spAutoFit/>
          </a:bodyPr>
          <a:lstStyle/>
          <a:p>
            <a:r>
              <a:rPr lang="ja-JP" altLang="en-US" sz="2000" b="1" dirty="0">
                <a:latin typeface="Meiryo UI" panose="020B0604030504040204" pitchFamily="50" charset="-128"/>
                <a:ea typeface="Meiryo UI" panose="020B0604030504040204" pitchFamily="50" charset="-128"/>
              </a:rPr>
              <a:t>■　中間論点整理後に議論したこと　　　　　　　　　　　　　　　</a:t>
            </a:r>
            <a:r>
              <a:rPr lang="ja-JP" altLang="en-US" sz="2000" dirty="0">
                <a:latin typeface="Meiryo UI" panose="020B0604030504040204" pitchFamily="50" charset="-128"/>
                <a:ea typeface="Meiryo UI" panose="020B0604030504040204" pitchFamily="50" charset="-128"/>
              </a:rPr>
              <a:t>　　　　　　　　　　　　　　　　　　　　　　　　　　　　　　　　　　　　　　　　　　</a:t>
            </a:r>
          </a:p>
        </p:txBody>
      </p:sp>
      <p:cxnSp>
        <p:nvCxnSpPr>
          <p:cNvPr id="14" name="直線コネクタ 13"/>
          <p:cNvCxnSpPr/>
          <p:nvPr/>
        </p:nvCxnSpPr>
        <p:spPr>
          <a:xfrm>
            <a:off x="204164" y="717955"/>
            <a:ext cx="8726251"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58185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216668" y="437104"/>
            <a:ext cx="8726251"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0" y="-17841"/>
            <a:ext cx="8563111" cy="400110"/>
          </a:xfrm>
          <a:prstGeom prst="rect">
            <a:avLst/>
          </a:prstGeom>
        </p:spPr>
        <p:txBody>
          <a:bodyPr wrap="square">
            <a:spAutoFit/>
          </a:bodyPr>
          <a:lstStyle/>
          <a:p>
            <a:r>
              <a:rPr kumimoji="1" lang="ja-JP" altLang="en-US" sz="2000" b="1" dirty="0" smtClean="0">
                <a:solidFill>
                  <a:prstClr val="black"/>
                </a:solidFill>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副首都に求められる都市機能について</a:t>
            </a:r>
            <a:endParaRPr lang="en-US" altLang="ja-JP" sz="2000" b="1" dirty="0" smtClean="0">
              <a:latin typeface="Meiryo UI" panose="020B0604030504040204" pitchFamily="50" charset="-128"/>
              <a:ea typeface="Meiryo UI" panose="020B0604030504040204" pitchFamily="50" charset="-128"/>
            </a:endParaRPr>
          </a:p>
        </p:txBody>
      </p:sp>
      <p:sp>
        <p:nvSpPr>
          <p:cNvPr id="24" name="角丸四角形 23"/>
          <p:cNvSpPr/>
          <p:nvPr/>
        </p:nvSpPr>
        <p:spPr>
          <a:xfrm>
            <a:off x="1224198" y="479865"/>
            <a:ext cx="7956000" cy="91724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a:t>
            </a:r>
            <a:r>
              <a:rPr kumimoji="1" lang="ja-JP" altLang="en-US" sz="1400" b="1" dirty="0" smtClean="0">
                <a:solidFill>
                  <a:schemeClr val="tx1"/>
                </a:solidFill>
              </a:rPr>
              <a:t>仕事のチャンスと充実した生活環境の両立</a:t>
            </a:r>
            <a:r>
              <a:rPr kumimoji="1" lang="ja-JP" altLang="en-US" sz="1400" dirty="0" smtClean="0">
                <a:solidFill>
                  <a:schemeClr val="tx1"/>
                </a:solidFill>
              </a:rPr>
              <a:t>」をはじめ</a:t>
            </a:r>
            <a:r>
              <a:rPr kumimoji="1" lang="ja-JP" altLang="en-US" sz="1400" b="1" dirty="0" smtClean="0">
                <a:solidFill>
                  <a:schemeClr val="tx1"/>
                </a:solidFill>
              </a:rPr>
              <a:t>誰もが何度でもチャレンジできる社会</a:t>
            </a:r>
            <a:r>
              <a:rPr kumimoji="1" lang="ja-JP" altLang="en-US" sz="1400" dirty="0" smtClean="0">
                <a:solidFill>
                  <a:schemeClr val="tx1"/>
                </a:solidFill>
              </a:rPr>
              <a:t>を実現し、</a:t>
            </a:r>
            <a:r>
              <a:rPr kumimoji="1" lang="en-US" altLang="ja-JP" sz="1400" dirty="0" smtClean="0">
                <a:solidFill>
                  <a:schemeClr val="tx1"/>
                </a:solidFill>
              </a:rPr>
              <a:t/>
            </a:r>
            <a:br>
              <a:rPr kumimoji="1" lang="en-US" altLang="ja-JP" sz="1400" dirty="0" smtClean="0">
                <a:solidFill>
                  <a:schemeClr val="tx1"/>
                </a:solidFill>
              </a:rPr>
            </a:br>
            <a:r>
              <a:rPr kumimoji="1" lang="ja-JP" altLang="en-US" sz="1400" b="1" dirty="0" smtClean="0">
                <a:solidFill>
                  <a:schemeClr val="tx1"/>
                </a:solidFill>
              </a:rPr>
              <a:t>内外から人や企業を惹きつけていく</a:t>
            </a:r>
            <a:r>
              <a:rPr kumimoji="1" lang="ja-JP" altLang="en-US" sz="1400" dirty="0">
                <a:solidFill>
                  <a:schemeClr val="tx1"/>
                </a:solidFill>
              </a:rPr>
              <a:t>ために</a:t>
            </a:r>
            <a:r>
              <a:rPr kumimoji="1" lang="ja-JP" altLang="en-US" sz="1400" dirty="0" smtClean="0">
                <a:solidFill>
                  <a:schemeClr val="tx1"/>
                </a:solidFill>
              </a:rPr>
              <a:t>、どのような都市機能を考えるべきか。</a:t>
            </a:r>
            <a:endParaRPr kumimoji="1" lang="en-US" altLang="ja-JP" sz="1400" dirty="0" smtClean="0">
              <a:solidFill>
                <a:schemeClr val="tx1"/>
              </a:solidFill>
            </a:endParaRPr>
          </a:p>
          <a:p>
            <a:r>
              <a:rPr kumimoji="1" lang="ja-JP" altLang="en-US" sz="1400" dirty="0" smtClean="0">
                <a:solidFill>
                  <a:schemeClr val="tx1"/>
                </a:solidFill>
              </a:rPr>
              <a:t>とりわけ、</a:t>
            </a:r>
            <a:r>
              <a:rPr kumimoji="1" lang="ja-JP" altLang="en-US" sz="1400" b="1" dirty="0" smtClean="0">
                <a:solidFill>
                  <a:schemeClr val="tx1"/>
                </a:solidFill>
              </a:rPr>
              <a:t>若者が、経済で、世界にチャレンジできる大阪</a:t>
            </a:r>
            <a:r>
              <a:rPr kumimoji="1" lang="ja-JP" altLang="en-US" sz="1400" dirty="0" smtClean="0">
                <a:solidFill>
                  <a:schemeClr val="tx1"/>
                </a:solidFill>
              </a:rPr>
              <a:t>をつくっていくために、どのような都市機能を考えるべきか。</a:t>
            </a:r>
            <a:endParaRPr kumimoji="1" lang="en-US" altLang="ja-JP" sz="1400" dirty="0" smtClean="0">
              <a:solidFill>
                <a:schemeClr val="tx1"/>
              </a:solidFill>
            </a:endParaRPr>
          </a:p>
        </p:txBody>
      </p:sp>
      <p:sp>
        <p:nvSpPr>
          <p:cNvPr id="26" name="正方形/長方形 25"/>
          <p:cNvSpPr/>
          <p:nvPr/>
        </p:nvSpPr>
        <p:spPr>
          <a:xfrm>
            <a:off x="2788296" y="1505591"/>
            <a:ext cx="3284178" cy="384174"/>
          </a:xfrm>
          <a:prstGeom prst="rect">
            <a:avLst/>
          </a:prstGeom>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ln w="9525">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smtClean="0"/>
              <a:t>副首都</a:t>
            </a:r>
            <a:r>
              <a:rPr kumimoji="1" lang="ja-JP" altLang="en-US" sz="1200" dirty="0"/>
              <a:t>に求められる都市</a:t>
            </a:r>
            <a:r>
              <a:rPr kumimoji="1" lang="ja-JP" altLang="en-US" sz="1200" dirty="0" smtClean="0"/>
              <a:t>機能（イメージ）</a:t>
            </a:r>
          </a:p>
        </p:txBody>
      </p:sp>
      <p:sp>
        <p:nvSpPr>
          <p:cNvPr id="4" name="スライド番号プレースホルダー 3"/>
          <p:cNvSpPr>
            <a:spLocks noGrp="1"/>
          </p:cNvSpPr>
          <p:nvPr>
            <p:ph type="sldNum" sz="quarter" idx="12"/>
          </p:nvPr>
        </p:nvSpPr>
        <p:spPr>
          <a:xfrm>
            <a:off x="7086600" y="6498631"/>
            <a:ext cx="2057400" cy="365125"/>
          </a:xfrm>
        </p:spPr>
        <p:txBody>
          <a:bodyPr/>
          <a:lstStyle/>
          <a:p>
            <a:fld id="{50F88186-B17D-4CE3-A887-D91699CF601C}" type="slidenum">
              <a:rPr kumimoji="1" lang="ja-JP" altLang="en-US" smtClean="0"/>
              <a:t>3</a:t>
            </a:fld>
            <a:endParaRPr kumimoji="1" lang="ja-JP" altLang="en-US" dirty="0"/>
          </a:p>
        </p:txBody>
      </p:sp>
      <p:sp>
        <p:nvSpPr>
          <p:cNvPr id="3" name="フローチャート: 手作業 2"/>
          <p:cNvSpPr/>
          <p:nvPr/>
        </p:nvSpPr>
        <p:spPr>
          <a:xfrm rot="10800000">
            <a:off x="1963200" y="4496014"/>
            <a:ext cx="4871928" cy="1305290"/>
          </a:xfrm>
          <a:prstGeom prst="flowChartManualOperatio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a:solidFill>
              <a:schemeClr val="accent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smtClean="0"/>
          </a:p>
        </p:txBody>
      </p:sp>
      <p:sp>
        <p:nvSpPr>
          <p:cNvPr id="22" name="角丸四角形 21"/>
          <p:cNvSpPr/>
          <p:nvPr/>
        </p:nvSpPr>
        <p:spPr>
          <a:xfrm>
            <a:off x="2054788" y="4823036"/>
            <a:ext cx="4688749" cy="651246"/>
          </a:xfrm>
          <a:prstGeom prst="roundRect">
            <a:avLst>
              <a:gd name="adj" fmla="val 41403"/>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都市を支えるベーシックな機能</a:t>
            </a:r>
            <a:endParaRPr kumimoji="1" lang="en-US" altLang="ja-JP" b="1" dirty="0" smtClean="0">
              <a:solidFill>
                <a:schemeClr val="tx1"/>
              </a:solidFill>
            </a:endParaRPr>
          </a:p>
          <a:p>
            <a:pPr algn="ctr"/>
            <a:r>
              <a:rPr kumimoji="1" lang="ja-JP" altLang="en-US" b="1" dirty="0" smtClean="0">
                <a:solidFill>
                  <a:schemeClr val="tx1"/>
                </a:solidFill>
              </a:rPr>
              <a:t>（環境課題など社会課題への対応を含む）</a:t>
            </a:r>
            <a:endParaRPr kumimoji="1" lang="en-US" altLang="ja-JP" b="1" dirty="0">
              <a:solidFill>
                <a:schemeClr val="tx1"/>
              </a:solidFill>
            </a:endParaRPr>
          </a:p>
        </p:txBody>
      </p:sp>
      <p:sp>
        <p:nvSpPr>
          <p:cNvPr id="19" name="ホームベース 18"/>
          <p:cNvSpPr/>
          <p:nvPr/>
        </p:nvSpPr>
        <p:spPr>
          <a:xfrm>
            <a:off x="655523" y="3000699"/>
            <a:ext cx="1057788" cy="2113866"/>
          </a:xfrm>
          <a:prstGeom prst="homePlate">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0800000" scaled="1"/>
            <a:tileRect/>
          </a:gradFill>
          <a:ln>
            <a:solidFill>
              <a:schemeClr val="accent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smtClean="0"/>
          </a:p>
        </p:txBody>
      </p:sp>
      <p:sp>
        <p:nvSpPr>
          <p:cNvPr id="20" name="角丸四角形 19"/>
          <p:cNvSpPr/>
          <p:nvPr/>
        </p:nvSpPr>
        <p:spPr>
          <a:xfrm>
            <a:off x="557448" y="3644969"/>
            <a:ext cx="1253938" cy="795357"/>
          </a:xfrm>
          <a:prstGeom prst="roundRect">
            <a:avLst>
              <a:gd name="adj" fmla="val 9007"/>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b="1" dirty="0" smtClean="0"/>
              <a:t>大阪の強み・ポテンシャル</a:t>
            </a:r>
            <a:endParaRPr kumimoji="1" lang="ja-JP" altLang="en-US" sz="1400" b="1" dirty="0"/>
          </a:p>
        </p:txBody>
      </p:sp>
      <p:sp>
        <p:nvSpPr>
          <p:cNvPr id="27" name="角丸四角形 26"/>
          <p:cNvSpPr/>
          <p:nvPr/>
        </p:nvSpPr>
        <p:spPr>
          <a:xfrm>
            <a:off x="1878033" y="2265712"/>
            <a:ext cx="2826673" cy="2138740"/>
          </a:xfrm>
          <a:prstGeom prst="roundRect">
            <a:avLst>
              <a:gd name="adj" fmla="val 41403"/>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rPr>
              <a:t>チャレンジを</a:t>
            </a:r>
            <a:endParaRPr kumimoji="1" lang="en-US" altLang="ja-JP" b="1" dirty="0" smtClean="0">
              <a:solidFill>
                <a:schemeClr val="bg1"/>
              </a:solidFill>
            </a:endParaRPr>
          </a:p>
          <a:p>
            <a:pPr algn="ctr"/>
            <a:r>
              <a:rPr kumimoji="1" lang="ja-JP" altLang="en-US" b="1" dirty="0" smtClean="0">
                <a:solidFill>
                  <a:schemeClr val="bg1"/>
                </a:solidFill>
              </a:rPr>
              <a:t>後押しする機能</a:t>
            </a:r>
            <a:endParaRPr kumimoji="1" lang="en-US" altLang="ja-JP" b="1" dirty="0">
              <a:solidFill>
                <a:schemeClr val="bg1"/>
              </a:solidFill>
            </a:endParaRPr>
          </a:p>
        </p:txBody>
      </p:sp>
      <p:sp>
        <p:nvSpPr>
          <p:cNvPr id="31" name="角丸四角形 30"/>
          <p:cNvSpPr/>
          <p:nvPr/>
        </p:nvSpPr>
        <p:spPr>
          <a:xfrm>
            <a:off x="4129940" y="2265712"/>
            <a:ext cx="2860766" cy="2138740"/>
          </a:xfrm>
          <a:prstGeom prst="roundRect">
            <a:avLst>
              <a:gd name="adj" fmla="val 41403"/>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rPr>
              <a:t>ウェルビーイングを</a:t>
            </a:r>
            <a:endParaRPr kumimoji="1" lang="en-US" altLang="ja-JP" b="1" dirty="0" smtClean="0">
              <a:solidFill>
                <a:schemeClr val="bg1"/>
              </a:solidFill>
            </a:endParaRPr>
          </a:p>
          <a:p>
            <a:pPr algn="ctr"/>
            <a:r>
              <a:rPr kumimoji="1" lang="ja-JP" altLang="en-US" b="1" dirty="0" smtClean="0">
                <a:solidFill>
                  <a:schemeClr val="bg1"/>
                </a:solidFill>
              </a:rPr>
              <a:t>高める機能</a:t>
            </a:r>
            <a:endParaRPr kumimoji="1" lang="en-US" altLang="ja-JP" b="1" dirty="0" smtClean="0">
              <a:solidFill>
                <a:schemeClr val="bg1"/>
              </a:solidFill>
            </a:endParaRPr>
          </a:p>
        </p:txBody>
      </p:sp>
      <p:sp>
        <p:nvSpPr>
          <p:cNvPr id="21" name="角丸四角形 20"/>
          <p:cNvSpPr/>
          <p:nvPr/>
        </p:nvSpPr>
        <p:spPr>
          <a:xfrm>
            <a:off x="1860873" y="2254386"/>
            <a:ext cx="2843833" cy="2150066"/>
          </a:xfrm>
          <a:prstGeom prst="roundRect">
            <a:avLst>
              <a:gd name="adj" fmla="val 41403"/>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chemeClr val="bg1"/>
              </a:solidFill>
            </a:endParaRPr>
          </a:p>
        </p:txBody>
      </p:sp>
      <p:sp>
        <p:nvSpPr>
          <p:cNvPr id="32" name="角丸四角形 31"/>
          <p:cNvSpPr/>
          <p:nvPr/>
        </p:nvSpPr>
        <p:spPr>
          <a:xfrm>
            <a:off x="1713311" y="2087515"/>
            <a:ext cx="5434149" cy="4139218"/>
          </a:xfrm>
          <a:prstGeom prst="roundRect">
            <a:avLst>
              <a:gd name="adj" fmla="val 14063"/>
            </a:avLst>
          </a:prstGeom>
          <a:noFill/>
          <a:ln w="381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chemeClr val="bg1"/>
              </a:solidFill>
            </a:endParaRPr>
          </a:p>
        </p:txBody>
      </p:sp>
      <p:sp>
        <p:nvSpPr>
          <p:cNvPr id="33" name="ホームベース 32"/>
          <p:cNvSpPr/>
          <p:nvPr/>
        </p:nvSpPr>
        <p:spPr>
          <a:xfrm>
            <a:off x="7196947" y="2985714"/>
            <a:ext cx="1057788" cy="2113866"/>
          </a:xfrm>
          <a:prstGeom prst="homePlate">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0800000" scaled="1"/>
            <a:tileRect/>
          </a:gradFill>
          <a:ln>
            <a:solidFill>
              <a:schemeClr val="accent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smtClean="0"/>
          </a:p>
        </p:txBody>
      </p:sp>
      <p:sp>
        <p:nvSpPr>
          <p:cNvPr id="43" name="角丸四角形 42"/>
          <p:cNvSpPr/>
          <p:nvPr/>
        </p:nvSpPr>
        <p:spPr>
          <a:xfrm>
            <a:off x="8254735" y="2839913"/>
            <a:ext cx="788867" cy="296139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ja-JP" altLang="en-US" sz="2000" b="1" dirty="0" smtClean="0">
                <a:solidFill>
                  <a:schemeClr val="tx1"/>
                </a:solidFill>
              </a:rPr>
              <a:t>都市ブランドの確立</a:t>
            </a:r>
            <a:endParaRPr kumimoji="1" lang="en-US" altLang="ja-JP" sz="2000" b="1" dirty="0" smtClean="0">
              <a:solidFill>
                <a:schemeClr val="tx1"/>
              </a:solidFill>
            </a:endParaRPr>
          </a:p>
        </p:txBody>
      </p:sp>
      <p:sp>
        <p:nvSpPr>
          <p:cNvPr id="9" name="角丸四角形 8"/>
          <p:cNvSpPr/>
          <p:nvPr/>
        </p:nvSpPr>
        <p:spPr>
          <a:xfrm>
            <a:off x="24374" y="606408"/>
            <a:ext cx="1296000" cy="723900"/>
          </a:xfrm>
          <a:prstGeom prst="roundRect">
            <a:avLst/>
          </a:prstGeom>
          <a:ln/>
        </p:spPr>
        <p:style>
          <a:lnRef idx="0">
            <a:schemeClr val="accent1"/>
          </a:lnRef>
          <a:fillRef idx="3">
            <a:schemeClr val="accent1"/>
          </a:fillRef>
          <a:effectRef idx="3">
            <a:schemeClr val="accent1"/>
          </a:effectRef>
          <a:fontRef idx="minor">
            <a:schemeClr val="lt1"/>
          </a:fontRef>
        </p:style>
        <p:txBody>
          <a:bodyPr lIns="36000" rIns="36000" rtlCol="0" anchor="ctr"/>
          <a:lstStyle/>
          <a:p>
            <a:r>
              <a:rPr kumimoji="1" lang="ja-JP" altLang="en-US" sz="1400" b="1" dirty="0" smtClean="0"/>
              <a:t>わかりやすい</a:t>
            </a:r>
            <a:endParaRPr kumimoji="1" lang="en-US" altLang="ja-JP" sz="1400" b="1" dirty="0" smtClean="0"/>
          </a:p>
          <a:p>
            <a:r>
              <a:rPr kumimoji="1" lang="ja-JP" altLang="en-US" sz="1400" b="1" dirty="0"/>
              <a:t>ビジョン</a:t>
            </a:r>
            <a:r>
              <a:rPr kumimoji="1" lang="ja-JP" altLang="en-US" sz="1400" b="1" dirty="0" smtClean="0"/>
              <a:t>に向けて</a:t>
            </a:r>
          </a:p>
        </p:txBody>
      </p:sp>
      <p:sp>
        <p:nvSpPr>
          <p:cNvPr id="18" name="正方形/長方形 17"/>
          <p:cNvSpPr/>
          <p:nvPr/>
        </p:nvSpPr>
        <p:spPr>
          <a:xfrm>
            <a:off x="6277113" y="85984"/>
            <a:ext cx="2581306" cy="261610"/>
          </a:xfrm>
          <a:prstGeom prst="rect">
            <a:avLst/>
          </a:prstGeom>
        </p:spPr>
        <p:txBody>
          <a:bodyPr wrap="square">
            <a:spAutoFit/>
          </a:bodyPr>
          <a:lstStyle/>
          <a:p>
            <a:r>
              <a:rPr kumimoji="1" lang="ja-JP" altLang="en-US" sz="1100" dirty="0">
                <a:solidFill>
                  <a:prstClr val="black"/>
                </a:solidFill>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第</a:t>
            </a:r>
            <a:r>
              <a:rPr lang="en-US" altLang="ja-JP" sz="1100" dirty="0" smtClean="0">
                <a:latin typeface="Meiryo UI" panose="020B0604030504040204" pitchFamily="50" charset="-128"/>
                <a:ea typeface="Meiryo UI" panose="020B0604030504040204" pitchFamily="50" charset="-128"/>
              </a:rPr>
              <a:t>16</a:t>
            </a:r>
            <a:r>
              <a:rPr lang="ja-JP" altLang="en-US" sz="1100" dirty="0" smtClean="0">
                <a:latin typeface="Meiryo UI" panose="020B0604030504040204" pitchFamily="50" charset="-128"/>
                <a:ea typeface="Meiryo UI" panose="020B0604030504040204" pitchFamily="50" charset="-128"/>
              </a:rPr>
              <a:t>回意見交換会資料に一部追記）</a:t>
            </a:r>
            <a:endParaRPr lang="en-US" altLang="ja-JP" sz="11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358679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 y="-17841"/>
            <a:ext cx="5238205" cy="400110"/>
          </a:xfrm>
          <a:prstGeom prst="rect">
            <a:avLst/>
          </a:prstGeom>
        </p:spPr>
        <p:txBody>
          <a:bodyPr wrap="square">
            <a:spAutoFit/>
          </a:bodyPr>
          <a:lstStyle/>
          <a:p>
            <a:r>
              <a:rPr kumimoji="1" lang="ja-JP" altLang="en-US" sz="2000" b="1" dirty="0" smtClean="0">
                <a:solidFill>
                  <a:prstClr val="black"/>
                </a:solidFill>
                <a:latin typeface="Meiryo UI" panose="020B0604030504040204" pitchFamily="50" charset="-128"/>
                <a:ea typeface="Meiryo UI" panose="020B0604030504040204" pitchFamily="50" charset="-128"/>
              </a:rPr>
              <a:t>■　</a:t>
            </a:r>
            <a:r>
              <a:rPr lang="ja-JP" altLang="en-US" sz="2000" b="1" dirty="0">
                <a:latin typeface="Meiryo UI" panose="020B0604030504040204" pitchFamily="50" charset="-128"/>
                <a:ea typeface="Meiryo UI" panose="020B0604030504040204" pitchFamily="50" charset="-128"/>
              </a:rPr>
              <a:t>都市機能</a:t>
            </a:r>
            <a:r>
              <a:rPr lang="ja-JP" altLang="en-US" sz="2000" b="1" dirty="0" smtClean="0">
                <a:latin typeface="Meiryo UI" panose="020B0604030504040204" pitchFamily="50" charset="-128"/>
                <a:ea typeface="Meiryo UI" panose="020B0604030504040204" pitchFamily="50" charset="-128"/>
              </a:rPr>
              <a:t>に関する主な意見</a:t>
            </a:r>
            <a:endParaRPr lang="en-US" altLang="ja-JP" sz="2000" b="1" dirty="0" smtClean="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7162800" y="6570933"/>
            <a:ext cx="2057400" cy="365125"/>
          </a:xfrm>
        </p:spPr>
        <p:txBody>
          <a:bodyPr/>
          <a:lstStyle/>
          <a:p>
            <a:fld id="{50F88186-B17D-4CE3-A887-D91699CF601C}" type="slidenum">
              <a:rPr kumimoji="1" lang="ja-JP" altLang="en-US" smtClean="0"/>
              <a:t>4</a:t>
            </a:fld>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1389328184"/>
              </p:ext>
            </p:extLst>
          </p:nvPr>
        </p:nvGraphicFramePr>
        <p:xfrm>
          <a:off x="123560" y="382269"/>
          <a:ext cx="8896880" cy="6371227"/>
        </p:xfrm>
        <a:graphic>
          <a:graphicData uri="http://schemas.openxmlformats.org/drawingml/2006/table">
            <a:tbl>
              <a:tblPr firstRow="1" bandRow="1">
                <a:tableStyleId>{5940675A-B579-460E-94D1-54222C63F5DA}</a:tableStyleId>
              </a:tblPr>
              <a:tblGrid>
                <a:gridCol w="681795">
                  <a:extLst>
                    <a:ext uri="{9D8B030D-6E8A-4147-A177-3AD203B41FA5}">
                      <a16:colId xmlns:a16="http://schemas.microsoft.com/office/drawing/2014/main" val="778088406"/>
                    </a:ext>
                  </a:extLst>
                </a:gridCol>
                <a:gridCol w="8215085">
                  <a:extLst>
                    <a:ext uri="{9D8B030D-6E8A-4147-A177-3AD203B41FA5}">
                      <a16:colId xmlns:a16="http://schemas.microsoft.com/office/drawing/2014/main" val="20733737"/>
                    </a:ext>
                  </a:extLst>
                </a:gridCol>
              </a:tblGrid>
              <a:tr h="1882442">
                <a:tc>
                  <a:txBody>
                    <a:bodyPr/>
                    <a:lstStyle/>
                    <a:p>
                      <a:pPr marL="85725" indent="-85725" algn="ctr">
                        <a:lnSpc>
                          <a:spcPts val="1300"/>
                        </a:lnSpc>
                        <a:spcBef>
                          <a:spcPts val="600"/>
                        </a:spcBef>
                        <a:spcAft>
                          <a:spcPts val="300"/>
                        </a:spcAft>
                      </a:pPr>
                      <a:r>
                        <a:rPr kumimoji="1" lang="ja-JP" altLang="en-US" sz="1100" b="1" dirty="0" smtClean="0">
                          <a:solidFill>
                            <a:prstClr val="black"/>
                          </a:solidFill>
                          <a:latin typeface="Meiryo UI" panose="020B0604030504040204" pitchFamily="50" charset="-128"/>
                          <a:ea typeface="Meiryo UI" panose="020B0604030504040204" pitchFamily="50" charset="-128"/>
                        </a:rPr>
                        <a:t>チャレンジを後押しする</a:t>
                      </a:r>
                      <a:r>
                        <a:rPr kumimoji="1" lang="en-US" altLang="ja-JP" sz="1100" b="1" dirty="0" smtClean="0">
                          <a:solidFill>
                            <a:prstClr val="black"/>
                          </a:solidFill>
                          <a:latin typeface="Meiryo UI" panose="020B0604030504040204" pitchFamily="50" charset="-128"/>
                          <a:ea typeface="Meiryo UI" panose="020B0604030504040204" pitchFamily="50" charset="-128"/>
                        </a:rPr>
                        <a:t/>
                      </a:r>
                      <a:br>
                        <a:rPr kumimoji="1" lang="en-US" altLang="ja-JP" sz="1100" b="1" dirty="0" smtClean="0">
                          <a:solidFill>
                            <a:prstClr val="black"/>
                          </a:solidFill>
                          <a:latin typeface="Meiryo UI" panose="020B0604030504040204" pitchFamily="50" charset="-128"/>
                          <a:ea typeface="Meiryo UI" panose="020B0604030504040204" pitchFamily="50" charset="-128"/>
                        </a:rPr>
                      </a:br>
                      <a:r>
                        <a:rPr kumimoji="1" lang="ja-JP" altLang="en-US" sz="1100" b="1" dirty="0" smtClean="0">
                          <a:solidFill>
                            <a:prstClr val="black"/>
                          </a:solidFill>
                          <a:latin typeface="Meiryo UI" panose="020B0604030504040204" pitchFamily="50" charset="-128"/>
                          <a:ea typeface="Meiryo UI" panose="020B0604030504040204" pitchFamily="50" charset="-128"/>
                        </a:rPr>
                        <a:t>機能に関して</a:t>
                      </a:r>
                      <a:endParaRPr kumimoji="1" lang="en-US" altLang="ja-JP" sz="1100" b="1" dirty="0" smtClean="0">
                        <a:solidFill>
                          <a:prstClr val="black"/>
                        </a:solidFill>
                        <a:latin typeface="Meiryo UI" panose="020B0604030504040204" pitchFamily="50" charset="-128"/>
                        <a:ea typeface="Meiryo UI" panose="020B0604030504040204" pitchFamily="50" charset="-128"/>
                      </a:endParaRPr>
                    </a:p>
                  </a:txBody>
                  <a:tcPr vert="eaVert" anchor="ctr"/>
                </a:tc>
                <a:tc>
                  <a:txBody>
                    <a:bodyPr/>
                    <a:lstStyle/>
                    <a:p>
                      <a:pPr marL="180975" indent="-180975">
                        <a:lnSpc>
                          <a:spcPts val="1300"/>
                        </a:lnSpc>
                        <a:spcAft>
                          <a:spcPts val="300"/>
                        </a:spcAft>
                        <a:buFont typeface="Arial" panose="020B0604020202020204" pitchFamily="34" charset="0"/>
                        <a:buChar char="•"/>
                      </a:pPr>
                      <a:r>
                        <a:rPr kumimoji="1" lang="ja-JP" altLang="en-US" sz="1000" b="1" dirty="0" smtClean="0">
                          <a:solidFill>
                            <a:schemeClr val="tx1"/>
                          </a:solidFill>
                          <a:latin typeface="Meiryo UI" panose="020B0604030504040204" pitchFamily="50" charset="-128"/>
                          <a:ea typeface="Meiryo UI" panose="020B0604030504040204" pitchFamily="50" charset="-128"/>
                        </a:rPr>
                        <a:t>地域でビジネスの共通基盤を用意</a:t>
                      </a:r>
                      <a:r>
                        <a:rPr kumimoji="1" lang="ja-JP" altLang="en-US" sz="1000" dirty="0" smtClean="0">
                          <a:solidFill>
                            <a:schemeClr val="tx1"/>
                          </a:solidFill>
                          <a:latin typeface="Meiryo UI" panose="020B0604030504040204" pitchFamily="50" charset="-128"/>
                          <a:ea typeface="Meiryo UI" panose="020B0604030504040204" pitchFamily="50" charset="-128"/>
                        </a:rPr>
                        <a:t>すると、チャレンジがスピードをもってでき、さらには成功の確率も高くなる。</a:t>
                      </a:r>
                      <a:endParaRPr kumimoji="1" lang="en-US" altLang="ja-JP" sz="1000" strike="sngStrike" dirty="0" smtClean="0">
                        <a:solidFill>
                          <a:schemeClr val="tx1"/>
                        </a:solidFill>
                        <a:latin typeface="Meiryo UI" panose="020B0604030504040204" pitchFamily="50" charset="-128"/>
                        <a:ea typeface="Meiryo UI" panose="020B0604030504040204" pitchFamily="50" charset="-128"/>
                      </a:endParaRPr>
                    </a:p>
                    <a:p>
                      <a:pPr marL="180975" indent="-180975">
                        <a:lnSpc>
                          <a:spcPts val="1300"/>
                        </a:lnSpc>
                        <a:spcAft>
                          <a:spcPts val="300"/>
                        </a:spcAft>
                        <a:buFont typeface="Arial" panose="020B0604020202020204" pitchFamily="34" charset="0"/>
                        <a:buChar char="•"/>
                      </a:pPr>
                      <a:r>
                        <a:rPr kumimoji="1" lang="ja-JP" altLang="en-US" sz="1000" dirty="0" smtClean="0">
                          <a:solidFill>
                            <a:schemeClr val="tx1"/>
                          </a:solidFill>
                          <a:latin typeface="Meiryo UI" panose="020B0604030504040204" pitchFamily="50" charset="-128"/>
                          <a:ea typeface="Meiryo UI" panose="020B0604030504040204" pitchFamily="50" charset="-128"/>
                        </a:rPr>
                        <a:t>雇用の拡大と創業の促進をどちらをめざすのかをはっきりさせた方がいい。</a:t>
                      </a:r>
                      <a:r>
                        <a:rPr kumimoji="1" lang="ja-JP" altLang="en-US" sz="1000" b="1" dirty="0" smtClean="0">
                          <a:solidFill>
                            <a:schemeClr val="tx1"/>
                          </a:solidFill>
                          <a:latin typeface="Meiryo UI" panose="020B0604030504040204" pitchFamily="50" charset="-128"/>
                          <a:ea typeface="Meiryo UI" panose="020B0604030504040204" pitchFamily="50" charset="-128"/>
                        </a:rPr>
                        <a:t>大阪の場合は創業の促進の方がいい</a:t>
                      </a:r>
                      <a:r>
                        <a:rPr kumimoji="1" lang="ja-JP" altLang="en-US" sz="1000" dirty="0" smtClean="0">
                          <a:solidFill>
                            <a:schemeClr val="tx1"/>
                          </a:solidFill>
                          <a:latin typeface="Meiryo UI" panose="020B0604030504040204" pitchFamily="50" charset="-128"/>
                          <a:ea typeface="Meiryo UI" panose="020B0604030504040204" pitchFamily="50" charset="-128"/>
                        </a:rPr>
                        <a:t>と思う。</a:t>
                      </a:r>
                      <a:endParaRPr kumimoji="1" lang="ja-JP" altLang="en-US" sz="1000" strike="sngStrike" dirty="0" smtClean="0">
                        <a:solidFill>
                          <a:schemeClr val="tx1"/>
                        </a:solidFill>
                        <a:latin typeface="Meiryo UI" panose="020B0604030504040204" pitchFamily="50" charset="-128"/>
                        <a:ea typeface="Meiryo UI" panose="020B0604030504040204" pitchFamily="50" charset="-128"/>
                      </a:endParaRPr>
                    </a:p>
                    <a:p>
                      <a:pPr marL="180975" indent="-180975">
                        <a:lnSpc>
                          <a:spcPts val="1300"/>
                        </a:lnSpc>
                        <a:spcAft>
                          <a:spcPts val="300"/>
                        </a:spcAft>
                        <a:buFont typeface="Arial" panose="020B0604020202020204" pitchFamily="34" charset="0"/>
                        <a:buChar char="•"/>
                      </a:pPr>
                      <a:r>
                        <a:rPr kumimoji="1" lang="ja-JP" altLang="en-US" sz="1000" dirty="0" smtClean="0">
                          <a:solidFill>
                            <a:schemeClr val="tx1"/>
                          </a:solidFill>
                          <a:latin typeface="Meiryo UI" panose="020B0604030504040204" pitchFamily="50" charset="-128"/>
                          <a:ea typeface="Meiryo UI" panose="020B0604030504040204" pitchFamily="50" charset="-128"/>
                        </a:rPr>
                        <a:t>創業はハードルが高く、むしろ</a:t>
                      </a:r>
                      <a:r>
                        <a:rPr kumimoji="1" lang="ja-JP" altLang="en-US" sz="1000" b="1" dirty="0" smtClean="0">
                          <a:solidFill>
                            <a:schemeClr val="tx1"/>
                          </a:solidFill>
                          <a:latin typeface="Meiryo UI" panose="020B0604030504040204" pitchFamily="50" charset="-128"/>
                          <a:ea typeface="Meiryo UI" panose="020B0604030504040204" pitchFamily="50" charset="-128"/>
                        </a:rPr>
                        <a:t>企業における新事業の支援が重要</a:t>
                      </a:r>
                      <a:r>
                        <a:rPr kumimoji="1" lang="ja-JP" altLang="en-US" sz="1000" dirty="0" smtClean="0">
                          <a:solidFill>
                            <a:schemeClr val="tx1"/>
                          </a:solidFill>
                          <a:latin typeface="Meiryo UI" panose="020B0604030504040204" pitchFamily="50" charset="-128"/>
                          <a:ea typeface="Meiryo UI" panose="020B0604030504040204" pitchFamily="50" charset="-128"/>
                        </a:rPr>
                        <a:t>ではないか。</a:t>
                      </a:r>
                      <a:endParaRPr kumimoji="1" lang="ja-JP" altLang="en-US" sz="1000" strike="sngStrike" dirty="0" smtClean="0">
                        <a:solidFill>
                          <a:schemeClr val="tx1"/>
                        </a:solidFill>
                        <a:latin typeface="Meiryo UI" panose="020B0604030504040204" pitchFamily="50" charset="-128"/>
                        <a:ea typeface="Meiryo UI" panose="020B0604030504040204" pitchFamily="50" charset="-128"/>
                      </a:endParaRPr>
                    </a:p>
                    <a:p>
                      <a:pPr marL="180975" indent="-180975">
                        <a:lnSpc>
                          <a:spcPts val="1300"/>
                        </a:lnSpc>
                        <a:spcAft>
                          <a:spcPts val="300"/>
                        </a:spcAft>
                        <a:buFont typeface="Arial" panose="020B0604020202020204" pitchFamily="34" charset="0"/>
                        <a:buChar char="•"/>
                      </a:pPr>
                      <a:r>
                        <a:rPr kumimoji="1" lang="ja-JP" altLang="en-US" sz="1000" b="1" dirty="0" smtClean="0">
                          <a:solidFill>
                            <a:schemeClr val="tx1"/>
                          </a:solidFill>
                          <a:latin typeface="Meiryo UI" panose="020B0604030504040204" pitchFamily="50" charset="-128"/>
                          <a:ea typeface="Meiryo UI" panose="020B0604030504040204" pitchFamily="50" charset="-128"/>
                        </a:rPr>
                        <a:t>ライフサイエンス産業を強めるため</a:t>
                      </a:r>
                      <a:r>
                        <a:rPr kumimoji="1" lang="ja-JP" altLang="en-US" sz="1000" dirty="0" smtClean="0">
                          <a:solidFill>
                            <a:schemeClr val="tx1"/>
                          </a:solidFill>
                          <a:latin typeface="Meiryo UI" panose="020B0604030504040204" pitchFamily="50" charset="-128"/>
                          <a:ea typeface="Meiryo UI" panose="020B0604030504040204" pitchFamily="50" charset="-128"/>
                        </a:rPr>
                        <a:t>には、</a:t>
                      </a:r>
                      <a:r>
                        <a:rPr kumimoji="1" lang="ja-JP" altLang="en-US" sz="1000" b="1" dirty="0" smtClean="0">
                          <a:solidFill>
                            <a:schemeClr val="tx1"/>
                          </a:solidFill>
                          <a:latin typeface="Meiryo UI" panose="020B0604030504040204" pitchFamily="50" charset="-128"/>
                          <a:ea typeface="Meiryo UI" panose="020B0604030504040204" pitchFamily="50" charset="-128"/>
                        </a:rPr>
                        <a:t>バイオベンチャーの育成など自前の取組</a:t>
                      </a:r>
                      <a:r>
                        <a:rPr kumimoji="1" lang="ja-JP" altLang="en-US" sz="1000" dirty="0" smtClean="0">
                          <a:solidFill>
                            <a:schemeClr val="tx1"/>
                          </a:solidFill>
                          <a:latin typeface="Meiryo UI" panose="020B0604030504040204" pitchFamily="50" charset="-128"/>
                          <a:ea typeface="Meiryo UI" panose="020B0604030504040204" pitchFamily="50" charset="-128"/>
                        </a:rPr>
                        <a:t>と、</a:t>
                      </a:r>
                      <a:r>
                        <a:rPr kumimoji="1" lang="ja-JP" altLang="en-US" sz="1000" b="1" dirty="0" smtClean="0">
                          <a:solidFill>
                            <a:schemeClr val="tx1"/>
                          </a:solidFill>
                          <a:latin typeface="Meiryo UI" panose="020B0604030504040204" pitchFamily="50" charset="-128"/>
                          <a:ea typeface="Meiryo UI" panose="020B0604030504040204" pitchFamily="50" charset="-128"/>
                        </a:rPr>
                        <a:t>広域連携</a:t>
                      </a:r>
                      <a:r>
                        <a:rPr kumimoji="1" lang="ja-JP" altLang="en-US" sz="1000" dirty="0" smtClean="0">
                          <a:solidFill>
                            <a:schemeClr val="tx1"/>
                          </a:solidFill>
                          <a:latin typeface="Meiryo UI" panose="020B0604030504040204" pitchFamily="50" charset="-128"/>
                          <a:ea typeface="Meiryo UI" panose="020B0604030504040204" pitchFamily="50" charset="-128"/>
                        </a:rPr>
                        <a:t>や、</a:t>
                      </a:r>
                      <a:r>
                        <a:rPr kumimoji="1" lang="ja-JP" altLang="en-US" sz="1000" b="1" dirty="0" smtClean="0">
                          <a:solidFill>
                            <a:schemeClr val="tx1"/>
                          </a:solidFill>
                          <a:latin typeface="Meiryo UI" panose="020B0604030504040204" pitchFamily="50" charset="-128"/>
                          <a:ea typeface="Meiryo UI" panose="020B0604030504040204" pitchFamily="50" charset="-128"/>
                        </a:rPr>
                        <a:t>海外のメガファーマや</a:t>
                      </a:r>
                      <a:r>
                        <a:rPr kumimoji="1" lang="en-US" altLang="ja-JP" sz="1000" b="1" dirty="0" smtClean="0">
                          <a:solidFill>
                            <a:schemeClr val="tx1"/>
                          </a:solidFill>
                          <a:latin typeface="Meiryo UI" panose="020B0604030504040204" pitchFamily="50" charset="-128"/>
                          <a:ea typeface="Meiryo UI" panose="020B0604030504040204" pitchFamily="50" charset="-128"/>
                        </a:rPr>
                        <a:t>VC</a:t>
                      </a:r>
                      <a:r>
                        <a:rPr kumimoji="1" lang="ja-JP" altLang="en-US" sz="1000" b="1" dirty="0" smtClean="0">
                          <a:solidFill>
                            <a:schemeClr val="tx1"/>
                          </a:solidFill>
                          <a:latin typeface="Meiryo UI" panose="020B0604030504040204" pitchFamily="50" charset="-128"/>
                          <a:ea typeface="Meiryo UI" panose="020B0604030504040204" pitchFamily="50" charset="-128"/>
                        </a:rPr>
                        <a:t>の取り込みが重要</a:t>
                      </a:r>
                      <a:r>
                        <a:rPr kumimoji="1" lang="ja-JP" altLang="en-US" sz="1000" dirty="0" smtClean="0">
                          <a:solidFill>
                            <a:schemeClr val="tx1"/>
                          </a:solidFill>
                          <a:latin typeface="Meiryo UI" panose="020B0604030504040204" pitchFamily="50" charset="-128"/>
                          <a:ea typeface="Meiryo UI" panose="020B0604030504040204" pitchFamily="50" charset="-128"/>
                        </a:rPr>
                        <a:t>。</a:t>
                      </a:r>
                      <a:endParaRPr kumimoji="1" lang="ja-JP" altLang="en-US" sz="1000" strike="sngStrike" dirty="0" smtClean="0">
                        <a:solidFill>
                          <a:schemeClr val="tx1"/>
                        </a:solidFill>
                        <a:latin typeface="Meiryo UI" panose="020B0604030504040204" pitchFamily="50" charset="-128"/>
                        <a:ea typeface="Meiryo UI" panose="020B0604030504040204" pitchFamily="50" charset="-128"/>
                      </a:endParaRPr>
                    </a:p>
                    <a:p>
                      <a:pPr marL="180975" indent="-180975">
                        <a:lnSpc>
                          <a:spcPts val="1300"/>
                        </a:lnSpc>
                        <a:spcAft>
                          <a:spcPts val="300"/>
                        </a:spcAft>
                        <a:buFont typeface="Arial" panose="020B0604020202020204" pitchFamily="34" charset="0"/>
                        <a:buChar char="•"/>
                      </a:pPr>
                      <a:r>
                        <a:rPr kumimoji="1" lang="ja-JP" altLang="en-US" sz="1000" dirty="0" smtClean="0">
                          <a:solidFill>
                            <a:schemeClr val="tx1"/>
                          </a:solidFill>
                          <a:latin typeface="Meiryo UI" panose="020B0604030504040204" pitchFamily="50" charset="-128"/>
                          <a:ea typeface="Meiryo UI" panose="020B0604030504040204" pitchFamily="50" charset="-128"/>
                        </a:rPr>
                        <a:t>スタートアップは、</a:t>
                      </a:r>
                      <a:r>
                        <a:rPr kumimoji="1" lang="ja-JP" altLang="en-US" sz="1000" b="1" dirty="0" smtClean="0">
                          <a:solidFill>
                            <a:schemeClr val="tx1"/>
                          </a:solidFill>
                          <a:latin typeface="Meiryo UI" panose="020B0604030504040204" pitchFamily="50" charset="-128"/>
                          <a:ea typeface="Meiryo UI" panose="020B0604030504040204" pitchFamily="50" charset="-128"/>
                        </a:rPr>
                        <a:t>交流施設などのハード面と、ファイナンスなどのソフト面の両方の支援が必要</a:t>
                      </a:r>
                      <a:r>
                        <a:rPr kumimoji="1" lang="ja-JP" altLang="en-US" sz="1000" dirty="0" smtClean="0">
                          <a:solidFill>
                            <a:schemeClr val="tx1"/>
                          </a:solidFill>
                          <a:latin typeface="Meiryo UI" panose="020B0604030504040204" pitchFamily="50" charset="-128"/>
                          <a:ea typeface="Meiryo UI" panose="020B0604030504040204" pitchFamily="50" charset="-128"/>
                        </a:rPr>
                        <a:t>。</a:t>
                      </a:r>
                      <a:endParaRPr kumimoji="1" lang="en-US" altLang="ja-JP" sz="1000" strike="sngStrike" dirty="0" smtClean="0">
                        <a:solidFill>
                          <a:schemeClr val="tx1"/>
                        </a:solidFill>
                        <a:latin typeface="Meiryo UI" panose="020B0604030504040204" pitchFamily="50" charset="-128"/>
                        <a:ea typeface="Meiryo UI" panose="020B0604030504040204" pitchFamily="50" charset="-128"/>
                      </a:endParaRPr>
                    </a:p>
                    <a:p>
                      <a:pPr marL="180975" indent="-180975">
                        <a:lnSpc>
                          <a:spcPts val="1300"/>
                        </a:lnSpc>
                        <a:spcAft>
                          <a:spcPts val="300"/>
                        </a:spcAft>
                        <a:buFont typeface="Arial" panose="020B0604020202020204" pitchFamily="34" charset="0"/>
                        <a:buChar char="•"/>
                      </a:pPr>
                      <a:r>
                        <a:rPr kumimoji="1" lang="ja-JP" altLang="en-US" sz="1000" dirty="0" smtClean="0">
                          <a:solidFill>
                            <a:schemeClr val="tx1"/>
                          </a:solidFill>
                          <a:latin typeface="Meiryo UI" panose="020B0604030504040204" pitchFamily="50" charset="-128"/>
                          <a:ea typeface="Meiryo UI" panose="020B0604030504040204" pitchFamily="50" charset="-128"/>
                        </a:rPr>
                        <a:t>アジアの主要都市との連携を強化し、</a:t>
                      </a:r>
                      <a:r>
                        <a:rPr kumimoji="1" lang="ja-JP" altLang="en-US" sz="1000" b="1" dirty="0" smtClean="0">
                          <a:solidFill>
                            <a:schemeClr val="tx1"/>
                          </a:solidFill>
                          <a:latin typeface="Meiryo UI" panose="020B0604030504040204" pitchFamily="50" charset="-128"/>
                          <a:ea typeface="Meiryo UI" panose="020B0604030504040204" pitchFamily="50" charset="-128"/>
                        </a:rPr>
                        <a:t>アジアにビジネスを展開する拠点といったブランディング</a:t>
                      </a:r>
                      <a:r>
                        <a:rPr kumimoji="1" lang="ja-JP" altLang="en-US" sz="1000" dirty="0" smtClean="0">
                          <a:solidFill>
                            <a:schemeClr val="tx1"/>
                          </a:solidFill>
                          <a:latin typeface="Meiryo UI" panose="020B0604030504040204" pitchFamily="50" charset="-128"/>
                          <a:ea typeface="Meiryo UI" panose="020B0604030504040204" pitchFamily="50" charset="-128"/>
                        </a:rPr>
                        <a:t>をしてはどうか。</a:t>
                      </a:r>
                      <a:endParaRPr kumimoji="1" lang="en-US" altLang="ja-JP" sz="1000" strike="sngStrike" dirty="0" smtClean="0">
                        <a:solidFill>
                          <a:schemeClr val="tx1"/>
                        </a:solidFill>
                        <a:latin typeface="Meiryo UI" panose="020B0604030504040204" pitchFamily="50" charset="-128"/>
                        <a:ea typeface="Meiryo UI" panose="020B0604030504040204" pitchFamily="50" charset="-128"/>
                      </a:endParaRPr>
                    </a:p>
                    <a:p>
                      <a:pPr marL="171450" indent="-171450">
                        <a:lnSpc>
                          <a:spcPts val="1300"/>
                        </a:lnSpc>
                        <a:spcAft>
                          <a:spcPts val="300"/>
                        </a:spcAft>
                        <a:buFont typeface="Arial" panose="020B0604020202020204" pitchFamily="34" charset="0"/>
                        <a:buChar char="•"/>
                      </a:pPr>
                      <a:r>
                        <a:rPr kumimoji="1" lang="ja-JP" altLang="en-US" sz="1000" dirty="0" smtClean="0">
                          <a:solidFill>
                            <a:schemeClr val="tx1"/>
                          </a:solidFill>
                          <a:latin typeface="Meiryo UI" panose="020B0604030504040204" pitchFamily="50" charset="-128"/>
                          <a:ea typeface="Meiryo UI" panose="020B0604030504040204" pitchFamily="50" charset="-128"/>
                        </a:rPr>
                        <a:t>地域の方々がトライ・アンド・エラーに理解を示し、一緒にサービスを育てていく</a:t>
                      </a:r>
                      <a:r>
                        <a:rPr kumimoji="1" lang="ja-JP" altLang="en-US" sz="1000" b="1" dirty="0" smtClean="0">
                          <a:solidFill>
                            <a:schemeClr val="tx1"/>
                          </a:solidFill>
                          <a:latin typeface="Meiryo UI" panose="020B0604030504040204" pitchFamily="50" charset="-128"/>
                          <a:ea typeface="Meiryo UI" panose="020B0604030504040204" pitchFamily="50" charset="-128"/>
                        </a:rPr>
                        <a:t>「リビングラボ」の機能</a:t>
                      </a:r>
                      <a:r>
                        <a:rPr kumimoji="1" lang="ja-JP" altLang="en-US" sz="1000" dirty="0" smtClean="0">
                          <a:solidFill>
                            <a:schemeClr val="tx1"/>
                          </a:solidFill>
                          <a:latin typeface="Meiryo UI" panose="020B0604030504040204" pitchFamily="50" charset="-128"/>
                          <a:ea typeface="Meiryo UI" panose="020B0604030504040204" pitchFamily="50" charset="-128"/>
                        </a:rPr>
                        <a:t>ができれば、都市の魅力となる。</a:t>
                      </a:r>
                      <a:endParaRPr kumimoji="1" lang="en-US" altLang="ja-JP" sz="1000" strike="noStrike" baseline="0" dirty="0" smtClean="0">
                        <a:solidFill>
                          <a:schemeClr val="tx1"/>
                        </a:solidFill>
                        <a:latin typeface="Meiryo UI" panose="020B0604030504040204" pitchFamily="50" charset="-128"/>
                        <a:ea typeface="Meiryo UI" panose="020B0604030504040204" pitchFamily="50" charset="-128"/>
                      </a:endParaRPr>
                    </a:p>
                    <a:p>
                      <a:pPr marL="171450" indent="-171450">
                        <a:lnSpc>
                          <a:spcPts val="1300"/>
                        </a:lnSpc>
                        <a:spcAft>
                          <a:spcPts val="300"/>
                        </a:spcAft>
                        <a:buFont typeface="Arial" panose="020B0604020202020204" pitchFamily="34" charset="0"/>
                        <a:buChar char="•"/>
                      </a:pPr>
                      <a:r>
                        <a:rPr kumimoji="1" lang="ja-JP" altLang="en-US" sz="1000" b="1" strike="noStrike" baseline="0" dirty="0" smtClean="0">
                          <a:solidFill>
                            <a:schemeClr val="tx1"/>
                          </a:solidFill>
                          <a:latin typeface="Meiryo UI" panose="020B0604030504040204" pitchFamily="50" charset="-128"/>
                          <a:ea typeface="Meiryo UI" panose="020B0604030504040204" pitchFamily="50" charset="-128"/>
                        </a:rPr>
                        <a:t>優秀な人材の確保</a:t>
                      </a:r>
                      <a:r>
                        <a:rPr kumimoji="1" lang="ja-JP" altLang="en-US" sz="1000" strike="noStrike" baseline="0" dirty="0" smtClean="0">
                          <a:solidFill>
                            <a:schemeClr val="tx1"/>
                          </a:solidFill>
                          <a:latin typeface="Meiryo UI" panose="020B0604030504040204" pitchFamily="50" charset="-128"/>
                          <a:ea typeface="Meiryo UI" panose="020B0604030504040204" pitchFamily="50" charset="-128"/>
                        </a:rPr>
                        <a:t>について、地域、企業だけでなく、研究機関、大学が積極的に関与していくことが必要。</a:t>
                      </a:r>
                      <a:endParaRPr kumimoji="1" lang="en-US" altLang="ja-JP" sz="1000" strike="noStrike" baseline="0" dirty="0" smtClean="0">
                        <a:solidFill>
                          <a:schemeClr val="tx1"/>
                        </a:solidFill>
                        <a:latin typeface="Meiryo UI" panose="020B0604030504040204" pitchFamily="50" charset="-128"/>
                        <a:ea typeface="Meiryo UI" panose="020B0604030504040204" pitchFamily="50" charset="-128"/>
                      </a:endParaRPr>
                    </a:p>
                    <a:p>
                      <a:pPr marL="171450" indent="-171450">
                        <a:lnSpc>
                          <a:spcPts val="1300"/>
                        </a:lnSpc>
                        <a:spcAft>
                          <a:spcPts val="300"/>
                        </a:spcAft>
                        <a:buFont typeface="Arial" panose="020B0604020202020204" pitchFamily="34" charset="0"/>
                        <a:buChar char="•"/>
                      </a:pPr>
                      <a:r>
                        <a:rPr kumimoji="1" lang="ja-JP" altLang="en-US" sz="1000" dirty="0" smtClean="0">
                          <a:solidFill>
                            <a:schemeClr val="tx1"/>
                          </a:solidFill>
                          <a:latin typeface="Meiryo UI" panose="020B0604030504040204" pitchFamily="50" charset="-128"/>
                          <a:ea typeface="Meiryo UI" panose="020B0604030504040204" pitchFamily="50" charset="-128"/>
                        </a:rPr>
                        <a:t>都市の機能としては、</a:t>
                      </a:r>
                      <a:r>
                        <a:rPr kumimoji="1" lang="ja-JP" altLang="en-US" sz="1000" b="1" dirty="0" smtClean="0">
                          <a:solidFill>
                            <a:schemeClr val="tx1"/>
                          </a:solidFill>
                          <a:latin typeface="Meiryo UI" panose="020B0604030504040204" pitchFamily="50" charset="-128"/>
                          <a:ea typeface="Meiryo UI" panose="020B0604030504040204" pitchFamily="50" charset="-128"/>
                        </a:rPr>
                        <a:t>コミュニティとコネクションが重要</a:t>
                      </a:r>
                      <a:r>
                        <a:rPr kumimoji="1" lang="ja-JP" altLang="en-US" sz="1000" dirty="0" smtClean="0">
                          <a:solidFill>
                            <a:schemeClr val="tx1"/>
                          </a:solidFill>
                          <a:latin typeface="Meiryo UI" panose="020B0604030504040204" pitchFamily="50" charset="-128"/>
                          <a:ea typeface="Meiryo UI" panose="020B0604030504040204" pitchFamily="50" charset="-128"/>
                        </a:rPr>
                        <a:t>で、交流の場を設けるとともに、ウォーカブルシティやオープンスペースを活用するまちづくりも一つの方法。</a:t>
                      </a:r>
                      <a:endParaRPr kumimoji="1" lang="en-US" altLang="ja-JP" sz="1000" strike="sngStrike"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35624003"/>
                  </a:ext>
                </a:extLst>
              </a:tr>
              <a:tr h="2400826">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1" dirty="0" smtClean="0">
                          <a:latin typeface="+mn-ea"/>
                          <a:ea typeface="+mn-ea"/>
                        </a:rPr>
                        <a:t>ウェルビーイングを</a:t>
                      </a:r>
                      <a:r>
                        <a:rPr kumimoji="1" lang="en-US" altLang="ja-JP" sz="1100" b="1" dirty="0" smtClean="0">
                          <a:latin typeface="+mn-ea"/>
                          <a:ea typeface="+mn-ea"/>
                        </a:rPr>
                        <a:t/>
                      </a:r>
                      <a:br>
                        <a:rPr kumimoji="1" lang="en-US" altLang="ja-JP" sz="1100" b="1" dirty="0" smtClean="0">
                          <a:latin typeface="+mn-ea"/>
                          <a:ea typeface="+mn-ea"/>
                        </a:rPr>
                      </a:br>
                      <a:r>
                        <a:rPr kumimoji="1" lang="ja-JP" altLang="en-US" sz="1100" b="1" dirty="0" smtClean="0">
                          <a:latin typeface="+mn-ea"/>
                          <a:ea typeface="+mn-ea"/>
                        </a:rPr>
                        <a:t>高める機能に関して　　</a:t>
                      </a:r>
                      <a:r>
                        <a:rPr kumimoji="1" lang="ja-JP" altLang="en-US" sz="1200" b="1" dirty="0" smtClean="0">
                          <a:latin typeface="+mn-ea"/>
                          <a:ea typeface="+mn-ea"/>
                        </a:rPr>
                        <a:t>　　</a:t>
                      </a:r>
                      <a:endParaRPr kumimoji="1" lang="en-US" altLang="ja-JP" sz="1200" b="1" dirty="0" smtClean="0">
                        <a:latin typeface="+mn-ea"/>
                        <a:ea typeface="+mn-ea"/>
                      </a:endParaRPr>
                    </a:p>
                  </a:txBody>
                  <a:tcPr vert="eaVert" anchor="ctr"/>
                </a:tc>
                <a:tc>
                  <a:txBody>
                    <a:bodyPr/>
                    <a:lstStyle/>
                    <a:p>
                      <a:pPr marL="180975" marR="0" lvl="0" indent="-180975" algn="l" defTabSz="457200" rtl="0" eaLnBrk="1" fontAlgn="auto" latinLnBrk="0" hangingPunct="1">
                        <a:lnSpc>
                          <a:spcPts val="1300"/>
                        </a:lnSpc>
                        <a:spcBef>
                          <a:spcPts val="0"/>
                        </a:spcBef>
                        <a:spcAft>
                          <a:spcPts val="300"/>
                        </a:spcAft>
                        <a:buClrTx/>
                        <a:buSzTx/>
                        <a:buFont typeface="Arial" panose="020B0604020202020204" pitchFamily="34" charset="0"/>
                        <a:buChar char="•"/>
                        <a:tabLst/>
                        <a:defRPr/>
                      </a:pP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社会課題を</a:t>
                      </a:r>
                      <a:r>
                        <a:rPr kumimoji="1" lang="ja-JP" altLang="en-US" sz="105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自分事化できる人材や企業の育成が重要</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。万博をめざし、若者、行政、企業がそれぞれの視点で学びあう場があるといい。</a:t>
                      </a:r>
                      <a:endParaRPr kumimoji="1" lang="en-US" altLang="ja-JP" sz="105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80975" marR="0" lvl="0" indent="-180975" algn="l" defTabSz="457200" rtl="0" eaLnBrk="1" fontAlgn="auto" latinLnBrk="0" hangingPunct="1">
                        <a:lnSpc>
                          <a:spcPts val="1300"/>
                        </a:lnSpc>
                        <a:spcBef>
                          <a:spcPts val="0"/>
                        </a:spcBef>
                        <a:spcAft>
                          <a:spcPts val="300"/>
                        </a:spcAft>
                        <a:buClrTx/>
                        <a:buSzTx/>
                        <a:buFont typeface="Arial" panose="020B0604020202020204" pitchFamily="34" charset="0"/>
                        <a:buChar char="•"/>
                        <a:tabLst/>
                        <a:defRPr/>
                      </a:pPr>
                      <a:r>
                        <a:rPr kumimoji="1" lang="ja-JP" altLang="en-US" sz="1050" dirty="0" smtClean="0">
                          <a:solidFill>
                            <a:schemeClr val="tx1"/>
                          </a:solidFill>
                          <a:latin typeface="Meiryo UI" panose="020B0604030504040204" pitchFamily="50" charset="-128"/>
                          <a:ea typeface="Meiryo UI" panose="020B0604030504040204" pitchFamily="50" charset="-128"/>
                        </a:rPr>
                        <a:t>企業型保育所など</a:t>
                      </a:r>
                      <a:r>
                        <a:rPr kumimoji="1" lang="ja-JP" altLang="en-US" sz="1050" b="1" dirty="0" smtClean="0">
                          <a:solidFill>
                            <a:schemeClr val="tx1"/>
                          </a:solidFill>
                          <a:latin typeface="Meiryo UI" panose="020B0604030504040204" pitchFamily="50" charset="-128"/>
                          <a:ea typeface="Meiryo UI" panose="020B0604030504040204" pitchFamily="50" charset="-128"/>
                        </a:rPr>
                        <a:t>社会的分野における創業や参入</a:t>
                      </a:r>
                      <a:r>
                        <a:rPr kumimoji="1" lang="ja-JP" altLang="en-US" sz="1050" dirty="0" smtClean="0">
                          <a:solidFill>
                            <a:schemeClr val="tx1"/>
                          </a:solidFill>
                          <a:latin typeface="Meiryo UI" panose="020B0604030504040204" pitchFamily="50" charset="-128"/>
                          <a:ea typeface="Meiryo UI" panose="020B0604030504040204" pitchFamily="50" charset="-128"/>
                        </a:rPr>
                        <a:t>は、ニーズに合ったサービスが提供されるなど、女性の選択肢を増やすことにつながるのではないか。</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pPr marL="180975" marR="0" lvl="0" indent="-180975" algn="l" defTabSz="457200" rtl="0" eaLnBrk="1" fontAlgn="auto" latinLnBrk="0" hangingPunct="1">
                        <a:lnSpc>
                          <a:spcPts val="1300"/>
                        </a:lnSpc>
                        <a:spcBef>
                          <a:spcPts val="0"/>
                        </a:spcBef>
                        <a:spcAft>
                          <a:spcPts val="300"/>
                        </a:spcAft>
                        <a:buClrTx/>
                        <a:buSzTx/>
                        <a:buFont typeface="Arial" panose="020B0604020202020204" pitchFamily="34" charset="0"/>
                        <a:buChar char="•"/>
                        <a:tabLst/>
                        <a:defRPr/>
                      </a:pPr>
                      <a:r>
                        <a:rPr kumimoji="1" lang="ja-JP" altLang="en-US" sz="105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働き方の選択肢が多いことを情報発信</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できれば、女性に限らず、都市の魅力がアップするのではないか。</a:t>
                      </a:r>
                      <a:endParaRPr kumimoji="1" lang="ja-JP" altLang="en-US" sz="105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80975" marR="0" lvl="0" indent="-180975" algn="l" defTabSz="457200" rtl="0" eaLnBrk="1" fontAlgn="auto" latinLnBrk="0" hangingPunct="1">
                        <a:lnSpc>
                          <a:spcPts val="1300"/>
                        </a:lnSpc>
                        <a:spcBef>
                          <a:spcPts val="0"/>
                        </a:spcBef>
                        <a:spcAft>
                          <a:spcPts val="300"/>
                        </a:spcAft>
                        <a:buClrTx/>
                        <a:buSzTx/>
                        <a:buFont typeface="Arial" panose="020B0604020202020204" pitchFamily="34" charset="0"/>
                        <a:buChar char="•"/>
                        <a:tabLst/>
                        <a:defRPr/>
                      </a:pP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ウェルビーイングを高めるには、</a:t>
                      </a:r>
                      <a:r>
                        <a:rPr kumimoji="1" lang="ja-JP" altLang="en-US" sz="105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チャレンジする人が、子育てや保育を含めてちゃんと生活できることが必要</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ではないか。</a:t>
                      </a:r>
                      <a:endParaRPr kumimoji="1" lang="en-US" altLang="ja-JP" sz="105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80975" marR="0" lvl="0" indent="-180975" algn="l" defTabSz="457200" rtl="0" eaLnBrk="1" fontAlgn="auto" latinLnBrk="0" hangingPunct="1">
                        <a:lnSpc>
                          <a:spcPts val="1300"/>
                        </a:lnSpc>
                        <a:spcBef>
                          <a:spcPts val="0"/>
                        </a:spcBef>
                        <a:spcAft>
                          <a:spcPts val="300"/>
                        </a:spcAft>
                        <a:buClrTx/>
                        <a:buSzTx/>
                        <a:buFont typeface="Arial" panose="020B0604020202020204" pitchFamily="34" charset="0"/>
                        <a:buChar char="•"/>
                        <a:tabLst/>
                        <a:defRPr/>
                      </a:pP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郊外の大学では、生活、特に文化体験が難しい。</a:t>
                      </a:r>
                      <a:r>
                        <a:rPr kumimoji="1" lang="ja-JP" altLang="en-US" sz="105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学びながら、働きながら生活を享受するというバランスが取れた地域</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があるとよい。</a:t>
                      </a:r>
                      <a:endParaRPr kumimoji="1" lang="ja-JP" altLang="en-US" sz="105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80975" marR="0" lvl="0" indent="-180975" algn="l" defTabSz="457200" rtl="0" eaLnBrk="1" fontAlgn="auto" latinLnBrk="0" hangingPunct="1">
                        <a:lnSpc>
                          <a:spcPts val="1300"/>
                        </a:lnSpc>
                        <a:spcBef>
                          <a:spcPts val="0"/>
                        </a:spcBef>
                        <a:spcAft>
                          <a:spcPts val="300"/>
                        </a:spcAft>
                        <a:buClrTx/>
                        <a:buSzTx/>
                        <a:buFont typeface="Arial" panose="020B0604020202020204" pitchFamily="34" charset="0"/>
                        <a:buChar char="•"/>
                        <a:tabLst/>
                        <a:defRPr/>
                      </a:pP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日常的に</a:t>
                      </a:r>
                      <a:r>
                        <a:rPr kumimoji="1" lang="ja-JP" altLang="en-US" sz="105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文化に触れることができる都市環境（クリエイティブシティ）</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が、人々や企業を呼び込む魅力となるのではないか。</a:t>
                      </a:r>
                      <a:endParaRPr kumimoji="1" lang="en-US" altLang="ja-JP" sz="105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80975" marR="0" lvl="0" indent="-180975" algn="l" defTabSz="457200" rtl="0" eaLnBrk="1" fontAlgn="auto" latinLnBrk="0" hangingPunct="1">
                        <a:lnSpc>
                          <a:spcPts val="1300"/>
                        </a:lnSpc>
                        <a:spcBef>
                          <a:spcPts val="0"/>
                        </a:spcBef>
                        <a:spcAft>
                          <a:spcPts val="300"/>
                        </a:spcAft>
                        <a:buClrTx/>
                        <a:buSzTx/>
                        <a:buFont typeface="Arial" panose="020B0604020202020204" pitchFamily="34" charset="0"/>
                        <a:buChar char="•"/>
                        <a:tabLst/>
                        <a:defRPr/>
                      </a:pPr>
                      <a:r>
                        <a:rPr kumimoji="1" lang="ja-JP" altLang="en-US" sz="105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遊べる都市</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ということもウェルビーイングを高める重要な要素ではないか。</a:t>
                      </a:r>
                      <a:endParaRPr kumimoji="1" lang="en-US" altLang="ja-JP" sz="105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80975" marR="0" lvl="0" indent="-180975" algn="l" defTabSz="457200" rtl="0" eaLnBrk="1" fontAlgn="auto" latinLnBrk="0" hangingPunct="1">
                        <a:lnSpc>
                          <a:spcPts val="1300"/>
                        </a:lnSpc>
                        <a:spcBef>
                          <a:spcPts val="0"/>
                        </a:spcBef>
                        <a:spcAft>
                          <a:spcPts val="300"/>
                        </a:spcAft>
                        <a:buClrTx/>
                        <a:buSzTx/>
                        <a:buFont typeface="Arial" panose="020B0604020202020204" pitchFamily="34" charset="0"/>
                        <a:buChar char="•"/>
                        <a:tabLst/>
                        <a:defRPr/>
                      </a:pPr>
                      <a:r>
                        <a:rPr kumimoji="1" lang="ja-JP" altLang="en-US" sz="1050" dirty="0" smtClean="0">
                          <a:solidFill>
                            <a:schemeClr val="tx1"/>
                          </a:solidFill>
                          <a:latin typeface="Meiryo UI" panose="020B0604030504040204" pitchFamily="50" charset="-128"/>
                          <a:ea typeface="Meiryo UI" panose="020B0604030504040204" pitchFamily="50" charset="-128"/>
                        </a:rPr>
                        <a:t>公共交通機関が整備され、</a:t>
                      </a:r>
                      <a:r>
                        <a:rPr kumimoji="1" lang="ja-JP" altLang="en-US" sz="1050" b="1" dirty="0" smtClean="0">
                          <a:solidFill>
                            <a:schemeClr val="tx1"/>
                          </a:solidFill>
                          <a:latin typeface="Meiryo UI" panose="020B0604030504040204" pitchFamily="50" charset="-128"/>
                          <a:ea typeface="Meiryo UI" panose="020B0604030504040204" pitchFamily="50" charset="-128"/>
                        </a:rPr>
                        <a:t>狭い範囲に様々な必要な都市機能を集中</a:t>
                      </a:r>
                      <a:r>
                        <a:rPr kumimoji="1" lang="ja-JP" altLang="en-US" sz="1050" dirty="0" smtClean="0">
                          <a:solidFill>
                            <a:schemeClr val="tx1"/>
                          </a:solidFill>
                          <a:latin typeface="Meiryo UI" panose="020B0604030504040204" pitchFamily="50" charset="-128"/>
                          <a:ea typeface="Meiryo UI" panose="020B0604030504040204" pitchFamily="50" charset="-128"/>
                        </a:rPr>
                        <a:t>させること（コンパクトプラスネットワーク）で、職住近接がかなえられる。</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pPr marL="180975" marR="0" lvl="0" indent="-180975" algn="l" defTabSz="457200" rtl="0" eaLnBrk="1" fontAlgn="auto" latinLnBrk="0" hangingPunct="1">
                        <a:lnSpc>
                          <a:spcPts val="1300"/>
                        </a:lnSpc>
                        <a:spcBef>
                          <a:spcPts val="0"/>
                        </a:spcBef>
                        <a:spcAft>
                          <a:spcPts val="300"/>
                        </a:spcAft>
                        <a:buClrTx/>
                        <a:buSzTx/>
                        <a:buFont typeface="Arial" panose="020B0604020202020204" pitchFamily="34" charset="0"/>
                        <a:buChar char="•"/>
                        <a:tabLst/>
                        <a:defRPr/>
                      </a:pPr>
                      <a:r>
                        <a:rPr kumimoji="1" lang="ja-JP" altLang="en-US" sz="1050" dirty="0" smtClean="0">
                          <a:solidFill>
                            <a:schemeClr val="tx1"/>
                          </a:solidFill>
                          <a:latin typeface="Meiryo UI" panose="020B0604030504040204" pitchFamily="50" charset="-128"/>
                          <a:ea typeface="Meiryo UI" panose="020B0604030504040204" pitchFamily="50" charset="-128"/>
                        </a:rPr>
                        <a:t>日本では、公共交通を複数の会社が運営しており、乗り換えるたびに料金が加算される。</a:t>
                      </a:r>
                      <a:r>
                        <a:rPr kumimoji="1" lang="ja-JP" altLang="en-US" sz="1050" b="1" dirty="0" smtClean="0">
                          <a:solidFill>
                            <a:schemeClr val="tx1"/>
                          </a:solidFill>
                          <a:latin typeface="Meiryo UI" panose="020B0604030504040204" pitchFamily="50" charset="-128"/>
                          <a:ea typeface="Meiryo UI" panose="020B0604030504040204" pitchFamily="50" charset="-128"/>
                        </a:rPr>
                        <a:t>ゾーン内はどの路線を使っても料金を統一</a:t>
                      </a:r>
                      <a:r>
                        <a:rPr kumimoji="1" lang="ja-JP" altLang="en-US" sz="1050" dirty="0" smtClean="0">
                          <a:solidFill>
                            <a:schemeClr val="tx1"/>
                          </a:solidFill>
                          <a:latin typeface="Meiryo UI" panose="020B0604030504040204" pitchFamily="50" charset="-128"/>
                          <a:ea typeface="Meiryo UI" panose="020B0604030504040204" pitchFamily="50" charset="-128"/>
                        </a:rPr>
                        <a:t>し、海外都市のように採算が取れない場合は行政が負担して</a:t>
                      </a:r>
                      <a:r>
                        <a:rPr kumimoji="1" lang="ja-JP" altLang="en-US" sz="1050" b="1" dirty="0" smtClean="0">
                          <a:solidFill>
                            <a:schemeClr val="tx1"/>
                          </a:solidFill>
                          <a:latin typeface="Meiryo UI" panose="020B0604030504040204" pitchFamily="50" charset="-128"/>
                          <a:ea typeface="Meiryo UI" panose="020B0604030504040204" pitchFamily="50" charset="-128"/>
                        </a:rPr>
                        <a:t>公共交通料金を安くするということも住みやすい街につながる</a:t>
                      </a:r>
                      <a:r>
                        <a:rPr kumimoji="1" lang="ja-JP" altLang="en-US" sz="1050" dirty="0" smtClean="0">
                          <a:solidFill>
                            <a:schemeClr val="tx1"/>
                          </a:solidFill>
                          <a:latin typeface="Meiryo UI" panose="020B0604030504040204" pitchFamily="50" charset="-128"/>
                          <a:ea typeface="Meiryo UI" panose="020B0604030504040204" pitchFamily="50" charset="-128"/>
                        </a:rPr>
                        <a:t>。</a:t>
                      </a:r>
                      <a:r>
                        <a:rPr kumimoji="1" lang="en-US" altLang="ja-JP" sz="1050" b="1" dirty="0" err="1" smtClean="0">
                          <a:solidFill>
                            <a:schemeClr val="tx1"/>
                          </a:solidFill>
                          <a:latin typeface="Meiryo UI" panose="020B0604030504040204" pitchFamily="50" charset="-128"/>
                          <a:ea typeface="Meiryo UI" panose="020B0604030504040204" pitchFamily="50" charset="-128"/>
                        </a:rPr>
                        <a:t>MaaS</a:t>
                      </a:r>
                      <a:r>
                        <a:rPr kumimoji="1" lang="ja-JP" altLang="en-US" sz="1050" b="1" dirty="0" smtClean="0">
                          <a:solidFill>
                            <a:schemeClr val="tx1"/>
                          </a:solidFill>
                          <a:latin typeface="Meiryo UI" panose="020B0604030504040204" pitchFamily="50" charset="-128"/>
                          <a:ea typeface="Meiryo UI" panose="020B0604030504040204" pitchFamily="50" charset="-128"/>
                        </a:rPr>
                        <a:t>が解決策</a:t>
                      </a:r>
                      <a:r>
                        <a:rPr kumimoji="1" lang="ja-JP" altLang="en-US" sz="1050" dirty="0" smtClean="0">
                          <a:solidFill>
                            <a:schemeClr val="tx1"/>
                          </a:solidFill>
                          <a:latin typeface="Meiryo UI" panose="020B0604030504040204" pitchFamily="50" charset="-128"/>
                          <a:ea typeface="Meiryo UI" panose="020B0604030504040204" pitchFamily="50" charset="-128"/>
                        </a:rPr>
                        <a:t>になる。</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pPr marL="180975" marR="0" lvl="0" indent="-180975" algn="l" defTabSz="457200" rtl="0" eaLnBrk="1" fontAlgn="auto" latinLnBrk="0" hangingPunct="1">
                        <a:lnSpc>
                          <a:spcPts val="1300"/>
                        </a:lnSpc>
                        <a:spcBef>
                          <a:spcPts val="0"/>
                        </a:spcBef>
                        <a:spcAft>
                          <a:spcPts val="300"/>
                        </a:spcAft>
                        <a:buClrTx/>
                        <a:buSzTx/>
                        <a:buFont typeface="Arial" panose="020B0604020202020204" pitchFamily="34" charset="0"/>
                        <a:buChar char="•"/>
                        <a:tabLst/>
                        <a:defRPr/>
                      </a:pP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大阪の交通は、地元の以外の人が使いやすいとはいえない。</a:t>
                      </a:r>
                      <a:r>
                        <a:rPr kumimoji="1" lang="ja-JP" altLang="en-US" sz="105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アクセシビリティを向上させることが重要。</a:t>
                      </a:r>
                      <a:endParaRPr kumimoji="1" lang="ja-JP" altLang="en-US" sz="1050" b="0" i="0" u="none" strike="sng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3161713979"/>
                  </a:ext>
                </a:extLst>
              </a:tr>
              <a:tr h="2087959">
                <a:tc>
                  <a:txBody>
                    <a:bodyPr/>
                    <a:lstStyle/>
                    <a:p>
                      <a:pPr marL="0" indent="0" algn="ctr">
                        <a:spcAft>
                          <a:spcPts val="600"/>
                        </a:spcAft>
                        <a:buFont typeface="Wingdings" panose="05000000000000000000" pitchFamily="2" charset="2"/>
                        <a:buNone/>
                      </a:pPr>
                      <a:r>
                        <a:rPr kumimoji="1" lang="ja-JP" altLang="en-US" sz="1100" b="1" dirty="0" smtClean="0">
                          <a:latin typeface="+mn-ea"/>
                          <a:ea typeface="+mn-ea"/>
                        </a:rPr>
                        <a:t>都市を支えるベーシックな機能</a:t>
                      </a:r>
                      <a:r>
                        <a:rPr kumimoji="1" lang="en-US" altLang="ja-JP" sz="1100" b="1" dirty="0" smtClean="0">
                          <a:latin typeface="+mn-ea"/>
                          <a:ea typeface="+mn-ea"/>
                        </a:rPr>
                        <a:t/>
                      </a:r>
                      <a:br>
                        <a:rPr kumimoji="1" lang="en-US" altLang="ja-JP" sz="1100" b="1" dirty="0" smtClean="0">
                          <a:latin typeface="+mn-ea"/>
                          <a:ea typeface="+mn-ea"/>
                        </a:rPr>
                      </a:br>
                      <a:r>
                        <a:rPr kumimoji="1" lang="ja-JP" altLang="en-US" sz="1100" b="1" dirty="0" smtClean="0">
                          <a:latin typeface="+mn-ea"/>
                          <a:ea typeface="+mn-ea"/>
                        </a:rPr>
                        <a:t>（環境課題など社会課題への</a:t>
                      </a:r>
                      <a:r>
                        <a:rPr kumimoji="1" lang="en-US" altLang="ja-JP" sz="1100" b="1" dirty="0" smtClean="0">
                          <a:latin typeface="+mn-ea"/>
                          <a:ea typeface="+mn-ea"/>
                        </a:rPr>
                        <a:t/>
                      </a:r>
                      <a:br>
                        <a:rPr kumimoji="1" lang="en-US" altLang="ja-JP" sz="1100" b="1" dirty="0" smtClean="0">
                          <a:latin typeface="+mn-ea"/>
                          <a:ea typeface="+mn-ea"/>
                        </a:rPr>
                      </a:br>
                      <a:r>
                        <a:rPr kumimoji="1" lang="ja-JP" altLang="en-US" sz="1100" b="1" dirty="0" smtClean="0">
                          <a:latin typeface="+mn-ea"/>
                          <a:ea typeface="+mn-ea"/>
                        </a:rPr>
                        <a:t>対応を含む）に関して</a:t>
                      </a:r>
                      <a:endParaRPr kumimoji="1" lang="en-US" altLang="ja-JP" sz="1100" b="1" dirty="0" smtClean="0">
                        <a:latin typeface="+mn-ea"/>
                        <a:ea typeface="+mn-ea"/>
                      </a:endParaRPr>
                    </a:p>
                  </a:txBody>
                  <a:tcPr vert="eaVert" anchor="ctr"/>
                </a:tc>
                <a:tc>
                  <a:txBody>
                    <a:bodyPr/>
                    <a:lstStyle/>
                    <a:p>
                      <a:pPr marL="171450" marR="0" lvl="0" indent="-171450" algn="l" defTabSz="457200" rtl="0" eaLnBrk="1" fontAlgn="auto" latinLnBrk="0" hangingPunct="1">
                        <a:lnSpc>
                          <a:spcPts val="1300"/>
                        </a:lnSpc>
                        <a:spcBef>
                          <a:spcPts val="0"/>
                        </a:spcBef>
                        <a:spcAft>
                          <a:spcPts val="300"/>
                        </a:spcAft>
                        <a:buClrTx/>
                        <a:buSzTx/>
                        <a:buFont typeface="Arial" panose="020B0604020202020204" pitchFamily="34" charset="0"/>
                        <a:buChar char="•"/>
                        <a:tabLst/>
                        <a:defRPr/>
                      </a:pPr>
                      <a:r>
                        <a:rPr kumimoji="1" lang="ja-JP" altLang="en-US" sz="105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安心して子育てができ、その子が中高生の時にしっかりと学べる環境がきちんと備わっている都市であることが重要</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ではないか。</a:t>
                      </a:r>
                      <a:endParaRPr kumimoji="1" lang="en-US" altLang="ja-JP" sz="1050" b="0" i="0" u="none" strike="sng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ts val="1300"/>
                        </a:lnSpc>
                        <a:spcBef>
                          <a:spcPts val="0"/>
                        </a:spcBef>
                        <a:spcAft>
                          <a:spcPts val="300"/>
                        </a:spcAft>
                        <a:buClrTx/>
                        <a:buSzTx/>
                        <a:buFont typeface="Arial" panose="020B0604020202020204" pitchFamily="34" charset="0"/>
                        <a:buChar char="•"/>
                        <a:tabLst/>
                        <a:defRPr/>
                      </a:pPr>
                      <a:r>
                        <a:rPr kumimoji="1" lang="ja-JP" altLang="en-US" sz="105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シティズンシップ教育・デジタルシティズンシップ教育</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を積極的に行うことで、都市の魅力を高め、若い人の社会参加にもつながる。</a:t>
                      </a:r>
                      <a:endParaRPr kumimoji="1" lang="en-US" altLang="ja-JP" sz="1050" b="0" i="0" u="none" strike="sng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ts val="1300"/>
                        </a:lnSpc>
                        <a:spcBef>
                          <a:spcPts val="0"/>
                        </a:spcBef>
                        <a:spcAft>
                          <a:spcPts val="300"/>
                        </a:spcAft>
                        <a:buClrTx/>
                        <a:buSzTx/>
                        <a:buFont typeface="Arial" panose="020B0604020202020204" pitchFamily="34" charset="0"/>
                        <a:buChar char="•"/>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小学生に対して環境教育をしっかり行い、意識を高めたことをきっかけに、環境都市になった事例がブラジルにある。しっかり</a:t>
                      </a:r>
                      <a:r>
                        <a:rPr kumimoji="1" lang="ja-JP" altLang="en-US" sz="105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環境教育を行い、意識を高める</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ことができれば、関連するビジネスも生まれやすくなる。</a:t>
                      </a:r>
                      <a:endParaRPr kumimoji="1" lang="ja-JP" altLang="en-US" sz="1050" b="0" i="0" u="none" strike="sng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ts val="1300"/>
                        </a:lnSpc>
                        <a:spcBef>
                          <a:spcPts val="0"/>
                        </a:spcBef>
                        <a:spcAft>
                          <a:spcPts val="300"/>
                        </a:spcAft>
                        <a:buClrTx/>
                        <a:buSzTx/>
                        <a:buFont typeface="Arial" panose="020B0604020202020204" pitchFamily="34" charset="0"/>
                        <a:buChar char="•"/>
                        <a:tabLst/>
                        <a:defRPr/>
                      </a:pPr>
                      <a:r>
                        <a:rPr kumimoji="1" lang="ja-JP" altLang="en-US" sz="105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サーキュラーエコノミーを条例等で進める</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ことでインパクトを出していくことが重要ではないか。</a:t>
                      </a:r>
                      <a:endParaRPr kumimoji="1" lang="ja-JP" altLang="en-US" sz="1050" b="0" i="0" u="none" strike="sng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ts val="1300"/>
                        </a:lnSpc>
                        <a:spcBef>
                          <a:spcPts val="0"/>
                        </a:spcBef>
                        <a:spcAft>
                          <a:spcPts val="300"/>
                        </a:spcAft>
                        <a:buClrTx/>
                        <a:buSzTx/>
                        <a:buFont typeface="Arial" panose="020B0604020202020204" pitchFamily="34" charset="0"/>
                        <a:buChar char="•"/>
                        <a:tabLst/>
                        <a:defRPr/>
                      </a:pPr>
                      <a:r>
                        <a:rPr kumimoji="1" lang="en-US" altLang="ja-JP" sz="105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ESG</a:t>
                      </a:r>
                      <a:r>
                        <a:rPr kumimoji="1" lang="ja-JP" altLang="en-US" sz="105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投資</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を受ける企業が増えれば、人々がよい生活を送ることができ、ひいては社会課題をビジネスとする企業が増え、大阪も成長する。</a:t>
                      </a:r>
                      <a:endParaRPr kumimoji="1" lang="ja-JP" altLang="en-US" sz="1050" b="0" i="0" u="none" strike="sng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ts val="1300"/>
                        </a:lnSpc>
                        <a:spcBef>
                          <a:spcPts val="0"/>
                        </a:spcBef>
                        <a:spcAft>
                          <a:spcPts val="300"/>
                        </a:spcAft>
                        <a:buClrTx/>
                        <a:buSzTx/>
                        <a:buFont typeface="Arial" panose="020B0604020202020204" pitchFamily="34" charset="0"/>
                        <a:buChar char="•"/>
                        <a:tabLst/>
                        <a:defRPr/>
                      </a:pPr>
                      <a:r>
                        <a:rPr kumimoji="1" lang="ja-JP" altLang="en-US" sz="105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老朽化しているインフラの維持・更新</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も重要な視点。</a:t>
                      </a:r>
                      <a:endParaRPr kumimoji="1" lang="en-US" altLang="ja-JP" sz="1050" b="0" i="0" u="none" strike="sng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ts val="1300"/>
                        </a:lnSpc>
                        <a:spcBef>
                          <a:spcPts val="0"/>
                        </a:spcBef>
                        <a:spcAft>
                          <a:spcPts val="300"/>
                        </a:spcAft>
                        <a:buClrTx/>
                        <a:buSzTx/>
                        <a:buFont typeface="Arial" panose="020B0604020202020204" pitchFamily="34" charset="0"/>
                        <a:buChar char="•"/>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大阪は</a:t>
                      </a:r>
                      <a:r>
                        <a:rPr kumimoji="1" lang="ja-JP" altLang="en-US" sz="105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地域のネットワークや人とのつながりに強み</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があり、これを地域での子育て支援、まちづくり、文化・スポーツなどに生かしていくことが重要。</a:t>
                      </a:r>
                      <a:endParaRPr kumimoji="1" lang="ja-JP" altLang="en-US" sz="1050" b="0" i="0" u="none" strike="sng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2078866082"/>
                  </a:ext>
                </a:extLst>
              </a:tr>
            </a:tbl>
          </a:graphicData>
        </a:graphic>
      </p:graphicFrame>
    </p:spTree>
    <p:extLst>
      <p:ext uri="{BB962C8B-B14F-4D97-AF65-F5344CB8AC3E}">
        <p14:creationId xmlns:p14="http://schemas.microsoft.com/office/powerpoint/2010/main" val="2865819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1566" y="282038"/>
            <a:ext cx="7576994" cy="400110"/>
          </a:xfrm>
          <a:prstGeom prst="rect">
            <a:avLst/>
          </a:prstGeom>
        </p:spPr>
        <p:txBody>
          <a:bodyPr wrap="square">
            <a:spAutoFit/>
          </a:bodyPr>
          <a:lstStyle/>
          <a:p>
            <a:r>
              <a:rPr lang="ja-JP" altLang="en-US" sz="2000" b="1" dirty="0" smtClean="0">
                <a:latin typeface="Meiryo UI" panose="020B0604030504040204" pitchFamily="50" charset="-128"/>
                <a:ea typeface="Meiryo UI" panose="020B0604030504040204" pitchFamily="50" charset="-128"/>
              </a:rPr>
              <a:t>■　大阪のポテンシャル（中間論点整理の再掲）</a:t>
            </a:r>
            <a:r>
              <a:rPr lang="ja-JP" altLang="en-US" sz="2000" b="1"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　　　　　　　　　　　　　　　　　　　　　　　　　　　　　　　　　　　　　　　　　　</a:t>
            </a:r>
          </a:p>
        </p:txBody>
      </p:sp>
      <p:sp>
        <p:nvSpPr>
          <p:cNvPr id="5" name="角丸四角形 4"/>
          <p:cNvSpPr/>
          <p:nvPr/>
        </p:nvSpPr>
        <p:spPr>
          <a:xfrm>
            <a:off x="656220" y="682148"/>
            <a:ext cx="7218976" cy="4808111"/>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38227" indent="-238227"/>
            <a:endParaRPr lang="en-US" altLang="ja-JP" sz="1446" b="1" dirty="0">
              <a:solidFill>
                <a:schemeClr val="tx1"/>
              </a:solidFill>
              <a:latin typeface="BIZ UDPゴシック" panose="020B0400000000000000" pitchFamily="50" charset="-128"/>
              <a:ea typeface="BIZ UDPゴシック" panose="020B0400000000000000" pitchFamily="50" charset="-128"/>
            </a:endParaRPr>
          </a:p>
          <a:p>
            <a:pPr marL="238227" indent="-238227"/>
            <a:endParaRPr lang="en-US" altLang="ja-JP" sz="1446" b="1" dirty="0">
              <a:solidFill>
                <a:schemeClr val="tx1"/>
              </a:solidFill>
              <a:latin typeface="BIZ UDPゴシック" panose="020B0400000000000000" pitchFamily="50" charset="-128"/>
              <a:ea typeface="BIZ UDPゴシック" panose="020B0400000000000000" pitchFamily="50" charset="-128"/>
            </a:endParaRPr>
          </a:p>
        </p:txBody>
      </p:sp>
      <p:sp>
        <p:nvSpPr>
          <p:cNvPr id="4" name="スライド番号プレースホルダー 3"/>
          <p:cNvSpPr>
            <a:spLocks noGrp="1"/>
          </p:cNvSpPr>
          <p:nvPr>
            <p:ph type="sldNum" sz="quarter" idx="12"/>
          </p:nvPr>
        </p:nvSpPr>
        <p:spPr>
          <a:xfrm>
            <a:off x="7086600" y="6492875"/>
            <a:ext cx="2057400" cy="365125"/>
          </a:xfrm>
        </p:spPr>
        <p:txBody>
          <a:bodyPr/>
          <a:lstStyle/>
          <a:p>
            <a:fld id="{50F88186-B17D-4CE3-A887-D91699CF601C}" type="slidenum">
              <a:rPr kumimoji="1" lang="ja-JP" altLang="en-US" smtClean="0"/>
              <a:t>5</a:t>
            </a:fld>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2385609807"/>
              </p:ext>
            </p:extLst>
          </p:nvPr>
        </p:nvGraphicFramePr>
        <p:xfrm>
          <a:off x="131382" y="871888"/>
          <a:ext cx="8823932" cy="5502786"/>
        </p:xfrm>
        <a:graphic>
          <a:graphicData uri="http://schemas.openxmlformats.org/drawingml/2006/table">
            <a:tbl>
              <a:tblPr firstRow="1" bandRow="1">
                <a:tableStyleId>{5940675A-B579-460E-94D1-54222C63F5DA}</a:tableStyleId>
              </a:tblPr>
              <a:tblGrid>
                <a:gridCol w="603620">
                  <a:extLst>
                    <a:ext uri="{9D8B030D-6E8A-4147-A177-3AD203B41FA5}">
                      <a16:colId xmlns:a16="http://schemas.microsoft.com/office/drawing/2014/main" val="778088406"/>
                    </a:ext>
                  </a:extLst>
                </a:gridCol>
                <a:gridCol w="8220312">
                  <a:extLst>
                    <a:ext uri="{9D8B030D-6E8A-4147-A177-3AD203B41FA5}">
                      <a16:colId xmlns:a16="http://schemas.microsoft.com/office/drawing/2014/main" val="20733737"/>
                    </a:ext>
                  </a:extLst>
                </a:gridCol>
              </a:tblGrid>
              <a:tr h="1701495">
                <a:tc>
                  <a:txBody>
                    <a:bodyPr/>
                    <a:lstStyle/>
                    <a:p>
                      <a:pPr marL="0" indent="0" algn="ctr">
                        <a:spcAft>
                          <a:spcPts val="600"/>
                        </a:spcAft>
                        <a:buFont typeface="Wingdings" panose="05000000000000000000" pitchFamily="2" charset="2"/>
                        <a:buNone/>
                      </a:pPr>
                      <a:r>
                        <a:rPr kumimoji="1" lang="ja-JP" altLang="en-US" sz="1100" b="1" dirty="0" smtClean="0">
                          <a:latin typeface="+mn-ea"/>
                          <a:ea typeface="+mn-ea"/>
                        </a:rPr>
                        <a:t>大阪の特性</a:t>
                      </a:r>
                      <a:endParaRPr kumimoji="1" lang="en-US" altLang="ja-JP" sz="1100" b="1" dirty="0" smtClean="0">
                        <a:latin typeface="+mn-ea"/>
                        <a:ea typeface="+mn-ea"/>
                      </a:endParaRPr>
                    </a:p>
                  </a:txBody>
                  <a:tcPr vert="eaVert" anchor="ctr"/>
                </a:tc>
                <a:tc>
                  <a:txBody>
                    <a:bodyPr/>
                    <a:lstStyle/>
                    <a:p>
                      <a:endParaRPr kumimoji="1" lang="en-US" altLang="ja-JP" sz="900" dirty="0" smtClean="0">
                        <a:solidFill>
                          <a:schemeClr val="tx1"/>
                        </a:solidFill>
                        <a:latin typeface="+mn-ea"/>
                      </a:endParaRPr>
                    </a:p>
                    <a:p>
                      <a:pPr marL="171450" indent="-171450">
                        <a:buFont typeface="Arial" panose="020B0604020202020204" pitchFamily="34" charset="0"/>
                        <a:buChar char="•"/>
                      </a:pPr>
                      <a:r>
                        <a:rPr kumimoji="1" lang="ja-JP" altLang="en-US" sz="1200" b="0" u="none" dirty="0" smtClean="0">
                          <a:solidFill>
                            <a:schemeClr val="tx1"/>
                          </a:solidFill>
                          <a:latin typeface="+mn-ea"/>
                        </a:rPr>
                        <a:t>大阪は昔から、世界とともに発展してきたまちであり、 世界に先駆けた先物取引市場の開設や、自治都市の歴史など、進取の気性に富み、また、近代社会において大阪で活躍した企業家の多くが大阪以外の出身者であるなど、内外から人を呼び込み、成長してきた歩みがある。</a:t>
                      </a:r>
                      <a:r>
                        <a:rPr kumimoji="1" lang="en-US" altLang="ja-JP" sz="1200" b="0" u="none" dirty="0" smtClean="0">
                          <a:solidFill>
                            <a:schemeClr val="tx1"/>
                          </a:solidFill>
                          <a:latin typeface="+mn-ea"/>
                        </a:rPr>
                        <a:t/>
                      </a:r>
                      <a:br>
                        <a:rPr kumimoji="1" lang="en-US" altLang="ja-JP" sz="1200" b="0" u="none" dirty="0" smtClean="0">
                          <a:solidFill>
                            <a:schemeClr val="tx1"/>
                          </a:solidFill>
                          <a:latin typeface="+mn-ea"/>
                        </a:rPr>
                      </a:br>
                      <a:endParaRPr kumimoji="1" lang="ja-JP" altLang="en-US" sz="1200" b="0" u="none" dirty="0" smtClean="0">
                        <a:solidFill>
                          <a:schemeClr val="tx1"/>
                        </a:solidFill>
                        <a:latin typeface="+mn-ea"/>
                      </a:endParaRPr>
                    </a:p>
                    <a:p>
                      <a:pPr marL="171450" indent="-171450">
                        <a:buFont typeface="Arial" panose="020B0604020202020204" pitchFamily="34" charset="0"/>
                        <a:buChar char="•"/>
                      </a:pPr>
                      <a:r>
                        <a:rPr kumimoji="1" lang="ja-JP" altLang="en-US" sz="1200" b="0" u="none" dirty="0" smtClean="0">
                          <a:solidFill>
                            <a:schemeClr val="tx1"/>
                          </a:solidFill>
                          <a:latin typeface="+mn-ea"/>
                        </a:rPr>
                        <a:t>カオス、フレンドリー（接しやすい） といった言葉に代表されるように、大阪には今でも、若者や女性をはじめ多様な個人に対して、寛容度の高い風土があるとともに、高い開放性を有し、エネルギッシュであるといった都市イメージを持ち合わせている。</a:t>
                      </a:r>
                      <a:r>
                        <a:rPr kumimoji="1" lang="en-US" altLang="ja-JP" sz="1200" b="0" u="none" dirty="0" smtClean="0">
                          <a:solidFill>
                            <a:schemeClr val="tx1"/>
                          </a:solidFill>
                          <a:latin typeface="+mn-ea"/>
                        </a:rPr>
                        <a:t/>
                      </a:r>
                      <a:br>
                        <a:rPr kumimoji="1" lang="en-US" altLang="ja-JP" sz="1200" b="0" u="none" dirty="0" smtClean="0">
                          <a:solidFill>
                            <a:schemeClr val="tx1"/>
                          </a:solidFill>
                          <a:latin typeface="+mn-ea"/>
                        </a:rPr>
                      </a:br>
                      <a:endParaRPr kumimoji="1" lang="ja-JP" altLang="en-US" sz="1200" b="0" u="none" dirty="0" smtClean="0">
                        <a:solidFill>
                          <a:schemeClr val="tx1"/>
                        </a:solidFill>
                        <a:latin typeface="+mn-ea"/>
                      </a:endParaRPr>
                    </a:p>
                    <a:p>
                      <a:pPr marL="171450" indent="-171450">
                        <a:buFont typeface="Arial" panose="020B0604020202020204" pitchFamily="34" charset="0"/>
                        <a:buChar char="•"/>
                      </a:pPr>
                      <a:r>
                        <a:rPr kumimoji="1" lang="ja-JP" altLang="en-US" sz="1200" b="0" u="none" dirty="0" smtClean="0">
                          <a:solidFill>
                            <a:schemeClr val="tx1"/>
                          </a:solidFill>
                          <a:latin typeface="+mn-ea"/>
                        </a:rPr>
                        <a:t>本来、大阪には、若者や女性をはじめ多様な人材が、意欲をもち、新たなチャレンジをしやすい環境や、イノベーションを生み出す土壌がある。</a:t>
                      </a:r>
                    </a:p>
                  </a:txBody>
                  <a:tcPr anchor="ctr"/>
                </a:tc>
                <a:extLst>
                  <a:ext uri="{0D108BD9-81ED-4DB2-BD59-A6C34878D82A}">
                    <a16:rowId xmlns:a16="http://schemas.microsoft.com/office/drawing/2014/main" val="4235624003"/>
                  </a:ext>
                </a:extLst>
              </a:tr>
              <a:tr h="1263889">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1" dirty="0" smtClean="0">
                          <a:latin typeface="+mn-ea"/>
                          <a:ea typeface="+mn-ea"/>
                        </a:rPr>
                        <a:t>大阪で働く</a:t>
                      </a:r>
                      <a:r>
                        <a:rPr kumimoji="1" lang="en-US" altLang="ja-JP" sz="1100" b="1" dirty="0" smtClean="0">
                          <a:latin typeface="+mn-ea"/>
                          <a:ea typeface="+mn-ea"/>
                        </a:rPr>
                        <a:t/>
                      </a:r>
                      <a:br>
                        <a:rPr kumimoji="1" lang="en-US" altLang="ja-JP" sz="1100" b="1" dirty="0" smtClean="0">
                          <a:latin typeface="+mn-ea"/>
                          <a:ea typeface="+mn-ea"/>
                        </a:rPr>
                      </a:br>
                      <a:r>
                        <a:rPr kumimoji="1" lang="ja-JP" altLang="en-US" sz="1100" b="1" dirty="0" smtClean="0">
                          <a:latin typeface="+mn-ea"/>
                          <a:ea typeface="+mn-ea"/>
                        </a:rPr>
                        <a:t>うえでの強み　　</a:t>
                      </a:r>
                      <a:r>
                        <a:rPr kumimoji="1" lang="ja-JP" altLang="en-US" sz="1200" b="1" dirty="0" smtClean="0">
                          <a:latin typeface="+mn-ea"/>
                          <a:ea typeface="+mn-ea"/>
                        </a:rPr>
                        <a:t>　　</a:t>
                      </a:r>
                      <a:endParaRPr kumimoji="1" lang="en-US" altLang="ja-JP" sz="1200" b="1" dirty="0" smtClean="0">
                        <a:latin typeface="+mn-ea"/>
                        <a:ea typeface="+mn-ea"/>
                      </a:endParaRPr>
                    </a:p>
                  </a:txBody>
                  <a:tcPr vert="eaVert" anchor="ctr"/>
                </a:tc>
                <a:tc>
                  <a:txBody>
                    <a:bodyPr/>
                    <a:lstStyle/>
                    <a:p>
                      <a:pPr marL="171450" indent="-171450">
                        <a:spcBef>
                          <a:spcPts val="0"/>
                        </a:spcBef>
                        <a:buFont typeface="Arial" panose="020B0604020202020204" pitchFamily="34" charset="0"/>
                        <a:buChar char="•"/>
                      </a:pPr>
                      <a:r>
                        <a:rPr kumimoji="1" lang="ja-JP" altLang="en-US" sz="1200" b="0" u="none" dirty="0" smtClean="0">
                          <a:solidFill>
                            <a:schemeClr val="tx1"/>
                          </a:solidFill>
                          <a:latin typeface="+mn-ea"/>
                        </a:rPr>
                        <a:t>関西としてオランダ一国にも匹敵する経済規模とバランスのとれた産業構造を有し、関西国際空港や大阪港などの国際的な人流・物流拠点もあり、アジアとのつながりの強さを持つ。大阪は個別の産業分野で見ると、高い技術力を持つものづくりやライフサイエンス分野、エネルギー分野の集積を有している。</a:t>
                      </a:r>
                      <a:r>
                        <a:rPr kumimoji="1" lang="en-US" altLang="ja-JP" sz="1200" b="0" u="none" dirty="0" smtClean="0">
                          <a:solidFill>
                            <a:schemeClr val="tx1"/>
                          </a:solidFill>
                          <a:latin typeface="+mn-ea"/>
                        </a:rPr>
                        <a:t/>
                      </a:r>
                      <a:br>
                        <a:rPr kumimoji="1" lang="en-US" altLang="ja-JP" sz="1200" b="0" u="none" dirty="0" smtClean="0">
                          <a:solidFill>
                            <a:schemeClr val="tx1"/>
                          </a:solidFill>
                          <a:latin typeface="+mn-ea"/>
                        </a:rPr>
                      </a:br>
                      <a:endParaRPr kumimoji="1" lang="ja-JP" altLang="en-US" sz="1200" b="0" u="none" dirty="0" smtClean="0">
                        <a:solidFill>
                          <a:schemeClr val="tx1"/>
                        </a:solidFill>
                        <a:latin typeface="+mn-ea"/>
                      </a:endParaRPr>
                    </a:p>
                    <a:p>
                      <a:pPr marL="171450" indent="-171450">
                        <a:spcBef>
                          <a:spcPts val="0"/>
                        </a:spcBef>
                        <a:buFont typeface="Arial" panose="020B0604020202020204" pitchFamily="34" charset="0"/>
                        <a:buChar char="•"/>
                      </a:pPr>
                      <a:r>
                        <a:rPr kumimoji="1" lang="ja-JP" altLang="en-US" sz="1200" b="0" u="none" dirty="0" smtClean="0">
                          <a:solidFill>
                            <a:schemeClr val="tx1"/>
                          </a:solidFill>
                          <a:latin typeface="+mn-ea"/>
                        </a:rPr>
                        <a:t>東京との比較で言うと、地価やオフィス賃料などのビジネスコストは低廉であり、通勤時間や鉄道混雑度も低いなどの優位性を持っている。</a:t>
                      </a:r>
                    </a:p>
                  </a:txBody>
                  <a:tcPr anchor="ctr"/>
                </a:tc>
                <a:extLst>
                  <a:ext uri="{0D108BD9-81ED-4DB2-BD59-A6C34878D82A}">
                    <a16:rowId xmlns:a16="http://schemas.microsoft.com/office/drawing/2014/main" val="3161713979"/>
                  </a:ext>
                </a:extLst>
              </a:tr>
              <a:tr h="1240972">
                <a:tc>
                  <a:txBody>
                    <a:bodyPr/>
                    <a:lstStyle/>
                    <a:p>
                      <a:pPr marL="0" indent="0" algn="ctr">
                        <a:spcAft>
                          <a:spcPts val="600"/>
                        </a:spcAft>
                        <a:buFont typeface="Wingdings" panose="05000000000000000000" pitchFamily="2" charset="2"/>
                        <a:buNone/>
                      </a:pPr>
                      <a:r>
                        <a:rPr kumimoji="1" lang="ja-JP" altLang="en-US" sz="1100" b="1" dirty="0" smtClean="0">
                          <a:latin typeface="+mn-ea"/>
                          <a:ea typeface="+mn-ea"/>
                        </a:rPr>
                        <a:t>大阪で暮らす</a:t>
                      </a:r>
                      <a:r>
                        <a:rPr kumimoji="1" lang="en-US" altLang="ja-JP" sz="1100" b="1" dirty="0" smtClean="0">
                          <a:latin typeface="+mn-ea"/>
                          <a:ea typeface="+mn-ea"/>
                        </a:rPr>
                        <a:t/>
                      </a:r>
                      <a:br>
                        <a:rPr kumimoji="1" lang="en-US" altLang="ja-JP" sz="1100" b="1" dirty="0" smtClean="0">
                          <a:latin typeface="+mn-ea"/>
                          <a:ea typeface="+mn-ea"/>
                        </a:rPr>
                      </a:br>
                      <a:r>
                        <a:rPr kumimoji="1" lang="ja-JP" altLang="en-US" sz="1100" b="1" dirty="0" smtClean="0">
                          <a:latin typeface="+mn-ea"/>
                          <a:ea typeface="+mn-ea"/>
                        </a:rPr>
                        <a:t>うえでの強み</a:t>
                      </a:r>
                      <a:endParaRPr kumimoji="1" lang="en-US" altLang="ja-JP" sz="1100" b="1" dirty="0" smtClean="0">
                        <a:latin typeface="+mn-ea"/>
                        <a:ea typeface="+mn-ea"/>
                      </a:endParaRPr>
                    </a:p>
                  </a:txBody>
                  <a:tcPr vert="eaVert" anchor="ctr"/>
                </a:tc>
                <a:tc>
                  <a:txBody>
                    <a:bodyPr/>
                    <a:lstStyle/>
                    <a:p>
                      <a:pPr marL="171450" indent="-171450">
                        <a:spcBef>
                          <a:spcPts val="600"/>
                        </a:spcBef>
                        <a:buFont typeface="Arial" panose="020B0604020202020204" pitchFamily="34" charset="0"/>
                        <a:buChar char="•"/>
                      </a:pPr>
                      <a:r>
                        <a:rPr kumimoji="1" lang="ja-JP" altLang="en-US" sz="1200" dirty="0" smtClean="0">
                          <a:solidFill>
                            <a:schemeClr val="tx1"/>
                          </a:solidFill>
                          <a:latin typeface="+mn-ea"/>
                        </a:rPr>
                        <a:t>全国平均よりも低い物価や東京よりも低くほぼ全国平均である家賃、充実した交通ネットワークや多くの商業・娯楽施設、文化・歴史、食の魅力など、ウォーカブルで暮らしやすいまちとしてのポテンシャルを有している。</a:t>
                      </a:r>
                    </a:p>
                    <a:p>
                      <a:pPr marL="171450" indent="-171450">
                        <a:spcBef>
                          <a:spcPts val="600"/>
                        </a:spcBef>
                        <a:buFont typeface="Arial" panose="020B0604020202020204" pitchFamily="34" charset="0"/>
                        <a:buChar char="•"/>
                      </a:pPr>
                      <a:r>
                        <a:rPr kumimoji="1" lang="ja-JP" altLang="en-US" sz="1200" dirty="0" smtClean="0">
                          <a:solidFill>
                            <a:schemeClr val="tx1"/>
                          </a:solidFill>
                          <a:latin typeface="+mn-ea"/>
                        </a:rPr>
                        <a:t>英誌「エコノミスト」の調査部門による 「世界で最も住みたい都市」ランキングでは</a:t>
                      </a:r>
                      <a:r>
                        <a:rPr kumimoji="1" lang="en-US" altLang="ja-JP" sz="1200" dirty="0" smtClean="0">
                          <a:solidFill>
                            <a:schemeClr val="tx1"/>
                          </a:solidFill>
                          <a:latin typeface="+mn-ea"/>
                        </a:rPr>
                        <a:t>2022</a:t>
                      </a:r>
                      <a:r>
                        <a:rPr kumimoji="1" lang="ja-JP" altLang="en-US" sz="1200" dirty="0" smtClean="0">
                          <a:solidFill>
                            <a:schemeClr val="tx1"/>
                          </a:solidFill>
                          <a:latin typeface="+mn-ea"/>
                        </a:rPr>
                        <a:t>年まで４年連続でトップ</a:t>
                      </a:r>
                      <a:r>
                        <a:rPr kumimoji="1" lang="en-US" altLang="ja-JP" sz="1200" dirty="0" smtClean="0">
                          <a:solidFill>
                            <a:schemeClr val="tx1"/>
                          </a:solidFill>
                          <a:latin typeface="+mn-ea"/>
                        </a:rPr>
                        <a:t>10</a:t>
                      </a:r>
                      <a:r>
                        <a:rPr kumimoji="1" lang="ja-JP" altLang="en-US" sz="1200" dirty="0" smtClean="0">
                          <a:solidFill>
                            <a:schemeClr val="tx1"/>
                          </a:solidFill>
                          <a:latin typeface="+mn-ea"/>
                        </a:rPr>
                        <a:t>入りしている。</a:t>
                      </a:r>
                    </a:p>
                  </a:txBody>
                  <a:tcPr anchor="ctr"/>
                </a:tc>
                <a:extLst>
                  <a:ext uri="{0D108BD9-81ED-4DB2-BD59-A6C34878D82A}">
                    <a16:rowId xmlns:a16="http://schemas.microsoft.com/office/drawing/2014/main" val="2078866082"/>
                  </a:ext>
                </a:extLst>
              </a:tr>
              <a:tr h="1123405">
                <a:tc>
                  <a:txBody>
                    <a:bodyPr/>
                    <a:lstStyle/>
                    <a:p>
                      <a:pPr marL="0" indent="0" algn="ctr">
                        <a:spcAft>
                          <a:spcPts val="600"/>
                        </a:spcAft>
                        <a:buFont typeface="Wingdings" panose="05000000000000000000" pitchFamily="2" charset="2"/>
                        <a:buNone/>
                      </a:pPr>
                      <a:r>
                        <a:rPr kumimoji="1" lang="ja-JP" altLang="en-US" sz="1100" b="1" dirty="0" smtClean="0">
                          <a:latin typeface="+mn-ea"/>
                          <a:ea typeface="+mn-ea"/>
                        </a:rPr>
                        <a:t>大阪で学ぶ</a:t>
                      </a:r>
                      <a:r>
                        <a:rPr kumimoji="1" lang="en-US" altLang="ja-JP" sz="1100" b="1" dirty="0" smtClean="0">
                          <a:latin typeface="+mn-ea"/>
                          <a:ea typeface="+mn-ea"/>
                        </a:rPr>
                        <a:t/>
                      </a:r>
                      <a:br>
                        <a:rPr kumimoji="1" lang="en-US" altLang="ja-JP" sz="1100" b="1" dirty="0" smtClean="0">
                          <a:latin typeface="+mn-ea"/>
                          <a:ea typeface="+mn-ea"/>
                        </a:rPr>
                      </a:br>
                      <a:r>
                        <a:rPr kumimoji="1" lang="ja-JP" altLang="en-US" sz="1100" b="1" dirty="0" smtClean="0">
                          <a:latin typeface="+mn-ea"/>
                          <a:ea typeface="+mn-ea"/>
                        </a:rPr>
                        <a:t>うえでの強み</a:t>
                      </a:r>
                      <a:endParaRPr kumimoji="1" lang="en-US" altLang="ja-JP" sz="1100" b="1" dirty="0" smtClean="0">
                        <a:latin typeface="+mn-ea"/>
                        <a:ea typeface="+mn-ea"/>
                      </a:endParaRPr>
                    </a:p>
                  </a:txBody>
                  <a:tcPr vert="eaVert" anchor="ctr"/>
                </a:tc>
                <a:tc>
                  <a:txBody>
                    <a:bodyPr/>
                    <a:lstStyle/>
                    <a:p>
                      <a:pPr marL="171450" indent="-171450">
                        <a:buFont typeface="Arial" panose="020B0604020202020204" pitchFamily="34" charset="0"/>
                        <a:buChar char="•"/>
                      </a:pPr>
                      <a:r>
                        <a:rPr kumimoji="1" lang="ja-JP" altLang="en-US" sz="1200" baseline="0" dirty="0" smtClean="0">
                          <a:latin typeface="+mn-ea"/>
                          <a:ea typeface="+mn-ea"/>
                        </a:rPr>
                        <a:t>東京に次いで多くの大学の集積を有しており、京都、兵庫などを加えた関西において多くの大学生が学んでいる。</a:t>
                      </a:r>
                    </a:p>
                  </a:txBody>
                  <a:tcPr anchor="ctr"/>
                </a:tc>
                <a:extLst>
                  <a:ext uri="{0D108BD9-81ED-4DB2-BD59-A6C34878D82A}">
                    <a16:rowId xmlns:a16="http://schemas.microsoft.com/office/drawing/2014/main" val="570876079"/>
                  </a:ext>
                </a:extLst>
              </a:tr>
            </a:tbl>
          </a:graphicData>
        </a:graphic>
      </p:graphicFrame>
    </p:spTree>
    <p:extLst>
      <p:ext uri="{BB962C8B-B14F-4D97-AF65-F5344CB8AC3E}">
        <p14:creationId xmlns:p14="http://schemas.microsoft.com/office/powerpoint/2010/main" val="26791738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086600" y="6492875"/>
            <a:ext cx="2057400" cy="365125"/>
          </a:xfrm>
        </p:spPr>
        <p:txBody>
          <a:bodyPr/>
          <a:lstStyle/>
          <a:p>
            <a:fld id="{50F88186-B17D-4CE3-A887-D91699CF601C}" type="slidenum">
              <a:rPr kumimoji="1" lang="ja-JP" altLang="en-US" smtClean="0"/>
              <a:t>6</a:t>
            </a:fld>
            <a:endParaRPr kumimoji="1" lang="ja-JP" altLang="en-US"/>
          </a:p>
        </p:txBody>
      </p:sp>
    </p:spTree>
    <p:extLst>
      <p:ext uri="{BB962C8B-B14F-4D97-AF65-F5344CB8AC3E}">
        <p14:creationId xmlns:p14="http://schemas.microsoft.com/office/powerpoint/2010/main" val="2812435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nvPr>
        </p:nvGraphicFramePr>
        <p:xfrm>
          <a:off x="94584" y="1375857"/>
          <a:ext cx="4320000" cy="5432626"/>
        </p:xfrm>
        <a:graphic>
          <a:graphicData uri="http://schemas.openxmlformats.org/drawingml/2006/table">
            <a:tbl>
              <a:tblPr firstRow="1" bandRow="1">
                <a:tableStyleId>{5940675A-B579-460E-94D1-54222C63F5DA}</a:tableStyleId>
              </a:tblPr>
              <a:tblGrid>
                <a:gridCol w="4320000">
                  <a:extLst>
                    <a:ext uri="{9D8B030D-6E8A-4147-A177-3AD203B41FA5}">
                      <a16:colId xmlns:a16="http://schemas.microsoft.com/office/drawing/2014/main" val="778088406"/>
                    </a:ext>
                  </a:extLst>
                </a:gridCol>
              </a:tblGrid>
              <a:tr h="510106">
                <a:tc>
                  <a:txBody>
                    <a:bodyPr/>
                    <a:lstStyle/>
                    <a:p>
                      <a:pPr algn="ctr"/>
                      <a:r>
                        <a:rPr kumimoji="1" lang="ja-JP" altLang="en-US" sz="2000" b="1" dirty="0" smtClean="0">
                          <a:solidFill>
                            <a:schemeClr val="bg1"/>
                          </a:solidFill>
                        </a:rPr>
                        <a:t>大阪自らの取組</a:t>
                      </a:r>
                      <a:endParaRPr kumimoji="1" lang="ja-JP" altLang="en-US" sz="2000" b="1" dirty="0">
                        <a:solidFill>
                          <a:schemeClr val="bg1"/>
                        </a:solidFill>
                      </a:endParaRPr>
                    </a:p>
                  </a:txBody>
                  <a:tcPr anchor="ctr">
                    <a:solidFill>
                      <a:schemeClr val="accent1"/>
                    </a:solidFill>
                  </a:tcPr>
                </a:tc>
                <a:extLst>
                  <a:ext uri="{0D108BD9-81ED-4DB2-BD59-A6C34878D82A}">
                    <a16:rowId xmlns:a16="http://schemas.microsoft.com/office/drawing/2014/main" val="3220701728"/>
                  </a:ext>
                </a:extLst>
              </a:tr>
              <a:tr h="4420918">
                <a:tc>
                  <a:txBody>
                    <a:bodyPr/>
                    <a:lstStyle/>
                    <a:p>
                      <a:pPr marL="0" indent="0">
                        <a:spcAft>
                          <a:spcPts val="600"/>
                        </a:spcAft>
                        <a:buFont typeface="Wingdings" panose="05000000000000000000" pitchFamily="2" charset="2"/>
                        <a:buNone/>
                      </a:pPr>
                      <a:r>
                        <a:rPr kumimoji="1" lang="ja-JP" altLang="en-US" sz="1800" b="1" dirty="0" smtClean="0">
                          <a:latin typeface="+mn-ea"/>
                          <a:ea typeface="+mn-ea"/>
                        </a:rPr>
                        <a:t>府市一体となった取組</a:t>
                      </a:r>
                      <a:endParaRPr kumimoji="1" lang="en-US" altLang="ja-JP" sz="1800" b="1" dirty="0" smtClean="0">
                        <a:latin typeface="+mn-ea"/>
                        <a:ea typeface="+mn-ea"/>
                      </a:endParaRPr>
                    </a:p>
                    <a:p>
                      <a:pPr marL="0" indent="0">
                        <a:buFont typeface="Wingdings" panose="05000000000000000000" pitchFamily="2" charset="2"/>
                        <a:buNone/>
                      </a:pPr>
                      <a:r>
                        <a:rPr kumimoji="1" lang="ja-JP" altLang="en-US" sz="1600" dirty="0" smtClean="0">
                          <a:latin typeface="+mn-ea"/>
                          <a:ea typeface="+mn-ea"/>
                        </a:rPr>
                        <a:t>　・府市の一体性強化</a:t>
                      </a:r>
                      <a:endParaRPr kumimoji="1" lang="en-US" altLang="ja-JP" sz="1600" dirty="0" smtClean="0">
                        <a:latin typeface="+mn-ea"/>
                        <a:ea typeface="+mn-ea"/>
                      </a:endParaRPr>
                    </a:p>
                    <a:p>
                      <a:pPr marL="0" indent="0">
                        <a:buFont typeface="Wingdings" panose="05000000000000000000" pitchFamily="2" charset="2"/>
                        <a:buNone/>
                      </a:pPr>
                      <a:r>
                        <a:rPr kumimoji="1" lang="ja-JP" altLang="en-US" sz="1600" dirty="0" smtClean="0">
                          <a:latin typeface="+mn-ea"/>
                          <a:ea typeface="+mn-ea"/>
                        </a:rPr>
                        <a:t>　・統合機関等の機能強化</a:t>
                      </a:r>
                      <a:endParaRPr kumimoji="1" lang="en-US" altLang="ja-JP" sz="1600" dirty="0" smtClean="0">
                        <a:latin typeface="+mn-ea"/>
                        <a:ea typeface="+mn-ea"/>
                      </a:endParaRPr>
                    </a:p>
                    <a:p>
                      <a:pPr marL="0" indent="0">
                        <a:buFont typeface="Wingdings" panose="05000000000000000000" pitchFamily="2" charset="2"/>
                        <a:buNone/>
                      </a:pPr>
                      <a:r>
                        <a:rPr kumimoji="1" lang="ja-JP" altLang="en-US" sz="1600" dirty="0" smtClean="0">
                          <a:latin typeface="+mn-ea"/>
                          <a:ea typeface="+mn-ea"/>
                        </a:rPr>
                        <a:t>　・府市一体の政策強化</a:t>
                      </a:r>
                      <a:endParaRPr kumimoji="1" lang="en-US" altLang="ja-JP" sz="1600" b="1"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800" b="1" dirty="0" smtClean="0">
                          <a:latin typeface="+mn-ea"/>
                          <a:ea typeface="+mn-ea"/>
                        </a:rPr>
                        <a:t>府域全体へ　　　　　　　　　</a:t>
                      </a:r>
                      <a:endParaRPr kumimoji="1" lang="en-US" altLang="ja-JP" sz="1800" b="1"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600" dirty="0" smtClean="0">
                          <a:latin typeface="+mn-ea"/>
                          <a:ea typeface="+mn-ea"/>
                        </a:rPr>
                        <a:t>　・ブロック内での連携に加え</a:t>
                      </a:r>
                      <a:endParaRPr kumimoji="1" lang="en-US" altLang="ja-JP" sz="16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dirty="0" smtClean="0">
                          <a:latin typeface="+mn-ea"/>
                          <a:ea typeface="+mn-ea"/>
                        </a:rPr>
                        <a:t>　　</a:t>
                      </a:r>
                      <a:r>
                        <a:rPr kumimoji="1" lang="ja-JP" altLang="en-US" sz="1600" dirty="0" smtClean="0">
                          <a:latin typeface="+mn-ea"/>
                          <a:ea typeface="+mn-ea"/>
                        </a:rPr>
                        <a:t>大阪市と周辺市の連携強化</a:t>
                      </a:r>
                      <a:endParaRPr kumimoji="1" lang="en-US" altLang="ja-JP" sz="16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600" dirty="0" smtClean="0">
                          <a:latin typeface="+mn-ea"/>
                          <a:ea typeface="+mn-ea"/>
                        </a:rPr>
                        <a:t>　・町村の自治機能の維持</a:t>
                      </a:r>
                      <a:endParaRPr kumimoji="1" lang="en-US" altLang="ja-JP" sz="16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600" dirty="0" smtClean="0">
                          <a:latin typeface="+mn-ea"/>
                          <a:ea typeface="+mn-ea"/>
                        </a:rPr>
                        <a:t>　・コミュニティの充実</a:t>
                      </a:r>
                      <a:endParaRPr kumimoji="1" lang="en-US" altLang="ja-JP" sz="16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600" dirty="0" smtClean="0">
                          <a:latin typeface="+mn-ea"/>
                          <a:ea typeface="+mn-ea"/>
                        </a:rPr>
                        <a:t>　・シティズンシップ教育</a:t>
                      </a:r>
                      <a:endParaRPr kumimoji="1" lang="en-US" altLang="ja-JP" sz="1600" dirty="0" smtClean="0">
                        <a:latin typeface="+mn-ea"/>
                        <a:ea typeface="+mn-ea"/>
                      </a:endParaRPr>
                    </a:p>
                    <a:p>
                      <a:pPr marL="0" indent="0">
                        <a:buFont typeface="Wingdings" panose="05000000000000000000" pitchFamily="2" charset="2"/>
                        <a:buNone/>
                      </a:pPr>
                      <a:r>
                        <a:rPr kumimoji="1" lang="ja-JP" altLang="en-US" sz="1400" baseline="0" dirty="0" smtClean="0">
                          <a:latin typeface="+mn-ea"/>
                          <a:ea typeface="+mn-ea"/>
                        </a:rPr>
                        <a:t>　</a:t>
                      </a:r>
                      <a:r>
                        <a:rPr kumimoji="1" lang="ja-JP" altLang="en-US" sz="1600" baseline="0" dirty="0" smtClean="0">
                          <a:latin typeface="+mn-ea"/>
                          <a:ea typeface="+mn-ea"/>
                        </a:rPr>
                        <a:t>⇒公共施設サービスの共同利用、専門人材の</a:t>
                      </a:r>
                      <a:endParaRPr kumimoji="1" lang="en-US" altLang="ja-JP" sz="1600" baseline="0" dirty="0" smtClean="0">
                        <a:latin typeface="+mn-ea"/>
                        <a:ea typeface="+mn-ea"/>
                      </a:endParaRPr>
                    </a:p>
                    <a:p>
                      <a:pPr marL="0" indent="0">
                        <a:buFont typeface="Wingdings" panose="05000000000000000000" pitchFamily="2" charset="2"/>
                        <a:buNone/>
                      </a:pPr>
                      <a:r>
                        <a:rPr kumimoji="1" lang="ja-JP" altLang="en-US" sz="1600" baseline="0" dirty="0" smtClean="0">
                          <a:latin typeface="+mn-ea"/>
                          <a:ea typeface="+mn-ea"/>
                        </a:rPr>
                        <a:t>　　共同採用などに加えて、</a:t>
                      </a:r>
                      <a:endParaRPr kumimoji="1" lang="en-US" altLang="ja-JP" sz="1600" baseline="0" dirty="0" smtClean="0">
                        <a:latin typeface="+mn-ea"/>
                        <a:ea typeface="+mn-ea"/>
                      </a:endParaRPr>
                    </a:p>
                    <a:p>
                      <a:pPr marL="0" indent="0">
                        <a:buFont typeface="Wingdings" panose="05000000000000000000" pitchFamily="2" charset="2"/>
                        <a:buNone/>
                      </a:pPr>
                      <a:r>
                        <a:rPr kumimoji="1" lang="ja-JP" altLang="en-US" sz="1600" baseline="0" dirty="0" smtClean="0">
                          <a:latin typeface="+mn-ea"/>
                          <a:ea typeface="+mn-ea"/>
                        </a:rPr>
                        <a:t>　　政策面でのチャレンジ促進へ</a:t>
                      </a:r>
                      <a:endParaRPr kumimoji="1" lang="en-US" altLang="ja-JP" sz="1600" baseline="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800" b="1" dirty="0" smtClean="0">
                          <a:latin typeface="+mn-ea"/>
                          <a:ea typeface="+mn-ea"/>
                        </a:rPr>
                        <a:t>府域を越えて</a:t>
                      </a:r>
                      <a:endParaRPr kumimoji="1" lang="en-US" altLang="ja-JP" sz="1800" b="1"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800" b="1" dirty="0" smtClean="0">
                          <a:latin typeface="+mn-ea"/>
                          <a:ea typeface="+mn-ea"/>
                        </a:rPr>
                        <a:t>　</a:t>
                      </a:r>
                      <a:r>
                        <a:rPr kumimoji="1" lang="ja-JP" altLang="en-US" sz="1600" b="0" dirty="0" smtClean="0">
                          <a:latin typeface="+mn-ea"/>
                          <a:ea typeface="+mn-ea"/>
                        </a:rPr>
                        <a:t>・関西広域連合の通常活動の継続に加えて</a:t>
                      </a:r>
                      <a:endParaRPr kumimoji="1" lang="en-US" altLang="ja-JP" sz="1600" b="0" dirty="0" smtClean="0">
                        <a:latin typeface="+mn-ea"/>
                        <a:ea typeface="+mn-ea"/>
                      </a:endParaRPr>
                    </a:p>
                    <a:p>
                      <a:pPr marL="0" indent="0">
                        <a:buFont typeface="Wingdings" panose="05000000000000000000" pitchFamily="2" charset="2"/>
                        <a:buNone/>
                      </a:pPr>
                      <a:r>
                        <a:rPr kumimoji="1" lang="ja-JP" altLang="en-US" sz="1600" b="1" dirty="0" smtClean="0">
                          <a:latin typeface="+mn-ea"/>
                          <a:ea typeface="+mn-ea"/>
                        </a:rPr>
                        <a:t>　</a:t>
                      </a:r>
                      <a:r>
                        <a:rPr kumimoji="1" lang="ja-JP" altLang="en-US" sz="1600" b="0" dirty="0" smtClean="0">
                          <a:latin typeface="+mn-ea"/>
                          <a:ea typeface="+mn-ea"/>
                        </a:rPr>
                        <a:t>　広域</a:t>
                      </a:r>
                      <a:r>
                        <a:rPr kumimoji="1" lang="ja-JP" altLang="en-US" sz="1600" b="0" dirty="0" smtClean="0">
                          <a:solidFill>
                            <a:schemeClr val="tx1"/>
                          </a:solidFill>
                          <a:latin typeface="+mn-ea"/>
                          <a:ea typeface="+mn-ea"/>
                        </a:rPr>
                        <a:t>連合の現状を踏まえ、一体的な経済圏を</a:t>
                      </a:r>
                      <a:endParaRPr kumimoji="1" lang="en-US" altLang="ja-JP" sz="1600" b="0" dirty="0" smtClean="0">
                        <a:solidFill>
                          <a:schemeClr val="tx1"/>
                        </a:solidFill>
                        <a:latin typeface="+mn-ea"/>
                        <a:ea typeface="+mn-ea"/>
                      </a:endParaRPr>
                    </a:p>
                    <a:p>
                      <a:pPr marL="0" indent="0">
                        <a:buFont typeface="Wingdings" panose="05000000000000000000" pitchFamily="2" charset="2"/>
                        <a:buNone/>
                      </a:pPr>
                      <a:r>
                        <a:rPr kumimoji="1" lang="ja-JP" altLang="en-US" sz="1600" b="0" dirty="0" smtClean="0">
                          <a:solidFill>
                            <a:schemeClr val="tx1"/>
                          </a:solidFill>
                          <a:latin typeface="+mn-ea"/>
                          <a:ea typeface="+mn-ea"/>
                        </a:rPr>
                        <a:t>　　構成する京阪神</a:t>
                      </a:r>
                      <a:r>
                        <a:rPr kumimoji="1" lang="ja-JP" altLang="en-US" sz="1600" b="0" dirty="0" smtClean="0">
                          <a:latin typeface="+mn-ea"/>
                          <a:ea typeface="+mn-ea"/>
                        </a:rPr>
                        <a:t>レベルでの連携強化</a:t>
                      </a:r>
                      <a:endParaRPr kumimoji="1" lang="en-US" altLang="ja-JP" sz="1600" baseline="0" dirty="0" smtClean="0">
                        <a:latin typeface="+mn-ea"/>
                        <a:ea typeface="+mn-ea"/>
                      </a:endParaRPr>
                    </a:p>
                    <a:p>
                      <a:pPr marL="0" indent="0">
                        <a:buFont typeface="Wingdings" panose="05000000000000000000" pitchFamily="2" charset="2"/>
                        <a:buNone/>
                      </a:pPr>
                      <a:r>
                        <a:rPr kumimoji="1" lang="ja-JP" altLang="en-US" sz="1400" baseline="0" dirty="0" smtClean="0">
                          <a:latin typeface="+mn-ea"/>
                          <a:ea typeface="+mn-ea"/>
                        </a:rPr>
                        <a:t>　</a:t>
                      </a:r>
                      <a:r>
                        <a:rPr kumimoji="1" lang="ja-JP" altLang="en-US" sz="1600" baseline="0" dirty="0" smtClean="0">
                          <a:latin typeface="+mn-ea"/>
                          <a:ea typeface="+mn-ea"/>
                        </a:rPr>
                        <a:t>⇒個々の利害を超える、一体的な政策推進へ</a:t>
                      </a:r>
                      <a:endParaRPr kumimoji="1" lang="en-US" altLang="ja-JP" sz="1600" baseline="0" dirty="0" smtClean="0">
                        <a:latin typeface="+mn-ea"/>
                        <a:ea typeface="+mn-ea"/>
                      </a:endParaRPr>
                    </a:p>
                    <a:p>
                      <a:pPr marL="0" indent="0">
                        <a:buFont typeface="Wingdings" panose="05000000000000000000" pitchFamily="2" charset="2"/>
                        <a:buNone/>
                      </a:pPr>
                      <a:r>
                        <a:rPr kumimoji="1" lang="ja-JP" altLang="en-US" sz="1600" baseline="0" dirty="0" smtClean="0">
                          <a:latin typeface="+mn-ea"/>
                          <a:ea typeface="+mn-ea"/>
                        </a:rPr>
                        <a:t>　　さらには将来的な道州制への道筋に</a:t>
                      </a:r>
                      <a:endParaRPr kumimoji="1" lang="en-US" altLang="ja-JP" sz="1600" baseline="0" dirty="0" smtClean="0">
                        <a:latin typeface="+mn-ea"/>
                        <a:ea typeface="+mn-ea"/>
                      </a:endParaRPr>
                    </a:p>
                  </a:txBody>
                  <a:tcPr/>
                </a:tc>
                <a:extLst>
                  <a:ext uri="{0D108BD9-81ED-4DB2-BD59-A6C34878D82A}">
                    <a16:rowId xmlns:a16="http://schemas.microsoft.com/office/drawing/2014/main" val="4235624003"/>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2960603837"/>
              </p:ext>
            </p:extLst>
          </p:nvPr>
        </p:nvGraphicFramePr>
        <p:xfrm>
          <a:off x="4573622" y="1375857"/>
          <a:ext cx="4320000" cy="5431180"/>
        </p:xfrm>
        <a:graphic>
          <a:graphicData uri="http://schemas.openxmlformats.org/drawingml/2006/table">
            <a:tbl>
              <a:tblPr firstRow="1" bandRow="1">
                <a:tableStyleId>{5940675A-B579-460E-94D1-54222C63F5DA}</a:tableStyleId>
              </a:tblPr>
              <a:tblGrid>
                <a:gridCol w="4320000">
                  <a:extLst>
                    <a:ext uri="{9D8B030D-6E8A-4147-A177-3AD203B41FA5}">
                      <a16:colId xmlns:a16="http://schemas.microsoft.com/office/drawing/2014/main" val="778088406"/>
                    </a:ext>
                  </a:extLst>
                </a:gridCol>
              </a:tblGrid>
              <a:tr h="549961">
                <a:tc>
                  <a:txBody>
                    <a:bodyPr/>
                    <a:lstStyle/>
                    <a:p>
                      <a:pPr algn="ctr"/>
                      <a:r>
                        <a:rPr kumimoji="1" lang="ja-JP" altLang="en-US" sz="2000" b="1" dirty="0" smtClean="0">
                          <a:solidFill>
                            <a:schemeClr val="bg1"/>
                          </a:solidFill>
                        </a:rPr>
                        <a:t>国との関係</a:t>
                      </a:r>
                      <a:endParaRPr kumimoji="1" lang="ja-JP" altLang="en-US" sz="2000" b="1" dirty="0">
                        <a:solidFill>
                          <a:schemeClr val="bg1"/>
                        </a:solidFill>
                      </a:endParaRPr>
                    </a:p>
                  </a:txBody>
                  <a:tcPr anchor="ctr">
                    <a:solidFill>
                      <a:schemeClr val="accent1"/>
                    </a:solidFill>
                  </a:tcPr>
                </a:tc>
                <a:extLst>
                  <a:ext uri="{0D108BD9-81ED-4DB2-BD59-A6C34878D82A}">
                    <a16:rowId xmlns:a16="http://schemas.microsoft.com/office/drawing/2014/main" val="3220701728"/>
                  </a:ext>
                </a:extLst>
              </a:tr>
              <a:tr h="4881219">
                <a:tc>
                  <a:txBody>
                    <a:bodyPr/>
                    <a:lstStyle/>
                    <a:p>
                      <a:pPr marL="0" indent="0">
                        <a:spcAft>
                          <a:spcPts val="600"/>
                        </a:spcAft>
                        <a:buFont typeface="Wingdings" panose="05000000000000000000" pitchFamily="2" charset="2"/>
                        <a:buNone/>
                      </a:pPr>
                      <a:r>
                        <a:rPr kumimoji="1" lang="ja-JP" altLang="en-US" sz="1800" b="1" dirty="0" smtClean="0">
                          <a:latin typeface="Meiryo UI" panose="020B0604030504040204" pitchFamily="50" charset="-128"/>
                          <a:ea typeface="Meiryo UI" panose="020B0604030504040204" pitchFamily="50" charset="-128"/>
                        </a:rPr>
                        <a:t>　府市自らの取組を後押しする仕組みづくり</a:t>
                      </a:r>
                      <a:endParaRPr kumimoji="1" lang="en-US" altLang="ja-JP" sz="1800" b="1" dirty="0" smtClean="0">
                        <a:latin typeface="Meiryo UI" panose="020B0604030504040204" pitchFamily="50" charset="-128"/>
                        <a:ea typeface="Meiryo UI" panose="020B0604030504040204" pitchFamily="50" charset="-128"/>
                      </a:endParaRPr>
                    </a:p>
                    <a:p>
                      <a:pPr marL="0" indent="0">
                        <a:spcAft>
                          <a:spcPts val="0"/>
                        </a:spcAft>
                        <a:buFont typeface="Wingdings" panose="05000000000000000000" pitchFamily="2" charset="2"/>
                        <a:buNone/>
                      </a:pPr>
                      <a:r>
                        <a:rPr kumimoji="1" lang="ja-JP" altLang="en-US" sz="1600" b="0" dirty="0" smtClean="0">
                          <a:latin typeface="Meiryo UI" panose="020B0604030504040204" pitchFamily="50" charset="-128"/>
                          <a:ea typeface="Meiryo UI" panose="020B0604030504040204" pitchFamily="50" charset="-128"/>
                        </a:rPr>
                        <a:t>　「旗印」としての位置づけの獲得に加えて、</a:t>
                      </a:r>
                      <a:endParaRPr kumimoji="1" lang="en-US" altLang="ja-JP" sz="1600" b="0" dirty="0" smtClean="0">
                        <a:latin typeface="Meiryo UI" panose="020B0604030504040204" pitchFamily="50" charset="-128"/>
                        <a:ea typeface="Meiryo UI" panose="020B0604030504040204" pitchFamily="50" charset="-128"/>
                      </a:endParaRPr>
                    </a:p>
                    <a:p>
                      <a:pPr marL="0" indent="0">
                        <a:spcAft>
                          <a:spcPts val="0"/>
                        </a:spcAft>
                        <a:buFont typeface="Wingdings" panose="05000000000000000000" pitchFamily="2" charset="2"/>
                        <a:buNone/>
                      </a:pPr>
                      <a:r>
                        <a:rPr kumimoji="1" lang="ja-JP" altLang="en-US" sz="1600" b="0" dirty="0" smtClean="0">
                          <a:latin typeface="Meiryo UI" panose="020B0604030504040204" pitchFamily="50" charset="-128"/>
                          <a:ea typeface="Meiryo UI" panose="020B0604030504040204" pitchFamily="50" charset="-128"/>
                        </a:rPr>
                        <a:t>　「実」が得られる仕組みとすることが重要</a:t>
                      </a:r>
                      <a:endParaRPr kumimoji="1" lang="en-US" altLang="ja-JP" sz="1600" b="0" dirty="0" smtClean="0">
                        <a:latin typeface="Meiryo UI" panose="020B0604030504040204" pitchFamily="50" charset="-128"/>
                        <a:ea typeface="Meiryo UI" panose="020B0604030504040204" pitchFamily="50" charset="-128"/>
                      </a:endParaRPr>
                    </a:p>
                    <a:p>
                      <a:pPr marL="0" indent="0">
                        <a:spcAft>
                          <a:spcPts val="0"/>
                        </a:spcAft>
                        <a:buFont typeface="Wingdings" panose="05000000000000000000" pitchFamily="2" charset="2"/>
                        <a:buNone/>
                      </a:pPr>
                      <a:endParaRPr kumimoji="1" lang="en-US" altLang="ja-JP" sz="1600" b="0" dirty="0" smtClean="0">
                        <a:latin typeface="Meiryo UI" panose="020B0604030504040204" pitchFamily="50" charset="-128"/>
                        <a:ea typeface="Meiryo UI" panose="020B0604030504040204" pitchFamily="50" charset="-128"/>
                      </a:endParaRPr>
                    </a:p>
                    <a:p>
                      <a:pPr marL="0" indent="0">
                        <a:spcAft>
                          <a:spcPts val="0"/>
                        </a:spcAft>
                        <a:buFont typeface="Wingdings" panose="05000000000000000000" pitchFamily="2" charset="2"/>
                        <a:buNone/>
                      </a:pPr>
                      <a:endParaRPr kumimoji="1" lang="en-US" altLang="ja-JP" sz="1600" b="0" dirty="0" smtClean="0">
                        <a:latin typeface="Meiryo UI" panose="020B0604030504040204" pitchFamily="50" charset="-128"/>
                        <a:ea typeface="Meiryo UI" panose="020B0604030504040204" pitchFamily="50" charset="-128"/>
                      </a:endParaRPr>
                    </a:p>
                    <a:p>
                      <a:pPr marL="0" indent="0">
                        <a:spcAft>
                          <a:spcPts val="0"/>
                        </a:spcAft>
                        <a:buFont typeface="Wingdings" panose="05000000000000000000" pitchFamily="2" charset="2"/>
                        <a:buNone/>
                      </a:pPr>
                      <a:r>
                        <a:rPr kumimoji="1" lang="ja-JP" altLang="en-US" sz="1600" b="0" dirty="0" smtClean="0">
                          <a:latin typeface="Meiryo UI" panose="020B0604030504040204" pitchFamily="50" charset="-128"/>
                          <a:ea typeface="Meiryo UI" panose="020B0604030504040204" pitchFamily="50" charset="-128"/>
                        </a:rPr>
                        <a:t>　</a:t>
                      </a:r>
                      <a:endParaRPr kumimoji="1" lang="en-US" altLang="ja-JP" sz="1600" b="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235624003"/>
                  </a:ext>
                </a:extLst>
              </a:tr>
            </a:tbl>
          </a:graphicData>
        </a:graphic>
      </p:graphicFrame>
      <p:sp>
        <p:nvSpPr>
          <p:cNvPr id="7" name="テキスト ボックス 6"/>
          <p:cNvSpPr txBox="1"/>
          <p:nvPr/>
        </p:nvSpPr>
        <p:spPr>
          <a:xfrm>
            <a:off x="101658" y="570911"/>
            <a:ext cx="8804664" cy="738664"/>
          </a:xfrm>
          <a:prstGeom prst="rect">
            <a:avLst/>
          </a:prstGeom>
          <a:noFill/>
          <a:ln>
            <a:solidFill>
              <a:schemeClr val="tx1"/>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　これまでの議論を踏まえ、副首都としての「経済活動」と「ウェルビーイング」を支える</a:t>
            </a:r>
            <a:endPar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　</a:t>
            </a: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・「大阪自らの取組」として、大阪府市を核に、府域全体、府域を越えて、自治の基盤強化</a:t>
            </a:r>
            <a:endParaRPr kumimoji="1" lang="en-US" altLang="ja-JP" sz="14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　・あわせて、大阪府市自らの取組を後押しする「国の支援の仕組み」　　　　　　　　　　　　　　　　　</a:t>
            </a: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　</a:t>
            </a:r>
          </a:p>
        </p:txBody>
      </p:sp>
      <p:sp>
        <p:nvSpPr>
          <p:cNvPr id="2" name="左カーブ矢印 1"/>
          <p:cNvSpPr/>
          <p:nvPr/>
        </p:nvSpPr>
        <p:spPr>
          <a:xfrm>
            <a:off x="2560320" y="2075544"/>
            <a:ext cx="618978" cy="1336431"/>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Meiryo UI"/>
              <a:ea typeface="Meiryo UI"/>
              <a:cs typeface="+mn-cs"/>
            </a:endParaRPr>
          </a:p>
        </p:txBody>
      </p:sp>
      <p:sp>
        <p:nvSpPr>
          <p:cNvPr id="10" name="左カーブ矢印 9"/>
          <p:cNvSpPr/>
          <p:nvPr/>
        </p:nvSpPr>
        <p:spPr>
          <a:xfrm>
            <a:off x="3267476" y="2150627"/>
            <a:ext cx="1058930" cy="3432755"/>
          </a:xfrm>
          <a:prstGeom prst="curvedLeftArrow">
            <a:avLst>
              <a:gd name="adj1" fmla="val 25000"/>
              <a:gd name="adj2" fmla="val 50000"/>
              <a:gd name="adj3" fmla="val 272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Meiryo UI"/>
              <a:ea typeface="Meiryo UI"/>
              <a:cs typeface="+mn-cs"/>
            </a:endParaRPr>
          </a:p>
        </p:txBody>
      </p:sp>
      <p:sp>
        <p:nvSpPr>
          <p:cNvPr id="9" name="下カーブ矢印 8"/>
          <p:cNvSpPr/>
          <p:nvPr/>
        </p:nvSpPr>
        <p:spPr>
          <a:xfrm>
            <a:off x="3985359" y="1403507"/>
            <a:ext cx="989491" cy="451127"/>
          </a:xfrm>
          <a:prstGeom prst="curved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Meiryo UI"/>
              <a:ea typeface="Meiryo UI"/>
              <a:cs typeface="+mn-cs"/>
            </a:endParaRPr>
          </a:p>
        </p:txBody>
      </p:sp>
      <p:sp>
        <p:nvSpPr>
          <p:cNvPr id="14" name="下カーブ矢印 13"/>
          <p:cNvSpPr/>
          <p:nvPr/>
        </p:nvSpPr>
        <p:spPr>
          <a:xfrm rot="11004694">
            <a:off x="3877857" y="1939909"/>
            <a:ext cx="933197" cy="450166"/>
          </a:xfrm>
          <a:prstGeom prst="curved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Meiryo UI"/>
              <a:ea typeface="Meiryo UI"/>
              <a:cs typeface="+mn-cs"/>
            </a:endParaRPr>
          </a:p>
        </p:txBody>
      </p:sp>
      <p:sp>
        <p:nvSpPr>
          <p:cNvPr id="11" name="正方形/長方形 10"/>
          <p:cNvSpPr/>
          <p:nvPr/>
        </p:nvSpPr>
        <p:spPr>
          <a:xfrm>
            <a:off x="4838267" y="3122087"/>
            <a:ext cx="3239366" cy="453647"/>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050" b="0" i="0" u="none" strike="noStrike" kern="1200" cap="none" spc="0" normalizeH="0" baseline="0" noProof="0" dirty="0" smtClean="0">
                <a:ln>
                  <a:noFill/>
                </a:ln>
                <a:solidFill>
                  <a:prstClr val="black"/>
                </a:solidFill>
                <a:effectLst/>
                <a:uLnTx/>
                <a:uFillTx/>
                <a:latin typeface="Meiryo UI"/>
                <a:ea typeface="Meiryo UI"/>
                <a:cs typeface="+mn-cs"/>
              </a:rPr>
              <a:t>副首都実現に向けて府市の取組を効果的に後押し</a:t>
            </a:r>
            <a:endParaRPr kumimoji="1" lang="en-US" altLang="ja-JP" sz="1050" b="0" i="0" u="none" strike="noStrike" kern="1200" cap="none" spc="0" normalizeH="0" baseline="0" noProof="0" dirty="0" smtClean="0">
              <a:ln>
                <a:noFill/>
              </a:ln>
              <a:solidFill>
                <a:prstClr val="black"/>
              </a:solidFill>
              <a:effectLst/>
              <a:uLnTx/>
              <a:uFillTx/>
              <a:latin typeface="Meiryo UI"/>
              <a:ea typeface="Meiryo UI"/>
              <a:cs typeface="+mn-cs"/>
            </a:endParaRP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050" b="0" i="0" u="none" strike="noStrike" kern="1200" cap="none" spc="0" normalizeH="0" baseline="0" noProof="0" dirty="0" smtClean="0">
                <a:ln>
                  <a:noFill/>
                </a:ln>
                <a:solidFill>
                  <a:prstClr val="black"/>
                </a:solidFill>
                <a:effectLst/>
                <a:uLnTx/>
                <a:uFillTx/>
                <a:latin typeface="Meiryo UI"/>
                <a:ea typeface="Meiryo UI"/>
                <a:cs typeface="+mn-cs"/>
              </a:rPr>
              <a:t>副首都の位置づけだけではなく、内実の獲得</a:t>
            </a:r>
            <a:endParaRPr kumimoji="1" lang="en-US" altLang="ja-JP" sz="1050" b="0" i="0" u="none" strike="noStrike" kern="1200" cap="none" spc="0" normalizeH="0" baseline="0" noProof="0" dirty="0" smtClean="0">
              <a:ln>
                <a:noFill/>
              </a:ln>
              <a:solidFill>
                <a:prstClr val="black"/>
              </a:solidFill>
              <a:effectLst/>
              <a:uLnTx/>
              <a:uFillTx/>
              <a:latin typeface="Meiryo UI"/>
              <a:ea typeface="Meiryo UI"/>
              <a:cs typeface="+mn-cs"/>
            </a:endParaRPr>
          </a:p>
        </p:txBody>
      </p:sp>
      <p:sp>
        <p:nvSpPr>
          <p:cNvPr id="12" name="テキスト ボックス 11"/>
          <p:cNvSpPr txBox="1"/>
          <p:nvPr/>
        </p:nvSpPr>
        <p:spPr>
          <a:xfrm>
            <a:off x="4716779" y="2900151"/>
            <a:ext cx="928255" cy="2616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ねらい</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 name="正方形/長方形 12"/>
          <p:cNvSpPr/>
          <p:nvPr/>
        </p:nvSpPr>
        <p:spPr>
          <a:xfrm>
            <a:off x="4838267" y="3780156"/>
            <a:ext cx="3405620" cy="558853"/>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050" b="0" i="0" u="none" strike="noStrike" kern="1200" cap="none" spc="0" normalizeH="0" baseline="0" noProof="0" dirty="0" smtClean="0">
                <a:ln>
                  <a:noFill/>
                </a:ln>
                <a:solidFill>
                  <a:prstClr val="black"/>
                </a:solidFill>
                <a:effectLst/>
                <a:uLnTx/>
                <a:uFillTx/>
                <a:latin typeface="Meiryo UI"/>
                <a:ea typeface="Meiryo UI"/>
                <a:cs typeface="+mn-cs"/>
              </a:rPr>
              <a:t>大阪</a:t>
            </a:r>
            <a:r>
              <a:rPr kumimoji="1" lang="ja-JP" altLang="en-US" sz="1050" b="0" i="0" u="none" strike="noStrike" kern="1200" cap="none" spc="0" normalizeH="0" baseline="0" noProof="0" dirty="0">
                <a:ln>
                  <a:noFill/>
                </a:ln>
                <a:solidFill>
                  <a:prstClr val="black"/>
                </a:solidFill>
                <a:effectLst/>
                <a:uLnTx/>
                <a:uFillTx/>
                <a:latin typeface="Meiryo UI"/>
                <a:ea typeface="Meiryo UI"/>
                <a:cs typeface="+mn-cs"/>
              </a:rPr>
              <a:t>の自律性や創意工夫</a:t>
            </a:r>
            <a:r>
              <a:rPr kumimoji="1" lang="ja-JP" altLang="en-US" sz="1050" b="0" i="0" u="none" strike="noStrike" kern="1200" cap="none" spc="0" normalizeH="0" baseline="0" noProof="0" dirty="0" smtClean="0">
                <a:ln>
                  <a:noFill/>
                </a:ln>
                <a:solidFill>
                  <a:prstClr val="black"/>
                </a:solidFill>
                <a:effectLst/>
                <a:uLnTx/>
                <a:uFillTx/>
                <a:latin typeface="Meiryo UI"/>
                <a:ea typeface="Meiryo UI"/>
                <a:cs typeface="+mn-cs"/>
              </a:rPr>
              <a:t>が十分に生かされる仕組み</a:t>
            </a:r>
            <a:endParaRPr kumimoji="1" lang="en-US" altLang="ja-JP" sz="1050" b="0" i="0" u="none" strike="noStrike" kern="1200" cap="none" spc="0" normalizeH="0" baseline="0" noProof="0" dirty="0" smtClean="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dirty="0">
                <a:solidFill>
                  <a:prstClr val="black"/>
                </a:solidFill>
                <a:latin typeface="Meiryo UI"/>
                <a:ea typeface="Meiryo UI"/>
              </a:rPr>
              <a:t>　</a:t>
            </a:r>
            <a:r>
              <a:rPr kumimoji="1" lang="ja-JP" altLang="en-US" sz="1050" dirty="0" smtClean="0">
                <a:solidFill>
                  <a:prstClr val="black"/>
                </a:solidFill>
                <a:latin typeface="Meiryo UI"/>
                <a:ea typeface="Meiryo UI"/>
              </a:rPr>
              <a:t>　　</a:t>
            </a:r>
            <a:r>
              <a:rPr kumimoji="1" lang="ja-JP" altLang="en-US" sz="500" dirty="0" smtClean="0">
                <a:solidFill>
                  <a:prstClr val="black"/>
                </a:solidFill>
                <a:latin typeface="Meiryo UI"/>
                <a:ea typeface="Meiryo UI"/>
              </a:rPr>
              <a:t> </a:t>
            </a:r>
            <a:r>
              <a:rPr kumimoji="1" lang="ja-JP" altLang="en-US" sz="1050" b="0" i="0" u="none" strike="noStrike" kern="1200" cap="none" spc="0" normalizeH="0" baseline="0" noProof="0" dirty="0" smtClean="0">
                <a:ln>
                  <a:noFill/>
                </a:ln>
                <a:solidFill>
                  <a:prstClr val="black"/>
                </a:solidFill>
                <a:effectLst/>
                <a:uLnTx/>
                <a:uFillTx/>
                <a:latin typeface="Meiryo UI"/>
                <a:ea typeface="Meiryo UI"/>
                <a:cs typeface="+mn-cs"/>
              </a:rPr>
              <a:t>国は大阪を支える役割に徹する</a:t>
            </a:r>
            <a:endParaRPr kumimoji="1" lang="en-US" altLang="ja-JP" sz="1050" b="0" i="0" u="none" strike="noStrike" kern="1200" cap="none" spc="0" normalizeH="0" baseline="0" noProof="0" dirty="0" smtClean="0">
              <a:ln>
                <a:noFill/>
              </a:ln>
              <a:solidFill>
                <a:prstClr val="black"/>
              </a:solidFill>
              <a:effectLst/>
              <a:uLnTx/>
              <a:uFillTx/>
              <a:latin typeface="Meiryo UI"/>
              <a:ea typeface="Meiryo UI"/>
              <a:cs typeface="+mn-cs"/>
            </a:endParaRP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050" b="0" i="0" u="none" strike="noStrike" kern="1200" cap="none" spc="0" normalizeH="0" baseline="0" noProof="0" dirty="0">
                <a:ln>
                  <a:noFill/>
                </a:ln>
                <a:solidFill>
                  <a:prstClr val="black"/>
                </a:solidFill>
                <a:effectLst/>
                <a:uLnTx/>
                <a:uFillTx/>
                <a:latin typeface="Meiryo UI"/>
                <a:ea typeface="Meiryo UI"/>
                <a:cs typeface="+mn-cs"/>
              </a:rPr>
              <a:t>個別</a:t>
            </a:r>
            <a:r>
              <a:rPr kumimoji="1" lang="ja-JP" altLang="en-US" sz="1050" b="0" i="0" u="none" strike="noStrike" kern="1200" cap="none" spc="0" normalizeH="0" baseline="0" noProof="0" dirty="0" smtClean="0">
                <a:ln>
                  <a:noFill/>
                </a:ln>
                <a:solidFill>
                  <a:prstClr val="black"/>
                </a:solidFill>
                <a:effectLst/>
                <a:uLnTx/>
                <a:uFillTx/>
                <a:latin typeface="Meiryo UI"/>
                <a:ea typeface="Meiryo UI"/>
                <a:cs typeface="+mn-cs"/>
              </a:rPr>
              <a:t>の支援策を超えるパッケージ</a:t>
            </a:r>
            <a:r>
              <a:rPr kumimoji="1" lang="ja-JP" altLang="en-US" sz="1050" b="0" i="0" u="none" strike="noStrike" kern="1200" cap="none" spc="0" normalizeH="0" baseline="0" noProof="0" dirty="0">
                <a:ln>
                  <a:noFill/>
                </a:ln>
                <a:solidFill>
                  <a:prstClr val="black"/>
                </a:solidFill>
                <a:effectLst/>
                <a:uLnTx/>
                <a:uFillTx/>
                <a:latin typeface="Meiryo UI"/>
                <a:ea typeface="Meiryo UI"/>
                <a:cs typeface="+mn-cs"/>
              </a:rPr>
              <a:t>で</a:t>
            </a:r>
            <a:r>
              <a:rPr kumimoji="1" lang="ja-JP" altLang="en-US" sz="1050" b="0" i="0" u="none" strike="noStrike" kern="1200" cap="none" spc="0" normalizeH="0" baseline="0" noProof="0" dirty="0" smtClean="0">
                <a:ln>
                  <a:noFill/>
                </a:ln>
                <a:solidFill>
                  <a:prstClr val="black"/>
                </a:solidFill>
                <a:effectLst/>
                <a:uLnTx/>
                <a:uFillTx/>
                <a:latin typeface="Meiryo UI"/>
                <a:ea typeface="Meiryo UI"/>
                <a:cs typeface="+mn-cs"/>
              </a:rPr>
              <a:t>の支援</a:t>
            </a:r>
            <a:endParaRPr kumimoji="1" lang="ja-JP" altLang="en-US" sz="105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5" name="テキスト ボックス 14"/>
          <p:cNvSpPr txBox="1"/>
          <p:nvPr/>
        </p:nvSpPr>
        <p:spPr>
          <a:xfrm>
            <a:off x="4716779" y="3547140"/>
            <a:ext cx="748145" cy="2616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ポイント</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 name="テキスト ボックス 15"/>
          <p:cNvSpPr txBox="1"/>
          <p:nvPr/>
        </p:nvSpPr>
        <p:spPr>
          <a:xfrm>
            <a:off x="4633555" y="4381153"/>
            <a:ext cx="7073154"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今後の検討に向けて、新たにパッケージでの法整備の場合のイメージを以下に示す</a:t>
            </a:r>
            <a:endParaRPr kumimoji="1" lang="ja-JP" altLang="en-US" sz="10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7" name="テキスト ボックス 16"/>
          <p:cNvSpPr txBox="1"/>
          <p:nvPr/>
        </p:nvSpPr>
        <p:spPr>
          <a:xfrm>
            <a:off x="4688121" y="4627374"/>
            <a:ext cx="748145" cy="25391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構成</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aphicFrame>
        <p:nvGraphicFramePr>
          <p:cNvPr id="3" name="表 2"/>
          <p:cNvGraphicFramePr>
            <a:graphicFrameLocks noGrp="1"/>
          </p:cNvGraphicFramePr>
          <p:nvPr>
            <p:extLst>
              <p:ext uri="{D42A27DB-BD31-4B8C-83A1-F6EECF244321}">
                <p14:modId xmlns:p14="http://schemas.microsoft.com/office/powerpoint/2010/main" val="807079773"/>
              </p:ext>
            </p:extLst>
          </p:nvPr>
        </p:nvGraphicFramePr>
        <p:xfrm>
          <a:off x="4633555" y="4868788"/>
          <a:ext cx="4136371" cy="1874520"/>
        </p:xfrm>
        <a:graphic>
          <a:graphicData uri="http://schemas.openxmlformats.org/drawingml/2006/table">
            <a:tbl>
              <a:tblPr firstRow="1" bandRow="1">
                <a:tableStyleId>{22838BEF-8BB2-4498-84A7-C5851F593DF1}</a:tableStyleId>
              </a:tblPr>
              <a:tblGrid>
                <a:gridCol w="989605">
                  <a:extLst>
                    <a:ext uri="{9D8B030D-6E8A-4147-A177-3AD203B41FA5}">
                      <a16:colId xmlns:a16="http://schemas.microsoft.com/office/drawing/2014/main" val="2671896291"/>
                    </a:ext>
                  </a:extLst>
                </a:gridCol>
                <a:gridCol w="3146766">
                  <a:extLst>
                    <a:ext uri="{9D8B030D-6E8A-4147-A177-3AD203B41FA5}">
                      <a16:colId xmlns:a16="http://schemas.microsoft.com/office/drawing/2014/main" val="4101415155"/>
                    </a:ext>
                  </a:extLst>
                </a:gridCol>
              </a:tblGrid>
              <a:tr h="446342">
                <a:tc>
                  <a:txBody>
                    <a:bodyPr/>
                    <a:lstStyle/>
                    <a:p>
                      <a:pPr algn="ctr"/>
                      <a:r>
                        <a:rPr kumimoji="1" lang="ja-JP" altLang="en-US" sz="900" dirty="0" smtClean="0"/>
                        <a:t>目的</a:t>
                      </a:r>
                      <a:endParaRPr kumimoji="1" lang="ja-JP" altLang="en-US" sz="900" dirty="0"/>
                    </a:p>
                  </a:txBody>
                  <a:tcPr anchor="ctr"/>
                </a:tc>
                <a:tc>
                  <a:txBody>
                    <a:bodyPr/>
                    <a:lstStyle/>
                    <a:p>
                      <a:r>
                        <a:rPr kumimoji="1" lang="ja-JP" altLang="en-US" sz="900" b="0" dirty="0" smtClean="0"/>
                        <a:t>複数の都市（圏）が日本の成長をけん引する国の形への転換、まず大阪から先導</a:t>
                      </a:r>
                      <a:endParaRPr kumimoji="1" lang="en-US" altLang="ja-JP" sz="900" b="0" dirty="0" smtClean="0"/>
                    </a:p>
                    <a:p>
                      <a:r>
                        <a:rPr kumimoji="1" lang="ja-JP" altLang="en-US" sz="900" b="0" dirty="0" smtClean="0"/>
                        <a:t>大阪が平時の経済的副首都、有事のバックアップ機能を担う</a:t>
                      </a:r>
                      <a:endParaRPr kumimoji="1" lang="ja-JP" altLang="en-US" sz="900" b="0" dirty="0"/>
                    </a:p>
                  </a:txBody>
                  <a:tcPr/>
                </a:tc>
                <a:extLst>
                  <a:ext uri="{0D108BD9-81ED-4DB2-BD59-A6C34878D82A}">
                    <a16:rowId xmlns:a16="http://schemas.microsoft.com/office/drawing/2014/main" val="2623135651"/>
                  </a:ext>
                </a:extLst>
              </a:tr>
              <a:tr h="568071">
                <a:tc>
                  <a:txBody>
                    <a:bodyPr/>
                    <a:lstStyle/>
                    <a:p>
                      <a:pPr algn="ctr"/>
                      <a:r>
                        <a:rPr kumimoji="1" lang="ja-JP" altLang="en-US" sz="900" b="1" dirty="0" smtClean="0"/>
                        <a:t>対象地域</a:t>
                      </a:r>
                      <a:endParaRPr kumimoji="1" lang="ja-JP" altLang="en-US" sz="900" b="1" dirty="0"/>
                    </a:p>
                  </a:txBody>
                  <a:tcPr anchor="ctr"/>
                </a:tc>
                <a:tc>
                  <a:txBody>
                    <a:bodyPr/>
                    <a:lstStyle/>
                    <a:p>
                      <a:r>
                        <a:rPr kumimoji="1" lang="ja-JP" altLang="en-US" sz="900" b="0" dirty="0" smtClean="0"/>
                        <a:t>大阪府域</a:t>
                      </a:r>
                      <a:endParaRPr kumimoji="1" lang="en-US" altLang="ja-JP" sz="900" b="0" dirty="0" smtClean="0"/>
                    </a:p>
                    <a:p>
                      <a:r>
                        <a:rPr kumimoji="1" lang="en-US" altLang="ja-JP" sz="900" b="0" dirty="0" smtClean="0"/>
                        <a:t>※</a:t>
                      </a:r>
                      <a:r>
                        <a:rPr kumimoji="1" lang="ja-JP" altLang="en-US" sz="900" b="0" dirty="0" smtClean="0"/>
                        <a:t>府域を越える連携の進捗に応じて対象拡大も視野</a:t>
                      </a:r>
                      <a:endParaRPr kumimoji="1" lang="en-US" altLang="ja-JP" sz="900" b="0" dirty="0" smtClean="0"/>
                    </a:p>
                    <a:p>
                      <a:r>
                        <a:rPr kumimoji="1" lang="en-US" altLang="ja-JP" sz="900" b="0" dirty="0" smtClean="0"/>
                        <a:t>※</a:t>
                      </a:r>
                      <a:r>
                        <a:rPr kumimoji="1" lang="ja-JP" altLang="en-US" sz="900" b="0" dirty="0" smtClean="0"/>
                        <a:t>地方自治特別法（一の地方公共団体のみに適用される</a:t>
                      </a:r>
                      <a:endParaRPr kumimoji="1" lang="en-US" altLang="ja-JP" sz="900" b="0" dirty="0" smtClean="0"/>
                    </a:p>
                    <a:p>
                      <a:r>
                        <a:rPr kumimoji="1" lang="ja-JP" altLang="en-US" sz="900" b="0" baseline="0" dirty="0" smtClean="0"/>
                        <a:t>   </a:t>
                      </a:r>
                      <a:r>
                        <a:rPr kumimoji="1" lang="ja-JP" altLang="en-US" sz="900" b="0" dirty="0" smtClean="0"/>
                        <a:t>法律の制定には住民投票が必要）との関係</a:t>
                      </a:r>
                      <a:endParaRPr kumimoji="1" lang="ja-JP" altLang="en-US" sz="900" b="0" dirty="0"/>
                    </a:p>
                  </a:txBody>
                  <a:tcPr/>
                </a:tc>
                <a:extLst>
                  <a:ext uri="{0D108BD9-81ED-4DB2-BD59-A6C34878D82A}">
                    <a16:rowId xmlns:a16="http://schemas.microsoft.com/office/drawing/2014/main" val="2403056652"/>
                  </a:ext>
                </a:extLst>
              </a:tr>
              <a:tr h="350385">
                <a:tc>
                  <a:txBody>
                    <a:bodyPr/>
                    <a:lstStyle/>
                    <a:p>
                      <a:pPr algn="ctr"/>
                      <a:r>
                        <a:rPr kumimoji="1" lang="ja-JP" altLang="en-US" sz="900" b="1" dirty="0" smtClean="0"/>
                        <a:t>国との協議と</a:t>
                      </a:r>
                      <a:r>
                        <a:rPr kumimoji="1" lang="en-US" altLang="ja-JP" sz="900" b="1" dirty="0" smtClean="0"/>
                        <a:t/>
                      </a:r>
                      <a:br>
                        <a:rPr kumimoji="1" lang="en-US" altLang="ja-JP" sz="900" b="1" dirty="0" smtClean="0"/>
                      </a:br>
                      <a:r>
                        <a:rPr kumimoji="1" lang="ja-JP" altLang="en-US" sz="900" b="1" dirty="0" smtClean="0"/>
                        <a:t>計画づくり</a:t>
                      </a:r>
                      <a:endParaRPr kumimoji="1" lang="ja-JP" altLang="en-US" sz="900" b="1" dirty="0"/>
                    </a:p>
                  </a:txBody>
                  <a:tcPr anchor="ctr"/>
                </a:tc>
                <a:tc>
                  <a:txBody>
                    <a:bodyPr/>
                    <a:lstStyle/>
                    <a:p>
                      <a:r>
                        <a:rPr kumimoji="1" lang="ja-JP" altLang="en-US" sz="900" b="0" dirty="0" smtClean="0"/>
                        <a:t>大阪の自主性に基づく計画が作れるような協議と実効性ある計画</a:t>
                      </a:r>
                      <a:endParaRPr kumimoji="1" lang="ja-JP" altLang="en-US" sz="900" b="0" dirty="0"/>
                    </a:p>
                  </a:txBody>
                  <a:tcPr anchor="ctr"/>
                </a:tc>
                <a:extLst>
                  <a:ext uri="{0D108BD9-81ED-4DB2-BD59-A6C34878D82A}">
                    <a16:rowId xmlns:a16="http://schemas.microsoft.com/office/drawing/2014/main" val="1791039160"/>
                  </a:ext>
                </a:extLst>
              </a:tr>
              <a:tr h="350385">
                <a:tc>
                  <a:txBody>
                    <a:bodyPr/>
                    <a:lstStyle/>
                    <a:p>
                      <a:pPr algn="ctr"/>
                      <a:r>
                        <a:rPr kumimoji="1" lang="ja-JP" altLang="en-US" sz="900" b="1" dirty="0" smtClean="0"/>
                        <a:t>対象プロジェクトと支援メニュー</a:t>
                      </a:r>
                      <a:endParaRPr kumimoji="1" lang="ja-JP" altLang="en-US" sz="900" b="1" dirty="0"/>
                    </a:p>
                  </a:txBody>
                  <a:tcPr anchor="ctr"/>
                </a:tc>
                <a:tc>
                  <a:txBody>
                    <a:bodyPr/>
                    <a:lstStyle/>
                    <a:p>
                      <a:r>
                        <a:rPr kumimoji="1" lang="ja-JP" altLang="en-US" sz="900" b="0" dirty="0" smtClean="0"/>
                        <a:t>規制緩和、権限移譲、財源移譲・財源措置、国出先機関との関係整理等　　</a:t>
                      </a:r>
                      <a:r>
                        <a:rPr kumimoji="1" lang="en-US" altLang="ja-JP" sz="900" b="0" dirty="0" smtClean="0"/>
                        <a:t>※</a:t>
                      </a:r>
                      <a:r>
                        <a:rPr kumimoji="1" lang="ja-JP" altLang="en-US" sz="900" b="0" dirty="0" smtClean="0"/>
                        <a:t>政府機関の移転の扱い</a:t>
                      </a:r>
                      <a:endParaRPr kumimoji="1" lang="ja-JP" altLang="en-US" sz="900" b="0" dirty="0"/>
                    </a:p>
                  </a:txBody>
                  <a:tcPr/>
                </a:tc>
                <a:extLst>
                  <a:ext uri="{0D108BD9-81ED-4DB2-BD59-A6C34878D82A}">
                    <a16:rowId xmlns:a16="http://schemas.microsoft.com/office/drawing/2014/main" val="728644264"/>
                  </a:ext>
                </a:extLst>
              </a:tr>
            </a:tbl>
          </a:graphicData>
        </a:graphic>
      </p:graphicFrame>
      <p:sp>
        <p:nvSpPr>
          <p:cNvPr id="18" name="正方形/長方形 17"/>
          <p:cNvSpPr/>
          <p:nvPr/>
        </p:nvSpPr>
        <p:spPr>
          <a:xfrm>
            <a:off x="179082" y="40694"/>
            <a:ext cx="9823900" cy="400110"/>
          </a:xfrm>
          <a:prstGeom prst="rect">
            <a:avLst/>
          </a:prstGeom>
        </p:spPr>
        <p:txBody>
          <a:bodyPr wrap="square">
            <a:spAutoFit/>
          </a:bodyPr>
          <a:lstStyle/>
          <a:p>
            <a:r>
              <a:rPr lang="ja-JP" altLang="en-US" sz="2000" b="1" dirty="0" smtClean="0">
                <a:latin typeface="Meiryo UI" panose="020B0604030504040204" pitchFamily="50" charset="-128"/>
                <a:ea typeface="Meiryo UI" panose="020B0604030504040204" pitchFamily="50" charset="-128"/>
              </a:rPr>
              <a:t>■　</a:t>
            </a:r>
            <a:r>
              <a:rPr lang="ja-JP" altLang="en-US" sz="2000" b="1" dirty="0">
                <a:latin typeface="Meiryo UI" panose="020B0604030504040204" pitchFamily="50" charset="-128"/>
                <a:ea typeface="Meiryo UI" panose="020B0604030504040204" pitchFamily="50" charset="-128"/>
              </a:rPr>
              <a:t>副首都としての「経済活動」と「ウェルビーイング」を支える仕組み</a:t>
            </a:r>
            <a:r>
              <a:rPr lang="ja-JP" altLang="en-US" sz="2000" b="1" dirty="0" smtClean="0">
                <a:latin typeface="Meiryo UI" panose="020B0604030504040204" pitchFamily="50" charset="-128"/>
                <a:ea typeface="Meiryo UI" panose="020B0604030504040204" pitchFamily="50" charset="-128"/>
              </a:rPr>
              <a:t>、国</a:t>
            </a:r>
            <a:r>
              <a:rPr lang="ja-JP" altLang="en-US" sz="2000" b="1" dirty="0">
                <a:latin typeface="Meiryo UI" panose="020B0604030504040204" pitchFamily="50" charset="-128"/>
                <a:ea typeface="Meiryo UI" panose="020B0604030504040204" pitchFamily="50" charset="-128"/>
              </a:rPr>
              <a:t>との関係　　　　　　　　　　　　</a:t>
            </a:r>
            <a:r>
              <a:rPr lang="ja-JP" altLang="en-US" sz="2000" dirty="0">
                <a:latin typeface="Meiryo UI" panose="020B0604030504040204" pitchFamily="50" charset="-128"/>
                <a:ea typeface="Meiryo UI" panose="020B0604030504040204" pitchFamily="50" charset="-128"/>
              </a:rPr>
              <a:t>　　　　　　　　　　　　　　　　　　　　　　　　　　　　　　　　　　　　　　　　　　</a:t>
            </a:r>
          </a:p>
        </p:txBody>
      </p:sp>
      <p:sp>
        <p:nvSpPr>
          <p:cNvPr id="19" name="スライド番号プレースホルダー 3"/>
          <p:cNvSpPr>
            <a:spLocks noGrp="1"/>
          </p:cNvSpPr>
          <p:nvPr>
            <p:ph type="sldNum" sz="quarter" idx="12"/>
          </p:nvPr>
        </p:nvSpPr>
        <p:spPr>
          <a:xfrm>
            <a:off x="7086600" y="6544123"/>
            <a:ext cx="20574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0F88186-B17D-4CE3-A887-D91699CF601C}" type="slidenum">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
        <p:nvSpPr>
          <p:cNvPr id="20" name="正方形/長方形 19"/>
          <p:cNvSpPr/>
          <p:nvPr/>
        </p:nvSpPr>
        <p:spPr>
          <a:xfrm>
            <a:off x="6947677" y="335028"/>
            <a:ext cx="2444910" cy="261610"/>
          </a:xfrm>
          <a:prstGeom prst="rect">
            <a:avLst/>
          </a:prstGeom>
        </p:spPr>
        <p:txBody>
          <a:bodyPr wrap="square">
            <a:spAutoFit/>
          </a:bodyPr>
          <a:lstStyle/>
          <a:p>
            <a:r>
              <a:rPr kumimoji="1" lang="ja-JP" altLang="en-US" sz="1100" dirty="0">
                <a:solidFill>
                  <a:prstClr val="black"/>
                </a:solidFill>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第</a:t>
            </a:r>
            <a:r>
              <a:rPr lang="en-US" altLang="ja-JP" sz="1100" dirty="0" smtClean="0">
                <a:latin typeface="Meiryo UI" panose="020B0604030504040204" pitchFamily="50" charset="-128"/>
                <a:ea typeface="Meiryo UI" panose="020B0604030504040204" pitchFamily="50" charset="-128"/>
              </a:rPr>
              <a:t>17</a:t>
            </a:r>
            <a:r>
              <a:rPr lang="ja-JP" altLang="en-US" sz="1100" dirty="0" smtClean="0">
                <a:latin typeface="Meiryo UI" panose="020B0604030504040204" pitchFamily="50" charset="-128"/>
                <a:ea typeface="Meiryo UI" panose="020B0604030504040204" pitchFamily="50" charset="-128"/>
              </a:rPr>
              <a:t>回意見交換会資料再掲）</a:t>
            </a:r>
            <a:endParaRPr lang="en-US" altLang="ja-JP" sz="1100" dirty="0" smtClean="0">
              <a:latin typeface="Meiryo UI" panose="020B0604030504040204" pitchFamily="50" charset="-128"/>
              <a:ea typeface="Meiryo UI" panose="020B0604030504040204" pitchFamily="50" charset="-128"/>
            </a:endParaRPr>
          </a:p>
        </p:txBody>
      </p:sp>
      <p:sp>
        <p:nvSpPr>
          <p:cNvPr id="4" name="右中かっこ 3"/>
          <p:cNvSpPr/>
          <p:nvPr/>
        </p:nvSpPr>
        <p:spPr>
          <a:xfrm>
            <a:off x="6658012" y="818574"/>
            <a:ext cx="203118" cy="43657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テキスト ボックス 7"/>
          <p:cNvSpPr txBox="1"/>
          <p:nvPr/>
        </p:nvSpPr>
        <p:spPr>
          <a:xfrm>
            <a:off x="6947677" y="882973"/>
            <a:ext cx="1157287" cy="307777"/>
          </a:xfrm>
          <a:prstGeom prst="rect">
            <a:avLst/>
          </a:prstGeom>
          <a:noFill/>
        </p:spPr>
        <p:txBody>
          <a:bodyPr wrap="square" rtlCol="0">
            <a:spAutoFit/>
          </a:bodyPr>
          <a:lstStyle/>
          <a:p>
            <a:r>
              <a:rPr kumimoji="1" lang="ja-JP" altLang="en-US" sz="1400" dirty="0" smtClean="0"/>
              <a:t>について検討</a:t>
            </a:r>
            <a:endParaRPr kumimoji="1" lang="ja-JP" altLang="en-US" sz="1400" dirty="0"/>
          </a:p>
        </p:txBody>
      </p:sp>
    </p:spTree>
    <p:extLst>
      <p:ext uri="{BB962C8B-B14F-4D97-AF65-F5344CB8AC3E}">
        <p14:creationId xmlns:p14="http://schemas.microsoft.com/office/powerpoint/2010/main" val="2502902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761429398"/>
              </p:ext>
            </p:extLst>
          </p:nvPr>
        </p:nvGraphicFramePr>
        <p:xfrm>
          <a:off x="96155" y="381734"/>
          <a:ext cx="9012618" cy="3611880"/>
        </p:xfrm>
        <a:graphic>
          <a:graphicData uri="http://schemas.openxmlformats.org/drawingml/2006/table">
            <a:tbl>
              <a:tblPr firstRow="1" bandRow="1">
                <a:tableStyleId>{5940675A-B579-460E-94D1-54222C63F5DA}</a:tableStyleId>
              </a:tblPr>
              <a:tblGrid>
                <a:gridCol w="616527">
                  <a:extLst>
                    <a:ext uri="{9D8B030D-6E8A-4147-A177-3AD203B41FA5}">
                      <a16:colId xmlns:a16="http://schemas.microsoft.com/office/drawing/2014/main" val="778088406"/>
                    </a:ext>
                  </a:extLst>
                </a:gridCol>
                <a:gridCol w="8396091">
                  <a:extLst>
                    <a:ext uri="{9D8B030D-6E8A-4147-A177-3AD203B41FA5}">
                      <a16:colId xmlns:a16="http://schemas.microsoft.com/office/drawing/2014/main" val="20733737"/>
                    </a:ext>
                  </a:extLst>
                </a:gridCol>
              </a:tblGrid>
              <a:tr h="0">
                <a:tc gridSpan="2">
                  <a:txBody>
                    <a:bodyPr/>
                    <a:lstStyle/>
                    <a:p>
                      <a:pPr algn="ctr"/>
                      <a:r>
                        <a:rPr kumimoji="1" lang="ja-JP" altLang="en-US" sz="1200" b="1" dirty="0" smtClean="0">
                          <a:solidFill>
                            <a:schemeClr val="bg1"/>
                          </a:solidFill>
                        </a:rPr>
                        <a:t>大阪自らの取組</a:t>
                      </a:r>
                      <a:endParaRPr kumimoji="1" lang="ja-JP" altLang="en-US" sz="1200" b="1" dirty="0">
                        <a:solidFill>
                          <a:schemeClr val="bg1"/>
                        </a:solidFill>
                      </a:endParaRPr>
                    </a:p>
                  </a:txBody>
                  <a:tcPr anchor="ctr">
                    <a:solidFill>
                      <a:schemeClr val="accent1"/>
                    </a:solidFill>
                  </a:tcPr>
                </a:tc>
                <a:tc hMerge="1">
                  <a:txBody>
                    <a:bodyPr/>
                    <a:lstStyle/>
                    <a:p>
                      <a:pPr algn="ctr"/>
                      <a:endParaRPr kumimoji="1" lang="ja-JP" altLang="en-US" sz="1200" b="1" dirty="0">
                        <a:solidFill>
                          <a:schemeClr val="bg1"/>
                        </a:solidFill>
                      </a:endParaRPr>
                    </a:p>
                  </a:txBody>
                  <a:tcPr anchor="ctr">
                    <a:solidFill>
                      <a:schemeClr val="accent1"/>
                    </a:solidFill>
                  </a:tcPr>
                </a:tc>
                <a:extLst>
                  <a:ext uri="{0D108BD9-81ED-4DB2-BD59-A6C34878D82A}">
                    <a16:rowId xmlns:a16="http://schemas.microsoft.com/office/drawing/2014/main" val="3220701728"/>
                  </a:ext>
                </a:extLst>
              </a:tr>
              <a:tr h="809823">
                <a:tc>
                  <a:txBody>
                    <a:bodyPr/>
                    <a:lstStyle/>
                    <a:p>
                      <a:pPr marL="0" indent="0" algn="ctr">
                        <a:spcAft>
                          <a:spcPts val="600"/>
                        </a:spcAft>
                        <a:buFont typeface="Wingdings" panose="05000000000000000000" pitchFamily="2" charset="2"/>
                        <a:buNone/>
                      </a:pPr>
                      <a:r>
                        <a:rPr kumimoji="1" lang="ja-JP" altLang="en-US" sz="1100" b="1" dirty="0" smtClean="0">
                          <a:latin typeface="+mn-ea"/>
                          <a:ea typeface="+mn-ea"/>
                        </a:rPr>
                        <a:t>府市一体と</a:t>
                      </a:r>
                      <a:endParaRPr kumimoji="1" lang="en-US" altLang="ja-JP" sz="1100" b="1" dirty="0" smtClean="0">
                        <a:latin typeface="+mn-ea"/>
                        <a:ea typeface="+mn-ea"/>
                      </a:endParaRPr>
                    </a:p>
                    <a:p>
                      <a:pPr marL="0" indent="0" algn="ctr">
                        <a:spcAft>
                          <a:spcPts val="600"/>
                        </a:spcAft>
                        <a:buFont typeface="Wingdings" panose="05000000000000000000" pitchFamily="2" charset="2"/>
                        <a:buNone/>
                      </a:pPr>
                      <a:r>
                        <a:rPr kumimoji="1" lang="ja-JP" altLang="en-US" sz="1100" b="1" dirty="0" smtClean="0">
                          <a:latin typeface="+mn-ea"/>
                          <a:ea typeface="+mn-ea"/>
                        </a:rPr>
                        <a:t>なった取組</a:t>
                      </a:r>
                      <a:endParaRPr kumimoji="1" lang="en-US" altLang="ja-JP" sz="1100" b="1" dirty="0" smtClean="0">
                        <a:latin typeface="+mn-ea"/>
                        <a:ea typeface="+mn-ea"/>
                      </a:endParaRPr>
                    </a:p>
                  </a:txBody>
                  <a:tcPr vert="eaVert" anchor="ctr"/>
                </a:tc>
                <a:tc>
                  <a:txBody>
                    <a:bodyPr/>
                    <a:lstStyle/>
                    <a:p>
                      <a:endParaRPr kumimoji="1" lang="en-US" altLang="ja-JP" sz="700" u="none" dirty="0" smtClean="0">
                        <a:solidFill>
                          <a:schemeClr val="tx1"/>
                        </a:solidFill>
                        <a:latin typeface="+mn-ea"/>
                      </a:endParaRPr>
                    </a:p>
                    <a:p>
                      <a:pPr marL="171450" indent="-171450">
                        <a:buFont typeface="Arial" panose="020B0604020202020204" pitchFamily="34" charset="0"/>
                        <a:buChar char="•"/>
                      </a:pPr>
                      <a:r>
                        <a:rPr kumimoji="1" lang="ja-JP" altLang="en-US" sz="1050" b="1" u="none" dirty="0" smtClean="0">
                          <a:solidFill>
                            <a:schemeClr val="tx1"/>
                          </a:solidFill>
                          <a:latin typeface="+mn-ea"/>
                        </a:rPr>
                        <a:t>統合機関の機能強化といった府市一体の政策は重要</a:t>
                      </a:r>
                      <a:r>
                        <a:rPr kumimoji="1" lang="ja-JP" altLang="en-US" sz="1050" u="none" dirty="0" smtClean="0">
                          <a:solidFill>
                            <a:schemeClr val="tx1"/>
                          </a:solidFill>
                          <a:latin typeface="+mn-ea"/>
                        </a:rPr>
                        <a:t>であり、</a:t>
                      </a:r>
                      <a:r>
                        <a:rPr kumimoji="1" lang="ja-JP" altLang="en-US" sz="1050" b="1" u="none" dirty="0" smtClean="0">
                          <a:solidFill>
                            <a:schemeClr val="tx1"/>
                          </a:solidFill>
                          <a:latin typeface="+mn-ea"/>
                        </a:rPr>
                        <a:t>一体的にできるものは先行的に進めていくこと</a:t>
                      </a:r>
                      <a:r>
                        <a:rPr kumimoji="1" lang="ja-JP" altLang="en-US" sz="1050" u="none" dirty="0" smtClean="0">
                          <a:solidFill>
                            <a:schemeClr val="tx1"/>
                          </a:solidFill>
                          <a:latin typeface="+mn-ea"/>
                        </a:rPr>
                        <a:t>が大事。</a:t>
                      </a:r>
                      <a:endParaRPr kumimoji="1" lang="en-US" altLang="ja-JP" sz="1050" u="none" dirty="0" smtClean="0">
                        <a:solidFill>
                          <a:schemeClr val="tx1"/>
                        </a:solidFill>
                        <a:latin typeface="+mn-ea"/>
                      </a:endParaRPr>
                    </a:p>
                    <a:p>
                      <a:pPr marL="171450" indent="-171450">
                        <a:buFont typeface="Arial" panose="020B0604020202020204" pitchFamily="34" charset="0"/>
                        <a:buChar char="•"/>
                      </a:pPr>
                      <a:r>
                        <a:rPr kumimoji="1" lang="ja-JP" altLang="en-US" sz="1050" u="none" dirty="0" smtClean="0">
                          <a:solidFill>
                            <a:schemeClr val="tx1"/>
                          </a:solidFill>
                          <a:latin typeface="+mn-ea"/>
                        </a:rPr>
                        <a:t>広域行政機能をもつ</a:t>
                      </a:r>
                      <a:r>
                        <a:rPr kumimoji="1" lang="ja-JP" altLang="en-US" sz="1050" b="1" u="none" dirty="0" smtClean="0">
                          <a:solidFill>
                            <a:schemeClr val="tx1"/>
                          </a:solidFill>
                          <a:latin typeface="+mn-ea"/>
                        </a:rPr>
                        <a:t>消防や水道などの生活圏と密接に関わる分野で、大阪を中心としたエリアでどういった連携</a:t>
                      </a:r>
                      <a:r>
                        <a:rPr kumimoji="1" lang="ja-JP" altLang="en-US" sz="1050" u="none" dirty="0" smtClean="0">
                          <a:solidFill>
                            <a:schemeClr val="tx1"/>
                          </a:solidFill>
                          <a:latin typeface="+mn-ea"/>
                        </a:rPr>
                        <a:t>を図っていくべきかという考え方もある。</a:t>
                      </a:r>
                      <a:endParaRPr kumimoji="1" lang="en-US" altLang="ja-JP" sz="1050" u="none" dirty="0" smtClean="0">
                        <a:solidFill>
                          <a:schemeClr val="tx1"/>
                        </a:solidFill>
                        <a:latin typeface="+mn-ea"/>
                      </a:endParaRPr>
                    </a:p>
                    <a:p>
                      <a:pPr marL="171450" indent="-171450">
                        <a:spcAft>
                          <a:spcPts val="600"/>
                        </a:spcAft>
                        <a:buFont typeface="Arial" panose="020B0604020202020204" pitchFamily="34" charset="0"/>
                        <a:buChar char="•"/>
                      </a:pPr>
                      <a:r>
                        <a:rPr kumimoji="1" lang="ja-JP" altLang="en-US" sz="1050" u="none" dirty="0" smtClean="0">
                          <a:solidFill>
                            <a:schemeClr val="tx1"/>
                          </a:solidFill>
                          <a:latin typeface="+mn-ea"/>
                        </a:rPr>
                        <a:t>経済活動が行政区域を越えて広がっているという現実を整理したうえで、そのずれの解決は</a:t>
                      </a:r>
                      <a:r>
                        <a:rPr kumimoji="1" lang="ja-JP" altLang="en-US" sz="1050" b="1" u="none" dirty="0" smtClean="0">
                          <a:solidFill>
                            <a:schemeClr val="tx1"/>
                          </a:solidFill>
                          <a:latin typeface="+mn-ea"/>
                        </a:rPr>
                        <a:t>府市一体、近隣自治体との連携、圏域を作って対応</a:t>
                      </a:r>
                      <a:r>
                        <a:rPr kumimoji="1" lang="ja-JP" altLang="en-US" sz="1050" u="none" dirty="0" smtClean="0">
                          <a:solidFill>
                            <a:schemeClr val="tx1"/>
                          </a:solidFill>
                          <a:latin typeface="+mn-ea"/>
                        </a:rPr>
                        <a:t>していくなどを考えていくことが手立てになるのではないか。</a:t>
                      </a:r>
                    </a:p>
                    <a:p>
                      <a:pPr marL="0" indent="0">
                        <a:spcAft>
                          <a:spcPts val="600"/>
                        </a:spcAft>
                        <a:buFont typeface="Wingdings" panose="05000000000000000000" pitchFamily="2" charset="2"/>
                        <a:buNone/>
                      </a:pPr>
                      <a:endParaRPr kumimoji="1" lang="en-US" altLang="ja-JP" sz="1050" u="none" baseline="0" dirty="0" smtClean="0">
                        <a:latin typeface="+mn-ea"/>
                        <a:ea typeface="+mn-ea"/>
                      </a:endParaRPr>
                    </a:p>
                  </a:txBody>
                  <a:tcPr/>
                </a:tc>
                <a:extLst>
                  <a:ext uri="{0D108BD9-81ED-4DB2-BD59-A6C34878D82A}">
                    <a16:rowId xmlns:a16="http://schemas.microsoft.com/office/drawing/2014/main" val="4235624003"/>
                  </a:ext>
                </a:extLst>
              </a:tr>
              <a:tr h="1356385">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1" dirty="0" smtClean="0">
                          <a:latin typeface="+mn-ea"/>
                          <a:ea typeface="+mn-ea"/>
                        </a:rPr>
                        <a:t>府域全体へ　　</a:t>
                      </a:r>
                      <a:r>
                        <a:rPr kumimoji="1" lang="ja-JP" altLang="en-US" sz="1200" b="1" dirty="0" smtClean="0">
                          <a:latin typeface="+mn-ea"/>
                          <a:ea typeface="+mn-ea"/>
                        </a:rPr>
                        <a:t>　　</a:t>
                      </a:r>
                      <a:endParaRPr kumimoji="1" lang="en-US" altLang="ja-JP" sz="1200" b="1" dirty="0" smtClean="0">
                        <a:latin typeface="+mn-ea"/>
                        <a:ea typeface="+mn-ea"/>
                      </a:endParaRPr>
                    </a:p>
                  </a:txBody>
                  <a:tcPr vert="eaVert" anchor="ctr"/>
                </a:tc>
                <a:tc>
                  <a:txBody>
                    <a:bodyPr/>
                    <a:lstStyle/>
                    <a:p>
                      <a:pPr marL="171450" indent="-171450">
                        <a:spcBef>
                          <a:spcPts val="600"/>
                        </a:spcBef>
                        <a:buFont typeface="Arial" panose="020B0604020202020204" pitchFamily="34" charset="0"/>
                        <a:buChar char="•"/>
                      </a:pPr>
                      <a:r>
                        <a:rPr kumimoji="1" lang="ja-JP" altLang="en-US" sz="1050" b="1" u="none" dirty="0" smtClean="0">
                          <a:solidFill>
                            <a:schemeClr val="tx1"/>
                          </a:solidFill>
                          <a:latin typeface="+mn-ea"/>
                        </a:rPr>
                        <a:t>将来像を共有するような計画策定を、共同で</a:t>
                      </a:r>
                      <a:r>
                        <a:rPr kumimoji="1" lang="ja-JP" altLang="en-US" sz="1050" u="none" dirty="0" smtClean="0">
                          <a:solidFill>
                            <a:schemeClr val="tx1"/>
                          </a:solidFill>
                          <a:latin typeface="+mn-ea"/>
                        </a:rPr>
                        <a:t>行ってはどうか。</a:t>
                      </a:r>
                      <a:endParaRPr kumimoji="1" lang="en-US" altLang="ja-JP" sz="1050" u="none" dirty="0" smtClean="0">
                        <a:solidFill>
                          <a:schemeClr val="tx1"/>
                        </a:solidFill>
                        <a:latin typeface="+mn-ea"/>
                      </a:endParaRPr>
                    </a:p>
                    <a:p>
                      <a:pPr marL="171450" indent="-171450">
                        <a:buFont typeface="Arial" panose="020B0604020202020204" pitchFamily="34" charset="0"/>
                        <a:buChar char="•"/>
                      </a:pPr>
                      <a:r>
                        <a:rPr kumimoji="1" lang="ja-JP" altLang="en-US" sz="1050" u="none" dirty="0" smtClean="0">
                          <a:solidFill>
                            <a:schemeClr val="tx1"/>
                          </a:solidFill>
                          <a:latin typeface="+mn-ea"/>
                        </a:rPr>
                        <a:t>大阪市が通勤通学の目的地となっていることを生かし、</a:t>
                      </a:r>
                      <a:r>
                        <a:rPr kumimoji="1" lang="ja-JP" altLang="en-US" sz="1050" b="1" u="none" dirty="0" smtClean="0">
                          <a:solidFill>
                            <a:schemeClr val="tx1"/>
                          </a:solidFill>
                          <a:latin typeface="+mn-ea"/>
                        </a:rPr>
                        <a:t>行政窓口などでの遠隔地連携</a:t>
                      </a:r>
                      <a:r>
                        <a:rPr kumimoji="1" lang="ja-JP" altLang="en-US" sz="1050" u="none" dirty="0" smtClean="0">
                          <a:solidFill>
                            <a:schemeClr val="tx1"/>
                          </a:solidFill>
                          <a:latin typeface="+mn-ea"/>
                        </a:rPr>
                        <a:t>を考えてはどうか。</a:t>
                      </a:r>
                      <a:endParaRPr kumimoji="1" lang="en-US" altLang="ja-JP" sz="1050" u="none" dirty="0" smtClean="0">
                        <a:solidFill>
                          <a:schemeClr val="tx1"/>
                        </a:solidFill>
                        <a:latin typeface="+mn-ea"/>
                      </a:endParaRPr>
                    </a:p>
                    <a:p>
                      <a:pPr marL="171450" indent="-171450">
                        <a:buFont typeface="Arial" panose="020B0604020202020204" pitchFamily="34" charset="0"/>
                        <a:buChar char="•"/>
                      </a:pPr>
                      <a:r>
                        <a:rPr kumimoji="1" lang="ja-JP" altLang="en-US" sz="1050" b="1" u="none" dirty="0" smtClean="0">
                          <a:solidFill>
                            <a:schemeClr val="tx1"/>
                          </a:solidFill>
                          <a:latin typeface="+mn-ea"/>
                        </a:rPr>
                        <a:t>自治体情報システムの標準化</a:t>
                      </a:r>
                      <a:r>
                        <a:rPr kumimoji="1" lang="ja-JP" altLang="en-US" sz="1050" u="none" dirty="0" smtClean="0">
                          <a:solidFill>
                            <a:schemeClr val="tx1"/>
                          </a:solidFill>
                          <a:latin typeface="+mn-ea"/>
                        </a:rPr>
                        <a:t>により、同じような方向での情報の管理・利活用ができれば、相互の状況が可視化され、お互いの正確な意見が入りやすくなる。</a:t>
                      </a:r>
                      <a:endParaRPr kumimoji="1" lang="en-US" altLang="ja-JP" sz="1050" u="none" dirty="0" smtClean="0">
                        <a:solidFill>
                          <a:schemeClr val="tx1"/>
                        </a:solidFill>
                        <a:latin typeface="+mn-ea"/>
                      </a:endParaRPr>
                    </a:p>
                    <a:p>
                      <a:pPr marL="171450" indent="-171450">
                        <a:buFont typeface="Arial" panose="020B0604020202020204" pitchFamily="34" charset="0"/>
                        <a:buChar char="•"/>
                      </a:pPr>
                      <a:r>
                        <a:rPr kumimoji="1" lang="ja-JP" altLang="en-US" sz="1050" u="none" dirty="0" smtClean="0">
                          <a:solidFill>
                            <a:schemeClr val="tx1"/>
                          </a:solidFill>
                          <a:latin typeface="+mn-ea"/>
                        </a:rPr>
                        <a:t>自治機能の維持が厳しい町村がほかに委ねることを選択した事務は、</a:t>
                      </a:r>
                      <a:r>
                        <a:rPr kumimoji="1" lang="ja-JP" altLang="en-US" sz="1050" b="1" u="none" dirty="0" smtClean="0">
                          <a:solidFill>
                            <a:schemeClr val="tx1"/>
                          </a:solidFill>
                          <a:latin typeface="+mn-ea"/>
                        </a:rPr>
                        <a:t>府による垂直補完、大阪市による水平連携</a:t>
                      </a:r>
                      <a:r>
                        <a:rPr kumimoji="1" lang="ja-JP" altLang="en-US" sz="1050" u="none" dirty="0" smtClean="0">
                          <a:solidFill>
                            <a:schemeClr val="tx1"/>
                          </a:solidFill>
                          <a:latin typeface="+mn-ea"/>
                        </a:rPr>
                        <a:t>で引き受けることが必要。</a:t>
                      </a:r>
                      <a:endParaRPr kumimoji="1" lang="en-US" altLang="ja-JP" sz="1050" u="none" dirty="0" smtClean="0">
                        <a:solidFill>
                          <a:schemeClr val="tx1"/>
                        </a:solidFill>
                        <a:latin typeface="+mn-ea"/>
                      </a:endParaRPr>
                    </a:p>
                    <a:p>
                      <a:pPr marL="171450" indent="-171450">
                        <a:buFont typeface="Arial" panose="020B0604020202020204" pitchFamily="34" charset="0"/>
                        <a:buChar char="•"/>
                      </a:pPr>
                      <a:r>
                        <a:rPr kumimoji="1" lang="ja-JP" altLang="en-US" sz="1050" u="none" dirty="0" smtClean="0">
                          <a:solidFill>
                            <a:schemeClr val="tx1"/>
                          </a:solidFill>
                          <a:latin typeface="+mn-ea"/>
                        </a:rPr>
                        <a:t>自分たちでは難しい分野から連携が広がり、次の段階として、</a:t>
                      </a:r>
                      <a:r>
                        <a:rPr kumimoji="1" lang="ja-JP" altLang="en-US" sz="1050" b="1" u="none" dirty="0" smtClean="0">
                          <a:solidFill>
                            <a:schemeClr val="tx1"/>
                          </a:solidFill>
                          <a:latin typeface="+mn-ea"/>
                        </a:rPr>
                        <a:t>より積極的に事務の効率化や地域の発展を考えた連携など成長につながる仕組みを検討していくことが必要。</a:t>
                      </a:r>
                      <a:endParaRPr kumimoji="1" lang="en-US" altLang="ja-JP" sz="1050" b="1" u="none" dirty="0" smtClean="0">
                        <a:solidFill>
                          <a:schemeClr val="tx1"/>
                        </a:solidFill>
                        <a:latin typeface="+mn-ea"/>
                      </a:endParaRPr>
                    </a:p>
                    <a:p>
                      <a:pPr marL="171450" indent="-171450">
                        <a:buFont typeface="Arial" panose="020B0604020202020204" pitchFamily="34" charset="0"/>
                        <a:buChar char="•"/>
                      </a:pPr>
                      <a:r>
                        <a:rPr kumimoji="1" lang="ja-JP" altLang="en-US" sz="1050" b="1" u="none" dirty="0" smtClean="0">
                          <a:solidFill>
                            <a:schemeClr val="tx1"/>
                          </a:solidFill>
                          <a:latin typeface="+mn-ea"/>
                        </a:rPr>
                        <a:t>そのまちの特色や独自性を生かしながら住民に働きかけ</a:t>
                      </a:r>
                      <a:r>
                        <a:rPr kumimoji="1" lang="ja-JP" altLang="en-US" sz="1050" u="none" dirty="0" smtClean="0">
                          <a:solidFill>
                            <a:schemeClr val="tx1"/>
                          </a:solidFill>
                          <a:latin typeface="+mn-ea"/>
                        </a:rPr>
                        <a:t>るなど、地域のウェルビーイングを高める取組が必要ではないか。</a:t>
                      </a:r>
                      <a:endParaRPr kumimoji="1" lang="en-US" altLang="ja-JP" sz="1050" u="none" dirty="0" smtClean="0">
                        <a:solidFill>
                          <a:schemeClr val="tx1"/>
                        </a:solidFill>
                        <a:latin typeface="+mn-ea"/>
                      </a:endParaRPr>
                    </a:p>
                    <a:p>
                      <a:pPr marL="0" indent="0">
                        <a:buFont typeface="Wingdings" panose="05000000000000000000" pitchFamily="2" charset="2"/>
                        <a:buNone/>
                      </a:pPr>
                      <a:endParaRPr kumimoji="1" lang="en-US" altLang="ja-JP" sz="1050" u="none" baseline="0" dirty="0" smtClean="0">
                        <a:latin typeface="+mn-ea"/>
                        <a:ea typeface="+mn-ea"/>
                      </a:endParaRPr>
                    </a:p>
                  </a:txBody>
                  <a:tcPr/>
                </a:tc>
                <a:extLst>
                  <a:ext uri="{0D108BD9-81ED-4DB2-BD59-A6C34878D82A}">
                    <a16:rowId xmlns:a16="http://schemas.microsoft.com/office/drawing/2014/main" val="3161713979"/>
                  </a:ext>
                </a:extLst>
              </a:tr>
              <a:tr h="171129">
                <a:tc>
                  <a:txBody>
                    <a:bodyPr/>
                    <a:lstStyle/>
                    <a:p>
                      <a:pPr marL="0" indent="0" algn="ctr">
                        <a:spcAft>
                          <a:spcPts val="600"/>
                        </a:spcAft>
                        <a:buFont typeface="Wingdings" panose="05000000000000000000" pitchFamily="2" charset="2"/>
                        <a:buNone/>
                      </a:pPr>
                      <a:r>
                        <a:rPr kumimoji="1" lang="ja-JP" altLang="en-US" sz="1100" b="1" dirty="0" smtClean="0">
                          <a:latin typeface="+mn-ea"/>
                          <a:ea typeface="+mn-ea"/>
                        </a:rPr>
                        <a:t>府域を</a:t>
                      </a:r>
                      <a:endParaRPr kumimoji="1" lang="en-US" altLang="ja-JP" sz="1100" b="1" dirty="0" smtClean="0">
                        <a:latin typeface="+mn-ea"/>
                        <a:ea typeface="+mn-ea"/>
                      </a:endParaRPr>
                    </a:p>
                    <a:p>
                      <a:pPr marL="0" indent="0" algn="ctr">
                        <a:spcAft>
                          <a:spcPts val="600"/>
                        </a:spcAft>
                        <a:buFont typeface="Wingdings" panose="05000000000000000000" pitchFamily="2" charset="2"/>
                        <a:buNone/>
                      </a:pPr>
                      <a:r>
                        <a:rPr kumimoji="1" lang="ja-JP" altLang="en-US" sz="1100" b="1" dirty="0" smtClean="0">
                          <a:latin typeface="+mn-ea"/>
                          <a:ea typeface="+mn-ea"/>
                        </a:rPr>
                        <a:t>越えて</a:t>
                      </a:r>
                      <a:endParaRPr kumimoji="1" lang="en-US" altLang="ja-JP" sz="1100" b="1" dirty="0" smtClean="0">
                        <a:latin typeface="+mn-ea"/>
                        <a:ea typeface="+mn-ea"/>
                      </a:endParaRPr>
                    </a:p>
                  </a:txBody>
                  <a:tcPr vert="eaVert" anchor="ctr"/>
                </a:tc>
                <a:tc>
                  <a:txBody>
                    <a:bodyPr/>
                    <a:lstStyle/>
                    <a:p>
                      <a:pPr marL="171450" indent="-171450">
                        <a:spcBef>
                          <a:spcPts val="600"/>
                        </a:spcBef>
                        <a:buFont typeface="Arial" panose="020B0604020202020204" pitchFamily="34" charset="0"/>
                        <a:buChar char="•"/>
                      </a:pPr>
                      <a:r>
                        <a:rPr kumimoji="1" lang="ja-JP" altLang="en-US" sz="1050" u="none" dirty="0" smtClean="0">
                          <a:solidFill>
                            <a:schemeClr val="tx1"/>
                          </a:solidFill>
                          <a:latin typeface="+mn-ea"/>
                        </a:rPr>
                        <a:t>圏域を越えて広がる</a:t>
                      </a:r>
                      <a:r>
                        <a:rPr kumimoji="1" lang="ja-JP" altLang="en-US" sz="1050" b="1" u="none" dirty="0" smtClean="0">
                          <a:solidFill>
                            <a:schemeClr val="tx1"/>
                          </a:solidFill>
                          <a:latin typeface="+mn-ea"/>
                        </a:rPr>
                        <a:t>産業への一体的な支援ができる体制</a:t>
                      </a:r>
                      <a:r>
                        <a:rPr kumimoji="1" lang="ja-JP" altLang="en-US" sz="1050" u="none" dirty="0" smtClean="0">
                          <a:solidFill>
                            <a:schemeClr val="tx1"/>
                          </a:solidFill>
                          <a:latin typeface="+mn-ea"/>
                        </a:rPr>
                        <a:t>とすべき。</a:t>
                      </a:r>
                      <a:endParaRPr kumimoji="1" lang="en-US" altLang="ja-JP" sz="1050" u="none" dirty="0" smtClean="0">
                        <a:solidFill>
                          <a:schemeClr val="tx1"/>
                        </a:solidFill>
                        <a:latin typeface="+mn-ea"/>
                      </a:endParaRPr>
                    </a:p>
                    <a:p>
                      <a:pPr marL="171450" indent="-171450">
                        <a:buFont typeface="Arial" panose="020B0604020202020204" pitchFamily="34" charset="0"/>
                        <a:buChar char="•"/>
                      </a:pPr>
                      <a:r>
                        <a:rPr kumimoji="1" lang="ja-JP" altLang="en-US" sz="1050" u="none" dirty="0" smtClean="0">
                          <a:solidFill>
                            <a:schemeClr val="tx1"/>
                          </a:solidFill>
                          <a:latin typeface="+mn-ea"/>
                        </a:rPr>
                        <a:t>最終的には、国の出先も含めた道州制を視野に入れるべき。</a:t>
                      </a:r>
                      <a:endParaRPr kumimoji="1" lang="en-US" altLang="ja-JP" sz="1050" u="none" dirty="0" smtClean="0">
                        <a:solidFill>
                          <a:schemeClr val="tx1"/>
                        </a:solidFill>
                        <a:latin typeface="+mn-ea"/>
                      </a:endParaRPr>
                    </a:p>
                    <a:p>
                      <a:pPr marL="171450" indent="-171450">
                        <a:buFont typeface="Arial" panose="020B0604020202020204" pitchFamily="34" charset="0"/>
                        <a:buChar char="•"/>
                      </a:pPr>
                      <a:r>
                        <a:rPr kumimoji="1" lang="ja-JP" altLang="en-US" sz="1050" u="none" dirty="0" smtClean="0">
                          <a:solidFill>
                            <a:schemeClr val="tx1"/>
                          </a:solidFill>
                          <a:latin typeface="+mn-ea"/>
                        </a:rPr>
                        <a:t>都道府県レベルの連携は難しく、</a:t>
                      </a:r>
                      <a:r>
                        <a:rPr kumimoji="1" lang="ja-JP" altLang="en-US" sz="1050" b="1" u="none" dirty="0" smtClean="0">
                          <a:solidFill>
                            <a:schemeClr val="tx1"/>
                          </a:solidFill>
                          <a:latin typeface="+mn-ea"/>
                        </a:rPr>
                        <a:t>一元管理できる組織を作らない限りは実態が伴う連携は事実上困難</a:t>
                      </a:r>
                      <a:r>
                        <a:rPr kumimoji="1" lang="ja-JP" altLang="en-US" sz="1050" u="none" dirty="0" smtClean="0">
                          <a:solidFill>
                            <a:schemeClr val="tx1"/>
                          </a:solidFill>
                          <a:latin typeface="+mn-ea"/>
                        </a:rPr>
                        <a:t>。</a:t>
                      </a:r>
                      <a:endParaRPr kumimoji="1" lang="en-US" altLang="ja-JP" sz="900" u="none" dirty="0" smtClean="0">
                        <a:solidFill>
                          <a:schemeClr val="tx1"/>
                        </a:solidFill>
                        <a:latin typeface="+mn-ea"/>
                      </a:endParaRPr>
                    </a:p>
                    <a:p>
                      <a:pPr marL="0" indent="0">
                        <a:buFont typeface="Wingdings" panose="05000000000000000000" pitchFamily="2" charset="2"/>
                        <a:buNone/>
                      </a:pPr>
                      <a:endParaRPr kumimoji="1" lang="en-US" altLang="ja-JP" sz="1050" u="none" baseline="0" dirty="0" smtClean="0">
                        <a:latin typeface="+mn-ea"/>
                        <a:ea typeface="+mn-ea"/>
                      </a:endParaRPr>
                    </a:p>
                  </a:txBody>
                  <a:tcPr/>
                </a:tc>
                <a:extLst>
                  <a:ext uri="{0D108BD9-81ED-4DB2-BD59-A6C34878D82A}">
                    <a16:rowId xmlns:a16="http://schemas.microsoft.com/office/drawing/2014/main" val="2078866082"/>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248643121"/>
              </p:ext>
            </p:extLst>
          </p:nvPr>
        </p:nvGraphicFramePr>
        <p:xfrm>
          <a:off x="76200" y="4204069"/>
          <a:ext cx="9026236" cy="2529146"/>
        </p:xfrm>
        <a:graphic>
          <a:graphicData uri="http://schemas.openxmlformats.org/drawingml/2006/table">
            <a:tbl>
              <a:tblPr firstRow="1" bandRow="1">
                <a:tableStyleId>{5940675A-B579-460E-94D1-54222C63F5DA}</a:tableStyleId>
              </a:tblPr>
              <a:tblGrid>
                <a:gridCol w="610427">
                  <a:extLst>
                    <a:ext uri="{9D8B030D-6E8A-4147-A177-3AD203B41FA5}">
                      <a16:colId xmlns:a16="http://schemas.microsoft.com/office/drawing/2014/main" val="778088406"/>
                    </a:ext>
                  </a:extLst>
                </a:gridCol>
                <a:gridCol w="8415809">
                  <a:extLst>
                    <a:ext uri="{9D8B030D-6E8A-4147-A177-3AD203B41FA5}">
                      <a16:colId xmlns:a16="http://schemas.microsoft.com/office/drawing/2014/main" val="339946279"/>
                    </a:ext>
                  </a:extLst>
                </a:gridCol>
              </a:tblGrid>
              <a:tr h="342206">
                <a:tc gridSpan="2">
                  <a:txBody>
                    <a:bodyPr/>
                    <a:lstStyle/>
                    <a:p>
                      <a:pPr algn="ctr"/>
                      <a:r>
                        <a:rPr kumimoji="1" lang="ja-JP" altLang="en-US" sz="1200" b="1" dirty="0" smtClean="0">
                          <a:solidFill>
                            <a:schemeClr val="bg1"/>
                          </a:solidFill>
                        </a:rPr>
                        <a:t>国との関係</a:t>
                      </a:r>
                      <a:endParaRPr kumimoji="1" lang="ja-JP" altLang="en-US" sz="1200" b="1" dirty="0">
                        <a:solidFill>
                          <a:schemeClr val="bg1"/>
                        </a:solidFill>
                      </a:endParaRPr>
                    </a:p>
                  </a:txBody>
                  <a:tcPr anchor="ctr">
                    <a:solidFill>
                      <a:schemeClr val="accent1"/>
                    </a:solidFill>
                  </a:tcPr>
                </a:tc>
                <a:tc hMerge="1">
                  <a:txBody>
                    <a:bodyPr/>
                    <a:lstStyle/>
                    <a:p>
                      <a:pPr algn="ctr"/>
                      <a:endParaRPr kumimoji="1" lang="ja-JP" altLang="en-US" sz="1200" b="1" dirty="0">
                        <a:solidFill>
                          <a:schemeClr val="bg1"/>
                        </a:solidFill>
                      </a:endParaRPr>
                    </a:p>
                  </a:txBody>
                  <a:tcPr anchor="ctr">
                    <a:solidFill>
                      <a:schemeClr val="accent1"/>
                    </a:solidFill>
                  </a:tcPr>
                </a:tc>
                <a:extLst>
                  <a:ext uri="{0D108BD9-81ED-4DB2-BD59-A6C34878D82A}">
                    <a16:rowId xmlns:a16="http://schemas.microsoft.com/office/drawing/2014/main" val="3220701728"/>
                  </a:ext>
                </a:extLst>
              </a:tr>
              <a:tr h="1974492">
                <a:tc>
                  <a:txBody>
                    <a:bodyPr/>
                    <a:lstStyle/>
                    <a:p>
                      <a:pPr marL="0" indent="0" algn="ctr">
                        <a:spcAft>
                          <a:spcPts val="600"/>
                        </a:spcAft>
                        <a:buFont typeface="Wingdings" panose="05000000000000000000" pitchFamily="2" charset="2"/>
                        <a:buNone/>
                      </a:pPr>
                      <a:r>
                        <a:rPr kumimoji="1" lang="ja-JP" altLang="en-US" sz="1100" b="1" dirty="0" smtClean="0">
                          <a:latin typeface="Meiryo UI" panose="020B0604030504040204" pitchFamily="50" charset="-128"/>
                          <a:ea typeface="Meiryo UI" panose="020B0604030504040204" pitchFamily="50" charset="-128"/>
                        </a:rPr>
                        <a:t>府市自らの取組を</a:t>
                      </a:r>
                      <a:endParaRPr kumimoji="1" lang="en-US" altLang="ja-JP" sz="1100" b="1" dirty="0" smtClean="0">
                        <a:latin typeface="Meiryo UI" panose="020B0604030504040204" pitchFamily="50" charset="-128"/>
                        <a:ea typeface="Meiryo UI" panose="020B0604030504040204" pitchFamily="50" charset="-128"/>
                      </a:endParaRPr>
                    </a:p>
                    <a:p>
                      <a:pPr marL="0" indent="0" algn="ctr">
                        <a:spcAft>
                          <a:spcPts val="600"/>
                        </a:spcAft>
                        <a:buFont typeface="Wingdings" panose="05000000000000000000" pitchFamily="2" charset="2"/>
                        <a:buNone/>
                      </a:pPr>
                      <a:r>
                        <a:rPr kumimoji="1" lang="ja-JP" altLang="en-US" sz="1100" b="1" dirty="0" smtClean="0">
                          <a:latin typeface="Meiryo UI" panose="020B0604030504040204" pitchFamily="50" charset="-128"/>
                          <a:ea typeface="Meiryo UI" panose="020B0604030504040204" pitchFamily="50" charset="-128"/>
                        </a:rPr>
                        <a:t>後押しする仕組みづくり</a:t>
                      </a:r>
                      <a:endParaRPr kumimoji="1" lang="en-US" altLang="ja-JP" sz="1100" b="1" dirty="0" smtClean="0">
                        <a:latin typeface="Meiryo UI" panose="020B0604030504040204" pitchFamily="50" charset="-128"/>
                        <a:ea typeface="Meiryo UI" panose="020B0604030504040204" pitchFamily="50" charset="-128"/>
                      </a:endParaRPr>
                    </a:p>
                  </a:txBody>
                  <a:tcPr vert="eaVert" anchor="ctr"/>
                </a:tc>
                <a:tc>
                  <a:txBody>
                    <a:bodyPr/>
                    <a:lstStyle/>
                    <a:p>
                      <a:pPr marL="171450" indent="-171450">
                        <a:buFont typeface="Arial" panose="020B0604020202020204" pitchFamily="34" charset="0"/>
                        <a:buChar char="•"/>
                      </a:pPr>
                      <a:r>
                        <a:rPr kumimoji="1" lang="ja-JP" altLang="en-US" sz="1050" u="none" dirty="0" smtClean="0">
                          <a:solidFill>
                            <a:schemeClr val="tx1"/>
                          </a:solidFill>
                          <a:latin typeface="+mn-ea"/>
                        </a:rPr>
                        <a:t>副首都として制度的に何らかの位置づけをして財政的な支援を求めるという主張は、国が受け付けないので、</a:t>
                      </a:r>
                      <a:r>
                        <a:rPr kumimoji="1" lang="ja-JP" altLang="en-US" sz="1050" b="1" u="none" dirty="0" smtClean="0">
                          <a:solidFill>
                            <a:schemeClr val="tx1"/>
                          </a:solidFill>
                          <a:latin typeface="+mn-ea"/>
                        </a:rPr>
                        <a:t>制度的な支障を解消することで、大阪の自主性・自発性を高めていくといった方向性</a:t>
                      </a:r>
                      <a:r>
                        <a:rPr kumimoji="1" lang="ja-JP" altLang="en-US" sz="1050" u="none" dirty="0" smtClean="0">
                          <a:solidFill>
                            <a:schemeClr val="tx1"/>
                          </a:solidFill>
                          <a:latin typeface="+mn-ea"/>
                        </a:rPr>
                        <a:t>が考えられる。</a:t>
                      </a:r>
                      <a:endParaRPr kumimoji="1" lang="en-US" altLang="ja-JP" sz="1050" u="none" dirty="0" smtClean="0">
                        <a:solidFill>
                          <a:schemeClr val="tx1"/>
                        </a:solidFill>
                        <a:latin typeface="+mn-ea"/>
                      </a:endParaRPr>
                    </a:p>
                    <a:p>
                      <a:pPr marL="171450" indent="-171450">
                        <a:buFont typeface="Arial" panose="020B0604020202020204" pitchFamily="34" charset="0"/>
                        <a:buChar char="•"/>
                      </a:pPr>
                      <a:r>
                        <a:rPr kumimoji="1" lang="ja-JP" altLang="en-US" sz="1050" b="1" u="none" dirty="0" smtClean="0">
                          <a:solidFill>
                            <a:schemeClr val="tx1"/>
                          </a:solidFill>
                          <a:latin typeface="+mn-ea"/>
                        </a:rPr>
                        <a:t>現行の道州制特区法などの仕組みを汎用性ある使いやすい仕組みとして提案していく</a:t>
                      </a:r>
                      <a:r>
                        <a:rPr kumimoji="1" lang="ja-JP" altLang="en-US" sz="1050" u="none" dirty="0" smtClean="0">
                          <a:solidFill>
                            <a:schemeClr val="tx1"/>
                          </a:solidFill>
                          <a:latin typeface="+mn-ea"/>
                        </a:rPr>
                        <a:t>といったことが考えられる。</a:t>
                      </a:r>
                      <a:endParaRPr kumimoji="1" lang="en-US" altLang="ja-JP" sz="1050" u="none" dirty="0" smtClean="0">
                        <a:solidFill>
                          <a:schemeClr val="tx1"/>
                        </a:solidFill>
                        <a:latin typeface="+mn-ea"/>
                      </a:endParaRPr>
                    </a:p>
                    <a:p>
                      <a:pPr marL="171450" indent="-171450">
                        <a:buFont typeface="Arial" panose="020B0604020202020204" pitchFamily="34" charset="0"/>
                        <a:buChar char="•"/>
                      </a:pPr>
                      <a:r>
                        <a:rPr kumimoji="1" lang="ja-JP" altLang="en-US" sz="1050" b="1" u="none" dirty="0" smtClean="0">
                          <a:solidFill>
                            <a:schemeClr val="tx1"/>
                          </a:solidFill>
                          <a:latin typeface="+mn-ea"/>
                        </a:rPr>
                        <a:t>必要な支援をパッケージで移譲を求める</a:t>
                      </a:r>
                      <a:r>
                        <a:rPr kumimoji="1" lang="ja-JP" altLang="en-US" sz="1050" u="none" dirty="0" smtClean="0">
                          <a:solidFill>
                            <a:schemeClr val="tx1"/>
                          </a:solidFill>
                          <a:latin typeface="+mn-ea"/>
                        </a:rPr>
                        <a:t>のはいい考え。</a:t>
                      </a:r>
                      <a:endParaRPr kumimoji="1" lang="en-US" altLang="ja-JP" sz="1050" u="none" dirty="0" smtClean="0">
                        <a:solidFill>
                          <a:schemeClr val="tx1"/>
                        </a:solidFill>
                        <a:latin typeface="+mn-ea"/>
                      </a:endParaRPr>
                    </a:p>
                    <a:p>
                      <a:pPr marL="171450" indent="-171450">
                        <a:buFont typeface="Arial" panose="020B0604020202020204" pitchFamily="34" charset="0"/>
                        <a:buChar char="•"/>
                      </a:pPr>
                      <a:r>
                        <a:rPr kumimoji="1" lang="ja-JP" altLang="en-US" sz="1050" u="none" dirty="0" smtClean="0">
                          <a:solidFill>
                            <a:schemeClr val="tx1"/>
                          </a:solidFill>
                          <a:latin typeface="+mn-ea"/>
                        </a:rPr>
                        <a:t>大阪・関西で国との窓口を一本化することはもとより、</a:t>
                      </a:r>
                      <a:r>
                        <a:rPr kumimoji="1" lang="ja-JP" altLang="en-US" sz="1050" b="1" u="none" dirty="0" smtClean="0">
                          <a:solidFill>
                            <a:schemeClr val="tx1"/>
                          </a:solidFill>
                          <a:latin typeface="+mn-ea"/>
                        </a:rPr>
                        <a:t>国の側でも一体的な対応が可能な組織整備を求めるべき</a:t>
                      </a:r>
                      <a:r>
                        <a:rPr kumimoji="1" lang="ja-JP" altLang="en-US" sz="1050" u="none" dirty="0" smtClean="0">
                          <a:solidFill>
                            <a:schemeClr val="tx1"/>
                          </a:solidFill>
                          <a:latin typeface="+mn-ea"/>
                        </a:rPr>
                        <a:t>。</a:t>
                      </a:r>
                    </a:p>
                    <a:p>
                      <a:pPr marL="171450" indent="-171450">
                        <a:buFont typeface="Arial" panose="020B0604020202020204" pitchFamily="34" charset="0"/>
                        <a:buChar char="•"/>
                      </a:pPr>
                      <a:r>
                        <a:rPr kumimoji="1" lang="ja-JP" altLang="en-US" sz="1050" u="none" dirty="0" smtClean="0">
                          <a:solidFill>
                            <a:schemeClr val="tx1"/>
                          </a:solidFill>
                          <a:latin typeface="+mn-ea"/>
                        </a:rPr>
                        <a:t>国の権限が少しでも残ると、国にコントロールされる機能が残り、自由な発想ができない。</a:t>
                      </a:r>
                      <a:r>
                        <a:rPr kumimoji="1" lang="ja-JP" altLang="en-US" sz="1050" b="1" u="none" dirty="0" smtClean="0">
                          <a:solidFill>
                            <a:schemeClr val="tx1"/>
                          </a:solidFill>
                          <a:latin typeface="+mn-ea"/>
                        </a:rPr>
                        <a:t>全ての権限をもらう方向を視野に入れてはどうか。</a:t>
                      </a:r>
                      <a:endParaRPr kumimoji="1" lang="en-US" altLang="ja-JP" sz="1050" u="none" dirty="0" smtClean="0">
                        <a:solidFill>
                          <a:schemeClr val="tx1"/>
                        </a:solidFill>
                        <a:latin typeface="+mn-ea"/>
                      </a:endParaRPr>
                    </a:p>
                    <a:p>
                      <a:pPr marL="171450" indent="-171450">
                        <a:spcAft>
                          <a:spcPts val="600"/>
                        </a:spcAft>
                        <a:buFont typeface="Arial" panose="020B0604020202020204" pitchFamily="34" charset="0"/>
                        <a:buChar char="•"/>
                      </a:pPr>
                      <a:r>
                        <a:rPr kumimoji="1" lang="ja-JP" altLang="en-US" sz="1050" u="none" dirty="0" smtClean="0">
                          <a:solidFill>
                            <a:schemeClr val="tx1"/>
                          </a:solidFill>
                          <a:latin typeface="+mn-ea"/>
                        </a:rPr>
                        <a:t>これまでの地方分権の流れにおける、国の出先機関の整理という方向と対照的になるが、国（中央）の機能を</a:t>
                      </a:r>
                      <a:r>
                        <a:rPr kumimoji="1" lang="ja-JP" altLang="en-US" sz="1050" b="1" u="none" dirty="0" smtClean="0">
                          <a:solidFill>
                            <a:schemeClr val="tx1"/>
                          </a:solidFill>
                          <a:latin typeface="+mn-ea"/>
                        </a:rPr>
                        <a:t>出先に分散し、出先機関の機能を強化する</a:t>
                      </a:r>
                      <a:r>
                        <a:rPr kumimoji="1" lang="ja-JP" altLang="en-US" sz="1050" u="none" dirty="0" smtClean="0">
                          <a:solidFill>
                            <a:schemeClr val="tx1"/>
                          </a:solidFill>
                          <a:latin typeface="+mn-ea"/>
                        </a:rPr>
                        <a:t>といったことも考えられる。</a:t>
                      </a:r>
                      <a:endParaRPr kumimoji="1" lang="en-US" altLang="ja-JP" sz="1050" u="none" dirty="0" smtClean="0">
                        <a:solidFill>
                          <a:schemeClr val="tx1"/>
                        </a:solidFill>
                        <a:latin typeface="+mn-ea"/>
                      </a:endParaRPr>
                    </a:p>
                    <a:p>
                      <a:pPr marL="171450" indent="-171450">
                        <a:spcAft>
                          <a:spcPts val="600"/>
                        </a:spcAft>
                        <a:buFont typeface="Arial" panose="020B0604020202020204" pitchFamily="34" charset="0"/>
                        <a:buChar char="•"/>
                      </a:pPr>
                      <a:endParaRPr kumimoji="1" lang="en-US" altLang="ja-JP" sz="1050" u="none" dirty="0" smtClean="0">
                        <a:solidFill>
                          <a:schemeClr val="tx1"/>
                        </a:solidFill>
                        <a:latin typeface="+mn-ea"/>
                      </a:endParaRPr>
                    </a:p>
                    <a:p>
                      <a:pPr marL="171450" indent="-171450">
                        <a:buFont typeface="Arial" panose="020B0604020202020204" pitchFamily="34" charset="0"/>
                        <a:buChar char="•"/>
                      </a:pPr>
                      <a:r>
                        <a:rPr kumimoji="1" lang="ja-JP" altLang="en-US" sz="1050" u="none" dirty="0" smtClean="0">
                          <a:solidFill>
                            <a:schemeClr val="tx1"/>
                          </a:solidFill>
                          <a:latin typeface="+mn-ea"/>
                        </a:rPr>
                        <a:t>定住自立圏も連携中枢都市も三大都市圏は対象外で、中心周縁構造を前提としているが、</a:t>
                      </a:r>
                      <a:r>
                        <a:rPr kumimoji="1" lang="ja-JP" altLang="en-US" sz="1050" b="1" u="none" dirty="0" smtClean="0">
                          <a:solidFill>
                            <a:schemeClr val="tx1"/>
                          </a:solidFill>
                          <a:latin typeface="+mn-ea"/>
                        </a:rPr>
                        <a:t>規模が並んだ自治体がブロックで連携しやすいような、もう少し柔軟性ある水平連携制度</a:t>
                      </a:r>
                      <a:r>
                        <a:rPr kumimoji="1" lang="ja-JP" altLang="en-US" sz="1050" u="none" dirty="0" smtClean="0">
                          <a:solidFill>
                            <a:schemeClr val="tx1"/>
                          </a:solidFill>
                          <a:latin typeface="+mn-ea"/>
                        </a:rPr>
                        <a:t>を国に求めてはどうか。</a:t>
                      </a:r>
                      <a:endParaRPr kumimoji="1" lang="en-US" altLang="ja-JP" sz="1050" u="none" dirty="0" smtClean="0">
                        <a:solidFill>
                          <a:schemeClr val="tx1"/>
                        </a:solidFill>
                        <a:latin typeface="+mn-ea"/>
                      </a:endParaRPr>
                    </a:p>
                    <a:p>
                      <a:pPr marL="0" indent="0">
                        <a:spcAft>
                          <a:spcPts val="600"/>
                        </a:spcAft>
                        <a:buFont typeface="Wingdings" panose="05000000000000000000" pitchFamily="2" charset="2"/>
                        <a:buNone/>
                      </a:pPr>
                      <a:endParaRPr kumimoji="1" lang="en-US" altLang="ja-JP" sz="1200" b="1" u="none"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235624003"/>
                  </a:ext>
                </a:extLst>
              </a:tr>
            </a:tbl>
          </a:graphicData>
        </a:graphic>
      </p:graphicFrame>
      <p:sp>
        <p:nvSpPr>
          <p:cNvPr id="3" name="テキスト ボックス 2"/>
          <p:cNvSpPr txBox="1"/>
          <p:nvPr/>
        </p:nvSpPr>
        <p:spPr>
          <a:xfrm>
            <a:off x="76200" y="12402"/>
            <a:ext cx="9067800" cy="369332"/>
          </a:xfrm>
          <a:prstGeom prst="rect">
            <a:avLst/>
          </a:prstGeom>
          <a:noFill/>
        </p:spPr>
        <p:txBody>
          <a:bodyPr wrap="square" rtlCol="0">
            <a:spAutoFit/>
          </a:bodyPr>
          <a:lstStyle/>
          <a:p>
            <a:r>
              <a:rPr kumimoji="1" lang="ja-JP" altLang="en-US" b="1" dirty="0" smtClean="0"/>
              <a:t>■　副首都を支える仕組みに関する主な意見</a:t>
            </a:r>
            <a:endParaRPr kumimoji="1" lang="ja-JP" altLang="en-US" b="1" dirty="0"/>
          </a:p>
        </p:txBody>
      </p:sp>
      <p:sp>
        <p:nvSpPr>
          <p:cNvPr id="4" name="スライド番号プレースホルダー 3"/>
          <p:cNvSpPr>
            <a:spLocks noGrp="1"/>
          </p:cNvSpPr>
          <p:nvPr>
            <p:ph type="sldNum" sz="quarter" idx="12"/>
          </p:nvPr>
        </p:nvSpPr>
        <p:spPr>
          <a:xfrm>
            <a:off x="7086600" y="6520767"/>
            <a:ext cx="20574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0F88186-B17D-4CE3-A887-D91699CF601C}" type="slidenum">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dirty="0">
              <a:ln>
                <a:noFill/>
              </a:ln>
              <a:solidFill>
                <a:prstClr val="black">
                  <a:tint val="75000"/>
                </a:prstClr>
              </a:solidFill>
              <a:effectLst/>
              <a:uLnTx/>
              <a:uFillTx/>
              <a:latin typeface="Meiryo UI"/>
              <a:ea typeface="Meiryo UI"/>
              <a:cs typeface="+mn-cs"/>
            </a:endParaRPr>
          </a:p>
        </p:txBody>
      </p:sp>
    </p:spTree>
    <p:extLst>
      <p:ext uri="{BB962C8B-B14F-4D97-AF65-F5344CB8AC3E}">
        <p14:creationId xmlns:p14="http://schemas.microsoft.com/office/powerpoint/2010/main" val="207788198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chemeClr val="accent1"/>
          </a:solidFill>
          <a:prstDash val="sysDot"/>
        </a:ln>
      </a:spPr>
      <a:bodyPr rtlCol="0" anchor="ctr"/>
      <a:lstStyle>
        <a:defPPr>
          <a:defRPr kumimoji="1" sz="1600" dirty="0" smtClean="0"/>
        </a:defPPr>
      </a:lstStyle>
      <a:style>
        <a:lnRef idx="2">
          <a:schemeClr val="accent6"/>
        </a:lnRef>
        <a:fillRef idx="1">
          <a:schemeClr val="lt1"/>
        </a:fillRef>
        <a:effectRef idx="0">
          <a:schemeClr val="accent6"/>
        </a:effectRef>
        <a:fontRef idx="minor">
          <a:schemeClr val="dk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5BDE6A8F-B1C5-48BD-982F-FF3268BC8144}"/>
</file>

<file path=customXml/itemProps2.xml><?xml version="1.0" encoding="utf-8"?>
<ds:datastoreItem xmlns:ds="http://schemas.openxmlformats.org/officeDocument/2006/customXml" ds:itemID="{4046A84D-973E-41BC-8C0C-CE232D06E1FF}"/>
</file>

<file path=customXml/itemProps3.xml><?xml version="1.0" encoding="utf-8"?>
<ds:datastoreItem xmlns:ds="http://schemas.openxmlformats.org/officeDocument/2006/customXml" ds:itemID="{D78585A6-D9F8-434C-8D7D-7B40C1174DE6}"/>
</file>

<file path=docProps/app.xml><?xml version="1.0" encoding="utf-8"?>
<Properties xmlns="http://schemas.openxmlformats.org/officeDocument/2006/extended-properties" xmlns:vt="http://schemas.openxmlformats.org/officeDocument/2006/docPropsVTypes">
  <TotalTime>0</TotalTime>
  <Words>4863</Words>
  <Application>Microsoft Office PowerPoint</Application>
  <PresentationFormat>画面に合わせる (4:3)</PresentationFormat>
  <Paragraphs>321</Paragraphs>
  <Slides>13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BIZ UDPゴシック</vt:lpstr>
      <vt:lpstr>BIZ UDゴシック</vt:lpstr>
      <vt:lpstr>Meiryo UI</vt:lpstr>
      <vt:lpstr>游ゴシック</vt:lpstr>
      <vt:lpstr>Arial</vt:lpstr>
      <vt:lpstr>Wingdings</vt:lpstr>
      <vt:lpstr>Office テーマ</vt:lpstr>
      <vt:lpstr>中間論点整理後の意見交換会での議論</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2022-12-13T06:33:27Z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