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6"></Relationship><Relationship Target="docProps/thumbnail.jpeg" Type="http://schemas.openxmlformats.org/package/2006/relationships/metadata/thumbnail" Id="rId7"></Relationship><Relationship Target="docProps/custom.xml" Type="http://schemas.openxmlformats.org/officeDocument/2006/relationships/custom-properties" Id="rId8"></Relationship><Relationship Target="docProps/app.xml" Type="http://schemas.openxmlformats.org/officeDocument/2006/relationships/extended-properties" Id="rId9"></Relationship></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4"/>
  </p:sldMasterIdLst>
  <p:notesMasterIdLst>
    <p:notesMasterId r:id="rId18"/>
  </p:notesMasterIdLst>
  <p:handoutMasterIdLst>
    <p:handoutMasterId r:id="rId19"/>
  </p:handoutMasterIdLst>
  <p:sldIdLst>
    <p:sldId id="141169160" r:id="rId5"/>
    <p:sldId id="141169230" r:id="rId6"/>
    <p:sldId id="141169161" r:id="rId7"/>
    <p:sldId id="141169220" r:id="rId8"/>
    <p:sldId id="141169223" r:id="rId9"/>
    <p:sldId id="141169228" r:id="rId10"/>
    <p:sldId id="141169229" r:id="rId11"/>
    <p:sldId id="141169215" r:id="rId12"/>
    <p:sldId id="141169216" r:id="rId13"/>
    <p:sldId id="141169217" r:id="rId14"/>
    <p:sldId id="141169218" r:id="rId15"/>
    <p:sldId id="141169214" r:id="rId16"/>
    <p:sldId id="141169231" r:id="rId1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28F"/>
    <a:srgbClr val="DAE3F3"/>
    <a:srgbClr val="FD6F83"/>
    <a:srgbClr val="5C044B"/>
    <a:srgbClr val="008000"/>
    <a:srgbClr val="33CC3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98" autoAdjust="0"/>
    <p:restoredTop sz="94333" autoAdjust="0"/>
  </p:normalViewPr>
  <p:slideViewPr>
    <p:cSldViewPr snapToGrid="0">
      <p:cViewPr>
        <p:scale>
          <a:sx n="100" d="100"/>
          <a:sy n="100" d="100"/>
        </p:scale>
        <p:origin x="420" y="-1044"/>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slides/slide4.xml" Type="http://schemas.openxmlformats.org/officeDocument/2006/relationships/slide" Id="rId8"></Relationship><Relationship Target="slides/slide9.xml" Type="http://schemas.openxmlformats.org/officeDocument/2006/relationships/slide" Id="rId13"></Relationship><Relationship Target="notesMasters/notesMaster1.xml" Type="http://schemas.openxmlformats.org/officeDocument/2006/relationships/notesMaster" Id="rId18"></Relationship><Relationship Target="../customXml/item3.xml" Type="http://schemas.openxmlformats.org/officeDocument/2006/relationships/customXml" Id="rId3"></Relationship><Relationship Target="viewProps.xml" Type="http://schemas.openxmlformats.org/officeDocument/2006/relationships/viewProps" Id="rId21"></Relationship><Relationship Target="slides/slide3.xml" Type="http://schemas.openxmlformats.org/officeDocument/2006/relationships/slide" Id="rId7"></Relationship><Relationship Target="slides/slide8.xml" Type="http://schemas.openxmlformats.org/officeDocument/2006/relationships/slide" Id="rId12"></Relationship><Relationship Target="slides/slide13.xml" Type="http://schemas.openxmlformats.org/officeDocument/2006/relationships/slide" Id="rId17"></Relationship><Relationship Target="../customXml/item2.xml" Type="http://schemas.openxmlformats.org/officeDocument/2006/relationships/customXml" Id="rId2"></Relationship><Relationship Target="slides/slide12.xml" Type="http://schemas.openxmlformats.org/officeDocument/2006/relationships/slide" Id="rId16"></Relationship><Relationship Target="presProps.xml" Type="http://schemas.openxmlformats.org/officeDocument/2006/relationships/presProps" Id="rId20"></Relationship><Relationship Target="../customXml/item1.xml" Type="http://schemas.openxmlformats.org/officeDocument/2006/relationships/customXml" Id="rId1"></Relationship><Relationship Target="slides/slide2.xml" Type="http://schemas.openxmlformats.org/officeDocument/2006/relationships/slide" Id="rId6"></Relationship><Relationship Target="slides/slide7.xml" Type="http://schemas.openxmlformats.org/officeDocument/2006/relationships/slide" Id="rId11"></Relationship><Relationship Target="slides/slide1.xml" Type="http://schemas.openxmlformats.org/officeDocument/2006/relationships/slide" Id="rId5"></Relationship><Relationship Target="slides/slide11.xml" Type="http://schemas.openxmlformats.org/officeDocument/2006/relationships/slide" Id="rId15"></Relationship><Relationship Target="tableStyles.xml" Type="http://schemas.openxmlformats.org/officeDocument/2006/relationships/tableStyles" Id="rId23"></Relationship><Relationship Target="slides/slide6.xml" Type="http://schemas.openxmlformats.org/officeDocument/2006/relationships/slide" Id="rId10"></Relationship><Relationship Target="handoutMasters/handoutMaster1.xml" Type="http://schemas.openxmlformats.org/officeDocument/2006/relationships/handoutMaster" Id="rId19"></Relationship><Relationship Target="slideMasters/slideMaster1.xml" Type="http://schemas.openxmlformats.org/officeDocument/2006/relationships/slideMaster" Id="rId4"></Relationship><Relationship Target="slides/slide5.xml" Type="http://schemas.openxmlformats.org/officeDocument/2006/relationships/slide" Id="rId9"></Relationship><Relationship Target="slides/slide10.xml" Type="http://schemas.openxmlformats.org/officeDocument/2006/relationships/slide" Id="rId14"></Relationship><Relationship Target="theme/theme1.xml" Type="http://schemas.openxmlformats.org/officeDocument/2006/relationships/theme" Id="rId22"></Relationship></Relationships>
</file>

<file path=ppt/handoutMasters/_rels/handoutMaster1.xml.rels><?xml version="1.0" encoding="UTF-8" ?><Relationships xmlns="http://schemas.openxmlformats.org/package/2006/relationships"><Relationship Target="../theme/theme3.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32AD951-7E19-4004-B83F-A7C7A1215E4B}" type="datetimeFigureOut">
              <a:rPr kumimoji="1" lang="ja-JP" altLang="en-US" smtClean="0"/>
              <a:t>2022/11/30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1553" tIns="45777" rIns="91553" bIns="4577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553" tIns="45777" rIns="91553" bIns="45777" rtlCol="0"/>
          <a:lstStyle>
            <a:lvl1pPr algn="r">
              <a:defRPr sz="1200"/>
            </a:lvl1pPr>
          </a:lstStyle>
          <a:p>
            <a:fld id="{AFD2E2CB-6C4B-4969-8D8B-067DE241F3A1}" type="datetimeFigureOut">
              <a:rPr kumimoji="1" lang="ja-JP" altLang="en-US" smtClean="0"/>
              <a:t>2022/11/30</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53" tIns="45777" rIns="91553" bIns="4577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1553" tIns="45777" rIns="91553" bIns="457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53" tIns="45777" rIns="91553" bIns="457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53" tIns="45777" rIns="91553" bIns="45777"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11</a:t>
            </a:fld>
            <a:endParaRPr lang="ja-JP" altLang="en-US">
              <a:solidFill>
                <a:prstClr val="black"/>
              </a:solidFill>
            </a:endParaRPr>
          </a:p>
        </p:txBody>
      </p:sp>
    </p:spTree>
    <p:extLst>
      <p:ext uri="{BB962C8B-B14F-4D97-AF65-F5344CB8AC3E}">
        <p14:creationId xmlns:p14="http://schemas.microsoft.com/office/powerpoint/2010/main" val="3987475970"/>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34FC2D8-EE2E-4247-9630-A4EB9C9AEBA5}" type="datetime1">
              <a:rPr kumimoji="1" lang="ja-JP" altLang="en-US" smtClean="0"/>
              <a:t>2022/11/30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91362D-A9BD-4CC8-A7E0-2BE61E8CF641}" type="datetime1">
              <a:rPr kumimoji="1" lang="ja-JP" altLang="en-US" smtClean="0"/>
              <a:t>2022/11/30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CD3378-F8FE-4738-9DA7-0610C056775F}" type="datetime1">
              <a:rPr kumimoji="1" lang="ja-JP" altLang="en-US" smtClean="0"/>
              <a:t>2022/11/30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E850A9-2649-4B67-9D69-E800A01DEA8E}" type="datetime1">
              <a:rPr kumimoji="1" lang="ja-JP" altLang="en-US" smtClean="0"/>
              <a:t>2022/11/30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38D1E0-7C4D-4843-A211-706127AE13B2}" type="datetime1">
              <a:rPr kumimoji="1" lang="ja-JP" altLang="en-US" smtClean="0"/>
              <a:t>2022/11/30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38A2D5A-2D46-4739-89D9-6924FC027602}" type="datetime1">
              <a:rPr kumimoji="1" lang="ja-JP" altLang="en-US" smtClean="0"/>
              <a:t>2022/11/30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C5A9A1-3A47-4241-80D1-C1CEB0D7C8E5}" type="datetime1">
              <a:rPr kumimoji="1" lang="ja-JP" altLang="en-US" smtClean="0"/>
              <a:t>2022/11/30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5D2770A-5880-4724-A4FC-C3CB444B7A75}" type="datetime1">
              <a:rPr kumimoji="1" lang="ja-JP" altLang="en-US" smtClean="0"/>
              <a:t>2022/11/30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4F4F0-3381-424F-B2CA-76FE90A6E551}" type="datetime1">
              <a:rPr kumimoji="1" lang="ja-JP" altLang="en-US" smtClean="0"/>
              <a:t>2022/11/30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4084EC2-6556-4F2E-AE00-35E8C750DFFC}" type="datetime1">
              <a:rPr kumimoji="1" lang="ja-JP" altLang="en-US" smtClean="0"/>
              <a:t>2022/11/30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545E44-2E18-447F-BCE9-3D4FCA45DA6F}" type="datetime1">
              <a:rPr kumimoji="1" lang="ja-JP" altLang="en-US" smtClean="0"/>
              <a:t>2022/11/30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F6BED7-6C73-47DA-AEC8-0FC3CE2458CB}" type="datetime1">
              <a:rPr kumimoji="1" lang="ja-JP" altLang="en-US" smtClean="0"/>
              <a:t>2022/11/30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10.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1.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2.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4.xml.rels><?xml version="1.0" encoding="UTF-8" ?><Relationships xmlns="http://schemas.openxmlformats.org/package/2006/relationships"><Relationship Target="../media/image1.jpeg" Type="http://schemas.openxmlformats.org/officeDocument/2006/relationships/image" Id="rId2"></Relationship><Relationship Target="../slideLayouts/slideLayout2.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8.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9.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6923" y="2187446"/>
            <a:ext cx="8115675" cy="1237726"/>
          </a:xfrm>
        </p:spPr>
        <p:txBody>
          <a:bodyPr>
            <a:normAutofit/>
          </a:bodyPr>
          <a:lstStyle/>
          <a:p>
            <a:pPr>
              <a:lnSpc>
                <a:spcPts val="3321"/>
              </a:lnSpc>
              <a:spcBef>
                <a:spcPts val="1139"/>
              </a:spcBef>
            </a:pPr>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副首都の実現に向けた目標等について</a:t>
            </a:r>
            <a:endPar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33432" y="175074"/>
            <a:ext cx="8677137"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9"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728780" y="3460992"/>
            <a:ext cx="768644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645324" y="4144826"/>
            <a:ext cx="6073996" cy="1663118"/>
          </a:xfrm>
        </p:spPr>
        <p:txBody>
          <a:bodyPr>
            <a:normAutofit/>
          </a:bodyPr>
          <a:lstStyle/>
          <a:p>
            <a:endParaRPr lang="en-US" altLang="ja-JP" b="1" dirty="0">
              <a:solidFill>
                <a:srgbClr val="002060"/>
              </a:solidFill>
            </a:endParaRPr>
          </a:p>
          <a:p>
            <a:endParaRPr lang="en-US" altLang="ja-JP"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副首都推進局</a:t>
            </a:r>
          </a:p>
          <a:p>
            <a:endParaRPr lang="ja-JP" altLang="en-US" b="1" dirty="0">
              <a:solidFill>
                <a:srgbClr val="002060"/>
              </a:solidFill>
            </a:endParaRPr>
          </a:p>
        </p:txBody>
      </p:sp>
      <p:sp>
        <p:nvSpPr>
          <p:cNvPr id="7" name="テキスト ボックス 6"/>
          <p:cNvSpPr txBox="1"/>
          <p:nvPr/>
        </p:nvSpPr>
        <p:spPr>
          <a:xfrm>
            <a:off x="4457156" y="529277"/>
            <a:ext cx="4582342" cy="501419"/>
          </a:xfrm>
          <a:prstGeom prst="rect">
            <a:avLst/>
          </a:prstGeom>
          <a:noFill/>
        </p:spPr>
        <p:txBody>
          <a:bodyPr wrap="square" rtlCol="0">
            <a:spAutoFit/>
          </a:bodyPr>
          <a:lstStyle/>
          <a:p>
            <a:r>
              <a:rPr lang="en-US" altLang="ja-JP"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.12.1</a:t>
            </a:r>
            <a:endParaRPr kumimoji="1" lang="en-US" altLang="ja-JP"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「副首都ビジョン」のバージョンアップに向けた意見交換会</a:t>
            </a:r>
            <a:endParaRPr kumimoji="1"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16028" y="1066516"/>
            <a:ext cx="1426570" cy="39180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70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資料１</a:t>
            </a:r>
            <a:endParaRPr kumimoji="1" lang="en-US" altLang="ja-JP" sz="170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4793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 y="34411"/>
            <a:ext cx="9143999" cy="400110"/>
          </a:xfrm>
          <a:prstGeom prst="rect">
            <a:avLst/>
          </a:prstGeom>
        </p:spPr>
        <p:txBody>
          <a:bodyPr wrap="square">
            <a:spAutoFit/>
          </a:bodyPr>
          <a:lstStyle/>
          <a:p>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国の主な中長期戦略の数値目標及び目標年次</a:t>
            </a:r>
            <a:endParaRPr lang="en-US" altLang="ja-JP" sz="2000" b="1"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6968447" y="6492875"/>
            <a:ext cx="2057400" cy="365125"/>
          </a:xfrm>
        </p:spPr>
        <p:txBody>
          <a:bodyPr/>
          <a:lstStyle/>
          <a:p>
            <a:fld id="{50F88186-B17D-4CE3-A887-D91699CF601C}" type="slidenum">
              <a:rPr kumimoji="1" lang="ja-JP" altLang="en-US" smtClean="0"/>
              <a:t>9</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520338577"/>
              </p:ext>
            </p:extLst>
          </p:nvPr>
        </p:nvGraphicFramePr>
        <p:xfrm>
          <a:off x="215828" y="434521"/>
          <a:ext cx="8712340" cy="5648736"/>
        </p:xfrm>
        <a:graphic>
          <a:graphicData uri="http://schemas.openxmlformats.org/drawingml/2006/table">
            <a:tbl>
              <a:tblPr firstRow="1" bandRow="1">
                <a:tableStyleId>{5940675A-B579-460E-94D1-54222C63F5DA}</a:tableStyleId>
              </a:tblPr>
              <a:tblGrid>
                <a:gridCol w="1117672">
                  <a:extLst>
                    <a:ext uri="{9D8B030D-6E8A-4147-A177-3AD203B41FA5}">
                      <a16:colId xmlns:a16="http://schemas.microsoft.com/office/drawing/2014/main" val="929247477"/>
                    </a:ext>
                  </a:extLst>
                </a:gridCol>
                <a:gridCol w="2454729">
                  <a:extLst>
                    <a:ext uri="{9D8B030D-6E8A-4147-A177-3AD203B41FA5}">
                      <a16:colId xmlns:a16="http://schemas.microsoft.com/office/drawing/2014/main" val="3903312389"/>
                    </a:ext>
                  </a:extLst>
                </a:gridCol>
                <a:gridCol w="2194560">
                  <a:extLst>
                    <a:ext uri="{9D8B030D-6E8A-4147-A177-3AD203B41FA5}">
                      <a16:colId xmlns:a16="http://schemas.microsoft.com/office/drawing/2014/main" val="1935489759"/>
                    </a:ext>
                  </a:extLst>
                </a:gridCol>
                <a:gridCol w="2945379">
                  <a:extLst>
                    <a:ext uri="{9D8B030D-6E8A-4147-A177-3AD203B41FA5}">
                      <a16:colId xmlns:a16="http://schemas.microsoft.com/office/drawing/2014/main" val="4084429353"/>
                    </a:ext>
                  </a:extLst>
                </a:gridCol>
              </a:tblGrid>
              <a:tr h="0">
                <a:tc>
                  <a:txBody>
                    <a:bodyPr/>
                    <a:lstStyle/>
                    <a:p>
                      <a:pPr algn="ctr"/>
                      <a:r>
                        <a:rPr kumimoji="1" lang="ja-JP" altLang="en-US" sz="1200" dirty="0" smtClean="0"/>
                        <a:t>戦略名</a:t>
                      </a:r>
                      <a:endParaRPr kumimoji="1" lang="ja-JP" altLang="en-US" sz="1200" dirty="0"/>
                    </a:p>
                  </a:txBody>
                  <a:tcPr anchor="ctr"/>
                </a:tc>
                <a:tc>
                  <a:txBody>
                    <a:bodyPr/>
                    <a:lstStyle/>
                    <a:p>
                      <a:pPr algn="ctr"/>
                      <a:r>
                        <a:rPr kumimoji="1" lang="ja-JP" altLang="en-US" sz="1200" dirty="0" smtClean="0"/>
                        <a:t>目標</a:t>
                      </a:r>
                      <a:endParaRPr kumimoji="1" lang="ja-JP" altLang="en-US" sz="1200" dirty="0"/>
                    </a:p>
                  </a:txBody>
                  <a:tcPr anchor="ctr"/>
                </a:tc>
                <a:tc>
                  <a:txBody>
                    <a:bodyPr/>
                    <a:lstStyle/>
                    <a:p>
                      <a:pPr algn="ctr"/>
                      <a:r>
                        <a:rPr kumimoji="1" lang="ja-JP" altLang="en-US" sz="1200" dirty="0" smtClean="0"/>
                        <a:t>目標設定の考え方</a:t>
                      </a:r>
                      <a:endParaRPr kumimoji="1" lang="ja-JP" altLang="en-US" sz="1200" dirty="0"/>
                    </a:p>
                  </a:txBody>
                  <a:tcPr anchor="ctr"/>
                </a:tc>
                <a:tc>
                  <a:txBody>
                    <a:bodyPr/>
                    <a:lstStyle/>
                    <a:p>
                      <a:pPr algn="ctr"/>
                      <a:r>
                        <a:rPr kumimoji="1" lang="ja-JP" altLang="en-US" sz="1200" dirty="0" smtClean="0"/>
                        <a:t>目標年次</a:t>
                      </a:r>
                      <a:endParaRPr kumimoji="1" lang="en-US" altLang="ja-JP" sz="1200" dirty="0" smtClean="0"/>
                    </a:p>
                  </a:txBody>
                  <a:tcPr anchor="ctr"/>
                </a:tc>
                <a:extLst>
                  <a:ext uri="{0D108BD9-81ED-4DB2-BD59-A6C34878D82A}">
                    <a16:rowId xmlns:a16="http://schemas.microsoft.com/office/drawing/2014/main" val="2193877178"/>
                  </a:ext>
                </a:extLst>
              </a:tr>
              <a:tr h="1681368">
                <a:tc>
                  <a:txBody>
                    <a:bodyPr/>
                    <a:lstStyle/>
                    <a:p>
                      <a:pPr algn="ctr"/>
                      <a:r>
                        <a:rPr kumimoji="1" lang="ja-JP" altLang="en-US" sz="900" dirty="0" smtClean="0">
                          <a:solidFill>
                            <a:schemeClr val="tx1"/>
                          </a:solidFill>
                        </a:rPr>
                        <a:t>（国）</a:t>
                      </a:r>
                      <a:endParaRPr kumimoji="1" lang="en-US" altLang="ja-JP" sz="900" dirty="0" smtClean="0">
                        <a:solidFill>
                          <a:schemeClr val="tx1"/>
                        </a:solidFill>
                      </a:endParaRPr>
                    </a:p>
                    <a:p>
                      <a:pPr algn="ctr"/>
                      <a:r>
                        <a:rPr kumimoji="1" lang="ja-JP" altLang="en-US" sz="900" dirty="0" smtClean="0">
                          <a:solidFill>
                            <a:schemeClr val="tx1"/>
                          </a:solidFill>
                        </a:rPr>
                        <a:t>新しい資本主義の</a:t>
                      </a:r>
                    </a:p>
                    <a:p>
                      <a:pPr algn="ctr"/>
                      <a:r>
                        <a:rPr kumimoji="1" lang="ja-JP" altLang="en-US" sz="900" dirty="0" smtClean="0">
                          <a:solidFill>
                            <a:schemeClr val="tx1"/>
                          </a:solidFill>
                        </a:rPr>
                        <a:t>グランドデザイン及び実行計画</a:t>
                      </a:r>
                      <a:endParaRPr kumimoji="1" lang="en-US" altLang="ja-JP" sz="900" dirty="0" smtClean="0">
                        <a:solidFill>
                          <a:schemeClr val="tx1"/>
                        </a:solidFill>
                      </a:endParaRPr>
                    </a:p>
                    <a:p>
                      <a:pPr algn="ctr"/>
                      <a:r>
                        <a:rPr kumimoji="1" lang="ja-JP" altLang="en-US" sz="900" dirty="0" smtClean="0">
                          <a:solidFill>
                            <a:schemeClr val="tx1"/>
                          </a:solidFill>
                        </a:rPr>
                        <a:t>（</a:t>
                      </a:r>
                      <a:r>
                        <a:rPr kumimoji="1" lang="en-US" altLang="ja-JP" sz="900" dirty="0" smtClean="0">
                          <a:solidFill>
                            <a:schemeClr val="tx1"/>
                          </a:solidFill>
                        </a:rPr>
                        <a:t>2022</a:t>
                      </a:r>
                      <a:r>
                        <a:rPr kumimoji="1" lang="ja-JP" altLang="en-US" sz="900" dirty="0" smtClean="0">
                          <a:solidFill>
                            <a:schemeClr val="tx1"/>
                          </a:solidFill>
                        </a:rPr>
                        <a:t>年）</a:t>
                      </a:r>
                      <a:endParaRPr kumimoji="1" lang="ja-JP" altLang="en-US" sz="9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tx1"/>
                          </a:solidFill>
                        </a:rPr>
                        <a:t>（数値目標なし）</a:t>
                      </a:r>
                      <a:endParaRPr kumimoji="1" lang="en-US" altLang="ja-JP" sz="9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めざす姿の実現に向け、展開する施策を体系的に整理し、</a:t>
                      </a:r>
                      <a:r>
                        <a:rPr kumimoji="1" lang="ja-JP" altLang="en-US" sz="900" b="1" dirty="0" smtClean="0">
                          <a:solidFill>
                            <a:schemeClr val="tx1"/>
                          </a:solidFill>
                        </a:rPr>
                        <a:t>施策ごとに数値目標を設定</a:t>
                      </a:r>
                      <a:endParaRPr kumimoji="1" lang="en-US" altLang="ja-JP" sz="900" b="1" dirty="0" smtClean="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５年間を目途（</a:t>
                      </a:r>
                      <a:r>
                        <a:rPr kumimoji="1" lang="en-US" altLang="ja-JP" sz="900" dirty="0" smtClean="0">
                          <a:solidFill>
                            <a:schemeClr val="tx1"/>
                          </a:solidFill>
                        </a:rPr>
                        <a:t>2023</a:t>
                      </a:r>
                      <a:r>
                        <a:rPr kumimoji="1" lang="ja-JP" altLang="en-US" sz="900" dirty="0" smtClean="0">
                          <a:solidFill>
                            <a:schemeClr val="tx1"/>
                          </a:solidFill>
                        </a:rPr>
                        <a:t>～</a:t>
                      </a:r>
                      <a:r>
                        <a:rPr kumimoji="1" lang="en-US" altLang="ja-JP" sz="900" dirty="0" smtClean="0">
                          <a:solidFill>
                            <a:schemeClr val="tx1"/>
                          </a:solidFill>
                        </a:rPr>
                        <a:t>2027</a:t>
                      </a:r>
                      <a:r>
                        <a:rPr kumimoji="1" lang="ja-JP" altLang="en-US" sz="900" dirty="0" smtClean="0">
                          <a:solidFill>
                            <a:schemeClr val="tx1"/>
                          </a:solidFill>
                        </a:rPr>
                        <a:t>）とする工程表を作成し、毎年度、実行状況についてフォローアップを行う。</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smtClean="0">
                          <a:solidFill>
                            <a:schemeClr val="tx1"/>
                          </a:solidFill>
                        </a:rPr>
                        <a:t>2027</a:t>
                      </a:r>
                      <a:r>
                        <a:rPr kumimoji="1" lang="ja-JP" altLang="en-US" sz="900" b="1" dirty="0" smtClean="0">
                          <a:solidFill>
                            <a:schemeClr val="tx1"/>
                          </a:solidFill>
                        </a:rPr>
                        <a:t>年度</a:t>
                      </a:r>
                    </a:p>
                    <a:p>
                      <a:pPr algn="l"/>
                      <a:endParaRPr kumimoji="1" lang="en-US" altLang="ja-JP" sz="900" b="1" dirty="0" smtClean="0">
                        <a:solidFill>
                          <a:schemeClr val="tx1"/>
                        </a:solidFill>
                      </a:endParaRPr>
                    </a:p>
                    <a:p>
                      <a:pPr algn="l"/>
                      <a:r>
                        <a:rPr kumimoji="1" lang="ja-JP" altLang="en-US" sz="900" b="1" dirty="0" smtClean="0">
                          <a:solidFill>
                            <a:schemeClr val="tx1"/>
                          </a:solidFill>
                        </a:rPr>
                        <a:t>（５年間を目途（</a:t>
                      </a:r>
                      <a:r>
                        <a:rPr kumimoji="1" lang="en-US" altLang="ja-JP" sz="900" b="1" dirty="0" smtClean="0">
                          <a:solidFill>
                            <a:schemeClr val="tx1"/>
                          </a:solidFill>
                        </a:rPr>
                        <a:t>2023</a:t>
                      </a:r>
                      <a:r>
                        <a:rPr kumimoji="1" lang="ja-JP" altLang="en-US" sz="900" b="1" dirty="0" smtClean="0">
                          <a:solidFill>
                            <a:schemeClr val="tx1"/>
                          </a:solidFill>
                        </a:rPr>
                        <a:t>～</a:t>
                      </a:r>
                      <a:r>
                        <a:rPr kumimoji="1" lang="en-US" altLang="ja-JP" sz="900" b="1" dirty="0" smtClean="0">
                          <a:solidFill>
                            <a:schemeClr val="tx1"/>
                          </a:solidFill>
                        </a:rPr>
                        <a:t>2027</a:t>
                      </a:r>
                      <a:r>
                        <a:rPr kumimoji="1" lang="ja-JP" altLang="en-US" sz="900" b="1" dirty="0" smtClean="0">
                          <a:solidFill>
                            <a:schemeClr val="tx1"/>
                          </a:solidFill>
                        </a:rPr>
                        <a:t>）とする工程表</a:t>
                      </a:r>
                      <a:r>
                        <a:rPr kumimoji="1" lang="ja-JP" altLang="en-US" sz="900" dirty="0" smtClean="0">
                          <a:solidFill>
                            <a:schemeClr val="tx1"/>
                          </a:solidFill>
                        </a:rPr>
                        <a:t>を作成し、毎年度、実行状況についてフォローアップを行う。）</a:t>
                      </a:r>
                      <a:endParaRPr kumimoji="1" lang="ja-JP" altLang="en-US" sz="900" dirty="0">
                        <a:solidFill>
                          <a:schemeClr val="tx1"/>
                        </a:solidFill>
                      </a:endParaRPr>
                    </a:p>
                  </a:txBody>
                  <a:tcPr anchor="ctr"/>
                </a:tc>
                <a:extLst>
                  <a:ext uri="{0D108BD9-81ED-4DB2-BD59-A6C34878D82A}">
                    <a16:rowId xmlns:a16="http://schemas.microsoft.com/office/drawing/2014/main" val="1740558411"/>
                  </a:ext>
                </a:extLst>
              </a:tr>
              <a:tr h="1681368">
                <a:tc>
                  <a:txBody>
                    <a:bodyPr/>
                    <a:lstStyle/>
                    <a:p>
                      <a:pPr algn="ctr"/>
                      <a:r>
                        <a:rPr kumimoji="1" lang="ja-JP" altLang="en-US" sz="900" dirty="0" smtClean="0">
                          <a:solidFill>
                            <a:schemeClr val="tx1"/>
                          </a:solidFill>
                        </a:rPr>
                        <a:t>（国）</a:t>
                      </a:r>
                      <a:endParaRPr kumimoji="1" lang="en-US" altLang="zh-TW" sz="900" dirty="0" smtClean="0">
                        <a:solidFill>
                          <a:schemeClr val="tx1"/>
                        </a:solidFill>
                      </a:endParaRPr>
                    </a:p>
                    <a:p>
                      <a:pPr algn="ctr"/>
                      <a:r>
                        <a:rPr kumimoji="1" lang="zh-TW" altLang="en-US" sz="900" dirty="0" smtClean="0">
                          <a:solidFill>
                            <a:schemeClr val="tx1"/>
                          </a:solidFill>
                        </a:rPr>
                        <a:t>成長戦略実行計画</a:t>
                      </a:r>
                      <a:endParaRPr kumimoji="1" lang="en-US" altLang="zh-TW" sz="900" dirty="0" smtClean="0">
                        <a:solidFill>
                          <a:schemeClr val="tx1"/>
                        </a:solidFill>
                      </a:endParaRPr>
                    </a:p>
                    <a:p>
                      <a:pPr algn="ctr"/>
                      <a:r>
                        <a:rPr kumimoji="1" lang="ja-JP" altLang="en-US" sz="900" dirty="0" smtClean="0">
                          <a:solidFill>
                            <a:schemeClr val="tx1"/>
                          </a:solidFill>
                        </a:rPr>
                        <a:t>（</a:t>
                      </a:r>
                      <a:r>
                        <a:rPr kumimoji="1" lang="en-US" altLang="ja-JP" sz="900" dirty="0" smtClean="0">
                          <a:solidFill>
                            <a:schemeClr val="tx1"/>
                          </a:solidFill>
                        </a:rPr>
                        <a:t>2021</a:t>
                      </a:r>
                      <a:r>
                        <a:rPr kumimoji="1" lang="ja-JP" altLang="en-US" sz="900" dirty="0" smtClean="0">
                          <a:solidFill>
                            <a:schemeClr val="tx1"/>
                          </a:solidFill>
                        </a:rPr>
                        <a:t>年）</a:t>
                      </a:r>
                      <a:endParaRPr kumimoji="1" lang="en-US" altLang="zh-TW" sz="900" dirty="0" smtClean="0">
                        <a:solidFill>
                          <a:schemeClr val="tx1"/>
                        </a:solidFill>
                      </a:endParaRPr>
                    </a:p>
                  </a:txBody>
                  <a:tcPr anchor="ctr"/>
                </a:tc>
                <a:tc>
                  <a:txBody>
                    <a:bodyPr/>
                    <a:lstStyle/>
                    <a:p>
                      <a:pPr algn="l"/>
                      <a:r>
                        <a:rPr kumimoji="1" lang="ja-JP" altLang="en-US" sz="900" dirty="0" smtClean="0">
                          <a:solidFill>
                            <a:schemeClr val="tx1"/>
                          </a:solidFill>
                        </a:rPr>
                        <a:t>・</a:t>
                      </a:r>
                      <a:r>
                        <a:rPr kumimoji="1" lang="ja-JP" altLang="en-US" sz="900" b="1" dirty="0" smtClean="0">
                          <a:solidFill>
                            <a:schemeClr val="tx1"/>
                          </a:solidFill>
                        </a:rPr>
                        <a:t>世界銀行のビジネス環境ランキング</a:t>
                      </a:r>
                      <a:endParaRPr kumimoji="1" lang="en-US" altLang="ja-JP" sz="900" b="1" dirty="0" smtClean="0">
                        <a:solidFill>
                          <a:schemeClr val="tx1"/>
                        </a:solidFill>
                      </a:endParaRPr>
                    </a:p>
                    <a:p>
                      <a:pPr algn="l"/>
                      <a:r>
                        <a:rPr kumimoji="1" lang="ja-JP" altLang="en-US" sz="900" dirty="0" smtClean="0">
                          <a:solidFill>
                            <a:schemeClr val="tx1"/>
                          </a:solidFill>
                        </a:rPr>
                        <a:t>　⇒日本が</a:t>
                      </a:r>
                      <a:r>
                        <a:rPr kumimoji="1" lang="en-US" altLang="ja-JP" sz="900" dirty="0" smtClean="0">
                          <a:solidFill>
                            <a:schemeClr val="tx1"/>
                          </a:solidFill>
                        </a:rPr>
                        <a:t>G20</a:t>
                      </a:r>
                      <a:r>
                        <a:rPr kumimoji="1" lang="ja-JP" altLang="en-US" sz="900" dirty="0" smtClean="0">
                          <a:solidFill>
                            <a:schemeClr val="tx1"/>
                          </a:solidFill>
                        </a:rPr>
                        <a:t>で１位になる</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世界経済フォーラムの国際競争力ランキング</a:t>
                      </a:r>
                      <a:endParaRPr kumimoji="1" lang="en-US" altLang="ja-JP" sz="900" b="1" dirty="0" smtClean="0">
                        <a:solidFill>
                          <a:schemeClr val="tx1"/>
                        </a:solidFill>
                      </a:endParaRPr>
                    </a:p>
                    <a:p>
                      <a:pPr algn="l"/>
                      <a:r>
                        <a:rPr kumimoji="1" lang="ja-JP" altLang="en-US" sz="900" dirty="0" smtClean="0">
                          <a:solidFill>
                            <a:schemeClr val="tx1"/>
                          </a:solidFill>
                        </a:rPr>
                        <a:t>　⇒日本が１位になる</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世界銀行のビジネス環境ランキング</a:t>
                      </a:r>
                      <a:endParaRPr kumimoji="1" lang="en-US" altLang="ja-JP" sz="900" b="1" dirty="0" smtClean="0">
                        <a:solidFill>
                          <a:schemeClr val="tx1"/>
                        </a:solidFill>
                      </a:endParaRPr>
                    </a:p>
                    <a:p>
                      <a:pPr algn="l"/>
                      <a:r>
                        <a:rPr kumimoji="1" lang="ja-JP" altLang="en-US" sz="900" dirty="0" smtClean="0">
                          <a:solidFill>
                            <a:schemeClr val="tx1"/>
                          </a:solidFill>
                        </a:rPr>
                        <a:t>　⇒日本が</a:t>
                      </a:r>
                      <a:r>
                        <a:rPr kumimoji="1" lang="en-US" altLang="ja-JP" sz="900" dirty="0" smtClean="0">
                          <a:solidFill>
                            <a:schemeClr val="tx1"/>
                          </a:solidFill>
                        </a:rPr>
                        <a:t>G20</a:t>
                      </a:r>
                      <a:r>
                        <a:rPr kumimoji="1" lang="ja-JP" altLang="en-US" sz="900" dirty="0" smtClean="0">
                          <a:solidFill>
                            <a:schemeClr val="tx1"/>
                          </a:solidFill>
                        </a:rPr>
                        <a:t>で１位になる</a:t>
                      </a:r>
                      <a:endParaRPr kumimoji="1" lang="en-US" altLang="ja-JP" sz="900" dirty="0" smtClean="0">
                        <a:solidFill>
                          <a:schemeClr val="tx1"/>
                        </a:solidFill>
                      </a:endParaRPr>
                    </a:p>
                    <a:p>
                      <a:pPr algn="l"/>
                      <a:r>
                        <a:rPr kumimoji="1" lang="ja-JP" altLang="en-US" sz="900" dirty="0" smtClean="0">
                          <a:solidFill>
                            <a:schemeClr val="tx1"/>
                          </a:solidFill>
                        </a:rPr>
                        <a:t>・</a:t>
                      </a:r>
                      <a:r>
                        <a:rPr kumimoji="1" lang="en-US" altLang="ja-JP" sz="900" b="1" dirty="0" smtClean="0">
                          <a:solidFill>
                            <a:schemeClr val="tx1"/>
                          </a:solidFill>
                        </a:rPr>
                        <a:t>DX</a:t>
                      </a:r>
                      <a:r>
                        <a:rPr kumimoji="1" lang="ja-JP" altLang="en-US" sz="900" b="1" dirty="0" smtClean="0">
                          <a:solidFill>
                            <a:schemeClr val="tx1"/>
                          </a:solidFill>
                        </a:rPr>
                        <a:t>関連市場における日本企業の売上高</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20</a:t>
                      </a:r>
                      <a:r>
                        <a:rPr kumimoji="1" lang="ja-JP" altLang="en-US" sz="900" dirty="0" smtClean="0">
                          <a:solidFill>
                            <a:schemeClr val="tx1"/>
                          </a:solidFill>
                        </a:rPr>
                        <a:t>兆円超えをめざす　　　　　　　　等</a:t>
                      </a:r>
                      <a:endParaRPr kumimoji="1" lang="en-US" altLang="ja-JP" sz="900" dirty="0" smtClean="0">
                        <a:solidFill>
                          <a:schemeClr val="tx1"/>
                        </a:solidFill>
                      </a:endParaRPr>
                    </a:p>
                  </a:txBody>
                  <a:tcPr anchor="ctr"/>
                </a:tc>
                <a:tc>
                  <a:txBody>
                    <a:bodyPr/>
                    <a:lstStyle/>
                    <a:p>
                      <a:pPr algn="l"/>
                      <a:r>
                        <a:rPr kumimoji="1" lang="ja-JP" altLang="en-US" sz="900" dirty="0" smtClean="0">
                          <a:solidFill>
                            <a:schemeClr val="tx1"/>
                          </a:solidFill>
                        </a:rPr>
                        <a:t>（小項目ごとに記載）</a:t>
                      </a:r>
                      <a:endParaRPr kumimoji="1" lang="ja-JP" altLang="en-US" sz="900" dirty="0">
                        <a:solidFill>
                          <a:schemeClr val="tx1"/>
                        </a:solidFill>
                      </a:endParaRPr>
                    </a:p>
                  </a:txBody>
                  <a:tcPr anchor="ctr"/>
                </a:tc>
                <a:tc>
                  <a:txBody>
                    <a:bodyPr/>
                    <a:lstStyle/>
                    <a:p>
                      <a:pPr algn="l"/>
                      <a:r>
                        <a:rPr kumimoji="1" lang="en-US" altLang="ja-JP" sz="900" b="1" dirty="0" smtClean="0">
                          <a:solidFill>
                            <a:schemeClr val="tx1"/>
                          </a:solidFill>
                        </a:rPr>
                        <a:t>2030</a:t>
                      </a:r>
                      <a:r>
                        <a:rPr kumimoji="1" lang="ja-JP" altLang="en-US" sz="900" b="1" dirty="0" smtClean="0">
                          <a:solidFill>
                            <a:schemeClr val="tx1"/>
                          </a:solidFill>
                        </a:rPr>
                        <a:t>年度</a:t>
                      </a:r>
                      <a:r>
                        <a:rPr kumimoji="1" lang="ja-JP" altLang="en-US" sz="900" dirty="0" smtClean="0">
                          <a:solidFill>
                            <a:schemeClr val="tx1"/>
                          </a:solidFill>
                        </a:rPr>
                        <a:t>まで</a:t>
                      </a:r>
                      <a:r>
                        <a:rPr kumimoji="1" lang="ja-JP" altLang="en-US" sz="900" baseline="0" dirty="0" smtClean="0">
                          <a:solidFill>
                            <a:schemeClr val="tx1"/>
                          </a:solidFill>
                        </a:rPr>
                        <a:t> 等</a:t>
                      </a:r>
                      <a:endParaRPr kumimoji="1" lang="en-US" altLang="ja-JP" sz="900" baseline="0" dirty="0" smtClean="0">
                        <a:solidFill>
                          <a:schemeClr val="tx1"/>
                        </a:solidFill>
                      </a:endParaRPr>
                    </a:p>
                    <a:p>
                      <a:pPr algn="l"/>
                      <a:endParaRPr kumimoji="1" lang="ja-JP" altLang="en-US" sz="900" dirty="0">
                        <a:solidFill>
                          <a:schemeClr val="tx1"/>
                        </a:solidFill>
                      </a:endParaRPr>
                    </a:p>
                    <a:p>
                      <a:pPr algn="l"/>
                      <a:r>
                        <a:rPr kumimoji="1" lang="ja-JP" altLang="en-US" sz="900" b="1" dirty="0" smtClean="0">
                          <a:solidFill>
                            <a:schemeClr val="tx1"/>
                          </a:solidFill>
                        </a:rPr>
                        <a:t>（</a:t>
                      </a:r>
                      <a:r>
                        <a:rPr kumimoji="1" lang="en-US" altLang="ja-JP" sz="900" b="1" dirty="0" smtClean="0">
                          <a:solidFill>
                            <a:schemeClr val="tx1"/>
                          </a:solidFill>
                        </a:rPr>
                        <a:t>2050</a:t>
                      </a:r>
                      <a:r>
                        <a:rPr kumimoji="1" lang="ja-JP" altLang="en-US" sz="900" b="1" dirty="0" smtClean="0">
                          <a:solidFill>
                            <a:schemeClr val="tx1"/>
                          </a:solidFill>
                        </a:rPr>
                        <a:t>年カーボンニュートラル</a:t>
                      </a:r>
                      <a:r>
                        <a:rPr kumimoji="1" lang="ja-JP" altLang="en-US" sz="900" dirty="0" smtClean="0">
                          <a:solidFill>
                            <a:schemeClr val="tx1"/>
                          </a:solidFill>
                        </a:rPr>
                        <a:t>に伴う</a:t>
                      </a:r>
                      <a:r>
                        <a:rPr kumimoji="1" lang="ja-JP" altLang="en-US" sz="900" b="1" dirty="0" smtClean="0">
                          <a:solidFill>
                            <a:schemeClr val="tx1"/>
                          </a:solidFill>
                        </a:rPr>
                        <a:t>グリーン成長戦略の</a:t>
                      </a:r>
                      <a:r>
                        <a:rPr kumimoji="1" lang="en-US" altLang="ja-JP" sz="900" b="1" dirty="0" smtClean="0">
                          <a:solidFill>
                            <a:schemeClr val="tx1"/>
                          </a:solidFill>
                        </a:rPr>
                        <a:t>2030</a:t>
                      </a:r>
                      <a:r>
                        <a:rPr kumimoji="1" lang="ja-JP" altLang="en-US" sz="900" b="1" dirty="0" smtClean="0">
                          <a:solidFill>
                            <a:schemeClr val="tx1"/>
                          </a:solidFill>
                        </a:rPr>
                        <a:t>年排出削減目標</a:t>
                      </a:r>
                      <a:r>
                        <a:rPr kumimoji="1" lang="ja-JP" altLang="en-US" sz="900" dirty="0" smtClean="0">
                          <a:solidFill>
                            <a:schemeClr val="tx1"/>
                          </a:solidFill>
                        </a:rPr>
                        <a:t>等。）</a:t>
                      </a:r>
                      <a:endParaRPr kumimoji="1" lang="ja-JP" altLang="en-US" sz="900" dirty="0">
                        <a:solidFill>
                          <a:schemeClr val="tx1"/>
                        </a:solidFill>
                      </a:endParaRPr>
                    </a:p>
                  </a:txBody>
                  <a:tcPr anchor="ctr"/>
                </a:tc>
                <a:extLst>
                  <a:ext uri="{0D108BD9-81ED-4DB2-BD59-A6C34878D82A}">
                    <a16:rowId xmlns:a16="http://schemas.microsoft.com/office/drawing/2014/main" val="2469246548"/>
                  </a:ext>
                </a:extLst>
              </a:tr>
              <a:tr h="564413">
                <a:tc>
                  <a:txBody>
                    <a:bodyPr/>
                    <a:lstStyle/>
                    <a:p>
                      <a:pPr algn="ctr"/>
                      <a:r>
                        <a:rPr kumimoji="1" lang="ja-JP" altLang="en-US" sz="900" dirty="0" smtClean="0">
                          <a:solidFill>
                            <a:schemeClr val="tx1"/>
                          </a:solidFill>
                        </a:rPr>
                        <a:t>（国）</a:t>
                      </a:r>
                      <a:endParaRPr kumimoji="1" lang="en-US" altLang="ja-JP" sz="900" dirty="0" smtClean="0">
                        <a:solidFill>
                          <a:schemeClr val="tx1"/>
                        </a:solidFill>
                      </a:endParaRPr>
                    </a:p>
                    <a:p>
                      <a:pPr algn="ctr"/>
                      <a:r>
                        <a:rPr kumimoji="1" lang="ja-JP" altLang="en-US" sz="900" dirty="0" smtClean="0">
                          <a:solidFill>
                            <a:schemeClr val="tx1"/>
                          </a:solidFill>
                        </a:rPr>
                        <a:t>デジタル田園都市国家構想基本方針</a:t>
                      </a:r>
                      <a:endParaRPr kumimoji="1" lang="en-US" altLang="ja-JP" sz="900" dirty="0" smtClean="0">
                        <a:solidFill>
                          <a:schemeClr val="tx1"/>
                        </a:solidFill>
                      </a:endParaRPr>
                    </a:p>
                    <a:p>
                      <a:pPr algn="ctr"/>
                      <a:r>
                        <a:rPr kumimoji="1" lang="ja-JP" altLang="en-US" sz="900" dirty="0" smtClean="0">
                          <a:solidFill>
                            <a:schemeClr val="tx1"/>
                          </a:solidFill>
                        </a:rPr>
                        <a:t>（</a:t>
                      </a:r>
                      <a:r>
                        <a:rPr kumimoji="1" lang="en-US" altLang="ja-JP" sz="900" dirty="0" smtClean="0">
                          <a:solidFill>
                            <a:schemeClr val="tx1"/>
                          </a:solidFill>
                        </a:rPr>
                        <a:t>2022</a:t>
                      </a:r>
                      <a:r>
                        <a:rPr kumimoji="1" lang="ja-JP" altLang="en-US" sz="900" dirty="0" smtClean="0">
                          <a:solidFill>
                            <a:schemeClr val="tx1"/>
                          </a:solidFill>
                        </a:rPr>
                        <a:t>年）</a:t>
                      </a:r>
                      <a:endParaRPr kumimoji="1" lang="ja-JP" altLang="en-US" sz="900" dirty="0">
                        <a:solidFill>
                          <a:schemeClr val="tx1"/>
                        </a:solidFill>
                      </a:endParaRPr>
                    </a:p>
                  </a:txBody>
                  <a:tcPr anchor="ctr"/>
                </a:tc>
                <a:tc>
                  <a:txBody>
                    <a:bodyPr/>
                    <a:lstStyle/>
                    <a:p>
                      <a:pPr algn="l"/>
                      <a:r>
                        <a:rPr kumimoji="1" lang="ja-JP" altLang="en-US" sz="900" dirty="0" smtClean="0">
                          <a:solidFill>
                            <a:schemeClr val="tx1"/>
                          </a:solidFill>
                        </a:rPr>
                        <a:t>①地方公共団体</a:t>
                      </a:r>
                      <a:r>
                        <a:rPr kumimoji="1" lang="en-US" altLang="ja-JP" sz="900" dirty="0" smtClean="0">
                          <a:solidFill>
                            <a:schemeClr val="tx1"/>
                          </a:solidFill>
                        </a:rPr>
                        <a:t>1000</a:t>
                      </a:r>
                      <a:r>
                        <a:rPr kumimoji="1" lang="ja-JP" altLang="en-US" sz="900" dirty="0" smtClean="0">
                          <a:solidFill>
                            <a:schemeClr val="tx1"/>
                          </a:solidFill>
                        </a:rPr>
                        <a:t>団体が</a:t>
                      </a:r>
                      <a:r>
                        <a:rPr kumimoji="1" lang="ja-JP" altLang="en-US" sz="900" b="1" dirty="0" smtClean="0">
                          <a:solidFill>
                            <a:schemeClr val="tx1"/>
                          </a:solidFill>
                        </a:rPr>
                        <a:t>デジタル実装</a:t>
                      </a:r>
                      <a:r>
                        <a:rPr kumimoji="1" lang="ja-JP" altLang="en-US" sz="900" dirty="0" smtClean="0">
                          <a:solidFill>
                            <a:schemeClr val="tx1"/>
                          </a:solidFill>
                        </a:rPr>
                        <a:t>に</a:t>
                      </a:r>
                      <a:endParaRPr kumimoji="1" lang="en-US" altLang="ja-JP" sz="900" dirty="0" smtClean="0">
                        <a:solidFill>
                          <a:schemeClr val="tx1"/>
                        </a:solidFill>
                      </a:endParaRPr>
                    </a:p>
                    <a:p>
                      <a:pPr algn="l"/>
                      <a:r>
                        <a:rPr kumimoji="1" lang="ja-JP" altLang="en-US" sz="900" dirty="0" smtClean="0">
                          <a:solidFill>
                            <a:schemeClr val="tx1"/>
                          </a:solidFill>
                        </a:rPr>
                        <a:t>　取り組む</a:t>
                      </a:r>
                    </a:p>
                    <a:p>
                      <a:pPr algn="l"/>
                      <a:r>
                        <a:rPr kumimoji="1" lang="ja-JP" altLang="en-US" sz="900" dirty="0" smtClean="0">
                          <a:solidFill>
                            <a:schemeClr val="tx1"/>
                          </a:solidFill>
                        </a:rPr>
                        <a:t>②</a:t>
                      </a:r>
                      <a:r>
                        <a:rPr kumimoji="1" lang="ja-JP" altLang="en-US" sz="900" b="1" dirty="0" smtClean="0">
                          <a:solidFill>
                            <a:schemeClr val="tx1"/>
                          </a:solidFill>
                        </a:rPr>
                        <a:t>サテライトオフィス</a:t>
                      </a:r>
                      <a:r>
                        <a:rPr kumimoji="1" lang="ja-JP" altLang="en-US" sz="900" dirty="0" smtClean="0">
                          <a:solidFill>
                            <a:schemeClr val="tx1"/>
                          </a:solidFill>
                        </a:rPr>
                        <a:t>等を地方公共団体</a:t>
                      </a:r>
                      <a:r>
                        <a:rPr kumimoji="1" lang="en-US" altLang="ja-JP" sz="900" dirty="0" smtClean="0">
                          <a:solidFill>
                            <a:schemeClr val="tx1"/>
                          </a:solidFill>
                        </a:rPr>
                        <a:t>1000</a:t>
                      </a:r>
                    </a:p>
                    <a:p>
                      <a:pPr algn="l"/>
                      <a:r>
                        <a:rPr kumimoji="1" lang="ja-JP" altLang="en-US" sz="900" dirty="0" smtClean="0">
                          <a:solidFill>
                            <a:schemeClr val="tx1"/>
                          </a:solidFill>
                        </a:rPr>
                        <a:t>　団体に設置</a:t>
                      </a:r>
                    </a:p>
                    <a:p>
                      <a:pPr algn="l"/>
                      <a:r>
                        <a:rPr kumimoji="1" lang="ja-JP" altLang="en-US" sz="900" dirty="0" smtClean="0">
                          <a:solidFill>
                            <a:schemeClr val="tx1"/>
                          </a:solidFill>
                        </a:rPr>
                        <a:t>③</a:t>
                      </a:r>
                      <a:r>
                        <a:rPr kumimoji="1" lang="ja-JP" altLang="en-US" sz="900" b="1" dirty="0" smtClean="0">
                          <a:solidFill>
                            <a:schemeClr val="tx1"/>
                          </a:solidFill>
                        </a:rPr>
                        <a:t>地域づくり・まちづくりを推進するハブとなる</a:t>
                      </a:r>
                      <a:endParaRPr kumimoji="1" lang="en-US" altLang="ja-JP" sz="900" b="1" dirty="0" smtClean="0">
                        <a:solidFill>
                          <a:schemeClr val="tx1"/>
                        </a:solidFill>
                      </a:endParaRPr>
                    </a:p>
                    <a:p>
                      <a:pPr algn="l"/>
                      <a:r>
                        <a:rPr kumimoji="1" lang="ja-JP" altLang="en-US" sz="900" b="1" dirty="0" smtClean="0">
                          <a:solidFill>
                            <a:schemeClr val="tx1"/>
                          </a:solidFill>
                        </a:rPr>
                        <a:t>　経営人材</a:t>
                      </a:r>
                      <a:r>
                        <a:rPr kumimoji="1" lang="ja-JP" altLang="en-US" sz="900" dirty="0" smtClean="0">
                          <a:solidFill>
                            <a:schemeClr val="tx1"/>
                          </a:solidFill>
                        </a:rPr>
                        <a:t>を国内</a:t>
                      </a:r>
                      <a:r>
                        <a:rPr kumimoji="1" lang="en-US" altLang="ja-JP" sz="900" dirty="0" smtClean="0">
                          <a:solidFill>
                            <a:schemeClr val="tx1"/>
                          </a:solidFill>
                        </a:rPr>
                        <a:t>100</a:t>
                      </a:r>
                      <a:r>
                        <a:rPr kumimoji="1" lang="ja-JP" altLang="en-US" sz="900" dirty="0" smtClean="0">
                          <a:solidFill>
                            <a:schemeClr val="tx1"/>
                          </a:solidFill>
                        </a:rPr>
                        <a:t>地域に展開</a:t>
                      </a:r>
                      <a:endParaRPr kumimoji="1" lang="en-US" altLang="ja-JP" sz="900" dirty="0" smtClean="0">
                        <a:solidFill>
                          <a:schemeClr val="tx1"/>
                        </a:solidFill>
                      </a:endParaRPr>
                    </a:p>
                    <a:p>
                      <a:pPr algn="l"/>
                      <a:r>
                        <a:rPr kumimoji="1" lang="ja-JP" altLang="en-US" sz="900" dirty="0" smtClean="0">
                          <a:solidFill>
                            <a:schemeClr val="tx1"/>
                          </a:solidFill>
                        </a:rPr>
                        <a:t>④</a:t>
                      </a:r>
                      <a:r>
                        <a:rPr kumimoji="1" lang="ja-JP" altLang="en-US" sz="900" b="1" dirty="0" smtClean="0">
                          <a:solidFill>
                            <a:schemeClr val="tx1"/>
                          </a:solidFill>
                        </a:rPr>
                        <a:t>光ファイバの世帯カバー率</a:t>
                      </a:r>
                      <a:r>
                        <a:rPr kumimoji="1" lang="en-US" altLang="ja-JP" sz="900" dirty="0" smtClean="0">
                          <a:solidFill>
                            <a:schemeClr val="tx1"/>
                          </a:solidFill>
                        </a:rPr>
                        <a:t>99.9</a:t>
                      </a:r>
                      <a:r>
                        <a:rPr kumimoji="1" lang="ja-JP" altLang="en-US" sz="900" dirty="0" smtClean="0">
                          <a:solidFill>
                            <a:schemeClr val="tx1"/>
                          </a:solidFill>
                        </a:rPr>
                        <a:t>％</a:t>
                      </a:r>
                    </a:p>
                    <a:p>
                      <a:pPr algn="l"/>
                      <a:r>
                        <a:rPr kumimoji="1" lang="ja-JP" altLang="en-US" sz="900" dirty="0" smtClean="0">
                          <a:solidFill>
                            <a:schemeClr val="tx1"/>
                          </a:solidFill>
                        </a:rPr>
                        <a:t>⑤</a:t>
                      </a:r>
                      <a:r>
                        <a:rPr kumimoji="1" lang="en-US" altLang="ja-JP" sz="900" b="1" dirty="0" smtClean="0">
                          <a:solidFill>
                            <a:schemeClr val="tx1"/>
                          </a:solidFill>
                        </a:rPr>
                        <a:t>5G</a:t>
                      </a:r>
                      <a:r>
                        <a:rPr kumimoji="1" lang="ja-JP" altLang="en-US" sz="900" b="1" dirty="0" smtClean="0">
                          <a:solidFill>
                            <a:schemeClr val="tx1"/>
                          </a:solidFill>
                        </a:rPr>
                        <a:t>の人口カバー率</a:t>
                      </a:r>
                      <a:r>
                        <a:rPr kumimoji="1" lang="ja-JP" altLang="en-US" sz="900" dirty="0" smtClean="0">
                          <a:solidFill>
                            <a:schemeClr val="tx1"/>
                          </a:solidFill>
                        </a:rPr>
                        <a:t>について全国</a:t>
                      </a:r>
                      <a:r>
                        <a:rPr kumimoji="1" lang="en-US" altLang="ja-JP" sz="900" dirty="0" smtClean="0">
                          <a:solidFill>
                            <a:schemeClr val="tx1"/>
                          </a:solidFill>
                        </a:rPr>
                        <a:t>99</a:t>
                      </a:r>
                      <a:r>
                        <a:rPr kumimoji="1" lang="ja-JP" altLang="en-US" sz="900" dirty="0" smtClean="0">
                          <a:solidFill>
                            <a:schemeClr val="tx1"/>
                          </a:solidFill>
                        </a:rPr>
                        <a:t>％</a:t>
                      </a:r>
                    </a:p>
                    <a:p>
                      <a:pPr algn="l"/>
                      <a:r>
                        <a:rPr kumimoji="1" lang="ja-JP" altLang="en-US" sz="900" dirty="0" smtClean="0">
                          <a:solidFill>
                            <a:schemeClr val="tx1"/>
                          </a:solidFill>
                        </a:rPr>
                        <a:t>⑥全国各地で十数か所の</a:t>
                      </a:r>
                      <a:r>
                        <a:rPr kumimoji="1" lang="ja-JP" altLang="en-US" sz="900" b="1" dirty="0" smtClean="0">
                          <a:solidFill>
                            <a:schemeClr val="tx1"/>
                          </a:solidFill>
                        </a:rPr>
                        <a:t>地方データセンター</a:t>
                      </a:r>
                      <a:endParaRPr kumimoji="1" lang="en-US" altLang="ja-JP" sz="900" b="1" dirty="0" smtClean="0">
                        <a:solidFill>
                          <a:schemeClr val="tx1"/>
                        </a:solidFill>
                      </a:endParaRPr>
                    </a:p>
                    <a:p>
                      <a:pPr algn="l"/>
                      <a:r>
                        <a:rPr kumimoji="1" lang="ja-JP" altLang="en-US" sz="900" b="1" dirty="0" smtClean="0">
                          <a:solidFill>
                            <a:schemeClr val="tx1"/>
                          </a:solidFill>
                        </a:rPr>
                        <a:t>　拠点</a:t>
                      </a:r>
                      <a:r>
                        <a:rPr kumimoji="1" lang="ja-JP" altLang="en-US" sz="900" dirty="0" smtClean="0">
                          <a:solidFill>
                            <a:schemeClr val="tx1"/>
                          </a:solidFill>
                        </a:rPr>
                        <a:t>を５年程度で整備、日本を周回する</a:t>
                      </a:r>
                      <a:r>
                        <a:rPr kumimoji="1" lang="ja-JP" altLang="en-US" sz="900" b="1" dirty="0" smtClean="0">
                          <a:solidFill>
                            <a:schemeClr val="tx1"/>
                          </a:solidFill>
                        </a:rPr>
                        <a:t>海底</a:t>
                      </a:r>
                      <a:endParaRPr kumimoji="1" lang="en-US" altLang="ja-JP" sz="900" b="1" dirty="0" smtClean="0">
                        <a:solidFill>
                          <a:schemeClr val="tx1"/>
                        </a:solidFill>
                      </a:endParaRPr>
                    </a:p>
                    <a:p>
                      <a:pPr algn="l"/>
                      <a:r>
                        <a:rPr kumimoji="1" lang="ja-JP" altLang="en-US" sz="900" b="1" dirty="0" smtClean="0">
                          <a:solidFill>
                            <a:schemeClr val="tx1"/>
                          </a:solidFill>
                        </a:rPr>
                        <a:t>　ケーブル（デジタル田園都市スーパー</a:t>
                      </a:r>
                      <a:endParaRPr kumimoji="1" lang="en-US" altLang="ja-JP" sz="900" b="1" dirty="0" smtClean="0">
                        <a:solidFill>
                          <a:schemeClr val="tx1"/>
                        </a:solidFill>
                      </a:endParaRPr>
                    </a:p>
                    <a:p>
                      <a:pPr algn="l"/>
                      <a:r>
                        <a:rPr kumimoji="1" lang="ja-JP" altLang="en-US" sz="900" b="1" dirty="0" smtClean="0">
                          <a:solidFill>
                            <a:schemeClr val="tx1"/>
                          </a:solidFill>
                        </a:rPr>
                        <a:t>　ハイウェイ）</a:t>
                      </a:r>
                      <a:r>
                        <a:rPr kumimoji="1" lang="ja-JP" altLang="en-US" sz="900" dirty="0" smtClean="0">
                          <a:solidFill>
                            <a:schemeClr val="tx1"/>
                          </a:solidFill>
                        </a:rPr>
                        <a:t>を完成させる</a:t>
                      </a:r>
                      <a:endParaRPr kumimoji="1" lang="en-US" altLang="ja-JP" sz="900" dirty="0" smtClean="0">
                        <a:solidFill>
                          <a:schemeClr val="tx1"/>
                        </a:solidFill>
                      </a:endParaRPr>
                    </a:p>
                    <a:p>
                      <a:pPr algn="l"/>
                      <a:r>
                        <a:rPr kumimoji="1" lang="ja-JP" altLang="en-US" sz="900" b="0" dirty="0" smtClean="0">
                          <a:solidFill>
                            <a:schemeClr val="tx1"/>
                          </a:solidFill>
                        </a:rPr>
                        <a:t>⑦</a:t>
                      </a:r>
                      <a:r>
                        <a:rPr kumimoji="1" lang="ja-JP" altLang="en-US" sz="900" b="1" dirty="0" smtClean="0">
                          <a:solidFill>
                            <a:schemeClr val="tx1"/>
                          </a:solidFill>
                        </a:rPr>
                        <a:t>デジタル推進人材</a:t>
                      </a:r>
                      <a:r>
                        <a:rPr kumimoji="1" lang="en-US" altLang="ja-JP" sz="900" dirty="0" smtClean="0">
                          <a:solidFill>
                            <a:schemeClr val="tx1"/>
                          </a:solidFill>
                        </a:rPr>
                        <a:t>230</a:t>
                      </a:r>
                      <a:r>
                        <a:rPr kumimoji="1" lang="ja-JP" altLang="en-US" sz="900" dirty="0" smtClean="0">
                          <a:solidFill>
                            <a:schemeClr val="tx1"/>
                          </a:solidFill>
                        </a:rPr>
                        <a:t>万人育成を目指す</a:t>
                      </a:r>
                      <a:endParaRPr kumimoji="1" lang="en-US" altLang="ja-JP" sz="900" dirty="0" smtClean="0">
                        <a:solidFill>
                          <a:schemeClr val="tx1"/>
                        </a:solidFill>
                      </a:endParaRPr>
                    </a:p>
                    <a:p>
                      <a:pPr algn="l"/>
                      <a:r>
                        <a:rPr kumimoji="1" lang="ja-JP" altLang="en-US" sz="900" b="0" dirty="0" smtClean="0">
                          <a:solidFill>
                            <a:schemeClr val="tx1"/>
                          </a:solidFill>
                        </a:rPr>
                        <a:t>⑧</a:t>
                      </a:r>
                      <a:r>
                        <a:rPr kumimoji="1" lang="ja-JP" altLang="en-US" sz="900" b="1" dirty="0" smtClean="0">
                          <a:solidFill>
                            <a:schemeClr val="tx1"/>
                          </a:solidFill>
                        </a:rPr>
                        <a:t>デジタル推進委員</a:t>
                      </a:r>
                      <a:r>
                        <a:rPr kumimoji="1" lang="ja-JP" altLang="en-US" sz="900" dirty="0" smtClean="0">
                          <a:solidFill>
                            <a:schemeClr val="tx1"/>
                          </a:solidFill>
                        </a:rPr>
                        <a:t>を全国２万人以上でスタート</a:t>
                      </a:r>
                      <a:endParaRPr kumimoji="1" lang="ja-JP" altLang="en-US" sz="900" dirty="0">
                        <a:solidFill>
                          <a:schemeClr val="tx1"/>
                        </a:solidFill>
                      </a:endParaRPr>
                    </a:p>
                  </a:txBody>
                  <a:tcPr anchor="ctr"/>
                </a:tc>
                <a:tc>
                  <a:txBody>
                    <a:bodyPr/>
                    <a:lstStyle/>
                    <a:p>
                      <a:pPr algn="l"/>
                      <a:r>
                        <a:rPr kumimoji="1" lang="en-US" altLang="ja-JP" sz="900" dirty="0" smtClean="0">
                          <a:solidFill>
                            <a:schemeClr val="tx1"/>
                          </a:solidFill>
                        </a:rPr>
                        <a:t>2030</a:t>
                      </a:r>
                      <a:r>
                        <a:rPr kumimoji="1" lang="ja-JP" altLang="en-US" sz="900" dirty="0" smtClean="0">
                          <a:solidFill>
                            <a:schemeClr val="tx1"/>
                          </a:solidFill>
                        </a:rPr>
                        <a:t>年代のインフラとなる「</a:t>
                      </a:r>
                      <a:r>
                        <a:rPr kumimoji="1" lang="en-US" altLang="ja-JP" sz="900" dirty="0" smtClean="0">
                          <a:solidFill>
                            <a:schemeClr val="tx1"/>
                          </a:solidFill>
                        </a:rPr>
                        <a:t>Beyond 5G</a:t>
                      </a:r>
                      <a:r>
                        <a:rPr kumimoji="1" lang="ja-JP" altLang="en-US" sz="900" dirty="0" smtClean="0">
                          <a:solidFill>
                            <a:schemeClr val="tx1"/>
                          </a:solidFill>
                        </a:rPr>
                        <a:t>」の研究開発を加速させるなど、デジタルインフラ整備などについて、スピード感のある目標設定。</a:t>
                      </a:r>
                      <a:endParaRPr kumimoji="1" lang="en-US" altLang="ja-JP" sz="900" dirty="0" smtClean="0">
                        <a:solidFill>
                          <a:schemeClr val="tx1"/>
                        </a:solidFill>
                      </a:endParaRPr>
                    </a:p>
                  </a:txBody>
                  <a:tcPr anchor="ctr"/>
                </a:tc>
                <a:tc>
                  <a:txBody>
                    <a:bodyPr/>
                    <a:lstStyle/>
                    <a:p>
                      <a:pPr algn="l"/>
                      <a:r>
                        <a:rPr kumimoji="1" lang="ja-JP" altLang="en-US" sz="900" b="1" dirty="0" smtClean="0">
                          <a:solidFill>
                            <a:schemeClr val="tx1"/>
                          </a:solidFill>
                        </a:rPr>
                        <a:t>概ね</a:t>
                      </a:r>
                      <a:r>
                        <a:rPr kumimoji="1" lang="en-US" altLang="ja-JP" sz="900" b="1" dirty="0" smtClean="0">
                          <a:solidFill>
                            <a:schemeClr val="tx1"/>
                          </a:solidFill>
                        </a:rPr>
                        <a:t>2030</a:t>
                      </a:r>
                      <a:r>
                        <a:rPr kumimoji="1" lang="ja-JP" altLang="en-US" sz="900" b="1" dirty="0" smtClean="0">
                          <a:solidFill>
                            <a:schemeClr val="tx1"/>
                          </a:solidFill>
                        </a:rPr>
                        <a:t>年頃</a:t>
                      </a:r>
                      <a:endParaRPr kumimoji="1" lang="en-US" altLang="ja-JP" sz="900" b="1" dirty="0" smtClean="0">
                        <a:solidFill>
                          <a:schemeClr val="tx1"/>
                        </a:solidFill>
                      </a:endParaRPr>
                    </a:p>
                    <a:p>
                      <a:pPr algn="l"/>
                      <a:endParaRPr kumimoji="1" lang="en-US" altLang="ja-JP" sz="900" dirty="0" smtClean="0">
                        <a:solidFill>
                          <a:schemeClr val="tx1"/>
                        </a:solidFill>
                      </a:endParaRPr>
                    </a:p>
                    <a:p>
                      <a:pPr algn="l"/>
                      <a:r>
                        <a:rPr kumimoji="1" lang="ja-JP" altLang="en-US" sz="900" dirty="0" smtClean="0">
                          <a:solidFill>
                            <a:schemeClr val="tx1"/>
                          </a:solidFill>
                        </a:rPr>
                        <a:t>目標ごとに設定</a:t>
                      </a:r>
                      <a:endParaRPr kumimoji="1" lang="en-US" altLang="ja-JP" sz="900" dirty="0" smtClean="0">
                        <a:solidFill>
                          <a:schemeClr val="tx1"/>
                        </a:solidFill>
                      </a:endParaRPr>
                    </a:p>
                    <a:p>
                      <a:pPr algn="l"/>
                      <a:r>
                        <a:rPr kumimoji="1" lang="ja-JP" altLang="en-US" sz="900" dirty="0" smtClean="0">
                          <a:solidFill>
                            <a:schemeClr val="tx1"/>
                          </a:solidFill>
                        </a:rPr>
                        <a:t>①</a:t>
                      </a:r>
                      <a:r>
                        <a:rPr kumimoji="1" lang="en-US" altLang="ja-JP" sz="900" dirty="0" smtClean="0">
                          <a:solidFill>
                            <a:schemeClr val="tx1"/>
                          </a:solidFill>
                        </a:rPr>
                        <a:t>2024</a:t>
                      </a:r>
                      <a:r>
                        <a:rPr kumimoji="1" lang="ja-JP" altLang="en-US" sz="900" dirty="0" smtClean="0">
                          <a:solidFill>
                            <a:schemeClr val="tx1"/>
                          </a:solidFill>
                        </a:rPr>
                        <a:t>年度末</a:t>
                      </a:r>
                      <a:endParaRPr kumimoji="1" lang="en-US" altLang="ja-JP" sz="900" dirty="0" smtClean="0">
                        <a:solidFill>
                          <a:schemeClr val="tx1"/>
                        </a:solidFill>
                      </a:endParaRPr>
                    </a:p>
                    <a:p>
                      <a:pPr algn="l"/>
                      <a:r>
                        <a:rPr kumimoji="1" lang="ja-JP" altLang="en-US" sz="900" dirty="0" smtClean="0">
                          <a:solidFill>
                            <a:schemeClr val="tx1"/>
                          </a:solidFill>
                        </a:rPr>
                        <a:t>②</a:t>
                      </a:r>
                      <a:r>
                        <a:rPr kumimoji="1" lang="en-US" altLang="ja-JP" sz="900" dirty="0" smtClean="0">
                          <a:solidFill>
                            <a:schemeClr val="tx1"/>
                          </a:solidFill>
                        </a:rPr>
                        <a:t>2024</a:t>
                      </a:r>
                      <a:r>
                        <a:rPr kumimoji="1" lang="ja-JP" altLang="en-US" sz="900" dirty="0" smtClean="0">
                          <a:solidFill>
                            <a:schemeClr val="tx1"/>
                          </a:solidFill>
                        </a:rPr>
                        <a:t>年度末</a:t>
                      </a:r>
                      <a:endParaRPr kumimoji="1" lang="en-US" altLang="ja-JP" sz="900" dirty="0" smtClean="0">
                        <a:solidFill>
                          <a:schemeClr val="tx1"/>
                        </a:solidFill>
                      </a:endParaRPr>
                    </a:p>
                    <a:p>
                      <a:pPr algn="l"/>
                      <a:r>
                        <a:rPr kumimoji="1" lang="ja-JP" altLang="en-US" sz="900" dirty="0" smtClean="0">
                          <a:solidFill>
                            <a:schemeClr val="tx1"/>
                          </a:solidFill>
                        </a:rPr>
                        <a:t>③（</a:t>
                      </a:r>
                      <a:r>
                        <a:rPr kumimoji="1" lang="ja-JP" altLang="en-US" sz="900" dirty="0" err="1" smtClean="0">
                          <a:solidFill>
                            <a:schemeClr val="tx1"/>
                          </a:solidFill>
                        </a:rPr>
                        <a:t>無し</a:t>
                      </a:r>
                      <a:r>
                        <a:rPr kumimoji="1" lang="ja-JP" altLang="en-US" sz="900" dirty="0" smtClean="0">
                          <a:solidFill>
                            <a:schemeClr val="tx1"/>
                          </a:solidFill>
                        </a:rPr>
                        <a:t>）</a:t>
                      </a:r>
                      <a:endParaRPr kumimoji="1" lang="en-US" altLang="ja-JP" sz="900" dirty="0" smtClean="0">
                        <a:solidFill>
                          <a:schemeClr val="tx1"/>
                        </a:solidFill>
                      </a:endParaRPr>
                    </a:p>
                    <a:p>
                      <a:pPr algn="l"/>
                      <a:r>
                        <a:rPr kumimoji="1" lang="ja-JP" altLang="en-US" sz="900" dirty="0" smtClean="0">
                          <a:solidFill>
                            <a:schemeClr val="tx1"/>
                          </a:solidFill>
                        </a:rPr>
                        <a:t>④</a:t>
                      </a:r>
                      <a:r>
                        <a:rPr kumimoji="1" lang="en-US" altLang="ja-JP" sz="900" dirty="0" smtClean="0">
                          <a:solidFill>
                            <a:schemeClr val="tx1"/>
                          </a:solidFill>
                        </a:rPr>
                        <a:t>2027</a:t>
                      </a:r>
                      <a:r>
                        <a:rPr kumimoji="1" lang="ja-JP" altLang="en-US" sz="900" dirty="0" smtClean="0">
                          <a:solidFill>
                            <a:schemeClr val="tx1"/>
                          </a:solidFill>
                        </a:rPr>
                        <a:t>年度末</a:t>
                      </a:r>
                      <a:endParaRPr kumimoji="1" lang="en-US" altLang="ja-JP" sz="900" dirty="0" smtClean="0">
                        <a:solidFill>
                          <a:schemeClr val="tx1"/>
                        </a:solidFill>
                      </a:endParaRPr>
                    </a:p>
                    <a:p>
                      <a:pPr algn="l"/>
                      <a:r>
                        <a:rPr kumimoji="1" lang="ja-JP" altLang="en-US" sz="900" dirty="0" smtClean="0">
                          <a:solidFill>
                            <a:schemeClr val="tx1"/>
                          </a:solidFill>
                        </a:rPr>
                        <a:t>⑤</a:t>
                      </a:r>
                      <a:r>
                        <a:rPr kumimoji="1" lang="en-US" altLang="ja-JP" sz="900" dirty="0" smtClean="0">
                          <a:solidFill>
                            <a:schemeClr val="tx1"/>
                          </a:solidFill>
                        </a:rPr>
                        <a:t>2030</a:t>
                      </a:r>
                      <a:r>
                        <a:rPr kumimoji="1" lang="ja-JP" altLang="en-US" sz="900" dirty="0" smtClean="0">
                          <a:solidFill>
                            <a:schemeClr val="tx1"/>
                          </a:solidFill>
                        </a:rPr>
                        <a:t>年度末</a:t>
                      </a:r>
                      <a:endParaRPr kumimoji="1" lang="en-US" altLang="ja-JP" sz="900" dirty="0" smtClean="0">
                        <a:solidFill>
                          <a:schemeClr val="tx1"/>
                        </a:solidFill>
                      </a:endParaRPr>
                    </a:p>
                    <a:p>
                      <a:pPr algn="l"/>
                      <a:r>
                        <a:rPr kumimoji="1" lang="ja-JP" altLang="en-US" sz="900" dirty="0" smtClean="0">
                          <a:solidFill>
                            <a:schemeClr val="tx1"/>
                          </a:solidFill>
                        </a:rPr>
                        <a:t>⑥</a:t>
                      </a:r>
                      <a:r>
                        <a:rPr kumimoji="1" lang="en-US" altLang="ja-JP" sz="900" dirty="0" smtClean="0">
                          <a:solidFill>
                            <a:schemeClr val="tx1"/>
                          </a:solidFill>
                        </a:rPr>
                        <a:t>2025</a:t>
                      </a:r>
                      <a:r>
                        <a:rPr kumimoji="1" lang="ja-JP" altLang="en-US" sz="900" dirty="0" smtClean="0">
                          <a:solidFill>
                            <a:schemeClr val="tx1"/>
                          </a:solidFill>
                        </a:rPr>
                        <a:t>年度末</a:t>
                      </a:r>
                      <a:endParaRPr kumimoji="1" lang="en-US" altLang="ja-JP" sz="900" dirty="0" smtClean="0">
                        <a:solidFill>
                          <a:schemeClr val="tx1"/>
                        </a:solidFill>
                      </a:endParaRPr>
                    </a:p>
                    <a:p>
                      <a:pPr algn="l"/>
                      <a:r>
                        <a:rPr kumimoji="1" lang="ja-JP" altLang="en-US" sz="900" dirty="0" smtClean="0">
                          <a:solidFill>
                            <a:schemeClr val="tx1"/>
                          </a:solidFill>
                        </a:rPr>
                        <a:t>⑦</a:t>
                      </a:r>
                      <a:r>
                        <a:rPr kumimoji="1" lang="en-US" altLang="ja-JP" sz="900" dirty="0" smtClean="0">
                          <a:solidFill>
                            <a:schemeClr val="tx1"/>
                          </a:solidFill>
                        </a:rPr>
                        <a:t>2026</a:t>
                      </a:r>
                      <a:r>
                        <a:rPr kumimoji="1" lang="ja-JP" altLang="en-US" sz="900" dirty="0" smtClean="0">
                          <a:solidFill>
                            <a:schemeClr val="tx1"/>
                          </a:solidFill>
                        </a:rPr>
                        <a:t>年度末</a:t>
                      </a:r>
                      <a:endParaRPr kumimoji="1" lang="en-US" altLang="ja-JP" sz="900" dirty="0" smtClean="0">
                        <a:solidFill>
                          <a:schemeClr val="tx1"/>
                        </a:solidFill>
                      </a:endParaRPr>
                    </a:p>
                    <a:p>
                      <a:pPr algn="l"/>
                      <a:r>
                        <a:rPr kumimoji="1" lang="ja-JP" altLang="en-US" sz="900" dirty="0" smtClean="0">
                          <a:solidFill>
                            <a:schemeClr val="tx1"/>
                          </a:solidFill>
                        </a:rPr>
                        <a:t>⑧</a:t>
                      </a:r>
                      <a:r>
                        <a:rPr kumimoji="1" lang="en-US" altLang="ja-JP" sz="900" dirty="0" smtClean="0">
                          <a:solidFill>
                            <a:schemeClr val="tx1"/>
                          </a:solidFill>
                        </a:rPr>
                        <a:t>2022</a:t>
                      </a:r>
                      <a:r>
                        <a:rPr kumimoji="1" lang="ja-JP" altLang="en-US" sz="900" dirty="0" smtClean="0">
                          <a:solidFill>
                            <a:schemeClr val="tx1"/>
                          </a:solidFill>
                        </a:rPr>
                        <a:t>年度</a:t>
                      </a:r>
                      <a:endParaRPr kumimoji="1" lang="ja-JP" altLang="en-US" sz="900" dirty="0">
                        <a:solidFill>
                          <a:schemeClr val="tx1"/>
                        </a:solidFill>
                      </a:endParaRPr>
                    </a:p>
                    <a:p>
                      <a:pPr algn="l"/>
                      <a:endParaRPr kumimoji="1" lang="ja-JP" altLang="en-US" sz="900" dirty="0">
                        <a:solidFill>
                          <a:srgbClr val="FF0000"/>
                        </a:solidFill>
                      </a:endParaRPr>
                    </a:p>
                  </a:txBody>
                  <a:tcPr anchor="ctr"/>
                </a:tc>
                <a:extLst>
                  <a:ext uri="{0D108BD9-81ED-4DB2-BD59-A6C34878D82A}">
                    <a16:rowId xmlns:a16="http://schemas.microsoft.com/office/drawing/2014/main" val="1038908761"/>
                  </a:ext>
                </a:extLst>
              </a:tr>
            </a:tbl>
          </a:graphicData>
        </a:graphic>
      </p:graphicFrame>
      <p:sp>
        <p:nvSpPr>
          <p:cNvPr id="5" name="テキスト ボックス 4"/>
          <p:cNvSpPr txBox="1">
            <a:spLocks noChangeArrowheads="1"/>
          </p:cNvSpPr>
          <p:nvPr/>
        </p:nvSpPr>
        <p:spPr bwMode="auto">
          <a:xfrm>
            <a:off x="7113360" y="6088010"/>
            <a:ext cx="181480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出典：各戦略をもとに副首都推進局で作成</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85630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68447" y="6492875"/>
            <a:ext cx="2057400" cy="365125"/>
          </a:xfrm>
        </p:spPr>
        <p:txBody>
          <a:bodyPr/>
          <a:lstStyle/>
          <a:p>
            <a:fld id="{50F88186-B17D-4CE3-A887-D91699CF601C}" type="slidenum">
              <a:rPr kumimoji="1" lang="ja-JP" altLang="en-US" smtClean="0"/>
              <a:t>10</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635825741"/>
              </p:ext>
            </p:extLst>
          </p:nvPr>
        </p:nvGraphicFramePr>
        <p:xfrm>
          <a:off x="313507" y="195945"/>
          <a:ext cx="8712340" cy="4286602"/>
        </p:xfrm>
        <a:graphic>
          <a:graphicData uri="http://schemas.openxmlformats.org/drawingml/2006/table">
            <a:tbl>
              <a:tblPr firstRow="1" bandRow="1">
                <a:tableStyleId>{5940675A-B579-460E-94D1-54222C63F5DA}</a:tableStyleId>
              </a:tblPr>
              <a:tblGrid>
                <a:gridCol w="1240974">
                  <a:extLst>
                    <a:ext uri="{9D8B030D-6E8A-4147-A177-3AD203B41FA5}">
                      <a16:colId xmlns:a16="http://schemas.microsoft.com/office/drawing/2014/main" val="929247477"/>
                    </a:ext>
                  </a:extLst>
                </a:gridCol>
                <a:gridCol w="2168433">
                  <a:extLst>
                    <a:ext uri="{9D8B030D-6E8A-4147-A177-3AD203B41FA5}">
                      <a16:colId xmlns:a16="http://schemas.microsoft.com/office/drawing/2014/main" val="3903312389"/>
                    </a:ext>
                  </a:extLst>
                </a:gridCol>
                <a:gridCol w="2155372">
                  <a:extLst>
                    <a:ext uri="{9D8B030D-6E8A-4147-A177-3AD203B41FA5}">
                      <a16:colId xmlns:a16="http://schemas.microsoft.com/office/drawing/2014/main" val="1935489759"/>
                    </a:ext>
                  </a:extLst>
                </a:gridCol>
                <a:gridCol w="3147561">
                  <a:extLst>
                    <a:ext uri="{9D8B030D-6E8A-4147-A177-3AD203B41FA5}">
                      <a16:colId xmlns:a16="http://schemas.microsoft.com/office/drawing/2014/main" val="4084429353"/>
                    </a:ext>
                  </a:extLst>
                </a:gridCol>
              </a:tblGrid>
              <a:tr h="0">
                <a:tc>
                  <a:txBody>
                    <a:bodyPr/>
                    <a:lstStyle/>
                    <a:p>
                      <a:pPr algn="ctr"/>
                      <a:r>
                        <a:rPr kumimoji="1" lang="ja-JP" altLang="en-US" sz="1200" dirty="0" smtClean="0"/>
                        <a:t>戦略名</a:t>
                      </a:r>
                      <a:endParaRPr kumimoji="1" lang="ja-JP" altLang="en-US" sz="1200" dirty="0"/>
                    </a:p>
                  </a:txBody>
                  <a:tcPr anchor="ctr"/>
                </a:tc>
                <a:tc>
                  <a:txBody>
                    <a:bodyPr/>
                    <a:lstStyle/>
                    <a:p>
                      <a:pPr algn="ctr"/>
                      <a:r>
                        <a:rPr kumimoji="1" lang="ja-JP" altLang="en-US" sz="1200" dirty="0" smtClean="0"/>
                        <a:t>目標</a:t>
                      </a:r>
                      <a:endParaRPr kumimoji="1" lang="ja-JP" altLang="en-US" sz="1200" dirty="0"/>
                    </a:p>
                  </a:txBody>
                  <a:tcPr anchor="ctr"/>
                </a:tc>
                <a:tc>
                  <a:txBody>
                    <a:bodyPr/>
                    <a:lstStyle/>
                    <a:p>
                      <a:pPr algn="ctr"/>
                      <a:r>
                        <a:rPr kumimoji="1" lang="ja-JP" altLang="en-US" sz="1200" dirty="0" smtClean="0"/>
                        <a:t>目標設定の考え方</a:t>
                      </a:r>
                      <a:endParaRPr kumimoji="1" lang="ja-JP" altLang="en-US" sz="1200" dirty="0"/>
                    </a:p>
                  </a:txBody>
                  <a:tcPr anchor="ctr"/>
                </a:tc>
                <a:tc>
                  <a:txBody>
                    <a:bodyPr/>
                    <a:lstStyle/>
                    <a:p>
                      <a:pPr algn="ctr"/>
                      <a:r>
                        <a:rPr kumimoji="1" lang="ja-JP" altLang="en-US" sz="1200" dirty="0" smtClean="0"/>
                        <a:t>目標年次</a:t>
                      </a:r>
                      <a:endParaRPr kumimoji="1" lang="en-US" altLang="ja-JP" sz="1200" dirty="0" smtClean="0"/>
                    </a:p>
                  </a:txBody>
                  <a:tcPr anchor="ctr"/>
                </a:tc>
                <a:extLst>
                  <a:ext uri="{0D108BD9-81ED-4DB2-BD59-A6C34878D82A}">
                    <a16:rowId xmlns:a16="http://schemas.microsoft.com/office/drawing/2014/main" val="2193877178"/>
                  </a:ext>
                </a:extLst>
              </a:tr>
              <a:tr h="1071152">
                <a:tc>
                  <a:txBody>
                    <a:bodyPr/>
                    <a:lstStyle/>
                    <a:p>
                      <a:pPr algn="ctr"/>
                      <a:r>
                        <a:rPr kumimoji="1" lang="ja-JP" altLang="en-US" sz="900" dirty="0" smtClean="0">
                          <a:solidFill>
                            <a:schemeClr val="tx1"/>
                          </a:solidFill>
                        </a:rPr>
                        <a:t>（国）</a:t>
                      </a:r>
                      <a:endParaRPr kumimoji="1" lang="en-US" altLang="ja-JP" sz="900" dirty="0" smtClean="0">
                        <a:solidFill>
                          <a:schemeClr val="tx1"/>
                        </a:solidFill>
                      </a:endParaRPr>
                    </a:p>
                    <a:p>
                      <a:pPr algn="ctr"/>
                      <a:r>
                        <a:rPr kumimoji="1" lang="ja-JP" altLang="en-US" sz="900" dirty="0" smtClean="0">
                          <a:solidFill>
                            <a:schemeClr val="tx1"/>
                          </a:solidFill>
                        </a:rPr>
                        <a:t>国土のグランドデザイン</a:t>
                      </a:r>
                      <a:endParaRPr kumimoji="1" lang="en-US" altLang="ja-JP" sz="900" dirty="0" smtClean="0">
                        <a:solidFill>
                          <a:schemeClr val="tx1"/>
                        </a:solidFill>
                      </a:endParaRPr>
                    </a:p>
                    <a:p>
                      <a:pPr algn="ctr"/>
                      <a:r>
                        <a:rPr kumimoji="1" lang="en-US" altLang="ja-JP" sz="900" dirty="0" smtClean="0">
                          <a:solidFill>
                            <a:schemeClr val="tx1"/>
                          </a:solidFill>
                        </a:rPr>
                        <a:t>2050</a:t>
                      </a:r>
                    </a:p>
                    <a:p>
                      <a:pPr algn="ctr"/>
                      <a:r>
                        <a:rPr kumimoji="1" lang="ja-JP" altLang="en-US" sz="900" dirty="0" smtClean="0">
                          <a:solidFill>
                            <a:schemeClr val="tx1"/>
                          </a:solidFill>
                        </a:rPr>
                        <a:t>（</a:t>
                      </a:r>
                      <a:r>
                        <a:rPr kumimoji="1" lang="en-US" altLang="ja-JP" sz="900" dirty="0" smtClean="0">
                          <a:solidFill>
                            <a:schemeClr val="tx1"/>
                          </a:solidFill>
                        </a:rPr>
                        <a:t>2014</a:t>
                      </a:r>
                      <a:r>
                        <a:rPr kumimoji="1" lang="ja-JP" altLang="en-US" sz="900" dirty="0" smtClean="0">
                          <a:solidFill>
                            <a:schemeClr val="tx1"/>
                          </a:solidFill>
                        </a:rPr>
                        <a:t>年）</a:t>
                      </a:r>
                      <a:endParaRPr kumimoji="1" lang="en-US" altLang="ja-JP" sz="900" dirty="0" smtClean="0">
                        <a:solidFill>
                          <a:schemeClr val="tx1"/>
                        </a:solidFill>
                      </a:endParaRPr>
                    </a:p>
                  </a:txBody>
                  <a:tcPr anchor="ctr"/>
                </a:tc>
                <a:tc>
                  <a:txBody>
                    <a:bodyPr/>
                    <a:lstStyle/>
                    <a:p>
                      <a:pPr algn="l"/>
                      <a:r>
                        <a:rPr kumimoji="1" lang="ja-JP" altLang="en-US" sz="900" b="1" dirty="0" smtClean="0">
                          <a:solidFill>
                            <a:schemeClr val="tx1"/>
                          </a:solidFill>
                        </a:rPr>
                        <a:t>（数値目標なし）</a:t>
                      </a:r>
                    </a:p>
                    <a:p>
                      <a:pPr algn="l"/>
                      <a:r>
                        <a:rPr kumimoji="1" lang="ja-JP" altLang="en-US" sz="900" dirty="0" smtClean="0">
                          <a:solidFill>
                            <a:schemeClr val="tx1"/>
                          </a:solidFill>
                        </a:rPr>
                        <a:t>めざす姿として、実物空間と知識・情報空間が融合した「対流促進型国土」の形成、大都市圏域、地方圏域、大都市圏域と地方圏域－依然として進展する東京一極集中からの脱却－、海洋・離島のカテゴリーごとに記載</a:t>
                      </a:r>
                      <a:endParaRPr kumimoji="1" lang="ja-JP" altLang="en-US" sz="9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tx1"/>
                          </a:solidFill>
                        </a:rPr>
                        <a:t>（数値目標なし）</a:t>
                      </a:r>
                    </a:p>
                    <a:p>
                      <a:pPr algn="ctr"/>
                      <a:endParaRPr kumimoji="1" lang="ja-JP" altLang="en-US" sz="900" dirty="0"/>
                    </a:p>
                  </a:txBody>
                  <a:tcPr anchor="ctr"/>
                </a:tc>
                <a:tc>
                  <a:txBody>
                    <a:bodyPr/>
                    <a:lstStyle/>
                    <a:p>
                      <a:pPr algn="l"/>
                      <a:r>
                        <a:rPr kumimoji="1" lang="en-US" altLang="ja-JP" sz="900" b="1" dirty="0" smtClean="0"/>
                        <a:t>2050</a:t>
                      </a:r>
                      <a:r>
                        <a:rPr kumimoji="1" lang="ja-JP" altLang="en-US" sz="900" b="1" dirty="0" smtClean="0"/>
                        <a:t>年</a:t>
                      </a:r>
                      <a:endParaRPr kumimoji="1" lang="en-US" altLang="ja-JP" sz="900" b="1" dirty="0" smtClean="0"/>
                    </a:p>
                    <a:p>
                      <a:pPr algn="l"/>
                      <a:endParaRPr kumimoji="1" lang="ja-JP" altLang="en-US" sz="900" b="1" dirty="0"/>
                    </a:p>
                    <a:p>
                      <a:pPr algn="l"/>
                      <a:r>
                        <a:rPr kumimoji="1" lang="ja-JP" altLang="en-US" sz="900" dirty="0" smtClean="0"/>
                        <a:t>（</a:t>
                      </a:r>
                      <a:r>
                        <a:rPr kumimoji="1" lang="en-US" altLang="ja-JP" sz="900" b="1" dirty="0" smtClean="0"/>
                        <a:t>2050</a:t>
                      </a:r>
                      <a:r>
                        <a:rPr kumimoji="1" lang="ja-JP" altLang="en-US" sz="900" b="1" dirty="0" smtClean="0"/>
                        <a:t>年には、日本の人口が</a:t>
                      </a:r>
                      <a:r>
                        <a:rPr kumimoji="1" lang="en-US" altLang="ja-JP" sz="900" b="1" dirty="0" smtClean="0"/>
                        <a:t>1</a:t>
                      </a:r>
                      <a:r>
                        <a:rPr kumimoji="1" lang="ja-JP" altLang="en-US" sz="900" b="1" dirty="0" smtClean="0"/>
                        <a:t>億人を割り込むとされ、</a:t>
                      </a:r>
                      <a:r>
                        <a:rPr kumimoji="1" lang="ja-JP" altLang="en-US" sz="900" b="0" dirty="0" smtClean="0"/>
                        <a:t>全国を１㎢のメッシュでみると、</a:t>
                      </a:r>
                      <a:r>
                        <a:rPr kumimoji="1" lang="ja-JP" altLang="en-US" sz="900" b="1" dirty="0" smtClean="0"/>
                        <a:t>６割の地域で人口が半減以下になり、</a:t>
                      </a:r>
                      <a:r>
                        <a:rPr kumimoji="1" lang="ja-JP" altLang="en-US" sz="900" b="0" dirty="0" smtClean="0"/>
                        <a:t>さらに</a:t>
                      </a:r>
                      <a:r>
                        <a:rPr kumimoji="1" lang="ja-JP" altLang="en-US" sz="900" b="1" dirty="0" smtClean="0"/>
                        <a:t>その</a:t>
                      </a:r>
                      <a:r>
                        <a:rPr kumimoji="1" lang="en-US" altLang="ja-JP" sz="900" b="1" dirty="0" smtClean="0"/>
                        <a:t>1/3</a:t>
                      </a:r>
                      <a:r>
                        <a:rPr kumimoji="1" lang="ja-JP" altLang="en-US" sz="900" b="1" dirty="0" smtClean="0"/>
                        <a:t>（全体の約</a:t>
                      </a:r>
                      <a:r>
                        <a:rPr kumimoji="1" lang="en-US" altLang="ja-JP" sz="900" b="1" dirty="0" smtClean="0"/>
                        <a:t>2</a:t>
                      </a:r>
                      <a:r>
                        <a:rPr kumimoji="1" lang="ja-JP" altLang="en-US" sz="900" b="1" dirty="0" smtClean="0"/>
                        <a:t>割）では人が住まなくなる</a:t>
                      </a:r>
                      <a:r>
                        <a:rPr kumimoji="1" lang="ja-JP" altLang="en-US" sz="900" b="0" dirty="0" smtClean="0"/>
                        <a:t>と推計される</a:t>
                      </a:r>
                      <a:r>
                        <a:rPr kumimoji="1" lang="ja-JP" altLang="en-US" sz="900" dirty="0" smtClean="0"/>
                        <a:t>。）</a:t>
                      </a:r>
                      <a:endParaRPr kumimoji="1" lang="ja-JP" altLang="en-US" sz="900" dirty="0"/>
                    </a:p>
                  </a:txBody>
                  <a:tcPr anchor="ctr"/>
                </a:tc>
                <a:extLst>
                  <a:ext uri="{0D108BD9-81ED-4DB2-BD59-A6C34878D82A}">
                    <a16:rowId xmlns:a16="http://schemas.microsoft.com/office/drawing/2014/main" val="2304063497"/>
                  </a:ext>
                </a:extLst>
              </a:tr>
              <a:tr h="929450">
                <a:tc>
                  <a:txBody>
                    <a:bodyPr/>
                    <a:lstStyle/>
                    <a:p>
                      <a:pPr algn="ctr"/>
                      <a:r>
                        <a:rPr kumimoji="1" lang="ja-JP" altLang="en-US" sz="900" dirty="0" smtClean="0">
                          <a:solidFill>
                            <a:schemeClr val="tx1"/>
                          </a:solidFill>
                        </a:rPr>
                        <a:t>（国）</a:t>
                      </a:r>
                      <a:endParaRPr kumimoji="1" lang="en-US" altLang="ja-JP" sz="900" dirty="0" smtClean="0">
                        <a:solidFill>
                          <a:schemeClr val="tx1"/>
                        </a:solidFill>
                      </a:endParaRPr>
                    </a:p>
                    <a:p>
                      <a:pPr algn="ctr"/>
                      <a:r>
                        <a:rPr kumimoji="1" lang="ja-JP" altLang="en-US" sz="900" dirty="0" smtClean="0">
                          <a:solidFill>
                            <a:schemeClr val="tx1"/>
                          </a:solidFill>
                        </a:rPr>
                        <a:t>国土形成計画</a:t>
                      </a:r>
                      <a:endParaRPr kumimoji="1" lang="en-US" altLang="ja-JP" sz="900" dirty="0" smtClean="0">
                        <a:solidFill>
                          <a:schemeClr val="tx1"/>
                        </a:solidFill>
                      </a:endParaRPr>
                    </a:p>
                    <a:p>
                      <a:pPr algn="ctr"/>
                      <a:r>
                        <a:rPr kumimoji="1" lang="ja-JP" altLang="en-US" sz="900" dirty="0" smtClean="0">
                          <a:solidFill>
                            <a:schemeClr val="tx1"/>
                          </a:solidFill>
                        </a:rPr>
                        <a:t>（全国計画）</a:t>
                      </a:r>
                      <a:endParaRPr kumimoji="1" lang="en-US" altLang="ja-JP" sz="900" dirty="0" smtClean="0">
                        <a:solidFill>
                          <a:schemeClr val="tx1"/>
                        </a:solidFill>
                      </a:endParaRPr>
                    </a:p>
                    <a:p>
                      <a:pPr algn="ctr"/>
                      <a:endParaRPr kumimoji="1" lang="en-US" altLang="ja-JP" sz="900" dirty="0" smtClean="0">
                        <a:solidFill>
                          <a:schemeClr val="tx1"/>
                        </a:solidFill>
                      </a:endParaRPr>
                    </a:p>
                    <a:p>
                      <a:pPr algn="ctr"/>
                      <a:r>
                        <a:rPr kumimoji="1" lang="ja-JP" altLang="en-US" sz="900" dirty="0" smtClean="0">
                          <a:solidFill>
                            <a:schemeClr val="tx1"/>
                          </a:solidFill>
                        </a:rPr>
                        <a:t>（</a:t>
                      </a:r>
                      <a:r>
                        <a:rPr kumimoji="1" lang="en-US" altLang="ja-JP" sz="900" dirty="0" smtClean="0">
                          <a:solidFill>
                            <a:schemeClr val="tx1"/>
                          </a:solidFill>
                        </a:rPr>
                        <a:t>2022</a:t>
                      </a:r>
                      <a:r>
                        <a:rPr kumimoji="1" lang="ja-JP" altLang="en-US" sz="900" dirty="0" smtClean="0">
                          <a:solidFill>
                            <a:schemeClr val="tx1"/>
                          </a:solidFill>
                        </a:rPr>
                        <a:t>年</a:t>
                      </a:r>
                      <a:r>
                        <a:rPr kumimoji="1" lang="en-US" altLang="ja-JP" sz="900" dirty="0" smtClean="0">
                          <a:solidFill>
                            <a:schemeClr val="tx1"/>
                          </a:solidFill>
                        </a:rPr>
                        <a:t>7</a:t>
                      </a:r>
                      <a:r>
                        <a:rPr kumimoji="1" lang="ja-JP" altLang="en-US" sz="900" dirty="0" smtClean="0">
                          <a:solidFill>
                            <a:schemeClr val="tx1"/>
                          </a:solidFill>
                        </a:rPr>
                        <a:t>月中間とりまとめ時点）</a:t>
                      </a:r>
                      <a:endParaRPr kumimoji="1" lang="en-US" altLang="ja-JP" sz="900" dirty="0" smtClean="0">
                        <a:solidFill>
                          <a:schemeClr val="tx1"/>
                        </a:solidFill>
                      </a:endParaRPr>
                    </a:p>
                  </a:txBody>
                  <a:tcPr anchor="ctr"/>
                </a:tc>
                <a:tc>
                  <a:txBody>
                    <a:bodyPr/>
                    <a:lstStyle/>
                    <a:p>
                      <a:pPr algn="ctr"/>
                      <a:r>
                        <a:rPr kumimoji="1" lang="ja-JP" altLang="en-US" sz="900" b="1" dirty="0" smtClean="0">
                          <a:solidFill>
                            <a:schemeClr val="tx1"/>
                          </a:solidFill>
                        </a:rPr>
                        <a:t>（議論中）</a:t>
                      </a:r>
                      <a:endParaRPr kumimoji="1" lang="en-US" altLang="ja-JP" sz="900" b="1" dirty="0" smtClean="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tx1"/>
                          </a:solidFill>
                        </a:rPr>
                        <a:t>（議論中）</a:t>
                      </a:r>
                    </a:p>
                  </a:txBody>
                  <a:tcPr anchor="ctr"/>
                </a:tc>
                <a:tc>
                  <a:txBody>
                    <a:bodyPr/>
                    <a:lstStyle/>
                    <a:p>
                      <a:pPr algn="l"/>
                      <a:r>
                        <a:rPr kumimoji="1" lang="en-US" altLang="ja-JP" sz="900" b="1" dirty="0" smtClean="0">
                          <a:solidFill>
                            <a:schemeClr val="tx1"/>
                          </a:solidFill>
                        </a:rPr>
                        <a:t>2050</a:t>
                      </a:r>
                      <a:r>
                        <a:rPr kumimoji="1" lang="ja-JP" altLang="en-US" sz="900" b="1" dirty="0" smtClean="0">
                          <a:solidFill>
                            <a:schemeClr val="tx1"/>
                          </a:solidFill>
                        </a:rPr>
                        <a:t>年さらにその先の長期を見据えつつ、</a:t>
                      </a:r>
                      <a:endParaRPr kumimoji="1" lang="en-US" altLang="ja-JP" sz="900" b="1" dirty="0" smtClean="0">
                        <a:solidFill>
                          <a:schemeClr val="tx1"/>
                        </a:solidFill>
                      </a:endParaRPr>
                    </a:p>
                    <a:p>
                      <a:pPr algn="l"/>
                      <a:r>
                        <a:rPr kumimoji="1" lang="ja-JP" altLang="en-US" sz="900" b="1" dirty="0" smtClean="0">
                          <a:solidFill>
                            <a:schemeClr val="tx1"/>
                          </a:solidFill>
                        </a:rPr>
                        <a:t>今後概ね</a:t>
                      </a:r>
                      <a:r>
                        <a:rPr kumimoji="1" lang="en-US" altLang="ja-JP" sz="900" b="1" dirty="0" smtClean="0">
                          <a:solidFill>
                            <a:schemeClr val="tx1"/>
                          </a:solidFill>
                        </a:rPr>
                        <a:t>10</a:t>
                      </a:r>
                      <a:r>
                        <a:rPr kumimoji="1" lang="ja-JP" altLang="en-US" sz="900" b="1" dirty="0" smtClean="0">
                          <a:solidFill>
                            <a:schemeClr val="tx1"/>
                          </a:solidFill>
                        </a:rPr>
                        <a:t>年間（</a:t>
                      </a:r>
                      <a:r>
                        <a:rPr kumimoji="1" lang="en-US" altLang="ja-JP" sz="900" b="1" dirty="0" smtClean="0">
                          <a:solidFill>
                            <a:schemeClr val="tx1"/>
                          </a:solidFill>
                        </a:rPr>
                        <a:t>2023</a:t>
                      </a:r>
                      <a:r>
                        <a:rPr kumimoji="1" lang="ja-JP" altLang="en-US" sz="900" b="1" dirty="0" smtClean="0">
                          <a:solidFill>
                            <a:schemeClr val="tx1"/>
                          </a:solidFill>
                        </a:rPr>
                        <a:t>～</a:t>
                      </a:r>
                      <a:r>
                        <a:rPr kumimoji="1" lang="en-US" altLang="ja-JP" sz="900" b="1" dirty="0" smtClean="0">
                          <a:solidFill>
                            <a:schemeClr val="tx1"/>
                          </a:solidFill>
                        </a:rPr>
                        <a:t>2032</a:t>
                      </a:r>
                      <a:r>
                        <a:rPr kumimoji="1" lang="ja-JP" altLang="en-US" sz="900" b="1" dirty="0" smtClean="0">
                          <a:solidFill>
                            <a:schemeClr val="tx1"/>
                          </a:solidFill>
                        </a:rPr>
                        <a:t>年）</a:t>
                      </a:r>
                      <a:endParaRPr kumimoji="1" lang="en-US" altLang="ja-JP" sz="900" b="1" dirty="0" smtClean="0">
                        <a:solidFill>
                          <a:schemeClr val="tx1"/>
                        </a:solidFill>
                      </a:endParaRPr>
                    </a:p>
                    <a:p>
                      <a:pPr algn="l"/>
                      <a:endParaRPr kumimoji="1" lang="en-US" altLang="ja-JP" sz="900" b="1" dirty="0" smtClean="0">
                        <a:solidFill>
                          <a:schemeClr val="tx1"/>
                        </a:solidFill>
                      </a:endParaRPr>
                    </a:p>
                    <a:p>
                      <a:pPr algn="l"/>
                      <a:r>
                        <a:rPr kumimoji="1" lang="ja-JP" altLang="en-US" sz="900" b="0" dirty="0" smtClean="0">
                          <a:solidFill>
                            <a:schemeClr val="tx1"/>
                          </a:solidFill>
                        </a:rPr>
                        <a:t>（</a:t>
                      </a:r>
                      <a:r>
                        <a:rPr kumimoji="1" lang="en-US" altLang="ja-JP" sz="900" b="1" dirty="0" smtClean="0">
                          <a:solidFill>
                            <a:schemeClr val="tx1"/>
                          </a:solidFill>
                        </a:rPr>
                        <a:t>2050</a:t>
                      </a:r>
                      <a:r>
                        <a:rPr kumimoji="1" lang="ja-JP" altLang="en-US" sz="900" b="1" dirty="0" smtClean="0">
                          <a:solidFill>
                            <a:schemeClr val="tx1"/>
                          </a:solidFill>
                        </a:rPr>
                        <a:t>年を見据えてめざす国土づくりの目標を定めた「国土</a:t>
                      </a:r>
                      <a:r>
                        <a:rPr kumimoji="1" lang="ja-JP" altLang="en-US" sz="900" b="1" smtClean="0">
                          <a:solidFill>
                            <a:schemeClr val="tx1"/>
                          </a:solidFill>
                        </a:rPr>
                        <a:t>の長期展望（</a:t>
                      </a:r>
                      <a:r>
                        <a:rPr kumimoji="1" lang="en-US" altLang="ja-JP" sz="900" b="1" dirty="0" smtClean="0">
                          <a:solidFill>
                            <a:schemeClr val="tx1"/>
                          </a:solidFill>
                        </a:rPr>
                        <a:t>2021</a:t>
                      </a:r>
                      <a:r>
                        <a:rPr kumimoji="1" lang="ja-JP" altLang="en-US" sz="900" b="1" dirty="0" smtClean="0">
                          <a:solidFill>
                            <a:schemeClr val="tx1"/>
                          </a:solidFill>
                        </a:rPr>
                        <a:t>年）」</a:t>
                      </a:r>
                      <a:r>
                        <a:rPr kumimoji="1" lang="ja-JP" altLang="en-US" sz="900" b="0" dirty="0" smtClean="0">
                          <a:solidFill>
                            <a:schemeClr val="tx1"/>
                          </a:solidFill>
                        </a:rPr>
                        <a:t>を受け、新たな国土形成計画について議論中）</a:t>
                      </a:r>
                      <a:endParaRPr kumimoji="1" lang="ja-JP" altLang="en-US" sz="900" b="0" dirty="0">
                        <a:solidFill>
                          <a:schemeClr val="tx1"/>
                        </a:solidFill>
                      </a:endParaRPr>
                    </a:p>
                  </a:txBody>
                  <a:tcPr anchor="ctr"/>
                </a:tc>
                <a:extLst>
                  <a:ext uri="{0D108BD9-81ED-4DB2-BD59-A6C34878D82A}">
                    <a16:rowId xmlns:a16="http://schemas.microsoft.com/office/drawing/2014/main" val="3846193633"/>
                  </a:ext>
                </a:extLst>
              </a:tr>
              <a:tr h="929450">
                <a:tc>
                  <a:txBody>
                    <a:bodyPr/>
                    <a:lstStyle/>
                    <a:p>
                      <a:pPr algn="ctr"/>
                      <a:r>
                        <a:rPr kumimoji="1" lang="ja-JP" altLang="en-US" sz="900" dirty="0" smtClean="0">
                          <a:solidFill>
                            <a:schemeClr val="tx1"/>
                          </a:solidFill>
                        </a:rPr>
                        <a:t>（国）</a:t>
                      </a:r>
                      <a:endParaRPr kumimoji="1" lang="en-US" altLang="ja-JP" sz="900" dirty="0" smtClean="0">
                        <a:solidFill>
                          <a:schemeClr val="tx1"/>
                        </a:solidFill>
                      </a:endParaRPr>
                    </a:p>
                    <a:p>
                      <a:pPr algn="ctr"/>
                      <a:r>
                        <a:rPr kumimoji="1" lang="ja-JP" altLang="en-US" sz="900" dirty="0" smtClean="0">
                          <a:solidFill>
                            <a:schemeClr val="tx1"/>
                          </a:solidFill>
                        </a:rPr>
                        <a:t>エネルギー基本計画</a:t>
                      </a:r>
                      <a:endParaRPr kumimoji="1" lang="en-US" altLang="ja-JP" sz="90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a:t>
                      </a:r>
                      <a:r>
                        <a:rPr kumimoji="1" lang="en-US" altLang="ja-JP" sz="900" dirty="0" smtClean="0">
                          <a:solidFill>
                            <a:schemeClr val="tx1"/>
                          </a:solidFill>
                        </a:rPr>
                        <a:t>2021</a:t>
                      </a:r>
                      <a:r>
                        <a:rPr kumimoji="1" lang="ja-JP" altLang="en-US" sz="900" dirty="0" smtClean="0">
                          <a:solidFill>
                            <a:schemeClr val="tx1"/>
                          </a:solidFill>
                        </a:rPr>
                        <a:t>年）</a:t>
                      </a:r>
                      <a:endParaRPr kumimoji="1" lang="en-US" altLang="ja-JP" sz="900" dirty="0" smtClean="0">
                        <a:solidFill>
                          <a:schemeClr val="tx1"/>
                        </a:solidFill>
                      </a:endParaRPr>
                    </a:p>
                  </a:txBody>
                  <a:tcPr anchor="ctr"/>
                </a:tc>
                <a:tc>
                  <a:txBody>
                    <a:bodyPr/>
                    <a:lstStyle/>
                    <a:p>
                      <a:pPr algn="l"/>
                      <a:r>
                        <a:rPr kumimoji="1" lang="ja-JP" altLang="en-US" sz="900" b="0" dirty="0" smtClean="0">
                          <a:solidFill>
                            <a:schemeClr val="tx1"/>
                          </a:solidFill>
                        </a:rPr>
                        <a:t>（</a:t>
                      </a:r>
                      <a:r>
                        <a:rPr kumimoji="1" lang="en-US" altLang="ja-JP" sz="900" b="0" dirty="0" smtClean="0">
                          <a:solidFill>
                            <a:schemeClr val="tx1"/>
                          </a:solidFill>
                        </a:rPr>
                        <a:t>2030</a:t>
                      </a:r>
                      <a:r>
                        <a:rPr kumimoji="1" lang="ja-JP" altLang="en-US" sz="900" b="0" dirty="0" smtClean="0">
                          <a:solidFill>
                            <a:schemeClr val="tx1"/>
                          </a:solidFill>
                        </a:rPr>
                        <a:t>年に向けて）</a:t>
                      </a:r>
                      <a:endParaRPr kumimoji="1" lang="en-US" altLang="ja-JP" sz="900" b="0" dirty="0" smtClean="0">
                        <a:solidFill>
                          <a:schemeClr val="tx1"/>
                        </a:solidFill>
                      </a:endParaRPr>
                    </a:p>
                    <a:p>
                      <a:pPr algn="l"/>
                      <a:r>
                        <a:rPr kumimoji="1" lang="ja-JP" altLang="en-US" sz="900" b="1" dirty="0" smtClean="0">
                          <a:solidFill>
                            <a:schemeClr val="tx1"/>
                          </a:solidFill>
                        </a:rPr>
                        <a:t>・水素・アンモニア</a:t>
                      </a:r>
                      <a:endParaRPr kumimoji="1" lang="en-US" altLang="ja-JP" sz="900" b="1" dirty="0" smtClean="0">
                        <a:solidFill>
                          <a:schemeClr val="tx1"/>
                        </a:solidFill>
                      </a:endParaRPr>
                    </a:p>
                    <a:p>
                      <a:pPr algn="l"/>
                      <a:r>
                        <a:rPr kumimoji="1" lang="ja-JP" altLang="en-US" sz="900" b="1" dirty="0" smtClean="0">
                          <a:solidFill>
                            <a:schemeClr val="tx1"/>
                          </a:solidFill>
                        </a:rPr>
                        <a:t>　</a:t>
                      </a:r>
                      <a:r>
                        <a:rPr kumimoji="1" lang="ja-JP" altLang="en-US" sz="900" b="0" dirty="0" smtClean="0">
                          <a:solidFill>
                            <a:schemeClr val="tx1"/>
                          </a:solidFill>
                        </a:rPr>
                        <a:t>⇒発電部門でガス火力への</a:t>
                      </a:r>
                      <a:r>
                        <a:rPr kumimoji="1" lang="en-US" altLang="ja-JP" sz="900" b="0" dirty="0" smtClean="0">
                          <a:solidFill>
                            <a:schemeClr val="tx1"/>
                          </a:solidFill>
                        </a:rPr>
                        <a:t>30%</a:t>
                      </a:r>
                      <a:r>
                        <a:rPr kumimoji="1" lang="ja-JP" altLang="en-US" sz="900" b="0" dirty="0" smtClean="0">
                          <a:solidFill>
                            <a:schemeClr val="tx1"/>
                          </a:solidFill>
                        </a:rPr>
                        <a:t>水素混</a:t>
                      </a:r>
                      <a:endParaRPr kumimoji="1" lang="en-US" altLang="ja-JP" sz="900" b="0" dirty="0" smtClean="0">
                        <a:solidFill>
                          <a:schemeClr val="tx1"/>
                        </a:solidFill>
                      </a:endParaRPr>
                    </a:p>
                    <a:p>
                      <a:pPr algn="l"/>
                      <a:r>
                        <a:rPr kumimoji="1" lang="ja-JP" altLang="en-US" sz="900" b="0" dirty="0" smtClean="0">
                          <a:solidFill>
                            <a:schemeClr val="tx1"/>
                          </a:solidFill>
                        </a:rPr>
                        <a:t>　　 焼や水素専焼、石炭火力への</a:t>
                      </a:r>
                      <a:r>
                        <a:rPr kumimoji="1" lang="en-US" altLang="ja-JP" sz="900" b="0" dirty="0" smtClean="0">
                          <a:solidFill>
                            <a:schemeClr val="tx1"/>
                          </a:solidFill>
                        </a:rPr>
                        <a:t>20</a:t>
                      </a:r>
                      <a:r>
                        <a:rPr kumimoji="1" lang="ja-JP" altLang="en-US" sz="900" b="0" dirty="0" smtClean="0">
                          <a:solidFill>
                            <a:schemeClr val="tx1"/>
                          </a:solidFill>
                        </a:rPr>
                        <a:t>％ア</a:t>
                      </a:r>
                      <a:endParaRPr kumimoji="1" lang="en-US" altLang="ja-JP" sz="900" b="0" dirty="0" smtClean="0">
                        <a:solidFill>
                          <a:schemeClr val="tx1"/>
                        </a:solidFill>
                      </a:endParaRPr>
                    </a:p>
                    <a:p>
                      <a:pPr algn="l"/>
                      <a:r>
                        <a:rPr kumimoji="1" lang="ja-JP" altLang="en-US" sz="900" b="0" dirty="0" smtClean="0">
                          <a:solidFill>
                            <a:schemeClr val="tx1"/>
                          </a:solidFill>
                        </a:rPr>
                        <a:t>　　 ンモニア混焼の導入・普及</a:t>
                      </a:r>
                      <a:endParaRPr kumimoji="1" lang="en-US" altLang="ja-JP" sz="900" b="0" dirty="0" smtClean="0">
                        <a:solidFill>
                          <a:schemeClr val="tx1"/>
                        </a:solidFill>
                      </a:endParaRPr>
                    </a:p>
                    <a:p>
                      <a:pPr algn="l"/>
                      <a:r>
                        <a:rPr kumimoji="1" lang="ja-JP" altLang="en-US" sz="900" dirty="0" smtClean="0">
                          <a:solidFill>
                            <a:schemeClr val="tx1"/>
                          </a:solidFill>
                        </a:rPr>
                        <a:t>・</a:t>
                      </a:r>
                      <a:r>
                        <a:rPr kumimoji="1" lang="ja-JP" altLang="en-US" sz="900" b="1" kern="1200" dirty="0" smtClean="0">
                          <a:solidFill>
                            <a:schemeClr val="tx1"/>
                          </a:solidFill>
                          <a:latin typeface="+mn-lt"/>
                          <a:ea typeface="+mn-ea"/>
                          <a:cs typeface="+mn-cs"/>
                        </a:rPr>
                        <a:t>資源・燃料</a:t>
                      </a:r>
                      <a:r>
                        <a:rPr kumimoji="1" lang="en-US" altLang="ja-JP" sz="900" dirty="0" smtClean="0">
                          <a:solidFill>
                            <a:schemeClr val="tx1"/>
                          </a:solidFill>
                        </a:rPr>
                        <a:t/>
                      </a:r>
                      <a:br>
                        <a:rPr kumimoji="1" lang="en-US" altLang="ja-JP" sz="900" dirty="0" smtClean="0">
                          <a:solidFill>
                            <a:schemeClr val="tx1"/>
                          </a:solidFill>
                        </a:rPr>
                      </a:br>
                      <a:r>
                        <a:rPr kumimoji="1" lang="ja-JP" altLang="en-US" sz="900" dirty="0" smtClean="0">
                          <a:solidFill>
                            <a:schemeClr val="tx1"/>
                          </a:solidFill>
                        </a:rPr>
                        <a:t>　⇒石油・天然ガスの自主開発比率を</a:t>
                      </a:r>
                      <a:endParaRPr kumimoji="1" lang="en-US" altLang="ja-JP" sz="900"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2019</a:t>
                      </a:r>
                      <a:r>
                        <a:rPr kumimoji="1" lang="ja-JP" altLang="en-US" sz="900" dirty="0" smtClean="0">
                          <a:solidFill>
                            <a:schemeClr val="tx1"/>
                          </a:solidFill>
                        </a:rPr>
                        <a:t>年度の</a:t>
                      </a:r>
                      <a:r>
                        <a:rPr kumimoji="1" lang="en-US" altLang="ja-JP" sz="900" dirty="0" smtClean="0">
                          <a:solidFill>
                            <a:schemeClr val="tx1"/>
                          </a:solidFill>
                        </a:rPr>
                        <a:t>34.7%</a:t>
                      </a:r>
                      <a:r>
                        <a:rPr kumimoji="1" lang="ja-JP" altLang="en-US" sz="900" dirty="0" smtClean="0">
                          <a:solidFill>
                            <a:schemeClr val="tx1"/>
                          </a:solidFill>
                        </a:rPr>
                        <a:t>から、</a:t>
                      </a:r>
                      <a:r>
                        <a:rPr kumimoji="1" lang="en-US" altLang="ja-JP" sz="900" dirty="0" smtClean="0">
                          <a:solidFill>
                            <a:schemeClr val="tx1"/>
                          </a:solidFill>
                        </a:rPr>
                        <a:t/>
                      </a:r>
                      <a:br>
                        <a:rPr kumimoji="1" lang="en-US" altLang="ja-JP" sz="900"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2030</a:t>
                      </a:r>
                      <a:r>
                        <a:rPr kumimoji="1" lang="ja-JP" altLang="en-US" sz="900" dirty="0" smtClean="0">
                          <a:solidFill>
                            <a:schemeClr val="tx1"/>
                          </a:solidFill>
                        </a:rPr>
                        <a:t>年に</a:t>
                      </a:r>
                      <a:r>
                        <a:rPr kumimoji="1" lang="en-US" altLang="ja-JP" sz="900" dirty="0" smtClean="0">
                          <a:solidFill>
                            <a:schemeClr val="tx1"/>
                          </a:solidFill>
                        </a:rPr>
                        <a:t>50%</a:t>
                      </a:r>
                      <a:r>
                        <a:rPr kumimoji="1" lang="ja-JP" altLang="en-US" sz="900" dirty="0" smtClean="0">
                          <a:solidFill>
                            <a:schemeClr val="tx1"/>
                          </a:solidFill>
                        </a:rPr>
                        <a:t>以上</a:t>
                      </a:r>
                      <a:r>
                        <a:rPr kumimoji="1" lang="en-US" altLang="ja-JP" sz="900" dirty="0" smtClean="0">
                          <a:solidFill>
                            <a:schemeClr val="tx1"/>
                          </a:solidFill>
                        </a:rPr>
                        <a:t/>
                      </a:r>
                      <a:br>
                        <a:rPr kumimoji="1" lang="en-US" altLang="ja-JP" sz="900"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2040</a:t>
                      </a:r>
                      <a:r>
                        <a:rPr kumimoji="1" lang="ja-JP" altLang="en-US" sz="900" dirty="0" smtClean="0">
                          <a:solidFill>
                            <a:schemeClr val="tx1"/>
                          </a:solidFill>
                        </a:rPr>
                        <a:t>年には</a:t>
                      </a:r>
                      <a:r>
                        <a:rPr kumimoji="1" lang="en-US" altLang="ja-JP" sz="900" dirty="0" smtClean="0">
                          <a:solidFill>
                            <a:schemeClr val="tx1"/>
                          </a:solidFill>
                        </a:rPr>
                        <a:t>60%</a:t>
                      </a:r>
                      <a:r>
                        <a:rPr kumimoji="1" lang="ja-JP" altLang="en-US" sz="900" dirty="0" smtClean="0">
                          <a:solidFill>
                            <a:schemeClr val="tx1"/>
                          </a:solidFill>
                        </a:rPr>
                        <a:t>以上</a:t>
                      </a:r>
                      <a:endParaRPr kumimoji="1" lang="en-US" altLang="ja-JP" sz="900" dirty="0" smtClean="0">
                        <a:solidFill>
                          <a:schemeClr val="tx1"/>
                        </a:solidFill>
                      </a:endParaRPr>
                    </a:p>
                    <a:p>
                      <a:pPr algn="l"/>
                      <a:r>
                        <a:rPr kumimoji="1" lang="ja-JP" altLang="en-US" sz="900" b="0" dirty="0" smtClean="0">
                          <a:solidFill>
                            <a:schemeClr val="tx1"/>
                          </a:solidFill>
                        </a:rPr>
                        <a:t>　　　　　　　　　　　　　　　　　　　　　　　など</a:t>
                      </a:r>
                      <a:endParaRPr kumimoji="1" lang="en-US" altLang="ja-JP" sz="900" b="0" dirty="0" smtClean="0">
                        <a:solidFill>
                          <a:schemeClr val="tx1"/>
                        </a:solidFill>
                      </a:endParaRPr>
                    </a:p>
                    <a:p>
                      <a:pPr algn="l"/>
                      <a:endParaRPr kumimoji="1" lang="en-US" altLang="ja-JP" sz="900" b="0" dirty="0" smtClean="0">
                        <a:solidFill>
                          <a:schemeClr val="tx1"/>
                        </a:solidFill>
                      </a:endParaRPr>
                    </a:p>
                    <a:p>
                      <a:pPr algn="l"/>
                      <a:r>
                        <a:rPr kumimoji="1" lang="ja-JP" altLang="en-US" sz="900" b="0" dirty="0" smtClean="0">
                          <a:solidFill>
                            <a:schemeClr val="tx1"/>
                          </a:solidFill>
                        </a:rPr>
                        <a:t>（</a:t>
                      </a:r>
                      <a:r>
                        <a:rPr kumimoji="1" lang="en-US" altLang="ja-JP" sz="900" b="0" dirty="0" smtClean="0">
                          <a:solidFill>
                            <a:schemeClr val="tx1"/>
                          </a:solidFill>
                        </a:rPr>
                        <a:t>2050</a:t>
                      </a:r>
                      <a:r>
                        <a:rPr kumimoji="1" lang="ja-JP" altLang="en-US" sz="900" b="0" dirty="0" smtClean="0">
                          <a:solidFill>
                            <a:schemeClr val="tx1"/>
                          </a:solidFill>
                        </a:rPr>
                        <a:t>年に向けて）</a:t>
                      </a:r>
                      <a:endParaRPr kumimoji="1" lang="en-US" altLang="ja-JP" sz="900" b="0" dirty="0" smtClean="0">
                        <a:solidFill>
                          <a:schemeClr val="tx1"/>
                        </a:solidFill>
                      </a:endParaRPr>
                    </a:p>
                    <a:p>
                      <a:pPr algn="l"/>
                      <a:r>
                        <a:rPr kumimoji="1" lang="ja-JP" altLang="en-US" sz="900" b="1" dirty="0" smtClean="0">
                          <a:solidFill>
                            <a:schemeClr val="tx1"/>
                          </a:solidFill>
                        </a:rPr>
                        <a:t>・カーボンニュートラル</a:t>
                      </a:r>
                      <a:endParaRPr kumimoji="1" lang="en-US" altLang="ja-JP" sz="900" dirty="0" smtClean="0">
                        <a:solidFill>
                          <a:schemeClr val="tx1"/>
                        </a:solidFill>
                      </a:endParaRPr>
                    </a:p>
                  </a:txBody>
                  <a:tcPr anchor="ctr"/>
                </a:tc>
                <a:tc>
                  <a:txBody>
                    <a:bodyPr/>
                    <a:lstStyle/>
                    <a:p>
                      <a:pPr algn="l"/>
                      <a:r>
                        <a:rPr kumimoji="1" lang="en-US" altLang="ja-JP" sz="900" dirty="0" smtClean="0"/>
                        <a:t>2050</a:t>
                      </a:r>
                      <a:r>
                        <a:rPr kumimoji="1" lang="ja-JP" altLang="en-US" sz="900" dirty="0" smtClean="0"/>
                        <a:t>年カーボンニュートラルを見据え、</a:t>
                      </a:r>
                      <a:r>
                        <a:rPr kumimoji="1" lang="en-US" altLang="ja-JP" sz="900" dirty="0" smtClean="0"/>
                        <a:t>2030</a:t>
                      </a:r>
                      <a:r>
                        <a:rPr kumimoji="1" lang="ja-JP" altLang="en-US" sz="900" dirty="0" smtClean="0"/>
                        <a:t>年の政策対応を設定。</a:t>
                      </a:r>
                    </a:p>
                  </a:txBody>
                  <a:tcPr anchor="ctr"/>
                </a:tc>
                <a:tc>
                  <a:txBody>
                    <a:bodyPr/>
                    <a:lstStyle/>
                    <a:p>
                      <a:pPr algn="l"/>
                      <a:r>
                        <a:rPr kumimoji="1" lang="ja-JP" altLang="en-US" sz="900" b="1" dirty="0" smtClean="0"/>
                        <a:t>長期：</a:t>
                      </a:r>
                      <a:r>
                        <a:rPr kumimoji="1" lang="en-US" altLang="ja-JP" sz="900" b="1" dirty="0" smtClean="0"/>
                        <a:t>2050</a:t>
                      </a:r>
                      <a:r>
                        <a:rPr kumimoji="1" lang="ja-JP" altLang="en-US" sz="900" b="1" dirty="0" smtClean="0"/>
                        <a:t>年</a:t>
                      </a:r>
                      <a:endParaRPr kumimoji="1" lang="en-US" altLang="ja-JP" sz="900" b="1" dirty="0" smtClean="0"/>
                    </a:p>
                    <a:p>
                      <a:pPr algn="l"/>
                      <a:r>
                        <a:rPr kumimoji="1" lang="ja-JP" altLang="en-US" sz="900" b="1" dirty="0" smtClean="0"/>
                        <a:t>中期：</a:t>
                      </a:r>
                      <a:r>
                        <a:rPr kumimoji="1" lang="en-US" altLang="ja-JP" sz="900" b="1" dirty="0" smtClean="0"/>
                        <a:t>2030</a:t>
                      </a:r>
                      <a:r>
                        <a:rPr kumimoji="1" lang="ja-JP" altLang="en-US" sz="900" b="1" dirty="0" smtClean="0"/>
                        <a:t>年</a:t>
                      </a:r>
                      <a:endParaRPr kumimoji="1" lang="en-US" altLang="ja-JP" sz="900" b="1" dirty="0" smtClean="0"/>
                    </a:p>
                    <a:p>
                      <a:pPr algn="l"/>
                      <a:endParaRPr kumimoji="1" lang="ja-JP" altLang="en-US" sz="900" b="1" dirty="0"/>
                    </a:p>
                    <a:p>
                      <a:pPr algn="l"/>
                      <a:r>
                        <a:rPr kumimoji="1" lang="ja-JP" altLang="en-US" sz="900" b="0" dirty="0" smtClean="0"/>
                        <a:t>（</a:t>
                      </a:r>
                      <a:r>
                        <a:rPr kumimoji="1" lang="en-US" altLang="ja-JP" sz="900" b="1" dirty="0" smtClean="0"/>
                        <a:t>2050</a:t>
                      </a:r>
                      <a:r>
                        <a:rPr kumimoji="1" lang="ja-JP" altLang="en-US" sz="900" b="1" dirty="0" smtClean="0"/>
                        <a:t>年カーボンニュートラル</a:t>
                      </a:r>
                      <a:r>
                        <a:rPr kumimoji="1" lang="ja-JP" altLang="en-US" sz="900" dirty="0" smtClean="0"/>
                        <a:t>（</a:t>
                      </a:r>
                      <a:r>
                        <a:rPr kumimoji="1" lang="en-US" altLang="ja-JP" sz="900" dirty="0" smtClean="0"/>
                        <a:t>2020</a:t>
                      </a:r>
                      <a:r>
                        <a:rPr kumimoji="1" lang="ja-JP" altLang="en-US" sz="900" dirty="0" smtClean="0"/>
                        <a:t>年</a:t>
                      </a:r>
                      <a:r>
                        <a:rPr kumimoji="1" lang="en-US" altLang="ja-JP" sz="900" dirty="0" smtClean="0"/>
                        <a:t>10</a:t>
                      </a:r>
                      <a:r>
                        <a:rPr kumimoji="1" lang="ja-JP" altLang="en-US" sz="900" dirty="0" smtClean="0"/>
                        <a:t>月表明）、</a:t>
                      </a:r>
                      <a:r>
                        <a:rPr kumimoji="1" lang="en-US" altLang="ja-JP" sz="900" b="1" dirty="0" smtClean="0"/>
                        <a:t>2030</a:t>
                      </a:r>
                      <a:r>
                        <a:rPr kumimoji="1" lang="ja-JP" altLang="en-US" sz="900" b="1" dirty="0" smtClean="0"/>
                        <a:t>年度の</a:t>
                      </a:r>
                      <a:r>
                        <a:rPr kumimoji="1" lang="en-US" altLang="ja-JP" sz="900" b="1" dirty="0" smtClean="0"/>
                        <a:t>46</a:t>
                      </a:r>
                      <a:r>
                        <a:rPr kumimoji="1" lang="ja-JP" altLang="en-US" sz="900" b="1" dirty="0" smtClean="0"/>
                        <a:t>％削減、更に</a:t>
                      </a:r>
                      <a:r>
                        <a:rPr kumimoji="1" lang="en-US" altLang="ja-JP" sz="900" b="1" dirty="0" smtClean="0"/>
                        <a:t>50</a:t>
                      </a:r>
                      <a:r>
                        <a:rPr kumimoji="1" lang="ja-JP" altLang="en-US" sz="900" b="1" dirty="0" smtClean="0"/>
                        <a:t>％の高みをめざして挑戦を続ける新たな削減目標</a:t>
                      </a:r>
                      <a:r>
                        <a:rPr kumimoji="1" lang="ja-JP" altLang="en-US" sz="900" dirty="0" smtClean="0"/>
                        <a:t>（</a:t>
                      </a:r>
                      <a:r>
                        <a:rPr kumimoji="1" lang="en-US" altLang="ja-JP" sz="900" dirty="0" smtClean="0"/>
                        <a:t>2021</a:t>
                      </a:r>
                      <a:r>
                        <a:rPr kumimoji="1" lang="ja-JP" altLang="en-US" sz="900" dirty="0" smtClean="0"/>
                        <a:t>年</a:t>
                      </a:r>
                      <a:r>
                        <a:rPr kumimoji="1" lang="en-US" altLang="ja-JP" sz="900" dirty="0" smtClean="0"/>
                        <a:t>4</a:t>
                      </a:r>
                      <a:r>
                        <a:rPr kumimoji="1" lang="ja-JP" altLang="en-US" sz="900" dirty="0" smtClean="0"/>
                        <a:t>月表明）の実現。）</a:t>
                      </a:r>
                      <a:endParaRPr kumimoji="1" lang="ja-JP" altLang="en-US" sz="900" dirty="0"/>
                    </a:p>
                  </a:txBody>
                  <a:tcPr anchor="ctr"/>
                </a:tc>
                <a:extLst>
                  <a:ext uri="{0D108BD9-81ED-4DB2-BD59-A6C34878D82A}">
                    <a16:rowId xmlns:a16="http://schemas.microsoft.com/office/drawing/2014/main" val="3315381346"/>
                  </a:ext>
                </a:extLst>
              </a:tr>
            </a:tbl>
          </a:graphicData>
        </a:graphic>
      </p:graphicFrame>
      <p:sp>
        <p:nvSpPr>
          <p:cNvPr id="5" name="テキスト ボックス 4"/>
          <p:cNvSpPr txBox="1">
            <a:spLocks noChangeArrowheads="1"/>
          </p:cNvSpPr>
          <p:nvPr/>
        </p:nvSpPr>
        <p:spPr bwMode="auto">
          <a:xfrm>
            <a:off x="7329192" y="4482547"/>
            <a:ext cx="181480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出典：各戦略をもとに副首都推進局で作成</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34500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cxnSp>
        <p:nvCxnSpPr>
          <p:cNvPr id="9" name="直線コネクタ 8"/>
          <p:cNvCxnSpPr/>
          <p:nvPr/>
        </p:nvCxnSpPr>
        <p:spPr>
          <a:xfrm>
            <a:off x="308916" y="707279"/>
            <a:ext cx="8726251" cy="0"/>
          </a:xfrm>
          <a:prstGeom prst="line">
            <a:avLst/>
          </a:prstGeom>
        </p:spPr>
        <p:style>
          <a:lnRef idx="1">
            <a:schemeClr val="dk1"/>
          </a:lnRef>
          <a:fillRef idx="0">
            <a:schemeClr val="dk1"/>
          </a:fillRef>
          <a:effectRef idx="0">
            <a:schemeClr val="dk1"/>
          </a:effectRef>
          <a:fontRef idx="minor">
            <a:schemeClr val="tx1"/>
          </a:fontRef>
        </p:style>
      </p:cxnSp>
      <p:sp>
        <p:nvSpPr>
          <p:cNvPr id="8" name="正方形/長方形 7"/>
          <p:cNvSpPr/>
          <p:nvPr/>
        </p:nvSpPr>
        <p:spPr>
          <a:xfrm>
            <a:off x="145416" y="199593"/>
            <a:ext cx="8616472" cy="400110"/>
          </a:xfrm>
          <a:prstGeom prst="rect">
            <a:avLst/>
          </a:prstGeom>
        </p:spPr>
        <p:txBody>
          <a:bodyPr wrap="square">
            <a:spAutoFit/>
          </a:bodyPr>
          <a:lstStyle/>
          <a:p>
            <a:r>
              <a:rPr lang="ja-JP" altLang="en-US" sz="2000" b="1" dirty="0" smtClean="0"/>
              <a:t>■　将来に予定される主な出来事</a:t>
            </a:r>
            <a:endParaRPr lang="ja-JP" altLang="en-US" sz="2000" b="1" dirty="0"/>
          </a:p>
        </p:txBody>
      </p:sp>
      <p:sp>
        <p:nvSpPr>
          <p:cNvPr id="42" name="図形 41"/>
          <p:cNvSpPr/>
          <p:nvPr/>
        </p:nvSpPr>
        <p:spPr>
          <a:xfrm rot="17665901" flipV="1">
            <a:off x="260064" y="1177355"/>
            <a:ext cx="8018210" cy="5416097"/>
          </a:xfrm>
          <a:prstGeom prst="swooshArrow">
            <a:avLst>
              <a:gd name="adj1" fmla="val 25000"/>
              <a:gd name="adj2" fmla="val 25000"/>
            </a:avLst>
          </a:prstGeom>
          <a:solidFill>
            <a:srgbClr val="FFC000"/>
          </a:solidFill>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51" name="正方形/長方形 50"/>
          <p:cNvSpPr/>
          <p:nvPr/>
        </p:nvSpPr>
        <p:spPr>
          <a:xfrm>
            <a:off x="600583" y="5959665"/>
            <a:ext cx="540000"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ja-JP" altLang="en-US" sz="1600" b="1" spc="-9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現在　</a:t>
            </a:r>
            <a:endParaRPr lang="en-US" altLang="ja-JP" sz="1600" b="1" spc="-9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spc="-9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spc="-9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・副首都ビジョン改定（予定）</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1698270" y="5275922"/>
            <a:ext cx="2792185"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2025</a:t>
            </a: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・大阪・関西万博開催</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・団塊の世代が</a:t>
            </a:r>
            <a:r>
              <a:rPr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歳以上の後期</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高齢者に</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4"/>
          <p:cNvSpPr txBox="1">
            <a:spLocks noChangeArrowheads="1"/>
          </p:cNvSpPr>
          <p:nvPr/>
        </p:nvSpPr>
        <p:spPr bwMode="auto">
          <a:xfrm>
            <a:off x="6364027" y="5871887"/>
            <a:ext cx="280831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事業等の名称は仮称や通称のものもある</a:t>
            </a:r>
            <a:endParaRPr lang="en-US" altLang="ja-JP"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en-US" altLang="ja-JP"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今後の予定</a:t>
            </a:r>
            <a:r>
              <a:rPr lang="ja-JP" altLang="en-US"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は現時点</a:t>
            </a:r>
            <a:r>
              <a:rPr lang="ja-JP" altLang="en-US"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の想定</a:t>
            </a:r>
            <a:endParaRPr lang="en-US" altLang="ja-JP"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各事業</a:t>
            </a:r>
            <a:r>
              <a:rPr lang="ja-JP" altLang="en-US"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取組状況等により変動</a:t>
            </a:r>
            <a:r>
              <a:rPr lang="ja-JP" altLang="en-US"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があり得る</a:t>
            </a:r>
          </a:p>
        </p:txBody>
      </p:sp>
      <p:sp>
        <p:nvSpPr>
          <p:cNvPr id="67" name="円/楕円 25"/>
          <p:cNvSpPr/>
          <p:nvPr/>
        </p:nvSpPr>
        <p:spPr>
          <a:xfrm>
            <a:off x="2469169" y="4522196"/>
            <a:ext cx="1800000" cy="49988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lstStyle/>
          <a:p>
            <a:r>
              <a:rPr lang="en-US" altLang="ja-JP" sz="1600" b="1" dirty="0" smtClean="0">
                <a:solidFill>
                  <a:schemeClr val="tx2"/>
                </a:solidFill>
                <a:latin typeface="Meiryo UI" panose="020B0604030504040204" pitchFamily="50" charset="-128"/>
                <a:ea typeface="Meiryo UI" panose="020B0604030504040204" pitchFamily="50" charset="-128"/>
              </a:rPr>
              <a:t>2029</a:t>
            </a: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rPr>
              <a:t>　・統合型リゾート（</a:t>
            </a:r>
            <a:r>
              <a:rPr lang="en-US" altLang="ja-JP" sz="1600" b="1" dirty="0" smtClean="0">
                <a:solidFill>
                  <a:schemeClr val="tx2"/>
                </a:solidFill>
                <a:latin typeface="Meiryo UI" panose="020B0604030504040204" pitchFamily="50" charset="-128"/>
                <a:ea typeface="Meiryo UI" panose="020B0604030504040204" pitchFamily="50" charset="-128"/>
              </a:rPr>
              <a:t>IR</a:t>
            </a:r>
            <a:r>
              <a:rPr lang="ja-JP" altLang="en-US" sz="1600" b="1" dirty="0" smtClean="0">
                <a:solidFill>
                  <a:schemeClr val="tx2"/>
                </a:solidFill>
                <a:latin typeface="Meiryo UI" panose="020B0604030504040204" pitchFamily="50" charset="-128"/>
                <a:ea typeface="Meiryo UI" panose="020B0604030504040204" pitchFamily="50" charset="-128"/>
              </a:rPr>
              <a:t>）開業</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p:cNvSpPr/>
          <p:nvPr/>
        </p:nvSpPr>
        <p:spPr>
          <a:xfrm>
            <a:off x="4132041" y="3061813"/>
            <a:ext cx="3468187" cy="754192"/>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・スーパー</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メガリージョン形成</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（リニア中央新幹線・北陸新幹線大阪開業）</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3372497" y="3885403"/>
            <a:ext cx="540000"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2030</a:t>
            </a: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達成目標年</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132041" y="2775412"/>
            <a:ext cx="540000"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2040</a:t>
            </a:r>
            <a:endParaRPr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・副首都ビジョン改定時に生まれた子どもたちが成人</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・団塊</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ジュニア世代が高齢者</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高齢者人口ピーク</a:t>
            </a: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5016860" y="2004231"/>
            <a:ext cx="540000"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2050</a:t>
            </a:r>
            <a:endParaRPr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・カーボンニュートラル達成目標年</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・団塊</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ジュニア世代</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が後期高齢者に</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・日本</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の人口</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が</a:t>
            </a: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億人を</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割り込む</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5286860" y="1072787"/>
            <a:ext cx="540000"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2100</a:t>
            </a:r>
            <a:endParaRPr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・日本</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の人口</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が</a:t>
            </a: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6,000</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万人を割り込む</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スライド番号プレースホルダー 3"/>
          <p:cNvSpPr>
            <a:spLocks noGrp="1"/>
          </p:cNvSpPr>
          <p:nvPr>
            <p:ph type="sldNum" sz="quarter" idx="12"/>
          </p:nvPr>
        </p:nvSpPr>
        <p:spPr>
          <a:xfrm>
            <a:off x="6968447" y="6492875"/>
            <a:ext cx="2057400" cy="365125"/>
          </a:xfrm>
        </p:spPr>
        <p:txBody>
          <a:bodyPr/>
          <a:lstStyle/>
          <a:p>
            <a:fld id="{50F88186-B17D-4CE3-A887-D91699CF601C}" type="slidenum">
              <a:rPr kumimoji="1" lang="ja-JP" altLang="en-US" smtClean="0"/>
              <a:t>11</a:t>
            </a:fld>
            <a:endParaRPr kumimoji="1" lang="ja-JP" altLang="en-US" dirty="0"/>
          </a:p>
        </p:txBody>
      </p:sp>
    </p:spTree>
    <p:extLst>
      <p:ext uri="{BB962C8B-B14F-4D97-AF65-F5344CB8AC3E}">
        <p14:creationId xmlns:p14="http://schemas.microsoft.com/office/powerpoint/2010/main" val="35071982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177378636"/>
              </p:ext>
            </p:extLst>
          </p:nvPr>
        </p:nvGraphicFramePr>
        <p:xfrm>
          <a:off x="42648" y="403259"/>
          <a:ext cx="2839097" cy="3938329"/>
        </p:xfrm>
        <a:graphic>
          <a:graphicData uri="http://schemas.openxmlformats.org/drawingml/2006/table">
            <a:tbl>
              <a:tblPr firstRow="1" bandRow="1">
                <a:tableStyleId>{5940675A-B579-460E-94D1-54222C63F5DA}</a:tableStyleId>
              </a:tblPr>
              <a:tblGrid>
                <a:gridCol w="2839097">
                  <a:extLst>
                    <a:ext uri="{9D8B030D-6E8A-4147-A177-3AD203B41FA5}">
                      <a16:colId xmlns:a16="http://schemas.microsoft.com/office/drawing/2014/main" val="778088406"/>
                    </a:ext>
                  </a:extLst>
                </a:gridCol>
              </a:tblGrid>
              <a:tr h="269205">
                <a:tc>
                  <a:txBody>
                    <a:bodyPr/>
                    <a:lstStyle/>
                    <a:p>
                      <a:pPr algn="ctr"/>
                      <a:r>
                        <a:rPr kumimoji="1" lang="ja-JP" altLang="en-US" sz="1200" b="1" dirty="0" smtClean="0">
                          <a:solidFill>
                            <a:schemeClr val="bg1"/>
                          </a:solidFill>
                        </a:rPr>
                        <a:t>大阪自らの取組</a:t>
                      </a:r>
                      <a:endParaRPr kumimoji="1" lang="ja-JP" altLang="en-US" sz="1200" b="1" dirty="0">
                        <a:solidFill>
                          <a:schemeClr val="bg1"/>
                        </a:solidFill>
                      </a:endParaRPr>
                    </a:p>
                  </a:txBody>
                  <a:tcPr anchor="ctr">
                    <a:solidFill>
                      <a:schemeClr val="accent1"/>
                    </a:solidFill>
                  </a:tcPr>
                </a:tc>
                <a:extLst>
                  <a:ext uri="{0D108BD9-81ED-4DB2-BD59-A6C34878D82A}">
                    <a16:rowId xmlns:a16="http://schemas.microsoft.com/office/drawing/2014/main" val="3220701728"/>
                  </a:ext>
                </a:extLst>
              </a:tr>
              <a:tr h="3664009">
                <a:tc>
                  <a:txBody>
                    <a:bodyPr/>
                    <a:lstStyle/>
                    <a:p>
                      <a:pPr marL="0" indent="0">
                        <a:spcAft>
                          <a:spcPts val="600"/>
                        </a:spcAft>
                        <a:buFont typeface="Wingdings" panose="05000000000000000000" pitchFamily="2" charset="2"/>
                        <a:buNone/>
                      </a:pPr>
                      <a:r>
                        <a:rPr kumimoji="1" lang="ja-JP" altLang="en-US" sz="1100" b="1" dirty="0" smtClean="0">
                          <a:latin typeface="+mn-ea"/>
                          <a:ea typeface="+mn-ea"/>
                        </a:rPr>
                        <a:t>府市一体となった取組</a:t>
                      </a:r>
                      <a:endParaRPr kumimoji="1" lang="en-US" altLang="ja-JP" sz="1100" b="1" dirty="0" smtClean="0">
                        <a:latin typeface="+mn-ea"/>
                        <a:ea typeface="+mn-ea"/>
                      </a:endParaRPr>
                    </a:p>
                    <a:p>
                      <a:pPr marL="0" indent="0">
                        <a:buFont typeface="Wingdings" panose="05000000000000000000" pitchFamily="2" charset="2"/>
                        <a:buNone/>
                      </a:pPr>
                      <a:r>
                        <a:rPr kumimoji="1" lang="ja-JP" altLang="en-US" sz="1050" dirty="0" smtClean="0">
                          <a:latin typeface="+mn-ea"/>
                          <a:ea typeface="+mn-ea"/>
                        </a:rPr>
                        <a:t>　・府市の一体性強化</a:t>
                      </a:r>
                      <a:endParaRPr kumimoji="1" lang="en-US" altLang="ja-JP" sz="1050" dirty="0" smtClean="0">
                        <a:latin typeface="+mn-ea"/>
                        <a:ea typeface="+mn-ea"/>
                      </a:endParaRPr>
                    </a:p>
                    <a:p>
                      <a:pPr marL="0" indent="0">
                        <a:buFont typeface="Wingdings" panose="05000000000000000000" pitchFamily="2" charset="2"/>
                        <a:buNone/>
                      </a:pPr>
                      <a:r>
                        <a:rPr kumimoji="1" lang="ja-JP" altLang="en-US" sz="1050" dirty="0" smtClean="0">
                          <a:latin typeface="+mn-ea"/>
                          <a:ea typeface="+mn-ea"/>
                        </a:rPr>
                        <a:t>　・統合機関等の機能強化</a:t>
                      </a:r>
                      <a:endParaRPr kumimoji="1" lang="en-US" altLang="ja-JP" sz="1050" dirty="0" smtClean="0">
                        <a:latin typeface="+mn-ea"/>
                        <a:ea typeface="+mn-ea"/>
                      </a:endParaRPr>
                    </a:p>
                    <a:p>
                      <a:pPr marL="0" indent="0">
                        <a:spcAft>
                          <a:spcPts val="600"/>
                        </a:spcAft>
                        <a:buFont typeface="Wingdings" panose="05000000000000000000" pitchFamily="2" charset="2"/>
                        <a:buNone/>
                      </a:pPr>
                      <a:r>
                        <a:rPr kumimoji="1" lang="ja-JP" altLang="en-US" sz="1050" dirty="0" smtClean="0">
                          <a:latin typeface="+mn-ea"/>
                          <a:ea typeface="+mn-ea"/>
                        </a:rPr>
                        <a:t>　・府市一体の政策強化</a:t>
                      </a:r>
                      <a:endParaRPr kumimoji="1" lang="en-US" altLang="ja-JP" sz="1050" b="1"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dirty="0" smtClean="0">
                          <a:latin typeface="+mn-ea"/>
                          <a:ea typeface="+mn-ea"/>
                        </a:rPr>
                        <a:t>府域全体へ　　</a:t>
                      </a:r>
                      <a:r>
                        <a:rPr kumimoji="1" lang="ja-JP" altLang="en-US" sz="1200" b="1" dirty="0" smtClean="0">
                          <a:latin typeface="+mn-ea"/>
                          <a:ea typeface="+mn-ea"/>
                        </a:rPr>
                        <a:t>　　　　　　　</a:t>
                      </a:r>
                      <a:endParaRPr kumimoji="1" lang="en-US" altLang="ja-JP" sz="1200" b="1"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50" dirty="0" smtClean="0">
                          <a:latin typeface="+mn-ea"/>
                          <a:ea typeface="+mn-ea"/>
                        </a:rPr>
                        <a:t>　・ブロック内での連携に加え</a:t>
                      </a:r>
                      <a:endParaRPr kumimoji="1" lang="en-US" altLang="ja-JP" sz="105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50" dirty="0" smtClean="0">
                          <a:latin typeface="+mn-ea"/>
                          <a:ea typeface="+mn-ea"/>
                        </a:rPr>
                        <a:t>　　大阪市と周辺市の連携強化</a:t>
                      </a:r>
                      <a:endParaRPr kumimoji="1" lang="en-US" altLang="ja-JP" sz="105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50" dirty="0" smtClean="0">
                          <a:latin typeface="+mn-ea"/>
                          <a:ea typeface="+mn-ea"/>
                        </a:rPr>
                        <a:t>　・町村の自治機能の維持</a:t>
                      </a:r>
                      <a:endParaRPr kumimoji="1" lang="en-US" altLang="ja-JP" sz="105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50" dirty="0" smtClean="0">
                          <a:latin typeface="+mn-ea"/>
                          <a:ea typeface="+mn-ea"/>
                        </a:rPr>
                        <a:t>　・コミュニティの充実</a:t>
                      </a:r>
                      <a:endParaRPr kumimoji="1" lang="en-US" altLang="ja-JP" sz="105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50" dirty="0" smtClean="0">
                          <a:latin typeface="+mn-ea"/>
                          <a:ea typeface="+mn-ea"/>
                        </a:rPr>
                        <a:t>　・シティズンシップ教育</a:t>
                      </a:r>
                      <a:endParaRPr kumimoji="1" lang="en-US" altLang="ja-JP" sz="1050" dirty="0" smtClean="0">
                        <a:latin typeface="+mn-ea"/>
                        <a:ea typeface="+mn-ea"/>
                      </a:endParaRPr>
                    </a:p>
                    <a:p>
                      <a:pPr marL="0" indent="0">
                        <a:buFont typeface="Wingdings" panose="05000000000000000000" pitchFamily="2" charset="2"/>
                        <a:buNone/>
                      </a:pPr>
                      <a:r>
                        <a:rPr kumimoji="1" lang="ja-JP" altLang="en-US" sz="1050" baseline="0" dirty="0" smtClean="0">
                          <a:latin typeface="+mn-ea"/>
                          <a:ea typeface="+mn-ea"/>
                        </a:rPr>
                        <a:t>　⇒公共施設サービスの共同利用、専門人材の</a:t>
                      </a:r>
                      <a:endParaRPr kumimoji="1" lang="en-US" altLang="ja-JP" sz="1050" baseline="0" dirty="0" smtClean="0">
                        <a:latin typeface="+mn-ea"/>
                        <a:ea typeface="+mn-ea"/>
                      </a:endParaRPr>
                    </a:p>
                    <a:p>
                      <a:pPr marL="0" indent="0">
                        <a:buFont typeface="Wingdings" panose="05000000000000000000" pitchFamily="2" charset="2"/>
                        <a:buNone/>
                      </a:pPr>
                      <a:r>
                        <a:rPr kumimoji="1" lang="ja-JP" altLang="en-US" sz="1050" baseline="0" dirty="0" smtClean="0">
                          <a:latin typeface="+mn-ea"/>
                          <a:ea typeface="+mn-ea"/>
                        </a:rPr>
                        <a:t>　　 共同採用などに加えて、</a:t>
                      </a:r>
                      <a:endParaRPr kumimoji="1" lang="en-US" altLang="ja-JP" sz="1050" baseline="0" dirty="0" smtClean="0">
                        <a:latin typeface="+mn-ea"/>
                        <a:ea typeface="+mn-ea"/>
                      </a:endParaRPr>
                    </a:p>
                    <a:p>
                      <a:pPr marL="0" indent="0">
                        <a:spcAft>
                          <a:spcPts val="600"/>
                        </a:spcAft>
                        <a:buFont typeface="Wingdings" panose="05000000000000000000" pitchFamily="2" charset="2"/>
                        <a:buNone/>
                      </a:pPr>
                      <a:r>
                        <a:rPr kumimoji="1" lang="ja-JP" altLang="en-US" sz="1050" baseline="0" dirty="0" smtClean="0">
                          <a:latin typeface="+mn-ea"/>
                          <a:ea typeface="+mn-ea"/>
                        </a:rPr>
                        <a:t>　　 政策面でのチャレンジ促進へ</a:t>
                      </a:r>
                      <a:endParaRPr kumimoji="1" lang="en-US" altLang="ja-JP" sz="1050" baseline="0" dirty="0" smtClean="0">
                        <a:latin typeface="+mn-ea"/>
                        <a:ea typeface="+mn-ea"/>
                      </a:endParaRPr>
                    </a:p>
                    <a:p>
                      <a:pPr marL="0" indent="0">
                        <a:spcAft>
                          <a:spcPts val="600"/>
                        </a:spcAft>
                        <a:buFont typeface="Wingdings" panose="05000000000000000000" pitchFamily="2" charset="2"/>
                        <a:buNone/>
                      </a:pPr>
                      <a:endParaRPr kumimoji="1" lang="en-US" altLang="ja-JP" sz="1050" baseline="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dirty="0" smtClean="0">
                          <a:latin typeface="+mn-ea"/>
                          <a:ea typeface="+mn-ea"/>
                        </a:rPr>
                        <a:t>府域を越えて</a:t>
                      </a:r>
                      <a:endParaRPr kumimoji="1" lang="en-US" altLang="ja-JP" sz="1100" b="1"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50" b="1" dirty="0" smtClean="0">
                          <a:latin typeface="+mn-ea"/>
                          <a:ea typeface="+mn-ea"/>
                        </a:rPr>
                        <a:t>　</a:t>
                      </a:r>
                      <a:r>
                        <a:rPr kumimoji="1" lang="ja-JP" altLang="en-US" sz="1050" b="0" dirty="0" smtClean="0">
                          <a:latin typeface="+mn-ea"/>
                          <a:ea typeface="+mn-ea"/>
                        </a:rPr>
                        <a:t>・関西広域連合の通常活動の継続に加えて</a:t>
                      </a:r>
                      <a:endParaRPr kumimoji="1" lang="en-US" altLang="ja-JP" sz="1050" b="0" dirty="0" smtClean="0">
                        <a:latin typeface="+mn-ea"/>
                        <a:ea typeface="+mn-ea"/>
                      </a:endParaRPr>
                    </a:p>
                    <a:p>
                      <a:pPr marL="0" indent="0">
                        <a:buFont typeface="Wingdings" panose="05000000000000000000" pitchFamily="2" charset="2"/>
                        <a:buNone/>
                      </a:pPr>
                      <a:r>
                        <a:rPr kumimoji="1" lang="ja-JP" altLang="en-US" sz="1050" b="1" dirty="0" smtClean="0">
                          <a:latin typeface="+mn-ea"/>
                          <a:ea typeface="+mn-ea"/>
                        </a:rPr>
                        <a:t>　</a:t>
                      </a:r>
                      <a:r>
                        <a:rPr kumimoji="1" lang="ja-JP" altLang="en-US" sz="1050" b="0" dirty="0" smtClean="0">
                          <a:latin typeface="+mn-ea"/>
                          <a:ea typeface="+mn-ea"/>
                        </a:rPr>
                        <a:t>　広域</a:t>
                      </a:r>
                      <a:r>
                        <a:rPr kumimoji="1" lang="ja-JP" altLang="en-US" sz="1050" b="0" dirty="0" smtClean="0">
                          <a:solidFill>
                            <a:schemeClr val="tx1"/>
                          </a:solidFill>
                          <a:latin typeface="+mn-ea"/>
                          <a:ea typeface="+mn-ea"/>
                        </a:rPr>
                        <a:t>連合の現状を踏まえ、一体的な経済圏を</a:t>
                      </a:r>
                      <a:endParaRPr kumimoji="1" lang="en-US" altLang="ja-JP" sz="1050" b="0" dirty="0" smtClean="0">
                        <a:solidFill>
                          <a:schemeClr val="tx1"/>
                        </a:solidFill>
                        <a:latin typeface="+mn-ea"/>
                        <a:ea typeface="+mn-ea"/>
                      </a:endParaRPr>
                    </a:p>
                    <a:p>
                      <a:pPr marL="0" indent="0">
                        <a:buFont typeface="Wingdings" panose="05000000000000000000" pitchFamily="2" charset="2"/>
                        <a:buNone/>
                      </a:pPr>
                      <a:r>
                        <a:rPr kumimoji="1" lang="ja-JP" altLang="en-US" sz="1050" b="0" dirty="0" smtClean="0">
                          <a:solidFill>
                            <a:schemeClr val="tx1"/>
                          </a:solidFill>
                          <a:latin typeface="+mn-ea"/>
                          <a:ea typeface="+mn-ea"/>
                        </a:rPr>
                        <a:t>　　構成する京阪神</a:t>
                      </a:r>
                      <a:r>
                        <a:rPr kumimoji="1" lang="ja-JP" altLang="en-US" sz="1050" b="0" dirty="0" smtClean="0">
                          <a:latin typeface="+mn-ea"/>
                          <a:ea typeface="+mn-ea"/>
                        </a:rPr>
                        <a:t>レベルでの連携強化</a:t>
                      </a:r>
                      <a:endParaRPr kumimoji="1" lang="en-US" altLang="ja-JP" sz="1050" baseline="0" dirty="0" smtClean="0">
                        <a:latin typeface="+mn-ea"/>
                        <a:ea typeface="+mn-ea"/>
                      </a:endParaRPr>
                    </a:p>
                    <a:p>
                      <a:pPr marL="0" indent="0">
                        <a:buFont typeface="Wingdings" panose="05000000000000000000" pitchFamily="2" charset="2"/>
                        <a:buNone/>
                      </a:pPr>
                      <a:r>
                        <a:rPr kumimoji="1" lang="ja-JP" altLang="en-US" sz="1050" baseline="0" dirty="0" smtClean="0">
                          <a:latin typeface="+mn-ea"/>
                          <a:ea typeface="+mn-ea"/>
                        </a:rPr>
                        <a:t>　⇒個々の利害を超える、一体的な政策推進へ</a:t>
                      </a:r>
                      <a:endParaRPr kumimoji="1" lang="en-US" altLang="ja-JP" sz="1050" baseline="0" dirty="0" smtClean="0">
                        <a:latin typeface="+mn-ea"/>
                        <a:ea typeface="+mn-ea"/>
                      </a:endParaRPr>
                    </a:p>
                    <a:p>
                      <a:pPr marL="0" indent="0">
                        <a:buFont typeface="Wingdings" panose="05000000000000000000" pitchFamily="2" charset="2"/>
                        <a:buNone/>
                      </a:pPr>
                      <a:r>
                        <a:rPr kumimoji="1" lang="ja-JP" altLang="en-US" sz="1050" baseline="0" dirty="0" smtClean="0">
                          <a:latin typeface="+mn-ea"/>
                          <a:ea typeface="+mn-ea"/>
                        </a:rPr>
                        <a:t>　　 さらには将来的な道州制への道筋に</a:t>
                      </a:r>
                      <a:endParaRPr kumimoji="1" lang="en-US" altLang="ja-JP" sz="1050" baseline="0" dirty="0" smtClean="0">
                        <a:latin typeface="+mn-ea"/>
                        <a:ea typeface="+mn-ea"/>
                      </a:endParaRPr>
                    </a:p>
                  </a:txBody>
                  <a:tcPr/>
                </a:tc>
                <a:extLst>
                  <a:ext uri="{0D108BD9-81ED-4DB2-BD59-A6C34878D82A}">
                    <a16:rowId xmlns:a16="http://schemas.microsoft.com/office/drawing/2014/main" val="4235624003"/>
                  </a:ext>
                </a:extLst>
              </a:tr>
            </a:tbl>
          </a:graphicData>
        </a:graphic>
      </p:graphicFrame>
      <p:graphicFrame>
        <p:nvGraphicFramePr>
          <p:cNvPr id="6" name="表 5"/>
          <p:cNvGraphicFramePr>
            <a:graphicFrameLocks noGrp="1"/>
          </p:cNvGraphicFramePr>
          <p:nvPr>
            <p:extLst/>
          </p:nvPr>
        </p:nvGraphicFramePr>
        <p:xfrm>
          <a:off x="62059" y="4461096"/>
          <a:ext cx="2862716" cy="2299922"/>
        </p:xfrm>
        <a:graphic>
          <a:graphicData uri="http://schemas.openxmlformats.org/drawingml/2006/table">
            <a:tbl>
              <a:tblPr firstRow="1" bandRow="1">
                <a:tableStyleId>{5940675A-B579-460E-94D1-54222C63F5DA}</a:tableStyleId>
              </a:tblPr>
              <a:tblGrid>
                <a:gridCol w="2862716">
                  <a:extLst>
                    <a:ext uri="{9D8B030D-6E8A-4147-A177-3AD203B41FA5}">
                      <a16:colId xmlns:a16="http://schemas.microsoft.com/office/drawing/2014/main" val="778088406"/>
                    </a:ext>
                  </a:extLst>
                </a:gridCol>
              </a:tblGrid>
              <a:tr h="338086">
                <a:tc>
                  <a:txBody>
                    <a:bodyPr/>
                    <a:lstStyle/>
                    <a:p>
                      <a:pPr algn="ctr"/>
                      <a:r>
                        <a:rPr kumimoji="1" lang="ja-JP" altLang="en-US" sz="1200" b="1" dirty="0" smtClean="0">
                          <a:solidFill>
                            <a:schemeClr val="bg1"/>
                          </a:solidFill>
                        </a:rPr>
                        <a:t>国との関係</a:t>
                      </a:r>
                      <a:endParaRPr kumimoji="1" lang="ja-JP" altLang="en-US" sz="1200" b="1" dirty="0">
                        <a:solidFill>
                          <a:schemeClr val="bg1"/>
                        </a:solidFill>
                      </a:endParaRPr>
                    </a:p>
                  </a:txBody>
                  <a:tcPr anchor="ctr">
                    <a:solidFill>
                      <a:schemeClr val="accent1"/>
                    </a:solidFill>
                  </a:tcPr>
                </a:tc>
                <a:extLst>
                  <a:ext uri="{0D108BD9-81ED-4DB2-BD59-A6C34878D82A}">
                    <a16:rowId xmlns:a16="http://schemas.microsoft.com/office/drawing/2014/main" val="3220701728"/>
                  </a:ext>
                </a:extLst>
              </a:tr>
              <a:tr h="1961836">
                <a:tc>
                  <a:txBody>
                    <a:bodyPr/>
                    <a:lstStyle/>
                    <a:p>
                      <a:pPr marL="0" indent="0">
                        <a:spcAft>
                          <a:spcPts val="600"/>
                        </a:spcAft>
                        <a:buFont typeface="Wingdings" panose="05000000000000000000" pitchFamily="2" charset="2"/>
                        <a:buNone/>
                      </a:pPr>
                      <a:r>
                        <a:rPr kumimoji="1" lang="ja-JP" altLang="en-US" sz="1200" b="1" dirty="0" smtClean="0">
                          <a:latin typeface="Meiryo UI" panose="020B0604030504040204" pitchFamily="50" charset="-128"/>
                          <a:ea typeface="Meiryo UI" panose="020B0604030504040204" pitchFamily="50" charset="-128"/>
                        </a:rPr>
                        <a:t>府市自らの取組を後押しする仕組みづくり</a:t>
                      </a:r>
                      <a:endParaRPr kumimoji="1" lang="en-US" altLang="ja-JP" sz="1200" b="1"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r>
                        <a:rPr kumimoji="1" lang="ja-JP" altLang="en-US" sz="1100" b="0" dirty="0" smtClean="0">
                          <a:latin typeface="Meiryo UI" panose="020B0604030504040204" pitchFamily="50" charset="-128"/>
                          <a:ea typeface="Meiryo UI" panose="020B0604030504040204" pitchFamily="50" charset="-128"/>
                        </a:rPr>
                        <a:t>　「旗印」としての位置づけの獲得に加えて、</a:t>
                      </a:r>
                      <a:endParaRPr kumimoji="1" lang="en-US" altLang="ja-JP" sz="11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r>
                        <a:rPr kumimoji="1" lang="ja-JP" altLang="en-US" sz="1100" b="0" dirty="0" smtClean="0">
                          <a:latin typeface="Meiryo UI" panose="020B0604030504040204" pitchFamily="50" charset="-128"/>
                          <a:ea typeface="Meiryo UI" panose="020B0604030504040204" pitchFamily="50" charset="-128"/>
                        </a:rPr>
                        <a:t>　「実」が得られる仕組みとすることが重要</a:t>
                      </a:r>
                      <a:endParaRPr kumimoji="1" lang="en-US" altLang="ja-JP" sz="1100" b="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35624003"/>
                  </a:ext>
                </a:extLst>
              </a:tr>
            </a:tbl>
          </a:graphicData>
        </a:graphic>
      </p:graphicFrame>
      <p:sp>
        <p:nvSpPr>
          <p:cNvPr id="2" name="左カーブ矢印 1"/>
          <p:cNvSpPr/>
          <p:nvPr/>
        </p:nvSpPr>
        <p:spPr>
          <a:xfrm>
            <a:off x="2067451" y="846312"/>
            <a:ext cx="396923" cy="112103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10" name="左カーブ矢印 9"/>
          <p:cNvSpPr/>
          <p:nvPr/>
        </p:nvSpPr>
        <p:spPr>
          <a:xfrm>
            <a:off x="2185310" y="667319"/>
            <a:ext cx="720054" cy="2814751"/>
          </a:xfrm>
          <a:prstGeom prst="curvedLeftArrow">
            <a:avLst>
              <a:gd name="adj1" fmla="val 25000"/>
              <a:gd name="adj2" fmla="val 50000"/>
              <a:gd name="adj3" fmla="val 272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3" name="テキスト ボックス 2"/>
          <p:cNvSpPr txBox="1"/>
          <p:nvPr/>
        </p:nvSpPr>
        <p:spPr>
          <a:xfrm>
            <a:off x="76200" y="12402"/>
            <a:ext cx="9067800" cy="369332"/>
          </a:xfrm>
          <a:prstGeom prst="rect">
            <a:avLst/>
          </a:prstGeom>
          <a:noFill/>
        </p:spPr>
        <p:txBody>
          <a:bodyPr wrap="square" rtlCol="0">
            <a:spAutoFit/>
          </a:bodyPr>
          <a:lstStyle/>
          <a:p>
            <a:r>
              <a:rPr kumimoji="1" lang="ja-JP" altLang="en-US" b="1" dirty="0" smtClean="0"/>
              <a:t>（参考）副首都を支える仕組みに関する主な意見</a:t>
            </a:r>
            <a:endParaRPr kumimoji="1" lang="ja-JP" altLang="en-US" b="1" dirty="0"/>
          </a:p>
        </p:txBody>
      </p:sp>
      <p:sp>
        <p:nvSpPr>
          <p:cNvPr id="8" name="正方形/長方形 7"/>
          <p:cNvSpPr/>
          <p:nvPr/>
        </p:nvSpPr>
        <p:spPr>
          <a:xfrm>
            <a:off x="2944185" y="428182"/>
            <a:ext cx="6156000" cy="3913406"/>
          </a:xfrm>
          <a:prstGeom prst="rect">
            <a:avLst/>
          </a:prstGeom>
          <a:ln w="19050">
            <a:prstDash val="sysDot"/>
          </a:ln>
        </p:spPr>
        <p:style>
          <a:lnRef idx="2">
            <a:schemeClr val="dk1"/>
          </a:lnRef>
          <a:fillRef idx="1">
            <a:schemeClr val="lt1"/>
          </a:fillRef>
          <a:effectRef idx="0">
            <a:schemeClr val="dk1"/>
          </a:effectRef>
          <a:fontRef idx="minor">
            <a:schemeClr val="dk1"/>
          </a:fontRef>
        </p:style>
        <p:txBody>
          <a:bodyPr lIns="36000" rIns="36000" rtlCol="0" anchor="t"/>
          <a:lstStyle/>
          <a:p>
            <a:endParaRPr kumimoji="1" lang="en-US" altLang="ja-JP" sz="800" dirty="0" smtClean="0">
              <a:solidFill>
                <a:schemeClr val="tx1"/>
              </a:solidFill>
              <a:latin typeface="+mn-ea"/>
            </a:endParaRPr>
          </a:p>
          <a:p>
            <a:pPr marL="171450" indent="-171450">
              <a:buFont typeface="Arial" panose="020B0604020202020204" pitchFamily="34" charset="0"/>
              <a:buChar char="•"/>
            </a:pPr>
            <a:r>
              <a:rPr kumimoji="1" lang="ja-JP" altLang="en-US" sz="1100" dirty="0" smtClean="0">
                <a:solidFill>
                  <a:schemeClr val="tx1"/>
                </a:solidFill>
                <a:latin typeface="+mn-ea"/>
              </a:rPr>
              <a:t>統合機関の</a:t>
            </a:r>
            <a:r>
              <a:rPr kumimoji="1" lang="ja-JP" altLang="en-US" sz="1100" dirty="0">
                <a:solidFill>
                  <a:schemeClr val="tx1"/>
                </a:solidFill>
                <a:latin typeface="+mn-ea"/>
              </a:rPr>
              <a:t>機能強化と</a:t>
            </a:r>
            <a:r>
              <a:rPr kumimoji="1" lang="ja-JP" altLang="en-US" sz="1100" dirty="0" smtClean="0">
                <a:solidFill>
                  <a:schemeClr val="tx1"/>
                </a:solidFill>
                <a:latin typeface="+mn-ea"/>
              </a:rPr>
              <a:t>いった府市一体の政策は重要であり、一体的にできるものは先行的に進めていくことで、大阪を</a:t>
            </a:r>
            <a:r>
              <a:rPr kumimoji="1" lang="ja-JP" altLang="en-US" sz="1100" dirty="0">
                <a:solidFill>
                  <a:schemeClr val="tx1"/>
                </a:solidFill>
                <a:latin typeface="+mn-ea"/>
              </a:rPr>
              <a:t>中心に</a:t>
            </a:r>
            <a:r>
              <a:rPr kumimoji="1" lang="ja-JP" altLang="en-US" sz="1100" dirty="0" smtClean="0">
                <a:solidFill>
                  <a:schemeClr val="tx1"/>
                </a:solidFill>
                <a:latin typeface="+mn-ea"/>
              </a:rPr>
              <a:t>、広域行政機能をもつ</a:t>
            </a:r>
            <a:r>
              <a:rPr kumimoji="1" lang="ja-JP" altLang="en-US" sz="1100" b="1" u="sng" dirty="0" smtClean="0">
                <a:solidFill>
                  <a:schemeClr val="tx1"/>
                </a:solidFill>
                <a:latin typeface="+mn-ea"/>
              </a:rPr>
              <a:t>消防や水道</a:t>
            </a:r>
            <a:r>
              <a:rPr kumimoji="1" lang="ja-JP" altLang="en-US" sz="1100" b="1" u="sng" dirty="0">
                <a:solidFill>
                  <a:schemeClr val="tx1"/>
                </a:solidFill>
                <a:latin typeface="+mn-ea"/>
              </a:rPr>
              <a:t>などの生活圏と密接に関わる分野で連携</a:t>
            </a:r>
            <a:r>
              <a:rPr kumimoji="1" lang="ja-JP" altLang="en-US" sz="1100" dirty="0">
                <a:solidFill>
                  <a:schemeClr val="tx1"/>
                </a:solidFill>
                <a:latin typeface="+mn-ea"/>
              </a:rPr>
              <a:t>を図ってはどうか</a:t>
            </a:r>
            <a:r>
              <a:rPr kumimoji="1" lang="ja-JP" altLang="en-US" sz="1100" dirty="0" smtClean="0">
                <a:solidFill>
                  <a:schemeClr val="tx1"/>
                </a:solidFill>
                <a:latin typeface="+mn-ea"/>
              </a:rPr>
              <a:t>。</a:t>
            </a:r>
            <a:endParaRPr kumimoji="1" lang="en-US" altLang="ja-JP" sz="1100" dirty="0" smtClean="0">
              <a:solidFill>
                <a:schemeClr val="tx1"/>
              </a:solidFill>
              <a:latin typeface="+mn-ea"/>
            </a:endParaRPr>
          </a:p>
          <a:p>
            <a:pPr marL="171450" indent="-171450">
              <a:spcAft>
                <a:spcPts val="600"/>
              </a:spcAft>
              <a:buFont typeface="Arial" panose="020B0604020202020204" pitchFamily="34" charset="0"/>
              <a:buChar char="•"/>
            </a:pPr>
            <a:r>
              <a:rPr kumimoji="1" lang="ja-JP" altLang="en-US" sz="1100" dirty="0">
                <a:solidFill>
                  <a:schemeClr val="tx1"/>
                </a:solidFill>
                <a:latin typeface="+mn-ea"/>
              </a:rPr>
              <a:t>経済</a:t>
            </a:r>
            <a:r>
              <a:rPr kumimoji="1" lang="ja-JP" altLang="en-US" sz="1100" dirty="0" smtClean="0">
                <a:solidFill>
                  <a:schemeClr val="tx1"/>
                </a:solidFill>
                <a:latin typeface="+mn-ea"/>
              </a:rPr>
              <a:t>活動が行政区域を越えて広がっているという現実を整理したうえで、そのずれの解決は</a:t>
            </a:r>
            <a:r>
              <a:rPr kumimoji="1" lang="ja-JP" altLang="en-US" sz="1100" b="1" u="sng" dirty="0" smtClean="0">
                <a:solidFill>
                  <a:schemeClr val="tx1"/>
                </a:solidFill>
                <a:latin typeface="+mn-ea"/>
              </a:rPr>
              <a:t>府市一体、近隣自治体との連携、圏域を作って対応</a:t>
            </a:r>
            <a:r>
              <a:rPr kumimoji="1" lang="ja-JP" altLang="en-US" sz="1100" dirty="0" smtClean="0">
                <a:solidFill>
                  <a:schemeClr val="tx1"/>
                </a:solidFill>
                <a:latin typeface="+mn-ea"/>
              </a:rPr>
              <a:t>していくなどを考えていくことが手立てになるのではないか。</a:t>
            </a:r>
            <a:endParaRPr kumimoji="1" lang="en-US" altLang="ja-JP" sz="1100" dirty="0" smtClean="0">
              <a:solidFill>
                <a:schemeClr val="tx1"/>
              </a:solidFill>
              <a:latin typeface="+mn-ea"/>
            </a:endParaRPr>
          </a:p>
          <a:p>
            <a:pPr marL="171450" indent="-171450">
              <a:spcBef>
                <a:spcPts val="600"/>
              </a:spcBef>
              <a:buFont typeface="Arial" panose="020B0604020202020204" pitchFamily="34" charset="0"/>
              <a:buChar char="•"/>
            </a:pPr>
            <a:r>
              <a:rPr kumimoji="1" lang="ja-JP" altLang="en-US" sz="1100" b="1" u="sng" dirty="0" smtClean="0">
                <a:solidFill>
                  <a:schemeClr val="tx1"/>
                </a:solidFill>
                <a:latin typeface="+mn-ea"/>
              </a:rPr>
              <a:t>将来像を共有するような計画策定を</a:t>
            </a:r>
            <a:r>
              <a:rPr kumimoji="1" lang="ja-JP" altLang="en-US" sz="1100" b="1" u="sng" dirty="0">
                <a:solidFill>
                  <a:schemeClr val="tx1"/>
                </a:solidFill>
                <a:latin typeface="+mn-ea"/>
              </a:rPr>
              <a:t>、</a:t>
            </a:r>
            <a:r>
              <a:rPr kumimoji="1" lang="ja-JP" altLang="en-US" sz="1100" b="1" u="sng" dirty="0" smtClean="0">
                <a:solidFill>
                  <a:schemeClr val="tx1"/>
                </a:solidFill>
                <a:latin typeface="+mn-ea"/>
              </a:rPr>
              <a:t>共同で</a:t>
            </a:r>
            <a:r>
              <a:rPr kumimoji="1" lang="ja-JP" altLang="en-US" sz="1100" dirty="0" smtClean="0">
                <a:solidFill>
                  <a:schemeClr val="tx1"/>
                </a:solidFill>
                <a:latin typeface="+mn-ea"/>
              </a:rPr>
              <a:t>行なってはどうか。</a:t>
            </a:r>
            <a:endParaRPr kumimoji="1" lang="en-US" altLang="ja-JP" sz="1100" dirty="0" smtClean="0">
              <a:solidFill>
                <a:schemeClr val="tx1"/>
              </a:solidFill>
              <a:latin typeface="+mn-ea"/>
            </a:endParaRPr>
          </a:p>
          <a:p>
            <a:pPr marL="171450" indent="-171450">
              <a:buFont typeface="Arial" panose="020B0604020202020204" pitchFamily="34" charset="0"/>
              <a:buChar char="•"/>
            </a:pPr>
            <a:r>
              <a:rPr kumimoji="1" lang="ja-JP" altLang="en-US" sz="1100" dirty="0" smtClean="0">
                <a:solidFill>
                  <a:schemeClr val="tx1"/>
                </a:solidFill>
                <a:latin typeface="+mn-ea"/>
              </a:rPr>
              <a:t>大阪市</a:t>
            </a:r>
            <a:r>
              <a:rPr kumimoji="1" lang="ja-JP" altLang="en-US" sz="1100" dirty="0">
                <a:solidFill>
                  <a:schemeClr val="tx1"/>
                </a:solidFill>
                <a:latin typeface="+mn-ea"/>
              </a:rPr>
              <a:t>が通勤通学の目的地となっていることを生かし</a:t>
            </a:r>
            <a:r>
              <a:rPr kumimoji="1" lang="ja-JP" altLang="en-US" sz="1100" dirty="0" smtClean="0">
                <a:solidFill>
                  <a:schemeClr val="tx1"/>
                </a:solidFill>
                <a:latin typeface="+mn-ea"/>
              </a:rPr>
              <a:t>、</a:t>
            </a:r>
            <a:r>
              <a:rPr kumimoji="1" lang="ja-JP" altLang="en-US" sz="1100" b="1" u="sng" dirty="0">
                <a:solidFill>
                  <a:schemeClr val="tx1"/>
                </a:solidFill>
                <a:latin typeface="+mn-ea"/>
              </a:rPr>
              <a:t>行政</a:t>
            </a:r>
            <a:r>
              <a:rPr kumimoji="1" lang="ja-JP" altLang="en-US" sz="1100" b="1" u="sng" dirty="0" smtClean="0">
                <a:solidFill>
                  <a:schemeClr val="tx1"/>
                </a:solidFill>
                <a:latin typeface="+mn-ea"/>
              </a:rPr>
              <a:t>窓口などでの遠隔地</a:t>
            </a:r>
            <a:r>
              <a:rPr kumimoji="1" lang="ja-JP" altLang="en-US" sz="1100" b="1" u="sng" dirty="0">
                <a:solidFill>
                  <a:schemeClr val="tx1"/>
                </a:solidFill>
                <a:latin typeface="+mn-ea"/>
              </a:rPr>
              <a:t>連携</a:t>
            </a:r>
            <a:r>
              <a:rPr kumimoji="1" lang="ja-JP" altLang="en-US" sz="1100" dirty="0">
                <a:solidFill>
                  <a:schemeClr val="tx1"/>
                </a:solidFill>
                <a:latin typeface="+mn-ea"/>
              </a:rPr>
              <a:t>を考えてはどうか。</a:t>
            </a:r>
            <a:endParaRPr kumimoji="1" lang="en-US" altLang="ja-JP" sz="1100" dirty="0">
              <a:solidFill>
                <a:schemeClr val="tx1"/>
              </a:solidFill>
              <a:latin typeface="+mn-ea"/>
            </a:endParaRPr>
          </a:p>
          <a:p>
            <a:pPr marL="171450" indent="-171450">
              <a:buFont typeface="Arial" panose="020B0604020202020204" pitchFamily="34" charset="0"/>
              <a:buChar char="•"/>
            </a:pPr>
            <a:r>
              <a:rPr kumimoji="1" lang="ja-JP" altLang="en-US" sz="1100" b="1" u="sng" dirty="0" smtClean="0">
                <a:solidFill>
                  <a:schemeClr val="tx1"/>
                </a:solidFill>
                <a:latin typeface="+mn-ea"/>
              </a:rPr>
              <a:t>自治体情報システムの標準化</a:t>
            </a:r>
            <a:r>
              <a:rPr kumimoji="1" lang="ja-JP" altLang="en-US" sz="1100" dirty="0" smtClean="0">
                <a:solidFill>
                  <a:schemeClr val="tx1"/>
                </a:solidFill>
                <a:latin typeface="+mn-ea"/>
              </a:rPr>
              <a:t>により、同じ</a:t>
            </a:r>
            <a:r>
              <a:rPr kumimoji="1" lang="ja-JP" altLang="en-US" sz="1100" dirty="0">
                <a:solidFill>
                  <a:schemeClr val="tx1"/>
                </a:solidFill>
                <a:latin typeface="+mn-ea"/>
              </a:rPr>
              <a:t>よう</a:t>
            </a:r>
            <a:r>
              <a:rPr kumimoji="1" lang="ja-JP" altLang="en-US" sz="1100" dirty="0" smtClean="0">
                <a:solidFill>
                  <a:schemeClr val="tx1"/>
                </a:solidFill>
                <a:latin typeface="+mn-ea"/>
              </a:rPr>
              <a:t>な方向での</a:t>
            </a:r>
            <a:r>
              <a:rPr kumimoji="1" lang="ja-JP" altLang="en-US" sz="1100" dirty="0">
                <a:solidFill>
                  <a:schemeClr val="tx1"/>
                </a:solidFill>
                <a:latin typeface="+mn-ea"/>
              </a:rPr>
              <a:t>情報の管理・利</a:t>
            </a:r>
            <a:r>
              <a:rPr kumimoji="1" lang="ja-JP" altLang="en-US" sz="1100" dirty="0" smtClean="0">
                <a:solidFill>
                  <a:schemeClr val="tx1"/>
                </a:solidFill>
                <a:latin typeface="+mn-ea"/>
              </a:rPr>
              <a:t>活用ができれば、相互の状況が可視化され、お互いの正確な意見が入りやすくなる。</a:t>
            </a:r>
            <a:endParaRPr kumimoji="1" lang="en-US" altLang="ja-JP" sz="1100" dirty="0">
              <a:solidFill>
                <a:schemeClr val="tx1"/>
              </a:solidFill>
              <a:latin typeface="+mn-ea"/>
            </a:endParaRPr>
          </a:p>
          <a:p>
            <a:pPr marL="171450" indent="-171450">
              <a:buFont typeface="Arial" panose="020B0604020202020204" pitchFamily="34" charset="0"/>
              <a:buChar char="•"/>
            </a:pPr>
            <a:r>
              <a:rPr kumimoji="1" lang="ja-JP" altLang="en-US" sz="1100" dirty="0" smtClean="0">
                <a:solidFill>
                  <a:schemeClr val="tx1"/>
                </a:solidFill>
                <a:latin typeface="+mn-ea"/>
              </a:rPr>
              <a:t>自治機能の維持が厳しい町村が他に委ねることを選択した事務は、</a:t>
            </a:r>
            <a:r>
              <a:rPr kumimoji="1" lang="ja-JP" altLang="en-US" sz="1100" b="1" u="sng" dirty="0" smtClean="0">
                <a:solidFill>
                  <a:schemeClr val="tx1"/>
                </a:solidFill>
                <a:latin typeface="+mn-ea"/>
              </a:rPr>
              <a:t>府</a:t>
            </a:r>
            <a:r>
              <a:rPr kumimoji="1" lang="ja-JP" altLang="en-US" sz="1100" b="1" u="sng" dirty="0">
                <a:solidFill>
                  <a:schemeClr val="tx1"/>
                </a:solidFill>
                <a:latin typeface="+mn-ea"/>
              </a:rPr>
              <a:t>による垂直補完、大阪市による水平</a:t>
            </a:r>
            <a:r>
              <a:rPr kumimoji="1" lang="ja-JP" altLang="en-US" sz="1100" b="1" u="sng" dirty="0" smtClean="0">
                <a:solidFill>
                  <a:schemeClr val="tx1"/>
                </a:solidFill>
                <a:latin typeface="+mn-ea"/>
              </a:rPr>
              <a:t>連携</a:t>
            </a:r>
            <a:r>
              <a:rPr kumimoji="1" lang="ja-JP" altLang="en-US" sz="1100" dirty="0" smtClean="0">
                <a:solidFill>
                  <a:schemeClr val="tx1"/>
                </a:solidFill>
                <a:latin typeface="+mn-ea"/>
              </a:rPr>
              <a:t>で引き受けることが必要。</a:t>
            </a:r>
            <a:endParaRPr kumimoji="1" lang="en-US" altLang="ja-JP" sz="1100" dirty="0">
              <a:solidFill>
                <a:schemeClr val="tx1"/>
              </a:solidFill>
              <a:latin typeface="+mn-ea"/>
            </a:endParaRPr>
          </a:p>
          <a:p>
            <a:pPr marL="171450" indent="-171450">
              <a:buFont typeface="Arial" panose="020B0604020202020204" pitchFamily="34" charset="0"/>
              <a:buChar char="•"/>
            </a:pPr>
            <a:r>
              <a:rPr kumimoji="1" lang="ja-JP" altLang="en-US" sz="1100" dirty="0" smtClean="0">
                <a:solidFill>
                  <a:schemeClr val="tx1"/>
                </a:solidFill>
                <a:latin typeface="+mn-ea"/>
              </a:rPr>
              <a:t>自分たちでは難しい分野から連携が広がり、次の段階として、</a:t>
            </a:r>
            <a:r>
              <a:rPr kumimoji="1" lang="ja-JP" altLang="en-US" sz="1100" b="1" u="sng" dirty="0">
                <a:solidFill>
                  <a:schemeClr val="tx1"/>
                </a:solidFill>
                <a:latin typeface="+mn-ea"/>
              </a:rPr>
              <a:t>より</a:t>
            </a:r>
            <a:r>
              <a:rPr kumimoji="1" lang="ja-JP" altLang="en-US" sz="1100" b="1" u="sng" dirty="0" smtClean="0">
                <a:solidFill>
                  <a:schemeClr val="tx1"/>
                </a:solidFill>
                <a:latin typeface="+mn-ea"/>
              </a:rPr>
              <a:t>積極的に事務の効率化や地域</a:t>
            </a:r>
            <a:r>
              <a:rPr kumimoji="1" lang="ja-JP" altLang="en-US" sz="1100" b="1" u="sng" dirty="0">
                <a:solidFill>
                  <a:schemeClr val="tx1"/>
                </a:solidFill>
                <a:latin typeface="+mn-ea"/>
              </a:rPr>
              <a:t>の発展を考えた</a:t>
            </a:r>
            <a:r>
              <a:rPr kumimoji="1" lang="ja-JP" altLang="en-US" sz="1100" b="1" u="sng" dirty="0" smtClean="0">
                <a:solidFill>
                  <a:schemeClr val="tx1"/>
                </a:solidFill>
                <a:latin typeface="+mn-ea"/>
              </a:rPr>
              <a:t>連携など成長につながる仕組みを検討していくことが必要。</a:t>
            </a:r>
            <a:endParaRPr kumimoji="1" lang="en-US" altLang="ja-JP" sz="1100" b="1" u="sng" dirty="0" smtClean="0">
              <a:solidFill>
                <a:schemeClr val="tx1"/>
              </a:solidFill>
              <a:latin typeface="+mn-ea"/>
            </a:endParaRPr>
          </a:p>
          <a:p>
            <a:pPr marL="171450" indent="-171450">
              <a:buFont typeface="Arial" panose="020B0604020202020204" pitchFamily="34" charset="0"/>
              <a:buChar char="•"/>
            </a:pPr>
            <a:r>
              <a:rPr kumimoji="1" lang="ja-JP" altLang="en-US" sz="1100" b="1" u="sng" dirty="0" smtClean="0">
                <a:solidFill>
                  <a:schemeClr val="tx1"/>
                </a:solidFill>
                <a:latin typeface="+mn-ea"/>
              </a:rPr>
              <a:t>そのまちの特色や独自性を生かしながら住民に働きかけ</a:t>
            </a:r>
            <a:r>
              <a:rPr kumimoji="1" lang="ja-JP" altLang="en-US" sz="1100" dirty="0" smtClean="0">
                <a:solidFill>
                  <a:schemeClr val="tx1"/>
                </a:solidFill>
                <a:latin typeface="+mn-ea"/>
              </a:rPr>
              <a:t>るなど、地域のウェルビーイングを高める取組が必要ではないか。</a:t>
            </a:r>
            <a:endParaRPr kumimoji="1" lang="en-US" altLang="ja-JP" sz="1100" dirty="0" smtClean="0">
              <a:solidFill>
                <a:schemeClr val="tx1"/>
              </a:solidFill>
              <a:latin typeface="+mn-ea"/>
            </a:endParaRPr>
          </a:p>
          <a:p>
            <a:pPr marL="171450" indent="-171450">
              <a:spcBef>
                <a:spcPts val="600"/>
              </a:spcBef>
              <a:buFont typeface="Arial" panose="020B0604020202020204" pitchFamily="34" charset="0"/>
              <a:buChar char="•"/>
            </a:pPr>
            <a:r>
              <a:rPr kumimoji="1" lang="ja-JP" altLang="en-US" sz="1100" dirty="0" smtClean="0">
                <a:solidFill>
                  <a:schemeClr val="tx1"/>
                </a:solidFill>
                <a:latin typeface="+mn-ea"/>
              </a:rPr>
              <a:t>圏域</a:t>
            </a:r>
            <a:r>
              <a:rPr kumimoji="1" lang="ja-JP" altLang="en-US" sz="1100" dirty="0">
                <a:solidFill>
                  <a:schemeClr val="tx1"/>
                </a:solidFill>
                <a:latin typeface="+mn-ea"/>
              </a:rPr>
              <a:t>を越えて広がる</a:t>
            </a:r>
            <a:r>
              <a:rPr kumimoji="1" lang="ja-JP" altLang="en-US" sz="1100" b="1" u="sng" dirty="0">
                <a:solidFill>
                  <a:schemeClr val="tx1"/>
                </a:solidFill>
                <a:latin typeface="+mn-ea"/>
              </a:rPr>
              <a:t>産業への一体的な支援ができる体制</a:t>
            </a:r>
            <a:r>
              <a:rPr kumimoji="1" lang="ja-JP" altLang="en-US" sz="1100" dirty="0">
                <a:solidFill>
                  <a:schemeClr val="tx1"/>
                </a:solidFill>
                <a:latin typeface="+mn-ea"/>
              </a:rPr>
              <a:t>とすべき</a:t>
            </a:r>
            <a:r>
              <a:rPr kumimoji="1" lang="ja-JP" altLang="en-US" sz="1100" dirty="0" smtClean="0">
                <a:solidFill>
                  <a:schemeClr val="tx1"/>
                </a:solidFill>
                <a:latin typeface="+mn-ea"/>
              </a:rPr>
              <a:t>。</a:t>
            </a:r>
            <a:endParaRPr kumimoji="1" lang="en-US" altLang="ja-JP" sz="1100" dirty="0">
              <a:solidFill>
                <a:schemeClr val="tx1"/>
              </a:solidFill>
              <a:latin typeface="+mn-ea"/>
            </a:endParaRPr>
          </a:p>
          <a:p>
            <a:pPr marL="171450" indent="-171450">
              <a:buFont typeface="Arial" panose="020B0604020202020204" pitchFamily="34" charset="0"/>
              <a:buChar char="•"/>
            </a:pPr>
            <a:r>
              <a:rPr kumimoji="1" lang="ja-JP" altLang="en-US" sz="1100" dirty="0" smtClean="0">
                <a:solidFill>
                  <a:schemeClr val="tx1"/>
                </a:solidFill>
                <a:latin typeface="+mn-ea"/>
              </a:rPr>
              <a:t>最終的</a:t>
            </a:r>
            <a:r>
              <a:rPr kumimoji="1" lang="ja-JP" altLang="en-US" sz="1100" dirty="0">
                <a:solidFill>
                  <a:schemeClr val="tx1"/>
                </a:solidFill>
                <a:latin typeface="+mn-ea"/>
              </a:rPr>
              <a:t>には、国の出先も含めた道州制を視野に入れるべき</a:t>
            </a:r>
            <a:r>
              <a:rPr kumimoji="1" lang="ja-JP" altLang="en-US" sz="1100" dirty="0" smtClean="0">
                <a:solidFill>
                  <a:schemeClr val="tx1"/>
                </a:solidFill>
                <a:latin typeface="+mn-ea"/>
              </a:rPr>
              <a:t>。</a:t>
            </a:r>
            <a:endParaRPr kumimoji="1" lang="en-US" altLang="ja-JP" sz="1100" dirty="0" smtClean="0">
              <a:solidFill>
                <a:schemeClr val="tx1"/>
              </a:solidFill>
              <a:latin typeface="+mn-ea"/>
            </a:endParaRPr>
          </a:p>
          <a:p>
            <a:pPr marL="171450" indent="-171450">
              <a:buFont typeface="Arial" panose="020B0604020202020204" pitchFamily="34" charset="0"/>
              <a:buChar char="•"/>
            </a:pPr>
            <a:r>
              <a:rPr kumimoji="1" lang="ja-JP" altLang="en-US" sz="1100" dirty="0" smtClean="0">
                <a:solidFill>
                  <a:schemeClr val="tx1"/>
                </a:solidFill>
                <a:latin typeface="+mn-ea"/>
              </a:rPr>
              <a:t>都道府県レベルの連携は難しく、</a:t>
            </a:r>
            <a:r>
              <a:rPr kumimoji="1" lang="ja-JP" altLang="en-US" sz="1100" b="1" u="sng" dirty="0" smtClean="0">
                <a:solidFill>
                  <a:schemeClr val="tx1"/>
                </a:solidFill>
                <a:latin typeface="+mn-ea"/>
              </a:rPr>
              <a:t>一元管理できる組織を作らない限りは実態が伴う連携は事実上困難</a:t>
            </a:r>
            <a:r>
              <a:rPr kumimoji="1" lang="ja-JP" altLang="en-US" sz="1100" dirty="0" smtClean="0">
                <a:solidFill>
                  <a:schemeClr val="tx1"/>
                </a:solidFill>
                <a:latin typeface="+mn-ea"/>
              </a:rPr>
              <a:t>。</a:t>
            </a:r>
            <a:endParaRPr kumimoji="1" lang="en-US" altLang="ja-JP" sz="1000" dirty="0" smtClean="0">
              <a:solidFill>
                <a:schemeClr val="tx1"/>
              </a:solidFill>
              <a:latin typeface="+mn-ea"/>
            </a:endParaRPr>
          </a:p>
        </p:txBody>
      </p:sp>
      <p:sp>
        <p:nvSpPr>
          <p:cNvPr id="13" name="正方形/長方形 12"/>
          <p:cNvSpPr/>
          <p:nvPr/>
        </p:nvSpPr>
        <p:spPr>
          <a:xfrm>
            <a:off x="2958873" y="4421620"/>
            <a:ext cx="6156000" cy="2339398"/>
          </a:xfrm>
          <a:prstGeom prst="rect">
            <a:avLst/>
          </a:prstGeom>
          <a:noFill/>
          <a:ln w="19050">
            <a:prstDash val="sysDot"/>
          </a:ln>
        </p:spPr>
        <p:style>
          <a:lnRef idx="2">
            <a:schemeClr val="dk1"/>
          </a:lnRef>
          <a:fillRef idx="1">
            <a:schemeClr val="lt1"/>
          </a:fillRef>
          <a:effectRef idx="0">
            <a:schemeClr val="dk1"/>
          </a:effectRef>
          <a:fontRef idx="minor">
            <a:schemeClr val="dk1"/>
          </a:fontRef>
        </p:style>
        <p:txBody>
          <a:bodyPr lIns="36000" rIns="36000" rtlCol="0" anchor="t"/>
          <a:lstStyle/>
          <a:p>
            <a:pPr marL="171450" indent="-171450">
              <a:buFont typeface="Arial" panose="020B0604020202020204" pitchFamily="34" charset="0"/>
              <a:buChar char="•"/>
            </a:pPr>
            <a:r>
              <a:rPr kumimoji="1" lang="ja-JP" altLang="en-US" sz="1100" dirty="0" smtClean="0">
                <a:solidFill>
                  <a:schemeClr val="tx1"/>
                </a:solidFill>
                <a:latin typeface="+mn-ea"/>
              </a:rPr>
              <a:t>副首都として制度的に何らかの位置づけをして財政的な支援を求めるという主張は、国</a:t>
            </a:r>
            <a:r>
              <a:rPr kumimoji="1" lang="ja-JP" altLang="en-US" sz="1100" dirty="0">
                <a:solidFill>
                  <a:schemeClr val="tx1"/>
                </a:solidFill>
                <a:latin typeface="+mn-ea"/>
              </a:rPr>
              <a:t>が</a:t>
            </a:r>
            <a:r>
              <a:rPr kumimoji="1" lang="ja-JP" altLang="en-US" sz="1100" dirty="0" smtClean="0">
                <a:solidFill>
                  <a:schemeClr val="tx1"/>
                </a:solidFill>
                <a:latin typeface="+mn-ea"/>
              </a:rPr>
              <a:t>受け付けないので、</a:t>
            </a:r>
            <a:r>
              <a:rPr kumimoji="1" lang="ja-JP" altLang="en-US" sz="1100" b="1" u="sng" dirty="0" smtClean="0">
                <a:solidFill>
                  <a:schemeClr val="tx1"/>
                </a:solidFill>
                <a:latin typeface="+mn-ea"/>
              </a:rPr>
              <a:t>制度的な支障を解消することで、大阪の自主性・自発性を高めていくといった方向性</a:t>
            </a:r>
            <a:r>
              <a:rPr kumimoji="1" lang="ja-JP" altLang="en-US" sz="1100" dirty="0" smtClean="0">
                <a:solidFill>
                  <a:schemeClr val="tx1"/>
                </a:solidFill>
                <a:latin typeface="+mn-ea"/>
              </a:rPr>
              <a:t>が考えられる。</a:t>
            </a:r>
            <a:endParaRPr kumimoji="1" lang="en-US" altLang="ja-JP" sz="1100" dirty="0" smtClean="0">
              <a:solidFill>
                <a:schemeClr val="tx1"/>
              </a:solidFill>
              <a:latin typeface="+mn-ea"/>
            </a:endParaRPr>
          </a:p>
          <a:p>
            <a:pPr marL="171450" indent="-171450">
              <a:buFont typeface="Arial" panose="020B0604020202020204" pitchFamily="34" charset="0"/>
              <a:buChar char="•"/>
            </a:pPr>
            <a:r>
              <a:rPr kumimoji="1" lang="ja-JP" altLang="en-US" sz="1100" b="1" u="sng" dirty="0" smtClean="0">
                <a:solidFill>
                  <a:schemeClr val="tx1"/>
                </a:solidFill>
                <a:latin typeface="+mn-ea"/>
              </a:rPr>
              <a:t>現行の</a:t>
            </a:r>
            <a:r>
              <a:rPr kumimoji="1" lang="ja-JP" altLang="en-US" sz="1100" b="1" u="sng" dirty="0">
                <a:solidFill>
                  <a:schemeClr val="tx1"/>
                </a:solidFill>
                <a:latin typeface="+mn-ea"/>
              </a:rPr>
              <a:t>道州制</a:t>
            </a:r>
            <a:r>
              <a:rPr kumimoji="1" lang="ja-JP" altLang="en-US" sz="1100" b="1" u="sng" dirty="0" smtClean="0">
                <a:solidFill>
                  <a:schemeClr val="tx1"/>
                </a:solidFill>
                <a:latin typeface="+mn-ea"/>
              </a:rPr>
              <a:t>特区法など</a:t>
            </a:r>
            <a:r>
              <a:rPr kumimoji="1" lang="ja-JP" altLang="en-US" sz="1100" b="1" u="sng" dirty="0">
                <a:solidFill>
                  <a:schemeClr val="tx1"/>
                </a:solidFill>
                <a:latin typeface="+mn-ea"/>
              </a:rPr>
              <a:t>の仕組み</a:t>
            </a:r>
            <a:r>
              <a:rPr kumimoji="1" lang="ja-JP" altLang="en-US" sz="1100" b="1" u="sng" dirty="0" smtClean="0">
                <a:solidFill>
                  <a:schemeClr val="tx1"/>
                </a:solidFill>
                <a:latin typeface="+mn-ea"/>
              </a:rPr>
              <a:t>を汎用性ある使いやすい仕組みとして提案していく</a:t>
            </a:r>
            <a:r>
              <a:rPr kumimoji="1" lang="ja-JP" altLang="en-US" sz="1100" dirty="0" smtClean="0">
                <a:solidFill>
                  <a:schemeClr val="tx1"/>
                </a:solidFill>
                <a:latin typeface="+mn-ea"/>
              </a:rPr>
              <a:t>といったことが考えられる。</a:t>
            </a:r>
            <a:endParaRPr kumimoji="1" lang="en-US" altLang="ja-JP" sz="1100" dirty="0" smtClean="0">
              <a:solidFill>
                <a:schemeClr val="tx1"/>
              </a:solidFill>
              <a:latin typeface="+mn-ea"/>
            </a:endParaRPr>
          </a:p>
          <a:p>
            <a:pPr marL="171450" indent="-171450">
              <a:buFont typeface="Arial" panose="020B0604020202020204" pitchFamily="34" charset="0"/>
              <a:buChar char="•"/>
            </a:pPr>
            <a:r>
              <a:rPr kumimoji="1" lang="ja-JP" altLang="en-US" sz="1100" b="1" u="sng" dirty="0" smtClean="0">
                <a:solidFill>
                  <a:schemeClr val="tx1"/>
                </a:solidFill>
                <a:latin typeface="+mn-ea"/>
              </a:rPr>
              <a:t>必要な支援をパッケージ</a:t>
            </a:r>
            <a:r>
              <a:rPr kumimoji="1" lang="ja-JP" altLang="en-US" sz="1100" b="1" u="sng" dirty="0">
                <a:solidFill>
                  <a:schemeClr val="tx1"/>
                </a:solidFill>
                <a:latin typeface="+mn-ea"/>
              </a:rPr>
              <a:t>で移譲を求める</a:t>
            </a:r>
            <a:r>
              <a:rPr kumimoji="1" lang="ja-JP" altLang="en-US" sz="1100" dirty="0">
                <a:solidFill>
                  <a:schemeClr val="tx1"/>
                </a:solidFill>
                <a:latin typeface="+mn-ea"/>
              </a:rPr>
              <a:t>のはいい</a:t>
            </a:r>
            <a:r>
              <a:rPr kumimoji="1" lang="ja-JP" altLang="en-US" sz="1100" dirty="0" smtClean="0">
                <a:solidFill>
                  <a:schemeClr val="tx1"/>
                </a:solidFill>
                <a:latin typeface="+mn-ea"/>
              </a:rPr>
              <a:t>考え。</a:t>
            </a:r>
            <a:endParaRPr kumimoji="1" lang="en-US" altLang="ja-JP" sz="1100" dirty="0" smtClean="0">
              <a:solidFill>
                <a:schemeClr val="tx1"/>
              </a:solidFill>
              <a:latin typeface="+mn-ea"/>
            </a:endParaRPr>
          </a:p>
          <a:p>
            <a:pPr marL="171450" indent="-171450">
              <a:buFont typeface="Arial" panose="020B0604020202020204" pitchFamily="34" charset="0"/>
              <a:buChar char="•"/>
            </a:pPr>
            <a:r>
              <a:rPr kumimoji="1" lang="ja-JP" altLang="en-US" sz="1100" dirty="0" smtClean="0">
                <a:solidFill>
                  <a:schemeClr val="tx1"/>
                </a:solidFill>
                <a:latin typeface="+mn-ea"/>
              </a:rPr>
              <a:t>大阪</a:t>
            </a:r>
            <a:r>
              <a:rPr kumimoji="1" lang="ja-JP" altLang="en-US" sz="1100" dirty="0">
                <a:solidFill>
                  <a:schemeClr val="tx1"/>
                </a:solidFill>
                <a:latin typeface="+mn-ea"/>
              </a:rPr>
              <a:t>・関西</a:t>
            </a:r>
            <a:r>
              <a:rPr kumimoji="1" lang="ja-JP" altLang="en-US" sz="1100" dirty="0" smtClean="0">
                <a:solidFill>
                  <a:schemeClr val="tx1"/>
                </a:solidFill>
                <a:latin typeface="+mn-ea"/>
              </a:rPr>
              <a:t>で国との窓口</a:t>
            </a:r>
            <a:r>
              <a:rPr kumimoji="1" lang="ja-JP" altLang="en-US" sz="1100" dirty="0">
                <a:solidFill>
                  <a:schemeClr val="tx1"/>
                </a:solidFill>
                <a:latin typeface="+mn-ea"/>
              </a:rPr>
              <a:t>を</a:t>
            </a:r>
            <a:r>
              <a:rPr kumimoji="1" lang="ja-JP" altLang="en-US" sz="1100" dirty="0" smtClean="0">
                <a:solidFill>
                  <a:schemeClr val="tx1"/>
                </a:solidFill>
                <a:latin typeface="+mn-ea"/>
              </a:rPr>
              <a:t>一本化すること</a:t>
            </a:r>
            <a:r>
              <a:rPr kumimoji="1" lang="ja-JP" altLang="en-US" sz="1100" dirty="0">
                <a:solidFill>
                  <a:schemeClr val="tx1"/>
                </a:solidFill>
                <a:latin typeface="+mn-ea"/>
              </a:rPr>
              <a:t>はもとより、</a:t>
            </a:r>
            <a:r>
              <a:rPr kumimoji="1" lang="ja-JP" altLang="en-US" sz="1100" b="1" u="sng" dirty="0">
                <a:solidFill>
                  <a:schemeClr val="tx1"/>
                </a:solidFill>
                <a:latin typeface="+mn-ea"/>
              </a:rPr>
              <a:t>国の</a:t>
            </a:r>
            <a:r>
              <a:rPr kumimoji="1" lang="ja-JP" altLang="en-US" sz="1100" b="1" u="sng" dirty="0" smtClean="0">
                <a:solidFill>
                  <a:schemeClr val="tx1"/>
                </a:solidFill>
                <a:latin typeface="+mn-ea"/>
              </a:rPr>
              <a:t>側でも一体的な対応が可能な組織</a:t>
            </a:r>
            <a:r>
              <a:rPr kumimoji="1" lang="ja-JP" altLang="en-US" sz="1100" b="1" u="sng" dirty="0">
                <a:solidFill>
                  <a:schemeClr val="tx1"/>
                </a:solidFill>
                <a:latin typeface="+mn-ea"/>
              </a:rPr>
              <a:t>整備を求めるべき</a:t>
            </a:r>
            <a:r>
              <a:rPr kumimoji="1" lang="ja-JP" altLang="en-US" sz="1100" dirty="0">
                <a:solidFill>
                  <a:schemeClr val="tx1"/>
                </a:solidFill>
                <a:latin typeface="+mn-ea"/>
              </a:rPr>
              <a:t>。</a:t>
            </a:r>
          </a:p>
          <a:p>
            <a:pPr marL="171450" indent="-171450">
              <a:buFont typeface="Arial" panose="020B0604020202020204" pitchFamily="34" charset="0"/>
              <a:buChar char="•"/>
            </a:pPr>
            <a:r>
              <a:rPr kumimoji="1" lang="ja-JP" altLang="en-US" sz="1100" dirty="0" smtClean="0">
                <a:solidFill>
                  <a:schemeClr val="tx1"/>
                </a:solidFill>
                <a:latin typeface="+mn-ea"/>
              </a:rPr>
              <a:t>国</a:t>
            </a:r>
            <a:r>
              <a:rPr kumimoji="1" lang="ja-JP" altLang="en-US" sz="1100" dirty="0">
                <a:solidFill>
                  <a:schemeClr val="tx1"/>
                </a:solidFill>
                <a:latin typeface="+mn-ea"/>
              </a:rPr>
              <a:t>の権限が少しでも残ると</a:t>
            </a:r>
            <a:r>
              <a:rPr kumimoji="1" lang="ja-JP" altLang="en-US" sz="1100" dirty="0" smtClean="0">
                <a:solidFill>
                  <a:schemeClr val="tx1"/>
                </a:solidFill>
                <a:latin typeface="+mn-ea"/>
              </a:rPr>
              <a:t>、国にコントロールされる機能が残り、自由</a:t>
            </a:r>
            <a:r>
              <a:rPr kumimoji="1" lang="ja-JP" altLang="en-US" sz="1100" dirty="0">
                <a:solidFill>
                  <a:schemeClr val="tx1"/>
                </a:solidFill>
                <a:latin typeface="+mn-ea"/>
              </a:rPr>
              <a:t>な発想ができない</a:t>
            </a:r>
            <a:r>
              <a:rPr kumimoji="1" lang="ja-JP" altLang="en-US" sz="1100" dirty="0" smtClean="0">
                <a:solidFill>
                  <a:schemeClr val="tx1"/>
                </a:solidFill>
                <a:latin typeface="+mn-ea"/>
              </a:rPr>
              <a:t>。</a:t>
            </a:r>
            <a:r>
              <a:rPr kumimoji="1" lang="ja-JP" altLang="en-US" sz="1100" b="1" u="sng" dirty="0" smtClean="0">
                <a:solidFill>
                  <a:schemeClr val="tx1"/>
                </a:solidFill>
                <a:latin typeface="+mn-ea"/>
              </a:rPr>
              <a:t>全ての</a:t>
            </a:r>
            <a:r>
              <a:rPr kumimoji="1" lang="ja-JP" altLang="en-US" sz="1100" b="1" u="sng" dirty="0">
                <a:solidFill>
                  <a:schemeClr val="tx1"/>
                </a:solidFill>
                <a:latin typeface="+mn-ea"/>
              </a:rPr>
              <a:t>権限を</a:t>
            </a:r>
            <a:r>
              <a:rPr kumimoji="1" lang="ja-JP" altLang="en-US" sz="1100" b="1" u="sng" dirty="0" smtClean="0">
                <a:solidFill>
                  <a:schemeClr val="tx1"/>
                </a:solidFill>
                <a:latin typeface="+mn-ea"/>
              </a:rPr>
              <a:t>もらう方向を視野に入れてはどうか。</a:t>
            </a:r>
            <a:endParaRPr kumimoji="1" lang="en-US" altLang="ja-JP" sz="1100" dirty="0" smtClean="0">
              <a:solidFill>
                <a:schemeClr val="tx1"/>
              </a:solidFill>
              <a:latin typeface="+mn-ea"/>
            </a:endParaRPr>
          </a:p>
          <a:p>
            <a:pPr marL="171450" indent="-171450">
              <a:spcAft>
                <a:spcPts val="600"/>
              </a:spcAft>
              <a:buFont typeface="Arial" panose="020B0604020202020204" pitchFamily="34" charset="0"/>
              <a:buChar char="•"/>
            </a:pPr>
            <a:r>
              <a:rPr kumimoji="1" lang="ja-JP" altLang="en-US" sz="1100" dirty="0" smtClean="0">
                <a:solidFill>
                  <a:schemeClr val="tx1"/>
                </a:solidFill>
                <a:latin typeface="+mn-ea"/>
              </a:rPr>
              <a:t>これまでの地方分権の流れにおける、国の出先機関の整理という方向と対照的になるが、国（中央）の機能を</a:t>
            </a:r>
            <a:r>
              <a:rPr kumimoji="1" lang="ja-JP" altLang="en-US" sz="1100" b="1" u="sng" dirty="0" smtClean="0">
                <a:solidFill>
                  <a:schemeClr val="tx1"/>
                </a:solidFill>
                <a:latin typeface="+mn-ea"/>
              </a:rPr>
              <a:t>出先に分散し、出先機関の機能を強化する</a:t>
            </a:r>
            <a:r>
              <a:rPr kumimoji="1" lang="ja-JP" altLang="en-US" sz="1100" dirty="0" smtClean="0">
                <a:solidFill>
                  <a:schemeClr val="tx1"/>
                </a:solidFill>
                <a:latin typeface="+mn-ea"/>
              </a:rPr>
              <a:t>といったことも考えられる。</a:t>
            </a:r>
            <a:endParaRPr kumimoji="1" lang="en-US" altLang="ja-JP" sz="1100" dirty="0" smtClean="0">
              <a:solidFill>
                <a:schemeClr val="tx1"/>
              </a:solidFill>
              <a:latin typeface="+mn-ea"/>
            </a:endParaRPr>
          </a:p>
          <a:p>
            <a:pPr marL="171450" indent="-171450">
              <a:buFont typeface="Arial" panose="020B0604020202020204" pitchFamily="34" charset="0"/>
              <a:buChar char="•"/>
            </a:pPr>
            <a:r>
              <a:rPr kumimoji="1" lang="ja-JP" altLang="en-US" sz="1100" dirty="0">
                <a:solidFill>
                  <a:schemeClr val="tx1"/>
                </a:solidFill>
                <a:latin typeface="+mn-ea"/>
              </a:rPr>
              <a:t>定住自立圏も連携中枢都市も三大都市圏は対象外で、中心周縁構造を前提としているが、</a:t>
            </a:r>
            <a:r>
              <a:rPr kumimoji="1" lang="ja-JP" altLang="en-US" sz="1100" b="1" u="sng" dirty="0">
                <a:solidFill>
                  <a:schemeClr val="tx1"/>
                </a:solidFill>
                <a:latin typeface="+mn-ea"/>
              </a:rPr>
              <a:t>規模が並んだ自治体がブロックで連携しやすいような、もう少し柔軟性ある水平連携制度</a:t>
            </a:r>
            <a:r>
              <a:rPr kumimoji="1" lang="ja-JP" altLang="en-US" sz="1100" dirty="0">
                <a:solidFill>
                  <a:schemeClr val="tx1"/>
                </a:solidFill>
                <a:latin typeface="+mn-ea"/>
              </a:rPr>
              <a:t>を国に求めてはどうか。</a:t>
            </a:r>
            <a:endParaRPr kumimoji="1" lang="en-US" altLang="ja-JP" sz="1100" dirty="0">
              <a:solidFill>
                <a:schemeClr val="tx1"/>
              </a:solidFill>
              <a:latin typeface="+mn-ea"/>
            </a:endParaRPr>
          </a:p>
          <a:p>
            <a:pPr marL="171450" indent="-171450">
              <a:buFont typeface="Arial" panose="020B0604020202020204" pitchFamily="34" charset="0"/>
              <a:buChar char="•"/>
            </a:pPr>
            <a:endParaRPr kumimoji="1" lang="ja-JP" altLang="en-US" sz="1100" dirty="0">
              <a:solidFill>
                <a:schemeClr val="tx1"/>
              </a:solidFill>
              <a:latin typeface="+mn-ea"/>
            </a:endParaRPr>
          </a:p>
        </p:txBody>
      </p:sp>
      <p:grpSp>
        <p:nvGrpSpPr>
          <p:cNvPr id="19" name="グループ化 18"/>
          <p:cNvGrpSpPr>
            <a:grpSpLocks noChangeAspect="1"/>
          </p:cNvGrpSpPr>
          <p:nvPr/>
        </p:nvGrpSpPr>
        <p:grpSpPr>
          <a:xfrm>
            <a:off x="2265912" y="4113368"/>
            <a:ext cx="658863" cy="610009"/>
            <a:chOff x="3179014" y="4188025"/>
            <a:chExt cx="1037948" cy="960987"/>
          </a:xfrm>
        </p:grpSpPr>
        <p:sp>
          <p:nvSpPr>
            <p:cNvPr id="17" name="下カーブ矢印 16"/>
            <p:cNvSpPr/>
            <p:nvPr/>
          </p:nvSpPr>
          <p:spPr>
            <a:xfrm>
              <a:off x="3227471" y="4188025"/>
              <a:ext cx="989491" cy="451127"/>
            </a:xfrm>
            <a:prstGeom prst="curved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18" name="下カーブ矢印 17"/>
            <p:cNvSpPr/>
            <p:nvPr/>
          </p:nvSpPr>
          <p:spPr>
            <a:xfrm rot="11004694">
              <a:off x="3179014" y="4698846"/>
              <a:ext cx="933197" cy="450166"/>
            </a:xfrm>
            <a:prstGeom prst="curved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grpSp>
      <p:cxnSp>
        <p:nvCxnSpPr>
          <p:cNvPr id="20" name="直線コネクタ 19"/>
          <p:cNvCxnSpPr/>
          <p:nvPr/>
        </p:nvCxnSpPr>
        <p:spPr>
          <a:xfrm flipV="1">
            <a:off x="76199" y="3261153"/>
            <a:ext cx="8964000" cy="1"/>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a:xfrm flipV="1">
            <a:off x="2958873" y="6354327"/>
            <a:ext cx="6120000" cy="1"/>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 name="スライド番号プレースホルダー 3"/>
          <p:cNvSpPr>
            <a:spLocks noGrp="1"/>
          </p:cNvSpPr>
          <p:nvPr>
            <p:ph type="sldNum" sz="quarter" idx="12"/>
          </p:nvPr>
        </p:nvSpPr>
        <p:spPr>
          <a:xfrm>
            <a:off x="7031418" y="6492875"/>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0F88186-B17D-4CE3-A887-D91699CF601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cxnSp>
        <p:nvCxnSpPr>
          <p:cNvPr id="23" name="直線コネクタ 22"/>
          <p:cNvCxnSpPr/>
          <p:nvPr/>
        </p:nvCxnSpPr>
        <p:spPr>
          <a:xfrm flipV="1">
            <a:off x="74565" y="1527291"/>
            <a:ext cx="9000000" cy="1"/>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83821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1</a:t>
            </a:fld>
            <a:endParaRPr kumimoji="1" lang="ja-JP" altLang="en-US"/>
          </a:p>
        </p:txBody>
      </p:sp>
    </p:spTree>
    <p:extLst>
      <p:ext uri="{BB962C8B-B14F-4D97-AF65-F5344CB8AC3E}">
        <p14:creationId xmlns:p14="http://schemas.microsoft.com/office/powerpoint/2010/main" val="4166543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98202" y="290989"/>
            <a:ext cx="7576994"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本日</a:t>
            </a:r>
            <a:r>
              <a:rPr lang="ja-JP" altLang="en-US" sz="2000" b="1" dirty="0">
                <a:latin typeface="Meiryo UI" panose="020B0604030504040204" pitchFamily="50" charset="-128"/>
                <a:ea typeface="Meiryo UI" panose="020B0604030504040204" pitchFamily="50" charset="-128"/>
              </a:rPr>
              <a:t>、ご議論いただきたい主な論点　　　　　　　　　　　　　　　</a:t>
            </a:r>
            <a:r>
              <a:rPr lang="ja-JP" altLang="en-US" sz="2000" dirty="0">
                <a:latin typeface="Meiryo UI" panose="020B0604030504040204" pitchFamily="50" charset="-128"/>
                <a:ea typeface="Meiryo UI" panose="020B0604030504040204" pitchFamily="50" charset="-128"/>
              </a:rPr>
              <a:t>　　　　　　　　　　　　　　　　　　　　　　　　　　　　　　　　　　　　　　　　　　</a:t>
            </a:r>
          </a:p>
        </p:txBody>
      </p:sp>
      <p:sp>
        <p:nvSpPr>
          <p:cNvPr id="3" name="角丸四角形 2"/>
          <p:cNvSpPr/>
          <p:nvPr/>
        </p:nvSpPr>
        <p:spPr>
          <a:xfrm>
            <a:off x="199134" y="1254035"/>
            <a:ext cx="8686403" cy="4349931"/>
          </a:xfrm>
          <a:prstGeom prst="roundRect">
            <a:avLst>
              <a:gd name="adj" fmla="val 3652"/>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tIns="195254" rIns="130169" rtlCol="0" anchor="ctr"/>
          <a:lstStyle/>
          <a:p>
            <a:pPr>
              <a:lnSpc>
                <a:spcPts val="2400"/>
              </a:lnSpc>
              <a:spcBef>
                <a:spcPts val="600"/>
              </a:spcBef>
              <a:spcAft>
                <a:spcPts val="1085"/>
              </a:spcAft>
            </a:pPr>
            <a:r>
              <a:rPr kumimoji="1" lang="ja-JP" altLang="en-US" dirty="0">
                <a:solidFill>
                  <a:schemeClr val="tx1"/>
                </a:solidFill>
                <a:latin typeface="Meiryo UI" panose="020B0604030504040204" pitchFamily="50" charset="-128"/>
                <a:ea typeface="Meiryo UI" panose="020B0604030504040204" pitchFamily="50" charset="-128"/>
              </a:rPr>
              <a:t>○</a:t>
            </a:r>
            <a:r>
              <a:rPr kumimoji="1" lang="ja-JP" altLang="en-US" sz="1718" dirty="0" smtClean="0">
                <a:solidFill>
                  <a:schemeClr val="tx1"/>
                </a:solidFill>
                <a:latin typeface="Meiryo UI" panose="020B0604030504040204" pitchFamily="50" charset="-128"/>
                <a:ea typeface="Meiryo UI" panose="020B0604030504040204" pitchFamily="50" charset="-128"/>
              </a:rPr>
              <a:t>　経済副首都の観点から考えたときに、わかりやすく</a:t>
            </a:r>
            <a:r>
              <a:rPr kumimoji="1" lang="ja-JP" altLang="en-US" sz="1718" dirty="0">
                <a:solidFill>
                  <a:schemeClr val="tx1"/>
                </a:solidFill>
                <a:latin typeface="Meiryo UI" panose="020B0604030504040204" pitchFamily="50" charset="-128"/>
                <a:ea typeface="Meiryo UI" panose="020B0604030504040204" pitchFamily="50" charset="-128"/>
              </a:rPr>
              <a:t>、共感を得られる</a:t>
            </a:r>
            <a:r>
              <a:rPr kumimoji="1" lang="ja-JP" altLang="en-US" sz="1718" dirty="0" smtClean="0">
                <a:solidFill>
                  <a:schemeClr val="tx1"/>
                </a:solidFill>
                <a:latin typeface="Meiryo UI" panose="020B0604030504040204" pitchFamily="50" charset="-128"/>
                <a:ea typeface="Meiryo UI" panose="020B0604030504040204" pitchFamily="50" charset="-128"/>
              </a:rPr>
              <a:t>目標（指標と数値目標）</a:t>
            </a:r>
            <a:r>
              <a:rPr kumimoji="1" lang="en-US" altLang="ja-JP" sz="1718" dirty="0" smtClean="0">
                <a:solidFill>
                  <a:schemeClr val="tx1"/>
                </a:solidFill>
                <a:latin typeface="Meiryo UI" panose="020B0604030504040204" pitchFamily="50" charset="-128"/>
                <a:ea typeface="Meiryo UI" panose="020B0604030504040204" pitchFamily="50" charset="-128"/>
              </a:rPr>
              <a:t/>
            </a:r>
            <a:br>
              <a:rPr kumimoji="1" lang="en-US" altLang="ja-JP" sz="1718" dirty="0" smtClean="0">
                <a:solidFill>
                  <a:schemeClr val="tx1"/>
                </a:solidFill>
                <a:latin typeface="Meiryo UI" panose="020B0604030504040204" pitchFamily="50" charset="-128"/>
                <a:ea typeface="Meiryo UI" panose="020B0604030504040204" pitchFamily="50" charset="-128"/>
              </a:rPr>
            </a:br>
            <a:r>
              <a:rPr kumimoji="1" lang="ja-JP" altLang="en-US" sz="1718" dirty="0" smtClean="0">
                <a:solidFill>
                  <a:schemeClr val="tx1"/>
                </a:solidFill>
                <a:latin typeface="Meiryo UI" panose="020B0604030504040204" pitchFamily="50" charset="-128"/>
                <a:ea typeface="Meiryo UI" panose="020B0604030504040204" pitchFamily="50" charset="-128"/>
              </a:rPr>
              <a:t>　 として、どのようなものがふさわしいと考えられるか（</a:t>
            </a:r>
            <a:r>
              <a:rPr kumimoji="1" lang="ja-JP" altLang="en-US" sz="1718" dirty="0">
                <a:solidFill>
                  <a:schemeClr val="tx1"/>
                </a:solidFill>
                <a:latin typeface="Meiryo UI" panose="020B0604030504040204" pitchFamily="50" charset="-128"/>
                <a:ea typeface="Meiryo UI" panose="020B0604030504040204" pitchFamily="50" charset="-128"/>
              </a:rPr>
              <a:t>他の中長期計画との関係</a:t>
            </a:r>
            <a:r>
              <a:rPr kumimoji="1" lang="ja-JP" altLang="en-US" sz="1718" dirty="0" smtClean="0">
                <a:solidFill>
                  <a:schemeClr val="tx1"/>
                </a:solidFill>
                <a:latin typeface="Meiryo UI" panose="020B0604030504040204" pitchFamily="50" charset="-128"/>
                <a:ea typeface="Meiryo UI" panose="020B0604030504040204" pitchFamily="50" charset="-128"/>
              </a:rPr>
              <a:t>を含む）。</a:t>
            </a:r>
            <a:endParaRPr kumimoji="1" lang="en-US" altLang="ja-JP" sz="1718" dirty="0" smtClean="0">
              <a:solidFill>
                <a:schemeClr val="tx1"/>
              </a:solidFill>
              <a:latin typeface="Meiryo UI" panose="020B0604030504040204" pitchFamily="50" charset="-128"/>
              <a:ea typeface="Meiryo UI" panose="020B0604030504040204" pitchFamily="50" charset="-128"/>
            </a:endParaRPr>
          </a:p>
          <a:p>
            <a:pPr>
              <a:lnSpc>
                <a:spcPts val="2400"/>
              </a:lnSpc>
              <a:spcBef>
                <a:spcPts val="600"/>
              </a:spcBef>
              <a:spcAft>
                <a:spcPts val="1085"/>
              </a:spcAft>
            </a:pPr>
            <a:r>
              <a:rPr kumimoji="1" lang="ja-JP" altLang="en-US" sz="1718" dirty="0" smtClean="0">
                <a:solidFill>
                  <a:schemeClr val="tx1"/>
                </a:solidFill>
                <a:latin typeface="Meiryo UI" panose="020B0604030504040204" pitchFamily="50" charset="-128"/>
                <a:ea typeface="Meiryo UI" panose="020B0604030504040204" pitchFamily="50" charset="-128"/>
              </a:rPr>
              <a:t>○　あわせて、ウェルビーイングの向上に関する</a:t>
            </a:r>
            <a:r>
              <a:rPr kumimoji="1" lang="ja-JP" altLang="en-US" sz="1718" dirty="0">
                <a:solidFill>
                  <a:schemeClr val="tx1"/>
                </a:solidFill>
                <a:latin typeface="Meiryo UI" panose="020B0604030504040204" pitchFamily="50" charset="-128"/>
                <a:ea typeface="Meiryo UI" panose="020B0604030504040204" pitchFamily="50" charset="-128"/>
              </a:rPr>
              <a:t>目標（指標と数値目標）に</a:t>
            </a:r>
            <a:r>
              <a:rPr kumimoji="1" lang="ja-JP" altLang="en-US" sz="1718" dirty="0" smtClean="0">
                <a:solidFill>
                  <a:schemeClr val="tx1"/>
                </a:solidFill>
                <a:latin typeface="Meiryo UI" panose="020B0604030504040204" pitchFamily="50" charset="-128"/>
                <a:ea typeface="Meiryo UI" panose="020B0604030504040204" pitchFamily="50" charset="-128"/>
              </a:rPr>
              <a:t>ついての必要性をどう</a:t>
            </a:r>
            <a:r>
              <a:rPr kumimoji="1" lang="en-US" altLang="ja-JP" sz="1718" dirty="0" smtClean="0">
                <a:solidFill>
                  <a:schemeClr val="tx1"/>
                </a:solidFill>
                <a:latin typeface="Meiryo UI" panose="020B0604030504040204" pitchFamily="50" charset="-128"/>
                <a:ea typeface="Meiryo UI" panose="020B0604030504040204" pitchFamily="50" charset="-128"/>
              </a:rPr>
              <a:t/>
            </a:r>
            <a:br>
              <a:rPr kumimoji="1" lang="en-US" altLang="ja-JP" sz="1718" dirty="0" smtClean="0">
                <a:solidFill>
                  <a:schemeClr val="tx1"/>
                </a:solidFill>
                <a:latin typeface="Meiryo UI" panose="020B0604030504040204" pitchFamily="50" charset="-128"/>
                <a:ea typeface="Meiryo UI" panose="020B0604030504040204" pitchFamily="50" charset="-128"/>
              </a:rPr>
            </a:br>
            <a:r>
              <a:rPr kumimoji="1" lang="ja-JP" altLang="en-US" sz="1718" dirty="0" smtClean="0">
                <a:solidFill>
                  <a:schemeClr val="tx1"/>
                </a:solidFill>
                <a:latin typeface="Meiryo UI" panose="020B0604030504040204" pitchFamily="50" charset="-128"/>
                <a:ea typeface="Meiryo UI" panose="020B0604030504040204" pitchFamily="50" charset="-128"/>
              </a:rPr>
              <a:t>　 考えるか。必要とした場合、どのような目標が考えられるか。</a:t>
            </a:r>
            <a:endParaRPr kumimoji="1" lang="en-US" altLang="ja-JP" sz="1718" dirty="0" smtClean="0">
              <a:solidFill>
                <a:schemeClr val="tx1"/>
              </a:solidFill>
              <a:latin typeface="Meiryo UI" panose="020B0604030504040204" pitchFamily="50" charset="-128"/>
              <a:ea typeface="Meiryo UI" panose="020B0604030504040204" pitchFamily="50" charset="-128"/>
            </a:endParaRPr>
          </a:p>
          <a:p>
            <a:pPr>
              <a:lnSpc>
                <a:spcPts val="2400"/>
              </a:lnSpc>
              <a:spcBef>
                <a:spcPts val="600"/>
              </a:spcBef>
              <a:spcAft>
                <a:spcPts val="1085"/>
              </a:spcAft>
            </a:pPr>
            <a:r>
              <a:rPr kumimoji="1" lang="ja-JP" altLang="en-US" sz="1718" dirty="0" smtClean="0">
                <a:solidFill>
                  <a:schemeClr val="tx1"/>
                </a:solidFill>
                <a:latin typeface="Meiryo UI" panose="020B0604030504040204" pitchFamily="50" charset="-128"/>
                <a:ea typeface="Meiryo UI" panose="020B0604030504040204" pitchFamily="50" charset="-128"/>
              </a:rPr>
              <a:t>○　目標年次は、いつをターゲットにするのがふさわしいと考えられる</a:t>
            </a:r>
            <a:r>
              <a:rPr kumimoji="1" lang="ja-JP" altLang="en-US" sz="1718" dirty="0">
                <a:solidFill>
                  <a:schemeClr val="tx1"/>
                </a:solidFill>
                <a:latin typeface="Meiryo UI" panose="020B0604030504040204" pitchFamily="50" charset="-128"/>
                <a:ea typeface="Meiryo UI" panose="020B0604030504040204" pitchFamily="50" charset="-128"/>
              </a:rPr>
              <a:t>か（他の中長期計画との</a:t>
            </a:r>
            <a:r>
              <a:rPr kumimoji="1" lang="ja-JP" altLang="en-US" sz="1718" dirty="0" smtClean="0">
                <a:solidFill>
                  <a:schemeClr val="tx1"/>
                </a:solidFill>
                <a:latin typeface="Meiryo UI" panose="020B0604030504040204" pitchFamily="50" charset="-128"/>
                <a:ea typeface="Meiryo UI" panose="020B0604030504040204" pitchFamily="50" charset="-128"/>
              </a:rPr>
              <a:t>関係</a:t>
            </a:r>
            <a:r>
              <a:rPr kumimoji="1" lang="en-US" altLang="ja-JP" sz="1718" dirty="0" smtClean="0">
                <a:solidFill>
                  <a:schemeClr val="tx1"/>
                </a:solidFill>
                <a:latin typeface="Meiryo UI" panose="020B0604030504040204" pitchFamily="50" charset="-128"/>
                <a:ea typeface="Meiryo UI" panose="020B0604030504040204" pitchFamily="50" charset="-128"/>
              </a:rPr>
              <a:t/>
            </a:r>
            <a:br>
              <a:rPr kumimoji="1" lang="en-US" altLang="ja-JP" sz="1718" dirty="0" smtClean="0">
                <a:solidFill>
                  <a:schemeClr val="tx1"/>
                </a:solidFill>
                <a:latin typeface="Meiryo UI" panose="020B0604030504040204" pitchFamily="50" charset="-128"/>
                <a:ea typeface="Meiryo UI" panose="020B0604030504040204" pitchFamily="50" charset="-128"/>
              </a:rPr>
            </a:br>
            <a:r>
              <a:rPr kumimoji="1" lang="ja-JP" altLang="en-US" sz="1718" dirty="0" smtClean="0">
                <a:solidFill>
                  <a:schemeClr val="tx1"/>
                </a:solidFill>
                <a:latin typeface="Meiryo UI" panose="020B0604030504040204" pitchFamily="50" charset="-128"/>
                <a:ea typeface="Meiryo UI" panose="020B0604030504040204" pitchFamily="50" charset="-128"/>
              </a:rPr>
              <a:t>　 を含む</a:t>
            </a:r>
            <a:r>
              <a:rPr kumimoji="1" lang="ja-JP" altLang="en-US" sz="1718" dirty="0">
                <a:solidFill>
                  <a:schemeClr val="tx1"/>
                </a:solidFill>
                <a:latin typeface="Meiryo UI" panose="020B0604030504040204" pitchFamily="50" charset="-128"/>
                <a:ea typeface="Meiryo UI" panose="020B0604030504040204" pitchFamily="50" charset="-128"/>
              </a:rPr>
              <a:t>）。</a:t>
            </a:r>
            <a:r>
              <a:rPr kumimoji="1" lang="ja-JP" altLang="en-US" sz="1718" dirty="0" smtClean="0">
                <a:solidFill>
                  <a:schemeClr val="tx1"/>
                </a:solidFill>
                <a:latin typeface="Meiryo UI" panose="020B0604030504040204" pitchFamily="50" charset="-128"/>
                <a:ea typeface="Meiryo UI" panose="020B0604030504040204" pitchFamily="50" charset="-128"/>
              </a:rPr>
              <a:t>　</a:t>
            </a:r>
            <a:endParaRPr kumimoji="1" lang="en-US" altLang="ja-JP" sz="1718" dirty="0" smtClean="0">
              <a:solidFill>
                <a:schemeClr val="tx1"/>
              </a:solidFill>
              <a:latin typeface="Meiryo UI" panose="020B0604030504040204" pitchFamily="50" charset="-128"/>
              <a:ea typeface="Meiryo UI" panose="020B0604030504040204" pitchFamily="50" charset="-128"/>
            </a:endParaRPr>
          </a:p>
        </p:txBody>
      </p:sp>
      <p:sp>
        <p:nvSpPr>
          <p:cNvPr id="5" name="角丸四角形 4"/>
          <p:cNvSpPr/>
          <p:nvPr/>
        </p:nvSpPr>
        <p:spPr>
          <a:xfrm>
            <a:off x="656220" y="682148"/>
            <a:ext cx="7218976" cy="4808111"/>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38227" indent="-238227"/>
            <a:endParaRPr lang="en-US" altLang="ja-JP" sz="1446" b="1" dirty="0">
              <a:solidFill>
                <a:schemeClr val="tx1"/>
              </a:solidFill>
              <a:latin typeface="BIZ UDPゴシック" panose="020B0400000000000000" pitchFamily="50" charset="-128"/>
              <a:ea typeface="BIZ UDPゴシック" panose="020B0400000000000000" pitchFamily="50" charset="-128"/>
            </a:endParaRPr>
          </a:p>
          <a:p>
            <a:pPr marL="238227" indent="-238227"/>
            <a:endParaRPr lang="en-US" altLang="ja-JP" sz="1446" b="1" dirty="0">
              <a:solidFill>
                <a:schemeClr val="tx1"/>
              </a:solidFill>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2</a:t>
            </a:fld>
            <a:endParaRPr kumimoji="1" lang="ja-JP" altLang="en-US"/>
          </a:p>
        </p:txBody>
      </p:sp>
    </p:spTree>
    <p:extLst>
      <p:ext uri="{BB962C8B-B14F-4D97-AF65-F5344CB8AC3E}">
        <p14:creationId xmlns:p14="http://schemas.microsoft.com/office/powerpoint/2010/main" val="3695869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61731" y="29980"/>
            <a:ext cx="9143998" cy="400110"/>
          </a:xfrm>
          <a:prstGeom prst="rect">
            <a:avLst/>
          </a:prstGeom>
        </p:spPr>
        <p:txBody>
          <a:bodyPr wrap="square">
            <a:spAutoFit/>
          </a:bodyPr>
          <a:lstStyle/>
          <a:p>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目標に関連するこれまでの議論</a:t>
            </a:r>
            <a:endParaRPr lang="ja-JP" altLang="en-US" sz="2000" b="1"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6968447" y="6492875"/>
            <a:ext cx="2057400" cy="365125"/>
          </a:xfrm>
        </p:spPr>
        <p:txBody>
          <a:bodyPr/>
          <a:lstStyle/>
          <a:p>
            <a:fld id="{50F88186-B17D-4CE3-A887-D91699CF601C}" type="slidenum">
              <a:rPr kumimoji="1" lang="ja-JP" altLang="en-US" smtClean="0"/>
              <a:t>3</a:t>
            </a:fld>
            <a:endParaRPr kumimoji="1" lang="ja-JP" altLang="en-US" dirty="0"/>
          </a:p>
        </p:txBody>
      </p:sp>
      <p:sp>
        <p:nvSpPr>
          <p:cNvPr id="21" name="角丸四角形 20"/>
          <p:cNvSpPr/>
          <p:nvPr/>
        </p:nvSpPr>
        <p:spPr>
          <a:xfrm>
            <a:off x="34247" y="5141869"/>
            <a:ext cx="8991600" cy="1716131"/>
          </a:xfrm>
          <a:prstGeom prst="roundRect">
            <a:avLst>
              <a:gd name="adj" fmla="val 0"/>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277813" indent="-277813" fontAlgn="base">
              <a:lnSpc>
                <a:spcPts val="1800"/>
              </a:lnSpc>
              <a:spcBef>
                <a:spcPts val="3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（２）副首都推進本部（大阪府市）会議における主な議論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spcBef>
                <a:spcPts val="12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経済について</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77813" indent="-277813" fontAlgn="base">
              <a:lnSpc>
                <a:spcPts val="1800"/>
              </a:lnSpc>
              <a:spcBef>
                <a:spcPts val="3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●経済力を示す指標の設定の必要性や成長戦略との差別化についての議論があった。</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spcBef>
                <a:spcPts val="12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ウェルビーイング・社会課題について</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77813" indent="-277813" fontAlgn="base">
              <a:lnSpc>
                <a:spcPts val="1800"/>
              </a:lnSpc>
              <a:spcBef>
                <a:spcPts val="3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●ウェルビーイングや社会課題など、住民に共感が得られるための議論の深堀が必要との議論があった。</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spcBef>
                <a:spcPts val="3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spcBef>
                <a:spcPts val="1200"/>
              </a:spcBef>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84807" y="475060"/>
            <a:ext cx="8856030" cy="0"/>
          </a:xfrm>
          <a:prstGeom prst="line">
            <a:avLst/>
          </a:prstGeom>
        </p:spPr>
        <p:style>
          <a:lnRef idx="1">
            <a:schemeClr val="dk1"/>
          </a:lnRef>
          <a:fillRef idx="0">
            <a:schemeClr val="dk1"/>
          </a:fillRef>
          <a:effectRef idx="0">
            <a:schemeClr val="dk1"/>
          </a:effectRef>
          <a:fontRef idx="minor">
            <a:schemeClr val="tx1"/>
          </a:fontRef>
        </p:style>
      </p:cxnSp>
      <p:pic>
        <p:nvPicPr>
          <p:cNvPr id="8" name="図 7"/>
          <p:cNvPicPr/>
          <p:nvPr/>
        </p:nvPicPr>
        <p:blipFill rotWithShape="1">
          <a:blip r:embed="rId2" cstate="print">
            <a:extLst>
              <a:ext uri="{28A0092B-C50C-407E-A947-70E740481C1C}">
                <a14:useLocalDpi xmlns:a14="http://schemas.microsoft.com/office/drawing/2010/main" val="0"/>
              </a:ext>
            </a:extLst>
          </a:blip>
          <a:srcRect/>
          <a:stretch/>
        </p:blipFill>
        <p:spPr bwMode="auto">
          <a:xfrm>
            <a:off x="4894130" y="1284727"/>
            <a:ext cx="4148634" cy="3251672"/>
          </a:xfrm>
          <a:prstGeom prst="rect">
            <a:avLst/>
          </a:prstGeom>
          <a:ln>
            <a:noFill/>
          </a:ln>
          <a:extLst>
            <a:ext uri="{53640926-AAD7-44D8-BBD7-CCE9431645EC}">
              <a14:shadowObscured xmlns:a14="http://schemas.microsoft.com/office/drawing/2010/main"/>
            </a:ext>
          </a:extLst>
        </p:spPr>
      </p:pic>
      <p:sp>
        <p:nvSpPr>
          <p:cNvPr id="9" name="角丸四角形 8"/>
          <p:cNvSpPr/>
          <p:nvPr/>
        </p:nvSpPr>
        <p:spPr>
          <a:xfrm>
            <a:off x="61731" y="520031"/>
            <a:ext cx="4619869" cy="3407761"/>
          </a:xfrm>
          <a:prstGeom prst="roundRect">
            <a:avLst>
              <a:gd name="adj" fmla="val 0"/>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277813" indent="-277813" fontAlgn="base">
              <a:lnSpc>
                <a:spcPts val="1800"/>
              </a:lnSpc>
              <a:spcBef>
                <a:spcPts val="600"/>
              </a:spcBef>
            </a:pP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（１）これまでの意見交換会における主な議論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spcBef>
                <a:spcPts val="12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経済について</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77813" indent="-277813" fontAlgn="base">
              <a:lnSpc>
                <a:spcPts val="1800"/>
              </a:lnSpc>
              <a:spcBef>
                <a:spcPts val="3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●「産業構造の転換」や「経済規模」に加えて、「生産性」、</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「起業」の重要性の議論があった。</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●経済を支える若者が、大阪・関西で学びながら、就職時</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やその後に若者が東京に流出するといった大きな課題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について議論が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あった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●一方で、大阪には、本来、若者をはじめ多様な人材が、</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意欲をもち、新たなチャレンジをしやすい環境や、イノベー</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ションを生み出す土壌があるので、そうした土壌を生かし、</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若者などを呼び込む必要があるという議論があった。</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spcBef>
                <a:spcPts val="1200"/>
              </a:spcBef>
            </a:pP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ウェルビーイング・社会課題について</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77813" indent="-277813" fontAlgn="base">
              <a:lnSpc>
                <a:spcPts val="1800"/>
              </a:lnSpc>
              <a:spcBef>
                <a:spcPts val="3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●暮らしやすさ（住みやすさ）、豊かさ、女性活躍をはじ</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とする多様性、デジタルを活用した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利便性向上な</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どにつ</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いて議論があった。</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spcBef>
                <a:spcPts val="300"/>
              </a:spcBef>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環境、教育、治安などに関する課題の克服に</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いて議論があった。</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spcBef>
                <a:spcPts val="300"/>
              </a:spcBef>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4894130" y="976950"/>
            <a:ext cx="3357155" cy="307777"/>
          </a:xfrm>
          <a:prstGeom prst="rect">
            <a:avLst/>
          </a:prstGeom>
          <a:noFill/>
        </p:spPr>
        <p:txBody>
          <a:bodyPr wrap="square" rtlCol="0">
            <a:spAutoFit/>
          </a:bodyPr>
          <a:lstStyle/>
          <a:p>
            <a:r>
              <a:rPr kumimoji="1" lang="ja-JP" altLang="en-US" sz="1400" b="1" dirty="0"/>
              <a:t>■</a:t>
            </a:r>
            <a:r>
              <a:rPr kumimoji="1" lang="ja-JP" altLang="en-US" sz="1400" b="1" dirty="0" smtClean="0"/>
              <a:t>副首都・大阪の経済モデル（イメージ）</a:t>
            </a:r>
            <a:endParaRPr kumimoji="1" lang="ja-JP" altLang="en-US" sz="1400" b="1" dirty="0"/>
          </a:p>
        </p:txBody>
      </p:sp>
    </p:spTree>
    <p:extLst>
      <p:ext uri="{BB962C8B-B14F-4D97-AF65-F5344CB8AC3E}">
        <p14:creationId xmlns:p14="http://schemas.microsoft.com/office/powerpoint/2010/main" val="4188131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4247" y="0"/>
            <a:ext cx="3413491" cy="40011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考えられる目標イメージ</a:t>
            </a:r>
            <a:endParaRPr kumimoji="0"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スライド番号プレースホルダー 3"/>
          <p:cNvSpPr>
            <a:spLocks noGrp="1"/>
          </p:cNvSpPr>
          <p:nvPr>
            <p:ph type="sldNum" sz="quarter" idx="12"/>
          </p:nvPr>
        </p:nvSpPr>
        <p:spPr>
          <a:xfrm>
            <a:off x="6968447" y="6492875"/>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0F88186-B17D-4CE3-A887-D91699CF601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tint val="75000"/>
                </a:prstClr>
              </a:solidFill>
              <a:effectLst/>
              <a:uLnTx/>
              <a:uFillTx/>
              <a:latin typeface="Meiryo UI"/>
              <a:ea typeface="Meiryo UI"/>
              <a:cs typeface="+mn-cs"/>
            </a:endParaRPr>
          </a:p>
        </p:txBody>
      </p:sp>
      <p:cxnSp>
        <p:nvCxnSpPr>
          <p:cNvPr id="3" name="直線コネクタ 2"/>
          <p:cNvCxnSpPr/>
          <p:nvPr/>
        </p:nvCxnSpPr>
        <p:spPr>
          <a:xfrm>
            <a:off x="169817" y="400110"/>
            <a:ext cx="8856030"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 name="表 8"/>
          <p:cNvGraphicFramePr>
            <a:graphicFrameLocks noGrp="1"/>
          </p:cNvGraphicFramePr>
          <p:nvPr>
            <p:extLst>
              <p:ext uri="{D42A27DB-BD31-4B8C-83A1-F6EECF244321}">
                <p14:modId xmlns:p14="http://schemas.microsoft.com/office/powerpoint/2010/main" val="1397719591"/>
              </p:ext>
            </p:extLst>
          </p:nvPr>
        </p:nvGraphicFramePr>
        <p:xfrm>
          <a:off x="103178" y="589111"/>
          <a:ext cx="4321324" cy="4429991"/>
        </p:xfrm>
        <a:graphic>
          <a:graphicData uri="http://schemas.openxmlformats.org/drawingml/2006/table">
            <a:tbl>
              <a:tblPr firstRow="1" bandRow="1">
                <a:tableStyleId>{5940675A-B579-460E-94D1-54222C63F5DA}</a:tableStyleId>
              </a:tblPr>
              <a:tblGrid>
                <a:gridCol w="1045324">
                  <a:extLst>
                    <a:ext uri="{9D8B030D-6E8A-4147-A177-3AD203B41FA5}">
                      <a16:colId xmlns:a16="http://schemas.microsoft.com/office/drawing/2014/main" val="1632051706"/>
                    </a:ext>
                  </a:extLst>
                </a:gridCol>
                <a:gridCol w="1620000">
                  <a:extLst>
                    <a:ext uri="{9D8B030D-6E8A-4147-A177-3AD203B41FA5}">
                      <a16:colId xmlns:a16="http://schemas.microsoft.com/office/drawing/2014/main" val="1268155616"/>
                    </a:ext>
                  </a:extLst>
                </a:gridCol>
                <a:gridCol w="1656000">
                  <a:extLst>
                    <a:ext uri="{9D8B030D-6E8A-4147-A177-3AD203B41FA5}">
                      <a16:colId xmlns:a16="http://schemas.microsoft.com/office/drawing/2014/main" val="4039820776"/>
                    </a:ext>
                  </a:extLst>
                </a:gridCol>
              </a:tblGrid>
              <a:tr h="266936">
                <a:tc>
                  <a:txBody>
                    <a:bodyPr/>
                    <a:lstStyle/>
                    <a:p>
                      <a:r>
                        <a:rPr kumimoji="1" lang="ja-JP" altLang="en-US" sz="1100" b="1" dirty="0" smtClean="0">
                          <a:solidFill>
                            <a:schemeClr val="bg1"/>
                          </a:solidFill>
                        </a:rPr>
                        <a:t>視点</a:t>
                      </a:r>
                      <a:endParaRPr kumimoji="1" lang="ja-JP" altLang="en-US" sz="1100" b="1" dirty="0">
                        <a:solidFill>
                          <a:schemeClr val="bg1"/>
                        </a:solidFill>
                      </a:endParaRPr>
                    </a:p>
                  </a:txBody>
                  <a:tcPr>
                    <a:solidFill>
                      <a:schemeClr val="accent1"/>
                    </a:solidFill>
                  </a:tcPr>
                </a:tc>
                <a:tc>
                  <a:txBody>
                    <a:bodyPr/>
                    <a:lstStyle/>
                    <a:p>
                      <a:r>
                        <a:rPr kumimoji="1" lang="ja-JP" altLang="en-US" sz="1100" b="1" dirty="0" smtClean="0">
                          <a:solidFill>
                            <a:schemeClr val="bg1"/>
                          </a:solidFill>
                        </a:rPr>
                        <a:t>そのために何を測るのか</a:t>
                      </a:r>
                      <a:endParaRPr kumimoji="1" lang="ja-JP" altLang="en-US" sz="1100" b="1" dirty="0">
                        <a:solidFill>
                          <a:schemeClr val="bg1"/>
                        </a:solidFill>
                      </a:endParaRPr>
                    </a:p>
                  </a:txBody>
                  <a:tcPr>
                    <a:solidFill>
                      <a:schemeClr val="accent1"/>
                    </a:solidFill>
                  </a:tcPr>
                </a:tc>
                <a:tc>
                  <a:txBody>
                    <a:bodyPr/>
                    <a:lstStyle/>
                    <a:p>
                      <a:r>
                        <a:rPr kumimoji="1" lang="ja-JP" altLang="en-US" sz="1100" b="1" dirty="0" smtClean="0">
                          <a:solidFill>
                            <a:schemeClr val="bg1"/>
                          </a:solidFill>
                        </a:rPr>
                        <a:t>目標イメージ</a:t>
                      </a:r>
                      <a:endParaRPr kumimoji="1" lang="ja-JP" altLang="en-US" sz="1100" b="1" dirty="0">
                        <a:solidFill>
                          <a:schemeClr val="bg1"/>
                        </a:solidFill>
                      </a:endParaRPr>
                    </a:p>
                  </a:txBody>
                  <a:tcPr>
                    <a:solidFill>
                      <a:schemeClr val="accent1"/>
                    </a:solidFill>
                  </a:tcPr>
                </a:tc>
                <a:extLst>
                  <a:ext uri="{0D108BD9-81ED-4DB2-BD59-A6C34878D82A}">
                    <a16:rowId xmlns:a16="http://schemas.microsoft.com/office/drawing/2014/main" val="4005366273"/>
                  </a:ext>
                </a:extLst>
              </a:tr>
              <a:tr h="439660">
                <a:tc rowSpan="10">
                  <a:txBody>
                    <a:bodyP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endParaRPr kumimoji="1" lang="ja-JP" altLang="en-US" sz="1100" dirty="0"/>
                    </a:p>
                  </a:txBody>
                  <a:tcPr anchor="ctr">
                    <a:solidFill>
                      <a:schemeClr val="bg1">
                        <a:lumMod val="85000"/>
                      </a:schemeClr>
                    </a:solidFill>
                  </a:tcPr>
                </a:tc>
                <a:tc rowSpan="2">
                  <a:txBody>
                    <a:bodyPr/>
                    <a:lstStyle/>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経済における大阪の</a:t>
                      </a:r>
                      <a:endPar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「存在感」を測る</a:t>
                      </a:r>
                      <a:endParaRPr kumimoji="1" lang="ja-JP" altLang="en-US" sz="1100" b="0" dirty="0">
                        <a:solidFill>
                          <a:schemeClr val="tx1"/>
                        </a:solidFill>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GDP</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（実質成長率、</a:t>
                      </a:r>
                      <a:endPar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名目値、シェア 等）</a:t>
                      </a:r>
                      <a:endPar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2488853853"/>
                  </a:ext>
                </a:extLst>
              </a:tr>
              <a:tr h="0">
                <a:tc vMerge="1">
                  <a:txBody>
                    <a:bodyPr/>
                    <a:lstStyle/>
                    <a:p>
                      <a:endParaRPr kumimoji="1" lang="ja-JP" altLang="en-US"/>
                    </a:p>
                  </a:txBody>
                  <a:tcPr/>
                </a:tc>
                <a:tc vMerge="1">
                  <a:txBody>
                    <a:bodyPr/>
                    <a:lstStyle/>
                    <a:p>
                      <a:endParaRPr kumimoji="1" lang="ja-JP" altLang="en-US" sz="1100" b="0" dirty="0"/>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来阪観光客数</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235456517"/>
                  </a:ext>
                </a:extLst>
              </a:tr>
              <a:tr h="0">
                <a:tc vMerge="1">
                  <a:txBody>
                    <a:bodyPr/>
                    <a:lstStyle/>
                    <a:p>
                      <a:endParaRPr kumimoji="1" lang="ja-JP" altLang="en-US" sz="800" dirty="0"/>
                    </a:p>
                  </a:txBody>
                  <a:tcPr/>
                </a:tc>
                <a:tc>
                  <a:txBody>
                    <a:bodyPr/>
                    <a:lstStyle/>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「イノベーション」などによる生産性の向上度を測る</a:t>
                      </a:r>
                      <a:endParaRPr kumimoji="1" lang="ja-JP" altLang="en-US" sz="1100" b="0" dirty="0">
                        <a:solidFill>
                          <a:schemeClr val="tx1"/>
                        </a:solidFill>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生産性（全要素生産性</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TFP</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）上昇率、</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労働生産性 等）</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3853403684"/>
                  </a:ext>
                </a:extLst>
              </a:tr>
              <a:tr h="0">
                <a:tc vMerge="1">
                  <a:txBody>
                    <a:bodyPr/>
                    <a:lstStyle/>
                    <a:p>
                      <a:endParaRPr kumimoji="1" lang="ja-JP" altLang="en-US"/>
                    </a:p>
                  </a:txBody>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人材の流動状況を測る</a:t>
                      </a:r>
                      <a:endParaRPr kumimoji="1" lang="ja-JP" altLang="en-US" sz="1100" b="0" dirty="0">
                        <a:solidFill>
                          <a:schemeClr val="tx1"/>
                        </a:solidFill>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転職率</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4004961371"/>
                  </a:ext>
                </a:extLst>
              </a:tr>
              <a:tr h="43966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大阪への人・若者の呼び込み状況を測る</a:t>
                      </a:r>
                    </a:p>
                    <a:p>
                      <a:endParaRPr kumimoji="1" lang="ja-JP" altLang="en-US" sz="1100" b="0" dirty="0">
                        <a:solidFill>
                          <a:schemeClr val="tx1"/>
                        </a:solidFill>
                      </a:endParaRPr>
                    </a:p>
                  </a:txBody>
                  <a:tcPr anchor="ctr">
                    <a:solidFill>
                      <a:schemeClr val="bg1"/>
                    </a:solidFill>
                  </a:tcPr>
                </a:tc>
                <a:tc>
                  <a:txBody>
                    <a:bodyPr/>
                    <a:lstStyle/>
                    <a:p>
                      <a:r>
                        <a:rPr kumimoji="1" lang="zh-CN" altLang="en-US" sz="1100" b="0" dirty="0" smtClean="0">
                          <a:solidFill>
                            <a:schemeClr val="tx1"/>
                          </a:solidFill>
                        </a:rPr>
                        <a:t>転入者数</a:t>
                      </a:r>
                      <a:endParaRPr kumimoji="1" lang="en-US" altLang="zh-CN" sz="1100" b="0" dirty="0" smtClean="0">
                        <a:solidFill>
                          <a:schemeClr val="tx1"/>
                        </a:solidFill>
                      </a:endParaRPr>
                    </a:p>
                    <a:p>
                      <a:r>
                        <a:rPr kumimoji="1" lang="zh-CN" altLang="en-US" sz="1100" b="0" dirty="0" smtClean="0">
                          <a:solidFill>
                            <a:schemeClr val="tx1"/>
                          </a:solidFill>
                        </a:rPr>
                        <a:t>（社会増、自然増、</a:t>
                      </a:r>
                      <a:endParaRPr kumimoji="1" lang="en-US" altLang="zh-CN" sz="1100" b="0" dirty="0" smtClean="0">
                        <a:solidFill>
                          <a:schemeClr val="tx1"/>
                        </a:solidFill>
                      </a:endParaRPr>
                    </a:p>
                    <a:p>
                      <a:r>
                        <a:rPr kumimoji="1" lang="ja-JP" altLang="en-US" sz="1100" b="0" dirty="0" smtClean="0">
                          <a:solidFill>
                            <a:schemeClr val="tx1"/>
                          </a:solidFill>
                        </a:rPr>
                        <a:t>　 </a:t>
                      </a:r>
                      <a:r>
                        <a:rPr kumimoji="1" lang="zh-CN" altLang="en-US" sz="1100" b="0" dirty="0" smtClean="0">
                          <a:solidFill>
                            <a:schemeClr val="tx1"/>
                          </a:solidFill>
                        </a:rPr>
                        <a:t>年代別 </a:t>
                      </a:r>
                      <a:r>
                        <a:rPr kumimoji="1" lang="ja-JP" altLang="en-US" sz="1100" b="0" dirty="0" smtClean="0">
                          <a:solidFill>
                            <a:schemeClr val="tx1"/>
                          </a:solidFill>
                        </a:rPr>
                        <a:t>等</a:t>
                      </a:r>
                      <a:r>
                        <a:rPr kumimoji="1" lang="zh-CN" altLang="en-US" sz="1100" b="0" dirty="0" smtClean="0">
                          <a:solidFill>
                            <a:schemeClr val="tx1"/>
                          </a:solidFill>
                        </a:rPr>
                        <a:t>）</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2012638367"/>
                  </a:ext>
                </a:extLst>
              </a:tr>
              <a:tr h="0">
                <a:tc vMerge="1">
                  <a:txBody>
                    <a:bodyPr/>
                    <a:lstStyle/>
                    <a:p>
                      <a:endParaRPr kumimoji="1" lang="ja-JP" altLang="en-US" sz="800" dirty="0"/>
                    </a:p>
                  </a:txBody>
                  <a:tcPr/>
                </a:tc>
                <a:tc rowSpan="3">
                  <a:txBody>
                    <a:bodyPr/>
                    <a:lstStyle/>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新たな「チャレンジ」の動きを測る 　　</a:t>
                      </a:r>
                      <a:endParaRPr kumimoji="1" lang="ja-JP" altLang="en-US" sz="1100" b="0" dirty="0">
                        <a:solidFill>
                          <a:schemeClr val="tx1"/>
                        </a:solidFill>
                      </a:endParaRPr>
                    </a:p>
                  </a:txBody>
                  <a:tcPr anchor="ctr">
                    <a:solidFill>
                      <a:schemeClr val="bg1"/>
                    </a:solidFill>
                  </a:tcPr>
                </a:tc>
                <a:tc>
                  <a:txBody>
                    <a:bodyPr/>
                    <a:lstStyle/>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起業（開業率・起業率、</a:t>
                      </a:r>
                      <a:endPar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起業者数 等） </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671826011"/>
                  </a:ext>
                </a:extLst>
              </a:tr>
              <a:tr h="43966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本社所在地別の</a:t>
                      </a:r>
                      <a:endPar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新規上場数</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2636703914"/>
                  </a:ext>
                </a:extLst>
              </a:tr>
              <a:tr h="43966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b="0" dirty="0" smtClean="0">
                          <a:solidFill>
                            <a:schemeClr val="tx1"/>
                          </a:solidFill>
                        </a:rPr>
                        <a:t>ユニコーン企業の創出数、スタートアップ資金調達額</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364053277"/>
                  </a:ext>
                </a:extLst>
              </a:tr>
              <a:tr h="270815">
                <a:tc vMerge="1">
                  <a:txBody>
                    <a:bodyPr/>
                    <a:lstStyle/>
                    <a:p>
                      <a:endParaRPr kumimoji="1" lang="ja-JP" altLang="en-US"/>
                    </a:p>
                  </a:txBody>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大阪の「稼ぐ力」を測る　　</a:t>
                      </a:r>
                      <a:endParaRPr kumimoji="1" lang="ja-JP" altLang="en-US" sz="1100" dirty="0">
                        <a:solidFill>
                          <a:schemeClr val="tx1"/>
                        </a:solidFill>
                      </a:endParaRPr>
                    </a:p>
                  </a:txBody>
                  <a:tcPr anchor="ctr">
                    <a:noFill/>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人口一人当たり</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GDP</a:t>
                      </a:r>
                      <a:endParaRPr kumimoji="1" lang="ja-JP" altLang="en-US" sz="1100" dirty="0">
                        <a:solidFill>
                          <a:schemeClr val="tx1"/>
                        </a:solidFill>
                      </a:endParaRPr>
                    </a:p>
                  </a:txBody>
                  <a:tcPr anchor="ctr"/>
                </a:tc>
                <a:extLst>
                  <a:ext uri="{0D108BD9-81ED-4DB2-BD59-A6C34878D82A}">
                    <a16:rowId xmlns:a16="http://schemas.microsoft.com/office/drawing/2014/main" val="3336252865"/>
                  </a:ext>
                </a:extLst>
              </a:tr>
              <a:tr h="439660">
                <a:tc vMerge="1">
                  <a:txBody>
                    <a:bodyPr/>
                    <a:lstStyle/>
                    <a:p>
                      <a:endParaRPr kumimoji="1" lang="ja-JP" altLang="en-US" sz="800" dirty="0"/>
                    </a:p>
                  </a:txBody>
                  <a:tcPr/>
                </a:tc>
                <a:tc>
                  <a:txBody>
                    <a:bodyPr/>
                    <a:lstStyle/>
                    <a:p>
                      <a:r>
                        <a:rPr kumimoji="1" lang="ja-JP" altLang="en-US" sz="1100" dirty="0" smtClean="0">
                          <a:solidFill>
                            <a:schemeClr val="tx1"/>
                          </a:solidFill>
                        </a:rPr>
                        <a:t>産業構造転換度合・</a:t>
                      </a:r>
                      <a:endParaRPr kumimoji="1" lang="en-US" altLang="ja-JP" sz="1100" dirty="0" smtClean="0">
                        <a:solidFill>
                          <a:schemeClr val="tx1"/>
                        </a:solidFill>
                      </a:endParaRPr>
                    </a:p>
                    <a:p>
                      <a:r>
                        <a:rPr kumimoji="1" lang="ja-JP" altLang="en-US" sz="1100" dirty="0" smtClean="0">
                          <a:solidFill>
                            <a:schemeClr val="tx1"/>
                          </a:solidFill>
                        </a:rPr>
                        <a:t>柔軟性を測る</a:t>
                      </a:r>
                      <a:endParaRPr kumimoji="1" lang="ja-JP" altLang="en-US" sz="1100" dirty="0">
                        <a:solidFill>
                          <a:schemeClr val="tx1"/>
                        </a:solidFill>
                      </a:endParaRPr>
                    </a:p>
                  </a:txBody>
                  <a:tcPr anchor="ctr"/>
                </a:tc>
                <a:tc>
                  <a:txBody>
                    <a:bodyPr/>
                    <a:lstStyle/>
                    <a:p>
                      <a:r>
                        <a:rPr kumimoji="1" lang="ja-JP" altLang="en-US" sz="1100" dirty="0" smtClean="0">
                          <a:solidFill>
                            <a:schemeClr val="tx1"/>
                          </a:solidFill>
                        </a:rPr>
                        <a:t>第３次産業の割合</a:t>
                      </a:r>
                    </a:p>
                  </a:txBody>
                  <a:tcPr anchor="ctr"/>
                </a:tc>
                <a:extLst>
                  <a:ext uri="{0D108BD9-81ED-4DB2-BD59-A6C34878D82A}">
                    <a16:rowId xmlns:a16="http://schemas.microsoft.com/office/drawing/2014/main" val="280257183"/>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860843958"/>
              </p:ext>
            </p:extLst>
          </p:nvPr>
        </p:nvGraphicFramePr>
        <p:xfrm>
          <a:off x="4489628" y="565712"/>
          <a:ext cx="4575995" cy="4474697"/>
        </p:xfrm>
        <a:graphic>
          <a:graphicData uri="http://schemas.openxmlformats.org/drawingml/2006/table">
            <a:tbl>
              <a:tblPr firstRow="1" bandRow="1">
                <a:tableStyleId>{5940675A-B579-460E-94D1-54222C63F5DA}</a:tableStyleId>
              </a:tblPr>
              <a:tblGrid>
                <a:gridCol w="996772">
                  <a:extLst>
                    <a:ext uri="{9D8B030D-6E8A-4147-A177-3AD203B41FA5}">
                      <a16:colId xmlns:a16="http://schemas.microsoft.com/office/drawing/2014/main" val="1632051706"/>
                    </a:ext>
                  </a:extLst>
                </a:gridCol>
                <a:gridCol w="1695448">
                  <a:extLst>
                    <a:ext uri="{9D8B030D-6E8A-4147-A177-3AD203B41FA5}">
                      <a16:colId xmlns:a16="http://schemas.microsoft.com/office/drawing/2014/main" val="1268155616"/>
                    </a:ext>
                  </a:extLst>
                </a:gridCol>
                <a:gridCol w="1883775">
                  <a:extLst>
                    <a:ext uri="{9D8B030D-6E8A-4147-A177-3AD203B41FA5}">
                      <a16:colId xmlns:a16="http://schemas.microsoft.com/office/drawing/2014/main" val="4039820776"/>
                    </a:ext>
                  </a:extLst>
                </a:gridCol>
              </a:tblGrid>
              <a:tr h="279009">
                <a:tc>
                  <a:txBody>
                    <a:bodyPr/>
                    <a:lstStyle/>
                    <a:p>
                      <a:r>
                        <a:rPr kumimoji="1" lang="ja-JP" altLang="en-US" sz="1100" b="1" dirty="0" smtClean="0">
                          <a:solidFill>
                            <a:schemeClr val="bg1"/>
                          </a:solidFill>
                        </a:rPr>
                        <a:t>視点</a:t>
                      </a:r>
                      <a:endParaRPr kumimoji="1" lang="ja-JP" altLang="en-US" sz="1100" b="1" dirty="0">
                        <a:solidFill>
                          <a:schemeClr val="bg1"/>
                        </a:solidFill>
                      </a:endParaRPr>
                    </a:p>
                  </a:txBody>
                  <a:tcPr>
                    <a:solidFill>
                      <a:schemeClr val="accent1"/>
                    </a:solidFill>
                  </a:tcPr>
                </a:tc>
                <a:tc>
                  <a:txBody>
                    <a:bodyPr/>
                    <a:lstStyle/>
                    <a:p>
                      <a:r>
                        <a:rPr kumimoji="1" lang="ja-JP" altLang="en-US" sz="1100" b="1" dirty="0" smtClean="0">
                          <a:solidFill>
                            <a:schemeClr val="bg1"/>
                          </a:solidFill>
                        </a:rPr>
                        <a:t>そのために何を測るのか</a:t>
                      </a:r>
                      <a:endParaRPr kumimoji="1" lang="ja-JP" altLang="en-US" sz="1100" b="1" dirty="0">
                        <a:solidFill>
                          <a:schemeClr val="bg1"/>
                        </a:solidFill>
                      </a:endParaRPr>
                    </a:p>
                  </a:txBody>
                  <a:tcPr>
                    <a:solidFill>
                      <a:schemeClr val="accent1"/>
                    </a:solidFill>
                  </a:tcPr>
                </a:tc>
                <a:tc>
                  <a:txBody>
                    <a:bodyPr/>
                    <a:lstStyle/>
                    <a:p>
                      <a:r>
                        <a:rPr kumimoji="1" lang="ja-JP" altLang="en-US" sz="1100" b="1" dirty="0" smtClean="0">
                          <a:solidFill>
                            <a:schemeClr val="bg1"/>
                          </a:solidFill>
                        </a:rPr>
                        <a:t>目標イメージ</a:t>
                      </a:r>
                      <a:endParaRPr kumimoji="1" lang="ja-JP" altLang="en-US" sz="1100" b="1" dirty="0">
                        <a:solidFill>
                          <a:schemeClr val="bg1"/>
                        </a:solidFill>
                      </a:endParaRPr>
                    </a:p>
                  </a:txBody>
                  <a:tcPr>
                    <a:solidFill>
                      <a:schemeClr val="accent1"/>
                    </a:solidFill>
                  </a:tcPr>
                </a:tc>
                <a:extLst>
                  <a:ext uri="{0D108BD9-81ED-4DB2-BD59-A6C34878D82A}">
                    <a16:rowId xmlns:a16="http://schemas.microsoft.com/office/drawing/2014/main" val="4005366273"/>
                  </a:ext>
                </a:extLst>
              </a:tr>
              <a:tr h="459544">
                <a:tc rowSpan="8">
                  <a:txBody>
                    <a:bodyP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ウェルビーイングの向上</a:t>
                      </a:r>
                      <a:endParaRPr kumimoji="1" lang="ja-JP" altLang="en-US" sz="1100" b="1" dirty="0"/>
                    </a:p>
                  </a:txBody>
                  <a:tcPr anchor="ctr">
                    <a:solidFill>
                      <a:schemeClr val="bg1">
                        <a:lumMod val="85000"/>
                      </a:schemeClr>
                    </a:solidFill>
                  </a:tcPr>
                </a:tc>
                <a:tc rowSpan="2">
                  <a:txBody>
                    <a:bodyPr/>
                    <a:lstStyle/>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府民の暮らしの安定度や生活の質を測る　　　</a:t>
                      </a:r>
                      <a:endParaRPr kumimoji="1" lang="ja-JP" altLang="en-US" sz="1100" b="0" dirty="0">
                        <a:solidFill>
                          <a:schemeClr val="tx1"/>
                        </a:solidFill>
                      </a:endParaRPr>
                    </a:p>
                  </a:txBody>
                  <a:tcPr anchor="ctr">
                    <a:solidFill>
                      <a:schemeClr val="bg1"/>
                    </a:solidFill>
                  </a:tcPr>
                </a:tc>
                <a:tc>
                  <a:txBody>
                    <a:bodyPr/>
                    <a:lstStyle/>
                    <a:p>
                      <a:r>
                        <a:rPr kumimoji="1" lang="zh-TW" altLang="en-US" sz="1100" b="0" dirty="0" smtClean="0"/>
                        <a:t>雇用</a:t>
                      </a:r>
                      <a:r>
                        <a:rPr kumimoji="1" lang="ja-JP" altLang="en-US" sz="1100" b="0" dirty="0" smtClean="0"/>
                        <a:t>（創出数、就業率、失</a:t>
                      </a:r>
                      <a:endParaRPr kumimoji="1" lang="en-US" altLang="ja-JP" sz="1100" b="0" dirty="0" smtClean="0"/>
                    </a:p>
                    <a:p>
                      <a:r>
                        <a:rPr kumimoji="1" lang="ja-JP" altLang="en-US" sz="1100" b="0" dirty="0" smtClean="0"/>
                        <a:t>　　　　業率 等）</a:t>
                      </a:r>
                      <a:endParaRPr kumimoji="1" lang="ja-JP" altLang="en-US" sz="1100" b="0" dirty="0"/>
                    </a:p>
                  </a:txBody>
                  <a:tcPr anchor="ctr">
                    <a:solidFill>
                      <a:schemeClr val="bg1"/>
                    </a:solidFill>
                  </a:tcPr>
                </a:tc>
                <a:extLst>
                  <a:ext uri="{0D108BD9-81ED-4DB2-BD59-A6C34878D82A}">
                    <a16:rowId xmlns:a16="http://schemas.microsoft.com/office/drawing/2014/main" val="1972825857"/>
                  </a:ext>
                </a:extLst>
              </a:tr>
              <a:tr h="0">
                <a:tc vMerge="1">
                  <a:txBody>
                    <a:bodyPr/>
                    <a:lstStyle/>
                    <a:p>
                      <a:endParaRPr kumimoji="1" lang="ja-JP" altLang="en-US" sz="800" dirty="0"/>
                    </a:p>
                  </a:txBody>
                  <a:tcPr/>
                </a:tc>
                <a:tc vMerge="1">
                  <a:txBody>
                    <a:bodyPr/>
                    <a:lstStyle/>
                    <a:p>
                      <a:endParaRPr kumimoji="1" lang="ja-JP" altLang="en-US"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所得（雇用者報酬、</a:t>
                      </a:r>
                      <a:r>
                        <a:rPr kumimoji="1" lang="en-US" altLang="ja-JP" sz="1100" b="0" dirty="0" smtClean="0">
                          <a:solidFill>
                            <a:schemeClr val="tx1"/>
                          </a:solidFill>
                        </a:rPr>
                        <a:t/>
                      </a:r>
                      <a:br>
                        <a:rPr kumimoji="1" lang="en-US" altLang="ja-JP" sz="1100" b="0" dirty="0" smtClean="0">
                          <a:solidFill>
                            <a:schemeClr val="tx1"/>
                          </a:solidFill>
                        </a:rPr>
                      </a:br>
                      <a:r>
                        <a:rPr kumimoji="1" lang="ja-JP" altLang="en-US" sz="1100" b="0" dirty="0" smtClean="0">
                          <a:solidFill>
                            <a:schemeClr val="tx1"/>
                          </a:solidFill>
                        </a:rPr>
                        <a:t>　　　　　可処分所得 等）</a:t>
                      </a:r>
                      <a:endParaRPr kumimoji="1" lang="en-US" altLang="ja-JP" sz="1100" b="0" dirty="0" smtClean="0">
                        <a:solidFill>
                          <a:schemeClr val="tx1"/>
                        </a:solidFill>
                      </a:endParaRPr>
                    </a:p>
                    <a:p>
                      <a:r>
                        <a:rPr kumimoji="1" lang="ja-JP" altLang="en-US" sz="1100" b="0" dirty="0" smtClean="0">
                          <a:solidFill>
                            <a:schemeClr val="tx1"/>
                          </a:solidFill>
                        </a:rPr>
                        <a:t>世帯年収（中間層、</a:t>
                      </a:r>
                      <a:r>
                        <a:rPr kumimoji="1" lang="en-US" altLang="ja-JP" sz="1100" b="0" dirty="0" smtClean="0">
                          <a:solidFill>
                            <a:schemeClr val="tx1"/>
                          </a:solidFill>
                        </a:rPr>
                        <a:t/>
                      </a:r>
                      <a:br>
                        <a:rPr kumimoji="1" lang="en-US" altLang="ja-JP" sz="1100" b="0" dirty="0" smtClean="0">
                          <a:solidFill>
                            <a:schemeClr val="tx1"/>
                          </a:solidFill>
                        </a:rPr>
                      </a:br>
                      <a:r>
                        <a:rPr kumimoji="1" lang="ja-JP" altLang="en-US" sz="1100" b="0" dirty="0" smtClean="0">
                          <a:solidFill>
                            <a:schemeClr val="tx1"/>
                          </a:solidFill>
                        </a:rPr>
                        <a:t>　　　　　低所得層割合 等）</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2287603814"/>
                  </a:ext>
                </a:extLst>
              </a:tr>
              <a:tr h="279009">
                <a:tc vMerge="1">
                  <a:txBody>
                    <a:bodyPr/>
                    <a:lstStyle/>
                    <a:p>
                      <a:endParaRPr kumimoji="1" lang="ja-JP" altLang="en-US"/>
                    </a:p>
                  </a:txBody>
                  <a:tcPr/>
                </a:tc>
                <a:tc>
                  <a:txBody>
                    <a:bodyPr/>
                    <a:lstStyle/>
                    <a:p>
                      <a:r>
                        <a:rPr kumimoji="1" lang="ja-JP" altLang="en-US" sz="1100" b="0" dirty="0" smtClean="0">
                          <a:solidFill>
                            <a:schemeClr val="tx1"/>
                          </a:solidFill>
                        </a:rPr>
                        <a:t>府民の健康状況を測る　　　　</a:t>
                      </a:r>
                      <a:endParaRPr kumimoji="1" lang="ja-JP" altLang="en-US" sz="1100" b="0" dirty="0">
                        <a:solidFill>
                          <a:schemeClr val="tx1"/>
                        </a:solidFill>
                      </a:endParaRPr>
                    </a:p>
                  </a:txBody>
                  <a:tcPr anchor="ctr">
                    <a:solidFill>
                      <a:schemeClr val="bg1"/>
                    </a:solidFill>
                  </a:tcPr>
                </a:tc>
                <a:tc>
                  <a:txBody>
                    <a:bodyPr/>
                    <a:lstStyle/>
                    <a:p>
                      <a:r>
                        <a:rPr kumimoji="1" lang="zh-CN" altLang="en-US" sz="1100" b="0" dirty="0" smtClean="0">
                          <a:solidFill>
                            <a:schemeClr val="tx1"/>
                          </a:solidFill>
                        </a:rPr>
                        <a:t>平均寿命、健康寿命</a:t>
                      </a:r>
                    </a:p>
                  </a:txBody>
                  <a:tcPr anchor="ctr">
                    <a:solidFill>
                      <a:schemeClr val="bg1"/>
                    </a:solidFill>
                  </a:tcPr>
                </a:tc>
                <a:extLst>
                  <a:ext uri="{0D108BD9-81ED-4DB2-BD59-A6C34878D82A}">
                    <a16:rowId xmlns:a16="http://schemas.microsoft.com/office/drawing/2014/main" val="1509417957"/>
                  </a:ext>
                </a:extLst>
              </a:tr>
              <a:tr h="820615">
                <a:tc vMerge="1">
                  <a:txBody>
                    <a:bodyPr/>
                    <a:lstStyle/>
                    <a:p>
                      <a:endParaRPr kumimoji="1" lang="ja-JP" altLang="en-US"/>
                    </a:p>
                  </a:txBody>
                  <a:tcPr/>
                </a:tc>
                <a:tc>
                  <a:txBody>
                    <a:bodyPr/>
                    <a:lstStyle/>
                    <a:p>
                      <a:r>
                        <a:rPr kumimoji="1" lang="ja-JP" altLang="en-US" sz="1100" b="0" dirty="0" smtClean="0">
                          <a:solidFill>
                            <a:schemeClr val="tx1"/>
                          </a:solidFill>
                        </a:rPr>
                        <a:t>女性の活躍度合、</a:t>
                      </a:r>
                      <a:endParaRPr kumimoji="1" lang="en-US" altLang="ja-JP" sz="1100" b="0" dirty="0" smtClean="0">
                        <a:solidFill>
                          <a:schemeClr val="tx1"/>
                        </a:solidFill>
                      </a:endParaRPr>
                    </a:p>
                    <a:p>
                      <a:r>
                        <a:rPr kumimoji="1" lang="ja-JP" altLang="en-US" sz="1100" b="0" dirty="0" smtClean="0">
                          <a:solidFill>
                            <a:schemeClr val="tx1"/>
                          </a:solidFill>
                        </a:rPr>
                        <a:t>活躍環境を測る　</a:t>
                      </a:r>
                      <a:endParaRPr kumimoji="1" lang="ja-JP" altLang="en-US" sz="1100" b="0" dirty="0">
                        <a:solidFill>
                          <a:schemeClr val="tx1"/>
                        </a:solidFill>
                      </a:endParaRPr>
                    </a:p>
                  </a:txBody>
                  <a:tcPr anchor="ctr"/>
                </a:tc>
                <a:tc>
                  <a:txBody>
                    <a:bodyPr/>
                    <a:lstStyle/>
                    <a:p>
                      <a:r>
                        <a:rPr kumimoji="1" lang="ja-JP" altLang="en-US" sz="1100" b="0" dirty="0" smtClean="0">
                          <a:solidFill>
                            <a:schemeClr val="tx1"/>
                          </a:solidFill>
                        </a:rPr>
                        <a:t>ジェンダーギャップ指数</a:t>
                      </a:r>
                      <a:endParaRPr kumimoji="1" lang="en-US" altLang="ja-JP" sz="1100" b="0" dirty="0" smtClean="0">
                        <a:solidFill>
                          <a:schemeClr val="tx1"/>
                        </a:solidFill>
                      </a:endParaRPr>
                    </a:p>
                    <a:p>
                      <a:r>
                        <a:rPr kumimoji="1" lang="ja-JP" altLang="en-US" sz="1100" b="0" dirty="0" smtClean="0">
                          <a:solidFill>
                            <a:schemeClr val="tx1"/>
                          </a:solidFill>
                        </a:rPr>
                        <a:t>（男女の賃金格差、</a:t>
                      </a:r>
                      <a:endParaRPr kumimoji="1" lang="en-US" altLang="ja-JP" sz="1100" b="0" dirty="0" smtClean="0">
                        <a:solidFill>
                          <a:schemeClr val="tx1"/>
                        </a:solidFill>
                      </a:endParaRPr>
                    </a:p>
                    <a:p>
                      <a:r>
                        <a:rPr kumimoji="1" lang="ja-JP" altLang="en-US" sz="1100" b="0" dirty="0" smtClean="0">
                          <a:solidFill>
                            <a:schemeClr val="tx1"/>
                          </a:solidFill>
                        </a:rPr>
                        <a:t>　女性の就業率、</a:t>
                      </a:r>
                      <a:endParaRPr kumimoji="1" lang="en-US" altLang="ja-JP" sz="1100" b="0" dirty="0" smtClean="0">
                        <a:solidFill>
                          <a:schemeClr val="tx1"/>
                        </a:solidFill>
                      </a:endParaRPr>
                    </a:p>
                    <a:p>
                      <a:r>
                        <a:rPr kumimoji="1" lang="ja-JP" altLang="en-US" sz="1100" b="0" dirty="0" smtClean="0">
                          <a:solidFill>
                            <a:schemeClr val="tx1"/>
                          </a:solidFill>
                        </a:rPr>
                        <a:t>　女性の正規雇用比率　等）</a:t>
                      </a:r>
                      <a:endParaRPr kumimoji="1" lang="ja-JP" altLang="en-US" sz="1100" b="0" dirty="0">
                        <a:solidFill>
                          <a:schemeClr val="tx1"/>
                        </a:solidFill>
                      </a:endParaRPr>
                    </a:p>
                  </a:txBody>
                  <a:tcPr anchor="ctr"/>
                </a:tc>
                <a:extLst>
                  <a:ext uri="{0D108BD9-81ED-4DB2-BD59-A6C34878D82A}">
                    <a16:rowId xmlns:a16="http://schemas.microsoft.com/office/drawing/2014/main" val="1954967429"/>
                  </a:ext>
                </a:extLst>
              </a:tr>
              <a:tr h="0">
                <a:tc vMerge="1">
                  <a:txBody>
                    <a:bodyPr/>
                    <a:lstStyle/>
                    <a:p>
                      <a:endParaRPr kumimoji="1" lang="ja-JP" altLang="en-US" sz="1100" b="1" dirty="0"/>
                    </a:p>
                  </a:txBody>
                  <a:tcPr anchor="ctr">
                    <a:solidFill>
                      <a:schemeClr val="bg1">
                        <a:lumMod val="85000"/>
                      </a:schemeClr>
                    </a:solidFill>
                  </a:tcPr>
                </a:tc>
                <a:tc>
                  <a:txBody>
                    <a:bodyPr/>
                    <a:lstStyle/>
                    <a:p>
                      <a:r>
                        <a:rPr kumimoji="1" lang="ja-JP" altLang="en-US" sz="1100" dirty="0" smtClean="0">
                          <a:solidFill>
                            <a:schemeClr val="tx1"/>
                          </a:solidFill>
                        </a:rPr>
                        <a:t>府民の（主観的な）</a:t>
                      </a:r>
                      <a:endParaRPr kumimoji="1" lang="en-US" altLang="ja-JP" sz="1100" dirty="0" smtClean="0">
                        <a:solidFill>
                          <a:schemeClr val="tx1"/>
                        </a:solidFill>
                      </a:endParaRPr>
                    </a:p>
                    <a:p>
                      <a:r>
                        <a:rPr kumimoji="1" lang="ja-JP" altLang="en-US" sz="1100" dirty="0" smtClean="0">
                          <a:solidFill>
                            <a:schemeClr val="tx1"/>
                          </a:solidFill>
                        </a:rPr>
                        <a:t>心の豊かさを測る</a:t>
                      </a:r>
                      <a:endParaRPr kumimoji="1" lang="ja-JP" altLang="en-US" sz="1100" dirty="0">
                        <a:solidFill>
                          <a:schemeClr val="tx1"/>
                        </a:solidFill>
                      </a:endParaRPr>
                    </a:p>
                  </a:txBody>
                  <a:tcPr anchor="ctr"/>
                </a:tc>
                <a:tc>
                  <a:txBody>
                    <a:bodyPr/>
                    <a:lstStyle/>
                    <a:p>
                      <a:r>
                        <a:rPr kumimoji="1" lang="ja-JP" altLang="en-US" sz="1100" dirty="0" smtClean="0">
                          <a:solidFill>
                            <a:schemeClr val="tx1"/>
                          </a:solidFill>
                        </a:rPr>
                        <a:t>府民幸福度、生活満足度</a:t>
                      </a:r>
                    </a:p>
                  </a:txBody>
                  <a:tcPr anchor="ctr"/>
                </a:tc>
                <a:extLst>
                  <a:ext uri="{0D108BD9-81ED-4DB2-BD59-A6C34878D82A}">
                    <a16:rowId xmlns:a16="http://schemas.microsoft.com/office/drawing/2014/main" val="2445259959"/>
                  </a:ext>
                </a:extLst>
              </a:tr>
              <a:tr h="0">
                <a:tc vMerge="1">
                  <a:txBody>
                    <a:bodyPr/>
                    <a:lstStyle/>
                    <a:p>
                      <a:endParaRPr kumimoji="1" lang="ja-JP" altLang="en-US" sz="1100" b="1" dirty="0"/>
                    </a:p>
                  </a:txBody>
                  <a:tcPr anchor="ctr">
                    <a:solidFill>
                      <a:schemeClr val="bg1">
                        <a:lumMod val="85000"/>
                      </a:schemeClr>
                    </a:solidFill>
                  </a:tcPr>
                </a:tc>
                <a:tc>
                  <a:txBody>
                    <a:bodyPr/>
                    <a:lstStyle/>
                    <a:p>
                      <a:r>
                        <a:rPr kumimoji="1" lang="ja-JP" altLang="en-US" sz="1100" dirty="0" smtClean="0">
                          <a:solidFill>
                            <a:schemeClr val="tx1"/>
                          </a:solidFill>
                        </a:rPr>
                        <a:t>文化芸術体験の充実度合を測る</a:t>
                      </a:r>
                      <a:endParaRPr kumimoji="1" lang="ja-JP" altLang="en-US" sz="1100" dirty="0">
                        <a:solidFill>
                          <a:schemeClr val="tx1"/>
                        </a:solidFill>
                      </a:endParaRPr>
                    </a:p>
                  </a:txBody>
                  <a:tcPr anchor="ctr"/>
                </a:tc>
                <a:tc>
                  <a:txBody>
                    <a:bodyPr/>
                    <a:lstStyle/>
                    <a:p>
                      <a:r>
                        <a:rPr kumimoji="1" lang="ja-JP" altLang="en-US" sz="1100" dirty="0" smtClean="0">
                          <a:solidFill>
                            <a:schemeClr val="tx1"/>
                          </a:solidFill>
                        </a:rPr>
                        <a:t>劇場、音楽堂、博物館の数</a:t>
                      </a:r>
                      <a:endParaRPr kumimoji="1" lang="ja-JP" altLang="en-US" sz="1100" dirty="0">
                        <a:solidFill>
                          <a:schemeClr val="tx1"/>
                        </a:solidFill>
                      </a:endParaRPr>
                    </a:p>
                  </a:txBody>
                  <a:tcPr anchor="ctr"/>
                </a:tc>
                <a:extLst>
                  <a:ext uri="{0D108BD9-81ED-4DB2-BD59-A6C34878D82A}">
                    <a16:rowId xmlns:a16="http://schemas.microsoft.com/office/drawing/2014/main" val="3307144589"/>
                  </a:ext>
                </a:extLst>
              </a:tr>
              <a:tr h="0">
                <a:tc vMerge="1">
                  <a:txBody>
                    <a:bodyPr/>
                    <a:lstStyle/>
                    <a:p>
                      <a:endParaRPr kumimoji="1" lang="ja-JP" altLang="en-US" sz="1100" b="1" dirty="0"/>
                    </a:p>
                  </a:txBody>
                  <a:tcPr anchor="ctr">
                    <a:solidFill>
                      <a:schemeClr val="bg1">
                        <a:lumMod val="85000"/>
                      </a:schemeClr>
                    </a:solidFill>
                  </a:tcPr>
                </a:tc>
                <a:tc>
                  <a:txBody>
                    <a:bodyPr/>
                    <a:lstStyle/>
                    <a:p>
                      <a:r>
                        <a:rPr kumimoji="1" lang="ja-JP" altLang="en-US" sz="1100" dirty="0" smtClean="0">
                          <a:solidFill>
                            <a:schemeClr val="tx1"/>
                          </a:solidFill>
                        </a:rPr>
                        <a:t>大阪の住みやすさを測る</a:t>
                      </a:r>
                      <a:endParaRPr kumimoji="1" lang="ja-JP" altLang="en-US" sz="1100" dirty="0">
                        <a:solidFill>
                          <a:schemeClr val="tx1"/>
                        </a:solidFill>
                      </a:endParaRPr>
                    </a:p>
                  </a:txBody>
                  <a:tcPr anchor="ctr"/>
                </a:tc>
                <a:tc>
                  <a:txBody>
                    <a:bodyPr/>
                    <a:lstStyle/>
                    <a:p>
                      <a:r>
                        <a:rPr kumimoji="1" lang="ja-JP" altLang="en-US" sz="1100" dirty="0" smtClean="0">
                          <a:solidFill>
                            <a:schemeClr val="tx1"/>
                          </a:solidFill>
                        </a:rPr>
                        <a:t>住みたいまちランキング</a:t>
                      </a:r>
                      <a:endParaRPr kumimoji="1" lang="en-US" altLang="ja-JP" sz="1100" dirty="0" smtClean="0">
                        <a:solidFill>
                          <a:schemeClr val="tx1"/>
                        </a:solidFill>
                      </a:endParaRPr>
                    </a:p>
                    <a:p>
                      <a:r>
                        <a:rPr kumimoji="1" lang="en-US" altLang="ja-JP" sz="1100" dirty="0" smtClean="0">
                          <a:solidFill>
                            <a:schemeClr val="tx1"/>
                          </a:solidFill>
                        </a:rPr>
                        <a:t>※</a:t>
                      </a:r>
                      <a:r>
                        <a:rPr kumimoji="1" lang="ja-JP" altLang="en-US" sz="1100" dirty="0" smtClean="0">
                          <a:solidFill>
                            <a:schemeClr val="tx1"/>
                          </a:solidFill>
                        </a:rPr>
                        <a:t>英エコノミスト</a:t>
                      </a:r>
                    </a:p>
                  </a:txBody>
                  <a:tcPr anchor="ctr"/>
                </a:tc>
                <a:extLst>
                  <a:ext uri="{0D108BD9-81ED-4DB2-BD59-A6C34878D82A}">
                    <a16:rowId xmlns:a16="http://schemas.microsoft.com/office/drawing/2014/main" val="2138567270"/>
                  </a:ext>
                </a:extLst>
              </a:tr>
              <a:tr h="279009">
                <a:tc vMerge="1">
                  <a:txBody>
                    <a:bodyPr/>
                    <a:lstStyle/>
                    <a:p>
                      <a:endParaRPr kumimoji="1" lang="ja-JP" altLang="en-US" sz="1100" b="1" dirty="0"/>
                    </a:p>
                  </a:txBody>
                  <a:tcPr anchor="ctr">
                    <a:solidFill>
                      <a:schemeClr val="bg1">
                        <a:lumMod val="85000"/>
                      </a:schemeClr>
                    </a:solidFill>
                  </a:tcPr>
                </a:tc>
                <a:tc>
                  <a:txBody>
                    <a:bodyPr/>
                    <a:lstStyle/>
                    <a:p>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DX</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の推進度合、データ基盤の整備状況、</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の活用状況を測る　</a:t>
                      </a:r>
                      <a:endParaRPr kumimoji="1" lang="ja-JP" altLang="en-US" sz="1100" dirty="0" smtClean="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スマートシティランキング</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※IMD</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国際経営開発研究所</a:t>
                      </a:r>
                      <a:endParaRPr kumimoji="1" lang="ja-JP" altLang="en-US" sz="1100" dirty="0" smtClean="0">
                        <a:solidFill>
                          <a:schemeClr val="tx1"/>
                        </a:solidFill>
                      </a:endParaRPr>
                    </a:p>
                    <a:p>
                      <a:endParaRPr kumimoji="1" lang="ja-JP" altLang="en-US" sz="1100" dirty="0" smtClean="0">
                        <a:solidFill>
                          <a:schemeClr val="tx1"/>
                        </a:solidFill>
                      </a:endParaRPr>
                    </a:p>
                  </a:txBody>
                  <a:tcPr anchor="ctr"/>
                </a:tc>
                <a:extLst>
                  <a:ext uri="{0D108BD9-81ED-4DB2-BD59-A6C34878D82A}">
                    <a16:rowId xmlns:a16="http://schemas.microsoft.com/office/drawing/2014/main" val="3554300458"/>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2348792726"/>
              </p:ext>
            </p:extLst>
          </p:nvPr>
        </p:nvGraphicFramePr>
        <p:xfrm>
          <a:off x="103175" y="5096656"/>
          <a:ext cx="4321327" cy="1706880"/>
        </p:xfrm>
        <a:graphic>
          <a:graphicData uri="http://schemas.openxmlformats.org/drawingml/2006/table">
            <a:tbl>
              <a:tblPr firstRow="1" bandRow="1">
                <a:tableStyleId>{5940675A-B579-460E-94D1-54222C63F5DA}</a:tableStyleId>
              </a:tblPr>
              <a:tblGrid>
                <a:gridCol w="1036077">
                  <a:extLst>
                    <a:ext uri="{9D8B030D-6E8A-4147-A177-3AD203B41FA5}">
                      <a16:colId xmlns:a16="http://schemas.microsoft.com/office/drawing/2014/main" val="1632051706"/>
                    </a:ext>
                  </a:extLst>
                </a:gridCol>
                <a:gridCol w="1618938">
                  <a:extLst>
                    <a:ext uri="{9D8B030D-6E8A-4147-A177-3AD203B41FA5}">
                      <a16:colId xmlns:a16="http://schemas.microsoft.com/office/drawing/2014/main" val="1268155616"/>
                    </a:ext>
                  </a:extLst>
                </a:gridCol>
                <a:gridCol w="1666312">
                  <a:extLst>
                    <a:ext uri="{9D8B030D-6E8A-4147-A177-3AD203B41FA5}">
                      <a16:colId xmlns:a16="http://schemas.microsoft.com/office/drawing/2014/main" val="4039820776"/>
                    </a:ext>
                  </a:extLst>
                </a:gridCol>
              </a:tblGrid>
              <a:tr h="238053">
                <a:tc rowSpan="4">
                  <a:txBody>
                    <a:bodyPr/>
                    <a:lstStyle/>
                    <a:p>
                      <a:r>
                        <a:rPr kumimoji="1" lang="ja-JP" altLang="en-US" sz="1100" b="1" dirty="0" smtClean="0"/>
                        <a:t>社会課題</a:t>
                      </a:r>
                      <a:endParaRPr kumimoji="1" lang="en-US" altLang="ja-JP" sz="1100" b="1" dirty="0" smtClean="0"/>
                    </a:p>
                    <a:p>
                      <a:r>
                        <a:rPr kumimoji="1" lang="ja-JP" altLang="en-US" sz="1100" b="1" dirty="0" smtClean="0"/>
                        <a:t>の解決</a:t>
                      </a:r>
                    </a:p>
                    <a:p>
                      <a:endParaRPr kumimoji="1" lang="ja-JP" altLang="en-US" sz="1100" b="1" dirty="0"/>
                    </a:p>
                  </a:txBody>
                  <a:tcPr anchor="ctr">
                    <a:solidFill>
                      <a:schemeClr val="bg1">
                        <a:lumMod val="85000"/>
                      </a:schemeClr>
                    </a:solidFill>
                  </a:tcPr>
                </a:tc>
                <a:tc>
                  <a:txBody>
                    <a:bodyPr/>
                    <a:lstStyle/>
                    <a:p>
                      <a:r>
                        <a:rPr kumimoji="1" lang="ja-JP" altLang="en-US" sz="1100" dirty="0" smtClean="0"/>
                        <a:t>社会課題の解決度合を測る　　</a:t>
                      </a:r>
                      <a:endParaRPr kumimoji="1" lang="ja-JP" altLang="en-US" sz="1100" dirty="0"/>
                    </a:p>
                  </a:txBody>
                  <a:tcPr anchor="ctr"/>
                </a:tc>
                <a:tc>
                  <a:txBody>
                    <a:bodyPr/>
                    <a:lstStyle/>
                    <a:p>
                      <a:r>
                        <a:rPr kumimoji="1" lang="en-US" altLang="ja-JP" sz="1100" dirty="0" smtClean="0"/>
                        <a:t>SDGs</a:t>
                      </a:r>
                      <a:r>
                        <a:rPr kumimoji="1" lang="ja-JP" altLang="en-US" sz="1100" dirty="0" smtClean="0"/>
                        <a:t>の大阪の重点ゴールの達成</a:t>
                      </a:r>
                      <a:endParaRPr kumimoji="1" lang="ja-JP" altLang="en-US" sz="1100" dirty="0"/>
                    </a:p>
                  </a:txBody>
                  <a:tcPr anchor="ctr"/>
                </a:tc>
                <a:extLst>
                  <a:ext uri="{0D108BD9-81ED-4DB2-BD59-A6C34878D82A}">
                    <a16:rowId xmlns:a16="http://schemas.microsoft.com/office/drawing/2014/main" val="1001799402"/>
                  </a:ext>
                </a:extLst>
              </a:tr>
              <a:tr h="331573">
                <a:tc vMerge="1">
                  <a:txBody>
                    <a:bodyPr/>
                    <a:lstStyle/>
                    <a:p>
                      <a:endParaRPr kumimoji="1" lang="ja-JP" altLang="en-US"/>
                    </a:p>
                  </a:txBody>
                  <a:tcPr/>
                </a:tc>
                <a:tc>
                  <a:txBody>
                    <a:bodyPr/>
                    <a:lstStyle/>
                    <a:p>
                      <a:r>
                        <a:rPr kumimoji="1" lang="ja-JP" altLang="en-US" sz="1100" dirty="0" smtClean="0"/>
                        <a:t>脱炭素に向けた状況を測る</a:t>
                      </a:r>
                      <a:endParaRPr kumimoji="1" lang="ja-JP" altLang="en-US" sz="1100" dirty="0"/>
                    </a:p>
                  </a:txBody>
                  <a:tcPr anchor="ctr"/>
                </a:tc>
                <a:tc>
                  <a:txBody>
                    <a:bodyPr/>
                    <a:lstStyle/>
                    <a:p>
                      <a:r>
                        <a:rPr kumimoji="1" lang="ja-JP" altLang="en-US" sz="1100" dirty="0" smtClean="0"/>
                        <a:t>カーボンニュートラル達成、</a:t>
                      </a:r>
                      <a:endParaRPr kumimoji="1" lang="en-US" altLang="ja-JP" sz="1100" dirty="0" smtClean="0"/>
                    </a:p>
                    <a:p>
                      <a:r>
                        <a:rPr kumimoji="1" lang="ja-JP" altLang="en-US" sz="1100" dirty="0" smtClean="0"/>
                        <a:t>カーボンネガティブ実践</a:t>
                      </a:r>
                    </a:p>
                  </a:txBody>
                  <a:tcPr anchor="ctr"/>
                </a:tc>
                <a:extLst>
                  <a:ext uri="{0D108BD9-81ED-4DB2-BD59-A6C34878D82A}">
                    <a16:rowId xmlns:a16="http://schemas.microsoft.com/office/drawing/2014/main" val="2861491103"/>
                  </a:ext>
                </a:extLst>
              </a:tr>
              <a:tr h="238053">
                <a:tc vMerge="1">
                  <a:txBody>
                    <a:bodyPr/>
                    <a:lstStyle/>
                    <a:p>
                      <a:endParaRPr kumimoji="1" lang="ja-JP" altLang="en-US" sz="1100" b="1" dirty="0"/>
                    </a:p>
                  </a:txBody>
                  <a:tcPr anchor="ctr">
                    <a:solidFill>
                      <a:schemeClr val="bg1">
                        <a:lumMod val="85000"/>
                      </a:schemeClr>
                    </a:solidFill>
                  </a:tcPr>
                </a:tc>
                <a:tc>
                  <a:txBody>
                    <a:bodyPr/>
                    <a:lstStyle/>
                    <a:p>
                      <a:r>
                        <a:rPr kumimoji="1" lang="ja-JP" altLang="en-US" sz="1100" dirty="0" smtClean="0"/>
                        <a:t>大阪の教育力を測る　　　</a:t>
                      </a:r>
                      <a:endParaRPr kumimoji="1" lang="ja-JP" altLang="en-US" sz="1100" dirty="0"/>
                    </a:p>
                  </a:txBody>
                  <a:tcPr anchor="ctr"/>
                </a:tc>
                <a:tc>
                  <a:txBody>
                    <a:bodyPr/>
                    <a:lstStyle/>
                    <a:p>
                      <a:r>
                        <a:rPr kumimoji="1" lang="ja-JP" altLang="en-US" sz="1100" dirty="0" smtClean="0"/>
                        <a:t>全国学力・学習状況調査</a:t>
                      </a:r>
                      <a:endParaRPr kumimoji="1" lang="ja-JP" altLang="en-US" sz="1100" dirty="0"/>
                    </a:p>
                  </a:txBody>
                  <a:tcPr anchor="ctr"/>
                </a:tc>
                <a:extLst>
                  <a:ext uri="{0D108BD9-81ED-4DB2-BD59-A6C34878D82A}">
                    <a16:rowId xmlns:a16="http://schemas.microsoft.com/office/drawing/2014/main" val="3253853669"/>
                  </a:ext>
                </a:extLst>
              </a:tr>
              <a:tr h="331573">
                <a:tc vMerge="1">
                  <a:txBody>
                    <a:bodyPr/>
                    <a:lstStyle/>
                    <a:p>
                      <a:endParaRPr kumimoji="1" lang="ja-JP" altLang="en-US" sz="1100" b="1" dirty="0"/>
                    </a:p>
                  </a:txBody>
                  <a:tcPr anchor="ctr">
                    <a:solidFill>
                      <a:schemeClr val="bg1">
                        <a:lumMod val="85000"/>
                      </a:schemeClr>
                    </a:solidFill>
                  </a:tcPr>
                </a:tc>
                <a:tc>
                  <a:txBody>
                    <a:bodyPr/>
                    <a:lstStyle/>
                    <a:p>
                      <a:r>
                        <a:rPr kumimoji="1" lang="ja-JP" altLang="en-US" sz="1100" dirty="0" smtClean="0"/>
                        <a:t>大阪の安全度（治安）を測る　</a:t>
                      </a:r>
                      <a:endParaRPr kumimoji="1" lang="ja-JP" altLang="en-US" sz="1100" dirty="0"/>
                    </a:p>
                  </a:txBody>
                  <a:tcPr anchor="ctr"/>
                </a:tc>
                <a:tc>
                  <a:txBody>
                    <a:bodyPr/>
                    <a:lstStyle/>
                    <a:p>
                      <a:r>
                        <a:rPr kumimoji="1" lang="ja-JP" altLang="en-US" sz="1100" dirty="0" smtClean="0"/>
                        <a:t>人口一人あたり刑法犯認知件数、世界安全なまちランキング</a:t>
                      </a:r>
                      <a:endParaRPr kumimoji="1" lang="ja-JP" altLang="en-US" sz="1100" dirty="0"/>
                    </a:p>
                  </a:txBody>
                  <a:tcPr anchor="ctr"/>
                </a:tc>
                <a:extLst>
                  <a:ext uri="{0D108BD9-81ED-4DB2-BD59-A6C34878D82A}">
                    <a16:rowId xmlns:a16="http://schemas.microsoft.com/office/drawing/2014/main" val="4027215573"/>
                  </a:ext>
                </a:extLst>
              </a:tr>
            </a:tbl>
          </a:graphicData>
        </a:graphic>
      </p:graphicFrame>
      <p:sp>
        <p:nvSpPr>
          <p:cNvPr id="15" name="角丸四角形 14"/>
          <p:cNvSpPr/>
          <p:nvPr/>
        </p:nvSpPr>
        <p:spPr>
          <a:xfrm>
            <a:off x="4958140" y="5270412"/>
            <a:ext cx="2836746" cy="992460"/>
          </a:xfrm>
          <a:prstGeom prst="roundRect">
            <a:avLst>
              <a:gd name="adj" fmla="val 0"/>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277813" indent="-277813" fontAlgn="base">
              <a:lnSpc>
                <a:spcPts val="1800"/>
              </a:lnSpc>
              <a:spcBef>
                <a:spcPts val="600"/>
              </a:spcBef>
            </a:pP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シビックプライドの醸成</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●府民の共感度を測る</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（副首都認知度：府民アンケート）</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spcBef>
                <a:spcPts val="3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●府民の大阪への愛着度を測る</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（府民愛着度：府民アンケート）</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48159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57090"/>
            <a:ext cx="9143999" cy="400110"/>
          </a:xfrm>
          <a:prstGeom prst="rect">
            <a:avLst/>
          </a:prstGeom>
        </p:spPr>
        <p:txBody>
          <a:bodyPr wrap="square">
            <a:spAutoFit/>
          </a:bodyPr>
          <a:lstStyle/>
          <a:p>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大阪府市で一元化している主な中長期戦略</a:t>
            </a:r>
            <a:r>
              <a:rPr lang="ja-JP" altLang="en-US" sz="2000" b="1" dirty="0">
                <a:latin typeface="Meiryo UI" panose="020B0604030504040204" pitchFamily="50" charset="-128"/>
                <a:ea typeface="Meiryo UI" panose="020B0604030504040204" pitchFamily="50" charset="-128"/>
              </a:rPr>
              <a:t>の数値目標及び目標年次</a:t>
            </a:r>
            <a:endParaRPr lang="en-US" altLang="ja-JP" sz="2000" b="1"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086599" y="6585209"/>
            <a:ext cx="2057400" cy="365125"/>
          </a:xfrm>
        </p:spPr>
        <p:txBody>
          <a:bodyPr/>
          <a:lstStyle/>
          <a:p>
            <a:fld id="{50F88186-B17D-4CE3-A887-D91699CF601C}" type="slidenum">
              <a:rPr kumimoji="1" lang="ja-JP" altLang="en-US" smtClean="0"/>
              <a:t>5</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588877781"/>
              </p:ext>
            </p:extLst>
          </p:nvPr>
        </p:nvGraphicFramePr>
        <p:xfrm>
          <a:off x="184114" y="297037"/>
          <a:ext cx="8871021" cy="6126480"/>
        </p:xfrm>
        <a:graphic>
          <a:graphicData uri="http://schemas.openxmlformats.org/drawingml/2006/table">
            <a:tbl>
              <a:tblPr firstRow="1" bandRow="1">
                <a:tableStyleId>{5940675A-B579-460E-94D1-54222C63F5DA}</a:tableStyleId>
              </a:tblPr>
              <a:tblGrid>
                <a:gridCol w="1198497">
                  <a:extLst>
                    <a:ext uri="{9D8B030D-6E8A-4147-A177-3AD203B41FA5}">
                      <a16:colId xmlns:a16="http://schemas.microsoft.com/office/drawing/2014/main" val="929247477"/>
                    </a:ext>
                  </a:extLst>
                </a:gridCol>
                <a:gridCol w="2194560">
                  <a:extLst>
                    <a:ext uri="{9D8B030D-6E8A-4147-A177-3AD203B41FA5}">
                      <a16:colId xmlns:a16="http://schemas.microsoft.com/office/drawing/2014/main" val="3903312389"/>
                    </a:ext>
                  </a:extLst>
                </a:gridCol>
                <a:gridCol w="3039564">
                  <a:extLst>
                    <a:ext uri="{9D8B030D-6E8A-4147-A177-3AD203B41FA5}">
                      <a16:colId xmlns:a16="http://schemas.microsoft.com/office/drawing/2014/main" val="1935489759"/>
                    </a:ext>
                  </a:extLst>
                </a:gridCol>
                <a:gridCol w="2438400">
                  <a:extLst>
                    <a:ext uri="{9D8B030D-6E8A-4147-A177-3AD203B41FA5}">
                      <a16:colId xmlns:a16="http://schemas.microsoft.com/office/drawing/2014/main" val="573036601"/>
                    </a:ext>
                  </a:extLst>
                </a:gridCol>
              </a:tblGrid>
              <a:tr h="191922">
                <a:tc>
                  <a:txBody>
                    <a:bodyPr/>
                    <a:lstStyle/>
                    <a:p>
                      <a:pPr algn="ctr"/>
                      <a:r>
                        <a:rPr kumimoji="1" lang="ja-JP" altLang="en-US" sz="1200" dirty="0" smtClean="0"/>
                        <a:t>戦略名</a:t>
                      </a:r>
                      <a:endParaRPr kumimoji="1" lang="ja-JP" altLang="en-US" sz="1200" dirty="0"/>
                    </a:p>
                  </a:txBody>
                  <a:tcPr anchor="ctr"/>
                </a:tc>
                <a:tc>
                  <a:txBody>
                    <a:bodyPr/>
                    <a:lstStyle/>
                    <a:p>
                      <a:pPr algn="ctr"/>
                      <a:r>
                        <a:rPr kumimoji="1" lang="ja-JP" altLang="en-US" sz="1200" dirty="0" smtClean="0"/>
                        <a:t>目標</a:t>
                      </a:r>
                      <a:endParaRPr kumimoji="1" lang="ja-JP" altLang="en-US" sz="1200" dirty="0"/>
                    </a:p>
                  </a:txBody>
                  <a:tcPr anchor="ctr"/>
                </a:tc>
                <a:tc>
                  <a:txBody>
                    <a:bodyPr/>
                    <a:lstStyle/>
                    <a:p>
                      <a:pPr algn="ctr"/>
                      <a:r>
                        <a:rPr kumimoji="1" lang="ja-JP" altLang="en-US" sz="1200" dirty="0" smtClean="0"/>
                        <a:t>目標設定の考え方</a:t>
                      </a:r>
                      <a:endParaRPr kumimoji="1" lang="ja-JP" altLang="en-US" sz="1200" dirty="0"/>
                    </a:p>
                  </a:txBody>
                  <a:tcPr anchor="ctr"/>
                </a:tc>
                <a:tc>
                  <a:txBody>
                    <a:bodyPr/>
                    <a:lstStyle/>
                    <a:p>
                      <a:pPr algn="ctr"/>
                      <a:r>
                        <a:rPr kumimoji="1" lang="ja-JP" altLang="en-US" sz="1200" dirty="0" smtClean="0"/>
                        <a:t>目標年次</a:t>
                      </a:r>
                      <a:endParaRPr kumimoji="1" lang="ja-JP" altLang="en-US" sz="1200" dirty="0"/>
                    </a:p>
                  </a:txBody>
                  <a:tcPr anchor="ctr"/>
                </a:tc>
                <a:extLst>
                  <a:ext uri="{0D108BD9-81ED-4DB2-BD59-A6C34878D82A}">
                    <a16:rowId xmlns:a16="http://schemas.microsoft.com/office/drawing/2014/main" val="2193877178"/>
                  </a:ext>
                </a:extLst>
              </a:tr>
              <a:tr h="1130210">
                <a:tc>
                  <a:txBody>
                    <a:bodyPr/>
                    <a:lstStyle/>
                    <a:p>
                      <a:pPr algn="ctr"/>
                      <a:r>
                        <a:rPr kumimoji="1" lang="ja-JP" altLang="en-US" sz="1050" dirty="0" smtClean="0"/>
                        <a:t>大阪の成長戦略</a:t>
                      </a:r>
                      <a:endParaRPr kumimoji="1" lang="en-US" altLang="ja-JP" sz="1050" dirty="0" smtClean="0"/>
                    </a:p>
                    <a:p>
                      <a:pPr algn="ctr"/>
                      <a:r>
                        <a:rPr kumimoji="1" lang="zh-TW" altLang="en-US" sz="1000" dirty="0" smtClean="0"/>
                        <a:t>（</a:t>
                      </a:r>
                      <a:r>
                        <a:rPr kumimoji="1" lang="en-US" altLang="zh-TW" sz="1000" dirty="0" smtClean="0"/>
                        <a:t>2018</a:t>
                      </a:r>
                      <a:r>
                        <a:rPr kumimoji="1" lang="zh-TW" altLang="en-US" sz="1000" dirty="0" smtClean="0"/>
                        <a:t>年</a:t>
                      </a:r>
                      <a:r>
                        <a:rPr kumimoji="1" lang="en-US" altLang="zh-TW" sz="1000" dirty="0" smtClean="0"/>
                        <a:t>3</a:t>
                      </a:r>
                      <a:r>
                        <a:rPr kumimoji="1" lang="zh-TW" altLang="en-US" sz="1000" dirty="0" smtClean="0"/>
                        <a:t>月改定時）</a:t>
                      </a:r>
                    </a:p>
                  </a:txBody>
                  <a:tcPr anchor="ctr"/>
                </a:tc>
                <a:tc>
                  <a:txBody>
                    <a:bodyPr/>
                    <a:lstStyle/>
                    <a:p>
                      <a:pPr algn="l"/>
                      <a:r>
                        <a:rPr kumimoji="1" lang="ja-JP" altLang="en-US" sz="900" b="1" u="none" dirty="0" smtClean="0"/>
                        <a:t>・実質成長率</a:t>
                      </a:r>
                      <a:endParaRPr kumimoji="1" lang="en-US" altLang="ja-JP" sz="900" b="1" u="none" dirty="0" smtClean="0"/>
                    </a:p>
                    <a:p>
                      <a:pPr algn="l"/>
                      <a:r>
                        <a:rPr kumimoji="1" lang="ja-JP" altLang="en-US" sz="900" u="none" dirty="0" smtClean="0"/>
                        <a:t>　⇒「年平均２％以上」</a:t>
                      </a:r>
                      <a:endParaRPr kumimoji="1" lang="en-US" altLang="ja-JP" sz="900" u="none" dirty="0" smtClean="0"/>
                    </a:p>
                    <a:p>
                      <a:pPr algn="l"/>
                      <a:r>
                        <a:rPr kumimoji="1" lang="ja-JP" altLang="en-US" sz="900" b="1" u="none" dirty="0" smtClean="0"/>
                        <a:t>・雇用創出</a:t>
                      </a:r>
                      <a:endParaRPr kumimoji="1" lang="en-US" altLang="ja-JP" sz="900" b="1" u="none" dirty="0" smtClean="0"/>
                    </a:p>
                    <a:p>
                      <a:pPr algn="l"/>
                      <a:r>
                        <a:rPr kumimoji="1" lang="ja-JP" altLang="en-US" sz="900" u="none" dirty="0" smtClean="0"/>
                        <a:t>　⇒「年平均１万人以上」</a:t>
                      </a:r>
                      <a:endParaRPr kumimoji="1" lang="en-US" altLang="ja-JP" sz="900" u="none" dirty="0" smtClean="0"/>
                    </a:p>
                    <a:p>
                      <a:pPr algn="l"/>
                      <a:r>
                        <a:rPr kumimoji="1" lang="ja-JP" altLang="en-US" sz="900" b="1" u="none" dirty="0" smtClean="0"/>
                        <a:t>・来阪外国人旅行者数</a:t>
                      </a:r>
                      <a:endParaRPr kumimoji="1" lang="en-US" altLang="ja-JP" sz="900" b="1" u="none" dirty="0" smtClean="0"/>
                    </a:p>
                    <a:p>
                      <a:pPr algn="l"/>
                      <a:r>
                        <a:rPr kumimoji="1" lang="ja-JP" altLang="en-US" sz="900" u="none" dirty="0" smtClean="0"/>
                        <a:t>　⇒「</a:t>
                      </a:r>
                      <a:r>
                        <a:rPr kumimoji="1" lang="en-US" altLang="ja-JP" sz="900" u="none" dirty="0" smtClean="0"/>
                        <a:t>2020</a:t>
                      </a:r>
                      <a:r>
                        <a:rPr kumimoji="1" lang="ja-JP" altLang="en-US" sz="900" u="none" dirty="0" smtClean="0"/>
                        <a:t>年に年間</a:t>
                      </a:r>
                      <a:r>
                        <a:rPr kumimoji="1" lang="en-US" altLang="ja-JP" sz="900" u="none" dirty="0" smtClean="0"/>
                        <a:t>1,300</a:t>
                      </a:r>
                      <a:r>
                        <a:rPr kumimoji="1" lang="ja-JP" altLang="en-US" sz="900" u="none" dirty="0" smtClean="0"/>
                        <a:t>万人が大阪に」</a:t>
                      </a:r>
                      <a:endParaRPr kumimoji="1" lang="en-US" altLang="ja-JP" sz="900" u="none" dirty="0" smtClean="0"/>
                    </a:p>
                    <a:p>
                      <a:pPr algn="l"/>
                      <a:r>
                        <a:rPr kumimoji="1" lang="ja-JP" altLang="en-US" sz="900" b="1" u="none" dirty="0" smtClean="0"/>
                        <a:t>・貨物取扱量</a:t>
                      </a:r>
                      <a:endParaRPr kumimoji="1" lang="en-US" altLang="ja-JP" sz="900" b="1" u="none" dirty="0" smtClean="0"/>
                    </a:p>
                    <a:p>
                      <a:pPr algn="l"/>
                      <a:r>
                        <a:rPr kumimoji="1" lang="ja-JP" altLang="en-US" sz="900" u="none" dirty="0" smtClean="0"/>
                        <a:t>　⇒「</a:t>
                      </a:r>
                      <a:r>
                        <a:rPr kumimoji="1" lang="en-US" altLang="ja-JP" sz="900" u="none" dirty="0" smtClean="0"/>
                        <a:t>2020</a:t>
                      </a:r>
                      <a:r>
                        <a:rPr kumimoji="1" lang="ja-JP" altLang="en-US" sz="900" u="none" dirty="0" smtClean="0"/>
                        <a:t>年に関空</a:t>
                      </a:r>
                      <a:r>
                        <a:rPr kumimoji="1" lang="en-US" altLang="ja-JP" sz="900" u="none" dirty="0" smtClean="0"/>
                        <a:t>123</a:t>
                      </a:r>
                      <a:r>
                        <a:rPr kumimoji="1" lang="ja-JP" altLang="en-US" sz="900" u="none" dirty="0" smtClean="0"/>
                        <a:t>万トン</a:t>
                      </a:r>
                      <a:r>
                        <a:rPr kumimoji="1" lang="en-US" altLang="ja-JP" sz="900" u="none" dirty="0" smtClean="0"/>
                        <a:t/>
                      </a:r>
                      <a:br>
                        <a:rPr kumimoji="1" lang="en-US" altLang="ja-JP" sz="900" u="none" dirty="0" smtClean="0"/>
                      </a:br>
                      <a:r>
                        <a:rPr kumimoji="1" lang="ja-JP" altLang="en-US" sz="900" u="none" dirty="0" smtClean="0"/>
                        <a:t>　　（</a:t>
                      </a:r>
                      <a:r>
                        <a:rPr kumimoji="1" lang="en-US" altLang="ja-JP" sz="900" u="none" dirty="0" smtClean="0"/>
                        <a:t>2009</a:t>
                      </a:r>
                      <a:r>
                        <a:rPr kumimoji="1" lang="ja-JP" altLang="en-US" sz="900" u="none" dirty="0" smtClean="0"/>
                        <a:t>年度比</a:t>
                      </a:r>
                      <a:r>
                        <a:rPr kumimoji="1" lang="en-US" altLang="ja-JP" sz="900" u="none" dirty="0" smtClean="0"/>
                        <a:t>60</a:t>
                      </a:r>
                      <a:r>
                        <a:rPr kumimoji="1" lang="ja-JP" altLang="en-US" sz="900" u="none" dirty="0" smtClean="0"/>
                        <a:t>万トン増）、</a:t>
                      </a:r>
                      <a:endParaRPr kumimoji="1" lang="en-US" altLang="ja-JP" sz="900" u="none" dirty="0" smtClean="0"/>
                    </a:p>
                    <a:p>
                      <a:pPr algn="l"/>
                      <a:r>
                        <a:rPr kumimoji="1" lang="ja-JP" altLang="en-US" sz="900" u="none" dirty="0" smtClean="0"/>
                        <a:t>　　　阪神港</a:t>
                      </a:r>
                      <a:r>
                        <a:rPr kumimoji="1" lang="en-US" altLang="ja-JP" sz="900" u="none" dirty="0" smtClean="0"/>
                        <a:t>590</a:t>
                      </a:r>
                      <a:r>
                        <a:rPr kumimoji="1" lang="ja-JP" altLang="en-US" sz="900" u="none" dirty="0" smtClean="0"/>
                        <a:t>万</a:t>
                      </a:r>
                      <a:r>
                        <a:rPr kumimoji="1" lang="en-US" altLang="ja-JP" sz="900" u="none" dirty="0" smtClean="0"/>
                        <a:t>TEU</a:t>
                      </a:r>
                      <a:br>
                        <a:rPr kumimoji="1" lang="en-US" altLang="ja-JP" sz="900" u="none" dirty="0" smtClean="0"/>
                      </a:br>
                      <a:r>
                        <a:rPr kumimoji="1" lang="ja-JP" altLang="en-US" sz="900" u="none" dirty="0" smtClean="0"/>
                        <a:t>　　（</a:t>
                      </a:r>
                      <a:r>
                        <a:rPr kumimoji="1" lang="en-US" altLang="ja-JP" sz="900" u="none" dirty="0" smtClean="0"/>
                        <a:t>2008</a:t>
                      </a:r>
                      <a:r>
                        <a:rPr kumimoji="1" lang="ja-JP" altLang="en-US" sz="900" u="none" dirty="0" smtClean="0"/>
                        <a:t>年比</a:t>
                      </a:r>
                      <a:r>
                        <a:rPr kumimoji="1" lang="en-US" altLang="ja-JP" sz="900" u="none" dirty="0" smtClean="0"/>
                        <a:t>190</a:t>
                      </a:r>
                      <a:r>
                        <a:rPr kumimoji="1" lang="ja-JP" altLang="en-US" sz="900" u="none" dirty="0" smtClean="0"/>
                        <a:t>万</a:t>
                      </a:r>
                      <a:r>
                        <a:rPr kumimoji="1" lang="en-US" altLang="ja-JP" sz="900" u="none" dirty="0" smtClean="0"/>
                        <a:t>TEU</a:t>
                      </a:r>
                      <a:r>
                        <a:rPr kumimoji="1" lang="ja-JP" altLang="en-US" sz="900" u="none" dirty="0" smtClean="0"/>
                        <a:t>増）</a:t>
                      </a:r>
                      <a:endParaRPr kumimoji="1" lang="ja-JP" altLang="en-US" sz="1200" u="none" dirty="0" smtClean="0"/>
                    </a:p>
                  </a:txBody>
                  <a:tcPr/>
                </a:tc>
                <a:tc>
                  <a:txBody>
                    <a:bodyPr/>
                    <a:lstStyle/>
                    <a:p>
                      <a:pPr algn="l"/>
                      <a:r>
                        <a:rPr kumimoji="1" lang="ja-JP" altLang="en-US" sz="900" b="0" dirty="0" smtClean="0"/>
                        <a:t>・実質成長率</a:t>
                      </a:r>
                      <a:endParaRPr kumimoji="1" lang="en-US" altLang="ja-JP" sz="900" b="0" dirty="0" smtClean="0"/>
                    </a:p>
                    <a:p>
                      <a:pPr algn="l"/>
                      <a:r>
                        <a:rPr kumimoji="1" lang="ja-JP" altLang="en-US" sz="900" b="0" dirty="0" smtClean="0"/>
                        <a:t>　⇒成長戦略の主な取組みによる</a:t>
                      </a:r>
                      <a:r>
                        <a:rPr kumimoji="1" lang="en-US" altLang="ja-JP" sz="900" b="1" dirty="0" smtClean="0"/>
                        <a:t>GRP</a:t>
                      </a:r>
                      <a:r>
                        <a:rPr kumimoji="1" lang="ja-JP" altLang="en-US" sz="900" b="1" dirty="0" smtClean="0"/>
                        <a:t>押し上げ効果など</a:t>
                      </a:r>
                      <a:r>
                        <a:rPr kumimoji="1" lang="en-US" altLang="ja-JP" sz="900" b="1" dirty="0" smtClean="0"/>
                        <a:t/>
                      </a:r>
                      <a:br>
                        <a:rPr kumimoji="1" lang="en-US" altLang="ja-JP" sz="900" b="1" dirty="0" smtClean="0"/>
                      </a:br>
                      <a:r>
                        <a:rPr kumimoji="1" lang="ja-JP" altLang="en-US" sz="900" b="1" dirty="0" smtClean="0"/>
                        <a:t>　　</a:t>
                      </a:r>
                      <a:r>
                        <a:rPr kumimoji="1" lang="ja-JP" altLang="en-US" sz="900" b="1" dirty="0" smtClean="0"/>
                        <a:t> を</a:t>
                      </a:r>
                      <a:r>
                        <a:rPr kumimoji="1" lang="ja-JP" altLang="en-US" sz="900" b="1" dirty="0" smtClean="0"/>
                        <a:t>もとに設定</a:t>
                      </a:r>
                      <a:endParaRPr kumimoji="1" lang="en-US" altLang="ja-JP" sz="900" b="1" dirty="0" smtClean="0"/>
                    </a:p>
                    <a:p>
                      <a:pPr algn="l"/>
                      <a:r>
                        <a:rPr kumimoji="1" lang="ja-JP" altLang="en-US" sz="900" b="0" dirty="0" smtClean="0"/>
                        <a:t>・雇用創出</a:t>
                      </a:r>
                      <a:r>
                        <a:rPr kumimoji="1" lang="en-US" altLang="ja-JP" sz="900" b="0" dirty="0" smtClean="0"/>
                        <a:t/>
                      </a:r>
                      <a:br>
                        <a:rPr kumimoji="1" lang="en-US" altLang="ja-JP" sz="900" b="0" dirty="0" smtClean="0"/>
                      </a:br>
                      <a:r>
                        <a:rPr kumimoji="1" lang="ja-JP" altLang="en-US" sz="900" b="0" dirty="0" smtClean="0"/>
                        <a:t>　⇒成長戦略の主な取組みによる</a:t>
                      </a:r>
                      <a:r>
                        <a:rPr kumimoji="1" lang="ja-JP" altLang="en-US" sz="900" b="1" dirty="0" smtClean="0"/>
                        <a:t>直接雇用創出効果など</a:t>
                      </a:r>
                      <a:endParaRPr kumimoji="1" lang="en-US" altLang="ja-JP" sz="900" b="1" dirty="0" smtClean="0"/>
                    </a:p>
                    <a:p>
                      <a:pPr algn="l"/>
                      <a:r>
                        <a:rPr kumimoji="1" lang="ja-JP" altLang="en-US" sz="900" b="1" dirty="0" smtClean="0"/>
                        <a:t>　　</a:t>
                      </a:r>
                      <a:r>
                        <a:rPr kumimoji="1" lang="ja-JP" altLang="en-US" sz="900" b="1" dirty="0" smtClean="0"/>
                        <a:t> を</a:t>
                      </a:r>
                      <a:r>
                        <a:rPr kumimoji="1" lang="ja-JP" altLang="en-US" sz="900" b="1" dirty="0" smtClean="0"/>
                        <a:t>もとに</a:t>
                      </a:r>
                      <a:r>
                        <a:rPr kumimoji="1" lang="ja-JP" altLang="en-US" sz="900" b="0" dirty="0" smtClean="0"/>
                        <a:t>設定</a:t>
                      </a:r>
                      <a:endParaRPr kumimoji="1" lang="en-US" altLang="ja-JP" sz="900" b="0" dirty="0" smtClean="0"/>
                    </a:p>
                    <a:p>
                      <a:pPr algn="l"/>
                      <a:r>
                        <a:rPr kumimoji="1" lang="ja-JP" altLang="en-US" sz="900" b="0" dirty="0" smtClean="0"/>
                        <a:t>・来阪外国人旅行者数</a:t>
                      </a:r>
                      <a:endParaRPr kumimoji="1" lang="en-US" altLang="ja-JP" sz="900" b="0" dirty="0" smtClean="0"/>
                    </a:p>
                    <a:p>
                      <a:pPr algn="l"/>
                      <a:r>
                        <a:rPr kumimoji="1" lang="ja-JP" altLang="en-US" sz="900" b="0" dirty="0" smtClean="0"/>
                        <a:t>　⇒</a:t>
                      </a:r>
                      <a:r>
                        <a:rPr kumimoji="1" lang="ja-JP" altLang="en-US" sz="900" b="1" dirty="0" smtClean="0"/>
                        <a:t>国目標</a:t>
                      </a:r>
                      <a:r>
                        <a:rPr kumimoji="1" lang="ja-JP" altLang="en-US" sz="900" b="0" dirty="0" smtClean="0"/>
                        <a:t>（</a:t>
                      </a:r>
                      <a:r>
                        <a:rPr kumimoji="1" lang="en-US" altLang="ja-JP" sz="900" b="0" dirty="0" smtClean="0"/>
                        <a:t>4000</a:t>
                      </a:r>
                      <a:r>
                        <a:rPr kumimoji="1" lang="ja-JP" altLang="en-US" sz="900" b="0" dirty="0" smtClean="0"/>
                        <a:t>万人へ倍増）</a:t>
                      </a:r>
                      <a:r>
                        <a:rPr kumimoji="1" lang="ja-JP" altLang="en-US" sz="900" b="1" dirty="0" smtClean="0"/>
                        <a:t>にあわせ、これまでの目標</a:t>
                      </a:r>
                      <a:r>
                        <a:rPr kumimoji="1" lang="en-US" altLang="ja-JP" sz="900" b="1" dirty="0" smtClean="0"/>
                        <a:t/>
                      </a:r>
                      <a:br>
                        <a:rPr kumimoji="1" lang="en-US" altLang="ja-JP" sz="900" b="1" dirty="0" smtClean="0"/>
                      </a:br>
                      <a:r>
                        <a:rPr kumimoji="1" lang="ja-JP" altLang="en-US" sz="900" b="1" dirty="0" smtClean="0"/>
                        <a:t>　　</a:t>
                      </a:r>
                      <a:r>
                        <a:rPr kumimoji="1" lang="ja-JP" altLang="en-US" sz="900" b="1" dirty="0" smtClean="0"/>
                        <a:t> の</a:t>
                      </a:r>
                      <a:r>
                        <a:rPr kumimoji="1" lang="ja-JP" altLang="en-US" sz="900" b="1" dirty="0" smtClean="0"/>
                        <a:t>２倍に設定</a:t>
                      </a:r>
                      <a:r>
                        <a:rPr kumimoji="1" lang="ja-JP" altLang="en-US" sz="900" b="0" dirty="0" smtClean="0"/>
                        <a:t>（大阪都市魅力創造戦略</a:t>
                      </a:r>
                      <a:r>
                        <a:rPr kumimoji="1" lang="en-US" altLang="ja-JP" sz="900" b="0" dirty="0" smtClean="0"/>
                        <a:t>2020</a:t>
                      </a:r>
                      <a:r>
                        <a:rPr kumimoji="1" lang="ja-JP" altLang="en-US" sz="900" b="0" dirty="0" smtClean="0"/>
                        <a:t>より）</a:t>
                      </a:r>
                      <a:endParaRPr kumimoji="1" lang="en-US" altLang="ja-JP" sz="900" b="0" dirty="0" smtClean="0"/>
                    </a:p>
                    <a:p>
                      <a:pPr algn="l"/>
                      <a:r>
                        <a:rPr kumimoji="1" lang="ja-JP" altLang="en-US" sz="900" b="0" dirty="0" smtClean="0"/>
                        <a:t>・貨物取扱量</a:t>
                      </a:r>
                      <a:endParaRPr kumimoji="1" lang="en-US" altLang="ja-JP" sz="900" b="0" dirty="0" smtClean="0"/>
                    </a:p>
                    <a:p>
                      <a:pPr algn="l"/>
                      <a:r>
                        <a:rPr kumimoji="1" lang="en-US" altLang="ja-JP" sz="900" b="0" dirty="0" smtClean="0"/>
                        <a:t>  </a:t>
                      </a:r>
                      <a:r>
                        <a:rPr kumimoji="1" lang="ja-JP" altLang="en-US" sz="900" b="0" dirty="0" smtClean="0"/>
                        <a:t>⇒関空は</a:t>
                      </a:r>
                      <a:r>
                        <a:rPr kumimoji="1" lang="ja-JP" altLang="en-US" sz="900" b="1" dirty="0" smtClean="0"/>
                        <a:t>関空３空港懇談会需要予測</a:t>
                      </a:r>
                      <a:r>
                        <a:rPr kumimoji="1" lang="ja-JP" altLang="en-US" sz="900" b="0" dirty="0" smtClean="0"/>
                        <a:t>を参考に独自設定、</a:t>
                      </a:r>
                      <a:r>
                        <a:rPr kumimoji="1" lang="en-US" altLang="ja-JP" sz="900" b="0" dirty="0" smtClean="0"/>
                        <a:t/>
                      </a:r>
                      <a:br>
                        <a:rPr kumimoji="1" lang="en-US" altLang="ja-JP" sz="900" b="0" dirty="0" smtClean="0"/>
                      </a:br>
                      <a:r>
                        <a:rPr kumimoji="1" lang="ja-JP" altLang="en-US" sz="900" b="0" dirty="0" smtClean="0"/>
                        <a:t>　　</a:t>
                      </a:r>
                      <a:r>
                        <a:rPr kumimoji="1" lang="ja-JP" altLang="en-US" sz="900" b="0" baseline="0" dirty="0" smtClean="0"/>
                        <a:t> </a:t>
                      </a:r>
                      <a:r>
                        <a:rPr kumimoji="1" lang="ja-JP" altLang="en-US" sz="900" b="0" dirty="0" smtClean="0"/>
                        <a:t>阪神港は</a:t>
                      </a:r>
                      <a:r>
                        <a:rPr kumimoji="1" lang="ja-JP" altLang="en-US" sz="900" b="1" dirty="0" smtClean="0"/>
                        <a:t>国際コンテナ戦略港湾の計画書</a:t>
                      </a:r>
                      <a:r>
                        <a:rPr kumimoji="1" lang="ja-JP" altLang="en-US" sz="900" b="0" dirty="0" smtClean="0"/>
                        <a:t>より</a:t>
                      </a:r>
                      <a:endParaRPr kumimoji="1" lang="en-US" altLang="ja-JP" sz="900" b="0" dirty="0" smtClean="0"/>
                    </a:p>
                  </a:txBody>
                  <a:tcPr anchor="ctr"/>
                </a:tc>
                <a:tc>
                  <a:txBody>
                    <a:bodyPr/>
                    <a:lstStyle/>
                    <a:p>
                      <a:pPr algn="l"/>
                      <a:endParaRPr kumimoji="1" lang="en-US" altLang="ja-JP" sz="900" dirty="0" smtClean="0"/>
                    </a:p>
                    <a:p>
                      <a:pPr algn="l"/>
                      <a:r>
                        <a:rPr kumimoji="1" lang="ja-JP" altLang="en-US" sz="900" b="1" dirty="0" smtClean="0"/>
                        <a:t>概ね</a:t>
                      </a:r>
                      <a:r>
                        <a:rPr kumimoji="1" lang="en-US" altLang="ja-JP" sz="900" b="1" dirty="0" smtClean="0"/>
                        <a:t>2020</a:t>
                      </a:r>
                      <a:r>
                        <a:rPr kumimoji="1" lang="ja-JP" altLang="en-US" sz="900" b="1" dirty="0" smtClean="0"/>
                        <a:t>年を目途</a:t>
                      </a:r>
                      <a:endParaRPr kumimoji="1" lang="en-US" altLang="ja-JP" sz="900" b="1" dirty="0" smtClean="0"/>
                    </a:p>
                    <a:p>
                      <a:pPr algn="l"/>
                      <a:endParaRPr kumimoji="1" lang="ja-JP" altLang="en-US" sz="900" b="1" dirty="0" smtClean="0"/>
                    </a:p>
                    <a:p>
                      <a:pPr algn="l"/>
                      <a:r>
                        <a:rPr kumimoji="1" lang="ja-JP" altLang="en-US" sz="900" dirty="0" smtClean="0"/>
                        <a:t>（当初策定（</a:t>
                      </a:r>
                      <a:r>
                        <a:rPr kumimoji="1" lang="en-US" altLang="ja-JP" sz="900" dirty="0" smtClean="0"/>
                        <a:t>2010</a:t>
                      </a:r>
                      <a:r>
                        <a:rPr kumimoji="1" lang="ja-JP" altLang="en-US" sz="900" dirty="0" smtClean="0"/>
                        <a:t>年）から</a:t>
                      </a:r>
                      <a:r>
                        <a:rPr kumimoji="1" lang="en-US" altLang="ja-JP" sz="900" b="1" dirty="0" smtClean="0"/>
                        <a:t>10</a:t>
                      </a:r>
                      <a:r>
                        <a:rPr kumimoji="1" lang="ja-JP" altLang="en-US" sz="900" b="1" dirty="0" smtClean="0"/>
                        <a:t>年間</a:t>
                      </a:r>
                      <a:r>
                        <a:rPr kumimoji="1" lang="ja-JP" altLang="en-US" sz="900" dirty="0" smtClean="0"/>
                        <a:t>の成長目標）</a:t>
                      </a:r>
                      <a:endParaRPr kumimoji="1" lang="ja-JP" altLang="en-US" sz="900" dirty="0"/>
                    </a:p>
                  </a:txBody>
                  <a:tcPr anchor="ctr"/>
                </a:tc>
                <a:extLst>
                  <a:ext uri="{0D108BD9-81ED-4DB2-BD59-A6C34878D82A}">
                    <a16:rowId xmlns:a16="http://schemas.microsoft.com/office/drawing/2014/main" val="2469246548"/>
                  </a:ext>
                </a:extLst>
              </a:tr>
              <a:tr h="1800981">
                <a:tc>
                  <a:txBody>
                    <a:bodyPr/>
                    <a:lstStyle/>
                    <a:p>
                      <a:pPr algn="ctr"/>
                      <a:r>
                        <a:rPr kumimoji="1" lang="ja-JP" altLang="en-US" sz="1050" dirty="0" smtClean="0">
                          <a:solidFill>
                            <a:schemeClr val="tx1"/>
                          </a:solidFill>
                        </a:rPr>
                        <a:t>大阪の成長・</a:t>
                      </a:r>
                      <a:endParaRPr kumimoji="1" lang="en-US" altLang="ja-JP" sz="1050" dirty="0" smtClean="0">
                        <a:solidFill>
                          <a:schemeClr val="tx1"/>
                        </a:solidFill>
                      </a:endParaRPr>
                    </a:p>
                    <a:p>
                      <a:pPr algn="ctr"/>
                      <a:r>
                        <a:rPr kumimoji="1" lang="ja-JP" altLang="en-US" sz="1050" dirty="0" smtClean="0">
                          <a:solidFill>
                            <a:schemeClr val="tx1"/>
                          </a:solidFill>
                        </a:rPr>
                        <a:t>再生に向けた</a:t>
                      </a:r>
                      <a:endParaRPr kumimoji="1" lang="en-US" altLang="ja-JP" sz="1050" dirty="0" smtClean="0">
                        <a:solidFill>
                          <a:schemeClr val="tx1"/>
                        </a:solidFill>
                      </a:endParaRPr>
                    </a:p>
                    <a:p>
                      <a:pPr algn="ctr"/>
                      <a:r>
                        <a:rPr kumimoji="1" lang="ja-JP" altLang="en-US" sz="1050" dirty="0" smtClean="0">
                          <a:solidFill>
                            <a:schemeClr val="tx1"/>
                          </a:solidFill>
                        </a:rPr>
                        <a:t>新戦略</a:t>
                      </a:r>
                      <a:endParaRPr kumimoji="1" lang="en-US" altLang="ja-JP" sz="1050" dirty="0" smtClean="0">
                        <a:solidFill>
                          <a:schemeClr val="tx1"/>
                        </a:solidFill>
                      </a:endParaRPr>
                    </a:p>
                    <a:p>
                      <a:pPr algn="ctr"/>
                      <a:r>
                        <a:rPr kumimoji="1" lang="ja-JP" altLang="en-US" sz="1050" dirty="0" smtClean="0">
                          <a:solidFill>
                            <a:schemeClr val="tx1"/>
                          </a:solidFill>
                        </a:rPr>
                        <a:t>（</a:t>
                      </a:r>
                      <a:r>
                        <a:rPr kumimoji="1" lang="en-US" altLang="ja-JP" sz="1050" dirty="0" smtClean="0">
                          <a:solidFill>
                            <a:schemeClr val="tx1"/>
                          </a:solidFill>
                        </a:rPr>
                        <a:t>2020</a:t>
                      </a:r>
                      <a:r>
                        <a:rPr kumimoji="1" lang="ja-JP" altLang="en-US" sz="1050" dirty="0" smtClean="0">
                          <a:solidFill>
                            <a:schemeClr val="tx1"/>
                          </a:solidFill>
                        </a:rPr>
                        <a:t>年）</a:t>
                      </a:r>
                      <a:endParaRPr kumimoji="1" lang="ja-JP" altLang="en-US" sz="1050" dirty="0">
                        <a:solidFill>
                          <a:schemeClr val="tx1"/>
                        </a:solidFill>
                      </a:endParaRPr>
                    </a:p>
                  </a:txBody>
                  <a:tcPr anchor="ctr"/>
                </a:tc>
                <a:tc>
                  <a:txBody>
                    <a:bodyPr/>
                    <a:lstStyle/>
                    <a:p>
                      <a:pPr algn="l"/>
                      <a:r>
                        <a:rPr kumimoji="1" lang="ja-JP" altLang="en-US" sz="900" b="1" u="none" dirty="0" smtClean="0">
                          <a:solidFill>
                            <a:schemeClr val="tx1"/>
                          </a:solidFill>
                        </a:rPr>
                        <a:t>・実質成長率</a:t>
                      </a:r>
                      <a:endParaRPr kumimoji="1" lang="en-US" altLang="ja-JP" sz="900" b="1" u="none" dirty="0" smtClean="0">
                        <a:solidFill>
                          <a:schemeClr val="tx1"/>
                        </a:solidFill>
                      </a:endParaRPr>
                    </a:p>
                    <a:p>
                      <a:pPr algn="l"/>
                      <a:r>
                        <a:rPr kumimoji="1" lang="ja-JP" altLang="en-US" sz="900" u="none" dirty="0" smtClean="0">
                          <a:solidFill>
                            <a:schemeClr val="tx1"/>
                          </a:solidFill>
                        </a:rPr>
                        <a:t>　⇒「年平均</a:t>
                      </a:r>
                      <a:r>
                        <a:rPr kumimoji="1" lang="en-US" altLang="ja-JP" sz="900" u="none" dirty="0" smtClean="0">
                          <a:solidFill>
                            <a:schemeClr val="tx1"/>
                          </a:solidFill>
                        </a:rPr>
                        <a:t>2%</a:t>
                      </a:r>
                      <a:r>
                        <a:rPr kumimoji="1" lang="ja-JP" altLang="en-US" sz="900" u="none" dirty="0" smtClean="0">
                          <a:solidFill>
                            <a:schemeClr val="tx1"/>
                          </a:solidFill>
                        </a:rPr>
                        <a:t>以上」</a:t>
                      </a:r>
                      <a:endParaRPr kumimoji="1" lang="en-US" altLang="ja-JP" sz="900" u="none" dirty="0" smtClean="0">
                        <a:solidFill>
                          <a:schemeClr val="tx1"/>
                        </a:solidFill>
                      </a:endParaRPr>
                    </a:p>
                    <a:p>
                      <a:pPr algn="l"/>
                      <a:r>
                        <a:rPr kumimoji="1" lang="ja-JP" altLang="en-US" sz="900" b="1" u="none" dirty="0" smtClean="0">
                          <a:solidFill>
                            <a:schemeClr val="tx1"/>
                          </a:solidFill>
                        </a:rPr>
                        <a:t>・内外からの誘客数</a:t>
                      </a:r>
                      <a:endParaRPr kumimoji="1" lang="en-US" altLang="ja-JP" sz="900" b="1" u="none" dirty="0" smtClean="0">
                        <a:solidFill>
                          <a:schemeClr val="tx1"/>
                        </a:solidFill>
                      </a:endParaRPr>
                    </a:p>
                    <a:p>
                      <a:pPr algn="l"/>
                      <a:r>
                        <a:rPr kumimoji="1" lang="ja-JP" altLang="en-US" sz="900" u="none" dirty="0" smtClean="0">
                          <a:solidFill>
                            <a:schemeClr val="tx1"/>
                          </a:solidFill>
                        </a:rPr>
                        <a:t>　⇒</a:t>
                      </a:r>
                      <a:r>
                        <a:rPr kumimoji="1" lang="ja-JP" altLang="en-US" sz="900" b="0" u="none" dirty="0" smtClean="0">
                          <a:solidFill>
                            <a:schemeClr val="tx1"/>
                          </a:solidFill>
                        </a:rPr>
                        <a:t>日本人延べ宿泊者数を</a:t>
                      </a:r>
                      <a:r>
                        <a:rPr kumimoji="1" lang="en-US" altLang="ja-JP" sz="900" b="0" u="none" dirty="0" smtClean="0">
                          <a:solidFill>
                            <a:schemeClr val="tx1"/>
                          </a:solidFill>
                        </a:rPr>
                        <a:t>2022</a:t>
                      </a:r>
                      <a:r>
                        <a:rPr kumimoji="1" lang="ja-JP" altLang="en-US" sz="900" b="0" u="none" dirty="0" smtClean="0">
                          <a:solidFill>
                            <a:schemeClr val="tx1"/>
                          </a:solidFill>
                        </a:rPr>
                        <a:t>年に</a:t>
                      </a:r>
                      <a:r>
                        <a:rPr kumimoji="1" lang="en-US" altLang="ja-JP" sz="900" b="0" u="none" dirty="0" smtClean="0">
                          <a:solidFill>
                            <a:schemeClr val="tx1"/>
                          </a:solidFill>
                        </a:rPr>
                        <a:t/>
                      </a:r>
                      <a:br>
                        <a:rPr kumimoji="1" lang="en-US" altLang="ja-JP" sz="900" b="0" u="none" dirty="0" smtClean="0">
                          <a:solidFill>
                            <a:schemeClr val="tx1"/>
                          </a:solidFill>
                        </a:rPr>
                      </a:br>
                      <a:r>
                        <a:rPr kumimoji="1" lang="en-US" altLang="ja-JP" sz="900" b="0" u="none" dirty="0" smtClean="0">
                          <a:solidFill>
                            <a:schemeClr val="tx1"/>
                          </a:solidFill>
                        </a:rPr>
                        <a:t>     </a:t>
                      </a:r>
                      <a:r>
                        <a:rPr kumimoji="1" lang="ja-JP" altLang="en-US" sz="900" b="0" u="none" dirty="0" smtClean="0">
                          <a:solidFill>
                            <a:schemeClr val="tx1"/>
                          </a:solidFill>
                        </a:rPr>
                        <a:t>コロナ前の水準に戻す、</a:t>
                      </a:r>
                      <a:endParaRPr kumimoji="1" lang="en-US" altLang="ja-JP" sz="900" b="0" u="none" dirty="0" smtClean="0">
                        <a:solidFill>
                          <a:schemeClr val="tx1"/>
                        </a:solidFill>
                      </a:endParaRPr>
                    </a:p>
                    <a:p>
                      <a:pPr algn="l"/>
                      <a:r>
                        <a:rPr kumimoji="1" lang="ja-JP" altLang="en-US" sz="900" b="0" u="none" dirty="0" smtClean="0">
                          <a:solidFill>
                            <a:schemeClr val="tx1"/>
                          </a:solidFill>
                        </a:rPr>
                        <a:t>　　 来阪外国人旅行者数を</a:t>
                      </a:r>
                      <a:r>
                        <a:rPr kumimoji="1" lang="ja-JP" altLang="en-US" sz="900" u="none" dirty="0" smtClean="0">
                          <a:solidFill>
                            <a:schemeClr val="tx1"/>
                          </a:solidFill>
                        </a:rPr>
                        <a:t>入国規制解除</a:t>
                      </a:r>
                      <a:r>
                        <a:rPr kumimoji="1" lang="en-US" altLang="ja-JP" sz="900" u="none" dirty="0" smtClean="0">
                          <a:solidFill>
                            <a:schemeClr val="tx1"/>
                          </a:solidFill>
                        </a:rPr>
                        <a:t/>
                      </a:r>
                      <a:br>
                        <a:rPr kumimoji="1" lang="en-US" altLang="ja-JP" sz="900" u="none" dirty="0" smtClean="0">
                          <a:solidFill>
                            <a:schemeClr val="tx1"/>
                          </a:solidFill>
                        </a:rPr>
                      </a:br>
                      <a:r>
                        <a:rPr kumimoji="1" lang="en-US" altLang="ja-JP" sz="900" u="none" dirty="0" smtClean="0">
                          <a:solidFill>
                            <a:schemeClr val="tx1"/>
                          </a:solidFill>
                        </a:rPr>
                        <a:t>     </a:t>
                      </a:r>
                      <a:r>
                        <a:rPr kumimoji="1" lang="ja-JP" altLang="en-US" sz="900" u="none" dirty="0" smtClean="0">
                          <a:solidFill>
                            <a:schemeClr val="tx1"/>
                          </a:solidFill>
                        </a:rPr>
                        <a:t>から</a:t>
                      </a:r>
                      <a:r>
                        <a:rPr kumimoji="1" lang="en-US" altLang="ja-JP" sz="900" u="none" dirty="0" smtClean="0">
                          <a:solidFill>
                            <a:schemeClr val="tx1"/>
                          </a:solidFill>
                        </a:rPr>
                        <a:t>2</a:t>
                      </a:r>
                      <a:r>
                        <a:rPr kumimoji="1" lang="ja-JP" altLang="en-US" sz="900" u="none" dirty="0" smtClean="0">
                          <a:solidFill>
                            <a:schemeClr val="tx1"/>
                          </a:solidFill>
                        </a:rPr>
                        <a:t>年後にコロナ前の水準を上回る</a:t>
                      </a:r>
                      <a:endParaRPr kumimoji="1" lang="en-US" altLang="ja-JP" sz="900" u="none" dirty="0" smtClean="0">
                        <a:solidFill>
                          <a:schemeClr val="tx1"/>
                        </a:solidFill>
                      </a:endParaRPr>
                    </a:p>
                    <a:p>
                      <a:pPr algn="l"/>
                      <a:r>
                        <a:rPr kumimoji="1" lang="ja-JP" altLang="en-US" sz="900" b="1" u="none" dirty="0" smtClean="0">
                          <a:solidFill>
                            <a:schemeClr val="tx1"/>
                          </a:solidFill>
                        </a:rPr>
                        <a:t>・スタートアップ創出数</a:t>
                      </a:r>
                      <a:endParaRPr kumimoji="1" lang="en-US" altLang="ja-JP" sz="900" b="1" u="none" dirty="0" smtClean="0">
                        <a:solidFill>
                          <a:schemeClr val="tx1"/>
                        </a:solidFill>
                      </a:endParaRPr>
                    </a:p>
                    <a:p>
                      <a:pPr algn="l"/>
                      <a:r>
                        <a:rPr kumimoji="1" lang="ja-JP" altLang="en-US" sz="900" u="none" dirty="0" smtClean="0">
                          <a:solidFill>
                            <a:schemeClr val="tx1"/>
                          </a:solidFill>
                        </a:rPr>
                        <a:t>　⇒</a:t>
                      </a:r>
                      <a:r>
                        <a:rPr kumimoji="1" lang="en-US" altLang="ja-JP" sz="900" u="none" dirty="0" smtClean="0">
                          <a:solidFill>
                            <a:schemeClr val="tx1"/>
                          </a:solidFill>
                        </a:rPr>
                        <a:t>2024</a:t>
                      </a:r>
                      <a:r>
                        <a:rPr kumimoji="1" lang="ja-JP" altLang="en-US" sz="900" u="none" dirty="0" smtClean="0">
                          <a:solidFill>
                            <a:schemeClr val="tx1"/>
                          </a:solidFill>
                        </a:rPr>
                        <a:t>年に</a:t>
                      </a:r>
                      <a:r>
                        <a:rPr kumimoji="1" lang="en-US" altLang="ja-JP" sz="900" u="none" dirty="0" smtClean="0">
                          <a:solidFill>
                            <a:schemeClr val="tx1"/>
                          </a:solidFill>
                        </a:rPr>
                        <a:t>300</a:t>
                      </a:r>
                      <a:r>
                        <a:rPr kumimoji="1" lang="ja-JP" altLang="en-US" sz="900" u="none" dirty="0" smtClean="0">
                          <a:solidFill>
                            <a:schemeClr val="tx1"/>
                          </a:solidFill>
                        </a:rPr>
                        <a:t>社創出</a:t>
                      </a:r>
                      <a:r>
                        <a:rPr kumimoji="1" lang="en-US" altLang="ja-JP" sz="900" u="none" dirty="0" smtClean="0">
                          <a:solidFill>
                            <a:schemeClr val="tx1"/>
                          </a:solidFill>
                        </a:rPr>
                        <a:t/>
                      </a:r>
                      <a:br>
                        <a:rPr kumimoji="1" lang="en-US" altLang="ja-JP" sz="900" u="none" dirty="0" smtClean="0">
                          <a:solidFill>
                            <a:schemeClr val="tx1"/>
                          </a:solidFill>
                        </a:rPr>
                      </a:br>
                      <a:r>
                        <a:rPr kumimoji="1" lang="en-US" altLang="ja-JP" sz="900" u="none" dirty="0" smtClean="0">
                          <a:solidFill>
                            <a:schemeClr val="tx1"/>
                          </a:solidFill>
                        </a:rPr>
                        <a:t>  </a:t>
                      </a:r>
                      <a:r>
                        <a:rPr kumimoji="1" lang="en-US" altLang="ja-JP" sz="900" u="none" dirty="0" smtClean="0">
                          <a:solidFill>
                            <a:schemeClr val="tx1"/>
                          </a:solidFill>
                        </a:rPr>
                        <a:t> </a:t>
                      </a:r>
                      <a:r>
                        <a:rPr kumimoji="1" lang="ja-JP" altLang="en-US" sz="900" u="none" dirty="0" smtClean="0">
                          <a:solidFill>
                            <a:schemeClr val="tx1"/>
                          </a:solidFill>
                        </a:rPr>
                        <a:t>（</a:t>
                      </a:r>
                      <a:r>
                        <a:rPr kumimoji="1" lang="ja-JP" altLang="en-US" sz="900" u="none" dirty="0" smtClean="0">
                          <a:solidFill>
                            <a:schemeClr val="tx1"/>
                          </a:solidFill>
                        </a:rPr>
                        <a:t>うち大学発</a:t>
                      </a:r>
                      <a:r>
                        <a:rPr kumimoji="1" lang="en-US" altLang="ja-JP" sz="900" u="none" dirty="0" smtClean="0">
                          <a:solidFill>
                            <a:schemeClr val="tx1"/>
                          </a:solidFill>
                        </a:rPr>
                        <a:t>100</a:t>
                      </a:r>
                      <a:r>
                        <a:rPr kumimoji="1" lang="ja-JP" altLang="en-US" sz="900" u="none" dirty="0" smtClean="0">
                          <a:solidFill>
                            <a:schemeClr val="tx1"/>
                          </a:solidFill>
                        </a:rPr>
                        <a:t>社）</a:t>
                      </a:r>
                      <a:endParaRPr kumimoji="1" lang="en-US" altLang="ja-JP" sz="900" u="none" dirty="0" smtClean="0">
                        <a:solidFill>
                          <a:schemeClr val="tx1"/>
                        </a:solidFill>
                      </a:endParaRPr>
                    </a:p>
                    <a:p>
                      <a:pPr algn="l"/>
                      <a:r>
                        <a:rPr kumimoji="1" lang="ja-JP" altLang="en-US" sz="900" b="1" u="none" dirty="0" smtClean="0">
                          <a:solidFill>
                            <a:schemeClr val="tx1"/>
                          </a:solidFill>
                        </a:rPr>
                        <a:t>・雇用創出数</a:t>
                      </a:r>
                      <a:endParaRPr kumimoji="1" lang="en-US" altLang="ja-JP" sz="900" b="1" u="none" dirty="0" smtClean="0">
                        <a:solidFill>
                          <a:schemeClr val="tx1"/>
                        </a:solidFill>
                      </a:endParaRPr>
                    </a:p>
                    <a:p>
                      <a:pPr algn="l"/>
                      <a:r>
                        <a:rPr kumimoji="1" lang="ja-JP" altLang="en-US" sz="900" u="none" dirty="0" smtClean="0">
                          <a:solidFill>
                            <a:schemeClr val="tx1"/>
                          </a:solidFill>
                        </a:rPr>
                        <a:t>　⇒</a:t>
                      </a:r>
                      <a:r>
                        <a:rPr kumimoji="1" lang="en-US" altLang="ja-JP" sz="900" u="none" dirty="0" smtClean="0">
                          <a:solidFill>
                            <a:schemeClr val="tx1"/>
                          </a:solidFill>
                        </a:rPr>
                        <a:t>2022</a:t>
                      </a:r>
                      <a:r>
                        <a:rPr kumimoji="1" lang="ja-JP" altLang="en-US" sz="900" u="none" dirty="0" smtClean="0">
                          <a:solidFill>
                            <a:schemeClr val="tx1"/>
                          </a:solidFill>
                        </a:rPr>
                        <a:t>年にコロナ前の水準に戻す。</a:t>
                      </a:r>
                      <a:r>
                        <a:rPr kumimoji="1" lang="en-US" altLang="ja-JP" sz="900" u="none" dirty="0" smtClean="0">
                          <a:solidFill>
                            <a:schemeClr val="tx1"/>
                          </a:solidFill>
                        </a:rPr>
                        <a:t/>
                      </a:r>
                      <a:br>
                        <a:rPr kumimoji="1" lang="en-US" altLang="ja-JP" sz="900" u="none" dirty="0" smtClean="0">
                          <a:solidFill>
                            <a:schemeClr val="tx1"/>
                          </a:solidFill>
                        </a:rPr>
                      </a:br>
                      <a:r>
                        <a:rPr kumimoji="1" lang="en-US" altLang="ja-JP" sz="900" u="none" dirty="0" smtClean="0">
                          <a:solidFill>
                            <a:schemeClr val="tx1"/>
                          </a:solidFill>
                        </a:rPr>
                        <a:t>     2022</a:t>
                      </a:r>
                      <a:r>
                        <a:rPr kumimoji="1" lang="ja-JP" altLang="en-US" sz="900" u="none" dirty="0" smtClean="0">
                          <a:solidFill>
                            <a:schemeClr val="tx1"/>
                          </a:solidFill>
                        </a:rPr>
                        <a:t>年以降、年平均</a:t>
                      </a:r>
                      <a:r>
                        <a:rPr kumimoji="1" lang="en-US" altLang="ja-JP" sz="900" u="none" dirty="0" smtClean="0">
                          <a:solidFill>
                            <a:schemeClr val="tx1"/>
                          </a:solidFill>
                        </a:rPr>
                        <a:t>2</a:t>
                      </a:r>
                      <a:r>
                        <a:rPr kumimoji="1" lang="ja-JP" altLang="en-US" sz="900" u="none" dirty="0" smtClean="0">
                          <a:solidFill>
                            <a:schemeClr val="tx1"/>
                          </a:solidFill>
                        </a:rPr>
                        <a:t>万人以上</a:t>
                      </a:r>
                      <a:endParaRPr kumimoji="1" lang="en-US" altLang="ja-JP" sz="900" u="none" dirty="0" smtClean="0">
                        <a:solidFill>
                          <a:schemeClr val="tx1"/>
                        </a:solidFill>
                      </a:endParaRPr>
                    </a:p>
                    <a:p>
                      <a:pPr algn="l"/>
                      <a:r>
                        <a:rPr kumimoji="1" lang="ja-JP" altLang="en-US" sz="900" b="1" u="none" dirty="0" smtClean="0">
                          <a:solidFill>
                            <a:schemeClr val="tx1"/>
                          </a:solidFill>
                        </a:rPr>
                        <a:t>・府内への転入超過数</a:t>
                      </a:r>
                      <a:endParaRPr kumimoji="1" lang="en-US" altLang="ja-JP" sz="900" b="1" u="none" dirty="0" smtClean="0">
                        <a:solidFill>
                          <a:schemeClr val="tx1"/>
                        </a:solidFill>
                      </a:endParaRPr>
                    </a:p>
                    <a:p>
                      <a:pPr algn="l"/>
                      <a:r>
                        <a:rPr kumimoji="1" lang="ja-JP" altLang="en-US" sz="900" u="none" dirty="0" smtClean="0">
                          <a:solidFill>
                            <a:schemeClr val="tx1"/>
                          </a:solidFill>
                        </a:rPr>
                        <a:t>　</a:t>
                      </a:r>
                      <a:r>
                        <a:rPr kumimoji="1" lang="ja-JP" altLang="en-US" sz="900" b="0" u="none" dirty="0" smtClean="0">
                          <a:solidFill>
                            <a:schemeClr val="tx1"/>
                          </a:solidFill>
                        </a:rPr>
                        <a:t>⇒生産年齢人口転入超過数</a:t>
                      </a:r>
                      <a:r>
                        <a:rPr kumimoji="1" lang="en-US" altLang="ja-JP" sz="900" b="0" u="none" dirty="0" smtClean="0">
                          <a:solidFill>
                            <a:schemeClr val="tx1"/>
                          </a:solidFill>
                        </a:rPr>
                        <a:t/>
                      </a:r>
                      <a:br>
                        <a:rPr kumimoji="1" lang="en-US" altLang="ja-JP" sz="900" b="0" u="none" dirty="0" smtClean="0">
                          <a:solidFill>
                            <a:schemeClr val="tx1"/>
                          </a:solidFill>
                        </a:rPr>
                      </a:br>
                      <a:r>
                        <a:rPr kumimoji="1" lang="en-US" altLang="ja-JP" sz="900" b="0" u="none" dirty="0" smtClean="0">
                          <a:solidFill>
                            <a:schemeClr val="tx1"/>
                          </a:solidFill>
                        </a:rPr>
                        <a:t>   </a:t>
                      </a:r>
                      <a:r>
                        <a:rPr kumimoji="1" lang="ja-JP" altLang="en-US" sz="900" b="0" u="none" dirty="0" smtClean="0">
                          <a:solidFill>
                            <a:schemeClr val="tx1"/>
                          </a:solidFill>
                        </a:rPr>
                        <a:t>　年</a:t>
                      </a:r>
                      <a:r>
                        <a:rPr kumimoji="1" lang="ja-JP" altLang="en-US" sz="900" u="none" dirty="0" smtClean="0">
                          <a:solidFill>
                            <a:schemeClr val="tx1"/>
                          </a:solidFill>
                        </a:rPr>
                        <a:t>１万人以上</a:t>
                      </a:r>
                      <a:endParaRPr kumimoji="1" lang="ja-JP" altLang="en-US" sz="1200" u="none" dirty="0">
                        <a:solidFill>
                          <a:schemeClr val="tx1"/>
                        </a:solidFill>
                      </a:endParaRPr>
                    </a:p>
                  </a:txBody>
                  <a:tcPr anchor="ctr"/>
                </a:tc>
                <a:tc>
                  <a:txBody>
                    <a:bodyPr/>
                    <a:lstStyle/>
                    <a:p>
                      <a:pPr algn="l"/>
                      <a:r>
                        <a:rPr kumimoji="1" lang="ja-JP" altLang="en-US" sz="900" b="1" u="none" dirty="0" smtClean="0">
                          <a:solidFill>
                            <a:schemeClr val="tx1"/>
                          </a:solidFill>
                        </a:rPr>
                        <a:t>・実質成長率</a:t>
                      </a:r>
                      <a:endParaRPr kumimoji="1" lang="en-US" altLang="ja-JP" sz="900" b="1" u="none" dirty="0" smtClean="0">
                        <a:solidFill>
                          <a:schemeClr val="tx1"/>
                        </a:solidFill>
                      </a:endParaRPr>
                    </a:p>
                    <a:p>
                      <a:pPr algn="l"/>
                      <a:r>
                        <a:rPr kumimoji="1" lang="ja-JP" altLang="en-US" sz="900" u="none" dirty="0" smtClean="0">
                          <a:solidFill>
                            <a:schemeClr val="tx1"/>
                          </a:solidFill>
                        </a:rPr>
                        <a:t>　⇒成長戦略の主な取組みによる</a:t>
                      </a:r>
                      <a:r>
                        <a:rPr kumimoji="1" lang="en-US" altLang="ja-JP" sz="900" u="none" dirty="0" smtClean="0">
                          <a:solidFill>
                            <a:schemeClr val="tx1"/>
                          </a:solidFill>
                        </a:rPr>
                        <a:t>GDP</a:t>
                      </a:r>
                      <a:r>
                        <a:rPr kumimoji="1" lang="ja-JP" altLang="en-US" sz="900" u="none" dirty="0" smtClean="0">
                          <a:solidFill>
                            <a:schemeClr val="tx1"/>
                          </a:solidFill>
                        </a:rPr>
                        <a:t>押し上げ効果など</a:t>
                      </a:r>
                      <a:br>
                        <a:rPr kumimoji="1" lang="ja-JP" altLang="en-US" sz="900" u="none" dirty="0" smtClean="0">
                          <a:solidFill>
                            <a:schemeClr val="tx1"/>
                          </a:solidFill>
                        </a:rPr>
                      </a:br>
                      <a:r>
                        <a:rPr kumimoji="1" lang="ja-JP" altLang="en-US" sz="900" u="none" dirty="0" smtClean="0">
                          <a:solidFill>
                            <a:schemeClr val="tx1"/>
                          </a:solidFill>
                        </a:rPr>
                        <a:t>　　</a:t>
                      </a:r>
                      <a:r>
                        <a:rPr kumimoji="1" lang="ja-JP" altLang="en-US" sz="900" u="none" dirty="0" smtClean="0">
                          <a:solidFill>
                            <a:schemeClr val="tx1"/>
                          </a:solidFill>
                        </a:rPr>
                        <a:t> を</a:t>
                      </a:r>
                      <a:r>
                        <a:rPr kumimoji="1" lang="ja-JP" altLang="en-US" sz="900" u="none" dirty="0" smtClean="0">
                          <a:solidFill>
                            <a:schemeClr val="tx1"/>
                          </a:solidFill>
                        </a:rPr>
                        <a:t>もとに設定</a:t>
                      </a:r>
                    </a:p>
                    <a:p>
                      <a:pPr algn="l"/>
                      <a:r>
                        <a:rPr kumimoji="1" lang="ja-JP" altLang="en-US" sz="900" b="1" u="none" dirty="0" smtClean="0">
                          <a:solidFill>
                            <a:schemeClr val="tx1"/>
                          </a:solidFill>
                        </a:rPr>
                        <a:t>・内外からの誘客数</a:t>
                      </a:r>
                      <a:endParaRPr kumimoji="1" lang="en-US" altLang="ja-JP" sz="900" b="1" u="none" dirty="0" smtClean="0">
                        <a:solidFill>
                          <a:schemeClr val="tx1"/>
                        </a:solidFill>
                      </a:endParaRPr>
                    </a:p>
                    <a:p>
                      <a:pPr algn="l"/>
                      <a:r>
                        <a:rPr kumimoji="1" lang="ja-JP" altLang="en-US" sz="900" u="none" dirty="0" smtClean="0">
                          <a:solidFill>
                            <a:schemeClr val="tx1"/>
                          </a:solidFill>
                        </a:rPr>
                        <a:t>　⇒</a:t>
                      </a:r>
                      <a:r>
                        <a:rPr kumimoji="1" lang="ja-JP" altLang="en-US" sz="900" b="0" u="none" dirty="0" smtClean="0">
                          <a:solidFill>
                            <a:schemeClr val="tx1"/>
                          </a:solidFill>
                        </a:rPr>
                        <a:t>大阪都市魅力創造戦略</a:t>
                      </a:r>
                      <a:r>
                        <a:rPr kumimoji="1" lang="en-US" altLang="ja-JP" sz="900" b="0" u="none" dirty="0" smtClean="0">
                          <a:solidFill>
                            <a:schemeClr val="tx1"/>
                          </a:solidFill>
                        </a:rPr>
                        <a:t>2025</a:t>
                      </a:r>
                      <a:r>
                        <a:rPr kumimoji="1" lang="ja-JP" altLang="en-US" sz="900" b="0" u="none" dirty="0" smtClean="0">
                          <a:solidFill>
                            <a:schemeClr val="tx1"/>
                          </a:solidFill>
                        </a:rPr>
                        <a:t>の目標を基に設定。</a:t>
                      </a:r>
                      <a:endParaRPr kumimoji="1" lang="en-US" altLang="ja-JP" sz="900" b="0" u="none" dirty="0" smtClean="0">
                        <a:solidFill>
                          <a:schemeClr val="tx1"/>
                        </a:solidFill>
                      </a:endParaRPr>
                    </a:p>
                    <a:p>
                      <a:pPr algn="l"/>
                      <a:r>
                        <a:rPr kumimoji="1" lang="ja-JP" altLang="en-US" sz="900" b="1" u="none" dirty="0" smtClean="0">
                          <a:solidFill>
                            <a:schemeClr val="tx1"/>
                          </a:solidFill>
                        </a:rPr>
                        <a:t>・スタートアップ創出数</a:t>
                      </a:r>
                      <a:endParaRPr kumimoji="1" lang="en-US" altLang="ja-JP" sz="900" b="1" u="none" dirty="0" smtClean="0">
                        <a:solidFill>
                          <a:schemeClr val="tx1"/>
                        </a:solidFill>
                      </a:endParaRPr>
                    </a:p>
                    <a:p>
                      <a:pPr algn="l"/>
                      <a:r>
                        <a:rPr kumimoji="1" lang="ja-JP" altLang="en-US" sz="900" u="none" dirty="0" smtClean="0">
                          <a:solidFill>
                            <a:schemeClr val="tx1"/>
                          </a:solidFill>
                        </a:rPr>
                        <a:t>　⇒大阪経済をけん引するイノベーションの創出を</a:t>
                      </a:r>
                      <a:r>
                        <a:rPr kumimoji="1" lang="ja-JP" altLang="en-US" sz="900" u="none" dirty="0" smtClean="0">
                          <a:solidFill>
                            <a:schemeClr val="tx1"/>
                          </a:solidFill>
                        </a:rPr>
                        <a:t>めざす</a:t>
                      </a:r>
                      <a:endParaRPr kumimoji="1" lang="en-US" altLang="ja-JP" sz="900" u="none" dirty="0" smtClean="0">
                        <a:solidFill>
                          <a:schemeClr val="tx1"/>
                        </a:solidFill>
                      </a:endParaRPr>
                    </a:p>
                    <a:p>
                      <a:pPr algn="l"/>
                      <a:r>
                        <a:rPr kumimoji="1" lang="ja-JP" altLang="en-US" sz="900" u="none" dirty="0" smtClean="0">
                          <a:solidFill>
                            <a:schemeClr val="tx1"/>
                          </a:solidFill>
                        </a:rPr>
                        <a:t>　　</a:t>
                      </a:r>
                      <a:r>
                        <a:rPr kumimoji="1" lang="ja-JP" altLang="en-US" sz="900" u="none" baseline="0" dirty="0" smtClean="0">
                          <a:solidFill>
                            <a:schemeClr val="tx1"/>
                          </a:solidFill>
                        </a:rPr>
                        <a:t> </a:t>
                      </a:r>
                      <a:r>
                        <a:rPr kumimoji="1" lang="ja-JP" altLang="en-US" sz="900" u="none" dirty="0" smtClean="0">
                          <a:solidFill>
                            <a:schemeClr val="tx1"/>
                          </a:solidFill>
                        </a:rPr>
                        <a:t>観点</a:t>
                      </a:r>
                      <a:r>
                        <a:rPr kumimoji="1" lang="ja-JP" altLang="en-US" sz="900" u="none" dirty="0" smtClean="0">
                          <a:solidFill>
                            <a:schemeClr val="tx1"/>
                          </a:solidFill>
                        </a:rPr>
                        <a:t>から、スタートアップ創出数を目標として設定。</a:t>
                      </a:r>
                    </a:p>
                    <a:p>
                      <a:pPr algn="l"/>
                      <a:r>
                        <a:rPr kumimoji="1" lang="ja-JP" altLang="en-US" sz="900" b="1" u="none" dirty="0" smtClean="0">
                          <a:solidFill>
                            <a:schemeClr val="tx1"/>
                          </a:solidFill>
                        </a:rPr>
                        <a:t>・雇用創出数</a:t>
                      </a:r>
                      <a:endParaRPr kumimoji="1" lang="en-US" altLang="ja-JP" sz="900" b="1" u="none" dirty="0" smtClean="0">
                        <a:solidFill>
                          <a:schemeClr val="tx1"/>
                        </a:solidFill>
                      </a:endParaRPr>
                    </a:p>
                    <a:p>
                      <a:pPr algn="l"/>
                      <a:r>
                        <a:rPr kumimoji="1" lang="ja-JP" altLang="en-US" sz="900" u="none" dirty="0" smtClean="0">
                          <a:solidFill>
                            <a:schemeClr val="tx1"/>
                          </a:solidFill>
                        </a:rPr>
                        <a:t>　⇒大阪経済の再生・成長、さらには府民のくらしの観点から</a:t>
                      </a:r>
                      <a:r>
                        <a:rPr kumimoji="1" lang="ja-JP" altLang="en-US" sz="900" u="none" dirty="0" smtClean="0">
                          <a:solidFill>
                            <a:schemeClr val="tx1"/>
                          </a:solidFill>
                        </a:rPr>
                        <a:t>、</a:t>
                      </a:r>
                      <a:endParaRPr kumimoji="1" lang="en-US" altLang="ja-JP" sz="900" u="none" dirty="0" smtClean="0">
                        <a:solidFill>
                          <a:schemeClr val="tx1"/>
                        </a:solidFill>
                      </a:endParaRPr>
                    </a:p>
                    <a:p>
                      <a:pPr algn="l"/>
                      <a:r>
                        <a:rPr kumimoji="1" lang="en-US" altLang="ja-JP" sz="900" u="none" dirty="0" smtClean="0">
                          <a:solidFill>
                            <a:schemeClr val="tx1"/>
                          </a:solidFill>
                        </a:rPr>
                        <a:t>     </a:t>
                      </a:r>
                      <a:r>
                        <a:rPr kumimoji="1" lang="ja-JP" altLang="en-US" sz="900" u="none" dirty="0" smtClean="0">
                          <a:solidFill>
                            <a:schemeClr val="tx1"/>
                          </a:solidFill>
                        </a:rPr>
                        <a:t>雇用</a:t>
                      </a:r>
                      <a:r>
                        <a:rPr kumimoji="1" lang="ja-JP" altLang="en-US" sz="900" u="none" dirty="0" smtClean="0">
                          <a:solidFill>
                            <a:schemeClr val="tx1"/>
                          </a:solidFill>
                        </a:rPr>
                        <a:t>創出数を目標として設定。</a:t>
                      </a:r>
                    </a:p>
                    <a:p>
                      <a:pPr algn="l"/>
                      <a:r>
                        <a:rPr kumimoji="1" lang="ja-JP" altLang="en-US" sz="900" b="1" u="none" dirty="0" smtClean="0">
                          <a:solidFill>
                            <a:schemeClr val="tx1"/>
                          </a:solidFill>
                        </a:rPr>
                        <a:t>・府内への転入超過数</a:t>
                      </a:r>
                      <a:endParaRPr kumimoji="1" lang="en-US" altLang="ja-JP" sz="900" b="1" u="none" dirty="0" smtClean="0">
                        <a:solidFill>
                          <a:schemeClr val="tx1"/>
                        </a:solidFill>
                      </a:endParaRPr>
                    </a:p>
                    <a:p>
                      <a:pPr algn="l"/>
                      <a:r>
                        <a:rPr kumimoji="1" lang="ja-JP" altLang="en-US" sz="900" u="none" dirty="0" smtClean="0">
                          <a:solidFill>
                            <a:schemeClr val="tx1"/>
                          </a:solidFill>
                        </a:rPr>
                        <a:t>　⇒</a:t>
                      </a:r>
                      <a:r>
                        <a:rPr kumimoji="1" lang="ja-JP" altLang="en-US" sz="900" b="0" u="none" dirty="0" smtClean="0">
                          <a:solidFill>
                            <a:schemeClr val="tx1"/>
                          </a:solidFill>
                        </a:rPr>
                        <a:t>国内外から若者や外国人など生産年齢人口を</a:t>
                      </a:r>
                      <a:r>
                        <a:rPr kumimoji="1" lang="ja-JP" altLang="en-US" sz="900" b="0" u="none" dirty="0" smtClean="0">
                          <a:solidFill>
                            <a:schemeClr val="tx1"/>
                          </a:solidFill>
                        </a:rPr>
                        <a:t>呼び込む</a:t>
                      </a:r>
                      <a:endParaRPr kumimoji="1" lang="en-US" altLang="ja-JP" sz="900" b="0" u="none" dirty="0" smtClean="0">
                        <a:solidFill>
                          <a:schemeClr val="tx1"/>
                        </a:solidFill>
                      </a:endParaRPr>
                    </a:p>
                    <a:p>
                      <a:pPr algn="l"/>
                      <a:r>
                        <a:rPr kumimoji="1" lang="en-US" altLang="ja-JP" sz="900" b="0" u="none" dirty="0" smtClean="0">
                          <a:solidFill>
                            <a:schemeClr val="tx1"/>
                          </a:solidFill>
                        </a:rPr>
                        <a:t>     </a:t>
                      </a:r>
                      <a:r>
                        <a:rPr kumimoji="1" lang="ja-JP" altLang="en-US" sz="900" b="0" u="none" dirty="0" smtClean="0">
                          <a:solidFill>
                            <a:schemeClr val="tx1"/>
                          </a:solidFill>
                        </a:rPr>
                        <a:t>ため</a:t>
                      </a:r>
                      <a:r>
                        <a:rPr kumimoji="1" lang="ja-JP" altLang="en-US" sz="900" b="0" u="none" dirty="0" smtClean="0">
                          <a:solidFill>
                            <a:schemeClr val="tx1"/>
                          </a:solidFill>
                        </a:rPr>
                        <a:t>、府内への生産年齢人口の転入超過数を目標と</a:t>
                      </a:r>
                      <a:r>
                        <a:rPr kumimoji="1" lang="ja-JP" altLang="en-US" sz="900" b="0" u="none" dirty="0" smtClean="0">
                          <a:solidFill>
                            <a:schemeClr val="tx1"/>
                          </a:solidFill>
                        </a:rPr>
                        <a:t>して</a:t>
                      </a:r>
                      <a:endParaRPr kumimoji="1" lang="en-US" altLang="ja-JP" sz="900" b="0" u="none" dirty="0" smtClean="0">
                        <a:solidFill>
                          <a:schemeClr val="tx1"/>
                        </a:solidFill>
                      </a:endParaRPr>
                    </a:p>
                    <a:p>
                      <a:pPr algn="l"/>
                      <a:r>
                        <a:rPr kumimoji="1" lang="en-US" altLang="ja-JP" sz="900" b="0" u="none" dirty="0" smtClean="0">
                          <a:solidFill>
                            <a:schemeClr val="tx1"/>
                          </a:solidFill>
                        </a:rPr>
                        <a:t>     </a:t>
                      </a:r>
                      <a:r>
                        <a:rPr kumimoji="1" lang="ja-JP" altLang="en-US" sz="900" b="0" u="none" dirty="0" smtClean="0">
                          <a:solidFill>
                            <a:schemeClr val="tx1"/>
                          </a:solidFill>
                        </a:rPr>
                        <a:t>設定</a:t>
                      </a:r>
                      <a:r>
                        <a:rPr kumimoji="1" lang="ja-JP" altLang="en-US" sz="900" b="0" u="none" dirty="0" smtClean="0">
                          <a:solidFill>
                            <a:schemeClr val="tx1"/>
                          </a:solidFill>
                        </a:rPr>
                        <a:t>。</a:t>
                      </a:r>
                      <a:endParaRPr kumimoji="1" lang="en-US" altLang="ja-JP" sz="900" b="0" u="none" dirty="0" smtClean="0">
                        <a:solidFill>
                          <a:schemeClr val="tx1"/>
                        </a:solidFill>
                      </a:endParaRPr>
                    </a:p>
                  </a:txBody>
                  <a:tcPr/>
                </a:tc>
                <a:tc>
                  <a:txBody>
                    <a:bodyPr/>
                    <a:lstStyle/>
                    <a:p>
                      <a:pPr algn="l"/>
                      <a:r>
                        <a:rPr kumimoji="1" lang="en-US" altLang="ja-JP" sz="900" b="1" dirty="0" smtClean="0"/>
                        <a:t>2025</a:t>
                      </a:r>
                      <a:r>
                        <a:rPr kumimoji="1" lang="ja-JP" altLang="en-US" sz="900" b="1" dirty="0" smtClean="0"/>
                        <a:t>年</a:t>
                      </a:r>
                      <a:r>
                        <a:rPr kumimoji="1" lang="ja-JP" altLang="en-US" sz="900" b="0" dirty="0" smtClean="0"/>
                        <a:t>（一部除く）</a:t>
                      </a:r>
                      <a:endParaRPr kumimoji="1" lang="ja-JP" altLang="en-US" sz="900" b="0" dirty="0"/>
                    </a:p>
                  </a:txBody>
                  <a:tcPr anchor="ctr"/>
                </a:tc>
                <a:extLst>
                  <a:ext uri="{0D108BD9-81ED-4DB2-BD59-A6C34878D82A}">
                    <a16:rowId xmlns:a16="http://schemas.microsoft.com/office/drawing/2014/main" val="738298571"/>
                  </a:ext>
                </a:extLst>
              </a:tr>
              <a:tr h="447222">
                <a:tc>
                  <a:txBody>
                    <a:bodyPr/>
                    <a:lstStyle/>
                    <a:p>
                      <a:pPr algn="ctr"/>
                      <a:r>
                        <a:rPr kumimoji="1" lang="ja-JP" altLang="en-US" sz="1050" dirty="0" smtClean="0">
                          <a:solidFill>
                            <a:schemeClr val="tx1"/>
                          </a:solidFill>
                        </a:rPr>
                        <a:t>（新）</a:t>
                      </a:r>
                      <a:endParaRPr kumimoji="1" lang="en-US" altLang="ja-JP" sz="1050" dirty="0" smtClean="0">
                        <a:solidFill>
                          <a:schemeClr val="tx1"/>
                        </a:solidFill>
                      </a:endParaRPr>
                    </a:p>
                    <a:p>
                      <a:pPr algn="ctr"/>
                      <a:r>
                        <a:rPr kumimoji="1" lang="ja-JP" altLang="en-US" sz="1050" dirty="0" smtClean="0">
                          <a:solidFill>
                            <a:schemeClr val="tx1"/>
                          </a:solidFill>
                        </a:rPr>
                        <a:t>大阪のまちづくり</a:t>
                      </a:r>
                      <a:endParaRPr kumimoji="1" lang="en-US" altLang="ja-JP" sz="1050" dirty="0" smtClean="0">
                        <a:solidFill>
                          <a:schemeClr val="tx1"/>
                        </a:solidFill>
                      </a:endParaRPr>
                    </a:p>
                    <a:p>
                      <a:pPr algn="ctr"/>
                      <a:r>
                        <a:rPr kumimoji="1" lang="ja-JP" altLang="en-US" sz="1050" dirty="0" smtClean="0">
                          <a:solidFill>
                            <a:schemeClr val="tx1"/>
                          </a:solidFill>
                        </a:rPr>
                        <a:t>グランドデザイン（</a:t>
                      </a:r>
                      <a:r>
                        <a:rPr kumimoji="1" lang="en-US" altLang="ja-JP" sz="1050" dirty="0" smtClean="0">
                          <a:solidFill>
                            <a:schemeClr val="tx1"/>
                          </a:solidFill>
                        </a:rPr>
                        <a:t>2022</a:t>
                      </a:r>
                      <a:r>
                        <a:rPr kumimoji="1" lang="ja-JP" altLang="en-US" sz="1050" dirty="0" smtClean="0">
                          <a:solidFill>
                            <a:schemeClr val="tx1"/>
                          </a:solidFill>
                        </a:rPr>
                        <a:t>年</a:t>
                      </a:r>
                      <a:endParaRPr kumimoji="1" lang="en-US" altLang="ja-JP" sz="1050" dirty="0" smtClean="0">
                        <a:solidFill>
                          <a:schemeClr val="tx1"/>
                        </a:solidFill>
                      </a:endParaRPr>
                    </a:p>
                    <a:p>
                      <a:pPr algn="ctr"/>
                      <a:r>
                        <a:rPr kumimoji="1" lang="ja-JP" altLang="en-US" sz="1050" dirty="0" smtClean="0">
                          <a:solidFill>
                            <a:schemeClr val="tx1"/>
                          </a:solidFill>
                        </a:rPr>
                        <a:t>　　策定予定）</a:t>
                      </a:r>
                    </a:p>
                  </a:txBody>
                  <a:tcPr anchor="ctr"/>
                </a:tc>
                <a:tc>
                  <a:txBody>
                    <a:bodyPr/>
                    <a:lstStyle/>
                    <a:p>
                      <a:pPr algn="l"/>
                      <a:r>
                        <a:rPr kumimoji="1" lang="ja-JP" altLang="en-US" sz="900" b="1" dirty="0" smtClean="0">
                          <a:solidFill>
                            <a:schemeClr val="tx1"/>
                          </a:solidFill>
                        </a:rPr>
                        <a:t>（数値目標なし）</a:t>
                      </a:r>
                      <a:endParaRPr kumimoji="1" lang="en-US" altLang="ja-JP" sz="900" b="1" dirty="0" smtClean="0">
                        <a:solidFill>
                          <a:schemeClr val="tx1"/>
                        </a:solidFill>
                      </a:endParaRPr>
                    </a:p>
                    <a:p>
                      <a:pPr algn="l"/>
                      <a:r>
                        <a:rPr kumimoji="1" lang="ja-JP" altLang="en-US" sz="900" dirty="0" smtClean="0">
                          <a:solidFill>
                            <a:schemeClr val="tx1"/>
                          </a:solidFill>
                        </a:rPr>
                        <a:t>・魅力的な国際都市として成長する大阪 </a:t>
                      </a:r>
                      <a:endParaRPr kumimoji="1" lang="en-US" altLang="ja-JP" sz="900" dirty="0" smtClean="0">
                        <a:solidFill>
                          <a:schemeClr val="tx1"/>
                        </a:solidFill>
                      </a:endParaRPr>
                    </a:p>
                    <a:p>
                      <a:pPr algn="l"/>
                      <a:r>
                        <a:rPr kumimoji="1" lang="en-US" altLang="ja-JP" sz="900" dirty="0" smtClean="0">
                          <a:solidFill>
                            <a:schemeClr val="tx1"/>
                          </a:solidFill>
                        </a:rPr>
                        <a:t>  </a:t>
                      </a:r>
                      <a:r>
                        <a:rPr kumimoji="1" lang="ja-JP" altLang="en-US" sz="900" dirty="0" smtClean="0">
                          <a:solidFill>
                            <a:schemeClr val="tx1"/>
                          </a:solidFill>
                        </a:rPr>
                        <a:t>「 イノベーティブな大阪 」</a:t>
                      </a:r>
                      <a:endParaRPr kumimoji="1" lang="en-US" altLang="ja-JP" sz="900" dirty="0" smtClean="0">
                        <a:solidFill>
                          <a:schemeClr val="tx1"/>
                        </a:solidFill>
                      </a:endParaRPr>
                    </a:p>
                    <a:p>
                      <a:pPr marL="0" algn="l" defTabSz="914400" rtl="0" eaLnBrk="1" latinLnBrk="0" hangingPunct="1"/>
                      <a:r>
                        <a:rPr kumimoji="1" lang="ja-JP" altLang="en-US" sz="900" kern="1200" dirty="0" smtClean="0">
                          <a:solidFill>
                            <a:schemeClr val="tx1"/>
                          </a:solidFill>
                          <a:latin typeface="+mn-lt"/>
                          <a:ea typeface="+mn-ea"/>
                          <a:cs typeface="+mn-cs"/>
                        </a:rPr>
                        <a:t>・健康長寿で誰もが幸せを実感しながら暮</a:t>
                      </a:r>
                      <a:endParaRPr kumimoji="1" lang="en-US" altLang="ja-JP" sz="900" kern="1200" dirty="0" smtClean="0">
                        <a:solidFill>
                          <a:schemeClr val="tx1"/>
                        </a:solidFill>
                        <a:latin typeface="+mn-lt"/>
                        <a:ea typeface="+mn-ea"/>
                        <a:cs typeface="+mn-cs"/>
                      </a:endParaRPr>
                    </a:p>
                    <a:p>
                      <a:pPr marL="0" algn="l" defTabSz="914400" rtl="0" eaLnBrk="1" latinLnBrk="0" hangingPunct="1"/>
                      <a:r>
                        <a:rPr kumimoji="1" lang="en-US" altLang="ja-JP" sz="900" kern="1200" dirty="0" smtClean="0">
                          <a:solidFill>
                            <a:schemeClr val="tx1"/>
                          </a:solidFill>
                          <a:latin typeface="+mn-lt"/>
                          <a:ea typeface="+mn-ea"/>
                          <a:cs typeface="+mn-cs"/>
                        </a:rPr>
                        <a:t>  </a:t>
                      </a:r>
                      <a:r>
                        <a:rPr kumimoji="1" lang="ja-JP" altLang="en-US" sz="900" kern="1200" dirty="0" smtClean="0">
                          <a:solidFill>
                            <a:schemeClr val="tx1"/>
                          </a:solidFill>
                          <a:latin typeface="+mn-lt"/>
                          <a:ea typeface="+mn-ea"/>
                          <a:cs typeface="+mn-cs"/>
                        </a:rPr>
                        <a:t>らせる大阪 「ウェルビーイングな大阪」</a:t>
                      </a:r>
                    </a:p>
                    <a:p>
                      <a:pPr marL="0" algn="l" defTabSz="914400" rtl="0" eaLnBrk="1" latinLnBrk="0" hangingPunct="1"/>
                      <a:r>
                        <a:rPr kumimoji="1" lang="ja-JP" altLang="en-US" sz="900" kern="1200" dirty="0" smtClean="0">
                          <a:solidFill>
                            <a:schemeClr val="tx1"/>
                          </a:solidFill>
                          <a:latin typeface="+mn-lt"/>
                          <a:ea typeface="+mn-ea"/>
                          <a:cs typeface="+mn-cs"/>
                        </a:rPr>
                        <a:t>・未来へつながる安全 ・ 安心な大阪 </a:t>
                      </a:r>
                      <a:endParaRPr kumimoji="1" lang="en-US" altLang="ja-JP" sz="900" kern="1200" dirty="0" smtClean="0">
                        <a:solidFill>
                          <a:schemeClr val="tx1"/>
                        </a:solidFill>
                        <a:latin typeface="+mn-lt"/>
                        <a:ea typeface="+mn-ea"/>
                        <a:cs typeface="+mn-cs"/>
                      </a:endParaRPr>
                    </a:p>
                    <a:p>
                      <a:pPr marL="0" algn="l" defTabSz="914400" rtl="0" eaLnBrk="1" latinLnBrk="0" hangingPunct="1"/>
                      <a:r>
                        <a:rPr kumimoji="1" lang="en-US" altLang="ja-JP" sz="900" kern="1200" dirty="0" smtClean="0">
                          <a:solidFill>
                            <a:schemeClr val="tx1"/>
                          </a:solidFill>
                          <a:latin typeface="+mn-lt"/>
                          <a:ea typeface="+mn-ea"/>
                          <a:cs typeface="+mn-cs"/>
                        </a:rPr>
                        <a:t>  </a:t>
                      </a:r>
                      <a:r>
                        <a:rPr kumimoji="1" lang="ja-JP" altLang="en-US" sz="900" kern="1200" dirty="0" smtClean="0">
                          <a:solidFill>
                            <a:schemeClr val="tx1"/>
                          </a:solidFill>
                          <a:latin typeface="+mn-lt"/>
                          <a:ea typeface="+mn-ea"/>
                          <a:cs typeface="+mn-cs"/>
                        </a:rPr>
                        <a:t>「 サスティナブルな大阪 」</a:t>
                      </a:r>
                      <a:endParaRPr kumimoji="1" lang="ja-JP" altLang="en-US" sz="90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t>（数値目標なし）</a:t>
                      </a:r>
                      <a:endParaRPr kumimoji="1" lang="en-US" altLang="ja-JP" sz="900" dirty="0" smtClean="0"/>
                    </a:p>
                  </a:txBody>
                  <a:tcPr anchor="ctr"/>
                </a:tc>
                <a:tc>
                  <a:txBody>
                    <a:bodyPr/>
                    <a:lstStyle/>
                    <a:p>
                      <a:pPr algn="l"/>
                      <a:r>
                        <a:rPr kumimoji="1" lang="zh-TW" altLang="en-US" sz="900" dirty="0" smtClean="0"/>
                        <a:t>短期</a:t>
                      </a:r>
                      <a:r>
                        <a:rPr kumimoji="1" lang="ja-JP" altLang="en-US" sz="900" dirty="0" smtClean="0"/>
                        <a:t>：</a:t>
                      </a:r>
                      <a:r>
                        <a:rPr kumimoji="1" lang="en-US" altLang="ja-JP" sz="900" b="1" dirty="0" smtClean="0"/>
                        <a:t>2025</a:t>
                      </a:r>
                      <a:r>
                        <a:rPr kumimoji="1" lang="zh-TW" altLang="en-US" sz="900" b="1" dirty="0" smtClean="0"/>
                        <a:t>年春</a:t>
                      </a:r>
                      <a:r>
                        <a:rPr kumimoji="1" lang="ja-JP" altLang="en-US" sz="900" b="1" dirty="0" smtClean="0"/>
                        <a:t>（大阪・関西万博）</a:t>
                      </a:r>
                      <a:endParaRPr kumimoji="1" lang="en-US" altLang="zh-TW" sz="900" b="1" dirty="0" smtClean="0"/>
                    </a:p>
                    <a:p>
                      <a:pPr algn="l"/>
                      <a:r>
                        <a:rPr kumimoji="1" lang="zh-TW" altLang="en-US" sz="900" dirty="0" smtClean="0"/>
                        <a:t>中期</a:t>
                      </a:r>
                      <a:r>
                        <a:rPr kumimoji="1" lang="ja-JP" altLang="en-US" sz="900" dirty="0" smtClean="0"/>
                        <a:t>：</a:t>
                      </a:r>
                      <a:r>
                        <a:rPr kumimoji="1" lang="en-US" altLang="zh-TW" sz="900" b="1" dirty="0" smtClean="0"/>
                        <a:t>2030 </a:t>
                      </a:r>
                      <a:r>
                        <a:rPr kumimoji="1" lang="zh-TW" altLang="en-US" sz="900" b="1" dirty="0" smtClean="0"/>
                        <a:t>年頃</a:t>
                      </a:r>
                      <a:r>
                        <a:rPr kumimoji="1" lang="en-US" altLang="zh-TW" sz="900" b="1" dirty="0" smtClean="0"/>
                        <a:t/>
                      </a:r>
                      <a:br>
                        <a:rPr kumimoji="1" lang="en-US" altLang="zh-TW" sz="900" b="1" dirty="0" smtClean="0"/>
                      </a:br>
                      <a:r>
                        <a:rPr kumimoji="1" lang="ja-JP" altLang="en-US" sz="900" b="1" dirty="0" smtClean="0"/>
                        <a:t>　　　　（</a:t>
                      </a:r>
                      <a:r>
                        <a:rPr kumimoji="1" lang="en-US" altLang="ja-JP" sz="900" b="1" dirty="0" smtClean="0"/>
                        <a:t>IR</a:t>
                      </a:r>
                      <a:r>
                        <a:rPr kumimoji="1" lang="ja-JP" altLang="en-US" sz="900" b="1" dirty="0" smtClean="0"/>
                        <a:t>開業、なにわ筋線開業）</a:t>
                      </a:r>
                      <a:r>
                        <a:rPr kumimoji="1" lang="en-US" altLang="ja-JP" sz="900" b="1" dirty="0" smtClean="0"/>
                        <a:t/>
                      </a:r>
                      <a:br>
                        <a:rPr kumimoji="1" lang="en-US" altLang="ja-JP" sz="900" b="1" dirty="0" smtClean="0"/>
                      </a:br>
                      <a:r>
                        <a:rPr kumimoji="1" lang="zh-TW" altLang="en-US" sz="900" dirty="0" smtClean="0"/>
                        <a:t>長期</a:t>
                      </a:r>
                      <a:r>
                        <a:rPr kumimoji="1" lang="ja-JP" altLang="en-US" sz="900" dirty="0" smtClean="0"/>
                        <a:t>：</a:t>
                      </a:r>
                      <a:r>
                        <a:rPr kumimoji="1" lang="en-US" altLang="zh-TW" sz="900" b="1" dirty="0" smtClean="0"/>
                        <a:t>2040 </a:t>
                      </a:r>
                      <a:r>
                        <a:rPr kumimoji="1" lang="zh-TW" altLang="en-US" sz="900" b="1" dirty="0" smtClean="0"/>
                        <a:t>年</a:t>
                      </a:r>
                      <a:r>
                        <a:rPr kumimoji="1" lang="ja-JP" altLang="en-US" sz="900" b="1" dirty="0" smtClean="0"/>
                        <a:t>（スーパー・メガリージョン）</a:t>
                      </a:r>
                      <a:r>
                        <a:rPr kumimoji="1" lang="zh-TW" altLang="en-US" sz="900" b="1" dirty="0" smtClean="0"/>
                        <a:t>～</a:t>
                      </a:r>
                    </a:p>
                    <a:p>
                      <a:pPr algn="l"/>
                      <a:r>
                        <a:rPr kumimoji="1" lang="ja-JP" altLang="en-US" sz="900" b="1" dirty="0" smtClean="0"/>
                        <a:t>　　　　 </a:t>
                      </a:r>
                      <a:r>
                        <a:rPr kumimoji="1" lang="en-US" altLang="zh-TW" sz="900" b="1" dirty="0" smtClean="0"/>
                        <a:t>2050 </a:t>
                      </a:r>
                      <a:r>
                        <a:rPr kumimoji="1" lang="zh-TW" altLang="en-US" sz="900" b="1" dirty="0" smtClean="0"/>
                        <a:t>年頃</a:t>
                      </a:r>
                      <a:endParaRPr kumimoji="1" lang="en-US" altLang="zh-TW" sz="900" b="1" dirty="0" smtClean="0"/>
                    </a:p>
                    <a:p>
                      <a:pPr algn="l"/>
                      <a:r>
                        <a:rPr kumimoji="1" lang="ja-JP" altLang="en-US" sz="900" b="1" dirty="0" smtClean="0"/>
                        <a:t>　　　　（カーボンニュートラル、国際金融都市）</a:t>
                      </a:r>
                    </a:p>
                  </a:txBody>
                  <a:tcPr anchor="ctr"/>
                </a:tc>
                <a:extLst>
                  <a:ext uri="{0D108BD9-81ED-4DB2-BD59-A6C34878D82A}">
                    <a16:rowId xmlns:a16="http://schemas.microsoft.com/office/drawing/2014/main" val="2235749646"/>
                  </a:ext>
                </a:extLst>
              </a:tr>
              <a:tr h="650271">
                <a:tc>
                  <a:txBody>
                    <a:bodyPr/>
                    <a:lstStyle/>
                    <a:p>
                      <a:pPr algn="ctr"/>
                      <a:r>
                        <a:rPr kumimoji="1" lang="ja-JP" altLang="en-US" sz="1050" dirty="0" smtClean="0">
                          <a:solidFill>
                            <a:schemeClr val="tx1"/>
                          </a:solidFill>
                        </a:rPr>
                        <a:t>大阪</a:t>
                      </a:r>
                      <a:endParaRPr kumimoji="1" lang="en-US" altLang="ja-JP" sz="1050" dirty="0" smtClean="0">
                        <a:solidFill>
                          <a:schemeClr val="tx1"/>
                        </a:solidFill>
                      </a:endParaRPr>
                    </a:p>
                    <a:p>
                      <a:pPr algn="ctr"/>
                      <a:r>
                        <a:rPr kumimoji="1" lang="ja-JP" altLang="en-US" sz="1050" dirty="0" smtClean="0">
                          <a:solidFill>
                            <a:schemeClr val="tx1"/>
                          </a:solidFill>
                        </a:rPr>
                        <a:t>スマートシティ戦略</a:t>
                      </a:r>
                      <a:endParaRPr kumimoji="1" lang="en-US" altLang="ja-JP" sz="1050" dirty="0" smtClean="0">
                        <a:solidFill>
                          <a:schemeClr val="tx1"/>
                        </a:solidFill>
                      </a:endParaRPr>
                    </a:p>
                    <a:p>
                      <a:pPr algn="ctr"/>
                      <a:r>
                        <a:rPr kumimoji="1" lang="ja-JP" altLang="en-US" sz="1050" dirty="0" smtClean="0">
                          <a:solidFill>
                            <a:schemeClr val="tx1"/>
                          </a:solidFill>
                        </a:rPr>
                        <a:t>（</a:t>
                      </a:r>
                      <a:r>
                        <a:rPr kumimoji="1" lang="en-US" altLang="ja-JP" sz="1050" dirty="0" smtClean="0">
                          <a:solidFill>
                            <a:schemeClr val="tx1"/>
                          </a:solidFill>
                        </a:rPr>
                        <a:t>2022</a:t>
                      </a:r>
                      <a:r>
                        <a:rPr kumimoji="1" lang="ja-JP" altLang="en-US" sz="1050" dirty="0" smtClean="0">
                          <a:solidFill>
                            <a:schemeClr val="tx1"/>
                          </a:solidFill>
                        </a:rPr>
                        <a:t>年）</a:t>
                      </a:r>
                      <a:endParaRPr kumimoji="1" lang="ja-JP" altLang="en-US" sz="105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tx1"/>
                          </a:solidFill>
                        </a:rPr>
                        <a:t>（数値目標なし）</a:t>
                      </a:r>
                      <a:endParaRPr kumimoji="1" lang="en-US" altLang="ja-JP" sz="9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・住民の生活の質（</a:t>
                      </a:r>
                      <a:r>
                        <a:rPr kumimoji="1" lang="en-US" altLang="ja-JP" sz="900" dirty="0" err="1" smtClean="0">
                          <a:solidFill>
                            <a:schemeClr val="tx1"/>
                          </a:solidFill>
                        </a:rPr>
                        <a:t>QoL</a:t>
                      </a:r>
                      <a:r>
                        <a:rPr kumimoji="1" lang="ja-JP" altLang="en-US" sz="900" dirty="0" smtClean="0">
                          <a:solidFill>
                            <a:schemeClr val="tx1"/>
                          </a:solidFill>
                        </a:rPr>
                        <a:t>）の向上</a:t>
                      </a:r>
                      <a:endParaRPr kumimoji="1" lang="en-US" altLang="ja-JP" sz="900" dirty="0" smtClean="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t>（数値目標なし）</a:t>
                      </a:r>
                      <a:endParaRPr kumimoji="1" lang="ja-JP" altLang="en-US" sz="9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smtClean="0"/>
                        <a:t>2025</a:t>
                      </a:r>
                      <a:r>
                        <a:rPr kumimoji="1" lang="ja-JP" altLang="en-US" sz="900" b="1" dirty="0" smtClean="0"/>
                        <a:t>年</a:t>
                      </a:r>
                      <a:endParaRPr kumimoji="1" lang="en-US" altLang="ja-JP" sz="9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t>（概ね</a:t>
                      </a:r>
                      <a:r>
                        <a:rPr kumimoji="1" lang="en-US" altLang="ja-JP" sz="900" b="1" dirty="0" smtClean="0"/>
                        <a:t>10 </a:t>
                      </a:r>
                      <a:r>
                        <a:rPr kumimoji="1" lang="ja-JP" altLang="en-US" sz="900" b="1" dirty="0" smtClean="0"/>
                        <a:t>年先の将来像</a:t>
                      </a:r>
                      <a:r>
                        <a:rPr kumimoji="1" lang="ja-JP" altLang="en-US" sz="900" dirty="0" smtClean="0"/>
                        <a:t>を見据えながら、</a:t>
                      </a:r>
                      <a:r>
                        <a:rPr kumimoji="1" lang="ja-JP" altLang="en-US" sz="900" b="1" dirty="0" smtClean="0"/>
                        <a:t>大阪・関西万博が開催される </a:t>
                      </a:r>
                      <a:r>
                        <a:rPr kumimoji="1" lang="en-US" altLang="ja-JP" sz="900" b="1" dirty="0" smtClean="0"/>
                        <a:t>2025 </a:t>
                      </a:r>
                      <a:r>
                        <a:rPr kumimoji="1" lang="ja-JP" altLang="en-US" sz="900" b="1" dirty="0" smtClean="0"/>
                        <a:t>年を目途</a:t>
                      </a:r>
                      <a:r>
                        <a:rPr kumimoji="1" lang="ja-JP" altLang="en-US" sz="900" dirty="0" smtClean="0"/>
                        <a:t>に取組の方向性を示す。）</a:t>
                      </a:r>
                    </a:p>
                  </a:txBody>
                  <a:tcPr anchor="ctr"/>
                </a:tc>
                <a:extLst>
                  <a:ext uri="{0D108BD9-81ED-4DB2-BD59-A6C34878D82A}">
                    <a16:rowId xmlns:a16="http://schemas.microsoft.com/office/drawing/2014/main" val="1100421326"/>
                  </a:ext>
                </a:extLst>
              </a:tr>
            </a:tbl>
          </a:graphicData>
        </a:graphic>
      </p:graphicFrame>
      <p:sp>
        <p:nvSpPr>
          <p:cNvPr id="5" name="テキスト ボックス 4"/>
          <p:cNvSpPr txBox="1">
            <a:spLocks noChangeArrowheads="1"/>
          </p:cNvSpPr>
          <p:nvPr/>
        </p:nvSpPr>
        <p:spPr bwMode="auto">
          <a:xfrm>
            <a:off x="7240327" y="6423517"/>
            <a:ext cx="181480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出典：各戦略をもとに副首都推進局で作成</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97539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68447" y="6492875"/>
            <a:ext cx="2057400" cy="365125"/>
          </a:xfrm>
        </p:spPr>
        <p:txBody>
          <a:bodyPr/>
          <a:lstStyle/>
          <a:p>
            <a:fld id="{50F88186-B17D-4CE3-A887-D91699CF601C}" type="slidenum">
              <a:rPr kumimoji="1" lang="ja-JP" altLang="en-US" smtClean="0"/>
              <a:t>6</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51878311"/>
              </p:ext>
            </p:extLst>
          </p:nvPr>
        </p:nvGraphicFramePr>
        <p:xfrm>
          <a:off x="117564" y="34351"/>
          <a:ext cx="8712928" cy="6652260"/>
        </p:xfrm>
        <a:graphic>
          <a:graphicData uri="http://schemas.openxmlformats.org/drawingml/2006/table">
            <a:tbl>
              <a:tblPr firstRow="1" bandRow="1">
                <a:tableStyleId>{5940675A-B579-460E-94D1-54222C63F5DA}</a:tableStyleId>
              </a:tblPr>
              <a:tblGrid>
                <a:gridCol w="1355636">
                  <a:extLst>
                    <a:ext uri="{9D8B030D-6E8A-4147-A177-3AD203B41FA5}">
                      <a16:colId xmlns:a16="http://schemas.microsoft.com/office/drawing/2014/main" val="929247477"/>
                    </a:ext>
                  </a:extLst>
                </a:gridCol>
                <a:gridCol w="2095500">
                  <a:extLst>
                    <a:ext uri="{9D8B030D-6E8A-4147-A177-3AD203B41FA5}">
                      <a16:colId xmlns:a16="http://schemas.microsoft.com/office/drawing/2014/main" val="3903312389"/>
                    </a:ext>
                  </a:extLst>
                </a:gridCol>
                <a:gridCol w="2152832">
                  <a:extLst>
                    <a:ext uri="{9D8B030D-6E8A-4147-A177-3AD203B41FA5}">
                      <a16:colId xmlns:a16="http://schemas.microsoft.com/office/drawing/2014/main" val="1935489759"/>
                    </a:ext>
                  </a:extLst>
                </a:gridCol>
                <a:gridCol w="3108960">
                  <a:extLst>
                    <a:ext uri="{9D8B030D-6E8A-4147-A177-3AD203B41FA5}">
                      <a16:colId xmlns:a16="http://schemas.microsoft.com/office/drawing/2014/main" val="3033034142"/>
                    </a:ext>
                  </a:extLst>
                </a:gridCol>
              </a:tblGrid>
              <a:tr h="0">
                <a:tc>
                  <a:txBody>
                    <a:bodyPr/>
                    <a:lstStyle/>
                    <a:p>
                      <a:pPr algn="ctr"/>
                      <a:r>
                        <a:rPr kumimoji="1" lang="ja-JP" altLang="en-US" sz="1200" dirty="0" smtClean="0"/>
                        <a:t>戦略名</a:t>
                      </a:r>
                      <a:endParaRPr kumimoji="1" lang="ja-JP" altLang="en-US" sz="1200" dirty="0"/>
                    </a:p>
                  </a:txBody>
                  <a:tcPr anchor="ctr"/>
                </a:tc>
                <a:tc>
                  <a:txBody>
                    <a:bodyPr/>
                    <a:lstStyle/>
                    <a:p>
                      <a:pPr algn="ctr"/>
                      <a:r>
                        <a:rPr kumimoji="1" lang="ja-JP" altLang="en-US" sz="1200" dirty="0" smtClean="0"/>
                        <a:t>目標</a:t>
                      </a:r>
                      <a:endParaRPr kumimoji="1" lang="ja-JP" altLang="en-US" sz="1200" dirty="0"/>
                    </a:p>
                  </a:txBody>
                  <a:tcPr anchor="ctr"/>
                </a:tc>
                <a:tc>
                  <a:txBody>
                    <a:bodyPr/>
                    <a:lstStyle/>
                    <a:p>
                      <a:pPr algn="ctr"/>
                      <a:r>
                        <a:rPr kumimoji="1" lang="ja-JP" altLang="en-US" sz="1200" dirty="0" smtClean="0"/>
                        <a:t>目標設定の考え方</a:t>
                      </a:r>
                      <a:endParaRPr kumimoji="1" lang="ja-JP" altLang="en-US" sz="1200" dirty="0"/>
                    </a:p>
                  </a:txBody>
                  <a:tcPr anchor="ctr"/>
                </a:tc>
                <a:tc>
                  <a:txBody>
                    <a:bodyPr/>
                    <a:lstStyle/>
                    <a:p>
                      <a:pPr algn="ctr"/>
                      <a:r>
                        <a:rPr kumimoji="1" lang="ja-JP" altLang="en-US" sz="1200" dirty="0" smtClean="0"/>
                        <a:t>目標年次</a:t>
                      </a:r>
                      <a:endParaRPr kumimoji="1" lang="ja-JP" altLang="en-US" sz="1200" dirty="0"/>
                    </a:p>
                  </a:txBody>
                  <a:tcPr anchor="ctr"/>
                </a:tc>
                <a:extLst>
                  <a:ext uri="{0D108BD9-81ED-4DB2-BD59-A6C34878D82A}">
                    <a16:rowId xmlns:a16="http://schemas.microsoft.com/office/drawing/2014/main" val="2193877178"/>
                  </a:ext>
                </a:extLst>
              </a:tr>
              <a:tr h="463728">
                <a:tc>
                  <a:txBody>
                    <a:bodyPr/>
                    <a:lstStyle/>
                    <a:p>
                      <a:pPr algn="ctr"/>
                      <a:r>
                        <a:rPr kumimoji="1" lang="ja-JP" altLang="en-US" sz="1050" dirty="0" smtClean="0">
                          <a:solidFill>
                            <a:schemeClr val="tx1"/>
                          </a:solidFill>
                        </a:rPr>
                        <a:t>万博のインパクトを活かした大阪の将来</a:t>
                      </a:r>
                      <a:endParaRPr kumimoji="1" lang="en-US" altLang="ja-JP" sz="1050" dirty="0" smtClean="0">
                        <a:solidFill>
                          <a:schemeClr val="tx1"/>
                        </a:solidFill>
                      </a:endParaRPr>
                    </a:p>
                    <a:p>
                      <a:pPr algn="ctr"/>
                      <a:r>
                        <a:rPr kumimoji="1" lang="ja-JP" altLang="en-US" sz="1050" dirty="0" smtClean="0">
                          <a:solidFill>
                            <a:schemeClr val="tx1"/>
                          </a:solidFill>
                        </a:rPr>
                        <a:t>に向けたビジョン</a:t>
                      </a:r>
                      <a:endParaRPr kumimoji="1" lang="en-US" altLang="ja-JP" sz="1050" dirty="0" smtClean="0">
                        <a:solidFill>
                          <a:schemeClr val="tx1"/>
                        </a:solidFill>
                      </a:endParaRPr>
                    </a:p>
                    <a:p>
                      <a:pPr algn="ctr"/>
                      <a:r>
                        <a:rPr kumimoji="1" lang="ja-JP" altLang="en-US" sz="1050" dirty="0" smtClean="0">
                          <a:solidFill>
                            <a:schemeClr val="tx1"/>
                          </a:solidFill>
                        </a:rPr>
                        <a:t>（</a:t>
                      </a:r>
                      <a:r>
                        <a:rPr kumimoji="1" lang="en-US" altLang="ja-JP" sz="1050" dirty="0" smtClean="0">
                          <a:solidFill>
                            <a:schemeClr val="tx1"/>
                          </a:solidFill>
                        </a:rPr>
                        <a:t>2020</a:t>
                      </a:r>
                      <a:r>
                        <a:rPr kumimoji="1" lang="ja-JP" altLang="en-US" sz="1050" dirty="0" smtClean="0">
                          <a:solidFill>
                            <a:schemeClr val="tx1"/>
                          </a:solidFill>
                        </a:rPr>
                        <a:t>年）</a:t>
                      </a:r>
                      <a:endParaRPr kumimoji="1" lang="ja-JP" altLang="en-US" sz="105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tx1"/>
                          </a:solidFill>
                        </a:rPr>
                        <a:t>（数値目標なし）</a:t>
                      </a:r>
                      <a:endParaRPr kumimoji="1" lang="en-US" altLang="ja-JP" sz="9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・世界一ワクワクする都市・大阪の実現</a:t>
                      </a:r>
                      <a:endParaRPr kumimoji="1" lang="en-US" altLang="ja-JP" sz="900" dirty="0" smtClean="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t>（数値目標なし）</a:t>
                      </a:r>
                      <a:endParaRPr kumimoji="1" lang="ja-JP" altLang="en-US" sz="900" dirty="0" smtClean="0"/>
                    </a:p>
                  </a:txBody>
                  <a:tcPr anchor="ctr"/>
                </a:tc>
                <a:tc>
                  <a:txBody>
                    <a:bodyPr/>
                    <a:lstStyle/>
                    <a:p>
                      <a:pPr algn="l"/>
                      <a:r>
                        <a:rPr kumimoji="1" lang="en-US" altLang="ja-JP" sz="900" b="1" dirty="0" smtClean="0"/>
                        <a:t>2040</a:t>
                      </a:r>
                      <a:r>
                        <a:rPr kumimoji="1" lang="ja-JP" altLang="en-US" sz="900" b="1" dirty="0" smtClean="0"/>
                        <a:t>年</a:t>
                      </a:r>
                      <a:endParaRPr kumimoji="1" lang="en-US" altLang="ja-JP" sz="900" b="1" dirty="0" smtClean="0"/>
                    </a:p>
                    <a:p>
                      <a:pPr algn="l"/>
                      <a:r>
                        <a:rPr kumimoji="1" lang="ja-JP" altLang="en-US" sz="900" b="1" dirty="0" smtClean="0"/>
                        <a:t>・大阪・関西万博を体験する子どもたちが世界に出て活躍する</a:t>
                      </a:r>
                      <a:endParaRPr kumimoji="1" lang="en-US" altLang="ja-JP" sz="900" b="1" dirty="0" smtClean="0"/>
                    </a:p>
                    <a:p>
                      <a:pPr algn="l"/>
                      <a:r>
                        <a:rPr kumimoji="1" lang="en-US" altLang="ja-JP" sz="900" b="1" dirty="0" smtClean="0"/>
                        <a:t>  </a:t>
                      </a:r>
                      <a:r>
                        <a:rPr kumimoji="1" lang="ja-JP" altLang="en-US" sz="900" b="1" dirty="0" smtClean="0"/>
                        <a:t>時代</a:t>
                      </a:r>
                      <a:r>
                        <a:rPr kumimoji="1" lang="ja-JP" altLang="en-US" sz="900" dirty="0" smtClean="0"/>
                        <a:t>を想定。</a:t>
                      </a:r>
                      <a:endParaRPr kumimoji="1" lang="en-US" altLang="ja-JP" sz="900" dirty="0" smtClean="0"/>
                    </a:p>
                    <a:p>
                      <a:pPr algn="l"/>
                      <a:r>
                        <a:rPr kumimoji="1" lang="ja-JP" altLang="en-US" sz="900" b="1" dirty="0" smtClean="0"/>
                        <a:t>・団塊ジュニア世代が高齢者</a:t>
                      </a:r>
                      <a:r>
                        <a:rPr kumimoji="1" lang="ja-JP" altLang="en-US" sz="900" b="0" dirty="0" smtClean="0"/>
                        <a:t>になり、</a:t>
                      </a:r>
                      <a:r>
                        <a:rPr kumimoji="1" lang="ja-JP" altLang="en-US" sz="900" b="1" dirty="0" smtClean="0"/>
                        <a:t>高齢者人口がピークに</a:t>
                      </a:r>
                      <a:r>
                        <a:rPr kumimoji="1" lang="ja-JP" altLang="en-US" sz="900" dirty="0" smtClean="0"/>
                        <a:t>。</a:t>
                      </a:r>
                      <a:endParaRPr kumimoji="1" lang="en-US" altLang="ja-JP" sz="900" dirty="0" smtClean="0"/>
                    </a:p>
                    <a:p>
                      <a:pPr algn="l"/>
                      <a:r>
                        <a:rPr kumimoji="1" lang="ja-JP" altLang="en-US" sz="900" dirty="0" smtClean="0"/>
                        <a:t>・将来像の時間軸として</a:t>
                      </a:r>
                      <a:r>
                        <a:rPr kumimoji="1" lang="ja-JP" altLang="en-US" sz="900" b="1" dirty="0" smtClean="0"/>
                        <a:t>未来感の持てる年次</a:t>
                      </a:r>
                      <a:r>
                        <a:rPr kumimoji="1" lang="ja-JP" altLang="en-US" sz="900" dirty="0" smtClean="0"/>
                        <a:t>を設定。</a:t>
                      </a:r>
                      <a:endParaRPr kumimoji="1" lang="ja-JP" altLang="en-US" sz="900" dirty="0"/>
                    </a:p>
                  </a:txBody>
                  <a:tcPr anchor="ctr"/>
                </a:tc>
                <a:extLst>
                  <a:ext uri="{0D108BD9-81ED-4DB2-BD59-A6C34878D82A}">
                    <a16:rowId xmlns:a16="http://schemas.microsoft.com/office/drawing/2014/main" val="934103557"/>
                  </a:ext>
                </a:extLst>
              </a:tr>
              <a:tr h="463728">
                <a:tc>
                  <a:txBody>
                    <a:bodyPr/>
                    <a:lstStyle/>
                    <a:p>
                      <a:pPr algn="ctr"/>
                      <a:r>
                        <a:rPr kumimoji="1" lang="ja-JP" altLang="en-US" sz="1050" dirty="0" smtClean="0">
                          <a:solidFill>
                            <a:schemeClr val="tx1"/>
                          </a:solidFill>
                        </a:rPr>
                        <a:t>大阪・関西万博を契機とした「未来社会」の実現に向けて（大阪版アクションプラン）</a:t>
                      </a:r>
                      <a:endParaRPr kumimoji="1" lang="en-US" altLang="ja-JP" sz="1050" dirty="0" smtClean="0">
                        <a:solidFill>
                          <a:schemeClr val="tx1"/>
                        </a:solidFill>
                      </a:endParaRPr>
                    </a:p>
                    <a:p>
                      <a:pPr algn="ctr"/>
                      <a:r>
                        <a:rPr kumimoji="1" lang="ja-JP" altLang="en-US" sz="1050" dirty="0" smtClean="0">
                          <a:solidFill>
                            <a:schemeClr val="tx1"/>
                          </a:solidFill>
                        </a:rPr>
                        <a:t>（</a:t>
                      </a:r>
                      <a:r>
                        <a:rPr kumimoji="1" lang="en-US" altLang="ja-JP" sz="1050" dirty="0" smtClean="0">
                          <a:solidFill>
                            <a:schemeClr val="tx1"/>
                          </a:solidFill>
                        </a:rPr>
                        <a:t>2022</a:t>
                      </a:r>
                      <a:r>
                        <a:rPr kumimoji="1" lang="ja-JP" altLang="en-US" sz="1050" dirty="0" smtClean="0">
                          <a:solidFill>
                            <a:schemeClr val="tx1"/>
                          </a:solidFill>
                        </a:rPr>
                        <a:t>年）</a:t>
                      </a:r>
                      <a:endParaRPr kumimoji="1" lang="en-US" altLang="ja-JP" sz="1050" dirty="0" smtClean="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tx1"/>
                          </a:solidFill>
                        </a:rPr>
                        <a:t>（数値目標なし）</a:t>
                      </a:r>
                      <a:endParaRPr kumimoji="1" lang="en-US" altLang="ja-JP" sz="9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rPr>
                        <a:t>・万博のテーマやコンセプトを踏まえ、その</a:t>
                      </a:r>
                      <a:endParaRPr kumimoji="1" lang="en-US" altLang="ja-JP" sz="9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dirty="0" smtClean="0">
                          <a:solidFill>
                            <a:schemeClr val="tx1"/>
                          </a:solidFill>
                        </a:rPr>
                        <a:t>  </a:t>
                      </a:r>
                      <a:r>
                        <a:rPr kumimoji="1" lang="ja-JP" altLang="en-US" sz="900" b="0" dirty="0" smtClean="0">
                          <a:solidFill>
                            <a:schemeClr val="tx1"/>
                          </a:solidFill>
                        </a:rPr>
                        <a:t>強みが発揮できると考えられる個別の</a:t>
                      </a:r>
                      <a:endParaRPr kumimoji="1" lang="en-US" altLang="ja-JP" sz="9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dirty="0" smtClean="0">
                          <a:solidFill>
                            <a:schemeClr val="tx1"/>
                          </a:solidFill>
                        </a:rPr>
                        <a:t>  </a:t>
                      </a:r>
                      <a:r>
                        <a:rPr kumimoji="1" lang="ja-JP" altLang="en-US" sz="900" b="0" dirty="0" smtClean="0">
                          <a:solidFill>
                            <a:schemeClr val="tx1"/>
                          </a:solidFill>
                        </a:rPr>
                        <a:t>取組ごとに、万博開催時、さらに万博</a:t>
                      </a:r>
                      <a:endParaRPr kumimoji="1" lang="en-US" altLang="ja-JP" sz="9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dirty="0" smtClean="0">
                          <a:solidFill>
                            <a:schemeClr val="tx1"/>
                          </a:solidFill>
                        </a:rPr>
                        <a:t>  </a:t>
                      </a:r>
                      <a:r>
                        <a:rPr kumimoji="1" lang="ja-JP" altLang="en-US" sz="900" b="0" dirty="0" smtClean="0">
                          <a:solidFill>
                            <a:schemeClr val="tx1"/>
                          </a:solidFill>
                        </a:rPr>
                        <a:t>開催後の「めざす姿」を明示</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tx1"/>
                          </a:solidFill>
                        </a:rPr>
                        <a:t>（数値目標なし）</a:t>
                      </a:r>
                      <a:endParaRPr kumimoji="1" lang="en-US" altLang="ja-JP" sz="900" b="1" dirty="0" smtClean="0">
                        <a:solidFill>
                          <a:schemeClr val="tx1"/>
                        </a:solidFill>
                      </a:endParaRPr>
                    </a:p>
                  </a:txBody>
                  <a:tcPr anchor="ctr"/>
                </a:tc>
                <a:tc>
                  <a:txBody>
                    <a:bodyPr/>
                    <a:lstStyle/>
                    <a:p>
                      <a:pPr algn="l"/>
                      <a:r>
                        <a:rPr kumimoji="1" lang="ja-JP" altLang="en-US" sz="900" b="1" dirty="0" smtClean="0">
                          <a:solidFill>
                            <a:schemeClr val="tx1"/>
                          </a:solidFill>
                        </a:rPr>
                        <a:t>万博開催時の</a:t>
                      </a:r>
                      <a:r>
                        <a:rPr kumimoji="1" lang="en-US" altLang="ja-JP" sz="900" b="1" dirty="0" smtClean="0">
                          <a:solidFill>
                            <a:schemeClr val="tx1"/>
                          </a:solidFill>
                        </a:rPr>
                        <a:t>2025</a:t>
                      </a:r>
                      <a:r>
                        <a:rPr kumimoji="1" lang="ja-JP" altLang="en-US" sz="900" b="1" dirty="0" smtClean="0">
                          <a:solidFill>
                            <a:schemeClr val="tx1"/>
                          </a:solidFill>
                        </a:rPr>
                        <a:t>年のめざす姿</a:t>
                      </a:r>
                      <a:r>
                        <a:rPr kumimoji="1" lang="en-US" altLang="ja-JP" sz="900" b="1" dirty="0" smtClean="0">
                          <a:solidFill>
                            <a:schemeClr val="tx1"/>
                          </a:solidFill>
                        </a:rPr>
                        <a:t/>
                      </a:r>
                      <a:br>
                        <a:rPr kumimoji="1" lang="en-US" altLang="ja-JP" sz="900" b="1" dirty="0" smtClean="0">
                          <a:solidFill>
                            <a:schemeClr val="tx1"/>
                          </a:solidFill>
                        </a:rPr>
                      </a:br>
                      <a:r>
                        <a:rPr kumimoji="1" lang="ja-JP" altLang="en-US" sz="900" b="0" dirty="0" smtClean="0">
                          <a:solidFill>
                            <a:schemeClr val="tx1"/>
                          </a:solidFill>
                        </a:rPr>
                        <a:t>さらに</a:t>
                      </a:r>
                      <a:r>
                        <a:rPr kumimoji="1" lang="ja-JP" altLang="en-US" sz="900" b="1" dirty="0" smtClean="0">
                          <a:solidFill>
                            <a:schemeClr val="tx1"/>
                          </a:solidFill>
                        </a:rPr>
                        <a:t>万博後</a:t>
                      </a:r>
                      <a:r>
                        <a:rPr kumimoji="1" lang="ja-JP" altLang="en-US" sz="900" b="0" dirty="0" smtClean="0">
                          <a:solidFill>
                            <a:schemeClr val="tx1"/>
                          </a:solidFill>
                        </a:rPr>
                        <a:t>の</a:t>
                      </a:r>
                      <a:r>
                        <a:rPr kumimoji="1" lang="en-US" altLang="ja-JP" sz="900" b="1" dirty="0" smtClean="0">
                          <a:solidFill>
                            <a:schemeClr val="tx1"/>
                          </a:solidFill>
                        </a:rPr>
                        <a:t>2030</a:t>
                      </a:r>
                      <a:r>
                        <a:rPr kumimoji="1" lang="ja-JP" altLang="en-US" sz="900" b="1" dirty="0" smtClean="0">
                          <a:solidFill>
                            <a:schemeClr val="tx1"/>
                          </a:solidFill>
                        </a:rPr>
                        <a:t>年のめざす姿</a:t>
                      </a:r>
                      <a:r>
                        <a:rPr kumimoji="1" lang="ja-JP" altLang="en-US" sz="900" b="0" dirty="0" smtClean="0">
                          <a:solidFill>
                            <a:schemeClr val="tx1"/>
                          </a:solidFill>
                        </a:rPr>
                        <a:t>について明示。</a:t>
                      </a:r>
                      <a:endParaRPr kumimoji="1" lang="en-US" altLang="ja-JP" sz="900" b="0" dirty="0" smtClean="0">
                        <a:solidFill>
                          <a:schemeClr val="tx1"/>
                        </a:solidFill>
                      </a:endParaRPr>
                    </a:p>
                  </a:txBody>
                  <a:tcPr anchor="ctr"/>
                </a:tc>
                <a:extLst>
                  <a:ext uri="{0D108BD9-81ED-4DB2-BD59-A6C34878D82A}">
                    <a16:rowId xmlns:a16="http://schemas.microsoft.com/office/drawing/2014/main" val="391475133"/>
                  </a:ext>
                </a:extLst>
              </a:tr>
              <a:tr h="463728">
                <a:tc>
                  <a:txBody>
                    <a:bodyPr/>
                    <a:lstStyle/>
                    <a:p>
                      <a:pPr algn="ctr"/>
                      <a:r>
                        <a:rPr kumimoji="1" lang="ja-JP" altLang="en-US" sz="1050" dirty="0" smtClean="0">
                          <a:solidFill>
                            <a:schemeClr val="tx1"/>
                          </a:solidFill>
                        </a:rPr>
                        <a:t>大阪都市魅力</a:t>
                      </a:r>
                      <a:endParaRPr kumimoji="1" lang="en-US" altLang="ja-JP" sz="1050" dirty="0" smtClean="0">
                        <a:solidFill>
                          <a:schemeClr val="tx1"/>
                        </a:solidFill>
                      </a:endParaRPr>
                    </a:p>
                    <a:p>
                      <a:pPr algn="ctr"/>
                      <a:r>
                        <a:rPr kumimoji="1" lang="ja-JP" altLang="en-US" sz="1050" dirty="0" smtClean="0">
                          <a:solidFill>
                            <a:schemeClr val="tx1"/>
                          </a:solidFill>
                        </a:rPr>
                        <a:t>創造戦略</a:t>
                      </a:r>
                      <a:r>
                        <a:rPr kumimoji="1" lang="en-US" altLang="ja-JP" sz="1050" dirty="0" smtClean="0">
                          <a:solidFill>
                            <a:schemeClr val="tx1"/>
                          </a:solidFill>
                        </a:rPr>
                        <a:t>2025</a:t>
                      </a:r>
                    </a:p>
                    <a:p>
                      <a:pPr algn="ctr"/>
                      <a:r>
                        <a:rPr kumimoji="1" lang="ja-JP" altLang="en-US" sz="1050" dirty="0" smtClean="0">
                          <a:solidFill>
                            <a:schemeClr val="tx1"/>
                          </a:solidFill>
                        </a:rPr>
                        <a:t>（</a:t>
                      </a:r>
                      <a:r>
                        <a:rPr kumimoji="1" lang="en-US" altLang="ja-JP" sz="1050" dirty="0" smtClean="0">
                          <a:solidFill>
                            <a:schemeClr val="tx1"/>
                          </a:solidFill>
                        </a:rPr>
                        <a:t>2021</a:t>
                      </a:r>
                      <a:r>
                        <a:rPr kumimoji="1" lang="ja-JP" altLang="en-US" sz="1050" dirty="0" smtClean="0">
                          <a:solidFill>
                            <a:schemeClr val="tx1"/>
                          </a:solidFill>
                        </a:rPr>
                        <a:t>年）</a:t>
                      </a:r>
                      <a:endParaRPr kumimoji="1" lang="ja-JP" altLang="en-US" sz="105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smtClean="0">
                          <a:solidFill>
                            <a:schemeClr val="tx1"/>
                          </a:solidFill>
                        </a:rPr>
                        <a:t>・日本人</a:t>
                      </a:r>
                      <a:r>
                        <a:rPr kumimoji="1" lang="ja-JP" altLang="en-US" sz="900" b="1" dirty="0" smtClean="0">
                          <a:solidFill>
                            <a:schemeClr val="tx1"/>
                          </a:solidFill>
                        </a:rPr>
                        <a:t>延べ宿泊者数</a:t>
                      </a:r>
                      <a:r>
                        <a:rPr kumimoji="1" lang="en-US" altLang="ja-JP" sz="900" b="1" dirty="0" smtClean="0">
                          <a:solidFill>
                            <a:schemeClr val="tx1"/>
                          </a:solidFill>
                        </a:rPr>
                        <a:t>〔</a:t>
                      </a:r>
                      <a:r>
                        <a:rPr kumimoji="1" lang="ja-JP" altLang="en-US" sz="900" b="1" dirty="0" smtClean="0">
                          <a:solidFill>
                            <a:schemeClr val="tx1"/>
                          </a:solidFill>
                        </a:rPr>
                        <a:t>大阪</a:t>
                      </a:r>
                      <a:r>
                        <a:rPr kumimoji="1" lang="en-US" altLang="ja-JP" sz="900" b="1" dirty="0" smtClean="0">
                          <a:solidFill>
                            <a:schemeClr val="tx1"/>
                          </a:solidFill>
                        </a:rPr>
                        <a:t>〕</a:t>
                      </a:r>
                    </a:p>
                    <a:p>
                      <a:pPr algn="l"/>
                      <a:r>
                        <a:rPr kumimoji="1" lang="ja-JP" altLang="en-US" sz="900" u="none" dirty="0" smtClean="0">
                          <a:solidFill>
                            <a:schemeClr val="tx1"/>
                          </a:solidFill>
                        </a:rPr>
                        <a:t>　⇒</a:t>
                      </a:r>
                      <a:r>
                        <a:rPr kumimoji="1" lang="en-US" altLang="ja-JP" sz="900" dirty="0" smtClean="0">
                          <a:solidFill>
                            <a:schemeClr val="tx1"/>
                          </a:solidFill>
                        </a:rPr>
                        <a:t>2,950</a:t>
                      </a:r>
                      <a:r>
                        <a:rPr kumimoji="1" lang="ja-JP" altLang="en-US" sz="900" dirty="0" smtClean="0">
                          <a:solidFill>
                            <a:schemeClr val="tx1"/>
                          </a:solidFill>
                        </a:rPr>
                        <a:t>万人泊</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smtClean="0">
                          <a:solidFill>
                            <a:schemeClr val="tx1"/>
                          </a:solidFill>
                        </a:rPr>
                        <a:t>・来阪外国人旅行者数</a:t>
                      </a:r>
                      <a:endParaRPr kumimoji="1" lang="en-US" altLang="ja-JP" sz="900" b="1" dirty="0" smtClean="0">
                        <a:solidFill>
                          <a:schemeClr val="tx1"/>
                        </a:solidFill>
                      </a:endParaRPr>
                    </a:p>
                    <a:p>
                      <a:pPr algn="l"/>
                      <a:r>
                        <a:rPr kumimoji="1" lang="ja-JP" altLang="en-US" sz="900" u="none" dirty="0" smtClean="0">
                          <a:solidFill>
                            <a:schemeClr val="tx1"/>
                          </a:solidFill>
                        </a:rPr>
                        <a:t>　⇒</a:t>
                      </a:r>
                      <a:r>
                        <a:rPr kumimoji="1" lang="en-US" altLang="ja-JP" sz="900" dirty="0" smtClean="0">
                          <a:solidFill>
                            <a:schemeClr val="tx1"/>
                          </a:solidFill>
                        </a:rPr>
                        <a:t>1,152.5</a:t>
                      </a:r>
                      <a:r>
                        <a:rPr kumimoji="1" lang="ja-JP" altLang="en-US" sz="900" dirty="0" smtClean="0">
                          <a:solidFill>
                            <a:schemeClr val="tx1"/>
                          </a:solidFill>
                        </a:rPr>
                        <a:t>万人</a:t>
                      </a:r>
                      <a:endParaRPr kumimoji="1" lang="ja-JP" altLang="en-US" sz="900" dirty="0">
                        <a:solidFill>
                          <a:schemeClr val="tx1"/>
                        </a:solidFill>
                      </a:endParaRPr>
                    </a:p>
                  </a:txBody>
                  <a:tcPr anchor="ctr"/>
                </a:tc>
                <a:tc>
                  <a:txBody>
                    <a:bodyPr/>
                    <a:lstStyle/>
                    <a:p>
                      <a:pPr algn="l"/>
                      <a:r>
                        <a:rPr kumimoji="1" lang="ja-JP" altLang="en-US" sz="900" dirty="0" smtClean="0"/>
                        <a:t>・</a:t>
                      </a:r>
                      <a:r>
                        <a:rPr kumimoji="1" lang="ja-JP" altLang="en-US" sz="900" b="1" dirty="0" smtClean="0"/>
                        <a:t>「大阪の成長・再生に向けた新戦略」と整</a:t>
                      </a:r>
                      <a:endParaRPr kumimoji="1" lang="en-US" altLang="ja-JP" sz="900" b="1" dirty="0" smtClean="0"/>
                    </a:p>
                    <a:p>
                      <a:pPr algn="l"/>
                      <a:r>
                        <a:rPr kumimoji="1" lang="en-US" altLang="ja-JP" sz="900" b="1" dirty="0" smtClean="0"/>
                        <a:t> </a:t>
                      </a:r>
                      <a:r>
                        <a:rPr kumimoji="1" lang="ja-JP" altLang="en-US" sz="900" b="1" baseline="0" dirty="0" smtClean="0"/>
                        <a:t> </a:t>
                      </a:r>
                      <a:r>
                        <a:rPr kumimoji="1" lang="ja-JP" altLang="en-US" sz="900" b="1" dirty="0" smtClean="0"/>
                        <a:t>合性</a:t>
                      </a:r>
                      <a:r>
                        <a:rPr kumimoji="1" lang="ja-JP" altLang="en-US" sz="900" dirty="0" smtClean="0"/>
                        <a:t>を図る。</a:t>
                      </a:r>
                      <a:endParaRPr kumimoji="1" lang="en-US" altLang="ja-JP" sz="900" dirty="0" smtClean="0"/>
                    </a:p>
                    <a:p>
                      <a:pPr algn="l"/>
                      <a:r>
                        <a:rPr kumimoji="1" lang="ja-JP" altLang="en-US" sz="900" dirty="0" smtClean="0"/>
                        <a:t>・感染症による変動要因が大きいため、</a:t>
                      </a:r>
                      <a:endParaRPr kumimoji="1" lang="en-US" altLang="ja-JP" sz="900" dirty="0" smtClean="0"/>
                    </a:p>
                    <a:p>
                      <a:pPr algn="l"/>
                      <a:r>
                        <a:rPr kumimoji="1" lang="en-US" altLang="ja-JP" sz="900" dirty="0" smtClean="0"/>
                        <a:t>  </a:t>
                      </a:r>
                      <a:r>
                        <a:rPr kumimoji="1" lang="ja-JP" altLang="en-US" sz="900" dirty="0" smtClean="0"/>
                        <a:t>当面の間、</a:t>
                      </a:r>
                      <a:r>
                        <a:rPr kumimoji="1" lang="ja-JP" altLang="en-US" sz="900" b="1" dirty="0" smtClean="0"/>
                        <a:t>コロナ前の水準</a:t>
                      </a:r>
                      <a:r>
                        <a:rPr kumimoji="1" lang="ja-JP" altLang="en-US" sz="900" dirty="0" smtClean="0"/>
                        <a:t>（</a:t>
                      </a:r>
                      <a:r>
                        <a:rPr kumimoji="1" lang="en-US" altLang="ja-JP" sz="900" dirty="0" smtClean="0"/>
                        <a:t>2019</a:t>
                      </a:r>
                      <a:r>
                        <a:rPr kumimoji="1" lang="ja-JP" altLang="en-US" sz="900" dirty="0" smtClean="0"/>
                        <a:t>年</a:t>
                      </a:r>
                      <a:endParaRPr kumimoji="1" lang="en-US" altLang="ja-JP" sz="900" dirty="0" smtClean="0"/>
                    </a:p>
                    <a:p>
                      <a:pPr algn="l"/>
                      <a:r>
                        <a:rPr kumimoji="1" lang="en-US" altLang="ja-JP" sz="900" dirty="0" smtClean="0"/>
                        <a:t>  </a:t>
                      </a:r>
                      <a:r>
                        <a:rPr kumimoji="1" lang="ja-JP" altLang="en-US" sz="900" dirty="0" smtClean="0"/>
                        <a:t>実績）</a:t>
                      </a:r>
                      <a:r>
                        <a:rPr kumimoji="1" lang="ja-JP" altLang="en-US" sz="900" b="1" dirty="0" smtClean="0"/>
                        <a:t>を上回る</a:t>
                      </a:r>
                      <a:r>
                        <a:rPr kumimoji="1" lang="ja-JP" altLang="en-US" sz="900" dirty="0" smtClean="0"/>
                        <a:t>数字を目標とする。</a:t>
                      </a:r>
                      <a:endParaRPr kumimoji="1" lang="ja-JP" altLang="en-US" sz="900" dirty="0"/>
                    </a:p>
                  </a:txBody>
                  <a:tcPr anchor="ctr"/>
                </a:tc>
                <a:tc>
                  <a:txBody>
                    <a:bodyPr/>
                    <a:lstStyle/>
                    <a:p>
                      <a:pPr algn="l"/>
                      <a:r>
                        <a:rPr kumimoji="1" lang="en-US" altLang="ja-JP" sz="900" b="1" dirty="0" smtClean="0"/>
                        <a:t>2025</a:t>
                      </a:r>
                      <a:r>
                        <a:rPr kumimoji="1" lang="ja-JP" altLang="en-US" sz="900" b="1" dirty="0" smtClean="0"/>
                        <a:t>年度</a:t>
                      </a:r>
                      <a:endParaRPr kumimoji="1" lang="en-US" altLang="ja-JP" sz="900" b="1" dirty="0" smtClean="0"/>
                    </a:p>
                    <a:p>
                      <a:pPr algn="l"/>
                      <a:endParaRPr kumimoji="1" lang="en-US" altLang="ja-JP" sz="900" b="1" dirty="0" smtClean="0"/>
                    </a:p>
                    <a:p>
                      <a:pPr algn="l"/>
                      <a:r>
                        <a:rPr kumimoji="1" lang="ja-JP" altLang="en-US" sz="900" dirty="0" smtClean="0"/>
                        <a:t>（５年に１回更新。当面の間、日本人延べ宿泊者数</a:t>
                      </a:r>
                      <a:r>
                        <a:rPr kumimoji="1" lang="en-US" altLang="ja-JP" sz="900" dirty="0" smtClean="0"/>
                        <a:t>〔</a:t>
                      </a:r>
                      <a:r>
                        <a:rPr kumimoji="1" lang="ja-JP" altLang="en-US" sz="900" dirty="0" smtClean="0"/>
                        <a:t>大阪</a:t>
                      </a:r>
                      <a:r>
                        <a:rPr kumimoji="1" lang="en-US" altLang="ja-JP" sz="900" dirty="0" smtClean="0"/>
                        <a:t>〕</a:t>
                      </a:r>
                      <a:r>
                        <a:rPr kumimoji="1" lang="ja-JP" altLang="en-US" sz="900" dirty="0" smtClean="0"/>
                        <a:t>の達成は</a:t>
                      </a:r>
                      <a:r>
                        <a:rPr kumimoji="1" lang="en-US" altLang="ja-JP" sz="900" dirty="0" smtClean="0"/>
                        <a:t>2022</a:t>
                      </a:r>
                      <a:r>
                        <a:rPr kumimoji="1" lang="ja-JP" altLang="en-US" sz="900" dirty="0" smtClean="0"/>
                        <a:t>年、来阪外国人旅行者数の達成は⼊国規制解除から２年後。）</a:t>
                      </a:r>
                    </a:p>
                  </a:txBody>
                  <a:tcPr anchor="ctr"/>
                </a:tc>
                <a:extLst>
                  <a:ext uri="{0D108BD9-81ED-4DB2-BD59-A6C34878D82A}">
                    <a16:rowId xmlns:a16="http://schemas.microsoft.com/office/drawing/2014/main" val="2532202331"/>
                  </a:ext>
                </a:extLst>
              </a:tr>
              <a:tr h="463728">
                <a:tc>
                  <a:txBody>
                    <a:bodyPr/>
                    <a:lstStyle/>
                    <a:p>
                      <a:pPr algn="ctr"/>
                      <a:r>
                        <a:rPr kumimoji="1" lang="ja-JP" altLang="en-US" sz="1050" dirty="0" smtClean="0">
                          <a:solidFill>
                            <a:schemeClr val="tx1"/>
                          </a:solidFill>
                        </a:rPr>
                        <a:t>国際金融都市</a:t>
                      </a:r>
                      <a:endParaRPr kumimoji="1" lang="en-US" altLang="ja-JP" sz="1050" dirty="0" smtClean="0">
                        <a:solidFill>
                          <a:schemeClr val="tx1"/>
                        </a:solidFill>
                      </a:endParaRPr>
                    </a:p>
                    <a:p>
                      <a:pPr algn="ctr"/>
                      <a:r>
                        <a:rPr kumimoji="1" lang="en-US" altLang="ja-JP" sz="1050" dirty="0" smtClean="0">
                          <a:solidFill>
                            <a:schemeClr val="tx1"/>
                          </a:solidFill>
                        </a:rPr>
                        <a:t>OSAKA</a:t>
                      </a:r>
                      <a:r>
                        <a:rPr kumimoji="1" lang="ja-JP" altLang="en-US" sz="1050" dirty="0" smtClean="0">
                          <a:solidFill>
                            <a:schemeClr val="tx1"/>
                          </a:solidFill>
                        </a:rPr>
                        <a:t>戦略</a:t>
                      </a:r>
                      <a:endParaRPr kumimoji="1" lang="en-US" altLang="ja-JP" sz="1050" dirty="0" smtClean="0">
                        <a:solidFill>
                          <a:schemeClr val="tx1"/>
                        </a:solidFill>
                      </a:endParaRPr>
                    </a:p>
                    <a:p>
                      <a:pPr algn="ctr"/>
                      <a:r>
                        <a:rPr kumimoji="1" lang="ja-JP" altLang="en-US" sz="1050" dirty="0" smtClean="0">
                          <a:solidFill>
                            <a:schemeClr val="tx1"/>
                          </a:solidFill>
                        </a:rPr>
                        <a:t>（</a:t>
                      </a:r>
                      <a:r>
                        <a:rPr kumimoji="1" lang="en-US" altLang="ja-JP" sz="1050" dirty="0" smtClean="0">
                          <a:solidFill>
                            <a:schemeClr val="tx1"/>
                          </a:solidFill>
                        </a:rPr>
                        <a:t>2022</a:t>
                      </a:r>
                      <a:r>
                        <a:rPr kumimoji="1" lang="ja-JP" altLang="en-US" sz="1050" dirty="0" smtClean="0">
                          <a:solidFill>
                            <a:schemeClr val="tx1"/>
                          </a:solidFill>
                        </a:rPr>
                        <a:t>年）</a:t>
                      </a:r>
                      <a:endParaRPr kumimoji="1" lang="ja-JP" altLang="en-US" sz="1050" dirty="0">
                        <a:solidFill>
                          <a:schemeClr val="tx1"/>
                        </a:solidFill>
                      </a:endParaRPr>
                    </a:p>
                  </a:txBody>
                  <a:tcPr anchor="ctr"/>
                </a:tc>
                <a:tc>
                  <a:txBody>
                    <a:bodyPr/>
                    <a:lstStyle/>
                    <a:p>
                      <a:pPr algn="l"/>
                      <a:r>
                        <a:rPr kumimoji="1" lang="ja-JP" altLang="en-US" sz="900" dirty="0" smtClean="0">
                          <a:solidFill>
                            <a:schemeClr val="tx1"/>
                          </a:solidFill>
                        </a:rPr>
                        <a:t>・</a:t>
                      </a:r>
                      <a:r>
                        <a:rPr kumimoji="1" lang="ja-JP" altLang="en-US" sz="900" b="1" dirty="0" smtClean="0">
                          <a:solidFill>
                            <a:schemeClr val="tx1"/>
                          </a:solidFill>
                        </a:rPr>
                        <a:t>国際金融ワンストップサポートセンター</a:t>
                      </a:r>
                      <a:r>
                        <a:rPr kumimoji="1" lang="en-US" altLang="ja-JP" sz="900" b="1" dirty="0" smtClean="0">
                          <a:solidFill>
                            <a:schemeClr val="tx1"/>
                          </a:solidFill>
                        </a:rPr>
                        <a:t/>
                      </a:r>
                      <a:br>
                        <a:rPr kumimoji="1" lang="en-US" altLang="ja-JP" sz="900" b="1" dirty="0" smtClean="0">
                          <a:solidFill>
                            <a:schemeClr val="tx1"/>
                          </a:solidFill>
                        </a:rPr>
                      </a:br>
                      <a:r>
                        <a:rPr kumimoji="1" lang="ja-JP" altLang="en-US" sz="900" b="1" baseline="0" dirty="0" smtClean="0">
                          <a:solidFill>
                            <a:schemeClr val="tx1"/>
                          </a:solidFill>
                        </a:rPr>
                        <a:t>  </a:t>
                      </a:r>
                      <a:r>
                        <a:rPr kumimoji="1" lang="ja-JP" altLang="en-US" sz="900" b="1" dirty="0" smtClean="0">
                          <a:solidFill>
                            <a:schemeClr val="tx1"/>
                          </a:solidFill>
                        </a:rPr>
                        <a:t>大阪の相談件数</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100</a:t>
                      </a:r>
                      <a:r>
                        <a:rPr kumimoji="1" lang="ja-JP" altLang="en-US" sz="900" dirty="0" smtClean="0">
                          <a:solidFill>
                            <a:schemeClr val="tx1"/>
                          </a:solidFill>
                        </a:rPr>
                        <a:t>社／年平均達成</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金融系外国企業（フィンテック含む）</a:t>
                      </a:r>
                      <a:r>
                        <a:rPr kumimoji="1" lang="en-US" altLang="ja-JP" sz="900" b="1" dirty="0" smtClean="0">
                          <a:solidFill>
                            <a:schemeClr val="tx1"/>
                          </a:solidFill>
                        </a:rPr>
                        <a:t/>
                      </a:r>
                      <a:br>
                        <a:rPr kumimoji="1" lang="en-US" altLang="ja-JP" sz="900" b="1" dirty="0" smtClean="0">
                          <a:solidFill>
                            <a:schemeClr val="tx1"/>
                          </a:solidFill>
                        </a:rPr>
                      </a:br>
                      <a:r>
                        <a:rPr kumimoji="1" lang="en-US" altLang="ja-JP" sz="900" b="1" dirty="0" smtClean="0">
                          <a:solidFill>
                            <a:schemeClr val="tx1"/>
                          </a:solidFill>
                        </a:rPr>
                        <a:t>  </a:t>
                      </a:r>
                      <a:r>
                        <a:rPr kumimoji="1" lang="ja-JP" altLang="en-US" sz="900" b="1" dirty="0" smtClean="0">
                          <a:solidFill>
                            <a:schemeClr val="tx1"/>
                          </a:solidFill>
                        </a:rPr>
                        <a:t>投資家等の誘致数</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30</a:t>
                      </a:r>
                      <a:r>
                        <a:rPr kumimoji="1" lang="ja-JP" altLang="en-US" sz="900" dirty="0" smtClean="0">
                          <a:solidFill>
                            <a:schemeClr val="tx1"/>
                          </a:solidFill>
                        </a:rPr>
                        <a:t>社誘致</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ユニコーン・スタートアップ・大学発</a:t>
                      </a:r>
                      <a:r>
                        <a:rPr kumimoji="1" lang="en-US" altLang="ja-JP" sz="900" b="1" dirty="0" smtClean="0">
                          <a:solidFill>
                            <a:schemeClr val="tx1"/>
                          </a:solidFill>
                        </a:rPr>
                        <a:t/>
                      </a:r>
                      <a:br>
                        <a:rPr kumimoji="1" lang="en-US" altLang="ja-JP" sz="900" b="1" dirty="0" smtClean="0">
                          <a:solidFill>
                            <a:schemeClr val="tx1"/>
                          </a:solidFill>
                        </a:rPr>
                      </a:br>
                      <a:r>
                        <a:rPr kumimoji="1" lang="en-US" altLang="ja-JP" sz="900" b="1" dirty="0" smtClean="0">
                          <a:solidFill>
                            <a:schemeClr val="tx1"/>
                          </a:solidFill>
                        </a:rPr>
                        <a:t>  </a:t>
                      </a:r>
                      <a:r>
                        <a:rPr kumimoji="1" lang="ja-JP" altLang="en-US" sz="900" b="1" dirty="0" smtClean="0">
                          <a:solidFill>
                            <a:schemeClr val="tx1"/>
                          </a:solidFill>
                        </a:rPr>
                        <a:t>ベンチャー創出数</a:t>
                      </a:r>
                      <a:endParaRPr kumimoji="1" lang="en-US" altLang="ja-JP" sz="900" b="1" dirty="0" smtClean="0">
                        <a:solidFill>
                          <a:schemeClr val="tx1"/>
                        </a:solidFill>
                      </a:endParaRPr>
                    </a:p>
                    <a:p>
                      <a:pPr algn="l"/>
                      <a:r>
                        <a:rPr kumimoji="1" lang="ja-JP" altLang="en-US" sz="900" dirty="0" smtClean="0">
                          <a:solidFill>
                            <a:schemeClr val="tx1"/>
                          </a:solidFill>
                        </a:rPr>
                        <a:t>　⇒ユニコーン</a:t>
                      </a:r>
                      <a:r>
                        <a:rPr kumimoji="1" lang="en-US" altLang="ja-JP" sz="900" dirty="0" smtClean="0">
                          <a:solidFill>
                            <a:schemeClr val="tx1"/>
                          </a:solidFill>
                        </a:rPr>
                        <a:t>3</a:t>
                      </a:r>
                      <a:r>
                        <a:rPr kumimoji="1" lang="ja-JP" altLang="en-US" sz="900" dirty="0" smtClean="0">
                          <a:solidFill>
                            <a:schemeClr val="tx1"/>
                          </a:solidFill>
                        </a:rPr>
                        <a:t>社、スタートアップ</a:t>
                      </a:r>
                      <a:r>
                        <a:rPr kumimoji="1" lang="en-US" altLang="ja-JP" sz="900" dirty="0" smtClean="0">
                          <a:solidFill>
                            <a:schemeClr val="tx1"/>
                          </a:solidFill>
                        </a:rPr>
                        <a:t>300</a:t>
                      </a:r>
                      <a:r>
                        <a:rPr kumimoji="1" lang="ja-JP" altLang="en-US" sz="900" dirty="0" smtClean="0">
                          <a:solidFill>
                            <a:schemeClr val="tx1"/>
                          </a:solidFill>
                        </a:rPr>
                        <a:t>社（うち大学等</a:t>
                      </a:r>
                      <a:r>
                        <a:rPr kumimoji="1" lang="en-US" altLang="ja-JP" sz="900" dirty="0" smtClean="0">
                          <a:solidFill>
                            <a:schemeClr val="tx1"/>
                          </a:solidFill>
                        </a:rPr>
                        <a:t>100</a:t>
                      </a:r>
                      <a:r>
                        <a:rPr kumimoji="1" lang="ja-JP" altLang="en-US" sz="900" dirty="0" smtClean="0">
                          <a:solidFill>
                            <a:schemeClr val="tx1"/>
                          </a:solidFill>
                        </a:rPr>
                        <a:t>社）創出</a:t>
                      </a:r>
                      <a:endParaRPr kumimoji="1" lang="ja-JP" altLang="en-US" sz="900" dirty="0">
                        <a:solidFill>
                          <a:schemeClr val="tx1"/>
                        </a:solidFill>
                      </a:endParaRPr>
                    </a:p>
                  </a:txBody>
                  <a:tcPr anchor="ctr"/>
                </a:tc>
                <a:tc>
                  <a:txBody>
                    <a:bodyPr/>
                    <a:lstStyle/>
                    <a:p>
                      <a:pPr algn="l"/>
                      <a:r>
                        <a:rPr kumimoji="1" lang="ja-JP" altLang="en-US" sz="900" dirty="0" smtClean="0"/>
                        <a:t>・</a:t>
                      </a:r>
                      <a:r>
                        <a:rPr kumimoji="1" lang="ja-JP" altLang="en-US" sz="900" b="1" dirty="0" smtClean="0"/>
                        <a:t>大阪・関西万博開催年である</a:t>
                      </a:r>
                      <a:r>
                        <a:rPr kumimoji="1" lang="en-US" altLang="ja-JP" sz="900" b="1" dirty="0" smtClean="0"/>
                        <a:t>2025</a:t>
                      </a:r>
                      <a:br>
                        <a:rPr kumimoji="1" lang="en-US" altLang="ja-JP" sz="900" b="1" dirty="0" smtClean="0"/>
                      </a:br>
                      <a:r>
                        <a:rPr kumimoji="1" lang="ja-JP" altLang="en-US" sz="900" b="1" dirty="0" smtClean="0"/>
                        <a:t>　年度までを</a:t>
                      </a:r>
                      <a:r>
                        <a:rPr kumimoji="1" lang="ja-JP" altLang="en-US" sz="900" dirty="0" smtClean="0"/>
                        <a:t>国際金融都市実現の</a:t>
                      </a:r>
                      <a:r>
                        <a:rPr kumimoji="1" lang="en-US" altLang="ja-JP" sz="900" dirty="0" smtClean="0"/>
                        <a:t/>
                      </a:r>
                      <a:br>
                        <a:rPr kumimoji="1" lang="en-US" altLang="ja-JP" sz="900" dirty="0" smtClean="0"/>
                      </a:br>
                      <a:r>
                        <a:rPr kumimoji="1" lang="ja-JP" altLang="en-US" sz="900" dirty="0" smtClean="0"/>
                        <a:t>　土台づくりの期間（第一期活動期）</a:t>
                      </a:r>
                      <a:r>
                        <a:rPr kumimoji="1" lang="en-US" altLang="ja-JP" sz="900" dirty="0" smtClean="0"/>
                        <a:t/>
                      </a:r>
                      <a:br>
                        <a:rPr kumimoji="1" lang="en-US" altLang="ja-JP" sz="900" dirty="0" smtClean="0"/>
                      </a:br>
                      <a:r>
                        <a:rPr kumimoji="1" lang="ja-JP" altLang="en-US" sz="900" dirty="0" smtClean="0"/>
                        <a:t>　とし、目標として</a:t>
                      </a:r>
                      <a:r>
                        <a:rPr kumimoji="1" lang="en-US" altLang="ja-JP" sz="900" dirty="0" smtClean="0"/>
                        <a:t>KPI</a:t>
                      </a:r>
                      <a:r>
                        <a:rPr kumimoji="1" lang="ja-JP" altLang="en-US" sz="900" dirty="0" smtClean="0"/>
                        <a:t>を活用した戦略</a:t>
                      </a:r>
                      <a:endParaRPr kumimoji="1" lang="en-US" altLang="ja-JP" sz="900" dirty="0" smtClean="0"/>
                    </a:p>
                    <a:p>
                      <a:pPr algn="l"/>
                      <a:r>
                        <a:rPr kumimoji="1" lang="ja-JP" altLang="en-US" sz="900" dirty="0" smtClean="0"/>
                        <a:t>　目標を設定。</a:t>
                      </a:r>
                      <a:endParaRPr kumimoji="1" lang="en-US" altLang="ja-JP" sz="900" dirty="0" smtClean="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smtClean="0"/>
                        <a:t>2025</a:t>
                      </a:r>
                      <a:r>
                        <a:rPr kumimoji="1" lang="ja-JP" altLang="en-US" sz="900" b="1" dirty="0" smtClean="0"/>
                        <a:t>年度まで</a:t>
                      </a:r>
                      <a:endParaRPr kumimoji="1" lang="en-US" altLang="ja-JP" sz="900" b="1" dirty="0" smtClean="0"/>
                    </a:p>
                    <a:p>
                      <a:pPr algn="l"/>
                      <a:r>
                        <a:rPr kumimoji="1" lang="en-US" altLang="ja-JP" sz="900" dirty="0" smtClean="0"/>
                        <a:t>※</a:t>
                      </a:r>
                      <a:r>
                        <a:rPr kumimoji="1" lang="ja-JP" altLang="en-US" sz="900" dirty="0" smtClean="0"/>
                        <a:t>国際金融ワンストップサポートセンター大阪の相談件数、</a:t>
                      </a:r>
                      <a:endParaRPr kumimoji="1" lang="en-US" altLang="ja-JP" sz="900" dirty="0" smtClean="0"/>
                    </a:p>
                    <a:p>
                      <a:pPr algn="l"/>
                      <a:r>
                        <a:rPr kumimoji="1" lang="en-US" altLang="ja-JP" sz="900" dirty="0" smtClean="0"/>
                        <a:t>   </a:t>
                      </a:r>
                      <a:r>
                        <a:rPr kumimoji="1" lang="ja-JP" altLang="en-US" sz="900" dirty="0" smtClean="0"/>
                        <a:t>金融系外国企業投資家等の誘致数</a:t>
                      </a:r>
                      <a:endParaRPr kumimoji="1" lang="en-US" altLang="ja-JP"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smtClean="0"/>
                        <a:t>2024</a:t>
                      </a:r>
                      <a:r>
                        <a:rPr kumimoji="1" lang="ja-JP" altLang="en-US" sz="900" b="1" dirty="0" smtClean="0"/>
                        <a:t>年度まで</a:t>
                      </a:r>
                    </a:p>
                    <a:p>
                      <a:pPr algn="l"/>
                      <a:r>
                        <a:rPr kumimoji="1" lang="en-US" altLang="ja-JP" sz="900" dirty="0" smtClean="0"/>
                        <a:t>※</a:t>
                      </a:r>
                      <a:r>
                        <a:rPr kumimoji="1" lang="ja-JP" altLang="en-US" sz="900" dirty="0" smtClean="0"/>
                        <a:t>ユニコーン・スタートアップ・大学発ベンチャー創出数</a:t>
                      </a:r>
                      <a:endParaRPr kumimoji="1" lang="en-US" altLang="ja-JP" sz="900" dirty="0" smtClean="0"/>
                    </a:p>
                    <a:p>
                      <a:pPr algn="l"/>
                      <a:endParaRPr kumimoji="1" lang="en-US" altLang="ja-JP" sz="900" dirty="0" smtClean="0"/>
                    </a:p>
                    <a:p>
                      <a:pPr algn="l"/>
                      <a:r>
                        <a:rPr kumimoji="1" lang="ja-JP" altLang="en-US" sz="900" dirty="0" smtClean="0"/>
                        <a:t>（まずは、</a:t>
                      </a:r>
                      <a:r>
                        <a:rPr kumimoji="1" lang="ja-JP" altLang="en-US" sz="900" b="1" dirty="0" smtClean="0"/>
                        <a:t>大阪・関西万博開催年である</a:t>
                      </a:r>
                      <a:r>
                        <a:rPr kumimoji="1" lang="en-US" altLang="ja-JP" sz="900" b="1" dirty="0" smtClean="0"/>
                        <a:t>2025</a:t>
                      </a:r>
                      <a:r>
                        <a:rPr kumimoji="1" lang="ja-JP" altLang="en-US" sz="900" b="1" dirty="0" smtClean="0"/>
                        <a:t>年度まで</a:t>
                      </a:r>
                      <a:r>
                        <a:rPr kumimoji="1" lang="ja-JP" altLang="en-US" sz="900" dirty="0" smtClean="0"/>
                        <a:t>を国際金融都市実現の土台づくりの期間（第一期活動期）とし、次に、</a:t>
                      </a:r>
                      <a:r>
                        <a:rPr kumimoji="1" lang="en-US" altLang="ja-JP" sz="900" b="1" dirty="0" smtClean="0"/>
                        <a:t>SDG</a:t>
                      </a:r>
                      <a:r>
                        <a:rPr kumimoji="1" lang="ja-JP" altLang="en-US" sz="900" b="1" dirty="0" err="1" smtClean="0"/>
                        <a:t>ｓ</a:t>
                      </a:r>
                      <a:r>
                        <a:rPr kumimoji="1" lang="ja-JP" altLang="en-US" sz="900" b="1" dirty="0" smtClean="0"/>
                        <a:t>達成目標年度である</a:t>
                      </a:r>
                      <a:r>
                        <a:rPr kumimoji="1" lang="en-US" altLang="ja-JP" sz="900" b="1" dirty="0" smtClean="0"/>
                        <a:t>2030</a:t>
                      </a:r>
                      <a:r>
                        <a:rPr kumimoji="1" lang="ja-JP" altLang="en-US" sz="900" b="1" dirty="0" smtClean="0"/>
                        <a:t>年度</a:t>
                      </a:r>
                      <a:r>
                        <a:rPr kumimoji="1" lang="ja-JP" altLang="en-US" sz="900" dirty="0" smtClean="0"/>
                        <a:t>までの期間（第二期活動期）で取組の深化を図るとともに、</a:t>
                      </a:r>
                      <a:r>
                        <a:rPr kumimoji="1" lang="ja-JP" altLang="en-US" sz="900" b="1" dirty="0" smtClean="0"/>
                        <a:t>世界におけるカーボンニュートラル目標年度である</a:t>
                      </a:r>
                      <a:r>
                        <a:rPr kumimoji="1" lang="en-US" altLang="ja-JP" sz="900" b="1" dirty="0" smtClean="0"/>
                        <a:t>2050</a:t>
                      </a:r>
                      <a:r>
                        <a:rPr kumimoji="1" lang="ja-JP" altLang="en-US" sz="900" b="1" dirty="0" smtClean="0"/>
                        <a:t>年度</a:t>
                      </a:r>
                      <a:r>
                        <a:rPr kumimoji="1" lang="ja-JP" altLang="en-US" sz="900" dirty="0" smtClean="0"/>
                        <a:t>をめざす都市像を実現する年度とする。</a:t>
                      </a:r>
                      <a:r>
                        <a:rPr kumimoji="1" lang="en-US" altLang="ja-JP" sz="900" dirty="0" smtClean="0"/>
                        <a:t>2026</a:t>
                      </a:r>
                      <a:r>
                        <a:rPr kumimoji="1" lang="ja-JP" altLang="en-US" sz="900" dirty="0" smtClean="0"/>
                        <a:t>年度以降の目標は改めて追加。）</a:t>
                      </a:r>
                      <a:endParaRPr kumimoji="1" lang="ja-JP" altLang="en-US" sz="900" dirty="0"/>
                    </a:p>
                  </a:txBody>
                  <a:tcPr anchor="ctr"/>
                </a:tc>
                <a:extLst>
                  <a:ext uri="{0D108BD9-81ED-4DB2-BD59-A6C34878D82A}">
                    <a16:rowId xmlns:a16="http://schemas.microsoft.com/office/drawing/2014/main" val="3578549407"/>
                  </a:ext>
                </a:extLst>
              </a:tr>
              <a:tr h="463728">
                <a:tc>
                  <a:txBody>
                    <a:bodyPr/>
                    <a:lstStyle/>
                    <a:p>
                      <a:pPr algn="ctr"/>
                      <a:r>
                        <a:rPr kumimoji="1" lang="ja-JP" altLang="en-US" sz="1050" dirty="0" smtClean="0">
                          <a:solidFill>
                            <a:schemeClr val="tx1"/>
                          </a:solidFill>
                        </a:rPr>
                        <a:t>大阪府・大阪市</a:t>
                      </a:r>
                      <a:endParaRPr kumimoji="1" lang="en-US" altLang="ja-JP" sz="1050" dirty="0" smtClean="0">
                        <a:solidFill>
                          <a:schemeClr val="tx1"/>
                        </a:solidFill>
                      </a:endParaRPr>
                    </a:p>
                    <a:p>
                      <a:pPr algn="ctr"/>
                      <a:r>
                        <a:rPr kumimoji="1" lang="en-US" altLang="ja-JP" sz="1050" dirty="0" smtClean="0">
                          <a:solidFill>
                            <a:schemeClr val="tx1"/>
                          </a:solidFill>
                        </a:rPr>
                        <a:t>SDGs</a:t>
                      </a:r>
                      <a:r>
                        <a:rPr kumimoji="1" lang="ja-JP" altLang="en-US" sz="1050" dirty="0" smtClean="0">
                          <a:solidFill>
                            <a:schemeClr val="tx1"/>
                          </a:solidFill>
                        </a:rPr>
                        <a:t>未来都市</a:t>
                      </a:r>
                      <a:endParaRPr kumimoji="1" lang="en-US" altLang="ja-JP" sz="1050" dirty="0" smtClean="0">
                        <a:solidFill>
                          <a:schemeClr val="tx1"/>
                        </a:solidFill>
                      </a:endParaRPr>
                    </a:p>
                    <a:p>
                      <a:pPr algn="ctr"/>
                      <a:r>
                        <a:rPr kumimoji="1" lang="ja-JP" altLang="en-US" sz="1050" dirty="0" smtClean="0">
                          <a:solidFill>
                            <a:schemeClr val="tx1"/>
                          </a:solidFill>
                        </a:rPr>
                        <a:t>計画</a:t>
                      </a:r>
                      <a:endParaRPr kumimoji="1" lang="en-US" altLang="ja-JP" sz="1050" dirty="0" smtClean="0">
                        <a:solidFill>
                          <a:schemeClr val="tx1"/>
                        </a:solidFill>
                      </a:endParaRPr>
                    </a:p>
                    <a:p>
                      <a:pPr algn="ctr"/>
                      <a:r>
                        <a:rPr kumimoji="1" lang="ja-JP" altLang="en-US" sz="1050" dirty="0" smtClean="0">
                          <a:solidFill>
                            <a:schemeClr val="tx1"/>
                          </a:solidFill>
                        </a:rPr>
                        <a:t>（</a:t>
                      </a:r>
                      <a:r>
                        <a:rPr kumimoji="1" lang="en-US" altLang="ja-JP" sz="1050" dirty="0" smtClean="0">
                          <a:solidFill>
                            <a:schemeClr val="tx1"/>
                          </a:solidFill>
                        </a:rPr>
                        <a:t>2021</a:t>
                      </a:r>
                      <a:r>
                        <a:rPr kumimoji="1" lang="ja-JP" altLang="en-US" sz="1050" dirty="0" smtClean="0">
                          <a:solidFill>
                            <a:schemeClr val="tx1"/>
                          </a:solidFill>
                        </a:rPr>
                        <a:t>年改訂）</a:t>
                      </a:r>
                      <a:endParaRPr kumimoji="1" lang="ja-JP" altLang="en-US" sz="1050" dirty="0">
                        <a:solidFill>
                          <a:schemeClr val="tx1"/>
                        </a:solidFill>
                      </a:endParaRPr>
                    </a:p>
                  </a:txBody>
                  <a:tcPr anchor="ctr"/>
                </a:tc>
                <a:tc>
                  <a:txBody>
                    <a:bodyPr/>
                    <a:lstStyle/>
                    <a:p>
                      <a:pPr algn="l"/>
                      <a:r>
                        <a:rPr kumimoji="1" lang="ja-JP" altLang="en-US" sz="900" b="1" dirty="0" smtClean="0">
                          <a:solidFill>
                            <a:schemeClr val="tx1"/>
                          </a:solidFill>
                        </a:rPr>
                        <a:t>・独自の数値目標を置かずに、それぞれの</a:t>
                      </a:r>
                      <a:endParaRPr kumimoji="1" lang="en-US" altLang="ja-JP" sz="900" b="1" dirty="0" smtClean="0">
                        <a:solidFill>
                          <a:schemeClr val="tx1"/>
                        </a:solidFill>
                      </a:endParaRPr>
                    </a:p>
                    <a:p>
                      <a:pPr algn="l"/>
                      <a:r>
                        <a:rPr kumimoji="1" lang="ja-JP" altLang="en-US" sz="900" b="1" dirty="0" smtClean="0">
                          <a:solidFill>
                            <a:schemeClr val="tx1"/>
                          </a:solidFill>
                        </a:rPr>
                        <a:t>　個別の実行計画上の数値を掲載</a:t>
                      </a:r>
                      <a:endParaRPr kumimoji="1" lang="en-US" altLang="ja-JP" sz="900" dirty="0" smtClean="0">
                        <a:solidFill>
                          <a:schemeClr val="tx1"/>
                        </a:solidFill>
                      </a:endParaRPr>
                    </a:p>
                  </a:txBody>
                  <a:tcPr anchor="ctr"/>
                </a:tc>
                <a:tc>
                  <a:txBody>
                    <a:bodyPr/>
                    <a:lstStyle/>
                    <a:p>
                      <a:pPr algn="l"/>
                      <a:r>
                        <a:rPr kumimoji="1" lang="ja-JP" altLang="en-US" sz="900" dirty="0" smtClean="0"/>
                        <a:t>・</a:t>
                      </a:r>
                      <a:r>
                        <a:rPr kumimoji="1" lang="ja-JP" altLang="en-US" sz="900" b="0" dirty="0" smtClean="0"/>
                        <a:t>それぞれの</a:t>
                      </a:r>
                      <a:r>
                        <a:rPr kumimoji="1" lang="ja-JP" altLang="en-US" sz="900" b="1" dirty="0" smtClean="0"/>
                        <a:t>個別の実行計画上の数値を</a:t>
                      </a:r>
                      <a:endParaRPr kumimoji="1" lang="en-US" altLang="ja-JP" sz="900" b="1" dirty="0" smtClean="0"/>
                    </a:p>
                    <a:p>
                      <a:pPr algn="l"/>
                      <a:r>
                        <a:rPr kumimoji="1" lang="ja-JP" altLang="en-US" sz="900" b="1" dirty="0" smtClean="0"/>
                        <a:t>　転用</a:t>
                      </a:r>
                      <a:r>
                        <a:rPr kumimoji="1" lang="ja-JP" altLang="en-US" sz="900" dirty="0" smtClean="0"/>
                        <a:t>している。</a:t>
                      </a:r>
                    </a:p>
                  </a:txBody>
                  <a:tcPr anchor="ctr"/>
                </a:tc>
                <a:tc>
                  <a:txBody>
                    <a:bodyPr/>
                    <a:lstStyle/>
                    <a:p>
                      <a:pPr algn="l"/>
                      <a:r>
                        <a:rPr kumimoji="1" lang="en-US" altLang="ja-JP" sz="900" b="1" dirty="0" smtClean="0"/>
                        <a:t>2030</a:t>
                      </a:r>
                      <a:r>
                        <a:rPr kumimoji="1" lang="ja-JP" altLang="en-US" sz="900" b="1" dirty="0" smtClean="0"/>
                        <a:t>年</a:t>
                      </a:r>
                      <a:endParaRPr kumimoji="1" lang="en-US" altLang="ja-JP" sz="900" b="1" dirty="0" smtClean="0"/>
                    </a:p>
                    <a:p>
                      <a:pPr algn="l"/>
                      <a:endParaRPr kumimoji="1" lang="en-US" altLang="ja-JP" sz="900" b="1" dirty="0" smtClean="0"/>
                    </a:p>
                    <a:p>
                      <a:pPr algn="l"/>
                      <a:r>
                        <a:rPr kumimoji="1" lang="ja-JP" altLang="en-US" sz="900" b="1" dirty="0" smtClean="0"/>
                        <a:t>（</a:t>
                      </a:r>
                      <a:r>
                        <a:rPr kumimoji="1" lang="en-US" altLang="ja-JP" sz="900" b="1" dirty="0" smtClean="0"/>
                        <a:t>SDGs </a:t>
                      </a:r>
                      <a:r>
                        <a:rPr kumimoji="1" lang="ja-JP" altLang="en-US" sz="900" b="1" dirty="0" smtClean="0"/>
                        <a:t>達成目標</a:t>
                      </a:r>
                      <a:r>
                        <a:rPr kumimoji="1" lang="ja-JP" altLang="en-US" sz="900" dirty="0" smtClean="0"/>
                        <a:t>の年。）</a:t>
                      </a:r>
                      <a:endParaRPr kumimoji="1" lang="ja-JP" altLang="en-US" sz="900" dirty="0"/>
                    </a:p>
                  </a:txBody>
                  <a:tcPr anchor="ctr"/>
                </a:tc>
                <a:extLst>
                  <a:ext uri="{0D108BD9-81ED-4DB2-BD59-A6C34878D82A}">
                    <a16:rowId xmlns:a16="http://schemas.microsoft.com/office/drawing/2014/main" val="1203228309"/>
                  </a:ext>
                </a:extLst>
              </a:tr>
              <a:tr h="463728">
                <a:tc>
                  <a:txBody>
                    <a:bodyPr/>
                    <a:lstStyle/>
                    <a:p>
                      <a:pPr algn="ctr"/>
                      <a:r>
                        <a:rPr kumimoji="1" lang="ja-JP" altLang="en-US" sz="1050" dirty="0" smtClean="0">
                          <a:solidFill>
                            <a:schemeClr val="tx1"/>
                          </a:solidFill>
                        </a:rPr>
                        <a:t>おおさか</a:t>
                      </a:r>
                      <a:endParaRPr kumimoji="1" lang="en-US" altLang="ja-JP" sz="1050" dirty="0" smtClean="0">
                        <a:solidFill>
                          <a:schemeClr val="tx1"/>
                        </a:solidFill>
                      </a:endParaRPr>
                    </a:p>
                    <a:p>
                      <a:pPr algn="ctr"/>
                      <a:r>
                        <a:rPr kumimoji="1" lang="ja-JP" altLang="en-US" sz="1050" dirty="0" smtClean="0">
                          <a:solidFill>
                            <a:schemeClr val="tx1"/>
                          </a:solidFill>
                        </a:rPr>
                        <a:t>スマートエネルギー</a:t>
                      </a:r>
                      <a:r>
                        <a:rPr kumimoji="1" lang="en-US" altLang="ja-JP" sz="1050" dirty="0" smtClean="0">
                          <a:solidFill>
                            <a:schemeClr val="tx1"/>
                          </a:solidFill>
                        </a:rPr>
                        <a:t/>
                      </a:r>
                      <a:br>
                        <a:rPr kumimoji="1" lang="en-US" altLang="ja-JP" sz="1050" dirty="0" smtClean="0">
                          <a:solidFill>
                            <a:schemeClr val="tx1"/>
                          </a:solidFill>
                        </a:rPr>
                      </a:br>
                      <a:r>
                        <a:rPr kumimoji="1" lang="ja-JP" altLang="en-US" sz="1050" dirty="0" smtClean="0">
                          <a:solidFill>
                            <a:schemeClr val="tx1"/>
                          </a:solidFill>
                        </a:rPr>
                        <a:t>プラン</a:t>
                      </a:r>
                      <a:endParaRPr kumimoji="1" lang="en-US" altLang="ja-JP" sz="1050" dirty="0" smtClean="0">
                        <a:solidFill>
                          <a:schemeClr val="tx1"/>
                        </a:solidFill>
                      </a:endParaRPr>
                    </a:p>
                    <a:p>
                      <a:pPr algn="ctr"/>
                      <a:r>
                        <a:rPr kumimoji="1" lang="ja-JP" altLang="en-US" sz="1050" dirty="0" smtClean="0">
                          <a:solidFill>
                            <a:schemeClr val="tx1"/>
                          </a:solidFill>
                        </a:rPr>
                        <a:t>（</a:t>
                      </a:r>
                      <a:r>
                        <a:rPr kumimoji="1" lang="en-US" altLang="ja-JP" sz="1050" dirty="0" smtClean="0">
                          <a:solidFill>
                            <a:schemeClr val="tx1"/>
                          </a:solidFill>
                        </a:rPr>
                        <a:t>2021</a:t>
                      </a:r>
                      <a:r>
                        <a:rPr kumimoji="1" lang="ja-JP" altLang="en-US" sz="1050" dirty="0" smtClean="0">
                          <a:solidFill>
                            <a:schemeClr val="tx1"/>
                          </a:solidFill>
                        </a:rPr>
                        <a:t>年）</a:t>
                      </a:r>
                      <a:endParaRPr kumimoji="1" lang="ja-JP" altLang="en-US" sz="105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tx1"/>
                          </a:solidFill>
                          <a:effectLst/>
                          <a:uLnTx/>
                          <a:uFillTx/>
                          <a:latin typeface="+mn-lt"/>
                          <a:ea typeface="+mn-ea"/>
                          <a:cs typeface="+mn-cs"/>
                        </a:rPr>
                        <a:t>・自立・分散型エネルギー導入量</a:t>
                      </a:r>
                      <a:r>
                        <a:rPr kumimoji="1" lang="en-US" altLang="ja-JP" sz="900" b="1" i="0" u="none" strike="noStrike" kern="1200" cap="none" spc="0" normalizeH="0" baseline="0" noProof="0" dirty="0" smtClean="0">
                          <a:ln>
                            <a:noFill/>
                          </a:ln>
                          <a:solidFill>
                            <a:schemeClr val="tx1"/>
                          </a:solidFill>
                          <a:effectLst/>
                          <a:uLnTx/>
                          <a:uFillTx/>
                          <a:latin typeface="+mn-lt"/>
                          <a:ea typeface="+mn-ea"/>
                          <a:cs typeface="+mn-cs"/>
                        </a:rPr>
                        <a:t/>
                      </a:r>
                      <a:br>
                        <a:rPr kumimoji="1" lang="en-US" altLang="ja-JP" sz="900" b="1" i="0" u="none" strike="noStrike" kern="1200" cap="none" spc="0" normalizeH="0" baseline="0" noProof="0" dirty="0" smtClean="0">
                          <a:ln>
                            <a:noFill/>
                          </a:ln>
                          <a:solidFill>
                            <a:schemeClr val="tx1"/>
                          </a:solidFill>
                          <a:effectLst/>
                          <a:uLnTx/>
                          <a:uFillTx/>
                          <a:latin typeface="+mn-lt"/>
                          <a:ea typeface="+mn-ea"/>
                          <a:cs typeface="+mn-cs"/>
                        </a:rPr>
                      </a:b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a:t>
                      </a:r>
                      <a:r>
                        <a:rPr kumimoji="1" lang="zh-TW" altLang="en-US" sz="900" b="0" i="0" u="none" strike="noStrike" kern="1200" cap="none" spc="0" normalizeH="0" baseline="0" noProof="0" dirty="0" smtClean="0">
                          <a:ln>
                            <a:noFill/>
                          </a:ln>
                          <a:solidFill>
                            <a:schemeClr val="tx1"/>
                          </a:solidFill>
                          <a:effectLst/>
                          <a:uLnTx/>
                          <a:uFillTx/>
                          <a:latin typeface="+mn-lt"/>
                          <a:ea typeface="+mn-ea"/>
                          <a:cs typeface="+mn-cs"/>
                        </a:rPr>
                        <a:t>太陽光発電、燃料電池、廃棄物発電</a:t>
                      </a:r>
                      <a:r>
                        <a:rPr kumimoji="1" lang="en-US" altLang="zh-TW" sz="900" b="0" i="0" u="none" strike="noStrike" kern="1200" cap="none" spc="0" normalizeH="0" baseline="0" noProof="0" dirty="0" smtClean="0">
                          <a:ln>
                            <a:noFill/>
                          </a:ln>
                          <a:solidFill>
                            <a:schemeClr val="tx1"/>
                          </a:solidFill>
                          <a:effectLst/>
                          <a:uLnTx/>
                          <a:uFillTx/>
                          <a:latin typeface="+mn-lt"/>
                          <a:ea typeface="+mn-ea"/>
                          <a:cs typeface="+mn-cs"/>
                        </a:rPr>
                        <a:t/>
                      </a:r>
                      <a:br>
                        <a:rPr kumimoji="1" lang="en-US" altLang="zh-TW" sz="900" b="0" i="0" u="none" strike="noStrike" kern="1200" cap="none" spc="0" normalizeH="0" baseline="0" noProof="0" dirty="0" smtClean="0">
                          <a:ln>
                            <a:noFill/>
                          </a:ln>
                          <a:solidFill>
                            <a:schemeClr val="tx1"/>
                          </a:solidFill>
                          <a:effectLst/>
                          <a:uLnTx/>
                          <a:uFillTx/>
                          <a:latin typeface="+mn-lt"/>
                          <a:ea typeface="+mn-ea"/>
                          <a:cs typeface="+mn-cs"/>
                        </a:rPr>
                      </a:b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　</a:t>
                      </a:r>
                      <a:r>
                        <a:rPr kumimoji="1" lang="zh-TW" altLang="en-US" sz="900" b="0" i="0" u="none" strike="noStrike" kern="1200" cap="none" spc="0" normalizeH="0" baseline="0" noProof="0" dirty="0" smtClean="0">
                          <a:ln>
                            <a:noFill/>
                          </a:ln>
                          <a:solidFill>
                            <a:schemeClr val="tx1"/>
                          </a:solidFill>
                          <a:effectLst/>
                          <a:uLnTx/>
                          <a:uFillTx/>
                          <a:latin typeface="+mn-lt"/>
                          <a:ea typeface="+mn-ea"/>
                          <a:cs typeface="+mn-cs"/>
                        </a:rPr>
                        <a:t>等導入量</a:t>
                      </a: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a:t>
                      </a:r>
                      <a:endParaRPr kumimoji="1" lang="en-US" altLang="ja-JP"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900" b="0" i="0" u="none" strike="noStrike" kern="1200" cap="none" spc="0" normalizeH="0" baseline="0" noProof="0" dirty="0" smtClean="0">
                          <a:ln>
                            <a:noFill/>
                          </a:ln>
                          <a:solidFill>
                            <a:schemeClr val="tx1"/>
                          </a:solidFill>
                          <a:effectLst/>
                          <a:uLnTx/>
                          <a:uFillTx/>
                          <a:latin typeface="+mn-lt"/>
                          <a:ea typeface="+mn-ea"/>
                          <a:cs typeface="+mn-cs"/>
                        </a:rPr>
                        <a:t>250</a:t>
                      </a: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万</a:t>
                      </a:r>
                      <a:r>
                        <a:rPr kumimoji="1" lang="en-US" altLang="ja-JP" sz="900" b="0" i="0" u="none" strike="noStrike" kern="1200" cap="none" spc="0" normalizeH="0" baseline="0" noProof="0" dirty="0" smtClean="0">
                          <a:ln>
                            <a:noFill/>
                          </a:ln>
                          <a:solidFill>
                            <a:schemeClr val="tx1"/>
                          </a:solidFill>
                          <a:effectLst/>
                          <a:uLnTx/>
                          <a:uFillTx/>
                          <a:latin typeface="+mn-lt"/>
                          <a:ea typeface="+mn-ea"/>
                          <a:cs typeface="+mn-cs"/>
                        </a:rPr>
                        <a:t>kW</a:t>
                      </a: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以上</a:t>
                      </a:r>
                      <a:endParaRPr kumimoji="1" lang="en-US" altLang="ja-JP"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tx1"/>
                          </a:solidFill>
                          <a:effectLst/>
                          <a:uLnTx/>
                          <a:uFillTx/>
                          <a:latin typeface="+mn-lt"/>
                          <a:ea typeface="+mn-ea"/>
                          <a:cs typeface="+mn-cs"/>
                        </a:rPr>
                        <a:t>・再エネ利用率</a:t>
                      </a: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（電力需要量に占める</a:t>
                      </a:r>
                      <a:r>
                        <a:rPr kumimoji="1" lang="en-US" altLang="ja-JP" sz="900" b="0" i="0" u="none" strike="noStrike" kern="1200" cap="none" spc="0" normalizeH="0" baseline="0" noProof="0" dirty="0" smtClean="0">
                          <a:ln>
                            <a:noFill/>
                          </a:ln>
                          <a:solidFill>
                            <a:schemeClr val="tx1"/>
                          </a:solidFill>
                          <a:effectLst/>
                          <a:uLnTx/>
                          <a:uFillTx/>
                          <a:latin typeface="+mn-lt"/>
                          <a:ea typeface="+mn-ea"/>
                          <a:cs typeface="+mn-cs"/>
                        </a:rPr>
                        <a:t/>
                      </a:r>
                      <a:br>
                        <a:rPr kumimoji="1" lang="en-US" altLang="ja-JP" sz="900" b="0" i="0" u="none" strike="noStrike" kern="1200" cap="none" spc="0" normalizeH="0" baseline="0" noProof="0" dirty="0" smtClean="0">
                          <a:ln>
                            <a:noFill/>
                          </a:ln>
                          <a:solidFill>
                            <a:schemeClr val="tx1"/>
                          </a:solidFill>
                          <a:effectLst/>
                          <a:uLnTx/>
                          <a:uFillTx/>
                          <a:latin typeface="+mn-lt"/>
                          <a:ea typeface="+mn-ea"/>
                          <a:cs typeface="+mn-cs"/>
                        </a:rPr>
                      </a:b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　再生可能エネルギー利用率）</a:t>
                      </a:r>
                      <a:endParaRPr kumimoji="1" lang="en-US" altLang="ja-JP"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900" b="0" i="0" u="none" strike="noStrike" kern="1200" cap="none" spc="0" normalizeH="0" baseline="0" noProof="0" dirty="0" smtClean="0">
                          <a:ln>
                            <a:noFill/>
                          </a:ln>
                          <a:solidFill>
                            <a:schemeClr val="tx1"/>
                          </a:solidFill>
                          <a:effectLst/>
                          <a:uLnTx/>
                          <a:uFillTx/>
                          <a:latin typeface="+mn-lt"/>
                          <a:ea typeface="+mn-ea"/>
                          <a:cs typeface="+mn-cs"/>
                        </a:rPr>
                        <a:t>35%</a:t>
                      </a: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以上</a:t>
                      </a:r>
                      <a:endParaRPr kumimoji="1" lang="en-US" altLang="ja-JP"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tx1"/>
                          </a:solidFill>
                          <a:effectLst/>
                          <a:uLnTx/>
                          <a:uFillTx/>
                          <a:latin typeface="+mn-lt"/>
                          <a:ea typeface="+mn-ea"/>
                          <a:cs typeface="+mn-cs"/>
                        </a:rPr>
                        <a:t>・エネルギー利用効率</a:t>
                      </a: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（府内総生産</a:t>
                      </a:r>
                      <a:r>
                        <a:rPr kumimoji="1" lang="en-US" altLang="ja-JP" sz="900" b="0" i="0" u="none" strike="noStrike" kern="1200" cap="none" spc="0" normalizeH="0" baseline="0" noProof="0" dirty="0" smtClean="0">
                          <a:ln>
                            <a:noFill/>
                          </a:ln>
                          <a:solidFill>
                            <a:schemeClr val="tx1"/>
                          </a:solidFill>
                          <a:effectLst/>
                          <a:uLnTx/>
                          <a:uFillTx/>
                          <a:latin typeface="+mn-lt"/>
                          <a:ea typeface="+mn-ea"/>
                          <a:cs typeface="+mn-cs"/>
                        </a:rPr>
                        <a:t/>
                      </a:r>
                      <a:br>
                        <a:rPr kumimoji="1" lang="en-US" altLang="ja-JP" sz="900" b="0" i="0" u="none" strike="noStrike" kern="1200" cap="none" spc="0" normalizeH="0" baseline="0" noProof="0" dirty="0" smtClean="0">
                          <a:ln>
                            <a:noFill/>
                          </a:ln>
                          <a:solidFill>
                            <a:schemeClr val="tx1"/>
                          </a:solidFill>
                          <a:effectLst/>
                          <a:uLnTx/>
                          <a:uFillTx/>
                          <a:latin typeface="+mn-lt"/>
                          <a:ea typeface="+mn-ea"/>
                          <a:cs typeface="+mn-cs"/>
                        </a:rPr>
                      </a:b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　あたりのエネルギー消費量）</a:t>
                      </a:r>
                      <a:endParaRPr kumimoji="1" lang="en-US" altLang="ja-JP" sz="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　⇒</a:t>
                      </a:r>
                      <a:r>
                        <a:rPr kumimoji="1" lang="en-US" altLang="ja-JP" sz="900" b="0" i="0" u="none" strike="noStrike" kern="1200" cap="none" spc="0" normalizeH="0" baseline="0" noProof="0" dirty="0" smtClean="0">
                          <a:ln>
                            <a:noFill/>
                          </a:ln>
                          <a:solidFill>
                            <a:schemeClr val="tx1"/>
                          </a:solidFill>
                          <a:effectLst/>
                          <a:uLnTx/>
                          <a:uFillTx/>
                          <a:latin typeface="+mn-lt"/>
                          <a:ea typeface="+mn-ea"/>
                          <a:cs typeface="+mn-cs"/>
                        </a:rPr>
                        <a:t>40%</a:t>
                      </a: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以上改善（</a:t>
                      </a:r>
                      <a:r>
                        <a:rPr kumimoji="1" lang="en-US" altLang="ja-JP" sz="900" b="0" i="0" u="none" strike="noStrike" kern="1200" cap="none" spc="0" normalizeH="0" baseline="0" noProof="0" dirty="0" smtClean="0">
                          <a:ln>
                            <a:noFill/>
                          </a:ln>
                          <a:solidFill>
                            <a:schemeClr val="tx1"/>
                          </a:solidFill>
                          <a:effectLst/>
                          <a:uLnTx/>
                          <a:uFillTx/>
                          <a:latin typeface="+mn-lt"/>
                          <a:ea typeface="+mn-ea"/>
                          <a:cs typeface="+mn-cs"/>
                        </a:rPr>
                        <a:t>2012</a:t>
                      </a:r>
                      <a:r>
                        <a:rPr kumimoji="1" lang="ja-JP" altLang="en-US" sz="900" b="0" i="0" u="none" strike="noStrike" kern="1200" cap="none" spc="0" normalizeH="0" baseline="0" noProof="0" dirty="0" smtClean="0">
                          <a:ln>
                            <a:noFill/>
                          </a:ln>
                          <a:solidFill>
                            <a:schemeClr val="tx1"/>
                          </a:solidFill>
                          <a:effectLst/>
                          <a:uLnTx/>
                          <a:uFillTx/>
                          <a:latin typeface="+mn-lt"/>
                          <a:ea typeface="+mn-ea"/>
                          <a:cs typeface="+mn-cs"/>
                        </a:rPr>
                        <a:t>年度比）</a:t>
                      </a:r>
                    </a:p>
                  </a:txBody>
                  <a:tcPr anchor="ctr"/>
                </a:tc>
                <a:tc>
                  <a:txBody>
                    <a:bodyPr/>
                    <a:lstStyle/>
                    <a:p>
                      <a:pPr algn="l"/>
                      <a:r>
                        <a:rPr kumimoji="1" lang="ja-JP" altLang="en-US" sz="900" b="0" kern="1200" dirty="0" smtClean="0">
                          <a:solidFill>
                            <a:schemeClr val="tx1"/>
                          </a:solidFill>
                          <a:latin typeface="+mn-lt"/>
                          <a:ea typeface="+mn-ea"/>
                          <a:cs typeface="+mn-cs"/>
                        </a:rPr>
                        <a:t>・実態に沿って目標設定している。</a:t>
                      </a:r>
                      <a:endParaRPr kumimoji="1" lang="ja-JP" altLang="en-US" sz="900" b="0" kern="1200" dirty="0">
                        <a:solidFill>
                          <a:schemeClr val="tx1"/>
                        </a:solidFill>
                        <a:latin typeface="+mn-lt"/>
                        <a:ea typeface="+mn-ea"/>
                        <a:cs typeface="+mn-cs"/>
                      </a:endParaRPr>
                    </a:p>
                  </a:txBody>
                  <a:tcPr anchor="ctr"/>
                </a:tc>
                <a:tc>
                  <a:txBody>
                    <a:bodyPr/>
                    <a:lstStyle/>
                    <a:p>
                      <a:pPr algn="l"/>
                      <a:r>
                        <a:rPr kumimoji="1" lang="en-US" altLang="ja-JP" sz="900" b="1" dirty="0" smtClean="0"/>
                        <a:t>2021</a:t>
                      </a:r>
                      <a:r>
                        <a:rPr kumimoji="1" lang="ja-JP" altLang="en-US" sz="900" b="1" dirty="0" smtClean="0"/>
                        <a:t>年度から</a:t>
                      </a:r>
                      <a:r>
                        <a:rPr kumimoji="1" lang="en-US" altLang="ja-JP" sz="900" b="1" dirty="0" smtClean="0"/>
                        <a:t>2030</a:t>
                      </a:r>
                      <a:r>
                        <a:rPr kumimoji="1" lang="ja-JP" altLang="en-US" sz="900" b="1" dirty="0" smtClean="0"/>
                        <a:t>年度までの</a:t>
                      </a:r>
                      <a:r>
                        <a:rPr kumimoji="1" lang="en-US" altLang="ja-JP" sz="900" b="1" dirty="0" smtClean="0"/>
                        <a:t>10</a:t>
                      </a:r>
                      <a:r>
                        <a:rPr kumimoji="1" lang="ja-JP" altLang="en-US" sz="900" b="1" dirty="0" smtClean="0"/>
                        <a:t>年間</a:t>
                      </a:r>
                      <a:endParaRPr kumimoji="1" lang="en-US" altLang="ja-JP" sz="900" b="1" dirty="0" smtClean="0"/>
                    </a:p>
                    <a:p>
                      <a:pPr algn="l"/>
                      <a:endParaRPr kumimoji="1" lang="ja-JP" altLang="en-US" sz="900" b="1" dirty="0" smtClean="0"/>
                    </a:p>
                    <a:p>
                      <a:pPr algn="l"/>
                      <a:r>
                        <a:rPr kumimoji="1" lang="ja-JP" altLang="en-US" sz="900" b="1" dirty="0" smtClean="0"/>
                        <a:t>大阪・関西万博が開催される</a:t>
                      </a:r>
                      <a:r>
                        <a:rPr kumimoji="1" lang="en-US" altLang="ja-JP" sz="900" b="1" dirty="0" smtClean="0"/>
                        <a:t>2025</a:t>
                      </a:r>
                      <a:r>
                        <a:rPr kumimoji="1" lang="ja-JP" altLang="en-US" sz="900" b="1" dirty="0" smtClean="0"/>
                        <a:t>年</a:t>
                      </a:r>
                      <a:r>
                        <a:rPr kumimoji="1" lang="ja-JP" altLang="en-US" sz="900" dirty="0" smtClean="0"/>
                        <a:t>を中間とし、</a:t>
                      </a:r>
                      <a:r>
                        <a:rPr kumimoji="1" lang="en-US" altLang="ja-JP" sz="900" b="1" dirty="0" smtClean="0"/>
                        <a:t>SDGs</a:t>
                      </a:r>
                      <a:r>
                        <a:rPr kumimoji="1" lang="ja-JP" altLang="en-US" sz="900" b="1" dirty="0" smtClean="0"/>
                        <a:t>の目標年である</a:t>
                      </a:r>
                      <a:r>
                        <a:rPr kumimoji="1" lang="en-US" altLang="ja-JP" sz="900" b="1" dirty="0" smtClean="0"/>
                        <a:t>2030</a:t>
                      </a:r>
                      <a:r>
                        <a:rPr kumimoji="1" lang="ja-JP" altLang="en-US" sz="900" b="1" dirty="0" smtClean="0"/>
                        <a:t>年</a:t>
                      </a:r>
                      <a:r>
                        <a:rPr kumimoji="1" lang="ja-JP" altLang="en-US" sz="900" dirty="0" smtClean="0"/>
                        <a:t>を見据える。</a:t>
                      </a:r>
                      <a:endParaRPr kumimoji="1" lang="ja-JP" altLang="en-US" sz="900" dirty="0"/>
                    </a:p>
                  </a:txBody>
                  <a:tcPr anchor="ctr"/>
                </a:tc>
                <a:extLst>
                  <a:ext uri="{0D108BD9-81ED-4DB2-BD59-A6C34878D82A}">
                    <a16:rowId xmlns:a16="http://schemas.microsoft.com/office/drawing/2014/main" val="2209541441"/>
                  </a:ext>
                </a:extLst>
              </a:tr>
            </a:tbl>
          </a:graphicData>
        </a:graphic>
      </p:graphicFrame>
      <p:sp>
        <p:nvSpPr>
          <p:cNvPr id="6" name="テキスト ボックス 5"/>
          <p:cNvSpPr txBox="1">
            <a:spLocks noChangeArrowheads="1"/>
          </p:cNvSpPr>
          <p:nvPr/>
        </p:nvSpPr>
        <p:spPr bwMode="auto">
          <a:xfrm>
            <a:off x="7192702" y="6690720"/>
            <a:ext cx="181480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出典：各戦略をもとに副首都推進局で作成</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64173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99725"/>
            <a:ext cx="9143999" cy="400110"/>
          </a:xfrm>
          <a:prstGeom prst="rect">
            <a:avLst/>
          </a:prstGeom>
        </p:spPr>
        <p:txBody>
          <a:bodyPr wrap="square">
            <a:spAutoFit/>
          </a:bodyPr>
          <a:lstStyle/>
          <a:p>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他の都道府県の主な中長期戦略の数値目標及び目標年次</a:t>
            </a:r>
            <a:endParaRPr lang="en-US" altLang="ja-JP" sz="2000" b="1"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6968447" y="6492875"/>
            <a:ext cx="2057400" cy="365125"/>
          </a:xfrm>
        </p:spPr>
        <p:txBody>
          <a:bodyPr/>
          <a:lstStyle/>
          <a:p>
            <a:fld id="{50F88186-B17D-4CE3-A887-D91699CF601C}" type="slidenum">
              <a:rPr kumimoji="1" lang="ja-JP" altLang="en-US" smtClean="0"/>
              <a:t>7</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1224520337"/>
              </p:ext>
            </p:extLst>
          </p:nvPr>
        </p:nvGraphicFramePr>
        <p:xfrm>
          <a:off x="215829" y="630464"/>
          <a:ext cx="8699571" cy="5700096"/>
        </p:xfrm>
        <a:graphic>
          <a:graphicData uri="http://schemas.openxmlformats.org/drawingml/2006/table">
            <a:tbl>
              <a:tblPr firstRow="1" bandRow="1">
                <a:tableStyleId>{5940675A-B579-460E-94D1-54222C63F5DA}</a:tableStyleId>
              </a:tblPr>
              <a:tblGrid>
                <a:gridCol w="1067619">
                  <a:extLst>
                    <a:ext uri="{9D8B030D-6E8A-4147-A177-3AD203B41FA5}">
                      <a16:colId xmlns:a16="http://schemas.microsoft.com/office/drawing/2014/main" val="929247477"/>
                    </a:ext>
                  </a:extLst>
                </a:gridCol>
                <a:gridCol w="2478655">
                  <a:extLst>
                    <a:ext uri="{9D8B030D-6E8A-4147-A177-3AD203B41FA5}">
                      <a16:colId xmlns:a16="http://schemas.microsoft.com/office/drawing/2014/main" val="3903312389"/>
                    </a:ext>
                  </a:extLst>
                </a:gridCol>
                <a:gridCol w="2429691">
                  <a:extLst>
                    <a:ext uri="{9D8B030D-6E8A-4147-A177-3AD203B41FA5}">
                      <a16:colId xmlns:a16="http://schemas.microsoft.com/office/drawing/2014/main" val="1935489759"/>
                    </a:ext>
                  </a:extLst>
                </a:gridCol>
                <a:gridCol w="2723606">
                  <a:extLst>
                    <a:ext uri="{9D8B030D-6E8A-4147-A177-3AD203B41FA5}">
                      <a16:colId xmlns:a16="http://schemas.microsoft.com/office/drawing/2014/main" val="4084429353"/>
                    </a:ext>
                  </a:extLst>
                </a:gridCol>
              </a:tblGrid>
              <a:tr h="0">
                <a:tc>
                  <a:txBody>
                    <a:bodyPr/>
                    <a:lstStyle/>
                    <a:p>
                      <a:pPr algn="ctr"/>
                      <a:r>
                        <a:rPr kumimoji="1" lang="ja-JP" altLang="en-US" sz="1200" dirty="0" smtClean="0"/>
                        <a:t>戦略名</a:t>
                      </a:r>
                      <a:endParaRPr kumimoji="1" lang="ja-JP" altLang="en-US" sz="1200" dirty="0"/>
                    </a:p>
                  </a:txBody>
                  <a:tcPr marR="72000" anchor="ctr"/>
                </a:tc>
                <a:tc>
                  <a:txBody>
                    <a:bodyPr/>
                    <a:lstStyle/>
                    <a:p>
                      <a:pPr algn="ctr"/>
                      <a:r>
                        <a:rPr kumimoji="1" lang="ja-JP" altLang="en-US" sz="1200" dirty="0" smtClean="0"/>
                        <a:t>目標</a:t>
                      </a:r>
                      <a:endParaRPr kumimoji="1" lang="ja-JP" altLang="en-US" sz="1200" dirty="0"/>
                    </a:p>
                  </a:txBody>
                  <a:tcPr marR="72000" anchor="ctr"/>
                </a:tc>
                <a:tc>
                  <a:txBody>
                    <a:bodyPr/>
                    <a:lstStyle/>
                    <a:p>
                      <a:pPr algn="ctr"/>
                      <a:r>
                        <a:rPr kumimoji="1" lang="ja-JP" altLang="en-US" sz="1200" dirty="0" smtClean="0"/>
                        <a:t>目標設定の考え方</a:t>
                      </a:r>
                      <a:endParaRPr kumimoji="1" lang="ja-JP" altLang="en-US" sz="1200" dirty="0"/>
                    </a:p>
                  </a:txBody>
                  <a:tcPr marR="72000" anchor="ctr"/>
                </a:tc>
                <a:tc>
                  <a:txBody>
                    <a:bodyPr/>
                    <a:lstStyle/>
                    <a:p>
                      <a:pPr algn="ctr"/>
                      <a:r>
                        <a:rPr kumimoji="1" lang="ja-JP" altLang="en-US" sz="1200" dirty="0" smtClean="0"/>
                        <a:t>目標年次</a:t>
                      </a:r>
                      <a:endParaRPr kumimoji="1" lang="en-US" altLang="ja-JP" sz="1200" dirty="0" smtClean="0"/>
                    </a:p>
                  </a:txBody>
                  <a:tcPr marR="72000" anchor="ctr"/>
                </a:tc>
                <a:extLst>
                  <a:ext uri="{0D108BD9-81ED-4DB2-BD59-A6C34878D82A}">
                    <a16:rowId xmlns:a16="http://schemas.microsoft.com/office/drawing/2014/main" val="2193877178"/>
                  </a:ext>
                </a:extLst>
              </a:tr>
              <a:tr h="507523">
                <a:tc>
                  <a:txBody>
                    <a:bodyPr/>
                    <a:lstStyle/>
                    <a:p>
                      <a:pPr algn="ctr"/>
                      <a:r>
                        <a:rPr kumimoji="1" lang="ja-JP" altLang="en-US" sz="900" dirty="0" smtClean="0">
                          <a:solidFill>
                            <a:schemeClr val="tx1"/>
                          </a:solidFill>
                        </a:rPr>
                        <a:t>（東京都）</a:t>
                      </a:r>
                      <a:endParaRPr kumimoji="1" lang="en-US" altLang="ja-JP" sz="900" dirty="0" smtClean="0">
                        <a:solidFill>
                          <a:schemeClr val="tx1"/>
                        </a:solidFill>
                      </a:endParaRPr>
                    </a:p>
                    <a:p>
                      <a:pPr algn="ctr"/>
                      <a:r>
                        <a:rPr kumimoji="1" lang="ja-JP" altLang="en-US" sz="900" dirty="0" smtClean="0">
                          <a:solidFill>
                            <a:schemeClr val="tx1"/>
                          </a:solidFill>
                        </a:rPr>
                        <a:t>「未来の東京」</a:t>
                      </a:r>
                      <a:endParaRPr kumimoji="1" lang="en-US" altLang="ja-JP" sz="900" dirty="0" smtClean="0">
                        <a:solidFill>
                          <a:schemeClr val="tx1"/>
                        </a:solidFill>
                      </a:endParaRPr>
                    </a:p>
                    <a:p>
                      <a:pPr algn="ctr"/>
                      <a:r>
                        <a:rPr kumimoji="1" lang="ja-JP" altLang="en-US" sz="900" dirty="0" smtClean="0">
                          <a:solidFill>
                            <a:schemeClr val="tx1"/>
                          </a:solidFill>
                        </a:rPr>
                        <a:t>戦略</a:t>
                      </a:r>
                      <a:endParaRPr kumimoji="1" lang="en-US" altLang="ja-JP" sz="900" dirty="0" smtClean="0">
                        <a:solidFill>
                          <a:schemeClr val="tx1"/>
                        </a:solidFill>
                      </a:endParaRPr>
                    </a:p>
                    <a:p>
                      <a:pPr algn="ctr"/>
                      <a:r>
                        <a:rPr kumimoji="1" lang="ja-JP" altLang="en-US" sz="900" dirty="0" smtClean="0">
                          <a:solidFill>
                            <a:schemeClr val="tx1"/>
                          </a:solidFill>
                        </a:rPr>
                        <a:t>（</a:t>
                      </a:r>
                      <a:r>
                        <a:rPr kumimoji="1" lang="en-US" altLang="ja-JP" sz="900" dirty="0" smtClean="0">
                          <a:solidFill>
                            <a:schemeClr val="tx1"/>
                          </a:solidFill>
                        </a:rPr>
                        <a:t>2021</a:t>
                      </a:r>
                      <a:r>
                        <a:rPr kumimoji="1" lang="ja-JP" altLang="en-US" sz="900" dirty="0" smtClean="0">
                          <a:solidFill>
                            <a:schemeClr val="tx1"/>
                          </a:solidFill>
                        </a:rPr>
                        <a:t>年）</a:t>
                      </a:r>
                      <a:endParaRPr kumimoji="1" lang="ja-JP" altLang="en-US" sz="900" dirty="0">
                        <a:solidFill>
                          <a:schemeClr val="tx1"/>
                        </a:solidFill>
                      </a:endParaRPr>
                    </a:p>
                  </a:txBody>
                  <a:tcPr marR="72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・めざす姿の実現に向け、展開する施策を</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　体系的に整理し、</a:t>
                      </a:r>
                      <a:r>
                        <a:rPr kumimoji="1" lang="ja-JP" altLang="en-US" sz="900" b="1" dirty="0" smtClean="0">
                          <a:solidFill>
                            <a:schemeClr val="tx1"/>
                          </a:solidFill>
                        </a:rPr>
                        <a:t>施策ごとの数値目標</a:t>
                      </a:r>
                      <a:r>
                        <a:rPr kumimoji="1" lang="ja-JP" altLang="en-US" sz="900" dirty="0" smtClean="0">
                          <a:solidFill>
                            <a:schemeClr val="tx1"/>
                          </a:solidFill>
                        </a:rPr>
                        <a:t>を掲載。</a:t>
                      </a:r>
                    </a:p>
                  </a:txBody>
                  <a:tcPr marR="72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smtClean="0">
                          <a:solidFill>
                            <a:schemeClr val="tx1"/>
                          </a:solidFill>
                        </a:rPr>
                        <a:t>2040</a:t>
                      </a:r>
                      <a:r>
                        <a:rPr kumimoji="1" lang="ja-JP" altLang="en-US" sz="900" b="1" dirty="0" smtClean="0">
                          <a:solidFill>
                            <a:schemeClr val="tx1"/>
                          </a:solidFill>
                        </a:rPr>
                        <a:t>年代</a:t>
                      </a:r>
                      <a:r>
                        <a:rPr kumimoji="1" lang="ja-JP" altLang="en-US" sz="900" b="0" dirty="0" smtClean="0">
                          <a:solidFill>
                            <a:schemeClr val="tx1"/>
                          </a:solidFill>
                        </a:rPr>
                        <a:t>の東京の姿「ビジョン」の実現に向け、</a:t>
                      </a:r>
                      <a:r>
                        <a:rPr kumimoji="1" lang="en-US" altLang="ja-JP" sz="900" b="1" dirty="0" smtClean="0">
                          <a:solidFill>
                            <a:schemeClr val="tx1"/>
                          </a:solidFill>
                        </a:rPr>
                        <a:t>2030</a:t>
                      </a:r>
                      <a:r>
                        <a:rPr kumimoji="1" lang="ja-JP" altLang="en-US" sz="900" b="1" dirty="0" smtClean="0">
                          <a:solidFill>
                            <a:schemeClr val="tx1"/>
                          </a:solidFill>
                        </a:rPr>
                        <a:t>年</a:t>
                      </a:r>
                      <a:r>
                        <a:rPr kumimoji="1" lang="ja-JP" altLang="en-US" sz="900" b="0" dirty="0" smtClean="0">
                          <a:solidFill>
                            <a:schemeClr val="tx1"/>
                          </a:solidFill>
                        </a:rPr>
                        <a:t>に向けて取り組むべき戦略を提示</a:t>
                      </a:r>
                      <a:r>
                        <a:rPr kumimoji="1" lang="ja-JP" altLang="en-US" sz="900" b="1" dirty="0" smtClean="0">
                          <a:solidFill>
                            <a:schemeClr val="tx1"/>
                          </a:solidFill>
                        </a:rPr>
                        <a:t>。</a:t>
                      </a:r>
                      <a:endParaRPr kumimoji="1" lang="en-US" altLang="ja-JP" sz="900" b="1" dirty="0" smtClean="0">
                        <a:solidFill>
                          <a:schemeClr val="tx1"/>
                        </a:solidFill>
                      </a:endParaRPr>
                    </a:p>
                  </a:txBody>
                  <a:tcPr marR="72000" anchor="ctr"/>
                </a:tc>
                <a:tc>
                  <a:txBody>
                    <a:bodyPr/>
                    <a:lstStyle/>
                    <a:p>
                      <a:pPr algn="l"/>
                      <a:r>
                        <a:rPr kumimoji="1" lang="ja-JP" altLang="en-US" sz="900" dirty="0" smtClean="0"/>
                        <a:t>「</a:t>
                      </a:r>
                      <a:r>
                        <a:rPr kumimoji="1" lang="ja-JP" altLang="en-US" sz="900" b="1" dirty="0" smtClean="0"/>
                        <a:t>目指す</a:t>
                      </a:r>
                      <a:r>
                        <a:rPr kumimoji="1" lang="en-US" altLang="ja-JP" sz="900" b="1" dirty="0" smtClean="0"/>
                        <a:t>2040</a:t>
                      </a:r>
                      <a:r>
                        <a:rPr kumimoji="1" lang="ja-JP" altLang="en-US" sz="900" b="1" dirty="0" smtClean="0"/>
                        <a:t>年代の姿</a:t>
                      </a:r>
                      <a:r>
                        <a:rPr kumimoji="1" lang="ja-JP" altLang="en-US" sz="900" dirty="0" smtClean="0"/>
                        <a:t>」を描き、その実現に向けた「</a:t>
                      </a:r>
                      <a:r>
                        <a:rPr kumimoji="1" lang="en-US" altLang="ja-JP" sz="900" b="1" dirty="0" smtClean="0"/>
                        <a:t>2030</a:t>
                      </a:r>
                      <a:r>
                        <a:rPr kumimoji="1" lang="ja-JP" altLang="en-US" sz="900" b="1" dirty="0" smtClean="0"/>
                        <a:t>年に向けた戦略</a:t>
                      </a:r>
                      <a:r>
                        <a:rPr kumimoji="1" lang="ja-JP" altLang="en-US" sz="900" dirty="0" smtClean="0"/>
                        <a:t>」を記載</a:t>
                      </a:r>
                      <a:endParaRPr kumimoji="1" lang="en-US" altLang="ja-JP" sz="900" dirty="0" smtClean="0"/>
                    </a:p>
                    <a:p>
                      <a:pPr algn="l"/>
                      <a:endParaRPr kumimoji="1" lang="en-US" altLang="ja-JP"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t>（</a:t>
                      </a:r>
                      <a:r>
                        <a:rPr kumimoji="1" lang="ja-JP" altLang="en-US" sz="900" b="1" dirty="0" smtClean="0"/>
                        <a:t>少なくとも一世代先を見据え</a:t>
                      </a:r>
                      <a:r>
                        <a:rPr kumimoji="1" lang="ja-JP" altLang="en-US" sz="900" dirty="0" smtClean="0"/>
                        <a:t>た取組が必要であることから、</a:t>
                      </a:r>
                      <a:r>
                        <a:rPr kumimoji="1" lang="ja-JP" altLang="en-US" sz="900" b="1" dirty="0" smtClean="0"/>
                        <a:t>今の子どもたちが大人になり、社会で活躍</a:t>
                      </a:r>
                      <a:r>
                        <a:rPr kumimoji="1" lang="ja-JP" altLang="en-US" sz="900" dirty="0" smtClean="0"/>
                        <a:t>し、</a:t>
                      </a:r>
                      <a:r>
                        <a:rPr kumimoji="1" lang="ja-JP" altLang="en-US" sz="900" b="1" dirty="0" smtClean="0"/>
                        <a:t>団塊ジュニア世代が高齢期を迎える</a:t>
                      </a:r>
                      <a:r>
                        <a:rPr kumimoji="1" lang="ja-JP" altLang="en-US" sz="900" dirty="0" smtClean="0"/>
                        <a:t>時期である、おおむね</a:t>
                      </a:r>
                      <a:r>
                        <a:rPr kumimoji="1" lang="ja-JP" altLang="en-US" sz="900" b="1" u="none" dirty="0" smtClean="0"/>
                        <a:t>四半世紀先の</a:t>
                      </a:r>
                      <a:r>
                        <a:rPr kumimoji="1" lang="en-US" altLang="ja-JP" sz="900" b="1" u="none" dirty="0" smtClean="0"/>
                        <a:t>2040</a:t>
                      </a:r>
                      <a:r>
                        <a:rPr kumimoji="1" lang="ja-JP" altLang="en-US" sz="900" b="1" u="none" dirty="0" smtClean="0"/>
                        <a:t>年代</a:t>
                      </a:r>
                      <a:r>
                        <a:rPr kumimoji="1" lang="ja-JP" altLang="en-US" sz="900" dirty="0" smtClean="0"/>
                        <a:t>を念頭においている。）</a:t>
                      </a:r>
                    </a:p>
                    <a:p>
                      <a:pPr algn="l"/>
                      <a:endParaRPr kumimoji="1" lang="ja-JP" altLang="en-US" sz="900" dirty="0"/>
                    </a:p>
                  </a:txBody>
                  <a:tcPr marR="72000" anchor="ctr"/>
                </a:tc>
                <a:extLst>
                  <a:ext uri="{0D108BD9-81ED-4DB2-BD59-A6C34878D82A}">
                    <a16:rowId xmlns:a16="http://schemas.microsoft.com/office/drawing/2014/main" val="1381441086"/>
                  </a:ext>
                </a:extLst>
              </a:tr>
              <a:tr h="282733">
                <a:tc>
                  <a:txBody>
                    <a:bodyPr/>
                    <a:lstStyle/>
                    <a:p>
                      <a:pPr algn="ctr"/>
                      <a:r>
                        <a:rPr kumimoji="1" lang="ja-JP" altLang="en-US" sz="900" dirty="0" smtClean="0">
                          <a:solidFill>
                            <a:schemeClr val="tx1"/>
                          </a:solidFill>
                        </a:rPr>
                        <a:t>（東京都）</a:t>
                      </a:r>
                      <a:endParaRPr kumimoji="1" lang="en-US" altLang="ja-JP" sz="900" dirty="0" smtClean="0">
                        <a:solidFill>
                          <a:schemeClr val="tx1"/>
                        </a:solidFill>
                      </a:endParaRPr>
                    </a:p>
                    <a:p>
                      <a:pPr algn="ctr"/>
                      <a:r>
                        <a:rPr kumimoji="1" lang="ja-JP" altLang="en-US" sz="900" dirty="0" smtClean="0">
                          <a:solidFill>
                            <a:schemeClr val="tx1"/>
                          </a:solidFill>
                        </a:rPr>
                        <a:t>都市づくりのグランドデザイン</a:t>
                      </a:r>
                      <a:endParaRPr kumimoji="1" lang="en-US" altLang="ja-JP" sz="90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a:t>
                      </a:r>
                      <a:r>
                        <a:rPr kumimoji="1" lang="en-US" altLang="ja-JP" sz="900" dirty="0" smtClean="0">
                          <a:solidFill>
                            <a:schemeClr val="tx1"/>
                          </a:solidFill>
                        </a:rPr>
                        <a:t>2017</a:t>
                      </a:r>
                      <a:r>
                        <a:rPr kumimoji="1" lang="ja-JP" altLang="en-US" sz="900" dirty="0" smtClean="0">
                          <a:solidFill>
                            <a:schemeClr val="tx1"/>
                          </a:solidFill>
                        </a:rPr>
                        <a:t>年）</a:t>
                      </a:r>
                    </a:p>
                  </a:txBody>
                  <a:tcPr marR="72000" anchor="ctr"/>
                </a:tc>
                <a:tc>
                  <a:txBody>
                    <a:bodyPr/>
                    <a:lstStyle/>
                    <a:p>
                      <a:pPr algn="l"/>
                      <a:r>
                        <a:rPr kumimoji="1" lang="ja-JP" altLang="en-US" sz="900" b="1" dirty="0" smtClean="0">
                          <a:solidFill>
                            <a:schemeClr val="tx1"/>
                          </a:solidFill>
                        </a:rPr>
                        <a:t>（数値目標なし）</a:t>
                      </a:r>
                      <a:endParaRPr kumimoji="1" lang="en-US" altLang="ja-JP" sz="900" b="1" dirty="0" smtClean="0">
                        <a:solidFill>
                          <a:schemeClr val="tx1"/>
                        </a:solidFill>
                      </a:endParaRPr>
                    </a:p>
                    <a:p>
                      <a:pPr algn="l"/>
                      <a:r>
                        <a:rPr kumimoji="1" lang="ja-JP" altLang="en-US" sz="900" dirty="0" smtClean="0">
                          <a:solidFill>
                            <a:schemeClr val="tx1"/>
                          </a:solidFill>
                        </a:rPr>
                        <a:t>・めざすべき都市構造として、広域レベルと地域</a:t>
                      </a:r>
                      <a:endParaRPr kumimoji="1" lang="en-US" altLang="ja-JP" sz="900" dirty="0" smtClean="0">
                        <a:solidFill>
                          <a:schemeClr val="tx1"/>
                        </a:solidFill>
                      </a:endParaRPr>
                    </a:p>
                    <a:p>
                      <a:pPr algn="l"/>
                      <a:r>
                        <a:rPr kumimoji="1" lang="ja-JP" altLang="en-US" sz="900" dirty="0" smtClean="0">
                          <a:solidFill>
                            <a:schemeClr val="tx1"/>
                          </a:solidFill>
                        </a:rPr>
                        <a:t>　レベルの二層の都市構造を提示</a:t>
                      </a:r>
                      <a:endParaRPr kumimoji="1" lang="ja-JP" altLang="en-US" sz="900" dirty="0">
                        <a:solidFill>
                          <a:schemeClr val="tx1"/>
                        </a:solidFill>
                      </a:endParaRPr>
                    </a:p>
                  </a:txBody>
                  <a:tcPr marR="72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tx1"/>
                          </a:solidFill>
                        </a:rPr>
                        <a:t>（数値目標なし）</a:t>
                      </a:r>
                      <a:endParaRPr kumimoji="1" lang="en-US" altLang="ja-JP" sz="900" b="1" dirty="0" smtClean="0">
                        <a:solidFill>
                          <a:schemeClr val="tx1"/>
                        </a:solidFill>
                      </a:endParaRPr>
                    </a:p>
                    <a:p>
                      <a:pPr algn="ctr"/>
                      <a:endParaRPr kumimoji="1" lang="ja-JP" altLang="en-US" sz="900" dirty="0">
                        <a:solidFill>
                          <a:schemeClr val="tx1"/>
                        </a:solidFill>
                      </a:endParaRPr>
                    </a:p>
                  </a:txBody>
                  <a:tcPr marR="72000" anchor="ctr"/>
                </a:tc>
                <a:tc>
                  <a:txBody>
                    <a:bodyPr/>
                    <a:lstStyle/>
                    <a:p>
                      <a:pPr algn="l"/>
                      <a:r>
                        <a:rPr kumimoji="1" lang="en-US" altLang="ja-JP" sz="900" b="1" dirty="0" smtClean="0"/>
                        <a:t>2040</a:t>
                      </a:r>
                      <a:r>
                        <a:rPr kumimoji="1" lang="ja-JP" altLang="en-US" sz="900" b="1" dirty="0" smtClean="0"/>
                        <a:t>年代</a:t>
                      </a:r>
                      <a:endParaRPr kumimoji="1" lang="en-US" altLang="ja-JP" sz="900" b="1" dirty="0" smtClean="0"/>
                    </a:p>
                    <a:p>
                      <a:pPr algn="ctr"/>
                      <a:endParaRPr kumimoji="1" lang="ja-JP" altLang="en-US" sz="900" b="1" dirty="0"/>
                    </a:p>
                    <a:p>
                      <a:pPr algn="l"/>
                      <a:r>
                        <a:rPr kumimoji="1" lang="ja-JP" altLang="en-US" sz="900" dirty="0" smtClean="0"/>
                        <a:t>（将来の</a:t>
                      </a:r>
                      <a:r>
                        <a:rPr kumimoji="1" lang="ja-JP" altLang="en-US" sz="900" b="1" dirty="0" smtClean="0"/>
                        <a:t>社会経済情勢の大きな変化に適応</a:t>
                      </a:r>
                      <a:r>
                        <a:rPr kumimoji="1" lang="ja-JP" altLang="en-US" sz="900" dirty="0" smtClean="0"/>
                        <a:t>でき、</a:t>
                      </a:r>
                      <a:r>
                        <a:rPr kumimoji="1" lang="ja-JP" altLang="en-US" sz="900" b="1" dirty="0" smtClean="0"/>
                        <a:t>持続可能な成長を促す</a:t>
                      </a:r>
                      <a:r>
                        <a:rPr kumimoji="1" lang="ja-JP" altLang="en-US" sz="900" dirty="0" smtClean="0"/>
                        <a:t>ため、おおむね</a:t>
                      </a:r>
                      <a:r>
                        <a:rPr kumimoji="1" lang="ja-JP" altLang="en-US" sz="900" b="1" dirty="0" smtClean="0"/>
                        <a:t>四半世紀先の未来である</a:t>
                      </a:r>
                      <a:r>
                        <a:rPr kumimoji="1" lang="en-US" altLang="ja-JP" sz="900" b="1" dirty="0" smtClean="0"/>
                        <a:t>2040</a:t>
                      </a:r>
                      <a:r>
                        <a:rPr kumimoji="1" lang="ja-JP" altLang="en-US" sz="900" b="1" dirty="0" smtClean="0"/>
                        <a:t>年代</a:t>
                      </a:r>
                      <a:r>
                        <a:rPr kumimoji="1" lang="ja-JP" altLang="en-US" sz="900" dirty="0" smtClean="0"/>
                        <a:t>を目標時期として設定。）</a:t>
                      </a:r>
                      <a:endParaRPr kumimoji="1" lang="ja-JP" altLang="en-US" sz="900" dirty="0"/>
                    </a:p>
                  </a:txBody>
                  <a:tcPr marR="72000" anchor="ctr"/>
                </a:tc>
                <a:extLst>
                  <a:ext uri="{0D108BD9-81ED-4DB2-BD59-A6C34878D82A}">
                    <a16:rowId xmlns:a16="http://schemas.microsoft.com/office/drawing/2014/main" val="2998275624"/>
                  </a:ext>
                </a:extLst>
              </a:tr>
              <a:tr h="899496">
                <a:tc>
                  <a:txBody>
                    <a:bodyPr/>
                    <a:lstStyle/>
                    <a:p>
                      <a:pPr algn="ctr"/>
                      <a:r>
                        <a:rPr kumimoji="1" lang="ja-JP" altLang="en-US" sz="900" dirty="0" smtClean="0">
                          <a:solidFill>
                            <a:schemeClr val="tx1"/>
                          </a:solidFill>
                        </a:rPr>
                        <a:t>（東京都）</a:t>
                      </a:r>
                      <a:endParaRPr kumimoji="1" lang="en-US" altLang="ja-JP" sz="900" dirty="0" smtClean="0">
                        <a:solidFill>
                          <a:schemeClr val="tx1"/>
                        </a:solidFill>
                      </a:endParaRPr>
                    </a:p>
                    <a:p>
                      <a:pPr algn="ctr"/>
                      <a:r>
                        <a:rPr kumimoji="1" lang="ja-JP" altLang="en-US" sz="900" dirty="0" smtClean="0">
                          <a:solidFill>
                            <a:schemeClr val="tx1"/>
                          </a:solidFill>
                        </a:rPr>
                        <a:t>「国際金融都市・東京」構想</a:t>
                      </a:r>
                    </a:p>
                    <a:p>
                      <a:pPr algn="ctr"/>
                      <a:r>
                        <a:rPr kumimoji="1" lang="en-US" altLang="ja-JP" sz="900" dirty="0" smtClean="0">
                          <a:solidFill>
                            <a:schemeClr val="tx1"/>
                          </a:solidFill>
                        </a:rPr>
                        <a:t>2.0</a:t>
                      </a:r>
                    </a:p>
                    <a:p>
                      <a:pPr algn="ctr"/>
                      <a:r>
                        <a:rPr kumimoji="1" lang="ja-JP" altLang="en-US" sz="900" dirty="0" smtClean="0">
                          <a:solidFill>
                            <a:schemeClr val="tx1"/>
                          </a:solidFill>
                        </a:rPr>
                        <a:t>（</a:t>
                      </a:r>
                      <a:r>
                        <a:rPr kumimoji="1" lang="en-US" altLang="ja-JP" sz="900" dirty="0" smtClean="0">
                          <a:solidFill>
                            <a:schemeClr val="tx1"/>
                          </a:solidFill>
                        </a:rPr>
                        <a:t>2021</a:t>
                      </a:r>
                      <a:r>
                        <a:rPr kumimoji="1" lang="ja-JP" altLang="en-US" sz="900" dirty="0" smtClean="0">
                          <a:solidFill>
                            <a:schemeClr val="tx1"/>
                          </a:solidFill>
                        </a:rPr>
                        <a:t>年）</a:t>
                      </a:r>
                      <a:endParaRPr kumimoji="1" lang="ja-JP" altLang="en-US" sz="900" dirty="0">
                        <a:solidFill>
                          <a:schemeClr val="tx1"/>
                        </a:solidFill>
                      </a:endParaRPr>
                    </a:p>
                  </a:txBody>
                  <a:tcPr marR="72000" anchor="ctr"/>
                </a:tc>
                <a:tc>
                  <a:txBody>
                    <a:bodyPr/>
                    <a:lstStyle/>
                    <a:p>
                      <a:pPr algn="l"/>
                      <a:r>
                        <a:rPr kumimoji="1" lang="ja-JP" altLang="en-US" sz="900" dirty="0" smtClean="0">
                          <a:solidFill>
                            <a:schemeClr val="tx1"/>
                          </a:solidFill>
                        </a:rPr>
                        <a:t>・</a:t>
                      </a:r>
                      <a:r>
                        <a:rPr kumimoji="1" lang="ja-JP" altLang="en-US" sz="900" b="1" dirty="0" smtClean="0">
                          <a:solidFill>
                            <a:schemeClr val="tx1"/>
                          </a:solidFill>
                        </a:rPr>
                        <a:t>日本の機関投資家等を通じたサステナブル投資</a:t>
                      </a:r>
                      <a:endParaRPr kumimoji="1" lang="en-US" altLang="ja-JP" sz="900" b="1" dirty="0" smtClean="0">
                        <a:solidFill>
                          <a:schemeClr val="tx1"/>
                        </a:solidFill>
                      </a:endParaRPr>
                    </a:p>
                    <a:p>
                      <a:pPr algn="l"/>
                      <a:r>
                        <a:rPr kumimoji="1" lang="ja-JP" altLang="en-US" sz="900" b="1" dirty="0" smtClean="0">
                          <a:solidFill>
                            <a:schemeClr val="tx1"/>
                          </a:solidFill>
                        </a:rPr>
                        <a:t>　残高の世界全体に占める割合</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2025</a:t>
                      </a:r>
                      <a:r>
                        <a:rPr kumimoji="1" lang="ja-JP" altLang="en-US" sz="900" dirty="0" smtClean="0">
                          <a:solidFill>
                            <a:schemeClr val="tx1"/>
                          </a:solidFill>
                        </a:rPr>
                        <a:t>年</a:t>
                      </a:r>
                      <a:r>
                        <a:rPr kumimoji="1" lang="en-US" altLang="ja-JP" sz="900" dirty="0" smtClean="0">
                          <a:solidFill>
                            <a:schemeClr val="tx1"/>
                          </a:solidFill>
                        </a:rPr>
                        <a:t>10</a:t>
                      </a:r>
                      <a:r>
                        <a:rPr kumimoji="1" lang="ja-JP" altLang="en-US" sz="900" dirty="0" smtClean="0">
                          <a:solidFill>
                            <a:schemeClr val="tx1"/>
                          </a:solidFill>
                        </a:rPr>
                        <a:t>％、</a:t>
                      </a:r>
                      <a:r>
                        <a:rPr kumimoji="1" lang="en-US" altLang="ja-JP" sz="900" dirty="0" smtClean="0">
                          <a:solidFill>
                            <a:schemeClr val="tx1"/>
                          </a:solidFill>
                        </a:rPr>
                        <a:t>2030</a:t>
                      </a:r>
                      <a:r>
                        <a:rPr kumimoji="1" lang="ja-JP" altLang="en-US" sz="900" dirty="0" smtClean="0">
                          <a:solidFill>
                            <a:schemeClr val="tx1"/>
                          </a:solidFill>
                        </a:rPr>
                        <a:t>年</a:t>
                      </a:r>
                      <a:r>
                        <a:rPr kumimoji="1" lang="en-US" altLang="ja-JP" sz="900" dirty="0" smtClean="0">
                          <a:solidFill>
                            <a:schemeClr val="tx1"/>
                          </a:solidFill>
                        </a:rPr>
                        <a:t>15</a:t>
                      </a:r>
                      <a:r>
                        <a:rPr kumimoji="1" lang="ja-JP" altLang="en-US" sz="900" dirty="0" smtClean="0">
                          <a:solidFill>
                            <a:schemeClr val="tx1"/>
                          </a:solidFill>
                        </a:rPr>
                        <a:t>％</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国内で公募されたグリーンボンド発行金額</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2025</a:t>
                      </a:r>
                      <a:r>
                        <a:rPr kumimoji="1" lang="ja-JP" altLang="en-US" sz="900" dirty="0" smtClean="0">
                          <a:solidFill>
                            <a:schemeClr val="tx1"/>
                          </a:solidFill>
                        </a:rPr>
                        <a:t>年</a:t>
                      </a:r>
                      <a:r>
                        <a:rPr kumimoji="1" lang="en-US" altLang="ja-JP" sz="900" dirty="0" smtClean="0">
                          <a:solidFill>
                            <a:schemeClr val="tx1"/>
                          </a:solidFill>
                        </a:rPr>
                        <a:t>1.6</a:t>
                      </a:r>
                      <a:r>
                        <a:rPr kumimoji="1" lang="ja-JP" altLang="en-US" sz="900" dirty="0" smtClean="0">
                          <a:solidFill>
                            <a:schemeClr val="tx1"/>
                          </a:solidFill>
                        </a:rPr>
                        <a:t>兆円、</a:t>
                      </a:r>
                      <a:r>
                        <a:rPr kumimoji="1" lang="en-US" altLang="ja-JP" sz="900" dirty="0" smtClean="0">
                          <a:solidFill>
                            <a:schemeClr val="tx1"/>
                          </a:solidFill>
                        </a:rPr>
                        <a:t>2030</a:t>
                      </a:r>
                      <a:r>
                        <a:rPr kumimoji="1" lang="ja-JP" altLang="en-US" sz="900" dirty="0" smtClean="0">
                          <a:solidFill>
                            <a:schemeClr val="tx1"/>
                          </a:solidFill>
                        </a:rPr>
                        <a:t>年</a:t>
                      </a:r>
                      <a:r>
                        <a:rPr kumimoji="1" lang="en-US" altLang="ja-JP" sz="900" dirty="0" smtClean="0">
                          <a:solidFill>
                            <a:schemeClr val="tx1"/>
                          </a:solidFill>
                        </a:rPr>
                        <a:t>3</a:t>
                      </a:r>
                      <a:r>
                        <a:rPr kumimoji="1" lang="ja-JP" altLang="en-US" sz="900" dirty="0" smtClean="0">
                          <a:solidFill>
                            <a:schemeClr val="tx1"/>
                          </a:solidFill>
                        </a:rPr>
                        <a:t>兆円</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都民のグリーンファイナンスへの関心に関する</a:t>
                      </a:r>
                      <a:endParaRPr kumimoji="1" lang="en-US" altLang="ja-JP" sz="900" b="1" dirty="0" smtClean="0">
                        <a:solidFill>
                          <a:schemeClr val="tx1"/>
                        </a:solidFill>
                      </a:endParaRPr>
                    </a:p>
                    <a:p>
                      <a:pPr algn="l"/>
                      <a:r>
                        <a:rPr kumimoji="1" lang="ja-JP" altLang="en-US" sz="900" b="1" dirty="0" smtClean="0">
                          <a:solidFill>
                            <a:schemeClr val="tx1"/>
                          </a:solidFill>
                        </a:rPr>
                        <a:t>　アンケート調査</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2025</a:t>
                      </a:r>
                      <a:r>
                        <a:rPr kumimoji="1" lang="ja-JP" altLang="en-US" sz="900" dirty="0" smtClean="0">
                          <a:solidFill>
                            <a:schemeClr val="tx1"/>
                          </a:solidFill>
                        </a:rPr>
                        <a:t>年</a:t>
                      </a:r>
                      <a:r>
                        <a:rPr kumimoji="1" lang="en-US" altLang="ja-JP" sz="900" dirty="0" smtClean="0">
                          <a:solidFill>
                            <a:schemeClr val="tx1"/>
                          </a:solidFill>
                        </a:rPr>
                        <a:t>30</a:t>
                      </a:r>
                      <a:r>
                        <a:rPr kumimoji="1" lang="ja-JP" altLang="en-US" sz="900" dirty="0" smtClean="0">
                          <a:solidFill>
                            <a:schemeClr val="tx1"/>
                          </a:solidFill>
                        </a:rPr>
                        <a:t>％、</a:t>
                      </a:r>
                      <a:r>
                        <a:rPr kumimoji="1" lang="en-US" altLang="ja-JP" sz="900" dirty="0" smtClean="0">
                          <a:solidFill>
                            <a:schemeClr val="tx1"/>
                          </a:solidFill>
                        </a:rPr>
                        <a:t>2030</a:t>
                      </a:r>
                      <a:r>
                        <a:rPr kumimoji="1" lang="ja-JP" altLang="en-US" sz="900" dirty="0" smtClean="0">
                          <a:solidFill>
                            <a:schemeClr val="tx1"/>
                          </a:solidFill>
                        </a:rPr>
                        <a:t>年</a:t>
                      </a:r>
                      <a:r>
                        <a:rPr kumimoji="1" lang="en-US" altLang="ja-JP" sz="900" dirty="0" smtClean="0">
                          <a:solidFill>
                            <a:schemeClr val="tx1"/>
                          </a:solidFill>
                        </a:rPr>
                        <a:t>30</a:t>
                      </a:r>
                      <a:r>
                        <a:rPr kumimoji="1" lang="ja-JP" altLang="en-US" sz="900" dirty="0" smtClean="0">
                          <a:solidFill>
                            <a:schemeClr val="tx1"/>
                          </a:solidFill>
                        </a:rPr>
                        <a:t>％（</a:t>
                      </a:r>
                      <a:r>
                        <a:rPr kumimoji="1" lang="en-US" altLang="ja-JP" sz="900" dirty="0" smtClean="0">
                          <a:solidFill>
                            <a:schemeClr val="tx1"/>
                          </a:solidFill>
                        </a:rPr>
                        <a:t>ESG</a:t>
                      </a:r>
                      <a:r>
                        <a:rPr kumimoji="1" lang="ja-JP" altLang="en-US" sz="900" dirty="0" smtClean="0">
                          <a:solidFill>
                            <a:schemeClr val="tx1"/>
                          </a:solidFill>
                        </a:rPr>
                        <a:t>投資への興味・関心ありと回答した割合）</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都民フィンテック企業数</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2025</a:t>
                      </a:r>
                      <a:r>
                        <a:rPr kumimoji="1" lang="ja-JP" altLang="en-US" sz="900" dirty="0" smtClean="0">
                          <a:solidFill>
                            <a:schemeClr val="tx1"/>
                          </a:solidFill>
                        </a:rPr>
                        <a:t>年　</a:t>
                      </a:r>
                      <a:r>
                        <a:rPr kumimoji="1" lang="en-US" altLang="ja-JP" sz="900" dirty="0" smtClean="0">
                          <a:solidFill>
                            <a:schemeClr val="tx1"/>
                          </a:solidFill>
                        </a:rPr>
                        <a:t>200</a:t>
                      </a:r>
                      <a:r>
                        <a:rPr kumimoji="1" lang="ja-JP" altLang="en-US" sz="900" dirty="0" smtClean="0">
                          <a:solidFill>
                            <a:schemeClr val="tx1"/>
                          </a:solidFill>
                        </a:rPr>
                        <a:t>社、</a:t>
                      </a:r>
                      <a:r>
                        <a:rPr kumimoji="1" lang="en-US" altLang="ja-JP" sz="900" dirty="0" smtClean="0">
                          <a:solidFill>
                            <a:schemeClr val="tx1"/>
                          </a:solidFill>
                        </a:rPr>
                        <a:t>2030</a:t>
                      </a:r>
                      <a:r>
                        <a:rPr kumimoji="1" lang="ja-JP" altLang="en-US" sz="900" dirty="0" smtClean="0">
                          <a:solidFill>
                            <a:schemeClr val="tx1"/>
                          </a:solidFill>
                        </a:rPr>
                        <a:t>年</a:t>
                      </a:r>
                      <a:r>
                        <a:rPr kumimoji="1" lang="en-US" altLang="ja-JP" sz="900" dirty="0" smtClean="0">
                          <a:solidFill>
                            <a:schemeClr val="tx1"/>
                          </a:solidFill>
                        </a:rPr>
                        <a:t>400</a:t>
                      </a:r>
                      <a:r>
                        <a:rPr kumimoji="1" lang="ja-JP" altLang="en-US" sz="900" dirty="0" smtClean="0">
                          <a:solidFill>
                            <a:schemeClr val="tx1"/>
                          </a:solidFill>
                        </a:rPr>
                        <a:t>社</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都内キャッシュレス決裁比率</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2025</a:t>
                      </a:r>
                      <a:r>
                        <a:rPr kumimoji="1" lang="ja-JP" altLang="en-US" sz="900" dirty="0" smtClean="0">
                          <a:solidFill>
                            <a:schemeClr val="tx1"/>
                          </a:solidFill>
                        </a:rPr>
                        <a:t>年　</a:t>
                      </a:r>
                      <a:r>
                        <a:rPr kumimoji="1" lang="en-US" altLang="ja-JP" sz="900" dirty="0" smtClean="0">
                          <a:solidFill>
                            <a:schemeClr val="tx1"/>
                          </a:solidFill>
                        </a:rPr>
                        <a:t>50</a:t>
                      </a:r>
                      <a:r>
                        <a:rPr kumimoji="1" lang="ja-JP" altLang="en-US" sz="900" dirty="0" smtClean="0">
                          <a:solidFill>
                            <a:schemeClr val="tx1"/>
                          </a:solidFill>
                        </a:rPr>
                        <a:t>％、</a:t>
                      </a:r>
                      <a:r>
                        <a:rPr kumimoji="1" lang="en-US" altLang="ja-JP" sz="900" dirty="0" smtClean="0">
                          <a:solidFill>
                            <a:schemeClr val="tx1"/>
                          </a:solidFill>
                        </a:rPr>
                        <a:t>2030</a:t>
                      </a:r>
                      <a:r>
                        <a:rPr kumimoji="1" lang="ja-JP" altLang="en-US" sz="900" dirty="0" smtClean="0">
                          <a:solidFill>
                            <a:schemeClr val="tx1"/>
                          </a:solidFill>
                        </a:rPr>
                        <a:t>年</a:t>
                      </a:r>
                      <a:r>
                        <a:rPr kumimoji="1" lang="en-US" altLang="ja-JP" sz="900" dirty="0" smtClean="0">
                          <a:solidFill>
                            <a:schemeClr val="tx1"/>
                          </a:solidFill>
                        </a:rPr>
                        <a:t>80</a:t>
                      </a:r>
                      <a:r>
                        <a:rPr kumimoji="1" lang="ja-JP" altLang="en-US" sz="900" dirty="0" smtClean="0">
                          <a:solidFill>
                            <a:schemeClr val="tx1"/>
                          </a:solidFill>
                        </a:rPr>
                        <a:t>％</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都内資産運用業者数</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2025</a:t>
                      </a:r>
                      <a:r>
                        <a:rPr kumimoji="1" lang="ja-JP" altLang="en-US" sz="900" dirty="0" smtClean="0">
                          <a:solidFill>
                            <a:schemeClr val="tx1"/>
                          </a:solidFill>
                        </a:rPr>
                        <a:t>年</a:t>
                      </a:r>
                      <a:r>
                        <a:rPr kumimoji="1" lang="en-US" altLang="ja-JP" sz="900" dirty="0" smtClean="0">
                          <a:solidFill>
                            <a:schemeClr val="tx1"/>
                          </a:solidFill>
                        </a:rPr>
                        <a:t>600</a:t>
                      </a:r>
                      <a:r>
                        <a:rPr kumimoji="1" lang="ja-JP" altLang="en-US" sz="900" dirty="0" smtClean="0">
                          <a:solidFill>
                            <a:schemeClr val="tx1"/>
                          </a:solidFill>
                        </a:rPr>
                        <a:t>社、</a:t>
                      </a:r>
                      <a:r>
                        <a:rPr kumimoji="1" lang="en-US" altLang="ja-JP" sz="900" dirty="0" smtClean="0">
                          <a:solidFill>
                            <a:schemeClr val="tx1"/>
                          </a:solidFill>
                        </a:rPr>
                        <a:t>2030</a:t>
                      </a:r>
                      <a:r>
                        <a:rPr kumimoji="1" lang="ja-JP" altLang="en-US" sz="900" dirty="0" smtClean="0">
                          <a:solidFill>
                            <a:schemeClr val="tx1"/>
                          </a:solidFill>
                        </a:rPr>
                        <a:t>年</a:t>
                      </a:r>
                      <a:r>
                        <a:rPr kumimoji="1" lang="en-US" altLang="ja-JP" sz="900" dirty="0" smtClean="0">
                          <a:solidFill>
                            <a:schemeClr val="tx1"/>
                          </a:solidFill>
                        </a:rPr>
                        <a:t>900</a:t>
                      </a:r>
                      <a:r>
                        <a:rPr kumimoji="1" lang="ja-JP" altLang="en-US" sz="900" dirty="0" smtClean="0">
                          <a:solidFill>
                            <a:schemeClr val="tx1"/>
                          </a:solidFill>
                        </a:rPr>
                        <a:t>社</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都内</a:t>
                      </a:r>
                      <a:r>
                        <a:rPr kumimoji="1" lang="en-US" altLang="ja-JP" sz="900" b="1" dirty="0" smtClean="0">
                          <a:solidFill>
                            <a:schemeClr val="tx1"/>
                          </a:solidFill>
                        </a:rPr>
                        <a:t>GDP</a:t>
                      </a:r>
                      <a:r>
                        <a:rPr kumimoji="1" lang="ja-JP" altLang="en-US" sz="900" b="1" dirty="0" smtClean="0">
                          <a:solidFill>
                            <a:schemeClr val="tx1"/>
                          </a:solidFill>
                        </a:rPr>
                        <a:t>の押上げ効果</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2025</a:t>
                      </a:r>
                      <a:r>
                        <a:rPr kumimoji="1" lang="ja-JP" altLang="en-US" sz="900" dirty="0" smtClean="0">
                          <a:solidFill>
                            <a:schemeClr val="tx1"/>
                          </a:solidFill>
                        </a:rPr>
                        <a:t>年</a:t>
                      </a:r>
                      <a:r>
                        <a:rPr kumimoji="1" lang="en-US" altLang="ja-JP" sz="900" dirty="0" smtClean="0">
                          <a:solidFill>
                            <a:schemeClr val="tx1"/>
                          </a:solidFill>
                        </a:rPr>
                        <a:t>5</a:t>
                      </a:r>
                      <a:r>
                        <a:rPr kumimoji="1" lang="ja-JP" altLang="en-US" sz="900" dirty="0" smtClean="0">
                          <a:solidFill>
                            <a:schemeClr val="tx1"/>
                          </a:solidFill>
                        </a:rPr>
                        <a:t>兆円押上げ、</a:t>
                      </a:r>
                      <a:r>
                        <a:rPr kumimoji="1" lang="en-US" altLang="ja-JP" sz="900" dirty="0" smtClean="0">
                          <a:solidFill>
                            <a:schemeClr val="tx1"/>
                          </a:solidFill>
                        </a:rPr>
                        <a:t/>
                      </a:r>
                      <a:br>
                        <a:rPr kumimoji="1" lang="en-US" altLang="ja-JP" sz="900"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2030</a:t>
                      </a:r>
                      <a:r>
                        <a:rPr kumimoji="1" lang="ja-JP" altLang="en-US" sz="900" dirty="0" smtClean="0">
                          <a:solidFill>
                            <a:schemeClr val="tx1"/>
                          </a:solidFill>
                        </a:rPr>
                        <a:t>年</a:t>
                      </a:r>
                      <a:r>
                        <a:rPr kumimoji="1" lang="en-US" altLang="ja-JP" sz="900" dirty="0" smtClean="0">
                          <a:solidFill>
                            <a:schemeClr val="tx1"/>
                          </a:solidFill>
                        </a:rPr>
                        <a:t>10</a:t>
                      </a:r>
                      <a:r>
                        <a:rPr kumimoji="1" lang="ja-JP" altLang="en-US" sz="900" dirty="0" smtClean="0">
                          <a:solidFill>
                            <a:schemeClr val="tx1"/>
                          </a:solidFill>
                        </a:rPr>
                        <a:t>兆円押上げ</a:t>
                      </a:r>
                      <a:endParaRPr kumimoji="1" lang="en-US" altLang="ja-JP" sz="900" dirty="0" smtClean="0">
                        <a:solidFill>
                          <a:schemeClr val="tx1"/>
                        </a:solidFill>
                      </a:endParaRPr>
                    </a:p>
                  </a:txBody>
                  <a:tcPr marR="72000" anchor="ctr"/>
                </a:tc>
                <a:tc>
                  <a:txBody>
                    <a:bodyPr/>
                    <a:lstStyle/>
                    <a:p>
                      <a:pPr algn="l"/>
                      <a:r>
                        <a:rPr kumimoji="1" lang="ja-JP" altLang="en-US" sz="900" dirty="0" smtClean="0">
                          <a:solidFill>
                            <a:schemeClr val="tx1"/>
                          </a:solidFill>
                        </a:rPr>
                        <a:t>１．社会的課題の解決に貢献する分厚い金融市場の構築～「 </a:t>
                      </a:r>
                      <a:r>
                        <a:rPr kumimoji="1" lang="en-US" altLang="ja-JP" sz="900" dirty="0" smtClean="0">
                          <a:solidFill>
                            <a:schemeClr val="tx1"/>
                          </a:solidFill>
                        </a:rPr>
                        <a:t>Tokyo Green Finance </a:t>
                      </a:r>
                      <a:r>
                        <a:rPr kumimoji="1" lang="en-US" altLang="ja-JP" sz="900" dirty="0" err="1" smtClean="0">
                          <a:solidFill>
                            <a:schemeClr val="tx1"/>
                          </a:solidFill>
                        </a:rPr>
                        <a:t>Init</a:t>
                      </a:r>
                      <a:r>
                        <a:rPr kumimoji="1" lang="en-US" altLang="ja-JP" sz="900" dirty="0" smtClean="0">
                          <a:solidFill>
                            <a:schemeClr val="tx1"/>
                          </a:solidFill>
                        </a:rPr>
                        <a:t> </a:t>
                      </a:r>
                      <a:r>
                        <a:rPr kumimoji="1" lang="en-US" altLang="ja-JP" sz="900" dirty="0" err="1" smtClean="0">
                          <a:solidFill>
                            <a:schemeClr val="tx1"/>
                          </a:solidFill>
                        </a:rPr>
                        <a:t>iative</a:t>
                      </a:r>
                      <a:r>
                        <a:rPr kumimoji="1" lang="en-US" altLang="ja-JP" sz="900" dirty="0" smtClean="0">
                          <a:solidFill>
                            <a:schemeClr val="tx1"/>
                          </a:solidFill>
                        </a:rPr>
                        <a:t> TGFI</a:t>
                      </a:r>
                      <a:r>
                        <a:rPr kumimoji="1" lang="ja-JP" altLang="en-US" sz="900" dirty="0" smtClean="0">
                          <a:solidFill>
                            <a:schemeClr val="tx1"/>
                          </a:solidFill>
                        </a:rPr>
                        <a:t> 」 の 推進。</a:t>
                      </a:r>
                    </a:p>
                    <a:p>
                      <a:pPr algn="l"/>
                      <a:r>
                        <a:rPr kumimoji="1" lang="ja-JP" altLang="en-US" sz="900" dirty="0" smtClean="0">
                          <a:solidFill>
                            <a:schemeClr val="tx1"/>
                          </a:solidFill>
                        </a:rPr>
                        <a:t>２．フィンテックの活用等による金融のデジタライゼーション。</a:t>
                      </a:r>
                    </a:p>
                    <a:p>
                      <a:pPr algn="l"/>
                      <a:r>
                        <a:rPr kumimoji="1" lang="ja-JP" altLang="en-US" sz="900" dirty="0" smtClean="0">
                          <a:solidFill>
                            <a:schemeClr val="tx1"/>
                          </a:solidFill>
                        </a:rPr>
                        <a:t>３．資産運用業者をはじめとする多様な金融関連プレーヤーの集積という</a:t>
                      </a:r>
                      <a:r>
                        <a:rPr kumimoji="1" lang="ja-JP" altLang="en-US" sz="900" b="1" dirty="0" smtClean="0">
                          <a:solidFill>
                            <a:schemeClr val="tx1"/>
                          </a:solidFill>
                        </a:rPr>
                        <a:t>三つの柱に関する目標に加え、</a:t>
                      </a:r>
                      <a:r>
                        <a:rPr kumimoji="1" lang="ja-JP" altLang="en-US" sz="900" dirty="0" smtClean="0">
                          <a:solidFill>
                            <a:schemeClr val="tx1"/>
                          </a:solidFill>
                        </a:rPr>
                        <a:t>構想の推進を通じた金融産業の活性化が</a:t>
                      </a:r>
                      <a:r>
                        <a:rPr kumimoji="1" lang="ja-JP" altLang="en-US" sz="900" b="1" dirty="0" smtClean="0">
                          <a:solidFill>
                            <a:schemeClr val="tx1"/>
                          </a:solidFill>
                        </a:rPr>
                        <a:t>都内経済に及ぼす波及効果について試算。</a:t>
                      </a:r>
                      <a:endParaRPr kumimoji="1" lang="ja-JP" altLang="en-US" sz="900" b="1" dirty="0">
                        <a:solidFill>
                          <a:schemeClr val="tx1"/>
                        </a:solidFill>
                      </a:endParaRPr>
                    </a:p>
                  </a:txBody>
                  <a:tcPr marR="72000" anchor="ctr"/>
                </a:tc>
                <a:tc>
                  <a:txBody>
                    <a:bodyPr/>
                    <a:lstStyle/>
                    <a:p>
                      <a:pPr algn="l"/>
                      <a:r>
                        <a:rPr kumimoji="1" lang="ja-JP" altLang="en-US" sz="900" b="1" dirty="0" smtClean="0"/>
                        <a:t>長期目標</a:t>
                      </a:r>
                      <a:r>
                        <a:rPr kumimoji="1" lang="en-US" altLang="ja-JP" sz="900" b="1" dirty="0" smtClean="0"/>
                        <a:t>:2030</a:t>
                      </a:r>
                      <a:r>
                        <a:rPr kumimoji="1" lang="ja-JP" altLang="en-US" sz="900" b="1" dirty="0" smtClean="0"/>
                        <a:t>年</a:t>
                      </a:r>
                      <a:endParaRPr kumimoji="1" lang="en-US" altLang="ja-JP" sz="900" b="1" dirty="0" smtClean="0"/>
                    </a:p>
                    <a:p>
                      <a:pPr algn="l"/>
                      <a:r>
                        <a:rPr kumimoji="1" lang="ja-JP" altLang="en-US" sz="900" b="1" dirty="0" smtClean="0"/>
                        <a:t>中間目標</a:t>
                      </a:r>
                      <a:r>
                        <a:rPr kumimoji="1" lang="en-US" altLang="ja-JP" sz="900" b="1" dirty="0" smtClean="0"/>
                        <a:t>:2025</a:t>
                      </a:r>
                      <a:r>
                        <a:rPr kumimoji="1" lang="ja-JP" altLang="en-US" sz="900" b="1" dirty="0" smtClean="0"/>
                        <a:t>年</a:t>
                      </a:r>
                      <a:endParaRPr kumimoji="1" lang="en-US" altLang="ja-JP" sz="900" b="1" dirty="0" smtClean="0"/>
                    </a:p>
                    <a:p>
                      <a:pPr algn="l"/>
                      <a:endParaRPr kumimoji="1" lang="en-US" altLang="ja-JP" sz="900" b="1" dirty="0" smtClean="0"/>
                    </a:p>
                    <a:p>
                      <a:pPr algn="l"/>
                      <a:r>
                        <a:rPr kumimoji="1" lang="ja-JP" altLang="en-US" sz="900" dirty="0" smtClean="0"/>
                        <a:t>（長期的な目標として</a:t>
                      </a:r>
                      <a:r>
                        <a:rPr kumimoji="1" lang="en-US" altLang="ja-JP" sz="900" dirty="0" smtClean="0"/>
                        <a:t>2030 </a:t>
                      </a:r>
                      <a:r>
                        <a:rPr kumimoji="1" lang="ja-JP" altLang="en-US" sz="900" dirty="0" smtClean="0"/>
                        <a:t>年の目標を、その目標に到達するための中間目標として </a:t>
                      </a:r>
                      <a:r>
                        <a:rPr kumimoji="1" lang="en-US" altLang="ja-JP" sz="900" dirty="0" smtClean="0"/>
                        <a:t>2025 </a:t>
                      </a:r>
                      <a:r>
                        <a:rPr kumimoji="1" lang="ja-JP" altLang="en-US" sz="900" dirty="0" smtClean="0"/>
                        <a:t>年の目標を定め、達成度を検証しつつ取組の深化を図っていく。）</a:t>
                      </a:r>
                      <a:endParaRPr kumimoji="1" lang="ja-JP" altLang="en-US" sz="900" dirty="0"/>
                    </a:p>
                  </a:txBody>
                  <a:tcPr marR="72000" anchor="ctr"/>
                </a:tc>
                <a:extLst>
                  <a:ext uri="{0D108BD9-81ED-4DB2-BD59-A6C34878D82A}">
                    <a16:rowId xmlns:a16="http://schemas.microsoft.com/office/drawing/2014/main" val="805438890"/>
                  </a:ext>
                </a:extLst>
              </a:tr>
              <a:tr h="899496">
                <a:tc>
                  <a:txBody>
                    <a:bodyPr/>
                    <a:lstStyle/>
                    <a:p>
                      <a:pPr algn="ctr"/>
                      <a:r>
                        <a:rPr kumimoji="1" lang="ja-JP" altLang="en-US" sz="900" dirty="0" smtClean="0">
                          <a:solidFill>
                            <a:schemeClr val="tx1"/>
                          </a:solidFill>
                        </a:rPr>
                        <a:t>（福岡県）</a:t>
                      </a:r>
                      <a:endParaRPr kumimoji="1" lang="en-US" altLang="ja-JP" sz="900" dirty="0" smtClean="0">
                        <a:solidFill>
                          <a:schemeClr val="tx1"/>
                        </a:solidFill>
                      </a:endParaRPr>
                    </a:p>
                    <a:p>
                      <a:pPr algn="ctr"/>
                      <a:r>
                        <a:rPr kumimoji="1" lang="ja-JP" altLang="en-US" sz="900" dirty="0" smtClean="0">
                          <a:solidFill>
                            <a:schemeClr val="tx1"/>
                          </a:solidFill>
                        </a:rPr>
                        <a:t>福岡県総合計画</a:t>
                      </a:r>
                      <a:endParaRPr kumimoji="1" lang="en-US" altLang="ja-JP" sz="900" dirty="0" smtClean="0">
                        <a:solidFill>
                          <a:schemeClr val="tx1"/>
                        </a:solidFill>
                      </a:endParaRPr>
                    </a:p>
                    <a:p>
                      <a:pPr algn="ctr"/>
                      <a:r>
                        <a:rPr kumimoji="1" lang="ja-JP" altLang="en-US" sz="900" dirty="0" smtClean="0">
                          <a:solidFill>
                            <a:schemeClr val="tx1"/>
                          </a:solidFill>
                        </a:rPr>
                        <a:t>（</a:t>
                      </a:r>
                      <a:r>
                        <a:rPr kumimoji="1" lang="en-US" altLang="ja-JP" sz="900" dirty="0" smtClean="0">
                          <a:solidFill>
                            <a:schemeClr val="tx1"/>
                          </a:solidFill>
                        </a:rPr>
                        <a:t>2022</a:t>
                      </a:r>
                      <a:r>
                        <a:rPr kumimoji="1" lang="ja-JP" altLang="en-US" sz="900" dirty="0" smtClean="0">
                          <a:solidFill>
                            <a:schemeClr val="tx1"/>
                          </a:solidFill>
                        </a:rPr>
                        <a:t>年）</a:t>
                      </a:r>
                      <a:endParaRPr kumimoji="1" lang="ja-JP" altLang="en-US" sz="900" dirty="0">
                        <a:solidFill>
                          <a:schemeClr val="tx1"/>
                        </a:solidFill>
                      </a:endParaRPr>
                    </a:p>
                  </a:txBody>
                  <a:tcPr marR="72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・めざす姿の実現に向け、展開する施策を</a:t>
                      </a:r>
                      <a:endParaRPr kumimoji="1" lang="en-US" altLang="ja-JP" sz="9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　体系的に整理し、</a:t>
                      </a:r>
                      <a:r>
                        <a:rPr kumimoji="1" lang="ja-JP" altLang="en-US" sz="900" b="1" dirty="0" smtClean="0">
                          <a:solidFill>
                            <a:schemeClr val="tx1"/>
                          </a:solidFill>
                        </a:rPr>
                        <a:t>施策ごとに数値目標</a:t>
                      </a:r>
                      <a:r>
                        <a:rPr kumimoji="1" lang="ja-JP" altLang="en-US" sz="900" b="0" dirty="0" smtClean="0">
                          <a:solidFill>
                            <a:schemeClr val="tx1"/>
                          </a:solidFill>
                        </a:rPr>
                        <a:t>を掲載。</a:t>
                      </a:r>
                      <a:endParaRPr kumimoji="1" lang="en-US" altLang="ja-JP" sz="900" b="0" dirty="0" smtClean="0">
                        <a:solidFill>
                          <a:schemeClr val="tx1"/>
                        </a:solidFill>
                      </a:endParaRPr>
                    </a:p>
                  </a:txBody>
                  <a:tcPr marR="72000" anchor="ctr"/>
                </a:tc>
                <a:tc>
                  <a:txBody>
                    <a:bodyPr/>
                    <a:lstStyle/>
                    <a:p>
                      <a:pPr algn="l"/>
                      <a:r>
                        <a:rPr kumimoji="1" lang="ja-JP" altLang="en-US" sz="900" dirty="0" smtClean="0">
                          <a:solidFill>
                            <a:schemeClr val="tx1"/>
                          </a:solidFill>
                        </a:rPr>
                        <a:t>令和</a:t>
                      </a:r>
                      <a:r>
                        <a:rPr kumimoji="1" lang="en-US" altLang="ja-JP" sz="900" dirty="0" smtClean="0">
                          <a:solidFill>
                            <a:schemeClr val="tx1"/>
                          </a:solidFill>
                        </a:rPr>
                        <a:t>2</a:t>
                      </a:r>
                      <a:r>
                        <a:rPr kumimoji="1" lang="ja-JP" altLang="en-US" sz="900" dirty="0" smtClean="0">
                          <a:solidFill>
                            <a:schemeClr val="tx1"/>
                          </a:solidFill>
                        </a:rPr>
                        <a:t>年度を当初値とし、令和</a:t>
                      </a:r>
                      <a:r>
                        <a:rPr kumimoji="1" lang="en-US" altLang="ja-JP" sz="900" dirty="0" smtClean="0">
                          <a:solidFill>
                            <a:schemeClr val="tx1"/>
                          </a:solidFill>
                        </a:rPr>
                        <a:t>8</a:t>
                      </a:r>
                      <a:r>
                        <a:rPr kumimoji="1" lang="ja-JP" altLang="en-US" sz="900" dirty="0" smtClean="0">
                          <a:solidFill>
                            <a:schemeClr val="tx1"/>
                          </a:solidFill>
                        </a:rPr>
                        <a:t>年度の目標値を設定。</a:t>
                      </a:r>
                    </a:p>
                  </a:txBody>
                  <a:tcPr marR="72000" anchor="ctr"/>
                </a:tc>
                <a:tc>
                  <a:txBody>
                    <a:bodyPr/>
                    <a:lstStyle/>
                    <a:p>
                      <a:pPr algn="l"/>
                      <a:r>
                        <a:rPr kumimoji="1" lang="en-US" altLang="ja-JP" sz="900" b="1" dirty="0" smtClean="0"/>
                        <a:t>2026</a:t>
                      </a:r>
                      <a:r>
                        <a:rPr kumimoji="1" lang="ja-JP" altLang="en-US" sz="900" b="1" dirty="0" smtClean="0"/>
                        <a:t>年度</a:t>
                      </a:r>
                      <a:endParaRPr kumimoji="1" lang="en-US" altLang="ja-JP" sz="900" b="1" dirty="0" smtClean="0"/>
                    </a:p>
                    <a:p>
                      <a:pPr algn="l"/>
                      <a:endParaRPr kumimoji="1" lang="ja-JP" altLang="en-US" sz="900" dirty="0"/>
                    </a:p>
                    <a:p>
                      <a:pPr algn="l"/>
                      <a:r>
                        <a:rPr kumimoji="1" lang="ja-JP" altLang="en-US" sz="900" dirty="0" smtClean="0"/>
                        <a:t>（計画期間は</a:t>
                      </a:r>
                      <a:r>
                        <a:rPr kumimoji="1" lang="en-US" altLang="ja-JP" sz="900" dirty="0" smtClean="0"/>
                        <a:t>2022</a:t>
                      </a:r>
                      <a:r>
                        <a:rPr kumimoji="1" lang="ja-JP" altLang="en-US" sz="900" dirty="0" smtClean="0"/>
                        <a:t>年度から</a:t>
                      </a:r>
                      <a:r>
                        <a:rPr kumimoji="1" lang="en-US" altLang="ja-JP" sz="900" dirty="0" smtClean="0"/>
                        <a:t>2026</a:t>
                      </a:r>
                      <a:r>
                        <a:rPr kumimoji="1" lang="ja-JP" altLang="en-US" sz="900" dirty="0" smtClean="0"/>
                        <a:t>年度までの</a:t>
                      </a:r>
                      <a:r>
                        <a:rPr kumimoji="1" lang="en-US" altLang="ja-JP" sz="900" dirty="0" smtClean="0"/>
                        <a:t>5</a:t>
                      </a:r>
                      <a:r>
                        <a:rPr kumimoji="1" lang="ja-JP" altLang="en-US" sz="900" dirty="0" smtClean="0"/>
                        <a:t>年間。）</a:t>
                      </a:r>
                    </a:p>
                  </a:txBody>
                  <a:tcPr marR="72000" anchor="ctr"/>
                </a:tc>
                <a:extLst>
                  <a:ext uri="{0D108BD9-81ED-4DB2-BD59-A6C34878D82A}">
                    <a16:rowId xmlns:a16="http://schemas.microsoft.com/office/drawing/2014/main" val="240332068"/>
                  </a:ext>
                </a:extLst>
              </a:tr>
            </a:tbl>
          </a:graphicData>
        </a:graphic>
      </p:graphicFrame>
      <p:sp>
        <p:nvSpPr>
          <p:cNvPr id="5" name="テキスト ボックス 4"/>
          <p:cNvSpPr txBox="1">
            <a:spLocks noChangeArrowheads="1"/>
          </p:cNvSpPr>
          <p:nvPr/>
        </p:nvSpPr>
        <p:spPr bwMode="auto">
          <a:xfrm>
            <a:off x="7211039" y="6330560"/>
            <a:ext cx="181480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出典：各戦略をもとに副首都推進局で作成</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38088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8</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147169223"/>
              </p:ext>
            </p:extLst>
          </p:nvPr>
        </p:nvGraphicFramePr>
        <p:xfrm>
          <a:off x="215830" y="81341"/>
          <a:ext cx="8712340" cy="6622293"/>
        </p:xfrm>
        <a:graphic>
          <a:graphicData uri="http://schemas.openxmlformats.org/drawingml/2006/table">
            <a:tbl>
              <a:tblPr firstRow="1" bandRow="1">
                <a:tableStyleId>{5940675A-B579-460E-94D1-54222C63F5DA}</a:tableStyleId>
              </a:tblPr>
              <a:tblGrid>
                <a:gridCol w="1045394">
                  <a:extLst>
                    <a:ext uri="{9D8B030D-6E8A-4147-A177-3AD203B41FA5}">
                      <a16:colId xmlns:a16="http://schemas.microsoft.com/office/drawing/2014/main" val="929247477"/>
                    </a:ext>
                  </a:extLst>
                </a:gridCol>
                <a:gridCol w="2540000">
                  <a:extLst>
                    <a:ext uri="{9D8B030D-6E8A-4147-A177-3AD203B41FA5}">
                      <a16:colId xmlns:a16="http://schemas.microsoft.com/office/drawing/2014/main" val="3903312389"/>
                    </a:ext>
                  </a:extLst>
                </a:gridCol>
                <a:gridCol w="2197100">
                  <a:extLst>
                    <a:ext uri="{9D8B030D-6E8A-4147-A177-3AD203B41FA5}">
                      <a16:colId xmlns:a16="http://schemas.microsoft.com/office/drawing/2014/main" val="1935489759"/>
                    </a:ext>
                  </a:extLst>
                </a:gridCol>
                <a:gridCol w="2929846">
                  <a:extLst>
                    <a:ext uri="{9D8B030D-6E8A-4147-A177-3AD203B41FA5}">
                      <a16:colId xmlns:a16="http://schemas.microsoft.com/office/drawing/2014/main" val="4084429353"/>
                    </a:ext>
                  </a:extLst>
                </a:gridCol>
              </a:tblGrid>
              <a:tr h="268096">
                <a:tc>
                  <a:txBody>
                    <a:bodyPr/>
                    <a:lstStyle/>
                    <a:p>
                      <a:pPr algn="ctr"/>
                      <a:r>
                        <a:rPr kumimoji="1" lang="ja-JP" altLang="en-US" sz="1200" dirty="0" smtClean="0"/>
                        <a:t>戦略名</a:t>
                      </a:r>
                      <a:endParaRPr kumimoji="1" lang="ja-JP" altLang="en-US" sz="1200" dirty="0"/>
                    </a:p>
                  </a:txBody>
                  <a:tcPr anchor="ctr"/>
                </a:tc>
                <a:tc>
                  <a:txBody>
                    <a:bodyPr/>
                    <a:lstStyle/>
                    <a:p>
                      <a:pPr algn="ctr"/>
                      <a:r>
                        <a:rPr kumimoji="1" lang="ja-JP" altLang="en-US" sz="1200" dirty="0" smtClean="0"/>
                        <a:t>目標</a:t>
                      </a:r>
                      <a:endParaRPr kumimoji="1" lang="ja-JP" altLang="en-US" sz="1200" dirty="0"/>
                    </a:p>
                  </a:txBody>
                  <a:tcPr anchor="ctr"/>
                </a:tc>
                <a:tc>
                  <a:txBody>
                    <a:bodyPr/>
                    <a:lstStyle/>
                    <a:p>
                      <a:pPr algn="ctr"/>
                      <a:r>
                        <a:rPr kumimoji="1" lang="ja-JP" altLang="en-US" sz="1200" dirty="0" smtClean="0"/>
                        <a:t>目標設定の考え方</a:t>
                      </a:r>
                      <a:endParaRPr kumimoji="1" lang="ja-JP" altLang="en-US" sz="1200" dirty="0"/>
                    </a:p>
                  </a:txBody>
                  <a:tcPr anchor="ctr"/>
                </a:tc>
                <a:tc>
                  <a:txBody>
                    <a:bodyPr/>
                    <a:lstStyle/>
                    <a:p>
                      <a:pPr algn="ctr"/>
                      <a:r>
                        <a:rPr kumimoji="1" lang="ja-JP" altLang="en-US" sz="1200" dirty="0" smtClean="0"/>
                        <a:t>目標年次</a:t>
                      </a:r>
                      <a:endParaRPr kumimoji="1" lang="en-US" altLang="ja-JP" sz="1200" dirty="0" smtClean="0"/>
                    </a:p>
                  </a:txBody>
                  <a:tcPr anchor="ctr"/>
                </a:tc>
                <a:extLst>
                  <a:ext uri="{0D108BD9-81ED-4DB2-BD59-A6C34878D82A}">
                    <a16:rowId xmlns:a16="http://schemas.microsoft.com/office/drawing/2014/main" val="2193877178"/>
                  </a:ext>
                </a:extLst>
              </a:tr>
              <a:tr h="1295797">
                <a:tc>
                  <a:txBody>
                    <a:bodyPr/>
                    <a:lstStyle/>
                    <a:p>
                      <a:pPr algn="ctr"/>
                      <a:r>
                        <a:rPr kumimoji="1" lang="ja-JP" altLang="en-US" sz="900" dirty="0" smtClean="0">
                          <a:solidFill>
                            <a:schemeClr val="tx1"/>
                          </a:solidFill>
                        </a:rPr>
                        <a:t>あいちビジョン</a:t>
                      </a:r>
                      <a:r>
                        <a:rPr kumimoji="1" lang="en-US" altLang="ja-JP" sz="900" dirty="0" smtClean="0">
                          <a:solidFill>
                            <a:schemeClr val="tx1"/>
                          </a:solidFill>
                        </a:rPr>
                        <a:t>2030</a:t>
                      </a:r>
                    </a:p>
                    <a:p>
                      <a:pPr algn="ctr"/>
                      <a:r>
                        <a:rPr kumimoji="1" lang="ja-JP" altLang="en-US" sz="900" dirty="0" smtClean="0">
                          <a:solidFill>
                            <a:schemeClr val="tx1"/>
                          </a:solidFill>
                        </a:rPr>
                        <a:t>（</a:t>
                      </a:r>
                      <a:r>
                        <a:rPr kumimoji="1" lang="en-US" altLang="ja-JP" sz="900" dirty="0" smtClean="0">
                          <a:solidFill>
                            <a:schemeClr val="tx1"/>
                          </a:solidFill>
                        </a:rPr>
                        <a:t>2020</a:t>
                      </a:r>
                      <a:r>
                        <a:rPr kumimoji="1" lang="ja-JP" altLang="en-US" sz="900" dirty="0" smtClean="0">
                          <a:solidFill>
                            <a:schemeClr val="tx1"/>
                          </a:solidFill>
                        </a:rPr>
                        <a:t>年）</a:t>
                      </a:r>
                      <a:endParaRPr kumimoji="1" lang="ja-JP" altLang="en-US" sz="900" dirty="0">
                        <a:solidFill>
                          <a:schemeClr val="tx1"/>
                        </a:solidFill>
                      </a:endParaRPr>
                    </a:p>
                  </a:txBody>
                  <a:tcPr anchor="ctr"/>
                </a:tc>
                <a:tc>
                  <a:txBody>
                    <a:bodyPr/>
                    <a:lstStyle/>
                    <a:p>
                      <a:pPr algn="l"/>
                      <a:r>
                        <a:rPr kumimoji="1" lang="ja-JP" altLang="en-US" sz="900" b="1" dirty="0" smtClean="0">
                          <a:solidFill>
                            <a:schemeClr val="tx1"/>
                          </a:solidFill>
                        </a:rPr>
                        <a:t>・県民の幸福感</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10</a:t>
                      </a:r>
                      <a:r>
                        <a:rPr kumimoji="1" lang="ja-JP" altLang="en-US" sz="900" dirty="0" smtClean="0">
                          <a:solidFill>
                            <a:schemeClr val="tx1"/>
                          </a:solidFill>
                        </a:rPr>
                        <a:t>点満点中、平均</a:t>
                      </a:r>
                      <a:r>
                        <a:rPr kumimoji="1" lang="en-US" altLang="ja-JP" sz="900" dirty="0" smtClean="0">
                          <a:solidFill>
                            <a:schemeClr val="tx1"/>
                          </a:solidFill>
                        </a:rPr>
                        <a:t>6.5</a:t>
                      </a:r>
                      <a:r>
                        <a:rPr kumimoji="1" lang="ja-JP" altLang="en-US" sz="900" dirty="0" smtClean="0">
                          <a:solidFill>
                            <a:schemeClr val="tx1"/>
                          </a:solidFill>
                        </a:rPr>
                        <a:t>点超えの維持</a:t>
                      </a:r>
                      <a:endParaRPr kumimoji="1" lang="en-US" altLang="ja-JP" sz="900" dirty="0" smtClean="0">
                        <a:solidFill>
                          <a:schemeClr val="tx1"/>
                        </a:solidFill>
                      </a:endParaRPr>
                    </a:p>
                    <a:p>
                      <a:pPr algn="l"/>
                      <a:r>
                        <a:rPr kumimoji="1" lang="ja-JP" altLang="en-US" sz="900" b="1" dirty="0" smtClean="0">
                          <a:solidFill>
                            <a:schemeClr val="tx1"/>
                          </a:solidFill>
                        </a:rPr>
                        <a:t>・県内総生産の国内総生産に対するシェア</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7.7%</a:t>
                      </a:r>
                      <a:r>
                        <a:rPr kumimoji="1" lang="ja-JP" altLang="en-US" sz="900" dirty="0" smtClean="0">
                          <a:solidFill>
                            <a:schemeClr val="tx1"/>
                          </a:solidFill>
                        </a:rPr>
                        <a:t>程度</a:t>
                      </a:r>
                      <a:endParaRPr kumimoji="1" lang="en-US" altLang="ja-JP" sz="900" dirty="0" smtClean="0">
                        <a:solidFill>
                          <a:schemeClr val="tx1"/>
                        </a:solidFill>
                      </a:endParaRPr>
                    </a:p>
                    <a:p>
                      <a:pPr algn="l"/>
                      <a:r>
                        <a:rPr kumimoji="1" lang="ja-JP" altLang="en-US" sz="900" b="1" dirty="0" smtClean="0">
                          <a:solidFill>
                            <a:schemeClr val="tx1"/>
                          </a:solidFill>
                        </a:rPr>
                        <a:t>・温室効果ガスの総排出量の削減率</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26</a:t>
                      </a:r>
                      <a:r>
                        <a:rPr kumimoji="1" lang="ja-JP" altLang="en-US" sz="900" dirty="0" smtClean="0">
                          <a:solidFill>
                            <a:schemeClr val="tx1"/>
                          </a:solidFill>
                        </a:rPr>
                        <a:t>％削減（</a:t>
                      </a:r>
                      <a:r>
                        <a:rPr kumimoji="1" lang="en-US" altLang="ja-JP" sz="900" dirty="0" smtClean="0">
                          <a:solidFill>
                            <a:schemeClr val="tx1"/>
                          </a:solidFill>
                        </a:rPr>
                        <a:t>2013</a:t>
                      </a:r>
                      <a:r>
                        <a:rPr kumimoji="1" lang="ja-JP" altLang="en-US" sz="900" dirty="0" smtClean="0">
                          <a:solidFill>
                            <a:schemeClr val="tx1"/>
                          </a:solidFill>
                        </a:rPr>
                        <a:t>年度比）</a:t>
                      </a:r>
                      <a:endParaRPr kumimoji="1" lang="ja-JP" altLang="en-US" sz="900" dirty="0">
                        <a:solidFill>
                          <a:schemeClr val="tx1"/>
                        </a:solidFill>
                      </a:endParaRPr>
                    </a:p>
                  </a:txBody>
                  <a:tcPr anchor="ctr"/>
                </a:tc>
                <a:tc>
                  <a:txBody>
                    <a:bodyPr/>
                    <a:lstStyle/>
                    <a:p>
                      <a:pPr algn="l"/>
                      <a:r>
                        <a:rPr kumimoji="1" lang="ja-JP" altLang="en-US" sz="900" dirty="0" smtClean="0"/>
                        <a:t>・県民の幸福感</a:t>
                      </a:r>
                      <a:endParaRPr kumimoji="1" lang="en-US" altLang="ja-JP" sz="900" dirty="0" smtClean="0"/>
                    </a:p>
                    <a:p>
                      <a:pPr algn="l"/>
                      <a:r>
                        <a:rPr kumimoji="1" lang="ja-JP" altLang="en-US" sz="900" dirty="0" smtClean="0"/>
                        <a:t>　⇒県政世論調査</a:t>
                      </a:r>
                      <a:r>
                        <a:rPr kumimoji="1" lang="ja-JP" altLang="en-US" sz="900" b="1" dirty="0" smtClean="0"/>
                        <a:t>過去４回の平均</a:t>
                      </a:r>
                      <a:r>
                        <a:rPr kumimoji="1" lang="ja-JP" altLang="en-US" sz="900" dirty="0" smtClean="0"/>
                        <a:t>（</a:t>
                      </a:r>
                      <a:r>
                        <a:rPr kumimoji="1" lang="en-US" altLang="ja-JP" sz="900" dirty="0" smtClean="0"/>
                        <a:t>6.5</a:t>
                      </a:r>
                    </a:p>
                    <a:p>
                      <a:pPr algn="l"/>
                      <a:r>
                        <a:rPr kumimoji="1" lang="ja-JP" altLang="en-US" sz="900" dirty="0" smtClean="0"/>
                        <a:t>　　 点）</a:t>
                      </a:r>
                      <a:r>
                        <a:rPr kumimoji="1" lang="ja-JP" altLang="en-US" sz="900" b="1" dirty="0" smtClean="0"/>
                        <a:t>超え</a:t>
                      </a:r>
                      <a:r>
                        <a:rPr kumimoji="1" lang="ja-JP" altLang="en-US" sz="900" dirty="0" smtClean="0"/>
                        <a:t>の維持をめざす。</a:t>
                      </a:r>
                      <a:endParaRPr kumimoji="1" lang="en-US" altLang="ja-JP" sz="900" dirty="0" smtClean="0"/>
                    </a:p>
                    <a:p>
                      <a:pPr algn="l"/>
                      <a:r>
                        <a:rPr kumimoji="1" lang="ja-JP" altLang="en-US" sz="900" dirty="0" smtClean="0"/>
                        <a:t>・県内総生産の国内総生産に対するシェア</a:t>
                      </a:r>
                      <a:endParaRPr kumimoji="1" lang="en-US" altLang="ja-JP" sz="900" dirty="0" smtClean="0"/>
                    </a:p>
                    <a:p>
                      <a:pPr algn="l"/>
                      <a:r>
                        <a:rPr kumimoji="1" lang="ja-JP" altLang="en-US" sz="900" dirty="0" smtClean="0"/>
                        <a:t>　⇒</a:t>
                      </a:r>
                      <a:r>
                        <a:rPr kumimoji="1" lang="ja-JP" altLang="en-US" sz="900" b="1" dirty="0" smtClean="0"/>
                        <a:t>世界同時不況前</a:t>
                      </a:r>
                      <a:r>
                        <a:rPr kumimoji="1" lang="ja-JP" altLang="en-US" sz="900" dirty="0" smtClean="0"/>
                        <a:t>の</a:t>
                      </a:r>
                      <a:r>
                        <a:rPr kumimoji="1" lang="en-US" altLang="ja-JP" sz="900" dirty="0" smtClean="0"/>
                        <a:t>7.6</a:t>
                      </a:r>
                      <a:r>
                        <a:rPr kumimoji="1" lang="ja-JP" altLang="en-US" sz="900" dirty="0" smtClean="0"/>
                        <a:t>％</a:t>
                      </a:r>
                      <a:r>
                        <a:rPr kumimoji="1" lang="ja-JP" altLang="en-US" sz="900" b="1" dirty="0" smtClean="0"/>
                        <a:t>を上回り</a:t>
                      </a:r>
                      <a:r>
                        <a:rPr kumimoji="1" lang="ja-JP" altLang="en-US" sz="900" dirty="0" smtClean="0"/>
                        <a:t>、</a:t>
                      </a:r>
                      <a:r>
                        <a:rPr kumimoji="1" lang="en-US" altLang="ja-JP" sz="900" dirty="0" smtClean="0"/>
                        <a:t/>
                      </a:r>
                      <a:br>
                        <a:rPr kumimoji="1" lang="en-US" altLang="ja-JP" sz="900" dirty="0" smtClean="0"/>
                      </a:br>
                      <a:r>
                        <a:rPr kumimoji="1" lang="ja-JP" altLang="en-US" sz="900" dirty="0" smtClean="0"/>
                        <a:t>　　 </a:t>
                      </a:r>
                      <a:r>
                        <a:rPr kumimoji="1" lang="ja-JP" altLang="en-US" sz="900" b="1" dirty="0" smtClean="0"/>
                        <a:t>東京に次ぐ全国２位の維持</a:t>
                      </a:r>
                      <a:r>
                        <a:rPr kumimoji="1" lang="ja-JP" altLang="en-US" sz="900" dirty="0" smtClean="0"/>
                        <a:t>をめざす。</a:t>
                      </a:r>
                      <a:endParaRPr kumimoji="1" lang="en-US" altLang="ja-JP" sz="900" dirty="0" smtClean="0"/>
                    </a:p>
                    <a:p>
                      <a:pPr algn="l"/>
                      <a:r>
                        <a:rPr kumimoji="1" lang="ja-JP" altLang="en-US" sz="900" dirty="0" smtClean="0"/>
                        <a:t>・温室効果ガスの総排出量の削減率</a:t>
                      </a:r>
                      <a:endParaRPr kumimoji="1" lang="en-US" altLang="ja-JP" sz="900" dirty="0" smtClean="0"/>
                    </a:p>
                    <a:p>
                      <a:pPr algn="l"/>
                      <a:r>
                        <a:rPr kumimoji="1" lang="ja-JP" altLang="en-US" sz="900" dirty="0" smtClean="0"/>
                        <a:t>　⇒</a:t>
                      </a:r>
                      <a:r>
                        <a:rPr kumimoji="1" lang="ja-JP" altLang="en-US" sz="900" b="1" dirty="0" smtClean="0"/>
                        <a:t>国・県の施策による削減効果を踏まえ</a:t>
                      </a:r>
                      <a:r>
                        <a:rPr kumimoji="1" lang="ja-JP" altLang="en-US" sz="900" dirty="0" smtClean="0"/>
                        <a:t>、</a:t>
                      </a:r>
                      <a:r>
                        <a:rPr kumimoji="1" lang="en-US" altLang="ja-JP" sz="900" dirty="0" smtClean="0"/>
                        <a:t/>
                      </a:r>
                      <a:br>
                        <a:rPr kumimoji="1" lang="en-US" altLang="ja-JP" sz="900" dirty="0" smtClean="0"/>
                      </a:br>
                      <a:r>
                        <a:rPr kumimoji="1" lang="ja-JP" altLang="en-US" sz="900" dirty="0" smtClean="0"/>
                        <a:t>　　</a:t>
                      </a:r>
                      <a:r>
                        <a:rPr kumimoji="1" lang="ja-JP" altLang="en-US" sz="900" baseline="0" dirty="0" smtClean="0"/>
                        <a:t> </a:t>
                      </a:r>
                      <a:r>
                        <a:rPr kumimoji="1" lang="en-US" altLang="ja-JP" sz="900" dirty="0" smtClean="0"/>
                        <a:t>26%</a:t>
                      </a:r>
                      <a:r>
                        <a:rPr kumimoji="1" lang="ja-JP" altLang="en-US" sz="900" dirty="0" smtClean="0"/>
                        <a:t>の減少をめざす。</a:t>
                      </a:r>
                      <a:endParaRPr kumimoji="1" lang="ja-JP" altLang="en-US" sz="900" dirty="0"/>
                    </a:p>
                  </a:txBody>
                  <a:tcPr anchor="ctr"/>
                </a:tc>
                <a:tc>
                  <a:txBody>
                    <a:bodyPr/>
                    <a:lstStyle/>
                    <a:p>
                      <a:pPr algn="l"/>
                      <a:r>
                        <a:rPr kumimoji="1" lang="en-US" altLang="ja-JP" sz="900" b="1" dirty="0" smtClean="0"/>
                        <a:t>2030</a:t>
                      </a:r>
                      <a:r>
                        <a:rPr kumimoji="1" lang="ja-JP" altLang="en-US" sz="900" b="1" dirty="0" smtClean="0"/>
                        <a:t>年度</a:t>
                      </a:r>
                      <a:endParaRPr kumimoji="1" lang="en-US" altLang="ja-JP" sz="900" b="1" dirty="0" smtClean="0"/>
                    </a:p>
                    <a:p>
                      <a:pPr algn="l"/>
                      <a:endParaRPr kumimoji="1" lang="en-US" altLang="ja-JP" sz="900" b="1" dirty="0" smtClean="0"/>
                    </a:p>
                    <a:p>
                      <a:pPr algn="l"/>
                      <a:r>
                        <a:rPr kumimoji="1" lang="ja-JP" altLang="en-US" sz="900" dirty="0" smtClean="0"/>
                        <a:t>（</a:t>
                      </a:r>
                      <a:r>
                        <a:rPr kumimoji="1" lang="ja-JP" altLang="en-US" sz="900" b="1" dirty="0" smtClean="0"/>
                        <a:t>リニア中央新幹線が全線開業し、スーパー・メガリージョンの形成が期待される</a:t>
                      </a:r>
                      <a:r>
                        <a:rPr kumimoji="1" lang="en-US" altLang="ja-JP" sz="900" b="1" dirty="0" smtClean="0"/>
                        <a:t>2040</a:t>
                      </a:r>
                      <a:r>
                        <a:rPr kumimoji="1" lang="ja-JP" altLang="en-US" sz="900" b="1" dirty="0" smtClean="0"/>
                        <a:t>年頃</a:t>
                      </a:r>
                      <a:r>
                        <a:rPr kumimoji="1" lang="ja-JP" altLang="en-US" sz="900" dirty="0" smtClean="0"/>
                        <a:t>を展望し、</a:t>
                      </a:r>
                      <a:r>
                        <a:rPr kumimoji="1" lang="en-US" altLang="ja-JP" sz="900" dirty="0" smtClean="0"/>
                        <a:t>2030</a:t>
                      </a:r>
                      <a:r>
                        <a:rPr kumimoji="1" lang="ja-JP" altLang="en-US" sz="900" dirty="0" smtClean="0"/>
                        <a:t>年度までに重点的に取り組むべき政策の方向性を示す。）</a:t>
                      </a:r>
                      <a:endParaRPr kumimoji="1" lang="ja-JP" altLang="en-US" sz="900" dirty="0"/>
                    </a:p>
                  </a:txBody>
                  <a:tcPr anchor="ctr"/>
                </a:tc>
                <a:extLst>
                  <a:ext uri="{0D108BD9-81ED-4DB2-BD59-A6C34878D82A}">
                    <a16:rowId xmlns:a16="http://schemas.microsoft.com/office/drawing/2014/main" val="738298571"/>
                  </a:ext>
                </a:extLst>
              </a:tr>
              <a:tr h="4244853">
                <a:tc>
                  <a:txBody>
                    <a:bodyPr/>
                    <a:lstStyle/>
                    <a:p>
                      <a:pPr algn="ctr"/>
                      <a:r>
                        <a:rPr kumimoji="1" lang="ja-JP" altLang="en-US" sz="900" dirty="0" smtClean="0">
                          <a:solidFill>
                            <a:schemeClr val="tx1"/>
                          </a:solidFill>
                        </a:rPr>
                        <a:t>あいち経済労働ビジョン</a:t>
                      </a:r>
                      <a:endParaRPr kumimoji="1" lang="en-US" altLang="ja-JP" sz="900" dirty="0" smtClean="0">
                        <a:solidFill>
                          <a:schemeClr val="tx1"/>
                        </a:solidFill>
                      </a:endParaRPr>
                    </a:p>
                    <a:p>
                      <a:pPr algn="ctr"/>
                      <a:r>
                        <a:rPr kumimoji="1" lang="en-US" altLang="ja-JP" sz="900" dirty="0" smtClean="0">
                          <a:solidFill>
                            <a:schemeClr val="tx1"/>
                          </a:solidFill>
                        </a:rPr>
                        <a:t>2021-2025</a:t>
                      </a:r>
                    </a:p>
                    <a:p>
                      <a:pPr algn="ctr"/>
                      <a:r>
                        <a:rPr kumimoji="1" lang="ja-JP" altLang="en-US" sz="900" dirty="0" smtClean="0">
                          <a:solidFill>
                            <a:schemeClr val="tx1"/>
                          </a:solidFill>
                        </a:rPr>
                        <a:t>（</a:t>
                      </a:r>
                      <a:r>
                        <a:rPr kumimoji="1" lang="en-US" altLang="ja-JP" sz="900" dirty="0" smtClean="0">
                          <a:solidFill>
                            <a:schemeClr val="tx1"/>
                          </a:solidFill>
                        </a:rPr>
                        <a:t>2021</a:t>
                      </a:r>
                      <a:r>
                        <a:rPr kumimoji="1" lang="ja-JP" altLang="en-US" sz="900" dirty="0" smtClean="0">
                          <a:solidFill>
                            <a:schemeClr val="tx1"/>
                          </a:solidFill>
                        </a:rPr>
                        <a:t>年）</a:t>
                      </a:r>
                      <a:endParaRPr kumimoji="1" lang="ja-JP" altLang="en-US" sz="900" dirty="0">
                        <a:solidFill>
                          <a:schemeClr val="tx1"/>
                        </a:solidFill>
                      </a:endParaRPr>
                    </a:p>
                  </a:txBody>
                  <a:tcPr anchor="ctr"/>
                </a:tc>
                <a:tc>
                  <a:txBody>
                    <a:bodyPr/>
                    <a:lstStyle/>
                    <a:p>
                      <a:pPr algn="l"/>
                      <a:r>
                        <a:rPr kumimoji="1" lang="ja-JP" altLang="en-US" sz="900" dirty="0" smtClean="0">
                          <a:solidFill>
                            <a:schemeClr val="tx1"/>
                          </a:solidFill>
                        </a:rPr>
                        <a:t>・</a:t>
                      </a:r>
                      <a:r>
                        <a:rPr kumimoji="1" lang="ja-JP" altLang="en-US" sz="900" b="1" dirty="0" smtClean="0">
                          <a:solidFill>
                            <a:schemeClr val="tx1"/>
                          </a:solidFill>
                        </a:rPr>
                        <a:t>製造品出荷額等の全国シェア</a:t>
                      </a:r>
                      <a:r>
                        <a:rPr kumimoji="1" lang="en-US" altLang="ja-JP" sz="900" b="1" dirty="0" smtClean="0">
                          <a:solidFill>
                            <a:schemeClr val="tx1"/>
                          </a:solidFill>
                        </a:rPr>
                        <a:t/>
                      </a:r>
                      <a:br>
                        <a:rPr kumimoji="1" lang="en-US" altLang="ja-JP" sz="900" b="1" dirty="0" smtClean="0">
                          <a:solidFill>
                            <a:schemeClr val="tx1"/>
                          </a:solidFill>
                        </a:rPr>
                      </a:br>
                      <a:r>
                        <a:rPr kumimoji="1" lang="en-US" altLang="ja-JP" sz="900" dirty="0" smtClean="0">
                          <a:solidFill>
                            <a:schemeClr val="tx1"/>
                          </a:solidFill>
                        </a:rPr>
                        <a:t>  </a:t>
                      </a:r>
                      <a:r>
                        <a:rPr kumimoji="1" lang="ja-JP" altLang="en-US" sz="900" dirty="0" smtClean="0">
                          <a:solidFill>
                            <a:schemeClr val="tx1"/>
                          </a:solidFill>
                        </a:rPr>
                        <a:t>⇒</a:t>
                      </a:r>
                      <a:r>
                        <a:rPr kumimoji="1" lang="en-US" altLang="ja-JP" sz="900" dirty="0" smtClean="0">
                          <a:solidFill>
                            <a:schemeClr val="tx1"/>
                          </a:solidFill>
                        </a:rPr>
                        <a:t>15.0%</a:t>
                      </a:r>
                      <a:r>
                        <a:rPr kumimoji="1" lang="ja-JP" altLang="en-US" sz="900" dirty="0" smtClean="0">
                          <a:solidFill>
                            <a:schemeClr val="tx1"/>
                          </a:solidFill>
                        </a:rPr>
                        <a:t>程度</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スタートアップと様々なプレーヤー間の共創に</a:t>
                      </a:r>
                      <a:endParaRPr kumimoji="1" lang="en-US" altLang="ja-JP" sz="900" b="1" dirty="0" smtClean="0">
                        <a:solidFill>
                          <a:schemeClr val="tx1"/>
                        </a:solidFill>
                      </a:endParaRPr>
                    </a:p>
                    <a:p>
                      <a:pPr algn="l"/>
                      <a:r>
                        <a:rPr kumimoji="1" lang="ja-JP" altLang="en-US" sz="900" b="1" dirty="0" smtClean="0">
                          <a:solidFill>
                            <a:schemeClr val="tx1"/>
                          </a:solidFill>
                        </a:rPr>
                        <a:t>　よる新規事業開発件数（年間）</a:t>
                      </a:r>
                      <a:r>
                        <a:rPr kumimoji="1" lang="en-US" altLang="ja-JP" sz="900" b="1" dirty="0" smtClean="0">
                          <a:solidFill>
                            <a:schemeClr val="tx1"/>
                          </a:solidFill>
                        </a:rPr>
                        <a:t/>
                      </a:r>
                      <a:br>
                        <a:rPr kumimoji="1" lang="en-US" altLang="ja-JP" sz="900" b="1" dirty="0" smtClean="0">
                          <a:solidFill>
                            <a:schemeClr val="tx1"/>
                          </a:solidFill>
                        </a:rPr>
                      </a:br>
                      <a:r>
                        <a:rPr kumimoji="1" lang="en-US" altLang="ja-JP" sz="900" dirty="0" smtClean="0">
                          <a:solidFill>
                            <a:schemeClr val="tx1"/>
                          </a:solidFill>
                        </a:rPr>
                        <a:t>  </a:t>
                      </a:r>
                      <a:r>
                        <a:rPr kumimoji="1" lang="ja-JP" altLang="en-US" sz="900" dirty="0" smtClean="0">
                          <a:solidFill>
                            <a:schemeClr val="tx1"/>
                          </a:solidFill>
                        </a:rPr>
                        <a:t>⇒</a:t>
                      </a:r>
                      <a:r>
                        <a:rPr kumimoji="1" lang="en-US" altLang="ja-JP" sz="900" dirty="0" smtClean="0">
                          <a:solidFill>
                            <a:schemeClr val="tx1"/>
                          </a:solidFill>
                        </a:rPr>
                        <a:t>50</a:t>
                      </a:r>
                      <a:r>
                        <a:rPr kumimoji="1" lang="ja-JP" altLang="en-US" sz="900" dirty="0" smtClean="0">
                          <a:solidFill>
                            <a:schemeClr val="tx1"/>
                          </a:solidFill>
                        </a:rPr>
                        <a:t>件</a:t>
                      </a:r>
                      <a:endParaRPr kumimoji="1" lang="en-US" altLang="ja-JP" sz="900" dirty="0" smtClean="0">
                        <a:solidFill>
                          <a:schemeClr val="tx1"/>
                        </a:solidFill>
                      </a:endParaRPr>
                    </a:p>
                    <a:p>
                      <a:pPr algn="l"/>
                      <a:r>
                        <a:rPr kumimoji="1" lang="ja-JP" altLang="en-US" sz="900" dirty="0" smtClean="0">
                          <a:solidFill>
                            <a:schemeClr val="tx1"/>
                          </a:solidFill>
                        </a:rPr>
                        <a:t>・</a:t>
                      </a:r>
                      <a:r>
                        <a:rPr kumimoji="1" lang="ja-JP" altLang="en-US" sz="900" b="1" dirty="0" smtClean="0">
                          <a:solidFill>
                            <a:schemeClr val="tx1"/>
                          </a:solidFill>
                        </a:rPr>
                        <a:t>サービス産業の経営革新計画の承認件数</a:t>
                      </a:r>
                      <a:r>
                        <a:rPr kumimoji="1" lang="en-US" altLang="ja-JP" sz="900" b="1" dirty="0" smtClean="0">
                          <a:solidFill>
                            <a:schemeClr val="tx1"/>
                          </a:solidFill>
                        </a:rPr>
                        <a:t>(</a:t>
                      </a:r>
                      <a:r>
                        <a:rPr kumimoji="1" lang="ja-JP" altLang="en-US" sz="900" b="1" dirty="0" smtClean="0">
                          <a:solidFill>
                            <a:schemeClr val="tx1"/>
                          </a:solidFill>
                        </a:rPr>
                        <a:t>年間</a:t>
                      </a:r>
                      <a:r>
                        <a:rPr kumimoji="1" lang="en-US" altLang="ja-JP" sz="900" b="1" dirty="0" smtClean="0">
                          <a:solidFill>
                            <a:schemeClr val="tx1"/>
                          </a:solidFill>
                        </a:rPr>
                        <a:t>)</a:t>
                      </a:r>
                      <a:br>
                        <a:rPr kumimoji="1" lang="en-US" altLang="ja-JP" sz="900" b="1" dirty="0" smtClean="0">
                          <a:solidFill>
                            <a:schemeClr val="tx1"/>
                          </a:solidFill>
                        </a:rPr>
                      </a:br>
                      <a:r>
                        <a:rPr kumimoji="1" lang="en-US" altLang="ja-JP" sz="900" dirty="0" smtClean="0">
                          <a:solidFill>
                            <a:schemeClr val="tx1"/>
                          </a:solidFill>
                        </a:rPr>
                        <a:t>  </a:t>
                      </a:r>
                      <a:r>
                        <a:rPr kumimoji="1" lang="ja-JP" altLang="en-US" sz="900" dirty="0" smtClean="0">
                          <a:solidFill>
                            <a:schemeClr val="tx1"/>
                          </a:solidFill>
                        </a:rPr>
                        <a:t>⇒</a:t>
                      </a:r>
                      <a:r>
                        <a:rPr kumimoji="1" lang="en-US" altLang="ja-JP" sz="900" dirty="0" smtClean="0">
                          <a:solidFill>
                            <a:schemeClr val="tx1"/>
                          </a:solidFill>
                        </a:rPr>
                        <a:t>120</a:t>
                      </a:r>
                      <a:r>
                        <a:rPr kumimoji="1" lang="ja-JP" altLang="en-US" sz="900" dirty="0" smtClean="0">
                          <a:solidFill>
                            <a:schemeClr val="tx1"/>
                          </a:solidFill>
                        </a:rPr>
                        <a:t>件</a:t>
                      </a:r>
                    </a:p>
                    <a:p>
                      <a:pPr algn="l"/>
                      <a:r>
                        <a:rPr kumimoji="1" lang="ja-JP" altLang="en-US" sz="900" dirty="0" smtClean="0">
                          <a:solidFill>
                            <a:schemeClr val="tx1"/>
                          </a:solidFill>
                        </a:rPr>
                        <a:t>・</a:t>
                      </a:r>
                      <a:r>
                        <a:rPr kumimoji="1" lang="ja-JP" altLang="en-US" sz="900" b="1" dirty="0" smtClean="0">
                          <a:solidFill>
                            <a:schemeClr val="tx1"/>
                          </a:solidFill>
                        </a:rPr>
                        <a:t>モノづくり企業と福祉施設・医療機器メーカー等と</a:t>
                      </a:r>
                      <a:r>
                        <a:rPr kumimoji="1" lang="en-US" altLang="ja-JP" sz="900" b="1" dirty="0" smtClean="0">
                          <a:solidFill>
                            <a:schemeClr val="tx1"/>
                          </a:solidFill>
                        </a:rPr>
                        <a:t/>
                      </a:r>
                      <a:br>
                        <a:rPr kumimoji="1" lang="en-US" altLang="ja-JP" sz="900" b="1" dirty="0" smtClean="0">
                          <a:solidFill>
                            <a:schemeClr val="tx1"/>
                          </a:solidFill>
                        </a:rPr>
                      </a:br>
                      <a:r>
                        <a:rPr kumimoji="1" lang="ja-JP" altLang="en-US" sz="900" b="1" dirty="0" smtClean="0">
                          <a:solidFill>
                            <a:schemeClr val="tx1"/>
                          </a:solidFill>
                        </a:rPr>
                        <a:t>　の相談・マッチング件数</a:t>
                      </a:r>
                      <a:r>
                        <a:rPr kumimoji="1" lang="en-US" altLang="ja-JP" sz="900" b="1" dirty="0" smtClean="0">
                          <a:solidFill>
                            <a:schemeClr val="tx1"/>
                          </a:solidFill>
                        </a:rPr>
                        <a:t/>
                      </a:r>
                      <a:br>
                        <a:rPr kumimoji="1" lang="en-US" altLang="ja-JP" sz="900" b="1"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80</a:t>
                      </a:r>
                      <a:r>
                        <a:rPr kumimoji="1" lang="ja-JP" altLang="en-US" sz="900" dirty="0" smtClean="0">
                          <a:solidFill>
                            <a:schemeClr val="tx1"/>
                          </a:solidFill>
                        </a:rPr>
                        <a:t>件</a:t>
                      </a:r>
                    </a:p>
                    <a:p>
                      <a:pPr algn="l"/>
                      <a:r>
                        <a:rPr kumimoji="1" lang="ja-JP" altLang="en-US" sz="900" dirty="0" smtClean="0">
                          <a:solidFill>
                            <a:schemeClr val="tx1"/>
                          </a:solidFill>
                        </a:rPr>
                        <a:t>・</a:t>
                      </a:r>
                      <a:r>
                        <a:rPr kumimoji="1" lang="ja-JP" altLang="en-US" sz="900" b="1" dirty="0" smtClean="0">
                          <a:solidFill>
                            <a:schemeClr val="tx1"/>
                          </a:solidFill>
                        </a:rPr>
                        <a:t>観光消費額（年間）</a:t>
                      </a:r>
                      <a:r>
                        <a:rPr kumimoji="1" lang="en-US" altLang="ja-JP" sz="900" b="1" dirty="0" smtClean="0">
                          <a:solidFill>
                            <a:schemeClr val="tx1"/>
                          </a:solidFill>
                        </a:rPr>
                        <a:t/>
                      </a:r>
                      <a:br>
                        <a:rPr kumimoji="1" lang="en-US" altLang="ja-JP" sz="900" b="1" dirty="0" smtClean="0">
                          <a:solidFill>
                            <a:schemeClr val="tx1"/>
                          </a:solidFill>
                        </a:rPr>
                      </a:br>
                      <a:r>
                        <a:rPr kumimoji="1" lang="ja-JP" altLang="en-US" sz="900" dirty="0" smtClean="0">
                          <a:solidFill>
                            <a:schemeClr val="tx1"/>
                          </a:solidFill>
                        </a:rPr>
                        <a:t>　⇒１兆円</a:t>
                      </a:r>
                    </a:p>
                    <a:p>
                      <a:pPr algn="l"/>
                      <a:r>
                        <a:rPr kumimoji="1" lang="ja-JP" altLang="en-US" sz="900" dirty="0" smtClean="0">
                          <a:solidFill>
                            <a:schemeClr val="tx1"/>
                          </a:solidFill>
                        </a:rPr>
                        <a:t>・</a:t>
                      </a:r>
                      <a:r>
                        <a:rPr kumimoji="1" lang="ja-JP" altLang="en-US" sz="900" b="1" dirty="0" smtClean="0">
                          <a:solidFill>
                            <a:schemeClr val="tx1"/>
                          </a:solidFill>
                        </a:rPr>
                        <a:t>観光入込客数（年間）</a:t>
                      </a:r>
                      <a:r>
                        <a:rPr kumimoji="1" lang="en-US" altLang="ja-JP" sz="900" b="1" dirty="0" smtClean="0">
                          <a:solidFill>
                            <a:schemeClr val="tx1"/>
                          </a:solidFill>
                        </a:rPr>
                        <a:t/>
                      </a:r>
                      <a:br>
                        <a:rPr kumimoji="1" lang="en-US" altLang="ja-JP" sz="900" b="1"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1</a:t>
                      </a:r>
                      <a:r>
                        <a:rPr kumimoji="1" lang="ja-JP" altLang="en-US" sz="900" dirty="0" smtClean="0">
                          <a:solidFill>
                            <a:schemeClr val="tx1"/>
                          </a:solidFill>
                        </a:rPr>
                        <a:t>億</a:t>
                      </a:r>
                      <a:r>
                        <a:rPr kumimoji="1" lang="en-US" altLang="ja-JP" sz="900" dirty="0" smtClean="0">
                          <a:solidFill>
                            <a:schemeClr val="tx1"/>
                          </a:solidFill>
                        </a:rPr>
                        <a:t>2,000</a:t>
                      </a:r>
                      <a:r>
                        <a:rPr kumimoji="1" lang="ja-JP" altLang="en-US" sz="900" dirty="0" smtClean="0">
                          <a:solidFill>
                            <a:schemeClr val="tx1"/>
                          </a:solidFill>
                        </a:rPr>
                        <a:t>万人回</a:t>
                      </a:r>
                    </a:p>
                    <a:p>
                      <a:pPr algn="l"/>
                      <a:r>
                        <a:rPr kumimoji="1" lang="ja-JP" altLang="en-US" sz="900" dirty="0" smtClean="0">
                          <a:solidFill>
                            <a:schemeClr val="tx1"/>
                          </a:solidFill>
                        </a:rPr>
                        <a:t>・</a:t>
                      </a:r>
                      <a:r>
                        <a:rPr kumimoji="1" lang="ja-JP" altLang="en-US" sz="900" b="1" dirty="0" smtClean="0">
                          <a:solidFill>
                            <a:schemeClr val="tx1"/>
                          </a:solidFill>
                        </a:rPr>
                        <a:t>輸出額の全国シェア</a:t>
                      </a:r>
                      <a:r>
                        <a:rPr kumimoji="1" lang="en-US" altLang="ja-JP" sz="900" dirty="0" smtClean="0">
                          <a:solidFill>
                            <a:schemeClr val="tx1"/>
                          </a:solidFill>
                        </a:rPr>
                        <a:t/>
                      </a:r>
                      <a:br>
                        <a:rPr kumimoji="1" lang="en-US" altLang="ja-JP" sz="900"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21.0</a:t>
                      </a:r>
                      <a:r>
                        <a:rPr kumimoji="1" lang="ja-JP" altLang="en-US" sz="900" dirty="0" smtClean="0">
                          <a:solidFill>
                            <a:schemeClr val="tx1"/>
                          </a:solidFill>
                        </a:rPr>
                        <a:t>％</a:t>
                      </a:r>
                    </a:p>
                    <a:p>
                      <a:pPr algn="l"/>
                      <a:r>
                        <a:rPr kumimoji="1" lang="ja-JP" altLang="en-US" sz="900" dirty="0" smtClean="0">
                          <a:solidFill>
                            <a:schemeClr val="tx1"/>
                          </a:solidFill>
                        </a:rPr>
                        <a:t>・</a:t>
                      </a:r>
                      <a:r>
                        <a:rPr kumimoji="1" lang="ja-JP" altLang="en-US" sz="900" b="1" dirty="0" smtClean="0">
                          <a:solidFill>
                            <a:schemeClr val="tx1"/>
                          </a:solidFill>
                        </a:rPr>
                        <a:t>研究開発費の全国シェア</a:t>
                      </a:r>
                      <a:r>
                        <a:rPr kumimoji="1" lang="en-US" altLang="ja-JP" sz="900" dirty="0" smtClean="0">
                          <a:solidFill>
                            <a:schemeClr val="tx1"/>
                          </a:solidFill>
                        </a:rPr>
                        <a:t/>
                      </a:r>
                      <a:br>
                        <a:rPr kumimoji="1" lang="en-US" altLang="ja-JP" sz="900"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15.0</a:t>
                      </a:r>
                      <a:r>
                        <a:rPr kumimoji="1" lang="ja-JP" altLang="en-US" sz="900" dirty="0" smtClean="0">
                          <a:solidFill>
                            <a:schemeClr val="tx1"/>
                          </a:solidFill>
                        </a:rPr>
                        <a:t>％程度</a:t>
                      </a:r>
                    </a:p>
                    <a:p>
                      <a:pPr algn="l"/>
                      <a:r>
                        <a:rPr kumimoji="1" lang="ja-JP" altLang="en-US" sz="900" dirty="0" smtClean="0">
                          <a:solidFill>
                            <a:schemeClr val="tx1"/>
                          </a:solidFill>
                        </a:rPr>
                        <a:t>・</a:t>
                      </a:r>
                      <a:r>
                        <a:rPr kumimoji="1" lang="ja-JP" altLang="en-US" sz="900" b="1" dirty="0" smtClean="0">
                          <a:solidFill>
                            <a:schemeClr val="tx1"/>
                          </a:solidFill>
                        </a:rPr>
                        <a:t>労働力率</a:t>
                      </a:r>
                      <a:r>
                        <a:rPr kumimoji="1" lang="en-US" altLang="ja-JP" sz="900" dirty="0" smtClean="0">
                          <a:solidFill>
                            <a:schemeClr val="tx1"/>
                          </a:solidFill>
                        </a:rPr>
                        <a:t/>
                      </a:r>
                      <a:br>
                        <a:rPr kumimoji="1" lang="en-US" altLang="ja-JP" sz="900"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64.5</a:t>
                      </a:r>
                      <a:r>
                        <a:rPr kumimoji="1" lang="ja-JP" altLang="en-US" sz="900" dirty="0" smtClean="0">
                          <a:solidFill>
                            <a:schemeClr val="tx1"/>
                          </a:solidFill>
                        </a:rPr>
                        <a:t>％を上回る</a:t>
                      </a:r>
                    </a:p>
                    <a:p>
                      <a:pPr algn="l"/>
                      <a:r>
                        <a:rPr kumimoji="1" lang="ja-JP" altLang="en-US" sz="900" dirty="0" smtClean="0">
                          <a:solidFill>
                            <a:schemeClr val="tx1"/>
                          </a:solidFill>
                        </a:rPr>
                        <a:t>・</a:t>
                      </a:r>
                      <a:r>
                        <a:rPr kumimoji="1" lang="ja-JP" altLang="en-US" sz="900" b="1" dirty="0" smtClean="0">
                          <a:solidFill>
                            <a:schemeClr val="tx1"/>
                          </a:solidFill>
                        </a:rPr>
                        <a:t>年次有給休暇取得日数</a:t>
                      </a:r>
                      <a:r>
                        <a:rPr kumimoji="1" lang="en-US" altLang="ja-JP" sz="900" b="1" dirty="0" smtClean="0">
                          <a:solidFill>
                            <a:schemeClr val="tx1"/>
                          </a:solidFill>
                        </a:rPr>
                        <a:t/>
                      </a:r>
                      <a:br>
                        <a:rPr kumimoji="1" lang="en-US" altLang="ja-JP" sz="900" b="1"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10</a:t>
                      </a:r>
                      <a:r>
                        <a:rPr kumimoji="1" lang="ja-JP" altLang="en-US" sz="900" dirty="0" smtClean="0">
                          <a:solidFill>
                            <a:schemeClr val="tx1"/>
                          </a:solidFill>
                        </a:rPr>
                        <a:t>日</a:t>
                      </a:r>
                    </a:p>
                    <a:p>
                      <a:pPr algn="l"/>
                      <a:r>
                        <a:rPr kumimoji="1" lang="ja-JP" altLang="en-US" sz="900" dirty="0" smtClean="0">
                          <a:solidFill>
                            <a:schemeClr val="tx1"/>
                          </a:solidFill>
                        </a:rPr>
                        <a:t>・</a:t>
                      </a:r>
                      <a:r>
                        <a:rPr kumimoji="1" lang="ja-JP" altLang="en-US" sz="900" b="1" dirty="0" smtClean="0">
                          <a:solidFill>
                            <a:schemeClr val="tx1"/>
                          </a:solidFill>
                        </a:rPr>
                        <a:t>認定職業訓練生数（年間）</a:t>
                      </a:r>
                      <a:r>
                        <a:rPr kumimoji="1" lang="en-US" altLang="ja-JP" sz="900" b="1" dirty="0" smtClean="0">
                          <a:solidFill>
                            <a:schemeClr val="tx1"/>
                          </a:solidFill>
                        </a:rPr>
                        <a:t/>
                      </a:r>
                      <a:br>
                        <a:rPr kumimoji="1" lang="en-US" altLang="ja-JP" sz="900" b="1"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25,000</a:t>
                      </a:r>
                      <a:r>
                        <a:rPr kumimoji="1" lang="ja-JP" altLang="en-US" sz="900" dirty="0" smtClean="0">
                          <a:solidFill>
                            <a:schemeClr val="tx1"/>
                          </a:solidFill>
                        </a:rPr>
                        <a:t>人</a:t>
                      </a:r>
                    </a:p>
                    <a:p>
                      <a:pPr algn="l"/>
                      <a:r>
                        <a:rPr kumimoji="1" lang="ja-JP" altLang="en-US" sz="900" dirty="0" smtClean="0">
                          <a:solidFill>
                            <a:schemeClr val="tx1"/>
                          </a:solidFill>
                        </a:rPr>
                        <a:t>・</a:t>
                      </a:r>
                      <a:r>
                        <a:rPr kumimoji="1" lang="ja-JP" altLang="en-US" sz="900" b="1" dirty="0" smtClean="0">
                          <a:solidFill>
                            <a:schemeClr val="tx1"/>
                          </a:solidFill>
                        </a:rPr>
                        <a:t>技能検定合格者数（年間）</a:t>
                      </a:r>
                      <a:r>
                        <a:rPr kumimoji="1" lang="en-US" altLang="ja-JP" sz="900" b="1" dirty="0" smtClean="0">
                          <a:solidFill>
                            <a:schemeClr val="tx1"/>
                          </a:solidFill>
                        </a:rPr>
                        <a:t/>
                      </a:r>
                      <a:br>
                        <a:rPr kumimoji="1" lang="en-US" altLang="ja-JP" sz="900" b="1"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8,500</a:t>
                      </a:r>
                      <a:r>
                        <a:rPr kumimoji="1" lang="ja-JP" altLang="en-US" sz="900" dirty="0" smtClean="0">
                          <a:solidFill>
                            <a:schemeClr val="tx1"/>
                          </a:solidFill>
                        </a:rPr>
                        <a:t>人</a:t>
                      </a:r>
                    </a:p>
                    <a:p>
                      <a:pPr algn="l"/>
                      <a:r>
                        <a:rPr kumimoji="1" lang="ja-JP" altLang="en-US" sz="900" dirty="0" smtClean="0">
                          <a:solidFill>
                            <a:schemeClr val="tx1"/>
                          </a:solidFill>
                        </a:rPr>
                        <a:t>・</a:t>
                      </a:r>
                      <a:r>
                        <a:rPr kumimoji="1" lang="ja-JP" altLang="en-US" sz="900" b="1" dirty="0" smtClean="0">
                          <a:solidFill>
                            <a:schemeClr val="tx1"/>
                          </a:solidFill>
                        </a:rPr>
                        <a:t>中小企業の製造品出荷額等シェア</a:t>
                      </a:r>
                      <a:endParaRPr kumimoji="1" lang="en-US" altLang="ja-JP" sz="900" b="1" dirty="0" smtClean="0">
                        <a:solidFill>
                          <a:schemeClr val="tx1"/>
                        </a:solidFill>
                      </a:endParaRPr>
                    </a:p>
                    <a:p>
                      <a:pPr algn="l"/>
                      <a:r>
                        <a:rPr kumimoji="1" lang="ja-JP" altLang="en-US" sz="900" dirty="0" smtClean="0">
                          <a:solidFill>
                            <a:schemeClr val="tx1"/>
                          </a:solidFill>
                        </a:rPr>
                        <a:t>　⇒</a:t>
                      </a:r>
                      <a:r>
                        <a:rPr kumimoji="1" lang="en-US" altLang="ja-JP" sz="900" dirty="0" smtClean="0">
                          <a:solidFill>
                            <a:schemeClr val="tx1"/>
                          </a:solidFill>
                        </a:rPr>
                        <a:t>10.0</a:t>
                      </a:r>
                      <a:r>
                        <a:rPr kumimoji="1" lang="ja-JP" altLang="en-US" sz="900" dirty="0" smtClean="0">
                          <a:solidFill>
                            <a:schemeClr val="tx1"/>
                          </a:solidFill>
                        </a:rPr>
                        <a:t>％</a:t>
                      </a:r>
                    </a:p>
                    <a:p>
                      <a:pPr algn="l"/>
                      <a:r>
                        <a:rPr kumimoji="1" lang="ja-JP" altLang="en-US" sz="900" dirty="0" smtClean="0">
                          <a:solidFill>
                            <a:schemeClr val="tx1"/>
                          </a:solidFill>
                        </a:rPr>
                        <a:t>・</a:t>
                      </a:r>
                      <a:r>
                        <a:rPr kumimoji="1" lang="ja-JP" altLang="en-US" sz="900" b="1" dirty="0" smtClean="0">
                          <a:solidFill>
                            <a:schemeClr val="tx1"/>
                          </a:solidFill>
                        </a:rPr>
                        <a:t>経営革新計画の承認件数（年間）</a:t>
                      </a:r>
                      <a:r>
                        <a:rPr kumimoji="1" lang="en-US" altLang="ja-JP" sz="900" b="1" dirty="0" smtClean="0">
                          <a:solidFill>
                            <a:schemeClr val="tx1"/>
                          </a:solidFill>
                        </a:rPr>
                        <a:t/>
                      </a:r>
                      <a:br>
                        <a:rPr kumimoji="1" lang="en-US" altLang="ja-JP" sz="900" b="1" dirty="0" smtClean="0">
                          <a:solidFill>
                            <a:schemeClr val="tx1"/>
                          </a:solidFill>
                        </a:rPr>
                      </a:br>
                      <a:r>
                        <a:rPr kumimoji="1" lang="ja-JP" altLang="en-US" sz="900" dirty="0" smtClean="0">
                          <a:solidFill>
                            <a:schemeClr val="tx1"/>
                          </a:solidFill>
                        </a:rPr>
                        <a:t>　⇒</a:t>
                      </a:r>
                      <a:r>
                        <a:rPr kumimoji="1" lang="en-US" altLang="ja-JP" sz="900" dirty="0" smtClean="0">
                          <a:solidFill>
                            <a:schemeClr val="tx1"/>
                          </a:solidFill>
                        </a:rPr>
                        <a:t>300</a:t>
                      </a:r>
                      <a:r>
                        <a:rPr kumimoji="1" lang="ja-JP" altLang="en-US" sz="900" dirty="0" smtClean="0">
                          <a:solidFill>
                            <a:schemeClr val="tx1"/>
                          </a:solidFill>
                        </a:rPr>
                        <a:t>件　　　　　　　　　　　　　　　　　　　　　など</a:t>
                      </a:r>
                    </a:p>
                  </a:txBody>
                  <a:tcPr/>
                </a:tc>
                <a:tc>
                  <a:txBody>
                    <a:bodyPr/>
                    <a:lstStyle/>
                    <a:p>
                      <a:pPr algn="l"/>
                      <a:r>
                        <a:rPr kumimoji="1" lang="ja-JP" altLang="en-US" sz="900" dirty="0" smtClean="0"/>
                        <a:t>・喫緊の課題である感染症の感染拡大に</a:t>
                      </a:r>
                      <a:endParaRPr kumimoji="1" lang="en-US" altLang="ja-JP" sz="900" dirty="0" smtClean="0"/>
                    </a:p>
                    <a:p>
                      <a:pPr algn="l"/>
                      <a:r>
                        <a:rPr kumimoji="1" lang="ja-JP" altLang="en-US" sz="900" dirty="0" smtClean="0"/>
                        <a:t>　よる危機の克服と「新しい生活様式」に</a:t>
                      </a:r>
                      <a:endParaRPr kumimoji="1" lang="en-US" altLang="ja-JP" sz="900" dirty="0" smtClean="0"/>
                    </a:p>
                    <a:p>
                      <a:pPr algn="l"/>
                      <a:r>
                        <a:rPr kumimoji="1" lang="ja-JP" altLang="en-US" sz="900" dirty="0" smtClean="0"/>
                        <a:t>　対応した緊急対策に全力で取り組む。</a:t>
                      </a:r>
                    </a:p>
                    <a:p>
                      <a:pPr algn="l"/>
                      <a:r>
                        <a:rPr kumimoji="1" lang="ja-JP" altLang="en-US" sz="900" dirty="0" smtClean="0"/>
                        <a:t>・世界に輝く国際イノベーション都市づくりに</a:t>
                      </a:r>
                      <a:endParaRPr kumimoji="1" lang="en-US" altLang="ja-JP" sz="900" dirty="0" smtClean="0"/>
                    </a:p>
                    <a:p>
                      <a:pPr algn="l"/>
                      <a:r>
                        <a:rPr kumimoji="1" lang="ja-JP" altLang="en-US" sz="900" dirty="0" smtClean="0"/>
                        <a:t>　よる三つの目指すべき姿の実現に向け、</a:t>
                      </a:r>
                      <a:endParaRPr kumimoji="1" lang="en-US" altLang="ja-JP" sz="900" dirty="0" smtClean="0"/>
                    </a:p>
                    <a:p>
                      <a:pPr algn="l"/>
                      <a:r>
                        <a:rPr kumimoji="1" lang="ja-JP" altLang="en-US" sz="900" dirty="0" smtClean="0"/>
                        <a:t>　六つの施策の柱を推進するとともに、</a:t>
                      </a:r>
                      <a:endParaRPr kumimoji="1" lang="en-US" altLang="ja-JP" sz="900" dirty="0" smtClean="0"/>
                    </a:p>
                    <a:p>
                      <a:pPr algn="l"/>
                      <a:r>
                        <a:rPr kumimoji="1" lang="ja-JP" altLang="en-US" sz="900" dirty="0" smtClean="0"/>
                        <a:t>　六つの柱を下支える取組として、一つの</a:t>
                      </a:r>
                      <a:endParaRPr kumimoji="1" lang="en-US" altLang="ja-JP" sz="900" dirty="0" smtClean="0"/>
                    </a:p>
                    <a:p>
                      <a:pPr algn="l"/>
                      <a:r>
                        <a:rPr kumimoji="1" lang="ja-JP" altLang="en-US" sz="900" dirty="0" smtClean="0"/>
                        <a:t>　基盤施策を推進していく。</a:t>
                      </a:r>
                      <a:endParaRPr kumimoji="1" lang="ja-JP" altLang="en-US"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smtClean="0"/>
                        <a:t>2025</a:t>
                      </a:r>
                      <a:r>
                        <a:rPr kumimoji="1" lang="ja-JP" altLang="en-US" sz="900" b="1" dirty="0" smtClean="0"/>
                        <a:t>年</a:t>
                      </a:r>
                      <a:r>
                        <a:rPr kumimoji="1" lang="en-US" altLang="ja-JP" sz="900" b="0" dirty="0" smtClean="0"/>
                        <a:t>※</a:t>
                      </a:r>
                      <a:r>
                        <a:rPr kumimoji="1" lang="ja-JP" altLang="en-US" sz="900" dirty="0" smtClean="0"/>
                        <a:t>観光関連指標のみ</a:t>
                      </a:r>
                      <a:r>
                        <a:rPr kumimoji="1" lang="en-US" altLang="ja-JP" sz="900" dirty="0" smtClean="0"/>
                        <a:t>2023</a:t>
                      </a:r>
                      <a:r>
                        <a:rPr kumimoji="1" lang="ja-JP" altLang="en-US" sz="900" dirty="0" smtClean="0"/>
                        <a:t>年</a:t>
                      </a:r>
                      <a:endParaRPr kumimoji="1" lang="en-US" altLang="ja-JP"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p>
                    <a:p>
                      <a:pPr algn="l"/>
                      <a:r>
                        <a:rPr kumimoji="1" lang="ja-JP" altLang="en-US" sz="900" b="1" dirty="0" smtClean="0"/>
                        <a:t>（</a:t>
                      </a:r>
                      <a:r>
                        <a:rPr kumimoji="1" lang="en-US" altLang="ja-JP" sz="900" b="1" dirty="0" smtClean="0"/>
                        <a:t>2030 </a:t>
                      </a:r>
                      <a:r>
                        <a:rPr kumimoji="1" lang="ja-JP" altLang="en-US" sz="900" b="1" dirty="0" smtClean="0"/>
                        <a:t>～ </a:t>
                      </a:r>
                      <a:r>
                        <a:rPr kumimoji="1" lang="en-US" altLang="ja-JP" sz="900" b="1" dirty="0" smtClean="0"/>
                        <a:t>2040 </a:t>
                      </a:r>
                      <a:r>
                        <a:rPr kumimoji="1" lang="ja-JP" altLang="en-US" sz="900" b="1" dirty="0" smtClean="0"/>
                        <a:t>年頃の社会経済を展望</a:t>
                      </a:r>
                      <a:r>
                        <a:rPr kumimoji="1" lang="ja-JP" altLang="en-US" sz="900" dirty="0" smtClean="0"/>
                        <a:t>し、めざすべき産業労働分野の姿を提示したうえで、その実現に向け</a:t>
                      </a:r>
                      <a:r>
                        <a:rPr kumimoji="1" lang="en-US" altLang="ja-JP" sz="900" b="1" dirty="0" smtClean="0"/>
                        <a:t>2021 </a:t>
                      </a:r>
                      <a:r>
                        <a:rPr kumimoji="1" lang="ja-JP" altLang="en-US" sz="900" b="1" dirty="0" smtClean="0"/>
                        <a:t>年度から</a:t>
                      </a:r>
                      <a:r>
                        <a:rPr kumimoji="1" lang="en-US" altLang="ja-JP" sz="900" b="1" dirty="0" smtClean="0"/>
                        <a:t>2025 </a:t>
                      </a:r>
                      <a:r>
                        <a:rPr kumimoji="1" lang="ja-JP" altLang="en-US" sz="900" b="1" dirty="0" smtClean="0"/>
                        <a:t>年度までに取り組む施策の方向性と主な施策を示す</a:t>
                      </a:r>
                      <a:r>
                        <a:rPr kumimoji="1" lang="ja-JP" altLang="en-US" sz="900" dirty="0" smtClean="0"/>
                        <a:t>。）</a:t>
                      </a:r>
                      <a:endParaRPr kumimoji="1" lang="ja-JP" altLang="en-US" sz="900" dirty="0"/>
                    </a:p>
                  </a:txBody>
                  <a:tcPr anchor="ctr"/>
                </a:tc>
                <a:extLst>
                  <a:ext uri="{0D108BD9-81ED-4DB2-BD59-A6C34878D82A}">
                    <a16:rowId xmlns:a16="http://schemas.microsoft.com/office/drawing/2014/main" val="1161482293"/>
                  </a:ext>
                </a:extLst>
              </a:tr>
              <a:tr h="772391">
                <a:tc>
                  <a:txBody>
                    <a:bodyPr/>
                    <a:lstStyle/>
                    <a:p>
                      <a:pPr algn="ctr"/>
                      <a:r>
                        <a:rPr kumimoji="1" lang="ja-JP" altLang="en-US" sz="900" dirty="0" smtClean="0">
                          <a:solidFill>
                            <a:schemeClr val="tx1"/>
                          </a:solidFill>
                        </a:rPr>
                        <a:t>（愛知県）</a:t>
                      </a:r>
                      <a:endParaRPr kumimoji="1" lang="en-US" altLang="ja-JP" sz="900" dirty="0" smtClean="0">
                        <a:solidFill>
                          <a:schemeClr val="tx1"/>
                        </a:solidFill>
                      </a:endParaRPr>
                    </a:p>
                    <a:p>
                      <a:pPr algn="ctr"/>
                      <a:r>
                        <a:rPr kumimoji="1" lang="en-US" altLang="ja-JP" sz="900" dirty="0" smtClean="0">
                          <a:solidFill>
                            <a:schemeClr val="tx1"/>
                          </a:solidFill>
                        </a:rPr>
                        <a:t>SDGs</a:t>
                      </a:r>
                      <a:r>
                        <a:rPr kumimoji="1" lang="ja-JP" altLang="en-US" sz="900" dirty="0" smtClean="0">
                          <a:solidFill>
                            <a:schemeClr val="tx1"/>
                          </a:solidFill>
                        </a:rPr>
                        <a:t>未来都市計画（第２期）</a:t>
                      </a:r>
                    </a:p>
                    <a:p>
                      <a:pPr algn="ctr"/>
                      <a:r>
                        <a:rPr kumimoji="1" lang="en-US" altLang="ja-JP" sz="900" dirty="0" smtClean="0">
                          <a:solidFill>
                            <a:schemeClr val="tx1"/>
                          </a:solidFill>
                        </a:rPr>
                        <a:t>〔2022</a:t>
                      </a:r>
                      <a:r>
                        <a:rPr kumimoji="1" lang="ja-JP" altLang="en-US" sz="900" dirty="0" smtClean="0">
                          <a:solidFill>
                            <a:schemeClr val="tx1"/>
                          </a:solidFill>
                        </a:rPr>
                        <a:t>～</a:t>
                      </a:r>
                      <a:r>
                        <a:rPr kumimoji="1" lang="en-US" altLang="ja-JP" sz="900" dirty="0" smtClean="0">
                          <a:solidFill>
                            <a:schemeClr val="tx1"/>
                          </a:solidFill>
                        </a:rPr>
                        <a:t>24〕</a:t>
                      </a:r>
                    </a:p>
                    <a:p>
                      <a:pPr algn="ctr"/>
                      <a:r>
                        <a:rPr kumimoji="1" lang="ja-JP" altLang="en-US" sz="900" dirty="0" smtClean="0">
                          <a:solidFill>
                            <a:schemeClr val="tx1"/>
                          </a:solidFill>
                        </a:rPr>
                        <a:t>（</a:t>
                      </a:r>
                      <a:r>
                        <a:rPr kumimoji="1" lang="en-US" altLang="ja-JP" sz="900" dirty="0" smtClean="0">
                          <a:solidFill>
                            <a:schemeClr val="tx1"/>
                          </a:solidFill>
                        </a:rPr>
                        <a:t>2022</a:t>
                      </a:r>
                      <a:r>
                        <a:rPr kumimoji="1" lang="ja-JP" altLang="en-US" sz="900" dirty="0" smtClean="0">
                          <a:solidFill>
                            <a:schemeClr val="tx1"/>
                          </a:solidFill>
                        </a:rPr>
                        <a:t>年）</a:t>
                      </a:r>
                      <a:endParaRPr kumimoji="1" lang="ja-JP" altLang="en-US" sz="9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a:t>
                      </a:r>
                      <a:r>
                        <a:rPr kumimoji="1" lang="en-US" altLang="ja-JP" sz="900" dirty="0" smtClean="0">
                          <a:solidFill>
                            <a:schemeClr val="tx1"/>
                          </a:solidFill>
                        </a:rPr>
                        <a:t>SDGs</a:t>
                      </a:r>
                      <a:r>
                        <a:rPr kumimoji="1" lang="ja-JP" altLang="en-US" sz="900" dirty="0" smtClean="0">
                          <a:solidFill>
                            <a:schemeClr val="tx1"/>
                          </a:solidFill>
                        </a:rPr>
                        <a:t>の達成に向け、展開する施策を体系的に</a:t>
                      </a:r>
                      <a:endParaRPr kumimoji="1" lang="en-US" altLang="ja-JP" sz="9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aseline="0" dirty="0" smtClean="0">
                          <a:solidFill>
                            <a:schemeClr val="tx1"/>
                          </a:solidFill>
                        </a:rPr>
                        <a:t>  </a:t>
                      </a:r>
                      <a:r>
                        <a:rPr kumimoji="1" lang="ja-JP" altLang="en-US" sz="900" dirty="0" smtClean="0">
                          <a:solidFill>
                            <a:schemeClr val="tx1"/>
                          </a:solidFill>
                        </a:rPr>
                        <a:t>整理し、</a:t>
                      </a:r>
                      <a:r>
                        <a:rPr kumimoji="1" lang="ja-JP" altLang="en-US" sz="900" b="1" dirty="0" smtClean="0">
                          <a:solidFill>
                            <a:schemeClr val="tx1"/>
                          </a:solidFill>
                        </a:rPr>
                        <a:t>個別施策ごとに数値目標を掲載</a:t>
                      </a:r>
                      <a:endParaRPr kumimoji="1" lang="en-US" altLang="ja-JP" sz="900" b="1" dirty="0" smtClean="0">
                        <a:solidFill>
                          <a:schemeClr val="tx1"/>
                        </a:solidFill>
                      </a:endParaRPr>
                    </a:p>
                  </a:txBody>
                  <a:tcPr anchor="ctr"/>
                </a:tc>
                <a:tc>
                  <a:txBody>
                    <a:bodyPr/>
                    <a:lstStyle/>
                    <a:p>
                      <a:pPr algn="l"/>
                      <a:r>
                        <a:rPr kumimoji="1" lang="en-US" altLang="ja-JP" sz="900" dirty="0" smtClean="0"/>
                        <a:t>SDG</a:t>
                      </a:r>
                      <a:r>
                        <a:rPr kumimoji="1" lang="ja-JP" altLang="en-US" sz="900" dirty="0" err="1" smtClean="0"/>
                        <a:t>ｓ</a:t>
                      </a:r>
                      <a:r>
                        <a:rPr kumimoji="1" lang="ja-JP" altLang="en-US" sz="900" dirty="0" smtClean="0"/>
                        <a:t>の達成に向け、</a:t>
                      </a:r>
                      <a:r>
                        <a:rPr kumimoji="1" lang="ja-JP" altLang="en-US" sz="900" b="1" dirty="0" smtClean="0"/>
                        <a:t>個別施策ごとに数値目標を設定</a:t>
                      </a:r>
                      <a:r>
                        <a:rPr kumimoji="1" lang="ja-JP" altLang="en-US" sz="900" dirty="0" smtClean="0"/>
                        <a:t>。</a:t>
                      </a:r>
                      <a:endParaRPr kumimoji="1" lang="en-US" altLang="ja-JP" sz="900" dirty="0" smtClean="0"/>
                    </a:p>
                  </a:txBody>
                  <a:tcPr anchor="ctr"/>
                </a:tc>
                <a:tc>
                  <a:txBody>
                    <a:bodyPr/>
                    <a:lstStyle/>
                    <a:p>
                      <a:pPr algn="l"/>
                      <a:r>
                        <a:rPr kumimoji="1" lang="en-US" altLang="ja-JP" sz="900" b="1" dirty="0" smtClean="0"/>
                        <a:t>2030</a:t>
                      </a:r>
                      <a:r>
                        <a:rPr kumimoji="1" lang="ja-JP" altLang="en-US" sz="900" b="1" dirty="0" smtClean="0"/>
                        <a:t>年</a:t>
                      </a:r>
                      <a:endParaRPr kumimoji="1" lang="en-US" altLang="ja-JP" sz="900" b="1" dirty="0" smtClean="0"/>
                    </a:p>
                    <a:p>
                      <a:pPr algn="l"/>
                      <a:endParaRPr kumimoji="1" lang="en-US" altLang="ja-JP" sz="900" b="1" dirty="0" smtClean="0"/>
                    </a:p>
                    <a:p>
                      <a:pPr algn="l"/>
                      <a:r>
                        <a:rPr kumimoji="1" lang="ja-JP" altLang="en-US" sz="900" b="1" dirty="0" smtClean="0"/>
                        <a:t>（国連</a:t>
                      </a:r>
                      <a:r>
                        <a:rPr kumimoji="1" lang="en-US" altLang="ja-JP" sz="900" b="1" dirty="0" smtClean="0"/>
                        <a:t>SDGs </a:t>
                      </a:r>
                      <a:r>
                        <a:rPr kumimoji="1" lang="ja-JP" altLang="en-US" sz="900" b="1" dirty="0" smtClean="0"/>
                        <a:t>達成目標</a:t>
                      </a:r>
                      <a:r>
                        <a:rPr kumimoji="1" lang="ja-JP" altLang="en-US" sz="900" dirty="0" smtClean="0"/>
                        <a:t>の年。）</a:t>
                      </a:r>
                      <a:endParaRPr kumimoji="1" lang="ja-JP" altLang="en-US" sz="900" dirty="0"/>
                    </a:p>
                  </a:txBody>
                  <a:tcPr anchor="ctr"/>
                </a:tc>
                <a:extLst>
                  <a:ext uri="{0D108BD9-81ED-4DB2-BD59-A6C34878D82A}">
                    <a16:rowId xmlns:a16="http://schemas.microsoft.com/office/drawing/2014/main" val="162447488"/>
                  </a:ext>
                </a:extLst>
              </a:tr>
            </a:tbl>
          </a:graphicData>
        </a:graphic>
      </p:graphicFrame>
      <p:sp>
        <p:nvSpPr>
          <p:cNvPr id="5" name="テキスト ボックス 4"/>
          <p:cNvSpPr txBox="1">
            <a:spLocks noChangeArrowheads="1"/>
          </p:cNvSpPr>
          <p:nvPr/>
        </p:nvSpPr>
        <p:spPr bwMode="auto">
          <a:xfrm>
            <a:off x="7192702" y="6690720"/>
            <a:ext cx="181480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出典：各戦略をもとに副首都推進局で作成</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3287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accent1"/>
          </a:solidFill>
          <a:prstDash val="sysDot"/>
        </a:ln>
      </a:spPr>
      <a:bodyPr rtlCol="0" anchor="ctr"/>
      <a:lstStyle>
        <a:defPPr>
          <a:defRPr kumimoji="1" sz="1600" dirty="0" smtClean="0"/>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6353A8-A318-44F0-A857-0E5FEF46DDE0}">
  <ds:schemaRefs>
    <ds:schemaRef ds:uri="http://purl.org/dc/elements/1.1/"/>
    <ds:schemaRef ds:uri="http://schemas.microsoft.com/office/2006/metadata/properties"/>
    <ds:schemaRef ds:uri="2be2acaf-88a6-4029-b366-c28176c79890"/>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1C6F873-7EBF-4EE2-8D12-699C53C58770}">
  <ds:schemaRefs>
    <ds:schemaRef ds:uri="http://schemas.microsoft.com/sharepoint/v3/contenttype/forms"/>
  </ds:schemaRefs>
</ds:datastoreItem>
</file>

<file path=customXml/itemProps3.xml><?xml version="1.0" encoding="utf-8"?>
<ds:datastoreItem xmlns:ds="http://schemas.openxmlformats.org/officeDocument/2006/customXml" ds:itemID="{7B321A17-1C7E-4DCE-BEFE-0E344B56F4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5710</Words>
  <Application>Microsoft Office PowerPoint</Application>
  <PresentationFormat>画面に合わせる (4:3)</PresentationFormat>
  <Paragraphs>576</Paragraphs>
  <Slides>13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BIZ UDPゴシック</vt:lpstr>
      <vt:lpstr>Meiryo UI</vt:lpstr>
      <vt:lpstr>游ゴシック</vt:lpstr>
      <vt:lpstr>Arial</vt:lpstr>
      <vt:lpstr>Wingdings</vt:lpstr>
      <vt:lpstr>Office テーマ</vt:lpstr>
      <vt:lpstr>副首都の実現に向けた目標等について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2022-11-30T09:16:20Z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