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Lst>
  <p:notesMasterIdLst>
    <p:notesMasterId r:id="rId11"/>
  </p:notesMasterIdLst>
  <p:handoutMasterIdLst>
    <p:handoutMasterId r:id="rId12"/>
  </p:handoutMasterIdLst>
  <p:sldIdLst>
    <p:sldId id="258" r:id="rId2"/>
    <p:sldId id="341" r:id="rId3"/>
    <p:sldId id="342" r:id="rId4"/>
    <p:sldId id="343" r:id="rId5"/>
    <p:sldId id="337" r:id="rId6"/>
    <p:sldId id="259" r:id="rId7"/>
    <p:sldId id="344" r:id="rId8"/>
    <p:sldId id="345" r:id="rId9"/>
    <p:sldId id="350"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14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8475"/>
          </a:xfrm>
          <a:prstGeom prst="rect">
            <a:avLst/>
          </a:prstGeom>
        </p:spPr>
        <p:txBody>
          <a:bodyPr vert="horz" lIns="91432" tIns="45716" rIns="91432" bIns="45716" rtlCol="0"/>
          <a:lstStyle>
            <a:lvl1pPr algn="r">
              <a:defRPr sz="1200"/>
            </a:lvl1pPr>
          </a:lstStyle>
          <a:p>
            <a:fld id="{D3D0A311-3244-44F3-B47B-C819793AC343}" type="datetimeFigureOut">
              <a:rPr kumimoji="1" lang="ja-JP" altLang="en-US" smtClean="0"/>
              <a:t>2022/11/22</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2" tIns="45716" rIns="91432" bIns="45716" rtlCol="0" anchor="b"/>
          <a:lstStyle>
            <a:lvl1pPr algn="r">
              <a:defRPr sz="1200"/>
            </a:lvl1pPr>
          </a:lstStyle>
          <a:p>
            <a:fld id="{7C7E9517-7951-44FF-B61B-C9DE98E83EC9}" type="slidenum">
              <a:rPr kumimoji="1" lang="ja-JP" altLang="en-US" smtClean="0"/>
              <a:t>‹#›</a:t>
            </a:fld>
            <a:endParaRPr kumimoji="1" lang="ja-JP" altLang="en-US"/>
          </a:p>
        </p:txBody>
      </p:sp>
    </p:spTree>
    <p:extLst>
      <p:ext uri="{BB962C8B-B14F-4D97-AF65-F5344CB8AC3E}">
        <p14:creationId xmlns:p14="http://schemas.microsoft.com/office/powerpoint/2010/main" val="36000381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5C2D0E8D-FD22-4233-9B8D-6B6A2C0D93F5}" type="datetimeFigureOut">
              <a:rPr kumimoji="1" lang="ja-JP" altLang="en-US" smtClean="0"/>
              <a:t>2022/11/22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61AE5AB4-CEE9-477D-8DE2-9B4F31467DB9}" type="slidenum">
              <a:rPr kumimoji="1" lang="ja-JP" altLang="en-US" smtClean="0"/>
              <a:t>‹#›</a:t>
            </a:fld>
            <a:endParaRPr kumimoji="1" lang="ja-JP" altLang="en-US"/>
          </a:p>
        </p:txBody>
      </p:sp>
    </p:spTree>
    <p:extLst>
      <p:ext uri="{BB962C8B-B14F-4D97-AF65-F5344CB8AC3E}">
        <p14:creationId xmlns:p14="http://schemas.microsoft.com/office/powerpoint/2010/main" val="56943538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E6B32C-15A9-46EE-A85A-422DCB4A9D59}" type="datetime1">
              <a:rPr kumimoji="1" lang="ja-JP" altLang="en-US" smtClean="0"/>
              <a:t>2022/11/22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6338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849153-D138-4EAD-9A9A-2BD360A9DD3F}" type="datetime1">
              <a:rPr kumimoji="1" lang="ja-JP" altLang="en-US" smtClean="0"/>
              <a:t>2022/11/22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03101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068AF9-5DFC-45CA-9677-0CA10D58CBA7}" type="datetime1">
              <a:rPr kumimoji="1" lang="ja-JP" altLang="en-US" smtClean="0"/>
              <a:t>2022/11/22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38663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502E7E-6AEC-4D55-B28C-24B29B34D0F9}" type="datetime1">
              <a:rPr kumimoji="1" lang="ja-JP" altLang="en-US" smtClean="0"/>
              <a:t>2022/11/22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857754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3D8B509-D324-48F5-8909-E264727AB4DB}" type="datetime1">
              <a:rPr kumimoji="1" lang="ja-JP" altLang="en-US" smtClean="0"/>
              <a:t>2022/11/22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16545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4C7F58-B1C9-4B3C-8236-2806EAF84352}" type="datetime1">
              <a:rPr kumimoji="1" lang="ja-JP" altLang="en-US" smtClean="0"/>
              <a:t>2022/11/22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43821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F767BE-5B98-41CB-A147-26BE42D45F76}" type="datetime1">
              <a:rPr kumimoji="1" lang="ja-JP" altLang="en-US" smtClean="0"/>
              <a:t>2022/11/22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36616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B31B96-1BA9-4D47-9FA5-ECD36CE40753}" type="datetime1">
              <a:rPr kumimoji="1" lang="ja-JP" altLang="en-US" smtClean="0"/>
              <a:t>2022/11/22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549363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96516-0C42-47D6-9966-DCF5DABDB6A5}" type="datetime1">
              <a:rPr kumimoji="1" lang="ja-JP" altLang="en-US" smtClean="0"/>
              <a:t>2022/11/22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739659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9F6D5B-ABAE-409A-B519-3B862AC3A06D}" type="datetime1">
              <a:rPr kumimoji="1" lang="ja-JP" altLang="en-US" smtClean="0"/>
              <a:t>2022/11/22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37436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D0B727-63A3-4339-A8A0-B311F922BCA4}" type="datetime1">
              <a:rPr kumimoji="1" lang="ja-JP" altLang="en-US" smtClean="0"/>
              <a:t>2022/11/22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11485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7860CC-7C66-4CEB-BF16-7089B29E8E03}" type="datetime1">
              <a:rPr kumimoji="1" lang="ja-JP" altLang="en-US" smtClean="0"/>
              <a:t>2022/11/22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4730498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923" y="2187446"/>
            <a:ext cx="8115675" cy="1237726"/>
          </a:xfrm>
        </p:spPr>
        <p:txBody>
          <a:bodyPr>
            <a:normAutofit/>
          </a:bodyPr>
          <a:lstStyle/>
          <a:p>
            <a:pPr>
              <a:lnSpc>
                <a:spcPts val="3321"/>
              </a:lnSpc>
              <a:spcBef>
                <a:spcPts val="1139"/>
              </a:spcBef>
            </a:pPr>
            <a:r>
              <a:rPr lang="ja-JP" altLang="en-US"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副首都として</a:t>
            </a:r>
            <a:r>
              <a:rPr lang="ja-JP" altLang="en-US" sz="2278"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「経済活動」と「ウェルビーイング」を支える仕組み、</a:t>
            </a:r>
            <a:r>
              <a:rPr lang="en-US" altLang="ja-JP"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br>
            <a:r>
              <a:rPr lang="ja-JP" altLang="en-US"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国との関係</a:t>
            </a:r>
            <a:endParaRPr lang="ja-JP" altLang="en-US" sz="2278"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709"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p:cNvCxnSpPr/>
          <p:nvPr/>
        </p:nvCxnSpPr>
        <p:spPr>
          <a:xfrm>
            <a:off x="728780" y="3460992"/>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645324" y="4144826"/>
            <a:ext cx="6073996" cy="1663118"/>
          </a:xfrm>
        </p:spPr>
        <p:txBody>
          <a:bodyPr>
            <a:normAutofit/>
          </a:bodyPr>
          <a:lstStyle/>
          <a:p>
            <a:endParaRPr lang="en-US" altLang="ja-JP" b="1" dirty="0">
              <a:solidFill>
                <a:srgbClr val="002060"/>
              </a:solidFill>
            </a:endParaRPr>
          </a:p>
          <a:p>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lang="ja-JP" altLang="en-US" b="1" dirty="0">
              <a:solidFill>
                <a:srgbClr val="002060"/>
              </a:solidFill>
            </a:endParaRPr>
          </a:p>
        </p:txBody>
      </p:sp>
      <p:sp>
        <p:nvSpPr>
          <p:cNvPr id="7" name="テキスト ボックス 6"/>
          <p:cNvSpPr txBox="1"/>
          <p:nvPr/>
        </p:nvSpPr>
        <p:spPr>
          <a:xfrm>
            <a:off x="4457156" y="529277"/>
            <a:ext cx="4582342" cy="50141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29"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329"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.11.24</a:t>
            </a:r>
            <a:endParaRPr kumimoji="1" lang="en-US" altLang="ja-JP" sz="1329"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29"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0" lang="en-US" altLang="ja-JP" sz="1329"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0" lang="ja-JP" altLang="en-US" sz="1329"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r>
              <a:rPr kumimoji="0" lang="ja-JP" altLang="en-US" sz="1329"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329"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16028" y="1066516"/>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709"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sz="1709"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15419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457950" y="6489083"/>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graphicFrame>
        <p:nvGraphicFramePr>
          <p:cNvPr id="5" name="表 4"/>
          <p:cNvGraphicFramePr>
            <a:graphicFrameLocks noGrp="1"/>
          </p:cNvGraphicFramePr>
          <p:nvPr>
            <p:extLst>
              <p:ext uri="{D42A27DB-BD31-4B8C-83A1-F6EECF244321}">
                <p14:modId xmlns:p14="http://schemas.microsoft.com/office/powerpoint/2010/main" val="674844466"/>
              </p:ext>
            </p:extLst>
          </p:nvPr>
        </p:nvGraphicFramePr>
        <p:xfrm>
          <a:off x="94584" y="1375857"/>
          <a:ext cx="4320000" cy="5432626"/>
        </p:xfrm>
        <a:graphic>
          <a:graphicData uri="http://schemas.openxmlformats.org/drawingml/2006/table">
            <a:tbl>
              <a:tblPr firstRow="1" bandRow="1">
                <a:tableStyleId>{5940675A-B579-460E-94D1-54222C63F5DA}</a:tableStyleId>
              </a:tblPr>
              <a:tblGrid>
                <a:gridCol w="4320000">
                  <a:extLst>
                    <a:ext uri="{9D8B030D-6E8A-4147-A177-3AD203B41FA5}">
                      <a16:colId xmlns:a16="http://schemas.microsoft.com/office/drawing/2014/main" val="778088406"/>
                    </a:ext>
                  </a:extLst>
                </a:gridCol>
              </a:tblGrid>
              <a:tr h="510106">
                <a:tc>
                  <a:txBody>
                    <a:bodyPr/>
                    <a:lstStyle/>
                    <a:p>
                      <a:pPr algn="ctr"/>
                      <a:r>
                        <a:rPr kumimoji="1" lang="ja-JP" altLang="en-US" sz="2000" b="1" dirty="0" smtClean="0">
                          <a:solidFill>
                            <a:schemeClr val="bg1"/>
                          </a:solidFill>
                        </a:rPr>
                        <a:t>大阪自らの取組</a:t>
                      </a:r>
                      <a:endParaRPr kumimoji="1" lang="ja-JP" altLang="en-US" sz="20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4420918">
                <a:tc>
                  <a:txBody>
                    <a:bodyPr/>
                    <a:lstStyle/>
                    <a:p>
                      <a:pPr marL="0" indent="0">
                        <a:spcAft>
                          <a:spcPts val="600"/>
                        </a:spcAft>
                        <a:buFont typeface="Wingdings" panose="05000000000000000000" pitchFamily="2" charset="2"/>
                        <a:buNone/>
                      </a:pPr>
                      <a:r>
                        <a:rPr kumimoji="1" lang="ja-JP" altLang="en-US" sz="1800" b="1" dirty="0" smtClean="0">
                          <a:latin typeface="+mn-ea"/>
                          <a:ea typeface="+mn-ea"/>
                        </a:rPr>
                        <a:t>府市一体となった取組</a:t>
                      </a:r>
                      <a:endParaRPr kumimoji="1" lang="en-US" altLang="ja-JP" sz="1800" b="1" dirty="0" smtClean="0">
                        <a:latin typeface="+mn-ea"/>
                        <a:ea typeface="+mn-ea"/>
                      </a:endParaRPr>
                    </a:p>
                    <a:p>
                      <a:pPr marL="0" indent="0">
                        <a:buFont typeface="Wingdings" panose="05000000000000000000" pitchFamily="2" charset="2"/>
                        <a:buNone/>
                      </a:pPr>
                      <a:r>
                        <a:rPr kumimoji="1" lang="ja-JP" altLang="en-US" sz="1600" dirty="0" smtClean="0">
                          <a:latin typeface="+mn-ea"/>
                          <a:ea typeface="+mn-ea"/>
                        </a:rPr>
                        <a:t>　・府市の一体性強化</a:t>
                      </a:r>
                      <a:endParaRPr kumimoji="1" lang="en-US" altLang="ja-JP" sz="1600" dirty="0" smtClean="0">
                        <a:latin typeface="+mn-ea"/>
                        <a:ea typeface="+mn-ea"/>
                      </a:endParaRPr>
                    </a:p>
                    <a:p>
                      <a:pPr marL="0" indent="0">
                        <a:buFont typeface="Wingdings" panose="05000000000000000000" pitchFamily="2" charset="2"/>
                        <a:buNone/>
                      </a:pPr>
                      <a:r>
                        <a:rPr kumimoji="1" lang="ja-JP" altLang="en-US" sz="1600" dirty="0" smtClean="0">
                          <a:latin typeface="+mn-ea"/>
                          <a:ea typeface="+mn-ea"/>
                        </a:rPr>
                        <a:t>　・統合機関等の機能強化</a:t>
                      </a:r>
                      <a:endParaRPr kumimoji="1" lang="en-US" altLang="ja-JP" sz="1600" dirty="0" smtClean="0">
                        <a:latin typeface="+mn-ea"/>
                        <a:ea typeface="+mn-ea"/>
                      </a:endParaRPr>
                    </a:p>
                    <a:p>
                      <a:pPr marL="0" indent="0">
                        <a:buFont typeface="Wingdings" panose="05000000000000000000" pitchFamily="2" charset="2"/>
                        <a:buNone/>
                      </a:pPr>
                      <a:r>
                        <a:rPr kumimoji="1" lang="ja-JP" altLang="en-US" sz="1600" dirty="0" smtClean="0">
                          <a:latin typeface="+mn-ea"/>
                          <a:ea typeface="+mn-ea"/>
                        </a:rPr>
                        <a:t>　・府市一体の政策強化</a:t>
                      </a:r>
                      <a:endParaRPr kumimoji="1" lang="en-US" altLang="ja-JP" sz="16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800" b="1" dirty="0" smtClean="0">
                          <a:latin typeface="+mn-ea"/>
                          <a:ea typeface="+mn-ea"/>
                        </a:rPr>
                        <a:t>府域全体へ　　　　　　　　　</a:t>
                      </a:r>
                      <a:endParaRPr kumimoji="1" lang="en-US" altLang="ja-JP" sz="18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・ブロック内での連携に加え</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dirty="0" smtClean="0">
                          <a:latin typeface="+mn-ea"/>
                          <a:ea typeface="+mn-ea"/>
                        </a:rPr>
                        <a:t>　　</a:t>
                      </a:r>
                      <a:r>
                        <a:rPr kumimoji="1" lang="ja-JP" altLang="en-US" sz="1600" dirty="0" smtClean="0">
                          <a:latin typeface="+mn-ea"/>
                          <a:ea typeface="+mn-ea"/>
                        </a:rPr>
                        <a:t>大阪市と周辺市の連携強化</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・町村の自治機能の維持</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・コミュニティの充実</a:t>
                      </a:r>
                      <a:endParaRPr kumimoji="1" lang="en-US" altLang="ja-JP" sz="16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600" dirty="0" smtClean="0">
                          <a:latin typeface="+mn-ea"/>
                          <a:ea typeface="+mn-ea"/>
                        </a:rPr>
                        <a:t>　・シティズンシップ教育</a:t>
                      </a:r>
                      <a:endParaRPr kumimoji="1" lang="en-US" altLang="ja-JP" sz="1600" dirty="0" smtClean="0">
                        <a:latin typeface="+mn-ea"/>
                        <a:ea typeface="+mn-ea"/>
                      </a:endParaRPr>
                    </a:p>
                    <a:p>
                      <a:pPr marL="0" indent="0">
                        <a:buFont typeface="Wingdings" panose="05000000000000000000" pitchFamily="2" charset="2"/>
                        <a:buNone/>
                      </a:pPr>
                      <a:r>
                        <a:rPr kumimoji="1" lang="ja-JP" altLang="en-US" sz="1400" baseline="0" dirty="0" smtClean="0">
                          <a:latin typeface="+mn-ea"/>
                          <a:ea typeface="+mn-ea"/>
                        </a:rPr>
                        <a:t>　</a:t>
                      </a:r>
                      <a:r>
                        <a:rPr kumimoji="1" lang="ja-JP" altLang="en-US" sz="1600" baseline="0" dirty="0" smtClean="0">
                          <a:latin typeface="+mn-ea"/>
                          <a:ea typeface="+mn-ea"/>
                        </a:rPr>
                        <a:t>⇒公共施設サービスの共同利用、専門人材の</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600" baseline="0" dirty="0" smtClean="0">
                          <a:latin typeface="+mn-ea"/>
                          <a:ea typeface="+mn-ea"/>
                        </a:rPr>
                        <a:t>　　共同採用などに加えて、</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600" baseline="0" dirty="0" smtClean="0">
                          <a:latin typeface="+mn-ea"/>
                          <a:ea typeface="+mn-ea"/>
                        </a:rPr>
                        <a:t>　　政策面でのチャレンジ促進へ</a:t>
                      </a:r>
                      <a:endParaRPr kumimoji="1" lang="en-US" altLang="ja-JP" sz="1600" baseline="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800" b="1" dirty="0" smtClean="0">
                          <a:latin typeface="+mn-ea"/>
                          <a:ea typeface="+mn-ea"/>
                        </a:rPr>
                        <a:t>府域を越えて</a:t>
                      </a:r>
                      <a:endParaRPr kumimoji="1" lang="en-US" altLang="ja-JP" sz="1800" b="1"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800" b="1" dirty="0" smtClean="0">
                          <a:latin typeface="+mn-ea"/>
                          <a:ea typeface="+mn-ea"/>
                        </a:rPr>
                        <a:t>　</a:t>
                      </a:r>
                      <a:r>
                        <a:rPr kumimoji="1" lang="ja-JP" altLang="en-US" sz="1600" b="0" dirty="0" smtClean="0">
                          <a:latin typeface="+mn-ea"/>
                          <a:ea typeface="+mn-ea"/>
                        </a:rPr>
                        <a:t>・関西広域連合の通常活動の継続に加えて</a:t>
                      </a:r>
                      <a:endParaRPr kumimoji="1" lang="en-US" altLang="ja-JP" sz="1600" b="0" dirty="0" smtClean="0">
                        <a:latin typeface="+mn-ea"/>
                        <a:ea typeface="+mn-ea"/>
                      </a:endParaRPr>
                    </a:p>
                    <a:p>
                      <a:pPr marL="0" indent="0">
                        <a:buFont typeface="Wingdings" panose="05000000000000000000" pitchFamily="2" charset="2"/>
                        <a:buNone/>
                      </a:pPr>
                      <a:r>
                        <a:rPr kumimoji="1" lang="ja-JP" altLang="en-US" sz="1600" b="1" dirty="0" smtClean="0">
                          <a:latin typeface="+mn-ea"/>
                          <a:ea typeface="+mn-ea"/>
                        </a:rPr>
                        <a:t>　</a:t>
                      </a:r>
                      <a:r>
                        <a:rPr kumimoji="1" lang="ja-JP" altLang="en-US" sz="1600" b="0" dirty="0" smtClean="0">
                          <a:latin typeface="+mn-ea"/>
                          <a:ea typeface="+mn-ea"/>
                        </a:rPr>
                        <a:t>　広域</a:t>
                      </a:r>
                      <a:r>
                        <a:rPr kumimoji="1" lang="ja-JP" altLang="en-US" sz="1600" b="0" dirty="0" smtClean="0">
                          <a:solidFill>
                            <a:schemeClr val="tx1"/>
                          </a:solidFill>
                          <a:latin typeface="+mn-ea"/>
                          <a:ea typeface="+mn-ea"/>
                        </a:rPr>
                        <a:t>連合の現状を踏まえ、一体的な経済圏を</a:t>
                      </a:r>
                      <a:endParaRPr kumimoji="1" lang="en-US" altLang="ja-JP" sz="1600" b="0" dirty="0" smtClean="0">
                        <a:solidFill>
                          <a:schemeClr val="tx1"/>
                        </a:solidFill>
                        <a:latin typeface="+mn-ea"/>
                        <a:ea typeface="+mn-ea"/>
                      </a:endParaRPr>
                    </a:p>
                    <a:p>
                      <a:pPr marL="0" indent="0">
                        <a:buFont typeface="Wingdings" panose="05000000000000000000" pitchFamily="2" charset="2"/>
                        <a:buNone/>
                      </a:pPr>
                      <a:r>
                        <a:rPr kumimoji="1" lang="ja-JP" altLang="en-US" sz="1600" b="0" dirty="0" smtClean="0">
                          <a:solidFill>
                            <a:schemeClr val="tx1"/>
                          </a:solidFill>
                          <a:latin typeface="+mn-ea"/>
                          <a:ea typeface="+mn-ea"/>
                        </a:rPr>
                        <a:t>　　構成する京阪神</a:t>
                      </a:r>
                      <a:r>
                        <a:rPr kumimoji="1" lang="ja-JP" altLang="en-US" sz="1600" b="0" dirty="0" smtClean="0">
                          <a:latin typeface="+mn-ea"/>
                          <a:ea typeface="+mn-ea"/>
                        </a:rPr>
                        <a:t>レベルでの連携強化</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400" baseline="0" dirty="0" smtClean="0">
                          <a:latin typeface="+mn-ea"/>
                          <a:ea typeface="+mn-ea"/>
                        </a:rPr>
                        <a:t>　</a:t>
                      </a:r>
                      <a:r>
                        <a:rPr kumimoji="1" lang="ja-JP" altLang="en-US" sz="1600" baseline="0" dirty="0" smtClean="0">
                          <a:latin typeface="+mn-ea"/>
                          <a:ea typeface="+mn-ea"/>
                        </a:rPr>
                        <a:t>⇒個々の利害を超える、一体的な政策推進へ</a:t>
                      </a:r>
                      <a:endParaRPr kumimoji="1" lang="en-US" altLang="ja-JP" sz="1600" baseline="0" dirty="0" smtClean="0">
                        <a:latin typeface="+mn-ea"/>
                        <a:ea typeface="+mn-ea"/>
                      </a:endParaRPr>
                    </a:p>
                    <a:p>
                      <a:pPr marL="0" indent="0">
                        <a:buFont typeface="Wingdings" panose="05000000000000000000" pitchFamily="2" charset="2"/>
                        <a:buNone/>
                      </a:pPr>
                      <a:r>
                        <a:rPr kumimoji="1" lang="ja-JP" altLang="en-US" sz="1600" baseline="0" dirty="0" smtClean="0">
                          <a:latin typeface="+mn-ea"/>
                          <a:ea typeface="+mn-ea"/>
                        </a:rPr>
                        <a:t>　　さらには将来的な道州制への道筋に</a:t>
                      </a:r>
                      <a:endParaRPr kumimoji="1" lang="en-US" altLang="ja-JP" sz="1600" baseline="0" dirty="0" smtClean="0">
                        <a:latin typeface="+mn-ea"/>
                        <a:ea typeface="+mn-ea"/>
                      </a:endParaRPr>
                    </a:p>
                  </a:txBody>
                  <a:tcPr/>
                </a:tc>
                <a:extLst>
                  <a:ext uri="{0D108BD9-81ED-4DB2-BD59-A6C34878D82A}">
                    <a16:rowId xmlns:a16="http://schemas.microsoft.com/office/drawing/2014/main" val="4235624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882595531"/>
              </p:ext>
            </p:extLst>
          </p:nvPr>
        </p:nvGraphicFramePr>
        <p:xfrm>
          <a:off x="4633555" y="1375857"/>
          <a:ext cx="4320000" cy="5431180"/>
        </p:xfrm>
        <a:graphic>
          <a:graphicData uri="http://schemas.openxmlformats.org/drawingml/2006/table">
            <a:tbl>
              <a:tblPr firstRow="1" bandRow="1">
                <a:tableStyleId>{5940675A-B579-460E-94D1-54222C63F5DA}</a:tableStyleId>
              </a:tblPr>
              <a:tblGrid>
                <a:gridCol w="4320000">
                  <a:extLst>
                    <a:ext uri="{9D8B030D-6E8A-4147-A177-3AD203B41FA5}">
                      <a16:colId xmlns:a16="http://schemas.microsoft.com/office/drawing/2014/main" val="778088406"/>
                    </a:ext>
                  </a:extLst>
                </a:gridCol>
              </a:tblGrid>
              <a:tr h="549961">
                <a:tc>
                  <a:txBody>
                    <a:bodyPr/>
                    <a:lstStyle/>
                    <a:p>
                      <a:pPr algn="ctr"/>
                      <a:r>
                        <a:rPr kumimoji="1" lang="ja-JP" altLang="en-US" sz="2000" b="1" dirty="0" smtClean="0">
                          <a:solidFill>
                            <a:schemeClr val="bg1"/>
                          </a:solidFill>
                        </a:rPr>
                        <a:t>国との関係</a:t>
                      </a:r>
                      <a:endParaRPr kumimoji="1" lang="ja-JP" altLang="en-US" sz="2000" b="1" dirty="0">
                        <a:solidFill>
                          <a:schemeClr val="bg1"/>
                        </a:solidFill>
                      </a:endParaRPr>
                    </a:p>
                  </a:txBody>
                  <a:tcPr anchor="ctr">
                    <a:solidFill>
                      <a:schemeClr val="accent1"/>
                    </a:solidFill>
                  </a:tcPr>
                </a:tc>
                <a:extLst>
                  <a:ext uri="{0D108BD9-81ED-4DB2-BD59-A6C34878D82A}">
                    <a16:rowId xmlns:a16="http://schemas.microsoft.com/office/drawing/2014/main" val="3220701728"/>
                  </a:ext>
                </a:extLst>
              </a:tr>
              <a:tr h="4881219">
                <a:tc>
                  <a:txBody>
                    <a:bodyPr/>
                    <a:lstStyle/>
                    <a:p>
                      <a:pPr marL="0" indent="0">
                        <a:spcAft>
                          <a:spcPts val="600"/>
                        </a:spcAft>
                        <a:buFont typeface="Wingdings" panose="05000000000000000000" pitchFamily="2" charset="2"/>
                        <a:buNone/>
                      </a:pPr>
                      <a:r>
                        <a:rPr kumimoji="1" lang="ja-JP" altLang="en-US" sz="1800" b="1" dirty="0" smtClean="0">
                          <a:latin typeface="Meiryo UI" panose="020B0604030504040204" pitchFamily="50" charset="-128"/>
                          <a:ea typeface="Meiryo UI" panose="020B0604030504040204" pitchFamily="50" charset="-128"/>
                        </a:rPr>
                        <a:t>府市自らの取組を後押しする仕組みづくり</a:t>
                      </a:r>
                      <a:endParaRPr kumimoji="1" lang="en-US" altLang="ja-JP" sz="1800" b="1"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「旗印」としての位置づけの獲得に加えて、</a:t>
                      </a: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「実」が得られる仕組みとすることが重要</a:t>
                      </a: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⇒今後の仕組みづくりのイメージを次頁</a:t>
                      </a: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endParaRPr kumimoji="1" lang="en-US" altLang="ja-JP" sz="1600" b="0" dirty="0" smtClean="0">
                        <a:latin typeface="Meiryo UI" panose="020B0604030504040204" pitchFamily="50" charset="-128"/>
                        <a:ea typeface="Meiryo UI" panose="020B0604030504040204" pitchFamily="50" charset="-128"/>
                      </a:endParaRPr>
                    </a:p>
                    <a:p>
                      <a:pPr marL="0" indent="0">
                        <a:spcAft>
                          <a:spcPts val="0"/>
                        </a:spcAft>
                        <a:buFont typeface="Wingdings" panose="05000000000000000000" pitchFamily="2" charset="2"/>
                        <a:buNone/>
                      </a:pPr>
                      <a:r>
                        <a:rPr kumimoji="1" lang="ja-JP" altLang="en-US" sz="1600" b="0" dirty="0" smtClean="0">
                          <a:latin typeface="Meiryo UI" panose="020B0604030504040204" pitchFamily="50" charset="-128"/>
                          <a:ea typeface="Meiryo UI" panose="020B0604030504040204" pitchFamily="50" charset="-128"/>
                        </a:rPr>
                        <a:t>　</a:t>
                      </a:r>
                      <a:endParaRPr kumimoji="1" lang="en-US" altLang="ja-JP" sz="1600" b="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35624003"/>
                  </a:ext>
                </a:extLst>
              </a:tr>
            </a:tbl>
          </a:graphicData>
        </a:graphic>
      </p:graphicFrame>
      <p:sp>
        <p:nvSpPr>
          <p:cNvPr id="7" name="テキスト ボックス 6"/>
          <p:cNvSpPr txBox="1"/>
          <p:nvPr/>
        </p:nvSpPr>
        <p:spPr>
          <a:xfrm>
            <a:off x="85583" y="133384"/>
            <a:ext cx="9006262" cy="1200329"/>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　これまでの議論を踏まえ、副首都としての「経済活動」と「ウェルビーイング」を支える</a:t>
            </a:r>
            <a:endParaRPr kumimoji="1" lang="en-US" altLang="ja-JP" sz="180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a:ea typeface="Meiryo UI"/>
                <a:cs typeface="+mn-cs"/>
              </a:rPr>
              <a:t>　</a:t>
            </a: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・「大阪自らの取組」として、大阪府市を核に、府域全体、府域を越えて、自治の基盤強化</a:t>
            </a:r>
            <a:endParaRPr kumimoji="1" lang="en-US" altLang="ja-JP" sz="18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　・あわせて、大阪府市自らの取組を後押しする「国の支援の仕組み」</a:t>
            </a:r>
            <a:endParaRPr kumimoji="1" lang="en-US" altLang="ja-JP" sz="180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　について検討</a:t>
            </a:r>
            <a:r>
              <a:rPr kumimoji="1" lang="ja-JP" altLang="en-US" sz="1800" b="0" i="0" u="none" strike="noStrike" kern="1200" cap="none" spc="0" normalizeH="0" baseline="0" noProof="0" dirty="0">
                <a:ln>
                  <a:noFill/>
                </a:ln>
                <a:solidFill>
                  <a:prstClr val="black"/>
                </a:solidFill>
                <a:effectLst/>
                <a:uLnTx/>
                <a:uFillTx/>
                <a:latin typeface="Meiryo UI"/>
                <a:ea typeface="Meiryo UI"/>
                <a:cs typeface="+mn-cs"/>
              </a:rPr>
              <a:t>　</a:t>
            </a:r>
          </a:p>
        </p:txBody>
      </p:sp>
      <p:sp>
        <p:nvSpPr>
          <p:cNvPr id="2" name="左カーブ矢印 1"/>
          <p:cNvSpPr/>
          <p:nvPr/>
        </p:nvSpPr>
        <p:spPr>
          <a:xfrm>
            <a:off x="2560320" y="2075544"/>
            <a:ext cx="618978" cy="133643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0" name="左カーブ矢印 9"/>
          <p:cNvSpPr/>
          <p:nvPr/>
        </p:nvSpPr>
        <p:spPr>
          <a:xfrm>
            <a:off x="3267476" y="2150627"/>
            <a:ext cx="1058930" cy="3432755"/>
          </a:xfrm>
          <a:prstGeom prst="curvedLeftArrow">
            <a:avLst>
              <a:gd name="adj1" fmla="val 25000"/>
              <a:gd name="adj2" fmla="val 50000"/>
              <a:gd name="adj3" fmla="val 272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9" name="下カーブ矢印 8"/>
          <p:cNvSpPr/>
          <p:nvPr/>
        </p:nvSpPr>
        <p:spPr>
          <a:xfrm>
            <a:off x="3967579" y="1200540"/>
            <a:ext cx="989491" cy="451127"/>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
        <p:nvSpPr>
          <p:cNvPr id="14" name="下カーブ矢印 13"/>
          <p:cNvSpPr/>
          <p:nvPr/>
        </p:nvSpPr>
        <p:spPr>
          <a:xfrm rot="11004694">
            <a:off x="3919122" y="1711361"/>
            <a:ext cx="933197" cy="450166"/>
          </a:xfrm>
          <a:prstGeom prst="curved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1405152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141733" y="6584841"/>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sp>
        <p:nvSpPr>
          <p:cNvPr id="5" name="正方形/長方形 4"/>
          <p:cNvSpPr/>
          <p:nvPr/>
        </p:nvSpPr>
        <p:spPr>
          <a:xfrm>
            <a:off x="0" y="167574"/>
            <a:ext cx="8949498" cy="46166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6" name="正方形/長方形 5"/>
          <p:cNvSpPr/>
          <p:nvPr/>
        </p:nvSpPr>
        <p:spPr>
          <a:xfrm>
            <a:off x="85725" y="743163"/>
            <a:ext cx="8943975" cy="883538"/>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副首都実現に向けて府市の取組を効果的に後押し</a:t>
            </a:r>
            <a:endParaRPr kumimoji="1" lang="en-US" altLang="ja-JP" sz="1800" b="0" i="0" u="none" strike="noStrike" kern="1200" cap="none" spc="0" normalizeH="0" baseline="0" noProof="0" dirty="0" smtClean="0">
              <a:ln>
                <a:noFill/>
              </a:ln>
              <a:solidFill>
                <a:prstClr val="black"/>
              </a:solidFill>
              <a:effectLst/>
              <a:uLnTx/>
              <a:uFillTx/>
              <a:latin typeface="Meiryo UI"/>
              <a:ea typeface="Meiryo UI"/>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副首都の位置付けだけではなく、内実の獲得</a:t>
            </a:r>
            <a:endParaRPr kumimoji="1" lang="en-US" altLang="ja-JP" sz="1800" b="0" i="0" u="none" strike="noStrike" kern="1200" cap="none" spc="0" normalizeH="0" baseline="0" noProof="0" dirty="0" smtClean="0">
              <a:ln>
                <a:noFill/>
              </a:ln>
              <a:solidFill>
                <a:prstClr val="black"/>
              </a:solidFill>
              <a:effectLst/>
              <a:uLnTx/>
              <a:uFillTx/>
              <a:latin typeface="Meiryo UI"/>
              <a:ea typeface="Meiryo UI"/>
              <a:cs typeface="+mn-cs"/>
            </a:endParaRPr>
          </a:p>
        </p:txBody>
      </p:sp>
      <p:sp>
        <p:nvSpPr>
          <p:cNvPr id="7" name="正方形/長方形 6"/>
          <p:cNvSpPr/>
          <p:nvPr/>
        </p:nvSpPr>
        <p:spPr>
          <a:xfrm>
            <a:off x="85725" y="2022336"/>
            <a:ext cx="8943975" cy="1000612"/>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大阪</a:t>
            </a:r>
            <a:r>
              <a:rPr kumimoji="1" lang="ja-JP" altLang="en-US" sz="1800" b="0" i="0" u="none" strike="noStrike" kern="1200" cap="none" spc="0" normalizeH="0" baseline="0" noProof="0" dirty="0">
                <a:ln>
                  <a:noFill/>
                </a:ln>
                <a:solidFill>
                  <a:prstClr val="black"/>
                </a:solidFill>
                <a:effectLst/>
                <a:uLnTx/>
                <a:uFillTx/>
                <a:latin typeface="Meiryo UI"/>
                <a:ea typeface="Meiryo UI"/>
                <a:cs typeface="+mn-cs"/>
              </a:rPr>
              <a:t>の自律性や創意工夫</a:t>
            </a: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が十分に生かされる仕組み</a:t>
            </a:r>
            <a:endParaRPr kumimoji="1" lang="en-US" altLang="ja-JP" sz="180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　　国は大阪を支える役割に徹する</a:t>
            </a:r>
            <a:endParaRPr kumimoji="1" lang="en-US" altLang="ja-JP" sz="1800" b="0" i="0" u="none" strike="noStrike" kern="1200" cap="none" spc="0" normalizeH="0" baseline="0" noProof="0" dirty="0" smtClean="0">
              <a:ln>
                <a:noFill/>
              </a:ln>
              <a:solidFill>
                <a:prstClr val="black"/>
              </a:solidFill>
              <a:effectLst/>
              <a:uLnTx/>
              <a:uFillTx/>
              <a:latin typeface="Meiryo UI"/>
              <a:ea typeface="Meiryo UI"/>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Meiryo UI"/>
                <a:ea typeface="Meiryo UI"/>
                <a:cs typeface="+mn-cs"/>
              </a:rPr>
              <a:t>個別</a:t>
            </a: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の支援策を超えるパッケージ</a:t>
            </a:r>
            <a:r>
              <a:rPr kumimoji="1" lang="ja-JP" altLang="en-US" sz="1800" b="0" i="0" u="none" strike="noStrike" kern="1200" cap="none" spc="0" normalizeH="0" baseline="0" noProof="0" dirty="0">
                <a:ln>
                  <a:noFill/>
                </a:ln>
                <a:solidFill>
                  <a:prstClr val="black"/>
                </a:solidFill>
                <a:effectLst/>
                <a:uLnTx/>
                <a:uFillTx/>
                <a:latin typeface="Meiryo UI"/>
                <a:ea typeface="Meiryo UI"/>
                <a:cs typeface="+mn-cs"/>
              </a:rPr>
              <a:t>で</a:t>
            </a:r>
            <a:r>
              <a:rPr kumimoji="1" lang="ja-JP" altLang="en-US" sz="1800" b="0" i="0" u="none" strike="noStrike" kern="1200" cap="none" spc="0" normalizeH="0" baseline="0" noProof="0" dirty="0" smtClean="0">
                <a:ln>
                  <a:noFill/>
                </a:ln>
                <a:solidFill>
                  <a:prstClr val="black"/>
                </a:solidFill>
                <a:effectLst/>
                <a:uLnTx/>
                <a:uFillTx/>
                <a:latin typeface="Meiryo UI"/>
                <a:ea typeface="Meiryo UI"/>
                <a:cs typeface="+mn-cs"/>
              </a:rPr>
              <a:t>の支援</a:t>
            </a:r>
            <a:endParaRPr kumimoji="1" lang="ja-JP" altLang="en-US" sz="18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 name="正方形/長方形 7"/>
          <p:cNvSpPr/>
          <p:nvPr/>
        </p:nvSpPr>
        <p:spPr>
          <a:xfrm>
            <a:off x="85725" y="3587853"/>
            <a:ext cx="8943975" cy="7852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1600"/>
              </a:lnSpc>
              <a:spcBef>
                <a:spcPts val="0"/>
              </a:spcBef>
              <a:spcAft>
                <a:spcPts val="600"/>
              </a:spcAft>
              <a:buClrTx/>
              <a:buSzTx/>
              <a:buFontTx/>
              <a:buNone/>
              <a:tabLst/>
              <a:defRPr/>
            </a:pPr>
            <a:r>
              <a:rPr kumimoji="1" lang="ja-JP" altLang="en-US" sz="1600" noProof="0" dirty="0" smtClean="0">
                <a:solidFill>
                  <a:prstClr val="black"/>
                </a:solidFill>
                <a:latin typeface="Meiryo UI"/>
                <a:ea typeface="Meiryo UI"/>
              </a:rPr>
              <a:t>・</a:t>
            </a:r>
            <a:r>
              <a:rPr kumimoji="1" lang="ja-JP" altLang="en-US" sz="1600" b="0" i="0" u="none" strike="noStrike" kern="1200" cap="none" spc="0" normalizeH="0" baseline="0" noProof="0" dirty="0" smtClean="0">
                <a:ln>
                  <a:noFill/>
                </a:ln>
                <a:solidFill>
                  <a:prstClr val="black"/>
                </a:solidFill>
                <a:effectLst/>
                <a:uLnTx/>
                <a:uFillTx/>
                <a:latin typeface="Meiryo UI"/>
                <a:ea typeface="Meiryo UI"/>
                <a:cs typeface="+mn-cs"/>
              </a:rPr>
              <a:t>目的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ja-JP" altLang="en-US" sz="1400" dirty="0">
                <a:solidFill>
                  <a:prstClr val="black"/>
                </a:solidFill>
                <a:latin typeface="Meiryo UI"/>
                <a:ea typeface="Meiryo UI"/>
              </a:rPr>
              <a:t> </a:t>
            </a:r>
            <a:r>
              <a:rPr kumimoji="1" lang="ja-JP" altLang="en-US" sz="1400" dirty="0" smtClean="0">
                <a:solidFill>
                  <a:prstClr val="black"/>
                </a:solidFill>
                <a:latin typeface="Meiryo UI"/>
                <a:ea typeface="Meiryo UI"/>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ja-JP" altLang="en-US" sz="1400" b="0" i="0" u="none" strike="noStrike" kern="1200" cap="none" spc="0" normalizeH="0" noProof="0" dirty="0" smtClean="0">
                <a:ln>
                  <a:noFill/>
                </a:ln>
                <a:solidFill>
                  <a:prstClr val="black"/>
                </a:solidFill>
                <a:effectLst/>
                <a:uLnTx/>
                <a:uFillTx/>
                <a:latin typeface="Meiryo UI"/>
                <a:ea typeface="Meiryo UI"/>
                <a:cs typeface="+mn-cs"/>
              </a:rPr>
              <a:t> 複</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数の都市（圏）が日本の成長をけん引する国の形への転換、まず、大阪から先導</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p>
            <a:pPr lvl="0">
              <a:lnSpc>
                <a:spcPts val="1600"/>
              </a:lnSpc>
              <a:spcAft>
                <a:spcPts val="600"/>
              </a:spcAft>
              <a:defRPr/>
            </a:pPr>
            <a:r>
              <a:rPr kumimoji="1" lang="ja-JP" altLang="en-US" sz="1400" dirty="0">
                <a:solidFill>
                  <a:prstClr val="black"/>
                </a:solidFill>
              </a:rPr>
              <a:t>　　　　　　　　　　　　　　　　　　　</a:t>
            </a:r>
            <a:r>
              <a:rPr kumimoji="1" lang="ja-JP" altLang="en-US" sz="1400" dirty="0" smtClean="0">
                <a:solidFill>
                  <a:prstClr val="black"/>
                </a:solidFill>
              </a:rPr>
              <a:t>        </a:t>
            </a:r>
            <a:r>
              <a:rPr kumimoji="1" lang="ja-JP" altLang="en-US" sz="700" dirty="0" smtClean="0">
                <a:solidFill>
                  <a:prstClr val="black"/>
                </a:solidFill>
              </a:rPr>
              <a:t>   </a:t>
            </a:r>
            <a:r>
              <a:rPr kumimoji="1" lang="ja-JP" altLang="en-US" sz="1400" dirty="0" smtClean="0">
                <a:solidFill>
                  <a:prstClr val="black"/>
                </a:solidFill>
              </a:rPr>
              <a:t>大阪</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が平時</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の経済的副首都、有事の</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バックアップ機能を担</a:t>
            </a:r>
            <a:r>
              <a:rPr kumimoji="1" lang="ja-JP" altLang="en-US" sz="1600" b="0" i="0" u="none" strike="noStrike" kern="1200" cap="none" spc="0" normalizeH="0" baseline="0" noProof="0" dirty="0" smtClean="0">
                <a:ln>
                  <a:noFill/>
                </a:ln>
                <a:solidFill>
                  <a:prstClr val="black"/>
                </a:solidFill>
                <a:effectLst/>
                <a:uLnTx/>
                <a:uFillTx/>
                <a:latin typeface="Meiryo UI"/>
                <a:ea typeface="Meiryo UI"/>
                <a:cs typeface="+mn-cs"/>
              </a:rPr>
              <a:t>う</a:t>
            </a:r>
            <a:r>
              <a:rPr kumimoji="1" lang="ja-JP" altLang="en-US" sz="1600" b="0" i="0" u="none" strike="noStrike" kern="1200" cap="none" spc="0" normalizeH="0" baseline="0" noProof="0" dirty="0">
                <a:ln>
                  <a:noFill/>
                </a:ln>
                <a:solidFill>
                  <a:prstClr val="black"/>
                </a:solidFill>
                <a:effectLst/>
                <a:uLnTx/>
                <a:uFillTx/>
                <a:latin typeface="Meiryo UI"/>
                <a:ea typeface="Meiryo UI"/>
                <a:cs typeface="+mn-cs"/>
              </a:rPr>
              <a:t>　</a:t>
            </a:r>
          </a:p>
        </p:txBody>
      </p:sp>
      <p:sp>
        <p:nvSpPr>
          <p:cNvPr id="9" name="テキスト ボックス 8"/>
          <p:cNvSpPr txBox="1"/>
          <p:nvPr/>
        </p:nvSpPr>
        <p:spPr>
          <a:xfrm>
            <a:off x="1415302" y="3109380"/>
            <a:ext cx="7073154"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今後の検討に向けて、新たにパッケージでの法整備の場合のイメージを以下に示す</a:t>
            </a:r>
            <a:endParaRPr kumimoji="1" lang="ja-JP" altLang="en-US" sz="16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0" y="388133"/>
            <a:ext cx="320013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ねらい</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0" y="1667390"/>
            <a:ext cx="320013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ポイント</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正方形/長方形 1"/>
          <p:cNvSpPr/>
          <p:nvPr/>
        </p:nvSpPr>
        <p:spPr>
          <a:xfrm>
            <a:off x="1913005" y="129336"/>
            <a:ext cx="4071949"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府市自らの</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取組を</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後押しする仕組みづくり</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p:cNvSpPr txBox="1"/>
          <p:nvPr/>
        </p:nvSpPr>
        <p:spPr>
          <a:xfrm>
            <a:off x="0" y="3249299"/>
            <a:ext cx="320013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構成</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85725" y="5936120"/>
            <a:ext cx="8943975" cy="7158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a:ea typeface="Meiryo UI"/>
                <a:cs typeface="+mn-cs"/>
              </a:rPr>
              <a:t>・対象プロジェクトと支援メニュー</a:t>
            </a:r>
            <a:r>
              <a:rPr kumimoji="1" lang="ja-JP" altLang="en-US" sz="700" dirty="0">
                <a:solidFill>
                  <a:prstClr val="black"/>
                </a:solidFill>
                <a:latin typeface="Meiryo UI"/>
                <a:ea typeface="Meiryo UI"/>
              </a:rPr>
              <a:t>　</a:t>
            </a:r>
            <a:r>
              <a:rPr kumimoji="1" lang="ja-JP" altLang="en-US" sz="700" dirty="0" smtClean="0">
                <a:solidFill>
                  <a:prstClr val="black"/>
                </a:solidFill>
                <a:latin typeface="Meiryo UI"/>
                <a:ea typeface="Meiryo UI"/>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規制</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緩和、</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権限移譲、財源移譲・財源措置、国出先機関</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と</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の関係整理等</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
            </a:r>
            <a:b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b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en-US" altLang="ja-JP" sz="1400" noProof="0" dirty="0" smtClean="0">
                <a:solidFill>
                  <a:prstClr val="black"/>
                </a:solidFill>
                <a:latin typeface="Meiryo UI"/>
                <a:ea typeface="Meiryo UI"/>
              </a:rPr>
              <a:t>※</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政府機関の移転の扱い　　　　　　</a:t>
            </a:r>
            <a:endParaRPr kumimoji="1" lang="ja-JP" altLang="en-US"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5" name="正方形/長方形 14"/>
          <p:cNvSpPr/>
          <p:nvPr/>
        </p:nvSpPr>
        <p:spPr>
          <a:xfrm>
            <a:off x="85725" y="4437135"/>
            <a:ext cx="8943975" cy="8700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a:ea typeface="Meiryo UI"/>
                <a:cs typeface="+mn-cs"/>
              </a:rPr>
              <a:t>・対象地域　　　　　　　　　   </a:t>
            </a:r>
            <a:r>
              <a:rPr kumimoji="1" lang="ja-JP" altLang="en-US" sz="1600" b="0" i="0" u="none" strike="noStrike" kern="1200" cap="none" spc="0" normalizeH="0" noProof="0" dirty="0" smtClean="0">
                <a:ln>
                  <a:noFill/>
                </a:ln>
                <a:solidFill>
                  <a:prstClr val="black"/>
                </a:solidFill>
                <a:effectLst/>
                <a:uLnTx/>
                <a:uFillTx/>
                <a:latin typeface="Meiryo UI"/>
                <a:ea typeface="Meiryo UI"/>
                <a:cs typeface="+mn-cs"/>
              </a:rPr>
              <a:t> </a:t>
            </a:r>
            <a:r>
              <a:rPr kumimoji="1" lang="ja-JP" altLang="en-US" sz="1000" b="0" i="0" u="none" strike="noStrike" kern="1200" cap="none" spc="0" normalizeH="0" noProof="0" dirty="0" smtClean="0">
                <a:ln>
                  <a:noFill/>
                </a:ln>
                <a:solidFill>
                  <a:prstClr val="black"/>
                </a:solidFill>
                <a:effectLst/>
                <a:uLnTx/>
                <a:uFillTx/>
                <a:latin typeface="Meiryo UI"/>
                <a:ea typeface="Meiryo UI"/>
                <a:cs typeface="+mn-cs"/>
              </a:rPr>
              <a:t>         </a:t>
            </a:r>
            <a:r>
              <a:rPr kumimoji="1" lang="ja-JP" altLang="en-US" sz="700" noProof="0" dirty="0" smtClean="0">
                <a:solidFill>
                  <a:prstClr val="black"/>
                </a:solidFill>
                <a:latin typeface="Meiryo UI"/>
                <a:ea typeface="Meiryo UI"/>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大阪府域　</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府域を越える連携の進捗に応じて対象拡大も視野</a:t>
            </a:r>
            <a:endParaRPr kumimoji="1" lang="en-US" altLang="ja-JP" sz="1400" b="0" i="0" u="none" strike="noStrike" kern="1200" cap="none" spc="0" normalizeH="0" baseline="0" noProof="0" dirty="0" smtClean="0">
              <a:ln>
                <a:noFill/>
              </a:ln>
              <a:solidFill>
                <a:prstClr val="black"/>
              </a:solidFill>
              <a:effectLst/>
              <a:uLnTx/>
              <a:uFillTx/>
              <a:latin typeface="Meiryo UI"/>
              <a:ea typeface="Meiryo UI"/>
              <a:cs typeface="+mn-cs"/>
            </a:endParaRPr>
          </a:p>
          <a:p>
            <a:pPr marL="0" marR="0" lvl="0" indent="0" algn="l" defTabSz="457200" rtl="0" eaLnBrk="1" fontAlgn="auto" latinLnBrk="0" hangingPunct="1">
              <a:lnSpc>
                <a:spcPct val="100000"/>
              </a:lnSpc>
              <a:spcBef>
                <a:spcPts val="0"/>
              </a:spcBef>
              <a:buClrTx/>
              <a:buSzTx/>
              <a:buFontTx/>
              <a:buNone/>
              <a:tabLst/>
              <a:defRPr/>
            </a:pPr>
            <a:r>
              <a:rPr kumimoji="1" lang="ja-JP" altLang="en-US" sz="1400" noProof="0" dirty="0" smtClean="0">
                <a:solidFill>
                  <a:prstClr val="black"/>
                </a:solidFill>
                <a:latin typeface="Meiryo UI"/>
                <a:ea typeface="Meiryo UI"/>
              </a:rPr>
              <a:t>　　　　　　　　　　　　　　　　　　　　　　　　</a:t>
            </a:r>
            <a:r>
              <a:rPr kumimoji="1" lang="en-US" altLang="ja-JP" sz="1400" noProof="0" dirty="0" smtClean="0">
                <a:solidFill>
                  <a:schemeClr val="tx1"/>
                </a:solidFill>
                <a:latin typeface="Meiryo UI"/>
                <a:ea typeface="Meiryo UI"/>
              </a:rPr>
              <a:t>※</a:t>
            </a:r>
            <a:r>
              <a:rPr kumimoji="1" lang="ja-JP" altLang="en-US" sz="1400" noProof="0" dirty="0" smtClean="0">
                <a:solidFill>
                  <a:schemeClr val="tx1"/>
                </a:solidFill>
                <a:latin typeface="Meiryo UI"/>
                <a:ea typeface="Meiryo UI"/>
              </a:rPr>
              <a:t>地方自治特別法（一の</a:t>
            </a:r>
            <a:r>
              <a:rPr kumimoji="1" lang="ja-JP" altLang="en-US" sz="1400" dirty="0">
                <a:solidFill>
                  <a:schemeClr val="tx1"/>
                </a:solidFill>
                <a:latin typeface="Meiryo UI"/>
                <a:ea typeface="Meiryo UI"/>
              </a:rPr>
              <a:t>地方公共団体のみ</a:t>
            </a:r>
            <a:r>
              <a:rPr kumimoji="1" lang="ja-JP" altLang="en-US" sz="1400" dirty="0" smtClean="0">
                <a:solidFill>
                  <a:schemeClr val="tx1"/>
                </a:solidFill>
                <a:latin typeface="Meiryo UI"/>
                <a:ea typeface="Meiryo UI"/>
              </a:rPr>
              <a:t>に適用される法律の制定には、</a:t>
            </a:r>
            <a:endParaRPr kumimoji="1" lang="en-US" altLang="ja-JP" sz="1400" dirty="0" smtClean="0">
              <a:solidFill>
                <a:schemeClr val="tx1"/>
              </a:solidFill>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en-US" altLang="ja-JP" sz="1400" dirty="0" smtClean="0">
                <a:solidFill>
                  <a:schemeClr val="tx1"/>
                </a:solidFill>
                <a:latin typeface="Meiryo UI"/>
                <a:ea typeface="Meiryo UI"/>
              </a:rPr>
              <a:t>						</a:t>
            </a:r>
            <a:r>
              <a:rPr kumimoji="1" lang="ja-JP" altLang="en-US" sz="1400" dirty="0" smtClean="0">
                <a:solidFill>
                  <a:schemeClr val="tx1"/>
                </a:solidFill>
                <a:latin typeface="Meiryo UI"/>
                <a:ea typeface="Meiryo UI"/>
              </a:rPr>
              <a:t>　　住民投票が必要</a:t>
            </a:r>
            <a:r>
              <a:rPr kumimoji="1" lang="ja-JP" altLang="en-US" sz="1400" noProof="0" dirty="0" smtClean="0">
                <a:solidFill>
                  <a:schemeClr val="tx1"/>
                </a:solidFill>
                <a:latin typeface="Meiryo UI"/>
                <a:ea typeface="Meiryo UI"/>
              </a:rPr>
              <a:t>）との関係</a:t>
            </a:r>
            <a:endParaRPr kumimoji="1" lang="ja-JP" altLang="en-US" sz="1400" b="0" i="0" u="none" strike="noStrike" kern="1200" cap="none" spc="0" normalizeH="0" baseline="0" noProof="0" dirty="0">
              <a:ln>
                <a:noFill/>
              </a:ln>
              <a:solidFill>
                <a:schemeClr val="tx1"/>
              </a:solidFill>
              <a:effectLst/>
              <a:uLnTx/>
              <a:uFillTx/>
              <a:latin typeface="Meiryo UI"/>
              <a:ea typeface="Meiryo UI"/>
            </a:endParaRPr>
          </a:p>
        </p:txBody>
      </p:sp>
      <p:sp>
        <p:nvSpPr>
          <p:cNvPr id="16" name="正方形/長方形 15"/>
          <p:cNvSpPr/>
          <p:nvPr/>
        </p:nvSpPr>
        <p:spPr>
          <a:xfrm>
            <a:off x="85725" y="5381335"/>
            <a:ext cx="8943975" cy="508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a:ea typeface="Meiryo UI"/>
                <a:cs typeface="+mn-cs"/>
              </a:rPr>
              <a:t>・国との協議と計画づくり　　      </a:t>
            </a:r>
            <a:r>
              <a:rPr kumimoji="1" lang="ja-JP" altLang="en-US" sz="1600" b="0" i="0" u="none" strike="noStrike" kern="1200" cap="none" spc="0" normalizeH="0" noProof="0" dirty="0" smtClean="0">
                <a:ln>
                  <a:noFill/>
                </a:ln>
                <a:solidFill>
                  <a:prstClr val="black"/>
                </a:solidFill>
                <a:effectLst/>
                <a:uLnTx/>
                <a:uFillTx/>
                <a:latin typeface="Meiryo UI"/>
                <a:ea typeface="Meiryo UI"/>
                <a:cs typeface="+mn-cs"/>
              </a:rPr>
              <a:t> </a:t>
            </a:r>
            <a:r>
              <a:rPr kumimoji="1" lang="ja-JP" altLang="en-US" sz="700" b="0" i="0" u="none" strike="noStrike" kern="1200" cap="none" spc="0" normalizeH="0" noProof="0" dirty="0" smtClean="0">
                <a:ln>
                  <a:noFill/>
                </a:ln>
                <a:solidFill>
                  <a:prstClr val="black"/>
                </a:solidFill>
                <a:effectLst/>
                <a:uLnTx/>
                <a:uFillTx/>
                <a:latin typeface="Meiryo UI"/>
                <a:ea typeface="Meiryo UI"/>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大阪の自主性に基づく計画が作れるような協議と実効性ある計画</a:t>
            </a:r>
            <a:endParaRPr kumimoji="1" lang="ja-JP" altLang="en-US" sz="1400" b="0" i="0" u="none" strike="noStrike" kern="1200" cap="none" spc="0" normalizeH="0" baseline="0" noProof="0" dirty="0">
              <a:ln>
                <a:noFill/>
              </a:ln>
              <a:solidFill>
                <a:prstClr val="black"/>
              </a:solidFill>
              <a:effectLst/>
              <a:uLnTx/>
              <a:uFillTx/>
              <a:latin typeface="Meiryo UI"/>
              <a:ea typeface="Meiryo UI"/>
              <a:cs typeface="+mn-cs"/>
            </a:endParaRPr>
          </a:p>
        </p:txBody>
      </p:sp>
    </p:spTree>
    <p:extLst>
      <p:ext uri="{BB962C8B-B14F-4D97-AF65-F5344CB8AC3E}">
        <p14:creationId xmlns:p14="http://schemas.microsoft.com/office/powerpoint/2010/main" val="202327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0F88186-B17D-4CE3-A887-D91699CF601C}" type="slidenum">
              <a:rPr kumimoji="1" lang="ja-JP" altLang="en-US" smtClean="0"/>
              <a:t>3</a:t>
            </a:fld>
            <a:endParaRPr kumimoji="1" lang="ja-JP" altLang="en-US"/>
          </a:p>
        </p:txBody>
      </p:sp>
      <p:sp>
        <p:nvSpPr>
          <p:cNvPr id="7" name="テキスト ボックス 6"/>
          <p:cNvSpPr txBox="1"/>
          <p:nvPr/>
        </p:nvSpPr>
        <p:spPr>
          <a:xfrm>
            <a:off x="0" y="2622"/>
            <a:ext cx="842049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現行ビジョンにおける「制度面」</a:t>
            </a: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の考え方について</a:t>
            </a:r>
            <a:endPar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p:cNvSpPr/>
          <p:nvPr/>
        </p:nvSpPr>
        <p:spPr>
          <a:xfrm>
            <a:off x="136650" y="1453857"/>
            <a:ext cx="3519423" cy="4284218"/>
          </a:xfrm>
          <a:prstGeom prst="rect">
            <a:avLst/>
          </a:prstGeom>
          <a:ln w="9525">
            <a:prstDash val="sysDash"/>
          </a:ln>
        </p:spPr>
        <p:style>
          <a:lnRef idx="2">
            <a:schemeClr val="dk1"/>
          </a:lnRef>
          <a:fillRef idx="1">
            <a:schemeClr val="lt1"/>
          </a:fillRef>
          <a:effectRef idx="0">
            <a:schemeClr val="dk1"/>
          </a:effectRef>
          <a:fontRef idx="minor">
            <a:schemeClr val="dk1"/>
          </a:fontRef>
        </p:style>
        <p:txBody>
          <a:bodyPr rtlCol="0" anchor="ctr"/>
          <a:lstStyle/>
          <a:p>
            <a:pPr marL="179388" indent="-179388">
              <a:spcAft>
                <a:spcPts val="600"/>
              </a:spcAft>
              <a:buFont typeface="Arial" panose="020B0604020202020204" pitchFamily="34" charset="0"/>
              <a:buChar char="•"/>
            </a:pPr>
            <a:r>
              <a:rPr kumimoji="1" lang="ja-JP" altLang="en-US" sz="1600" dirty="0" smtClean="0">
                <a:latin typeface="+mn-ea"/>
              </a:rPr>
              <a:t>副首都に必要な</a:t>
            </a:r>
            <a:r>
              <a:rPr kumimoji="1" lang="ja-JP" altLang="en-US" sz="1600" u="sng" dirty="0" smtClean="0">
                <a:latin typeface="+mn-ea"/>
              </a:rPr>
              <a:t>都市機能の向上を制度から支える</a:t>
            </a:r>
            <a:r>
              <a:rPr kumimoji="1" lang="ja-JP" altLang="en-US" sz="1600" dirty="0" smtClean="0">
                <a:latin typeface="+mn-ea"/>
              </a:rPr>
              <a:t>ため、基礎自治機能や広域機能の充実、さらに、府市それぞれで担っている広域機能と市の基礎自治機能の充実を一体的に取</a:t>
            </a:r>
            <a:r>
              <a:rPr kumimoji="1" lang="ja-JP" altLang="en-US" sz="1600" dirty="0">
                <a:latin typeface="+mn-ea"/>
              </a:rPr>
              <a:t>り</a:t>
            </a:r>
            <a:r>
              <a:rPr kumimoji="1" lang="ja-JP" altLang="en-US" sz="1600" dirty="0" smtClean="0">
                <a:latin typeface="+mn-ea"/>
              </a:rPr>
              <a:t>組む、大阪にふさわしい大都市制度（</a:t>
            </a:r>
            <a:r>
              <a:rPr kumimoji="1" lang="ja-JP" altLang="en-US" sz="1600" dirty="0">
                <a:latin typeface="+mn-ea"/>
              </a:rPr>
              <a:t>特別区制度</a:t>
            </a:r>
            <a:r>
              <a:rPr kumimoji="1" lang="ja-JP" altLang="en-US" sz="1600" dirty="0" smtClean="0">
                <a:latin typeface="+mn-ea"/>
              </a:rPr>
              <a:t>）の実現に向け、</a:t>
            </a:r>
            <a:r>
              <a:rPr kumimoji="1" lang="ja-JP" altLang="en-US" sz="1600" u="sng" dirty="0" smtClean="0">
                <a:latin typeface="+mn-ea"/>
              </a:rPr>
              <a:t>大阪自らが取組を進める。</a:t>
            </a:r>
            <a:endParaRPr kumimoji="1" lang="en-US" altLang="ja-JP" sz="1600" u="sng" dirty="0" smtClean="0">
              <a:latin typeface="+mn-ea"/>
            </a:endParaRPr>
          </a:p>
          <a:p>
            <a:pPr marL="182563" indent="-182563">
              <a:spcAft>
                <a:spcPts val="600"/>
              </a:spcAft>
              <a:buFont typeface="Arial" panose="020B0604020202020204" pitchFamily="34" charset="0"/>
              <a:buChar char="•"/>
            </a:pPr>
            <a:r>
              <a:rPr kumimoji="1" lang="ja-JP" altLang="en-US" sz="1600" u="sng" dirty="0" smtClean="0">
                <a:latin typeface="+mn-ea"/>
              </a:rPr>
              <a:t>そのうえで、こうした</a:t>
            </a:r>
            <a:r>
              <a:rPr kumimoji="1" lang="ja-JP" altLang="en-US" sz="1600" dirty="0">
                <a:latin typeface="+mn-ea"/>
              </a:rPr>
              <a:t>大阪</a:t>
            </a:r>
            <a:r>
              <a:rPr kumimoji="1" lang="ja-JP" altLang="en-US" sz="1600" u="sng" dirty="0" smtClean="0">
                <a:latin typeface="+mn-ea"/>
              </a:rPr>
              <a:t>自らの取組を推進力に</a:t>
            </a:r>
            <a:r>
              <a:rPr kumimoji="1" lang="ja-JP" altLang="en-US" sz="1600" dirty="0" smtClean="0">
                <a:latin typeface="+mn-ea"/>
              </a:rPr>
              <a:t>、副首都化の取組を</a:t>
            </a:r>
            <a:r>
              <a:rPr kumimoji="1" lang="ja-JP" altLang="en-US" sz="1600" u="sng" dirty="0" smtClean="0">
                <a:latin typeface="+mn-ea"/>
              </a:rPr>
              <a:t>国に働きかけていく</a:t>
            </a:r>
            <a:r>
              <a:rPr kumimoji="1" lang="ja-JP" altLang="en-US" sz="1600" dirty="0" smtClean="0">
                <a:latin typeface="+mn-ea"/>
              </a:rPr>
              <a:t>。</a:t>
            </a:r>
            <a:endParaRPr kumimoji="1" lang="en-US" altLang="ja-JP" sz="1600" dirty="0" smtClean="0">
              <a:latin typeface="+mn-ea"/>
            </a:endParaRPr>
          </a:p>
          <a:p>
            <a:pPr marL="182563" indent="-182563">
              <a:spcAft>
                <a:spcPts val="600"/>
              </a:spcAft>
              <a:buFont typeface="Arial" panose="020B0604020202020204" pitchFamily="34" charset="0"/>
              <a:buChar char="•"/>
            </a:pPr>
            <a:r>
              <a:rPr kumimoji="1" lang="ja-JP" altLang="en-US" sz="1600" dirty="0" smtClean="0">
                <a:latin typeface="+mn-ea"/>
              </a:rPr>
              <a:t>国への働きかけのステップとして、まずは首都機能のバックアップ拠点の位置づけの働きかけを進める。</a:t>
            </a:r>
            <a:endParaRPr kumimoji="1" lang="en-US" altLang="ja-JP" sz="1600" dirty="0" smtClean="0">
              <a:latin typeface="+mn-ea"/>
            </a:endParaRPr>
          </a:p>
        </p:txBody>
      </p:sp>
      <p:grpSp>
        <p:nvGrpSpPr>
          <p:cNvPr id="2" name="グループ化 1"/>
          <p:cNvGrpSpPr/>
          <p:nvPr/>
        </p:nvGrpSpPr>
        <p:grpSpPr>
          <a:xfrm>
            <a:off x="3661541" y="1028675"/>
            <a:ext cx="5305478" cy="4668131"/>
            <a:chOff x="1932031" y="2034562"/>
            <a:chExt cx="5305478" cy="4668131"/>
          </a:xfrm>
        </p:grpSpPr>
        <p:sp>
          <p:nvSpPr>
            <p:cNvPr id="10" name="右カーブ矢印 9">
              <a:extLst>
                <a:ext uri="{FF2B5EF4-FFF2-40B4-BE49-F238E27FC236}">
                  <a16:creationId xmlns:a16="http://schemas.microsoft.com/office/drawing/2014/main" id="{37286606-5DA9-41BB-8DFA-678362A0D365}"/>
                </a:ext>
              </a:extLst>
            </p:cNvPr>
            <p:cNvSpPr/>
            <p:nvPr/>
          </p:nvSpPr>
          <p:spPr>
            <a:xfrm>
              <a:off x="5812769" y="4030020"/>
              <a:ext cx="246781" cy="535746"/>
            </a:xfrm>
            <a:prstGeom prst="curvedRightArrow">
              <a:avLst>
                <a:gd name="adj1" fmla="val 26406"/>
                <a:gd name="adj2" fmla="val 132564"/>
                <a:gd name="adj3" fmla="val 32707"/>
              </a:avLst>
            </a:prstGeom>
          </p:spPr>
          <p:style>
            <a:lnRef idx="0">
              <a:schemeClr val="accent2"/>
            </a:lnRef>
            <a:fillRef idx="3">
              <a:schemeClr val="accent2"/>
            </a:fillRef>
            <a:effectRef idx="3">
              <a:schemeClr val="accent2"/>
            </a:effectRef>
            <a:fontRef idx="minor">
              <a:schemeClr val="lt1"/>
            </a:fontRef>
          </p:style>
          <p:txBody>
            <a:bodyPr lIns="105366" tIns="52683" rIns="105366" bIns="52683" rtlCol="0" anchor="ctr"/>
            <a:lstStyle/>
            <a:p>
              <a:pPr algn="ctr"/>
              <a:endParaRPr lang="ja-JP" altLang="en-US" sz="40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L 字 10">
              <a:extLst>
                <a:ext uri="{FF2B5EF4-FFF2-40B4-BE49-F238E27FC236}">
                  <a16:creationId xmlns:a16="http://schemas.microsoft.com/office/drawing/2014/main" id="{7BAEACBC-9F8B-4955-A3D5-EF284729F52B}"/>
                </a:ext>
              </a:extLst>
            </p:cNvPr>
            <p:cNvSpPr/>
            <p:nvPr/>
          </p:nvSpPr>
          <p:spPr>
            <a:xfrm>
              <a:off x="2285840" y="2474492"/>
              <a:ext cx="4568396" cy="4227689"/>
            </a:xfrm>
            <a:prstGeom prst="corner">
              <a:avLst>
                <a:gd name="adj1" fmla="val 34045"/>
                <a:gd name="adj2" fmla="val 95636"/>
              </a:avLst>
            </a:prstGeom>
          </p:spPr>
          <p:style>
            <a:lnRef idx="1">
              <a:schemeClr val="accent5"/>
            </a:lnRef>
            <a:fillRef idx="2">
              <a:schemeClr val="accent5"/>
            </a:fillRef>
            <a:effectRef idx="1">
              <a:schemeClr val="accent5"/>
            </a:effectRef>
            <a:fontRef idx="minor">
              <a:schemeClr val="dk1"/>
            </a:fontRef>
          </p:style>
          <p:txBody>
            <a:bodyPr wrap="square" lIns="36000" tIns="36000" rIns="36000" bIns="36000" rtlCol="0" anchor="ctr" anchorCtr="0">
              <a:noAutofit/>
            </a:bodyPr>
            <a:lstStyle/>
            <a:p>
              <a:pPr algn="just"/>
              <a:endParaRPr lang="ja-JP" altLang="en-US" sz="28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a:extLst>
                <a:ext uri="{FF2B5EF4-FFF2-40B4-BE49-F238E27FC236}">
                  <a16:creationId xmlns:a16="http://schemas.microsoft.com/office/drawing/2014/main" id="{C7A2A339-6DCE-4734-955C-BDD8D2306666}"/>
                </a:ext>
              </a:extLst>
            </p:cNvPr>
            <p:cNvSpPr/>
            <p:nvPr/>
          </p:nvSpPr>
          <p:spPr>
            <a:xfrm>
              <a:off x="2350930" y="2712986"/>
              <a:ext cx="3839397" cy="2430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vert="horz" wrap="square" lIns="72000" tIns="72000" rIns="0" bIns="72000" anchor="b" anchorCtr="0">
              <a:noAutofit/>
            </a:bodyPr>
            <a:lstStyle/>
            <a:p>
              <a:pPr marL="92075" indent="-92075"/>
              <a:r>
                <a:rPr lang="ja-JP" altLang="en-US" sz="14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都市機能</a:t>
              </a:r>
              <a:r>
                <a:rPr lang="ja-JP" altLang="en-US" sz="140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充実に</a:t>
              </a:r>
              <a:r>
                <a:rPr lang="ja-JP" altLang="en-US" sz="140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より成長を実現し、</a:t>
              </a:r>
              <a:endParaRPr lang="en-US" altLang="ja-JP" sz="140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92075" indent="-92075"/>
              <a:r>
                <a:rPr lang="en-US" altLang="ja-JP" sz="1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40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その果実を住民に還元</a:t>
              </a:r>
              <a:endParaRPr lang="en-US" altLang="ja-JP" sz="140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spcBef>
                  <a:spcPts val="200"/>
                </a:spcBef>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スマートシティ戦略の推進</a:t>
              </a:r>
              <a:endParaRPr lang="en-US" altLang="ja-JP"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都市インフラの充実</a:t>
              </a:r>
              <a:endParaRPr lang="en-US" altLang="ja-JP"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基盤的な公共機能の高度化</a:t>
              </a:r>
              <a:endParaRPr lang="en-US" altLang="ja-JP"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人材育成環境の充実　　　　　等</a:t>
              </a:r>
              <a:endParaRPr lang="en-US" altLang="ja-JP" sz="140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Bef>
                  <a:spcPts val="300"/>
                </a:spcBef>
              </a:pPr>
              <a:r>
                <a:rPr lang="ja-JP" altLang="en-US" sz="140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400" b="1"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副首都の都市機能の充実を制度面で支える</a:t>
              </a:r>
              <a:endParaRPr lang="en-US" altLang="ja-JP" sz="1400" b="1"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副首都・大阪にふさわしい大都市制度への改革</a:t>
              </a:r>
              <a:endParaRPr lang="en-US" altLang="ja-JP" sz="14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基礎自治機能の</a:t>
              </a:r>
              <a:r>
                <a:rPr lang="ja-JP" altLang="en-US" sz="14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a:t>
              </a:r>
              <a:endParaRPr lang="en-US" altLang="ja-JP" sz="14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4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広域機能の充実</a:t>
              </a:r>
            </a:p>
          </p:txBody>
        </p:sp>
        <p:sp>
          <p:nvSpPr>
            <p:cNvPr id="13" name="正方形/長方形 12">
              <a:extLst>
                <a:ext uri="{FF2B5EF4-FFF2-40B4-BE49-F238E27FC236}">
                  <a16:creationId xmlns:a16="http://schemas.microsoft.com/office/drawing/2014/main" id="{0E11CCE6-944E-4DE2-A867-3907DB8EB7F7}"/>
                </a:ext>
              </a:extLst>
            </p:cNvPr>
            <p:cNvSpPr/>
            <p:nvPr/>
          </p:nvSpPr>
          <p:spPr>
            <a:xfrm>
              <a:off x="2336379" y="5404618"/>
              <a:ext cx="4422596" cy="1215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lIns="72000" tIns="72000" rIns="36000" bIns="0" anchor="t" anchorCtr="0">
              <a:noAutofit/>
            </a:bodyPr>
            <a:lstStyle/>
            <a:p>
              <a:pPr algn="just"/>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大阪自らの取組を推進力にできるだけ早期に</a:t>
              </a:r>
              <a:endPar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国が副首都の必要性を認識し、その取組みを支援</a:t>
              </a:r>
              <a:endPar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する仕組みが実現されるよう国に働きかけを行う</a:t>
              </a:r>
              <a:endPar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300"/>
                </a:spcBef>
              </a:pPr>
              <a:endParaRPr lang="en-US" altLang="ja-JP" sz="1400" b="1"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300"/>
                </a:spcBef>
              </a:pPr>
              <a:endParaRPr lang="en-US" altLang="ja-JP" sz="1400"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a:extLst>
                <a:ext uri="{FF2B5EF4-FFF2-40B4-BE49-F238E27FC236}">
                  <a16:creationId xmlns:a16="http://schemas.microsoft.com/office/drawing/2014/main" id="{8569A7FE-11D2-4A71-8E69-A46D781636C0}"/>
                </a:ext>
              </a:extLst>
            </p:cNvPr>
            <p:cNvSpPr/>
            <p:nvPr/>
          </p:nvSpPr>
          <p:spPr>
            <a:xfrm>
              <a:off x="6445407" y="2478430"/>
              <a:ext cx="344713" cy="272160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副首都としての基盤を整える</a:t>
              </a:r>
              <a:endParaRPr lang="en-US" altLang="ja-JP" sz="140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5" name="二等辺三角形 14">
              <a:extLst>
                <a:ext uri="{FF2B5EF4-FFF2-40B4-BE49-F238E27FC236}">
                  <a16:creationId xmlns:a16="http://schemas.microsoft.com/office/drawing/2014/main" id="{7F301E85-D8E4-4C38-AB67-D4C61D0CD4F7}"/>
                </a:ext>
              </a:extLst>
            </p:cNvPr>
            <p:cNvSpPr/>
            <p:nvPr/>
          </p:nvSpPr>
          <p:spPr>
            <a:xfrm rot="5400000">
              <a:off x="6126051" y="3940281"/>
              <a:ext cx="388800" cy="1458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40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二等辺三角形 15">
              <a:extLst>
                <a:ext uri="{FF2B5EF4-FFF2-40B4-BE49-F238E27FC236}">
                  <a16:creationId xmlns:a16="http://schemas.microsoft.com/office/drawing/2014/main" id="{3C13D9E6-A6E2-45C8-B421-0B0D3A8A7C5E}"/>
                </a:ext>
              </a:extLst>
            </p:cNvPr>
            <p:cNvSpPr/>
            <p:nvPr/>
          </p:nvSpPr>
          <p:spPr>
            <a:xfrm rot="10800000">
              <a:off x="2363777" y="5214140"/>
              <a:ext cx="340200" cy="171806"/>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40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EFFE7B43-E602-4FEE-821B-2D0031EBAA09}"/>
                </a:ext>
              </a:extLst>
            </p:cNvPr>
            <p:cNvSpPr/>
            <p:nvPr/>
          </p:nvSpPr>
          <p:spPr>
            <a:xfrm>
              <a:off x="2536617" y="5137372"/>
              <a:ext cx="3454777" cy="297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大阪自らの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取組を推進</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力に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に働きかけ</a:t>
              </a:r>
            </a:p>
          </p:txBody>
        </p:sp>
        <p:sp>
          <p:nvSpPr>
            <p:cNvPr id="18" name="二等辺三角形 17">
              <a:extLst>
                <a:ext uri="{FF2B5EF4-FFF2-40B4-BE49-F238E27FC236}">
                  <a16:creationId xmlns:a16="http://schemas.microsoft.com/office/drawing/2014/main" id="{3C13D9E6-A6E2-45C8-B421-0B0D3A8A7C5E}"/>
                </a:ext>
              </a:extLst>
            </p:cNvPr>
            <p:cNvSpPr/>
            <p:nvPr/>
          </p:nvSpPr>
          <p:spPr>
            <a:xfrm rot="10800000">
              <a:off x="5766059" y="5196753"/>
              <a:ext cx="340200" cy="171806"/>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40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二等辺三角形 18">
              <a:extLst>
                <a:ext uri="{FF2B5EF4-FFF2-40B4-BE49-F238E27FC236}">
                  <a16:creationId xmlns:a16="http://schemas.microsoft.com/office/drawing/2014/main" id="{7F301E85-D8E4-4C38-AB67-D4C61D0CD4F7}"/>
                </a:ext>
              </a:extLst>
            </p:cNvPr>
            <p:cNvSpPr/>
            <p:nvPr/>
          </p:nvSpPr>
          <p:spPr>
            <a:xfrm rot="5400000">
              <a:off x="6736891" y="4009828"/>
              <a:ext cx="388800" cy="1458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40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a:extLst>
                <a:ext uri="{FF2B5EF4-FFF2-40B4-BE49-F238E27FC236}">
                  <a16:creationId xmlns:a16="http://schemas.microsoft.com/office/drawing/2014/main" id="{8569A7FE-11D2-4A71-8E69-A46D781636C0}"/>
                </a:ext>
              </a:extLst>
            </p:cNvPr>
            <p:cNvSpPr/>
            <p:nvPr/>
          </p:nvSpPr>
          <p:spPr>
            <a:xfrm>
              <a:off x="6945909" y="2474493"/>
              <a:ext cx="291600" cy="422820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副首都の確立</a:t>
              </a:r>
              <a:endParaRPr lang="en-US" altLang="ja-JP" sz="140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1" name="正方形/長方形 20"/>
            <p:cNvSpPr/>
            <p:nvPr/>
          </p:nvSpPr>
          <p:spPr>
            <a:xfrm>
              <a:off x="2357260" y="2519763"/>
              <a:ext cx="1798198" cy="30777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ja-JP" altLang="en-US" sz="1400" b="1" dirty="0" smtClean="0"/>
                <a:t>大阪自らの取組</a:t>
              </a:r>
              <a:endParaRPr lang="ja-JP" altLang="en-US" sz="1400" b="1" dirty="0"/>
            </a:p>
          </p:txBody>
        </p:sp>
        <p:sp>
          <p:nvSpPr>
            <p:cNvPr id="22" name="正方形/長方形 21"/>
            <p:cNvSpPr/>
            <p:nvPr/>
          </p:nvSpPr>
          <p:spPr>
            <a:xfrm>
              <a:off x="1932031" y="2034562"/>
              <a:ext cx="4985227" cy="369332"/>
            </a:xfrm>
            <a:prstGeom prst="rect">
              <a:avLst/>
            </a:prstGeom>
          </p:spPr>
          <p:txBody>
            <a:bodyPr wrap="square">
              <a:spAutoFit/>
            </a:bodyPr>
            <a:lstStyle/>
            <a:p>
              <a:r>
                <a:rPr lang="ja-JP" altLang="en-US" b="1" dirty="0" smtClean="0"/>
                <a:t>（イメージ図）</a:t>
              </a:r>
              <a:endParaRPr lang="ja-JP" altLang="en-US" b="1" dirty="0"/>
            </a:p>
          </p:txBody>
        </p:sp>
        <p:sp>
          <p:nvSpPr>
            <p:cNvPr id="23" name="正方形/長方形 22"/>
            <p:cNvSpPr/>
            <p:nvPr/>
          </p:nvSpPr>
          <p:spPr>
            <a:xfrm>
              <a:off x="2474725" y="6137003"/>
              <a:ext cx="1846798" cy="354833"/>
            </a:xfrm>
            <a:prstGeom prst="rect">
              <a:avLst/>
            </a:prstGeom>
            <a:ln>
              <a:solidFill>
                <a:schemeClr val="tx1"/>
              </a:solidFill>
              <a:prstDash val="sysDash"/>
            </a:ln>
          </p:spPr>
          <p:txBody>
            <a:bodyPr wrap="square" lIns="72000" tIns="36000" rIns="36000" bIns="36000" anchor="ctr" anchorCtr="0">
              <a:spAutoFit/>
            </a:bodyPr>
            <a:lstStyle/>
            <a:p>
              <a:pPr>
                <a:lnSpc>
                  <a:spcPts val="1100"/>
                </a:lnSpc>
              </a:pPr>
              <a:r>
                <a:rPr lang="ja-JP" altLang="en-US" sz="1100" dirty="0"/>
                <a:t>まず</a:t>
              </a:r>
              <a:r>
                <a:rPr lang="ja-JP" altLang="en-US" sz="1100" dirty="0" smtClean="0"/>
                <a:t>は</a:t>
              </a:r>
              <a:r>
                <a:rPr lang="ja-JP" altLang="en-US" sz="1100" dirty="0"/>
                <a:t>首都</a:t>
              </a:r>
              <a:r>
                <a:rPr lang="ja-JP" altLang="en-US" sz="1100" dirty="0" smtClean="0"/>
                <a:t>機能バックアップ</a:t>
              </a:r>
              <a:endParaRPr lang="en-US" altLang="ja-JP" sz="1100" dirty="0" smtClean="0"/>
            </a:p>
            <a:p>
              <a:pPr>
                <a:lnSpc>
                  <a:spcPts val="1100"/>
                </a:lnSpc>
              </a:pPr>
              <a:r>
                <a:rPr lang="ja-JP" altLang="en-US" sz="1100" dirty="0"/>
                <a:t>拠点</a:t>
              </a:r>
              <a:r>
                <a:rPr lang="ja-JP" altLang="en-US" sz="1100" dirty="0" smtClean="0"/>
                <a:t>の位置づけの働きかけ</a:t>
              </a:r>
              <a:endParaRPr lang="en-US" altLang="ja-JP" sz="1100" dirty="0" smtClean="0"/>
            </a:p>
          </p:txBody>
        </p:sp>
        <p:sp>
          <p:nvSpPr>
            <p:cNvPr id="24" name="正方形/長方形 23"/>
            <p:cNvSpPr/>
            <p:nvPr/>
          </p:nvSpPr>
          <p:spPr>
            <a:xfrm>
              <a:off x="4580839" y="6137003"/>
              <a:ext cx="2138398" cy="354833"/>
            </a:xfrm>
            <a:prstGeom prst="rect">
              <a:avLst/>
            </a:prstGeom>
            <a:ln>
              <a:solidFill>
                <a:schemeClr val="tx1"/>
              </a:solidFill>
              <a:prstDash val="sysDash"/>
            </a:ln>
          </p:spPr>
          <p:txBody>
            <a:bodyPr wrap="square" lIns="72000" tIns="36000" rIns="36000" bIns="36000" anchor="ctr" anchorCtr="0">
              <a:spAutoFit/>
            </a:bodyPr>
            <a:lstStyle/>
            <a:p>
              <a:pPr>
                <a:lnSpc>
                  <a:spcPts val="1100"/>
                </a:lnSpc>
              </a:pPr>
              <a:r>
                <a:rPr lang="ja-JP" altLang="en-US" sz="1100" dirty="0" smtClean="0"/>
                <a:t>さらに副首都（圏）の取組を</a:t>
              </a:r>
              <a:endParaRPr lang="en-US" altLang="ja-JP" sz="1100" dirty="0" smtClean="0"/>
            </a:p>
            <a:p>
              <a:pPr>
                <a:lnSpc>
                  <a:spcPts val="1100"/>
                </a:lnSpc>
              </a:pPr>
              <a:r>
                <a:rPr lang="ja-JP" altLang="en-US" sz="1100" dirty="0"/>
                <a:t>支援</a:t>
              </a:r>
              <a:r>
                <a:rPr lang="ja-JP" altLang="en-US" sz="1100" dirty="0" smtClean="0"/>
                <a:t>する制度の働きかけ</a:t>
              </a:r>
              <a:endParaRPr lang="en-US" altLang="ja-JP" sz="1100" dirty="0" smtClean="0"/>
            </a:p>
          </p:txBody>
        </p:sp>
        <p:cxnSp>
          <p:nvCxnSpPr>
            <p:cNvPr id="25" name="直線矢印コネクタ 24"/>
            <p:cNvCxnSpPr>
              <a:endCxn id="24" idx="1"/>
            </p:cNvCxnSpPr>
            <p:nvPr/>
          </p:nvCxnSpPr>
          <p:spPr>
            <a:xfrm>
              <a:off x="4375426" y="6312192"/>
              <a:ext cx="205413" cy="2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37673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622"/>
            <a:ext cx="842049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現行ビジョンにおける「制度面」</a:t>
            </a:r>
            <a:r>
              <a:rPr kumimoji="1"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の取組と実績について</a:t>
            </a:r>
            <a:endPar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2416882495"/>
              </p:ext>
            </p:extLst>
          </p:nvPr>
        </p:nvGraphicFramePr>
        <p:xfrm>
          <a:off x="110837" y="413230"/>
          <a:ext cx="8998473" cy="6271200"/>
        </p:xfrm>
        <a:graphic>
          <a:graphicData uri="http://schemas.openxmlformats.org/drawingml/2006/table">
            <a:tbl>
              <a:tblPr firstRow="1" bandRow="1">
                <a:tableStyleId>{5940675A-B579-460E-94D1-54222C63F5DA}</a:tableStyleId>
              </a:tblPr>
              <a:tblGrid>
                <a:gridCol w="252000">
                  <a:extLst>
                    <a:ext uri="{9D8B030D-6E8A-4147-A177-3AD203B41FA5}">
                      <a16:colId xmlns:a16="http://schemas.microsoft.com/office/drawing/2014/main" val="3134598912"/>
                    </a:ext>
                  </a:extLst>
                </a:gridCol>
                <a:gridCol w="2050473">
                  <a:extLst>
                    <a:ext uri="{9D8B030D-6E8A-4147-A177-3AD203B41FA5}">
                      <a16:colId xmlns:a16="http://schemas.microsoft.com/office/drawing/2014/main" val="1846983552"/>
                    </a:ext>
                  </a:extLst>
                </a:gridCol>
                <a:gridCol w="6696000">
                  <a:extLst>
                    <a:ext uri="{9D8B030D-6E8A-4147-A177-3AD203B41FA5}">
                      <a16:colId xmlns:a16="http://schemas.microsoft.com/office/drawing/2014/main" val="3282733845"/>
                    </a:ext>
                  </a:extLst>
                </a:gridCol>
              </a:tblGrid>
              <a:tr h="360000">
                <a:tc gridSpan="3">
                  <a:txBody>
                    <a:bodyPr/>
                    <a:lstStyle/>
                    <a:p>
                      <a:r>
                        <a:rPr kumimoji="1" lang="ja-JP" altLang="en-US" sz="1400" b="1" dirty="0" smtClean="0">
                          <a:solidFill>
                            <a:schemeClr val="tx1"/>
                          </a:solidFill>
                          <a:latin typeface="+mn-ea"/>
                          <a:ea typeface="+mn-ea"/>
                        </a:rPr>
                        <a:t>副首都としての都市機能の向上を制度面から支える</a:t>
                      </a:r>
                      <a:endParaRPr kumimoji="1" lang="ja-JP" altLang="en-US" sz="1400" b="1" dirty="0">
                        <a:solidFill>
                          <a:schemeClr val="tx1"/>
                        </a:solidFill>
                        <a:latin typeface="+mn-ea"/>
                        <a:ea typeface="+mn-ea"/>
                      </a:endParaRPr>
                    </a:p>
                  </a:txBody>
                  <a:tcPr anchor="ctr">
                    <a:lnB w="12700" cap="flat" cmpd="sng" algn="ctr">
                      <a:noFill/>
                      <a:prstDash val="solid"/>
                      <a:round/>
                      <a:headEnd type="none" w="med" len="med"/>
                      <a:tailEnd type="none" w="med" len="med"/>
                    </a:lnB>
                    <a:solidFill>
                      <a:schemeClr val="accent5">
                        <a:lumMod val="60000"/>
                        <a:lumOff val="40000"/>
                      </a:schemeClr>
                    </a:solidFill>
                  </a:tcPr>
                </a:tc>
                <a:tc hMerge="1">
                  <a:txBody>
                    <a:bodyPr/>
                    <a:lstStyle/>
                    <a:p>
                      <a:endParaRPr kumimoji="1" lang="ja-JP" altLang="en-US" sz="1400" b="1" dirty="0">
                        <a:solidFill>
                          <a:schemeClr val="tx1"/>
                        </a:solidFill>
                        <a:latin typeface="+mn-ea"/>
                        <a:ea typeface="+mn-ea"/>
                      </a:endParaRPr>
                    </a:p>
                  </a:txBody>
                  <a:tcPr anchor="ctr">
                    <a:lnL w="12700" cmpd="sng">
                      <a:noFill/>
                    </a:lnL>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sz="1400" dirty="0"/>
                    </a:p>
                  </a:txBody>
                  <a:tcPr/>
                </a:tc>
                <a:extLst>
                  <a:ext uri="{0D108BD9-81ED-4DB2-BD59-A6C34878D82A}">
                    <a16:rowId xmlns:a16="http://schemas.microsoft.com/office/drawing/2014/main" val="2695736149"/>
                  </a:ext>
                </a:extLst>
              </a:tr>
              <a:tr h="612000">
                <a:tc rowSpan="3">
                  <a:txBody>
                    <a:bodyPr/>
                    <a:lstStyle/>
                    <a:p>
                      <a:endParaRPr kumimoji="1" lang="ja-JP" altLang="en-US" sz="1400" b="1" dirty="0">
                        <a:solidFill>
                          <a:schemeClr val="bg1"/>
                        </a:solidFill>
                        <a:latin typeface="+mn-ea"/>
                        <a:ea typeface="+mn-ea"/>
                      </a:endParaRP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accent5">
                        <a:lumMod val="60000"/>
                        <a:lumOff val="40000"/>
                      </a:schemeClr>
                    </a:solidFill>
                  </a:tcPr>
                </a:tc>
                <a:tc>
                  <a:txBody>
                    <a:bodyPr/>
                    <a:lstStyle/>
                    <a:p>
                      <a:r>
                        <a:rPr kumimoji="1" lang="ja-JP" altLang="en-US" sz="1200" b="1" dirty="0" smtClean="0">
                          <a:solidFill>
                            <a:schemeClr val="tx1"/>
                          </a:solidFill>
                          <a:latin typeface="+mn-ea"/>
                          <a:ea typeface="+mn-ea"/>
                        </a:rPr>
                        <a:t>副首都・大阪にふさわしい新たな大都市制度への改革</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r>
                        <a:rPr kumimoji="1" lang="ja-JP" altLang="en-US" sz="1050" dirty="0" smtClean="0">
                          <a:latin typeface="+mn-ea"/>
                          <a:ea typeface="+mn-ea"/>
                        </a:rPr>
                        <a:t>・</a:t>
                      </a:r>
                      <a:r>
                        <a:rPr kumimoji="1" lang="en-US" altLang="ja-JP" sz="1050" dirty="0" smtClean="0">
                          <a:latin typeface="+mn-ea"/>
                          <a:ea typeface="+mn-ea"/>
                        </a:rPr>
                        <a:t>2020</a:t>
                      </a:r>
                      <a:r>
                        <a:rPr kumimoji="1" lang="ja-JP" altLang="en-US" sz="1050" dirty="0" smtClean="0">
                          <a:latin typeface="+mn-ea"/>
                          <a:ea typeface="+mn-ea"/>
                        </a:rPr>
                        <a:t>年</a:t>
                      </a:r>
                      <a:r>
                        <a:rPr kumimoji="1" lang="en-US" altLang="ja-JP" sz="1050" dirty="0" smtClean="0">
                          <a:latin typeface="+mn-ea"/>
                          <a:ea typeface="+mn-ea"/>
                        </a:rPr>
                        <a:t>11</a:t>
                      </a:r>
                      <a:r>
                        <a:rPr kumimoji="1" lang="ja-JP" altLang="en-US" sz="1050" dirty="0" smtClean="0">
                          <a:latin typeface="+mn-ea"/>
                          <a:ea typeface="+mn-ea"/>
                        </a:rPr>
                        <a:t>月に特別区設置に関する住民投票を実施。反対多数により大阪市は存続。</a:t>
                      </a:r>
                      <a:endParaRPr kumimoji="1" lang="en-US" altLang="ja-JP" sz="1050" dirty="0" smtClean="0">
                        <a:latin typeface="+mn-ea"/>
                        <a:ea typeface="+mn-ea"/>
                      </a:endParaRPr>
                    </a:p>
                    <a:p>
                      <a:pPr marL="41275" indent="-41275"/>
                      <a:r>
                        <a:rPr kumimoji="1" lang="ja-JP" altLang="en-US" sz="1050" dirty="0" smtClean="0">
                          <a:latin typeface="+mn-ea"/>
                          <a:ea typeface="+mn-ea"/>
                        </a:rPr>
                        <a:t>・二重行政の解消、大阪の成長を求める声も多く、府市一体条例を制定し、府市一体の取組を進める。</a:t>
                      </a:r>
                      <a:endParaRPr kumimoji="1" lang="en-US" altLang="ja-JP" sz="1050" dirty="0" smtClean="0">
                        <a:latin typeface="+mn-ea"/>
                        <a:ea typeface="+mn-ea"/>
                      </a:endParaRPr>
                    </a:p>
                    <a:p>
                      <a:pPr marL="41275" indent="-41275"/>
                      <a:r>
                        <a:rPr kumimoji="1" lang="ja-JP" altLang="en-US" sz="1050" b="0" dirty="0" smtClean="0">
                          <a:solidFill>
                            <a:schemeClr val="tx1"/>
                          </a:solidFill>
                          <a:latin typeface="+mn-ea"/>
                          <a:ea typeface="+mn-ea"/>
                        </a:rPr>
                        <a:t>・</a:t>
                      </a:r>
                      <a:r>
                        <a:rPr kumimoji="1" lang="en-US" altLang="ja-JP" sz="1050" b="0" dirty="0" smtClean="0">
                          <a:solidFill>
                            <a:schemeClr val="tx1"/>
                          </a:solidFill>
                          <a:latin typeface="+mn-ea"/>
                          <a:ea typeface="+mn-ea"/>
                        </a:rPr>
                        <a:t>2018</a:t>
                      </a:r>
                      <a:r>
                        <a:rPr kumimoji="1" lang="ja-JP" altLang="en-US" sz="1050" b="0" dirty="0" smtClean="0">
                          <a:solidFill>
                            <a:schemeClr val="tx1"/>
                          </a:solidFill>
                          <a:latin typeface="+mn-ea"/>
                          <a:ea typeface="+mn-ea"/>
                        </a:rPr>
                        <a:t>年３月に総合区制度案（副首都推進局案）を作成。</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042845693"/>
                  </a:ext>
                </a:extLst>
              </a:tr>
              <a:tr h="1476000">
                <a:tc vMerge="1">
                  <a:txBody>
                    <a:bodyPr/>
                    <a:lstStyle/>
                    <a:p>
                      <a:endParaRPr kumimoji="1" lang="ja-JP" altLang="en-US" sz="1400" b="1" dirty="0">
                        <a:solidFill>
                          <a:schemeClr val="bg1"/>
                        </a:solidFill>
                        <a:latin typeface="+mn-ea"/>
                        <a:ea typeface="+mn-ea"/>
                      </a:endParaRPr>
                    </a:p>
                  </a:txBody>
                  <a:tcPr anchor="ctr">
                    <a:solidFill>
                      <a:schemeClr val="accent5"/>
                    </a:solidFill>
                  </a:tcPr>
                </a:tc>
                <a:tc>
                  <a:txBody>
                    <a:bodyPr/>
                    <a:lstStyle/>
                    <a:p>
                      <a:r>
                        <a:rPr kumimoji="1" lang="ja-JP" altLang="en-US" sz="1200" b="1" dirty="0" smtClean="0">
                          <a:solidFill>
                            <a:schemeClr val="tx1"/>
                          </a:solidFill>
                          <a:latin typeface="+mn-ea"/>
                          <a:ea typeface="+mn-ea"/>
                        </a:rPr>
                        <a:t>副首都・大阪の住民生活を支える基礎自治機能の充実</a:t>
                      </a:r>
                    </a:p>
                  </a:txBody>
                  <a:tcPr anchor="ctr">
                    <a:noFill/>
                  </a:tcPr>
                </a:tc>
                <a:tc>
                  <a:txBody>
                    <a:bodyPr/>
                    <a:lstStyle/>
                    <a:p>
                      <a:r>
                        <a:rPr kumimoji="1" lang="ja-JP" altLang="en-US" sz="1050" dirty="0" smtClean="0">
                          <a:latin typeface="+mn-ea"/>
                          <a:ea typeface="+mn-ea"/>
                        </a:rPr>
                        <a:t>・八尾市、寝屋川市、吹田市が中核市に移行し、中核市移行の取組は一定進んだ。</a:t>
                      </a:r>
                    </a:p>
                    <a:p>
                      <a:r>
                        <a:rPr kumimoji="1" lang="ja-JP" altLang="en-US" sz="1050" dirty="0" smtClean="0">
                          <a:latin typeface="+mn-ea"/>
                          <a:ea typeface="+mn-ea"/>
                        </a:rPr>
                        <a:t>・基礎自治機能の維持・充実に関する研究会を行った。</a:t>
                      </a:r>
                    </a:p>
                    <a:p>
                      <a:pPr marL="82550" indent="-82550"/>
                      <a:r>
                        <a:rPr kumimoji="1" lang="ja-JP" altLang="en-US" sz="1050" dirty="0" smtClean="0">
                          <a:latin typeface="+mn-ea"/>
                          <a:ea typeface="+mn-ea"/>
                        </a:rPr>
                        <a:t>・副首都ビジョンが策定された平成</a:t>
                      </a:r>
                      <a:r>
                        <a:rPr kumimoji="1" lang="en-US" altLang="ja-JP" sz="1050" dirty="0" smtClean="0">
                          <a:latin typeface="+mn-ea"/>
                          <a:ea typeface="+mn-ea"/>
                        </a:rPr>
                        <a:t>29</a:t>
                      </a:r>
                      <a:r>
                        <a:rPr kumimoji="1" lang="ja-JP" altLang="en-US" sz="1050" dirty="0" smtClean="0">
                          <a:latin typeface="+mn-ea"/>
                          <a:ea typeface="+mn-ea"/>
                        </a:rPr>
                        <a:t>年以後の広域連携を見ると、一定進んでいるものの、従来から府内市町村で多用されている消防や環境衛生等が多い。</a:t>
                      </a:r>
                    </a:p>
                    <a:p>
                      <a:pPr marL="82550" indent="-82550"/>
                      <a:r>
                        <a:rPr kumimoji="1" lang="ja-JP" altLang="en-US" sz="1050" dirty="0" smtClean="0">
                          <a:latin typeface="+mn-ea"/>
                          <a:ea typeface="+mn-ea"/>
                        </a:rPr>
                        <a:t>・一部では、民間も含めた連携や自治体クラウド等、デジタル化の進展に伴う事例もあるが、府域への広がりまでは見られない。</a:t>
                      </a:r>
                    </a:p>
                    <a:p>
                      <a:pPr marL="82550" indent="-82550"/>
                      <a:r>
                        <a:rPr kumimoji="1" lang="ja-JP" altLang="en-US" sz="1050" dirty="0" smtClean="0">
                          <a:latin typeface="+mn-ea"/>
                          <a:ea typeface="+mn-ea"/>
                        </a:rPr>
                        <a:t>・また、広域連携は地域ブロック単位が基本で、地域を越えた連携は少ない。政令市が連携の枠組みに加わる例は、消防の関係で堺市に</a:t>
                      </a:r>
                      <a:r>
                        <a:rPr kumimoji="1" lang="en-US" altLang="ja-JP" sz="1050" dirty="0" smtClean="0">
                          <a:latin typeface="+mn-ea"/>
                          <a:ea typeface="+mn-ea"/>
                        </a:rPr>
                        <a:t>1</a:t>
                      </a:r>
                      <a:r>
                        <a:rPr kumimoji="1" lang="ja-JP" altLang="en-US" sz="1050" dirty="0" smtClean="0">
                          <a:latin typeface="+mn-ea"/>
                          <a:ea typeface="+mn-ea"/>
                        </a:rPr>
                        <a:t>件の実績があるのみで、広域連携における政令市の存在感は希薄。</a:t>
                      </a:r>
                    </a:p>
                    <a:p>
                      <a:r>
                        <a:rPr kumimoji="1" lang="ja-JP" altLang="en-US" sz="1050" dirty="0" smtClean="0">
                          <a:latin typeface="+mn-ea"/>
                          <a:ea typeface="+mn-ea"/>
                        </a:rPr>
                        <a:t>・概して広域連携については大きな変化は見られず、市町村合併も進展はなかった。</a:t>
                      </a:r>
                      <a:endParaRPr kumimoji="1"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n-ea"/>
                          <a:ea typeface="+mn-ea"/>
                        </a:rPr>
                        <a:t>・大阪市においては、総合区制度を検討。</a:t>
                      </a:r>
                    </a:p>
                  </a:txBody>
                  <a:tcPr anchor="ctr"/>
                </a:tc>
                <a:extLst>
                  <a:ext uri="{0D108BD9-81ED-4DB2-BD59-A6C34878D82A}">
                    <a16:rowId xmlns:a16="http://schemas.microsoft.com/office/drawing/2014/main" val="2239836272"/>
                  </a:ext>
                </a:extLst>
              </a:tr>
              <a:tr h="1044000">
                <a:tc vMerge="1">
                  <a:txBody>
                    <a:bodyPr/>
                    <a:lstStyle/>
                    <a:p>
                      <a:endParaRPr kumimoji="1" lang="ja-JP" altLang="en-US" sz="1400" b="1" dirty="0">
                        <a:solidFill>
                          <a:schemeClr val="bg1"/>
                        </a:solidFill>
                        <a:latin typeface="+mn-ea"/>
                        <a:ea typeface="+mn-ea"/>
                      </a:endParaRPr>
                    </a:p>
                  </a:txBody>
                  <a:tcPr anchor="ctr">
                    <a:solidFill>
                      <a:schemeClr val="accent5"/>
                    </a:solidFill>
                  </a:tcPr>
                </a:tc>
                <a:tc>
                  <a:txBody>
                    <a:bodyPr/>
                    <a:lstStyle/>
                    <a:p>
                      <a:r>
                        <a:rPr kumimoji="1" lang="ja-JP" altLang="en-US" sz="1200" b="1" dirty="0" smtClean="0">
                          <a:solidFill>
                            <a:schemeClr val="tx1"/>
                          </a:solidFill>
                          <a:latin typeface="+mn-ea"/>
                          <a:ea typeface="+mn-ea"/>
                        </a:rPr>
                        <a:t>副首都（圏）の都市機能を支える広域機能の充実</a:t>
                      </a:r>
                    </a:p>
                    <a:p>
                      <a:endParaRPr kumimoji="1" lang="ja-JP" altLang="en-US" sz="1200" b="1" dirty="0">
                        <a:solidFill>
                          <a:schemeClr val="tx1"/>
                        </a:solidFill>
                        <a:latin typeface="+mn-ea"/>
                        <a:ea typeface="+mn-ea"/>
                      </a:endParaRPr>
                    </a:p>
                  </a:txBody>
                  <a:tcPr anchor="ctr">
                    <a:noFill/>
                  </a:tcPr>
                </a:tc>
                <a:tc>
                  <a:txBody>
                    <a:bodyPr/>
                    <a:lstStyle/>
                    <a:p>
                      <a:pPr marL="82550" indent="-82550"/>
                      <a:r>
                        <a:rPr kumimoji="1" lang="ja-JP" altLang="en-US" sz="1050" dirty="0" smtClean="0">
                          <a:latin typeface="+mn-ea"/>
                          <a:ea typeface="+mn-ea"/>
                        </a:rPr>
                        <a:t>・関西広域連合において、国出先機関の移管のほか、地方分権を進めるため、提案募集方式の見直しや地方分権改革の新たな手法等を国に提案（令和２年７月、</a:t>
                      </a:r>
                      <a:r>
                        <a:rPr kumimoji="1" lang="en-US" altLang="ja-JP" sz="1050" dirty="0" smtClean="0">
                          <a:latin typeface="+mn-ea"/>
                          <a:ea typeface="+mn-ea"/>
                        </a:rPr>
                        <a:t>11</a:t>
                      </a:r>
                      <a:r>
                        <a:rPr kumimoji="1" lang="ja-JP" altLang="en-US" sz="1050" dirty="0" smtClean="0">
                          <a:latin typeface="+mn-ea"/>
                          <a:ea typeface="+mn-ea"/>
                        </a:rPr>
                        <a:t>月）するも、国出先機関の移管をはじめ、分権に関する目立った進展はみられなかった。</a:t>
                      </a:r>
                    </a:p>
                    <a:p>
                      <a:pPr marL="82550" indent="-82550"/>
                      <a:r>
                        <a:rPr kumimoji="1" lang="ja-JP" altLang="en-US" sz="1050" dirty="0" smtClean="0">
                          <a:latin typeface="+mn-ea"/>
                          <a:ea typeface="+mn-ea"/>
                        </a:rPr>
                        <a:t>・関西広域連合の発足で、防災や医療などの連携は一定進んだが、成長を促す経済・</a:t>
                      </a:r>
                      <a:r>
                        <a:rPr kumimoji="1" lang="ja-JP" altLang="en-US" sz="1050" dirty="0" smtClean="0">
                          <a:solidFill>
                            <a:schemeClr val="tx1"/>
                          </a:solidFill>
                          <a:latin typeface="+mn-ea"/>
                          <a:ea typeface="+mn-ea"/>
                        </a:rPr>
                        <a:t>産業分野での連携は、広域連合のエリアと経済圏の広さの違いや、各府県での取組が優先されるため、府県レベルでの政策の一元化が難しいなどの課題があり、限定的なものにとどまっている。</a:t>
                      </a:r>
                    </a:p>
                    <a:p>
                      <a:r>
                        <a:rPr kumimoji="1" lang="ja-JP" altLang="en-US" sz="1050" dirty="0" smtClean="0">
                          <a:latin typeface="+mn-ea"/>
                          <a:ea typeface="+mn-ea"/>
                        </a:rPr>
                        <a:t>・成長分野での連携強化を協議する「兵庫・大阪連携会議」の開催。（令和</a:t>
                      </a:r>
                      <a:r>
                        <a:rPr kumimoji="1" lang="en-US" altLang="ja-JP" sz="1050" dirty="0" smtClean="0">
                          <a:latin typeface="+mn-ea"/>
                          <a:ea typeface="+mn-ea"/>
                        </a:rPr>
                        <a:t>3</a:t>
                      </a:r>
                      <a:r>
                        <a:rPr kumimoji="1" lang="ja-JP" altLang="en-US" sz="1050" dirty="0" smtClean="0">
                          <a:latin typeface="+mn-ea"/>
                          <a:ea typeface="+mn-ea"/>
                        </a:rPr>
                        <a:t>年</a:t>
                      </a:r>
                      <a:r>
                        <a:rPr kumimoji="1" lang="en-US" altLang="ja-JP" sz="1050" dirty="0" smtClean="0">
                          <a:latin typeface="+mn-ea"/>
                          <a:ea typeface="+mn-ea"/>
                        </a:rPr>
                        <a:t>12</a:t>
                      </a:r>
                      <a:r>
                        <a:rPr kumimoji="1" lang="ja-JP" altLang="en-US" sz="1050" dirty="0" smtClean="0">
                          <a:latin typeface="+mn-ea"/>
                          <a:ea typeface="+mn-ea"/>
                        </a:rPr>
                        <a:t>月、令和</a:t>
                      </a:r>
                      <a:r>
                        <a:rPr kumimoji="1" lang="en-US" altLang="ja-JP" sz="1050" dirty="0" smtClean="0">
                          <a:latin typeface="+mn-ea"/>
                          <a:ea typeface="+mn-ea"/>
                        </a:rPr>
                        <a:t>4</a:t>
                      </a:r>
                      <a:r>
                        <a:rPr kumimoji="1" lang="ja-JP" altLang="en-US" sz="1050" dirty="0" smtClean="0">
                          <a:latin typeface="+mn-ea"/>
                          <a:ea typeface="+mn-ea"/>
                        </a:rPr>
                        <a:t>年</a:t>
                      </a:r>
                      <a:r>
                        <a:rPr kumimoji="1" lang="en-US" altLang="ja-JP" sz="1050" dirty="0" smtClean="0">
                          <a:latin typeface="+mn-ea"/>
                          <a:ea typeface="+mn-ea"/>
                        </a:rPr>
                        <a:t>9</a:t>
                      </a:r>
                      <a:r>
                        <a:rPr kumimoji="1" lang="ja-JP" altLang="en-US" sz="1050" baseline="0" dirty="0" smtClean="0">
                          <a:latin typeface="+mn-ea"/>
                          <a:ea typeface="+mn-ea"/>
                        </a:rPr>
                        <a:t>月</a:t>
                      </a:r>
                      <a:r>
                        <a:rPr kumimoji="1" lang="ja-JP" altLang="en-US" sz="1050" dirty="0" smtClean="0">
                          <a:latin typeface="+mn-ea"/>
                          <a:ea typeface="+mn-ea"/>
                        </a:rPr>
                        <a:t>）</a:t>
                      </a:r>
                      <a:endParaRPr kumimoji="1" lang="ja-JP" altLang="en-US" sz="1050" dirty="0">
                        <a:latin typeface="+mn-ea"/>
                        <a:ea typeface="+mn-ea"/>
                      </a:endParaRPr>
                    </a:p>
                  </a:txBody>
                  <a:tcPr anchor="ctr"/>
                </a:tc>
                <a:extLst>
                  <a:ext uri="{0D108BD9-81ED-4DB2-BD59-A6C34878D82A}">
                    <a16:rowId xmlns:a16="http://schemas.microsoft.com/office/drawing/2014/main" val="2996832298"/>
                  </a:ext>
                </a:extLst>
              </a:tr>
              <a:tr h="360000">
                <a:tc gridSpan="3">
                  <a:txBody>
                    <a:bodyPr/>
                    <a:lstStyle/>
                    <a:p>
                      <a:r>
                        <a:rPr kumimoji="1" lang="ja-JP" altLang="en-US" sz="1400" b="1" dirty="0" smtClean="0">
                          <a:solidFill>
                            <a:schemeClr val="tx1"/>
                          </a:solidFill>
                          <a:latin typeface="+mn-ea"/>
                          <a:ea typeface="+mn-ea"/>
                        </a:rPr>
                        <a:t>大阪自らの取組を推進力として、国に働きかけ</a:t>
                      </a:r>
                    </a:p>
                  </a:txBody>
                  <a:tcPr anchor="ctr">
                    <a:lnB w="12700" cmpd="sng">
                      <a:noFill/>
                    </a:lnB>
                    <a:solidFill>
                      <a:schemeClr val="accent5">
                        <a:lumMod val="60000"/>
                        <a:lumOff val="40000"/>
                      </a:schemeClr>
                    </a:solidFill>
                  </a:tcPr>
                </a:tc>
                <a:tc hMerge="1">
                  <a:txBody>
                    <a:bodyPr/>
                    <a:lstStyle/>
                    <a:p>
                      <a:endParaRPr kumimoji="1" lang="ja-JP" altLang="en-US" sz="1200" b="1" dirty="0">
                        <a:solidFill>
                          <a:schemeClr val="tx1"/>
                        </a:solidFill>
                        <a:latin typeface="+mn-ea"/>
                        <a:ea typeface="+mn-ea"/>
                      </a:endParaRPr>
                    </a:p>
                  </a:txBody>
                  <a:tcPr anchor="ctr">
                    <a:solidFill>
                      <a:schemeClr val="accent5">
                        <a:lumMod val="60000"/>
                        <a:lumOff val="40000"/>
                      </a:schemeClr>
                    </a:solidFill>
                  </a:tcPr>
                </a:tc>
                <a:tc hMerge="1">
                  <a:txBody>
                    <a:bodyPr/>
                    <a:lstStyle/>
                    <a:p>
                      <a:endParaRPr kumimoji="1" lang="ja-JP" altLang="en-US" sz="1200" dirty="0"/>
                    </a:p>
                  </a:txBody>
                  <a:tcPr>
                    <a:solidFill>
                      <a:schemeClr val="accent5">
                        <a:lumMod val="60000"/>
                        <a:lumOff val="40000"/>
                      </a:schemeClr>
                    </a:solidFill>
                  </a:tcPr>
                </a:tc>
                <a:extLst>
                  <a:ext uri="{0D108BD9-81ED-4DB2-BD59-A6C34878D82A}">
                    <a16:rowId xmlns:a16="http://schemas.microsoft.com/office/drawing/2014/main" val="4119563426"/>
                  </a:ext>
                </a:extLst>
              </a:tr>
              <a:tr h="432000">
                <a:tc rowSpan="2">
                  <a:txBody>
                    <a:bodyPr/>
                    <a:lstStyle/>
                    <a:p>
                      <a:endParaRPr kumimoji="1" lang="ja-JP" altLang="en-US" sz="1400" b="1" dirty="0">
                        <a:solidFill>
                          <a:schemeClr val="bg1"/>
                        </a:solidFill>
                        <a:latin typeface="+mn-ea"/>
                        <a:ea typeface="+mn-ea"/>
                      </a:endParaRPr>
                    </a:p>
                  </a:txBody>
                  <a:tcPr anchor="ctr">
                    <a:lnT w="12700" cmpd="sng">
                      <a:noFill/>
                    </a:lnT>
                    <a:solidFill>
                      <a:schemeClr val="accent5">
                        <a:lumMod val="60000"/>
                        <a:lumOff val="40000"/>
                      </a:schemeClr>
                    </a:solidFill>
                  </a:tcPr>
                </a:tc>
                <a:tc>
                  <a:txBody>
                    <a:bodyPr/>
                    <a:lstStyle/>
                    <a:p>
                      <a:r>
                        <a:rPr kumimoji="1" lang="ja-JP" altLang="en-US" sz="1200" b="1" dirty="0" smtClean="0">
                          <a:solidFill>
                            <a:schemeClr val="tx1"/>
                          </a:solidFill>
                          <a:latin typeface="+mn-ea"/>
                          <a:ea typeface="+mn-ea"/>
                        </a:rPr>
                        <a:t>国機関の移転等の働きかけ</a:t>
                      </a:r>
                      <a:endParaRPr kumimoji="1" lang="ja-JP" altLang="en-US" sz="1200" b="1" dirty="0">
                        <a:solidFill>
                          <a:schemeClr val="tx1"/>
                        </a:solidFill>
                        <a:latin typeface="+mn-ea"/>
                        <a:ea typeface="+mn-ea"/>
                      </a:endParaRPr>
                    </a:p>
                  </a:txBody>
                  <a:tcPr anchor="ctr">
                    <a:noFill/>
                  </a:tcPr>
                </a:tc>
                <a:tc>
                  <a:txBody>
                    <a:bodyPr/>
                    <a:lstStyle/>
                    <a:p>
                      <a:pPr marL="84138" indent="-84138"/>
                      <a:r>
                        <a:rPr kumimoji="1" lang="ja-JP" altLang="en-US" sz="1050" dirty="0" smtClean="0">
                          <a:latin typeface="+mn-ea"/>
                          <a:ea typeface="+mn-ea"/>
                        </a:rPr>
                        <a:t>・移転等により一定の成果が出ているものもあるが、今後、副首都（圏）としての成長にかかる波及効果や、大阪・関西での拠点性の向上のような成果が出るよう、関係者間で取組を進めている。</a:t>
                      </a:r>
                      <a:endParaRPr kumimoji="1" lang="ja-JP" altLang="en-US" sz="1050" dirty="0">
                        <a:latin typeface="+mn-ea"/>
                        <a:ea typeface="+mn-ea"/>
                      </a:endParaRPr>
                    </a:p>
                  </a:txBody>
                  <a:tcPr anchor="ctr"/>
                </a:tc>
                <a:extLst>
                  <a:ext uri="{0D108BD9-81ED-4DB2-BD59-A6C34878D82A}">
                    <a16:rowId xmlns:a16="http://schemas.microsoft.com/office/drawing/2014/main" val="150191319"/>
                  </a:ext>
                </a:extLst>
              </a:tr>
              <a:tr h="1764000">
                <a:tc vMerge="1">
                  <a:txBody>
                    <a:bodyPr/>
                    <a:lstStyle/>
                    <a:p>
                      <a:endParaRPr kumimoji="1" lang="ja-JP" altLang="en-US" sz="1400" b="1" dirty="0">
                        <a:solidFill>
                          <a:schemeClr val="bg1"/>
                        </a:solidFill>
                        <a:latin typeface="+mn-ea"/>
                        <a:ea typeface="+mn-ea"/>
                      </a:endParaRPr>
                    </a:p>
                  </a:txBody>
                  <a:tcPr anchor="ctr">
                    <a:solidFill>
                      <a:schemeClr val="accent5">
                        <a:lumMod val="60000"/>
                        <a:lumOff val="40000"/>
                      </a:schemeClr>
                    </a:solidFill>
                  </a:tcPr>
                </a:tc>
                <a:tc>
                  <a:txBody>
                    <a:bodyPr/>
                    <a:lstStyle/>
                    <a:p>
                      <a:r>
                        <a:rPr kumimoji="1" lang="ja-JP" altLang="en-US" sz="1200" b="1" dirty="0" smtClean="0">
                          <a:solidFill>
                            <a:schemeClr val="tx1"/>
                          </a:solidFill>
                          <a:latin typeface="+mn-ea"/>
                          <a:ea typeface="+mn-ea"/>
                        </a:rPr>
                        <a:t>副首都化の取組を支援する制度の働きかけ（権限・財源移譲、規制改革等）</a:t>
                      </a:r>
                      <a:endParaRPr kumimoji="1" lang="ja-JP" altLang="en-US" sz="1200" b="1" dirty="0">
                        <a:solidFill>
                          <a:schemeClr val="tx1"/>
                        </a:solidFill>
                        <a:latin typeface="+mn-ea"/>
                        <a:ea typeface="+mn-ea"/>
                      </a:endParaRPr>
                    </a:p>
                  </a:txBody>
                  <a:tcPr anchor="ctr">
                    <a:noFill/>
                  </a:tcPr>
                </a:tc>
                <a:tc>
                  <a:txBody>
                    <a:bodyPr/>
                    <a:lstStyle/>
                    <a:p>
                      <a:pPr marL="84138" indent="-84138"/>
                      <a:r>
                        <a:rPr kumimoji="1" lang="ja-JP" altLang="en-US" sz="1050" dirty="0" smtClean="0">
                          <a:latin typeface="+mn-ea"/>
                          <a:ea typeface="+mn-ea"/>
                        </a:rPr>
                        <a:t>・大阪・関西による首都機能バックアップの実現に向け、有識者を交えた研究会でのご意見や、府市で行った企業調査結果などをもとに、基本的な考え方をとりまとめ（「大阪・関西による首都機能バックアップの実現に向けた取組の方向性について」（首都機能のバックアップに係る研究報告）平成</a:t>
                      </a:r>
                      <a:r>
                        <a:rPr kumimoji="1" lang="en-US" altLang="ja-JP" sz="1050" dirty="0" smtClean="0">
                          <a:latin typeface="+mn-ea"/>
                          <a:ea typeface="+mn-ea"/>
                        </a:rPr>
                        <a:t>30</a:t>
                      </a:r>
                      <a:r>
                        <a:rPr kumimoji="1" lang="ja-JP" altLang="en-US" sz="1050" dirty="0" smtClean="0">
                          <a:latin typeface="+mn-ea"/>
                          <a:ea typeface="+mn-ea"/>
                        </a:rPr>
                        <a:t>年</a:t>
                      </a:r>
                      <a:r>
                        <a:rPr kumimoji="1" lang="en-US" altLang="ja-JP" sz="1050" dirty="0" smtClean="0">
                          <a:latin typeface="+mn-ea"/>
                          <a:ea typeface="+mn-ea"/>
                        </a:rPr>
                        <a:t>8</a:t>
                      </a:r>
                      <a:r>
                        <a:rPr kumimoji="1" lang="ja-JP" altLang="en-US" sz="1050" dirty="0" smtClean="0">
                          <a:latin typeface="+mn-ea"/>
                          <a:ea typeface="+mn-ea"/>
                        </a:rPr>
                        <a:t>月）</a:t>
                      </a:r>
                    </a:p>
                    <a:p>
                      <a:r>
                        <a:rPr kumimoji="1" lang="ja-JP" altLang="en-US" sz="1050" dirty="0" smtClean="0">
                          <a:latin typeface="+mn-ea"/>
                          <a:ea typeface="+mn-ea"/>
                        </a:rPr>
                        <a:t>・首都機能のバックアップについては、これまでに、当該「基本的な考え方」に基づき、</a:t>
                      </a:r>
                      <a:br>
                        <a:rPr kumimoji="1" lang="ja-JP" altLang="en-US" sz="1050" dirty="0" smtClean="0">
                          <a:latin typeface="+mn-ea"/>
                          <a:ea typeface="+mn-ea"/>
                        </a:rPr>
                      </a:br>
                      <a:r>
                        <a:rPr kumimoji="1" lang="ja-JP" altLang="en-US" sz="1050" dirty="0" smtClean="0">
                          <a:latin typeface="+mn-ea"/>
                          <a:ea typeface="+mn-ea"/>
                        </a:rPr>
                        <a:t>　● 政府としての東京圏外の代替拠点の検討を求める「行政分野」の取組と</a:t>
                      </a:r>
                      <a:br>
                        <a:rPr kumimoji="1" lang="ja-JP" altLang="en-US" sz="1050" dirty="0" smtClean="0">
                          <a:latin typeface="+mn-ea"/>
                          <a:ea typeface="+mn-ea"/>
                        </a:rPr>
                      </a:br>
                      <a:r>
                        <a:rPr kumimoji="1" lang="ja-JP" altLang="en-US" sz="1050" dirty="0" smtClean="0">
                          <a:latin typeface="+mn-ea"/>
                          <a:ea typeface="+mn-ea"/>
                        </a:rPr>
                        <a:t>　● 首都圏に本社・本部機能がある企業や指定公共機関等に対し、大阪・関西への事業継続のためのバックアップを求める</a:t>
                      </a:r>
                      <a:endParaRPr kumimoji="1" lang="en-US" altLang="ja-JP" sz="1050" dirty="0" smtClean="0">
                        <a:latin typeface="+mn-ea"/>
                        <a:ea typeface="+mn-ea"/>
                      </a:endParaRPr>
                    </a:p>
                    <a:p>
                      <a:r>
                        <a:rPr kumimoji="1" lang="ja-JP" altLang="en-US" sz="1050" dirty="0" smtClean="0">
                          <a:latin typeface="+mn-ea"/>
                          <a:ea typeface="+mn-ea"/>
                        </a:rPr>
                        <a:t>　　　「経済分野」の取組を一体的に推進</a:t>
                      </a:r>
                    </a:p>
                    <a:p>
                      <a:pPr marL="84138" indent="-84138"/>
                      <a:r>
                        <a:rPr kumimoji="1" lang="ja-JP" altLang="en-US" sz="1050" dirty="0" smtClean="0">
                          <a:latin typeface="+mn-ea"/>
                          <a:ea typeface="+mn-ea"/>
                        </a:rPr>
                        <a:t>・「行政分野」では、令和５年度の策定をめざして、新たな国土形成計画の策定の検討が進められており、当計画へ、大阪・関西が首都機能のバックアップ拠点として位置づけられるよう、国へ働きかけを行っている。また、「経済分野」では、企業ヒアリングやセミナーの開催等を通じ、本社機能のバックアップ拠点を大阪・関西に設置することについて働きかけを行っているところ。</a:t>
                      </a:r>
                      <a:endParaRPr kumimoji="1" lang="ja-JP" altLang="en-US" sz="1050" dirty="0">
                        <a:latin typeface="+mn-ea"/>
                        <a:ea typeface="+mn-ea"/>
                      </a:endParaRPr>
                    </a:p>
                  </a:txBody>
                  <a:tcPr anchor="ctr"/>
                </a:tc>
                <a:extLst>
                  <a:ext uri="{0D108BD9-81ED-4DB2-BD59-A6C34878D82A}">
                    <a16:rowId xmlns:a16="http://schemas.microsoft.com/office/drawing/2014/main" val="2389432080"/>
                  </a:ext>
                </a:extLst>
              </a:tr>
            </a:tbl>
          </a:graphicData>
        </a:graphic>
      </p:graphicFrame>
      <p:sp>
        <p:nvSpPr>
          <p:cNvPr id="13" name="テキスト ボックス 12"/>
          <p:cNvSpPr txBox="1"/>
          <p:nvPr/>
        </p:nvSpPr>
        <p:spPr>
          <a:xfrm>
            <a:off x="5604387" y="99541"/>
            <a:ext cx="3539613" cy="259302"/>
          </a:xfrm>
          <a:prstGeom prst="rect">
            <a:avLst/>
          </a:prstGeom>
          <a:noFill/>
        </p:spPr>
        <p:txBody>
          <a:bodyPr wrap="square" rtlCol="0">
            <a:spAutoFit/>
          </a:bodyPr>
          <a:lstStyle/>
          <a:p>
            <a:pPr marL="0" marR="0" lvl="0" indent="0" algn="r" defTabSz="413309" rtl="0" eaLnBrk="1" fontAlgn="auto" latinLnBrk="0" hangingPunct="1">
              <a:lnSpc>
                <a:spcPct val="100000"/>
              </a:lnSpc>
              <a:spcBef>
                <a:spcPts val="0"/>
              </a:spcBef>
              <a:spcAft>
                <a:spcPts val="0"/>
              </a:spcAft>
              <a:buClrTx/>
              <a:buSzTx/>
              <a:buFontTx/>
              <a:buNone/>
              <a:tabLst/>
              <a:defRPr/>
            </a:pPr>
            <a:r>
              <a:rPr kumimoji="0" lang="en-US" altLang="ja-JP" sz="1085"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85"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0" lang="en-US" altLang="ja-JP" sz="1085"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1085"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r>
              <a:rPr kumimoji="0" lang="ja-JP" altLang="en-US" sz="1085" b="0" i="0" u="none" strike="noStrike" kern="120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意見交換会</a:t>
            </a:r>
            <a:r>
              <a:rPr kumimoji="0" lang="en-US" altLang="ja-JP" sz="1085"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085"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.1.20</a:t>
            </a:r>
            <a:r>
              <a:rPr kumimoji="1" lang="ja-JP" altLang="en-US" sz="1085" b="0" i="0" u="none" strike="noStrike" kern="1200" cap="none" spc="0" normalizeH="0" baseline="0" noProof="0" dirty="0" smtClean="0">
                <a:ln>
                  <a:noFill/>
                </a:ln>
                <a:solidFill>
                  <a:srgbClr val="002060"/>
                </a:solidFill>
                <a:effectLst/>
                <a:uLnTx/>
                <a:uFillTx/>
                <a:latin typeface="Meiryo UI" panose="020B0604030504040204" pitchFamily="50" charset="-128"/>
                <a:ea typeface="Meiryo UI" panose="020B0604030504040204" pitchFamily="50" charset="-128"/>
                <a:cs typeface="Meiryo UI" panose="020B0604030504040204" pitchFamily="50" charset="-128"/>
              </a:rPr>
              <a:t>）資料を</a:t>
            </a:r>
            <a:r>
              <a:rPr kumimoji="1" lang="ja-JP" altLang="en-US" sz="1085"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一部修正追記</a:t>
            </a:r>
            <a:endParaRPr kumimoji="1" lang="ja-JP" altLang="en-US" sz="1085"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051910" y="6593375"/>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spTree>
    <p:extLst>
      <p:ext uri="{BB962C8B-B14F-4D97-AF65-F5344CB8AC3E}">
        <p14:creationId xmlns:p14="http://schemas.microsoft.com/office/powerpoint/2010/main" val="4254820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8202" y="290989"/>
            <a:ext cx="7576994" cy="4001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本日</a:t>
            </a:r>
            <a:r>
              <a:rPr kumimoji="0"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、ご議論いただきたい主な論点　　　　　　　　　　　　　　　</a:t>
            </a:r>
            <a:r>
              <a:rPr kumimoji="0"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 name="角丸四角形 2"/>
          <p:cNvSpPr/>
          <p:nvPr/>
        </p:nvSpPr>
        <p:spPr>
          <a:xfrm>
            <a:off x="44243" y="982087"/>
            <a:ext cx="9005455" cy="3982065"/>
          </a:xfrm>
          <a:prstGeom prst="roundRect">
            <a:avLst>
              <a:gd name="adj" fmla="val 3652"/>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tIns="195254" rIns="130169" rtlCol="0" anchor="ctr"/>
          <a:lstStyle/>
          <a:p>
            <a:pPr marL="360363" lvl="0" indent="-360363">
              <a:spcBef>
                <a:spcPts val="600"/>
              </a:spcBef>
              <a:spcAft>
                <a:spcPts val="600"/>
              </a:spcAft>
            </a:pPr>
            <a:r>
              <a:rPr kumimoji="1" lang="ja-JP" altLang="en-US" sz="2400" b="1" dirty="0" smtClean="0">
                <a:solidFill>
                  <a:schemeClr val="tx1"/>
                </a:solidFill>
                <a:latin typeface="Meiryo UI" panose="020B0604030504040204" pitchFamily="50" charset="-128"/>
                <a:ea typeface="Meiryo UI" panose="020B0604030504040204" pitchFamily="50" charset="-128"/>
              </a:rPr>
              <a:t>■　</a:t>
            </a:r>
            <a:r>
              <a:rPr kumimoji="1" lang="ja-JP" altLang="en-US" sz="2400" b="1" dirty="0">
                <a:solidFill>
                  <a:schemeClr val="tx1"/>
                </a:solidFill>
                <a:latin typeface="Meiryo UI" panose="020B0604030504040204" pitchFamily="50" charset="-128"/>
                <a:ea typeface="Meiryo UI" panose="020B0604030504040204" pitchFamily="50" charset="-128"/>
              </a:rPr>
              <a:t>副首都としての「経済活動」と「ウェルビーイング」を</a:t>
            </a:r>
            <a:r>
              <a:rPr kumimoji="1" lang="ja-JP" altLang="en-US" sz="2400" b="1" dirty="0" smtClean="0">
                <a:solidFill>
                  <a:schemeClr val="tx1"/>
                </a:solidFill>
                <a:latin typeface="Meiryo UI" panose="020B0604030504040204" pitchFamily="50" charset="-128"/>
                <a:ea typeface="Meiryo UI" panose="020B0604030504040204" pitchFamily="50" charset="-128"/>
              </a:rPr>
              <a:t>支える大阪自らの取組を、どのように進めるべきか。</a:t>
            </a:r>
            <a:endParaRPr kumimoji="1" lang="en-US" altLang="ja-JP" sz="2400" b="1" smtClean="0">
              <a:solidFill>
                <a:schemeClr val="tx1"/>
              </a:solidFill>
              <a:latin typeface="Meiryo UI" panose="020B0604030504040204" pitchFamily="50" charset="-128"/>
              <a:ea typeface="Meiryo UI" panose="020B0604030504040204" pitchFamily="50" charset="-128"/>
            </a:endParaRPr>
          </a:p>
          <a:p>
            <a:pPr marL="360363" lvl="0" indent="-360363">
              <a:spcBef>
                <a:spcPts val="600"/>
              </a:spcBef>
              <a:spcAft>
                <a:spcPts val="600"/>
              </a:spcAft>
            </a:pPr>
            <a:endParaRPr kumimoji="1" lang="en-US" altLang="ja-JP" sz="2400" b="1" dirty="0" smtClean="0">
              <a:solidFill>
                <a:schemeClr val="tx1"/>
              </a:solidFill>
              <a:latin typeface="Meiryo UI" panose="020B0604030504040204" pitchFamily="50" charset="-128"/>
              <a:ea typeface="Meiryo UI" panose="020B0604030504040204" pitchFamily="50" charset="-128"/>
            </a:endParaRPr>
          </a:p>
          <a:p>
            <a:pPr marL="360363" lvl="0" indent="-360363">
              <a:spcBef>
                <a:spcPts val="600"/>
              </a:spcBef>
              <a:spcAft>
                <a:spcPts val="600"/>
              </a:spcAft>
            </a:pPr>
            <a:r>
              <a:rPr kumimoji="1" lang="ja-JP" altLang="en-US" sz="2400" b="1" dirty="0" smtClean="0">
                <a:solidFill>
                  <a:schemeClr val="tx1"/>
                </a:solidFill>
                <a:latin typeface="Meiryo UI" panose="020B0604030504040204" pitchFamily="50" charset="-128"/>
                <a:ea typeface="Meiryo UI" panose="020B0604030504040204" pitchFamily="50" charset="-128"/>
              </a:rPr>
              <a:t>■　あわせて、大阪府市自らの取組を後押しする国の支援の仕組みについて、どのようなものを求めていくべきか。</a:t>
            </a:r>
            <a:endParaRPr kumimoji="1" lang="en-US" altLang="ja-JP" sz="20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50F88186-B17D-4CE3-A887-D91699CF601C}" type="slidenum">
              <a:rPr kumimoji="1" lang="ja-JP" altLang="en-US" smtClean="0"/>
              <a:t>5</a:t>
            </a:fld>
            <a:endParaRPr kumimoji="1" lang="ja-JP" altLang="en-US"/>
          </a:p>
        </p:txBody>
      </p:sp>
    </p:spTree>
    <p:extLst>
      <p:ext uri="{BB962C8B-B14F-4D97-AF65-F5344CB8AC3E}">
        <p14:creationId xmlns:p14="http://schemas.microsoft.com/office/powerpoint/2010/main" val="3154194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2300" y="6527919"/>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tint val="75000"/>
                </a:prstClr>
              </a:solidFill>
              <a:effectLst/>
              <a:uLnTx/>
              <a:uFillTx/>
              <a:latin typeface="Meiryo UI"/>
              <a:ea typeface="Meiryo UI"/>
              <a:cs typeface="+mn-cs"/>
            </a:endParaRPr>
          </a:p>
        </p:txBody>
      </p:sp>
      <p:sp>
        <p:nvSpPr>
          <p:cNvPr id="5" name="正方形/長方形 4"/>
          <p:cNvSpPr/>
          <p:nvPr/>
        </p:nvSpPr>
        <p:spPr>
          <a:xfrm>
            <a:off x="0" y="107404"/>
            <a:ext cx="8949498"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b="1" dirty="0" smtClean="0">
                <a:solidFill>
                  <a:prstClr val="black"/>
                </a:solidFill>
                <a:latin typeface="Meiryo UI" panose="020B0604030504040204" pitchFamily="50" charset="-128"/>
                <a:ea typeface="Meiryo UI" panose="020B0604030504040204" pitchFamily="50" charset="-128"/>
              </a:rPr>
              <a:t>（参考）</a:t>
            </a:r>
            <a:r>
              <a:rPr kumimoji="0"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「大阪自らの取組」の事例</a:t>
            </a:r>
            <a:r>
              <a:rPr kumimoji="0" lang="ja-JP" altLang="en-US"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p>
        </p:txBody>
      </p:sp>
      <p:sp>
        <p:nvSpPr>
          <p:cNvPr id="9" name="テキスト ボックス 8"/>
          <p:cNvSpPr txBox="1"/>
          <p:nvPr/>
        </p:nvSpPr>
        <p:spPr>
          <a:xfrm>
            <a:off x="-1" y="3019815"/>
            <a:ext cx="320013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dirty="0" smtClean="0">
                <a:solidFill>
                  <a:prstClr val="black"/>
                </a:solidFill>
                <a:latin typeface="Meiryo UI" panose="020B0604030504040204" pitchFamily="50" charset="-128"/>
                <a:ea typeface="Meiryo UI" panose="020B0604030504040204" pitchFamily="50" charset="-128"/>
              </a:rPr>
              <a:t>兵庫・大阪</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連携会議</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68240" y="3475254"/>
            <a:ext cx="4572000" cy="2954655"/>
          </a:xfrm>
          <a:prstGeom prst="rect">
            <a:avLst/>
          </a:prstGeom>
        </p:spPr>
        <p:txBody>
          <a:bodyPr>
            <a:spAutoFit/>
          </a:bodyPr>
          <a:lstStyle/>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目　　　的</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　</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2025</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年の大阪・関西万博を見据え、産業政策等を中心に兵庫県</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と</a:t>
            </a:r>
            <a:r>
              <a:rPr kumimoji="0"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r>
            <a:br>
              <a:rPr kumimoji="0"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b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大阪府の</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連携を深め、両府県</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や関西</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をはじめ、日本の成長、発展</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を</a:t>
            </a:r>
            <a:r>
              <a:rPr kumimoji="0"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a:r>
            <a:br>
              <a:rPr kumimoji="0"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b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けん引</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していくために</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設置</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協議事項</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　兵庫県及び大阪府の発展に向け、協調して取り組む必要のある施策</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60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　その他、兵庫県及び大阪府の事務のうち特段の懸案事項</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組織構成</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　兵庫県：知事、副知事、新県政推進室長兼企画県民部長</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60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大阪府：知事、副知事、政策企画</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部長</a:t>
            </a:r>
            <a:endParaRPr kumimoji="0" lang="en-US" altLang="ja-JP"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連携テーマ（会議（</a:t>
            </a:r>
            <a:r>
              <a:rPr kumimoji="0" lang="en-US" altLang="ja-JP"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2021.12.26</a:t>
            </a: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）で提案</a:t>
            </a:r>
            <a:r>
              <a:rPr kumimoji="0" lang="ja-JP" altLang="en-US"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en-US" altLang="ja-JP" sz="11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兵庫県：海上交通の充実 </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観光連携の強化 </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スタートアップの創出・成長支援 </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成長産業の育成　　</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大阪府</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：万博をインパクトとした新産業創出・育成に向けた連携</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兵庫・大阪の観光の強みをミックスした連携</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　　　　　　　　　　 国際</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金融都市の実現に向けた</a:t>
            </a:r>
            <a:r>
              <a:rPr kumimoji="0" lang="ja-JP" altLang="en-US" sz="11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連携</a:t>
            </a:r>
            <a:endPar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 name="正方形/長方形 11"/>
          <p:cNvSpPr/>
          <p:nvPr/>
        </p:nvSpPr>
        <p:spPr>
          <a:xfrm>
            <a:off x="4572000" y="3525491"/>
            <a:ext cx="4572000" cy="1615827"/>
          </a:xfrm>
          <a:prstGeom prst="rect">
            <a:avLst/>
          </a:prstGeom>
        </p:spPr>
        <p:txBody>
          <a:bodyPr>
            <a:spAutoFit/>
          </a:bodyPr>
          <a:lstStyle/>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連携テーマ（会議（</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2021.12.26</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）で確認）</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産業振興：スタートアップなどで連携を図り、ヒト、モノ</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、投資を呼び込む</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観光振興：観光メニューの充実や海上交通ルートの検討を進める　</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en-US" altLang="ja-JP" sz="1100" b="1" noProof="0" dirty="0" smtClean="0">
                <a:solidFill>
                  <a:prstClr val="black"/>
                </a:solidFill>
                <a:latin typeface="Meiryo UI" panose="020B0604030504040204" pitchFamily="50" charset="-128"/>
                <a:ea typeface="Meiryo UI" panose="020B0604030504040204" pitchFamily="50" charset="-128"/>
              </a:rPr>
              <a:t>【</a:t>
            </a:r>
            <a:r>
              <a:rPr kumimoji="0"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現状</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（会議（</a:t>
            </a:r>
            <a:r>
              <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2022.9.8</a:t>
            </a:r>
            <a:r>
              <a:rPr kumimoji="0"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）での</a:t>
            </a:r>
            <a:r>
              <a:rPr kumimoji="0"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合意点</a:t>
            </a:r>
            <a:r>
              <a:rPr lang="en-US" altLang="ja-JP" sz="1100" b="1" dirty="0" smtClean="0">
                <a:solidFill>
                  <a:prstClr val="black"/>
                </a:solidFill>
                <a:latin typeface="Meiryo UI" panose="020B0604030504040204" pitchFamily="50" charset="-128"/>
                <a:ea typeface="Meiryo UI" panose="020B0604030504040204" pitchFamily="50" charset="-128"/>
              </a:rPr>
              <a:t>】</a:t>
            </a:r>
            <a:endParaRPr kumimoji="0"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lang="ja-JP" altLang="en-US" sz="1100" dirty="0" smtClean="0">
                <a:solidFill>
                  <a:prstClr val="black"/>
                </a:solidFill>
                <a:latin typeface="Meiryo UI" panose="020B0604030504040204" pitchFamily="50" charset="-128"/>
                <a:ea typeface="Meiryo UI" panose="020B0604030504040204" pitchFamily="50" charset="-128"/>
              </a:rPr>
              <a:t>●　</a:t>
            </a:r>
            <a:r>
              <a:rPr kumimoji="0"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2022</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の「スタートアップ</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甲子園（仮称</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共同開催</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空</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飛ぶクルマに関して共同で候補地の調査、選定を行っていく</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全国</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旅行支援に合わせて共同プロモーションを</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行う</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脱炭素</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取組を</a:t>
            </a: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共同でできないか検討を</a:t>
            </a:r>
            <a:r>
              <a:rPr kumimoji="0"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する</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p:cNvSpPr/>
          <p:nvPr/>
        </p:nvSpPr>
        <p:spPr>
          <a:xfrm>
            <a:off x="188956" y="3444320"/>
            <a:ext cx="8840744" cy="3184991"/>
          </a:xfrm>
          <a:prstGeom prst="rect">
            <a:avLst/>
          </a:prstGeom>
          <a:noFill/>
          <a:ln>
            <a:solidFill>
              <a:srgbClr val="2F5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ja-JP" altLang="en-US" sz="16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5" name="テキスト ボックス 14"/>
          <p:cNvSpPr txBox="1"/>
          <p:nvPr/>
        </p:nvSpPr>
        <p:spPr>
          <a:xfrm>
            <a:off x="0" y="720379"/>
            <a:ext cx="3200131"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大阪市と周辺市との連携</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p:cNvSpPr/>
          <p:nvPr/>
        </p:nvSpPr>
        <p:spPr>
          <a:xfrm>
            <a:off x="171434" y="1238054"/>
            <a:ext cx="8858266" cy="1508105"/>
          </a:xfrm>
          <a:prstGeom prst="rect">
            <a:avLst/>
          </a:prstGeom>
          <a:ln w="12700">
            <a:solidFill>
              <a:srgbClr val="2F528F"/>
            </a:solidFill>
          </a:ln>
        </p:spPr>
        <p:txBody>
          <a:bodyPr wrap="square">
            <a:spAutoFit/>
          </a:bodyPr>
          <a:lstStyle/>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ごみ処理</a:t>
            </a:r>
            <a:endPar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867783" rtl="0" eaLnBrk="0" fontAlgn="base" latinLnBrk="0" hangingPunct="0">
              <a:lnSpc>
                <a:spcPct val="100000"/>
              </a:lnSpc>
              <a:spcBef>
                <a:spcPct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2015</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4</a:t>
            </a:r>
            <a:r>
              <a:rPr lang="ja-JP" altLang="en-US" sz="1100" dirty="0" smtClean="0">
                <a:latin typeface="Meiryo UI" panose="020B0604030504040204" pitchFamily="50" charset="-128"/>
                <a:ea typeface="Meiryo UI" panose="020B0604030504040204" pitchFamily="50" charset="-128"/>
              </a:rPr>
              <a:t>月、焼却事業について大阪市・八尾市・松原市で一部事務組合による共同処理。</a:t>
            </a:r>
            <a:r>
              <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2019</a:t>
            </a: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年</a:t>
            </a:r>
            <a:r>
              <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10</a:t>
            </a: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月、守口市が加入</a:t>
            </a:r>
            <a:endPar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defTabSz="867783" eaLnBrk="0" fontAlgn="base" hangingPunct="0">
              <a:spcBef>
                <a:spcPts val="600"/>
              </a:spcBef>
              <a:defRPr/>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消防</a:t>
            </a:r>
            <a:endParaRPr lang="en-US" altLang="ja-JP" sz="1100" dirty="0" smtClean="0">
              <a:latin typeface="Meiryo UI" panose="020B0604030504040204" pitchFamily="50" charset="-128"/>
              <a:ea typeface="Meiryo UI" panose="020B0604030504040204" pitchFamily="50" charset="-128"/>
            </a:endParaRPr>
          </a:p>
          <a:p>
            <a:pPr defTabSz="867783" eaLnBrk="0" fontAlgn="base" hangingPunct="0">
              <a:spcBef>
                <a:spcPct val="0"/>
              </a:spcBef>
              <a:defRPr/>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2021</a:t>
            </a:r>
            <a:r>
              <a:rPr lang="ja-JP" altLang="en-US" sz="1100" dirty="0" smtClean="0">
                <a:latin typeface="Meiryo UI" panose="020B0604030504040204" pitchFamily="50" charset="-128"/>
                <a:ea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rPr>
              <a:t>3</a:t>
            </a:r>
            <a:r>
              <a:rPr lang="ja-JP" altLang="en-US" sz="1100" dirty="0" smtClean="0">
                <a:latin typeface="Meiryo UI" panose="020B0604030504040204" pitchFamily="50" charset="-128"/>
                <a:ea typeface="Meiryo UI" panose="020B0604030504040204" pitchFamily="50" charset="-128"/>
              </a:rPr>
              <a:t>月、松原市</a:t>
            </a:r>
            <a:r>
              <a:rPr lang="ja-JP" altLang="en-US" sz="1100" dirty="0">
                <a:latin typeface="Meiryo UI" panose="020B0604030504040204" pitchFamily="50" charset="-128"/>
                <a:ea typeface="Meiryo UI" panose="020B0604030504040204" pitchFamily="50" charset="-128"/>
              </a:rPr>
              <a:t>との消防指令業務の共同運用を</a:t>
            </a:r>
            <a:r>
              <a:rPr lang="ja-JP" altLang="en-US" sz="1100" dirty="0" smtClean="0">
                <a:latin typeface="Meiryo UI" panose="020B0604030504040204" pitchFamily="50" charset="-128"/>
                <a:ea typeface="Meiryo UI" panose="020B0604030504040204" pitchFamily="50" charset="-128"/>
              </a:rPr>
              <a:t>行う</a:t>
            </a:r>
            <a:r>
              <a:rPr lang="ja-JP" altLang="en-US" sz="1100" dirty="0">
                <a:latin typeface="Meiryo UI" panose="020B0604030504040204" pitchFamily="50" charset="-128"/>
                <a:ea typeface="Meiryo UI" panose="020B0604030504040204" pitchFamily="50" charset="-128"/>
              </a:rPr>
              <a:t>ことと</a:t>
            </a:r>
            <a:r>
              <a:rPr lang="ja-JP" altLang="en-US" sz="1100" dirty="0" smtClean="0">
                <a:latin typeface="Meiryo UI" panose="020B0604030504040204" pitchFamily="50" charset="-128"/>
                <a:ea typeface="Meiryo UI" panose="020B0604030504040204" pitchFamily="50" charset="-128"/>
              </a:rPr>
              <a:t>し、事務</a:t>
            </a:r>
            <a:r>
              <a:rPr lang="ja-JP" altLang="en-US" sz="1100" dirty="0">
                <a:latin typeface="Meiryo UI" panose="020B0604030504040204" pitchFamily="50" charset="-128"/>
                <a:ea typeface="Meiryo UI" panose="020B0604030504040204" pitchFamily="50" charset="-128"/>
              </a:rPr>
              <a:t>の委託に</a:t>
            </a:r>
            <a:r>
              <a:rPr lang="ja-JP" altLang="en-US" sz="1100" dirty="0" smtClean="0">
                <a:latin typeface="Meiryo UI" panose="020B0604030504040204" pitchFamily="50" charset="-128"/>
                <a:ea typeface="Meiryo UI" panose="020B0604030504040204" pitchFamily="50" charset="-128"/>
              </a:rPr>
              <a:t>ついて両市で</a:t>
            </a:r>
            <a:r>
              <a:rPr lang="ja-JP" altLang="en-US" sz="1100" dirty="0">
                <a:latin typeface="Meiryo UI" panose="020B0604030504040204" pitchFamily="50" charset="-128"/>
                <a:ea typeface="Meiryo UI" panose="020B0604030504040204" pitchFamily="50" charset="-128"/>
              </a:rPr>
              <a:t>規約を</a:t>
            </a:r>
            <a:r>
              <a:rPr lang="ja-JP" altLang="en-US" sz="1100" dirty="0" smtClean="0">
                <a:latin typeface="Meiryo UI" panose="020B0604030504040204" pitchFamily="50" charset="-128"/>
                <a:ea typeface="Meiryo UI" panose="020B0604030504040204" pitchFamily="50" charset="-128"/>
              </a:rPr>
              <a:t>制定。</a:t>
            </a:r>
            <a:r>
              <a:rPr lang="en-US" altLang="ja-JP" sz="1100" dirty="0" smtClean="0">
                <a:latin typeface="Meiryo UI" panose="020B0604030504040204" pitchFamily="50" charset="-128"/>
                <a:ea typeface="Meiryo UI" panose="020B0604030504040204" pitchFamily="50" charset="-128"/>
              </a:rPr>
              <a:t>2024</a:t>
            </a:r>
            <a:r>
              <a:rPr lang="ja-JP" altLang="en-US" sz="1100" dirty="0" smtClean="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3</a:t>
            </a:r>
            <a:r>
              <a:rPr lang="ja-JP" altLang="en-US" sz="1100" dirty="0" smtClean="0">
                <a:latin typeface="Meiryo UI" panose="020B0604030504040204" pitchFamily="50" charset="-128"/>
                <a:ea typeface="Meiryo UI" panose="020B0604030504040204" pitchFamily="50" charset="-128"/>
              </a:rPr>
              <a:t>月、共同</a:t>
            </a:r>
            <a:r>
              <a:rPr lang="ja-JP" altLang="en-US" sz="1100" dirty="0">
                <a:latin typeface="Meiryo UI" panose="020B0604030504040204" pitchFamily="50" charset="-128"/>
                <a:ea typeface="Meiryo UI" panose="020B0604030504040204" pitchFamily="50" charset="-128"/>
              </a:rPr>
              <a:t>運用開始予定</a:t>
            </a:r>
            <a:r>
              <a:rPr lang="ja-JP" altLang="en-US" sz="1100" dirty="0" smtClean="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pPr marL="0" marR="0" lvl="0" indent="0" algn="l" defTabSz="867783" rtl="0" eaLnBrk="0" fontAlgn="base" latinLnBrk="0" hangingPunct="0">
              <a:lnSpc>
                <a:spcPct val="100000"/>
              </a:lnSpc>
              <a:spcBef>
                <a:spcPts val="600"/>
              </a:spcBef>
              <a:spcAft>
                <a:spcPts val="0"/>
              </a:spcAft>
              <a:buClrTx/>
              <a:buSzTx/>
              <a:buFontTx/>
              <a:buNone/>
              <a:tabLst/>
              <a:defRPr/>
            </a:pP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　水道</a:t>
            </a:r>
            <a:endParaRPr lang="en-US" altLang="ja-JP" sz="1100" dirty="0">
              <a:latin typeface="Meiryo UI" panose="020B0604030504040204" pitchFamily="50" charset="-128"/>
              <a:ea typeface="Meiryo UI" panose="020B0604030504040204" pitchFamily="50" charset="-128"/>
            </a:endParaRPr>
          </a:p>
          <a:p>
            <a:pPr marL="0" marR="0" lvl="0" indent="0" algn="l" defTabSz="867783" rtl="0" eaLnBrk="0" fontAlgn="base" latinLnBrk="0" hangingPunct="0">
              <a:lnSpc>
                <a:spcPct val="100000"/>
              </a:lnSpc>
              <a:spcBef>
                <a:spcPct val="0"/>
              </a:spcBef>
              <a:spcAft>
                <a:spcPts val="0"/>
              </a:spcAft>
              <a:buClrTx/>
              <a:buSzTx/>
              <a:buFontTx/>
              <a:buNone/>
              <a:tabLst/>
              <a:defRPr/>
            </a:pP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a:t>
            </a:r>
            <a:r>
              <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2019</a:t>
            </a: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年</a:t>
            </a:r>
            <a:r>
              <a:rPr lang="en-US" altLang="ja-JP" sz="1100" dirty="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月、大阪市庭窪浄水場施設の共同化に向けた基本協定を大阪市と守口市とで締結。</a:t>
            </a:r>
            <a:r>
              <a:rPr lang="en-US" altLang="ja-JP" sz="1100" dirty="0" smtClean="0">
                <a:latin typeface="Meiryo UI" panose="020B0604030504040204" pitchFamily="50" charset="-128"/>
                <a:ea typeface="Meiryo UI" panose="020B0604030504040204" pitchFamily="50" charset="-128"/>
              </a:rPr>
              <a:t>2024</a:t>
            </a:r>
            <a:r>
              <a:rPr lang="ja-JP" altLang="en-US" sz="1100" dirty="0" smtClean="0">
                <a:latin typeface="Meiryo UI" panose="020B0604030504040204" pitchFamily="50" charset="-128"/>
                <a:ea typeface="Meiryo UI" panose="020B0604030504040204" pitchFamily="50" charset="-128"/>
              </a:rPr>
              <a:t>年４月、共同化開始予定</a:t>
            </a:r>
            <a:endPar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867783" rtl="0" eaLnBrk="0" fontAlgn="base" latinLnBrk="0" hangingPunct="0">
              <a:lnSpc>
                <a:spcPct val="100000"/>
              </a:lnSpc>
              <a:spcBef>
                <a:spcPts val="600"/>
              </a:spcBef>
              <a:spcAft>
                <a:spcPts val="0"/>
              </a:spcAft>
              <a:buClrTx/>
              <a:buSzTx/>
              <a:buFontTx/>
              <a:buNone/>
              <a:tabLst/>
              <a:defRPr/>
            </a:pPr>
            <a:r>
              <a:rPr kumimoji="0"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大阪市隣接都市協議会</a:t>
            </a:r>
            <a:endParaRPr kumimoji="0"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227933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98202" y="16604"/>
            <a:ext cx="7576994"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（参考）「国との関係」の事例　</a:t>
            </a:r>
            <a:r>
              <a:rPr kumimoji="0" lang="en-US" altLang="ja-JP"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我が国の特区制度</a:t>
            </a:r>
            <a:r>
              <a:rPr kumimoji="0" lang="en-US" altLang="ja-JP"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graphicFrame>
        <p:nvGraphicFramePr>
          <p:cNvPr id="5" name="表 4"/>
          <p:cNvGraphicFramePr>
            <a:graphicFrameLocks noGrp="1"/>
          </p:cNvGraphicFramePr>
          <p:nvPr>
            <p:extLst>
              <p:ext uri="{D42A27DB-BD31-4B8C-83A1-F6EECF244321}">
                <p14:modId xmlns:p14="http://schemas.microsoft.com/office/powerpoint/2010/main" val="3945223310"/>
              </p:ext>
            </p:extLst>
          </p:nvPr>
        </p:nvGraphicFramePr>
        <p:xfrm>
          <a:off x="117441" y="380119"/>
          <a:ext cx="8804886" cy="4302760"/>
        </p:xfrm>
        <a:graphic>
          <a:graphicData uri="http://schemas.openxmlformats.org/drawingml/2006/table">
            <a:tbl>
              <a:tblPr firstRow="1" bandRow="1">
                <a:tableStyleId>{5940675A-B579-460E-94D1-54222C63F5DA}</a:tableStyleId>
              </a:tblPr>
              <a:tblGrid>
                <a:gridCol w="1198089">
                  <a:extLst>
                    <a:ext uri="{9D8B030D-6E8A-4147-A177-3AD203B41FA5}">
                      <a16:colId xmlns:a16="http://schemas.microsoft.com/office/drawing/2014/main" val="2157422320"/>
                    </a:ext>
                  </a:extLst>
                </a:gridCol>
                <a:gridCol w="3963052">
                  <a:extLst>
                    <a:ext uri="{9D8B030D-6E8A-4147-A177-3AD203B41FA5}">
                      <a16:colId xmlns:a16="http://schemas.microsoft.com/office/drawing/2014/main" val="3566564467"/>
                    </a:ext>
                  </a:extLst>
                </a:gridCol>
                <a:gridCol w="1492050">
                  <a:extLst>
                    <a:ext uri="{9D8B030D-6E8A-4147-A177-3AD203B41FA5}">
                      <a16:colId xmlns:a16="http://schemas.microsoft.com/office/drawing/2014/main" val="3111313462"/>
                    </a:ext>
                  </a:extLst>
                </a:gridCol>
                <a:gridCol w="2151695">
                  <a:extLst>
                    <a:ext uri="{9D8B030D-6E8A-4147-A177-3AD203B41FA5}">
                      <a16:colId xmlns:a16="http://schemas.microsoft.com/office/drawing/2014/main" val="4196035043"/>
                    </a:ext>
                  </a:extLst>
                </a:gridCol>
              </a:tblGrid>
              <a:tr h="370840">
                <a:tc>
                  <a:txBody>
                    <a:bodyPr/>
                    <a:lstStyle/>
                    <a:p>
                      <a:pPr marL="96838" indent="-96838" algn="ctr" defTabSz="914400" rtl="0" eaLnBrk="1" latinLnBrk="0" hangingPunct="1"/>
                      <a:r>
                        <a:rPr kumimoji="1" lang="ja-JP" altLang="en-US" sz="1200" kern="1200" dirty="0" smtClean="0">
                          <a:solidFill>
                            <a:schemeClr val="tx1"/>
                          </a:solidFill>
                          <a:latin typeface="+mn-lt"/>
                          <a:ea typeface="+mn-ea"/>
                          <a:cs typeface="+mn-cs"/>
                        </a:rPr>
                        <a:t>特区の名称</a:t>
                      </a:r>
                      <a:endParaRPr kumimoji="1" lang="ja-JP" altLang="en-US" sz="1200" kern="1200" dirty="0">
                        <a:solidFill>
                          <a:schemeClr val="tx1"/>
                        </a:solidFill>
                        <a:latin typeface="+mn-lt"/>
                        <a:ea typeface="+mn-ea"/>
                        <a:cs typeface="+mn-cs"/>
                      </a:endParaRPr>
                    </a:p>
                  </a:txBody>
                  <a:tcPr anchor="ctr"/>
                </a:tc>
                <a:tc>
                  <a:txBody>
                    <a:bodyPr/>
                    <a:lstStyle/>
                    <a:p>
                      <a:pPr marL="96838" indent="-96838" algn="ctr" defTabSz="914400" rtl="0" eaLnBrk="1" latinLnBrk="0" hangingPunct="1"/>
                      <a:r>
                        <a:rPr kumimoji="1" lang="ja-JP" altLang="en-US" sz="1200" kern="1200" dirty="0" smtClean="0">
                          <a:solidFill>
                            <a:schemeClr val="tx1"/>
                          </a:solidFill>
                          <a:latin typeface="+mn-lt"/>
                          <a:ea typeface="+mn-ea"/>
                          <a:cs typeface="+mn-cs"/>
                        </a:rPr>
                        <a:t>概要</a:t>
                      </a:r>
                      <a:endParaRPr kumimoji="1" lang="ja-JP" altLang="en-US" sz="1200" kern="1200" dirty="0">
                        <a:solidFill>
                          <a:schemeClr val="tx1"/>
                        </a:solidFill>
                        <a:latin typeface="+mn-lt"/>
                        <a:ea typeface="+mn-ea"/>
                        <a:cs typeface="+mn-cs"/>
                      </a:endParaRPr>
                    </a:p>
                  </a:txBody>
                  <a:tcPr anchor="ctr"/>
                </a:tc>
                <a:tc>
                  <a:txBody>
                    <a:bodyPr/>
                    <a:lstStyle/>
                    <a:p>
                      <a:pPr marL="96838" indent="-96838" algn="ctr" defTabSz="914400" rtl="0" eaLnBrk="1" latinLnBrk="0" hangingPunct="1"/>
                      <a:r>
                        <a:rPr kumimoji="1" lang="ja-JP" altLang="en-US" sz="1200" kern="1200" dirty="0" smtClean="0">
                          <a:solidFill>
                            <a:schemeClr val="tx1"/>
                          </a:solidFill>
                          <a:latin typeface="+mn-lt"/>
                          <a:ea typeface="+mn-ea"/>
                          <a:cs typeface="+mn-cs"/>
                        </a:rPr>
                        <a:t>実施される措置</a:t>
                      </a:r>
                      <a:endParaRPr kumimoji="1" lang="ja-JP" altLang="en-US" sz="1200" kern="1200" dirty="0">
                        <a:solidFill>
                          <a:schemeClr val="tx1"/>
                        </a:solidFill>
                        <a:latin typeface="+mn-lt"/>
                        <a:ea typeface="+mn-ea"/>
                        <a:cs typeface="+mn-cs"/>
                      </a:endParaRPr>
                    </a:p>
                  </a:txBody>
                  <a:tcPr anchor="ctr"/>
                </a:tc>
                <a:tc>
                  <a:txBody>
                    <a:bodyPr/>
                    <a:lstStyle/>
                    <a:p>
                      <a:pPr marL="96838" indent="-96838" algn="ctr" defTabSz="914400" rtl="0" eaLnBrk="1" latinLnBrk="0" hangingPunct="1"/>
                      <a:r>
                        <a:rPr kumimoji="1" lang="ja-JP" altLang="en-US" sz="1200" kern="1200" dirty="0" smtClean="0">
                          <a:solidFill>
                            <a:schemeClr val="tx1"/>
                          </a:solidFill>
                          <a:latin typeface="+mn-lt"/>
                          <a:ea typeface="+mn-ea"/>
                          <a:cs typeface="+mn-cs"/>
                        </a:rPr>
                        <a:t>大阪の活用状況</a:t>
                      </a:r>
                      <a:endParaRPr kumimoji="1" lang="ja-JP" altLang="en-US" sz="1200" kern="1200" dirty="0">
                        <a:solidFill>
                          <a:schemeClr val="tx1"/>
                        </a:solidFill>
                        <a:latin typeface="+mn-lt"/>
                        <a:ea typeface="+mn-ea"/>
                        <a:cs typeface="+mn-cs"/>
                      </a:endParaRPr>
                    </a:p>
                  </a:txBody>
                  <a:tcPr anchor="ctr"/>
                </a:tc>
                <a:extLst>
                  <a:ext uri="{0D108BD9-81ED-4DB2-BD59-A6C34878D82A}">
                    <a16:rowId xmlns:a16="http://schemas.microsoft.com/office/drawing/2014/main" val="373920113"/>
                  </a:ext>
                </a:extLst>
              </a:tr>
              <a:tr h="370840">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国家戦略特区</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●「日本再興戦略」（平成</a:t>
                      </a:r>
                      <a:r>
                        <a:rPr kumimoji="1" lang="en-US" altLang="ja-JP" sz="1200" kern="1200" dirty="0" smtClean="0">
                          <a:solidFill>
                            <a:schemeClr val="tx1"/>
                          </a:solidFill>
                          <a:latin typeface="+mn-lt"/>
                          <a:ea typeface="+mn-ea"/>
                          <a:cs typeface="+mn-cs"/>
                        </a:rPr>
                        <a:t>25</a:t>
                      </a:r>
                      <a:r>
                        <a:rPr kumimoji="1" lang="ja-JP" altLang="en-US" sz="1200" kern="1200" dirty="0" smtClean="0">
                          <a:solidFill>
                            <a:schemeClr val="tx1"/>
                          </a:solidFill>
                          <a:latin typeface="+mn-lt"/>
                          <a:ea typeface="+mn-ea"/>
                          <a:cs typeface="+mn-cs"/>
                        </a:rPr>
                        <a:t>年</a:t>
                      </a:r>
                      <a:r>
                        <a:rPr kumimoji="1" lang="en-US" altLang="ja-JP" sz="1200" kern="1200" dirty="0" smtClean="0">
                          <a:solidFill>
                            <a:schemeClr val="tx1"/>
                          </a:solidFill>
                          <a:latin typeface="+mn-lt"/>
                          <a:ea typeface="+mn-ea"/>
                          <a:cs typeface="+mn-cs"/>
                        </a:rPr>
                        <a:t>6</a:t>
                      </a:r>
                      <a:r>
                        <a:rPr kumimoji="1" lang="ja-JP" altLang="en-US" sz="1200" kern="1200" dirty="0" smtClean="0">
                          <a:solidFill>
                            <a:schemeClr val="tx1"/>
                          </a:solidFill>
                          <a:latin typeface="+mn-lt"/>
                          <a:ea typeface="+mn-ea"/>
                          <a:cs typeface="+mn-cs"/>
                        </a:rPr>
                        <a:t>月</a:t>
                      </a:r>
                      <a:r>
                        <a:rPr kumimoji="1" lang="en-US" altLang="ja-JP" sz="1200" kern="1200" dirty="0" smtClean="0">
                          <a:solidFill>
                            <a:schemeClr val="tx1"/>
                          </a:solidFill>
                          <a:latin typeface="+mn-lt"/>
                          <a:ea typeface="+mn-ea"/>
                          <a:cs typeface="+mn-cs"/>
                        </a:rPr>
                        <a:t>14</a:t>
                      </a:r>
                      <a:r>
                        <a:rPr kumimoji="1" lang="ja-JP" altLang="en-US" sz="1200" kern="1200" dirty="0" smtClean="0">
                          <a:solidFill>
                            <a:schemeClr val="tx1"/>
                          </a:solidFill>
                          <a:latin typeface="+mn-lt"/>
                          <a:ea typeface="+mn-ea"/>
                          <a:cs typeface="+mn-cs"/>
                        </a:rPr>
                        <a:t>日閣議決定）に</a:t>
                      </a:r>
                      <a:r>
                        <a:rPr kumimoji="1" lang="en-US" altLang="ja-JP" sz="1200" kern="1200" dirty="0" smtClean="0">
                          <a:solidFill>
                            <a:schemeClr val="tx1"/>
                          </a:solidFill>
                          <a:latin typeface="+mn-lt"/>
                          <a:ea typeface="+mn-ea"/>
                          <a:cs typeface="+mn-cs"/>
                        </a:rPr>
                        <a:t/>
                      </a:r>
                      <a:br>
                        <a:rPr kumimoji="1" lang="en-US" altLang="ja-JP" sz="1200" kern="1200" dirty="0" smtClean="0">
                          <a:solidFill>
                            <a:schemeClr val="tx1"/>
                          </a:solidFill>
                          <a:latin typeface="+mn-lt"/>
                          <a:ea typeface="+mn-ea"/>
                          <a:cs typeface="+mn-cs"/>
                        </a:rPr>
                      </a:br>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基づき、経済社会の構造改革を重点的に推進することに</a:t>
                      </a:r>
                      <a:r>
                        <a:rPr kumimoji="1" lang="en-US" altLang="ja-JP" sz="1200" kern="1200" dirty="0" smtClean="0">
                          <a:solidFill>
                            <a:schemeClr val="tx1"/>
                          </a:solidFill>
                          <a:latin typeface="+mn-lt"/>
                          <a:ea typeface="+mn-ea"/>
                          <a:cs typeface="+mn-cs"/>
                        </a:rPr>
                        <a:t/>
                      </a:r>
                      <a:br>
                        <a:rPr kumimoji="1" lang="en-US" altLang="ja-JP" sz="1200" kern="1200" dirty="0" smtClean="0">
                          <a:solidFill>
                            <a:schemeClr val="tx1"/>
                          </a:solidFill>
                          <a:latin typeface="+mn-lt"/>
                          <a:ea typeface="+mn-ea"/>
                          <a:cs typeface="+mn-cs"/>
                        </a:rPr>
                      </a:br>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より、産業の国際競争力を強化するとともに、国際的な</a:t>
                      </a:r>
                      <a:r>
                        <a:rPr kumimoji="1" lang="en-US" altLang="ja-JP" sz="1200" kern="1200" dirty="0" smtClean="0">
                          <a:solidFill>
                            <a:schemeClr val="tx1"/>
                          </a:solidFill>
                          <a:latin typeface="+mn-lt"/>
                          <a:ea typeface="+mn-ea"/>
                          <a:cs typeface="+mn-cs"/>
                        </a:rPr>
                        <a:t/>
                      </a:r>
                      <a:br>
                        <a:rPr kumimoji="1" lang="en-US" altLang="ja-JP" sz="1200" kern="1200" dirty="0" smtClean="0">
                          <a:solidFill>
                            <a:schemeClr val="tx1"/>
                          </a:solidFill>
                          <a:latin typeface="+mn-lt"/>
                          <a:ea typeface="+mn-ea"/>
                          <a:cs typeface="+mn-cs"/>
                        </a:rPr>
                      </a:br>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経済活動の拠点の形成を促進する観点から、規制改革等</a:t>
                      </a:r>
                      <a:r>
                        <a:rPr kumimoji="1" lang="en-US" altLang="ja-JP" sz="1200" kern="1200" dirty="0" smtClean="0">
                          <a:solidFill>
                            <a:schemeClr val="tx1"/>
                          </a:solidFill>
                          <a:latin typeface="+mn-lt"/>
                          <a:ea typeface="+mn-ea"/>
                          <a:cs typeface="+mn-cs"/>
                        </a:rPr>
                        <a:t/>
                      </a:r>
                      <a:br>
                        <a:rPr kumimoji="1" lang="en-US" altLang="ja-JP" sz="1200" kern="1200" dirty="0" smtClean="0">
                          <a:solidFill>
                            <a:schemeClr val="tx1"/>
                          </a:solidFill>
                          <a:latin typeface="+mn-lt"/>
                          <a:ea typeface="+mn-ea"/>
                          <a:cs typeface="+mn-cs"/>
                        </a:rPr>
                      </a:br>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の施策を総合的かつ集中的に推進する制度</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●他の特区が地方の発意によるボトムアップ型なのに対して、</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baseline="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国が主導し国と地域の双方が有機的連携を図ることが特徴</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●２次指定と３次指定は「地方創生特区」</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R</a:t>
                      </a:r>
                      <a:r>
                        <a:rPr kumimoji="1" lang="ja-JP" altLang="en-US" sz="1200" kern="1200" dirty="0" smtClean="0">
                          <a:solidFill>
                            <a:schemeClr val="tx1"/>
                          </a:solidFill>
                          <a:latin typeface="+mn-lt"/>
                          <a:ea typeface="+mn-ea"/>
                          <a:cs typeface="+mn-cs"/>
                        </a:rPr>
                        <a:t>４</a:t>
                      </a:r>
                      <a:r>
                        <a:rPr kumimoji="1" lang="en-US" altLang="ja-JP" sz="1200" kern="1200" dirty="0" smtClean="0">
                          <a:solidFill>
                            <a:schemeClr val="tx1"/>
                          </a:solidFill>
                          <a:latin typeface="+mn-lt"/>
                          <a:ea typeface="+mn-ea"/>
                          <a:cs typeface="+mn-cs"/>
                        </a:rPr>
                        <a:t>.4</a:t>
                      </a:r>
                      <a:r>
                        <a:rPr kumimoji="1" lang="ja-JP" altLang="en-US" sz="1200" kern="1200" dirty="0" smtClean="0">
                          <a:solidFill>
                            <a:schemeClr val="tx1"/>
                          </a:solidFill>
                          <a:latin typeface="+mn-lt"/>
                          <a:ea typeface="+mn-ea"/>
                          <a:cs typeface="+mn-cs"/>
                        </a:rPr>
                        <a:t>にスーパーシティ型国家戦略特区を指定</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・規制の特例措置</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・金融上の支援措置</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・税制上の支援措置</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●１次指定（</a:t>
                      </a:r>
                      <a:r>
                        <a:rPr kumimoji="1" lang="en-US" altLang="ja-JP" sz="1200" kern="1200" dirty="0" smtClean="0">
                          <a:solidFill>
                            <a:schemeClr val="tx1"/>
                          </a:solidFill>
                          <a:latin typeface="+mn-lt"/>
                          <a:ea typeface="+mn-ea"/>
                          <a:cs typeface="+mn-cs"/>
                        </a:rPr>
                        <a:t>H26.5.1</a:t>
                      </a:r>
                      <a:r>
                        <a:rPr kumimoji="1" lang="ja-JP" altLang="en-US" sz="1200" kern="1200" dirty="0" smtClean="0">
                          <a:solidFill>
                            <a:schemeClr val="tx1"/>
                          </a:solidFill>
                          <a:latin typeface="+mn-lt"/>
                          <a:ea typeface="+mn-ea"/>
                          <a:cs typeface="+mn-cs"/>
                        </a:rPr>
                        <a:t>）で、</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関西圏（京都府、大阪府、</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兵庫県）が指定（大阪府</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は全域が特区区域に指定）</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スーパーシティ型国家戦略特 </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区</a:t>
                      </a:r>
                      <a:r>
                        <a:rPr kumimoji="1" lang="ja-JP" altLang="en-US" sz="1200" kern="1200" dirty="0" smtClean="0">
                          <a:solidFill>
                            <a:schemeClr val="tx1"/>
                          </a:solidFill>
                          <a:latin typeface="+mn-lt"/>
                          <a:ea typeface="+mn-ea"/>
                          <a:cs typeface="+mn-cs"/>
                        </a:rPr>
                        <a:t>に、大阪市域が指定</a:t>
                      </a:r>
                      <a:endParaRPr kumimoji="1" lang="ja-JP" altLang="en-US" sz="1200" kern="1200" dirty="0">
                        <a:solidFill>
                          <a:schemeClr val="tx1"/>
                        </a:solidFill>
                        <a:latin typeface="+mn-lt"/>
                        <a:ea typeface="+mn-ea"/>
                        <a:cs typeface="+mn-cs"/>
                      </a:endParaRPr>
                    </a:p>
                  </a:txBody>
                  <a:tcPr/>
                </a:tc>
                <a:extLst>
                  <a:ext uri="{0D108BD9-81ED-4DB2-BD59-A6C34878D82A}">
                    <a16:rowId xmlns:a16="http://schemas.microsoft.com/office/drawing/2014/main" val="3625341388"/>
                  </a:ext>
                </a:extLst>
              </a:tr>
              <a:tr h="370840">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総合特区</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●「新成長戦略」（平成</a:t>
                      </a:r>
                      <a:r>
                        <a:rPr kumimoji="1" lang="en-US" altLang="ja-JP" sz="1200" kern="1200" dirty="0" smtClean="0">
                          <a:solidFill>
                            <a:schemeClr val="tx1"/>
                          </a:solidFill>
                          <a:latin typeface="+mn-lt"/>
                          <a:ea typeface="+mn-ea"/>
                          <a:cs typeface="+mn-cs"/>
                        </a:rPr>
                        <a:t>22</a:t>
                      </a:r>
                      <a:r>
                        <a:rPr kumimoji="1" lang="ja-JP" altLang="en-US" sz="1200" kern="1200" dirty="0" smtClean="0">
                          <a:solidFill>
                            <a:schemeClr val="tx1"/>
                          </a:solidFill>
                          <a:latin typeface="+mn-lt"/>
                          <a:ea typeface="+mn-ea"/>
                          <a:cs typeface="+mn-cs"/>
                        </a:rPr>
                        <a:t>年</a:t>
                      </a:r>
                      <a:r>
                        <a:rPr kumimoji="1" lang="en-US" altLang="ja-JP" sz="1200" kern="1200" dirty="0" smtClean="0">
                          <a:solidFill>
                            <a:schemeClr val="tx1"/>
                          </a:solidFill>
                          <a:latin typeface="+mn-lt"/>
                          <a:ea typeface="+mn-ea"/>
                          <a:cs typeface="+mn-cs"/>
                        </a:rPr>
                        <a:t>6</a:t>
                      </a:r>
                      <a:r>
                        <a:rPr kumimoji="1" lang="ja-JP" altLang="en-US" sz="1200" kern="1200" dirty="0" smtClean="0">
                          <a:solidFill>
                            <a:schemeClr val="tx1"/>
                          </a:solidFill>
                          <a:latin typeface="+mn-lt"/>
                          <a:ea typeface="+mn-ea"/>
                          <a:cs typeface="+mn-cs"/>
                        </a:rPr>
                        <a:t>月</a:t>
                      </a:r>
                      <a:r>
                        <a:rPr kumimoji="1" lang="en-US" altLang="ja-JP" sz="1200" kern="1200" dirty="0" smtClean="0">
                          <a:solidFill>
                            <a:schemeClr val="tx1"/>
                          </a:solidFill>
                          <a:latin typeface="+mn-lt"/>
                          <a:ea typeface="+mn-ea"/>
                          <a:cs typeface="+mn-cs"/>
                        </a:rPr>
                        <a:t>18</a:t>
                      </a:r>
                      <a:r>
                        <a:rPr kumimoji="1" lang="ja-JP" altLang="en-US" sz="1200" kern="1200" dirty="0" smtClean="0">
                          <a:solidFill>
                            <a:schemeClr val="tx1"/>
                          </a:solidFill>
                          <a:latin typeface="+mn-lt"/>
                          <a:ea typeface="+mn-ea"/>
                          <a:cs typeface="+mn-cs"/>
                        </a:rPr>
                        <a:t>日閣議決定</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に基づき、</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規制の特例措置や税制・財政・金融上の支援措置等を</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パッケージ化して実施する制度</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a:t>
                      </a:r>
                      <a:r>
                        <a:rPr kumimoji="1" lang="zh-CN" altLang="en-US" sz="1200" kern="1200" dirty="0" smtClean="0">
                          <a:solidFill>
                            <a:schemeClr val="tx1"/>
                          </a:solidFill>
                          <a:latin typeface="+mn-lt"/>
                          <a:ea typeface="+mn-ea"/>
                          <a:cs typeface="+mn-cs"/>
                        </a:rPr>
                        <a:t>国際戦略総合特区</a:t>
                      </a:r>
                      <a:r>
                        <a:rPr kumimoji="1" lang="ja-JP" altLang="en-US" sz="1200" kern="1200" dirty="0" smtClean="0">
                          <a:solidFill>
                            <a:schemeClr val="tx1"/>
                          </a:solidFill>
                          <a:latin typeface="+mn-lt"/>
                          <a:ea typeface="+mn-ea"/>
                          <a:cs typeface="+mn-cs"/>
                        </a:rPr>
                        <a:t>」と「</a:t>
                      </a:r>
                      <a:r>
                        <a:rPr kumimoji="1" lang="zh-CN" altLang="en-US" sz="1200" kern="1200" dirty="0" smtClean="0">
                          <a:solidFill>
                            <a:schemeClr val="tx1"/>
                          </a:solidFill>
                          <a:latin typeface="+mn-lt"/>
                          <a:ea typeface="+mn-ea"/>
                          <a:cs typeface="+mn-cs"/>
                        </a:rPr>
                        <a:t>地域活性化総合特区</a:t>
                      </a:r>
                      <a:r>
                        <a:rPr kumimoji="1" lang="ja-JP" altLang="en-US" sz="1200" kern="1200" dirty="0" smtClean="0">
                          <a:solidFill>
                            <a:schemeClr val="tx1"/>
                          </a:solidFill>
                          <a:latin typeface="+mn-lt"/>
                          <a:ea typeface="+mn-ea"/>
                          <a:cs typeface="+mn-cs"/>
                        </a:rPr>
                        <a:t>」がある。</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a:t>
                      </a:r>
                      <a:r>
                        <a:rPr kumimoji="1" lang="en-US" altLang="ja-JP" sz="1200" kern="1200" dirty="0" smtClean="0">
                          <a:solidFill>
                            <a:schemeClr val="tx1"/>
                          </a:solidFill>
                          <a:latin typeface="+mn-lt"/>
                          <a:ea typeface="+mn-ea"/>
                          <a:cs typeface="+mn-cs"/>
                        </a:rPr>
                        <a:t>H25.9</a:t>
                      </a:r>
                      <a:r>
                        <a:rPr kumimoji="1" lang="ja-JP" altLang="en-US" sz="1200" kern="1200" dirty="0" smtClean="0">
                          <a:solidFill>
                            <a:schemeClr val="tx1"/>
                          </a:solidFill>
                          <a:latin typeface="+mn-lt"/>
                          <a:ea typeface="+mn-ea"/>
                          <a:cs typeface="+mn-cs"/>
                        </a:rPr>
                        <a:t>以降新たな指定なし</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・規制の特例措置</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・金融上の支援措置</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・税制上の支援措置</a:t>
                      </a:r>
                    </a:p>
                    <a:p>
                      <a:pPr marL="96838" indent="-96838" algn="l" defTabSz="914400" rtl="0" eaLnBrk="1" latinLnBrk="0" hangingPunct="1"/>
                      <a:r>
                        <a:rPr kumimoji="1" lang="ja-JP" altLang="en-US" sz="1200" kern="1200" dirty="0" smtClean="0">
                          <a:solidFill>
                            <a:schemeClr val="tx1"/>
                          </a:solidFill>
                          <a:latin typeface="+mn-lt"/>
                          <a:ea typeface="+mn-ea"/>
                          <a:cs typeface="+mn-cs"/>
                        </a:rPr>
                        <a:t>・財政上の支援措置</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●関西イノベーション国際戦略</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総合特区に府内４か所が指</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定</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ja-JP" altLang="en-US" sz="1200" kern="1200" dirty="0" smtClean="0">
                          <a:solidFill>
                            <a:schemeClr val="tx1"/>
                          </a:solidFill>
                          <a:latin typeface="+mn-lt"/>
                          <a:ea typeface="+mn-ea"/>
                          <a:cs typeface="+mn-cs"/>
                        </a:rPr>
                        <a:t>●国際医療交流の拠点づくり</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「りんくうタウン・泉佐野市域」</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地域活性化総合特区が指定</a:t>
                      </a:r>
                      <a:endParaRPr kumimoji="1" lang="ja-JP" altLang="en-US" sz="1200" kern="1200" dirty="0">
                        <a:solidFill>
                          <a:schemeClr val="tx1"/>
                        </a:solidFill>
                        <a:latin typeface="+mn-lt"/>
                        <a:ea typeface="+mn-ea"/>
                        <a:cs typeface="+mn-cs"/>
                      </a:endParaRPr>
                    </a:p>
                  </a:txBody>
                  <a:tcPr/>
                </a:tc>
                <a:extLst>
                  <a:ext uri="{0D108BD9-81ED-4DB2-BD59-A6C34878D82A}">
                    <a16:rowId xmlns:a16="http://schemas.microsoft.com/office/drawing/2014/main" val="3065085791"/>
                  </a:ext>
                </a:extLst>
              </a:tr>
              <a:tr h="370840">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構造改革特区</a:t>
                      </a:r>
                      <a:endParaRPr kumimoji="1" lang="ja-JP" altLang="en-US" sz="1200" kern="1200" dirty="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●「経済財政運営と構造改革に関する基本方針２００２」（平成</a:t>
                      </a:r>
                      <a:r>
                        <a:rPr kumimoji="1" lang="en-US" altLang="ja-JP" sz="1200" kern="1200" dirty="0" smtClean="0">
                          <a:solidFill>
                            <a:schemeClr val="tx1"/>
                          </a:solidFill>
                          <a:latin typeface="+mn-lt"/>
                          <a:ea typeface="+mn-ea"/>
                          <a:cs typeface="+mn-cs"/>
                        </a:rPr>
                        <a:t>14</a:t>
                      </a:r>
                      <a:r>
                        <a:rPr kumimoji="1" lang="ja-JP" altLang="en-US" sz="1200" kern="1200" dirty="0" smtClean="0">
                          <a:solidFill>
                            <a:schemeClr val="tx1"/>
                          </a:solidFill>
                          <a:latin typeface="+mn-lt"/>
                          <a:ea typeface="+mn-ea"/>
                          <a:cs typeface="+mn-cs"/>
                        </a:rPr>
                        <a:t>年</a:t>
                      </a:r>
                      <a:r>
                        <a:rPr kumimoji="1" lang="en-US" altLang="ja-JP" sz="1200" kern="1200" dirty="0" smtClean="0">
                          <a:solidFill>
                            <a:schemeClr val="tx1"/>
                          </a:solidFill>
                          <a:latin typeface="+mn-lt"/>
                          <a:ea typeface="+mn-ea"/>
                          <a:cs typeface="+mn-cs"/>
                        </a:rPr>
                        <a:t>6</a:t>
                      </a:r>
                      <a:r>
                        <a:rPr kumimoji="1" lang="ja-JP" altLang="en-US" sz="1200" kern="1200" dirty="0" smtClean="0">
                          <a:solidFill>
                            <a:schemeClr val="tx1"/>
                          </a:solidFill>
                          <a:latin typeface="+mn-lt"/>
                          <a:ea typeface="+mn-ea"/>
                          <a:cs typeface="+mn-cs"/>
                        </a:rPr>
                        <a:t>月</a:t>
                      </a:r>
                      <a:r>
                        <a:rPr kumimoji="1" lang="en-US" altLang="ja-JP" sz="1200" kern="1200" dirty="0" smtClean="0">
                          <a:solidFill>
                            <a:schemeClr val="tx1"/>
                          </a:solidFill>
                          <a:latin typeface="+mn-lt"/>
                          <a:ea typeface="+mn-ea"/>
                          <a:cs typeface="+mn-cs"/>
                        </a:rPr>
                        <a:t>25</a:t>
                      </a:r>
                      <a:r>
                        <a:rPr kumimoji="1" lang="ja-JP" altLang="en-US" sz="1200" kern="1200" dirty="0" smtClean="0">
                          <a:solidFill>
                            <a:schemeClr val="tx1"/>
                          </a:solidFill>
                          <a:latin typeface="+mn-lt"/>
                          <a:ea typeface="+mn-ea"/>
                          <a:cs typeface="+mn-cs"/>
                        </a:rPr>
                        <a:t>日閣議決定</a:t>
                      </a:r>
                      <a:r>
                        <a:rPr kumimoji="1" lang="en-US" altLang="ja-JP" sz="1200" kern="1200" dirty="0" smtClean="0">
                          <a:solidFill>
                            <a:schemeClr val="tx1"/>
                          </a:solidFill>
                          <a:latin typeface="+mn-lt"/>
                          <a:ea typeface="+mn-ea"/>
                          <a:cs typeface="+mn-cs"/>
                        </a:rPr>
                        <a:t>)</a:t>
                      </a:r>
                      <a:r>
                        <a:rPr kumimoji="1" lang="ja-JP" altLang="en-US" sz="1200" kern="1200" dirty="0" smtClean="0">
                          <a:solidFill>
                            <a:schemeClr val="tx1"/>
                          </a:solidFill>
                          <a:latin typeface="+mn-lt"/>
                          <a:ea typeface="+mn-ea"/>
                          <a:cs typeface="+mn-cs"/>
                        </a:rPr>
                        <a:t>に基づき、</a:t>
                      </a:r>
                      <a:r>
                        <a:rPr kumimoji="1" lang="ja-JP" altLang="en-US" sz="1200" b="0" kern="1200" dirty="0" smtClean="0">
                          <a:solidFill>
                            <a:schemeClr val="tx1"/>
                          </a:solidFill>
                          <a:latin typeface="+mn-lt"/>
                          <a:ea typeface="+mn-ea"/>
                          <a:cs typeface="+mn-cs"/>
                        </a:rPr>
                        <a:t>地方公共団体</a:t>
                      </a:r>
                      <a:endParaRPr kumimoji="1" lang="en-US" altLang="ja-JP" sz="1200" b="0" kern="1200" dirty="0" smtClean="0">
                        <a:solidFill>
                          <a:schemeClr val="tx1"/>
                        </a:solidFill>
                        <a:latin typeface="+mn-lt"/>
                        <a:ea typeface="+mn-ea"/>
                        <a:cs typeface="+mn-cs"/>
                      </a:endParaRPr>
                    </a:p>
                    <a:p>
                      <a:pPr marL="96838" indent="-96838" algn="l" defTabSz="914400" rtl="0" eaLnBrk="1" latinLnBrk="0" hangingPunct="1"/>
                      <a:r>
                        <a:rPr kumimoji="1" lang="en-US" altLang="ja-JP" sz="1200" b="0" kern="1200" dirty="0" smtClean="0">
                          <a:solidFill>
                            <a:schemeClr val="tx1"/>
                          </a:solidFill>
                          <a:latin typeface="+mn-lt"/>
                          <a:ea typeface="+mn-ea"/>
                          <a:cs typeface="+mn-cs"/>
                        </a:rPr>
                        <a:t>   </a:t>
                      </a:r>
                      <a:r>
                        <a:rPr kumimoji="1" lang="ja-JP" altLang="en-US" sz="1200" b="0" kern="1200" dirty="0" smtClean="0">
                          <a:solidFill>
                            <a:schemeClr val="tx1"/>
                          </a:solidFill>
                          <a:latin typeface="+mn-lt"/>
                          <a:ea typeface="+mn-ea"/>
                          <a:cs typeface="+mn-cs"/>
                        </a:rPr>
                        <a:t>や民間事業者等の自発的な立案</a:t>
                      </a:r>
                      <a:r>
                        <a:rPr kumimoji="1" lang="ja-JP" altLang="en-US" sz="1200" kern="1200" dirty="0" smtClean="0">
                          <a:solidFill>
                            <a:schemeClr val="tx1"/>
                          </a:solidFill>
                          <a:latin typeface="+mn-lt"/>
                          <a:ea typeface="+mn-ea"/>
                          <a:cs typeface="+mn-cs"/>
                        </a:rPr>
                        <a:t>により、地域の特性に</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smtClean="0">
                          <a:solidFill>
                            <a:schemeClr val="tx1"/>
                          </a:solidFill>
                          <a:latin typeface="+mn-lt"/>
                          <a:ea typeface="+mn-ea"/>
                          <a:cs typeface="+mn-cs"/>
                        </a:rPr>
                        <a:t>応じた規制の特例を導入する特定の区域を設け、当該地域</a:t>
                      </a:r>
                      <a:endParaRPr kumimoji="1" lang="en-US" altLang="ja-JP" sz="1200" kern="1200" dirty="0" smtClean="0">
                        <a:solidFill>
                          <a:schemeClr val="tx1"/>
                        </a:solidFill>
                        <a:latin typeface="+mn-lt"/>
                        <a:ea typeface="+mn-ea"/>
                        <a:cs typeface="+mn-cs"/>
                      </a:endParaRPr>
                    </a:p>
                    <a:p>
                      <a:pPr marL="96838" indent="-96838" algn="l" defTabSz="914400" rtl="0" eaLnBrk="1" latinLnBrk="0" hangingPunct="1"/>
                      <a:r>
                        <a:rPr kumimoji="1" lang="en-US" altLang="ja-JP" sz="1200" kern="1200" dirty="0" smtClean="0">
                          <a:solidFill>
                            <a:schemeClr val="tx1"/>
                          </a:solidFill>
                          <a:latin typeface="+mn-lt"/>
                          <a:ea typeface="+mn-ea"/>
                          <a:cs typeface="+mn-cs"/>
                        </a:rPr>
                        <a:t>   </a:t>
                      </a:r>
                      <a:r>
                        <a:rPr kumimoji="1" lang="ja-JP" altLang="en-US" sz="1200" kern="1200" dirty="0" err="1" smtClean="0">
                          <a:solidFill>
                            <a:schemeClr val="tx1"/>
                          </a:solidFill>
                          <a:latin typeface="+mn-lt"/>
                          <a:ea typeface="+mn-ea"/>
                          <a:cs typeface="+mn-cs"/>
                        </a:rPr>
                        <a:t>での</a:t>
                      </a:r>
                      <a:r>
                        <a:rPr kumimoji="1" lang="ja-JP" altLang="en-US" sz="1200" kern="1200" dirty="0" smtClean="0">
                          <a:solidFill>
                            <a:schemeClr val="tx1"/>
                          </a:solidFill>
                          <a:latin typeface="+mn-lt"/>
                          <a:ea typeface="+mn-ea"/>
                          <a:cs typeface="+mn-cs"/>
                        </a:rPr>
                        <a:t>構造改革を進める制度</a:t>
                      </a:r>
                      <a:endParaRPr kumimoji="1" lang="ja-JP" altLang="en-US" sz="1200" kern="1200" dirty="0">
                        <a:solidFill>
                          <a:schemeClr val="tx1"/>
                        </a:solidFill>
                        <a:latin typeface="+mn-lt"/>
                        <a:ea typeface="+mn-ea"/>
                        <a:cs typeface="+mn-cs"/>
                      </a:endParaRPr>
                    </a:p>
                  </a:txBody>
                  <a:tcPr/>
                </a:tc>
                <a:tc>
                  <a:txBody>
                    <a:bodyPr/>
                    <a:lstStyle/>
                    <a:p>
                      <a:pPr marL="96838"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・規制の特例措置</a:t>
                      </a:r>
                      <a:endParaRPr kumimoji="1" lang="en-US" altLang="ja-JP" sz="1200" kern="1200" dirty="0" smtClean="0">
                        <a:solidFill>
                          <a:schemeClr val="tx1"/>
                        </a:solidFill>
                        <a:latin typeface="+mn-lt"/>
                        <a:ea typeface="+mn-ea"/>
                        <a:cs typeface="+mn-cs"/>
                      </a:endParaRPr>
                    </a:p>
                  </a:txBody>
                  <a:tcPr/>
                </a:tc>
                <a:tc>
                  <a:txBody>
                    <a:bodyPr/>
                    <a:lstStyle/>
                    <a:p>
                      <a:pPr marL="96838" indent="-96838" algn="l" defTabSz="914400" rtl="0" eaLnBrk="1" latinLnBrk="0" hangingPunct="1"/>
                      <a:r>
                        <a:rPr kumimoji="1" lang="ja-JP" altLang="en-US" sz="1200" kern="1200" dirty="0" smtClean="0">
                          <a:solidFill>
                            <a:schemeClr val="tx1"/>
                          </a:solidFill>
                          <a:latin typeface="+mn-lt"/>
                          <a:ea typeface="+mn-ea"/>
                          <a:cs typeface="+mn-cs"/>
                        </a:rPr>
                        <a:t>●これまで</a:t>
                      </a:r>
                      <a:r>
                        <a:rPr kumimoji="1" lang="en-US" altLang="ja-JP" sz="1200" kern="1200" dirty="0" smtClean="0">
                          <a:solidFill>
                            <a:schemeClr val="tx1"/>
                          </a:solidFill>
                          <a:latin typeface="+mn-lt"/>
                          <a:ea typeface="+mn-ea"/>
                          <a:cs typeface="+mn-cs"/>
                        </a:rPr>
                        <a:t>41</a:t>
                      </a:r>
                      <a:r>
                        <a:rPr kumimoji="1" lang="ja-JP" altLang="en-US" sz="1200" kern="1200" dirty="0" smtClean="0">
                          <a:solidFill>
                            <a:schemeClr val="tx1"/>
                          </a:solidFill>
                          <a:latin typeface="+mn-lt"/>
                          <a:ea typeface="+mn-ea"/>
                          <a:cs typeface="+mn-cs"/>
                        </a:rPr>
                        <a:t>特区が認定</a:t>
                      </a:r>
                      <a:endParaRPr kumimoji="1" lang="ja-JP" altLang="en-US" sz="1200" kern="1200" dirty="0">
                        <a:solidFill>
                          <a:schemeClr val="tx1"/>
                        </a:solidFill>
                        <a:latin typeface="+mn-lt"/>
                        <a:ea typeface="+mn-ea"/>
                        <a:cs typeface="+mn-cs"/>
                      </a:endParaRPr>
                    </a:p>
                  </a:txBody>
                  <a:tcPr/>
                </a:tc>
                <a:extLst>
                  <a:ext uri="{0D108BD9-81ED-4DB2-BD59-A6C34878D82A}">
                    <a16:rowId xmlns:a16="http://schemas.microsoft.com/office/drawing/2014/main" val="3554617182"/>
                  </a:ext>
                </a:extLst>
              </a:tr>
            </a:tbl>
          </a:graphicData>
        </a:graphic>
      </p:graphicFrame>
      <p:sp>
        <p:nvSpPr>
          <p:cNvPr id="6" name="テキスト ボックス 5"/>
          <p:cNvSpPr txBox="1"/>
          <p:nvPr/>
        </p:nvSpPr>
        <p:spPr>
          <a:xfrm>
            <a:off x="4114187" y="4653114"/>
            <a:ext cx="4835237" cy="261610"/>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出典：大阪府</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1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内閣府</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等をもとに副首都推進局で作成</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スライド番号プレースホルダー 6"/>
          <p:cNvSpPr>
            <a:spLocks noGrp="1"/>
          </p:cNvSpPr>
          <p:nvPr>
            <p:ph type="sldNum" sz="quarter" idx="12"/>
          </p:nvPr>
        </p:nvSpPr>
        <p:spPr>
          <a:xfrm>
            <a:off x="7085483" y="6578847"/>
            <a:ext cx="20574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0F88186-B17D-4CE3-A887-D91699CF601C}" type="slidenum">
              <a:rPr kumimoji="1" lang="ja-JP" altLang="en-US" sz="12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4" name="テキスト ボックス 3"/>
          <p:cNvSpPr txBox="1"/>
          <p:nvPr/>
        </p:nvSpPr>
        <p:spPr>
          <a:xfrm>
            <a:off x="8685" y="4659306"/>
            <a:ext cx="439502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a:ea typeface="Meiryo UI"/>
                <a:cs typeface="+mn-cs"/>
              </a:rPr>
              <a:t>（参考：規制のサンドボックス制度）</a:t>
            </a:r>
            <a:endParaRPr kumimoji="1" lang="ja-JP" altLang="en-US" sz="14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8" name="正方形/長方形 7"/>
          <p:cNvSpPr/>
          <p:nvPr/>
        </p:nvSpPr>
        <p:spPr>
          <a:xfrm>
            <a:off x="214045" y="4955542"/>
            <a:ext cx="8723478" cy="169219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　正式名称は「新技術等実証制度」。</a:t>
            </a:r>
            <a:r>
              <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rPr>
              <a:t>2018</a:t>
            </a: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年に制度を導入、現在は産業競争力強化法による制度</a:t>
            </a:r>
            <a:endPar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endParaRPr>
          </a:p>
          <a:p>
            <a:pPr marL="265113" marR="0" lvl="0" indent="-26511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　機関や参加者を限定して実証を行い、得られたデータを用いて事業化・規制の見直しにつなげるもの（必要に応じ、規制の特例措置を整備したうえで実証）</a:t>
            </a:r>
            <a:endPar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endParaRPr>
          </a:p>
          <a:p>
            <a:pPr marL="265113" marR="0" lvl="0" indent="-26511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　</a:t>
            </a:r>
            <a:r>
              <a:rPr kumimoji="1" lang="ja-JP" altLang="en-US" sz="1200" b="0" i="0" u="sng" strike="noStrike" kern="1200" cap="none" spc="0" normalizeH="0" baseline="0" noProof="0" dirty="0" smtClean="0">
                <a:ln>
                  <a:noFill/>
                </a:ln>
                <a:solidFill>
                  <a:prstClr val="black"/>
                </a:solidFill>
                <a:effectLst/>
                <a:uLnTx/>
                <a:uFillTx/>
                <a:latin typeface="Meiryo UI"/>
                <a:ea typeface="Meiryo UI"/>
                <a:cs typeface="+mn-cs"/>
              </a:rPr>
              <a:t>特区制度は、自治主導、地域単位</a:t>
            </a: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で規制改革を要望するのに対して、</a:t>
            </a:r>
            <a:r>
              <a:rPr kumimoji="1" lang="ja-JP" altLang="en-US" sz="1200" b="0" i="0" u="sng" strike="noStrike" kern="1200" cap="none" spc="0" normalizeH="0" baseline="0" noProof="0" dirty="0" smtClean="0">
                <a:ln>
                  <a:noFill/>
                </a:ln>
                <a:solidFill>
                  <a:prstClr val="black"/>
                </a:solidFill>
                <a:effectLst/>
                <a:uLnTx/>
                <a:uFillTx/>
                <a:latin typeface="Meiryo UI"/>
                <a:ea typeface="Meiryo UI"/>
                <a:cs typeface="+mn-cs"/>
              </a:rPr>
              <a:t>当制度は、企業単位、プロジェクト単位</a:t>
            </a: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で規制改革を要望するもの</a:t>
            </a:r>
            <a:endPar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endParaRPr>
          </a:p>
          <a:p>
            <a:pPr marL="265113" marR="0" lvl="0" indent="-26511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　諸外国の制度と比べて、金融分野に限定されない一方で、規制の特例措置が認められたのは、</a:t>
            </a:r>
            <a:r>
              <a:rPr kumimoji="1" lang="ja-JP" altLang="en-US" sz="1200" b="0" i="0" u="none" strike="noStrike" kern="1200" cap="none" spc="0" normalizeH="0" baseline="0" noProof="0" dirty="0">
                <a:ln>
                  <a:noFill/>
                </a:ln>
                <a:solidFill>
                  <a:prstClr val="black"/>
                </a:solidFill>
                <a:effectLst/>
                <a:uLnTx/>
                <a:uFillTx/>
                <a:latin typeface="Meiryo UI"/>
                <a:ea typeface="Meiryo UI"/>
                <a:cs typeface="+mn-cs"/>
              </a:rPr>
              <a:t>これ</a:t>
            </a: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まで認定を受けた</a:t>
            </a:r>
            <a:r>
              <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rPr>
              <a:t>23</a:t>
            </a: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件中１件であり、現行法に抵触するような実証実験を行うことのハードルは高いとの指摘もある</a:t>
            </a:r>
            <a:endPar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endParaRPr>
          </a:p>
          <a:p>
            <a:pPr marL="265113" marR="0" lvl="0" indent="-265113"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a:ea typeface="Meiryo UI"/>
              <a:cs typeface="+mn-cs"/>
            </a:endParaRPr>
          </a:p>
          <a:p>
            <a:pPr marL="265113" marR="0" lvl="0" indent="-265113"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a:ea typeface="Meiryo UI"/>
                <a:cs typeface="+mn-cs"/>
              </a:rPr>
              <a:t>●　これとは別に、国家戦略特区区域において、自動車の自動運転やドローン、これに関する電波利用に限定した規制の特例措置が設けられており、これを地域限定型サンドボックス制度と称している（法的根拠は、国家戦略特別区域法）</a:t>
            </a:r>
            <a:endParaRPr kumimoji="1" lang="en-US" altLang="ja-JP" sz="1200" b="0" i="0" u="none" strike="noStrike" kern="1200" cap="none" spc="0" normalizeH="0" baseline="0" noProof="0" dirty="0" smtClean="0">
              <a:ln>
                <a:noFill/>
              </a:ln>
              <a:solidFill>
                <a:prstClr val="black"/>
              </a:solidFill>
              <a:effectLst/>
              <a:uLnTx/>
              <a:uFillTx/>
              <a:latin typeface="Meiryo UI"/>
              <a:ea typeface="Meiryo UI"/>
              <a:cs typeface="+mn-cs"/>
            </a:endParaRPr>
          </a:p>
          <a:p>
            <a:pPr marL="265113" marR="0" lvl="0" indent="-265113"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9" name="テキスト ボックス 8"/>
          <p:cNvSpPr txBox="1"/>
          <p:nvPr/>
        </p:nvSpPr>
        <p:spPr>
          <a:xfrm>
            <a:off x="663678" y="6647736"/>
            <a:ext cx="8113682" cy="261610"/>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出典）内閣府</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100" dirty="0" err="1" smtClean="0">
                <a:solidFill>
                  <a:prstClr val="black"/>
                </a:solidFill>
                <a:latin typeface="Meiryo UI" panose="020B0604030504040204" pitchFamily="50" charset="-128"/>
                <a:ea typeface="Meiryo UI" panose="020B0604030504040204" pitchFamily="50" charset="-128"/>
              </a:rPr>
              <a:t>、</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諸外国におけるレギュラトリー・サンドボックス等に関する調査報告書（大阪府委託事業）」をもとに副首都推進局で作成</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729785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457950" y="6489083"/>
            <a:ext cx="2057400" cy="365125"/>
          </a:xfrm>
        </p:spPr>
        <p:txBody>
          <a:bodyPr/>
          <a:lstStyle/>
          <a:p>
            <a:fld id="{50F88186-B17D-4CE3-A887-D91699CF601C}" type="slidenum">
              <a:rPr kumimoji="1" lang="ja-JP" altLang="en-US" smtClean="0"/>
              <a:t>8</a:t>
            </a:fld>
            <a:endParaRPr kumimoji="1" lang="ja-JP" altLang="en-US"/>
          </a:p>
        </p:txBody>
      </p:sp>
      <p:sp>
        <p:nvSpPr>
          <p:cNvPr id="3" name="正方形/長方形 2"/>
          <p:cNvSpPr/>
          <p:nvPr/>
        </p:nvSpPr>
        <p:spPr>
          <a:xfrm>
            <a:off x="298202" y="69769"/>
            <a:ext cx="7576994"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（参考）「国との関係」の事例　</a:t>
            </a:r>
            <a:r>
              <a:rPr kumimoji="0" lang="en-US" altLang="ja-JP"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道州制特区推進法</a:t>
            </a:r>
            <a:r>
              <a:rPr kumimoji="0" lang="en-US" altLang="ja-JP"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5" name="正方形/長方形 4"/>
          <p:cNvSpPr/>
          <p:nvPr/>
        </p:nvSpPr>
        <p:spPr>
          <a:xfrm>
            <a:off x="138562" y="593915"/>
            <a:ext cx="8964000" cy="50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spcBef>
                <a:spcPts val="0"/>
              </a:spcBef>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a:ea typeface="Meiryo UI"/>
              </a:rPr>
              <a:t>・目的</a:t>
            </a:r>
            <a:r>
              <a:rPr kumimoji="1" lang="en-US" altLang="ja-JP" sz="1400" dirty="0">
                <a:solidFill>
                  <a:prstClr val="black"/>
                </a:solidFill>
                <a:latin typeface="Meiryo UI"/>
                <a:ea typeface="Meiryo UI"/>
              </a:rPr>
              <a:t>	</a:t>
            </a:r>
            <a:r>
              <a:rPr kumimoji="1" lang="en-US" altLang="ja-JP" sz="1400" dirty="0" smtClean="0">
                <a:solidFill>
                  <a:prstClr val="black"/>
                </a:solidFill>
                <a:latin typeface="Meiryo UI"/>
                <a:ea typeface="Meiryo UI"/>
              </a:rPr>
              <a:t>					</a:t>
            </a:r>
            <a:r>
              <a:rPr kumimoji="1" lang="ja-JP" altLang="en-US" sz="1400" dirty="0" smtClean="0">
                <a:solidFill>
                  <a:prstClr val="black"/>
                </a:solidFill>
                <a:latin typeface="Meiryo UI"/>
                <a:ea typeface="Meiryo UI"/>
              </a:rPr>
              <a:t>地方</a:t>
            </a:r>
            <a:r>
              <a:rPr kumimoji="1" lang="ja-JP" altLang="en-US" sz="1400" dirty="0">
                <a:solidFill>
                  <a:prstClr val="black"/>
                </a:solidFill>
                <a:latin typeface="Meiryo UI"/>
                <a:ea typeface="Meiryo UI"/>
              </a:rPr>
              <a:t>分権</a:t>
            </a:r>
            <a:r>
              <a:rPr kumimoji="1" lang="ja-JP" altLang="en-US" sz="1400" dirty="0" smtClean="0">
                <a:solidFill>
                  <a:prstClr val="black"/>
                </a:solidFill>
                <a:latin typeface="Meiryo UI"/>
                <a:ea typeface="Meiryo UI"/>
              </a:rPr>
              <a:t>の推進、行政の効率化、北海道地方その他の各地方の自立的発展</a:t>
            </a:r>
            <a:endParaRPr kumimoji="1" lang="ja-JP" altLang="en-US" sz="1400" b="0" i="0" u="none" strike="noStrike" kern="1200" cap="none" spc="0" normalizeH="0" baseline="0" noProof="0" dirty="0">
              <a:ln>
                <a:noFill/>
              </a:ln>
              <a:solidFill>
                <a:srgbClr val="FF0000"/>
              </a:solidFill>
              <a:effectLst/>
              <a:uLnTx/>
              <a:uFillTx/>
              <a:latin typeface="Meiryo UI"/>
              <a:ea typeface="Meiryo UI"/>
            </a:endParaRPr>
          </a:p>
        </p:txBody>
      </p:sp>
      <p:sp>
        <p:nvSpPr>
          <p:cNvPr id="6" name="正方形/長方形 5"/>
          <p:cNvSpPr/>
          <p:nvPr/>
        </p:nvSpPr>
        <p:spPr>
          <a:xfrm>
            <a:off x="138562" y="1162648"/>
            <a:ext cx="8964000" cy="9274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600"/>
              </a:lnSpc>
              <a:defRPr/>
            </a:pPr>
            <a:r>
              <a:rPr kumimoji="1" lang="ja-JP" altLang="en-US" sz="1400" b="1" i="0" u="none" strike="noStrike" kern="1200" cap="none" spc="0" normalizeH="0" baseline="0" noProof="0" dirty="0" smtClean="0">
                <a:ln>
                  <a:noFill/>
                </a:ln>
                <a:solidFill>
                  <a:schemeClr val="tx1"/>
                </a:solidFill>
                <a:effectLst/>
                <a:uLnTx/>
                <a:uFillTx/>
                <a:latin typeface="Meiryo UI"/>
                <a:ea typeface="Meiryo UI"/>
              </a:rPr>
              <a:t>・対象地域</a:t>
            </a:r>
            <a:r>
              <a:rPr kumimoji="1" lang="ja-JP" altLang="en-US" sz="1400" b="0" i="0" u="none" strike="noStrike" kern="1200" cap="none" spc="0" normalizeH="0" baseline="0" noProof="0" dirty="0" smtClean="0">
                <a:ln>
                  <a:noFill/>
                </a:ln>
                <a:solidFill>
                  <a:schemeClr val="tx1"/>
                </a:solidFill>
                <a:effectLst/>
                <a:uLnTx/>
                <a:uFillTx/>
                <a:latin typeface="Meiryo UI"/>
                <a:ea typeface="Meiryo UI"/>
              </a:rPr>
              <a:t>　　　　　　　　</a:t>
            </a:r>
            <a:r>
              <a:rPr kumimoji="1" lang="en-US" altLang="ja-JP" sz="1400" b="0" i="0" u="none" strike="noStrike" kern="1200" cap="none" spc="0" normalizeH="0" baseline="0" noProof="0" dirty="0" smtClean="0">
                <a:ln>
                  <a:noFill/>
                </a:ln>
                <a:solidFill>
                  <a:schemeClr val="tx1"/>
                </a:solidFill>
                <a:effectLst/>
                <a:uLnTx/>
                <a:uFillTx/>
                <a:latin typeface="Meiryo UI"/>
                <a:ea typeface="Meiryo UI"/>
              </a:rPr>
              <a:t>	</a:t>
            </a:r>
            <a:r>
              <a:rPr kumimoji="1" lang="ja-JP" altLang="en-US" sz="1400" b="0" i="0" u="none" strike="noStrike" kern="1200" cap="none" spc="0" normalizeH="0" baseline="0" noProof="0" dirty="0" smtClean="0">
                <a:ln>
                  <a:noFill/>
                </a:ln>
                <a:solidFill>
                  <a:schemeClr val="tx1"/>
                </a:solidFill>
                <a:effectLst/>
                <a:uLnTx/>
                <a:uFillTx/>
                <a:latin typeface="Meiryo UI"/>
                <a:ea typeface="Meiryo UI"/>
              </a:rPr>
              <a:t>　　　</a:t>
            </a:r>
            <a:r>
              <a:rPr kumimoji="1" lang="en-US" altLang="ja-JP" sz="1400" b="0" i="0" u="none" strike="noStrike" kern="1200" cap="none" spc="0" normalizeH="0" baseline="0" noProof="0" dirty="0" smtClean="0">
                <a:ln>
                  <a:noFill/>
                </a:ln>
                <a:solidFill>
                  <a:schemeClr val="tx1"/>
                </a:solidFill>
                <a:effectLst/>
                <a:uLnTx/>
                <a:uFillTx/>
                <a:latin typeface="Meiryo UI"/>
                <a:ea typeface="Meiryo UI"/>
              </a:rPr>
              <a:t>		</a:t>
            </a:r>
            <a:r>
              <a:rPr kumimoji="1" lang="ja-JP" altLang="en-US" sz="1400" dirty="0" smtClean="0">
                <a:solidFill>
                  <a:schemeClr val="tx1"/>
                </a:solidFill>
              </a:rPr>
              <a:t>北海道地方</a:t>
            </a:r>
            <a:r>
              <a:rPr kumimoji="1" lang="ja-JP" altLang="en-US" sz="1400" dirty="0">
                <a:solidFill>
                  <a:schemeClr val="tx1"/>
                </a:solidFill>
              </a:rPr>
              <a:t>　または　</a:t>
            </a:r>
            <a:endParaRPr kumimoji="1" lang="en-US" altLang="ja-JP" sz="1400" dirty="0" smtClean="0">
              <a:solidFill>
                <a:schemeClr val="tx1"/>
              </a:solidFill>
            </a:endParaRPr>
          </a:p>
          <a:p>
            <a:pPr lvl="0">
              <a:lnSpc>
                <a:spcPts val="1600"/>
              </a:lnSpc>
              <a:defRPr/>
            </a:pPr>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自然</a:t>
            </a:r>
            <a:r>
              <a:rPr kumimoji="1" lang="ja-JP" altLang="en-US" sz="1400" dirty="0">
                <a:solidFill>
                  <a:schemeClr val="tx1"/>
                </a:solidFill>
              </a:rPr>
              <a:t>、経済、社会、文化等において密接な関係</a:t>
            </a:r>
            <a:r>
              <a:rPr kumimoji="1" lang="ja-JP" altLang="en-US" sz="1400" dirty="0" smtClean="0">
                <a:solidFill>
                  <a:schemeClr val="tx1"/>
                </a:solidFill>
              </a:rPr>
              <a:t>が相当程度認められる地域を一体と</a:t>
            </a:r>
            <a:endParaRPr kumimoji="1" lang="en-US" altLang="ja-JP" sz="1400" dirty="0" smtClean="0">
              <a:solidFill>
                <a:schemeClr val="tx1"/>
              </a:solidFill>
            </a:endParaRPr>
          </a:p>
          <a:p>
            <a:pPr lvl="0">
              <a:lnSpc>
                <a:spcPts val="1600"/>
              </a:lnSpc>
              <a:defRPr/>
            </a:pPr>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した地方</a:t>
            </a:r>
            <a:r>
              <a:rPr kumimoji="1" lang="en-US" altLang="ja-JP" sz="1400" dirty="0" smtClean="0">
                <a:solidFill>
                  <a:schemeClr val="tx1"/>
                </a:solidFill>
              </a:rPr>
              <a:t>(</a:t>
            </a:r>
            <a:r>
              <a:rPr kumimoji="1" lang="ja-JP" altLang="en-US" sz="1400" dirty="0">
                <a:solidFill>
                  <a:schemeClr val="tx1"/>
                </a:solidFill>
              </a:rPr>
              <a:t>三以上の都府県の</a:t>
            </a:r>
            <a:r>
              <a:rPr kumimoji="1" lang="ja-JP" altLang="en-US" sz="1400" dirty="0" smtClean="0">
                <a:solidFill>
                  <a:schemeClr val="tx1"/>
                </a:solidFill>
              </a:rPr>
              <a:t>区域の全部をその区域に含むものに限る）</a:t>
            </a:r>
            <a:endParaRPr kumimoji="1" lang="en-US" altLang="ja-JP" sz="1400" dirty="0" smtClean="0">
              <a:solidFill>
                <a:schemeClr val="tx1"/>
              </a:solidFill>
            </a:endParaRPr>
          </a:p>
          <a:p>
            <a:pPr lvl="0">
              <a:lnSpc>
                <a:spcPts val="1600"/>
              </a:lnSpc>
              <a:defRPr/>
            </a:pPr>
            <a:r>
              <a:rPr kumimoji="1" lang="ja-JP" altLang="en-US" sz="1400" dirty="0">
                <a:solidFill>
                  <a:schemeClr val="tx1"/>
                </a:solidFill>
              </a:rPr>
              <a:t>　</a:t>
            </a:r>
            <a:r>
              <a:rPr kumimoji="1" lang="ja-JP" altLang="en-US" sz="1400" dirty="0" smtClean="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➡現在は北海道のみ</a:t>
            </a:r>
            <a:endParaRPr kumimoji="1" lang="en-US" altLang="ja-JP" sz="1400" dirty="0" smtClean="0">
              <a:solidFill>
                <a:schemeClr val="tx1"/>
              </a:solidFill>
            </a:endParaRPr>
          </a:p>
        </p:txBody>
      </p:sp>
      <p:sp>
        <p:nvSpPr>
          <p:cNvPr id="8" name="正方形/長方形 7"/>
          <p:cNvSpPr/>
          <p:nvPr/>
        </p:nvSpPr>
        <p:spPr>
          <a:xfrm>
            <a:off x="138562" y="2307871"/>
            <a:ext cx="8964000" cy="16313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600"/>
              </a:lnSpc>
              <a:defRPr/>
            </a:pPr>
            <a:r>
              <a:rPr kumimoji="1" lang="ja-JP" altLang="en-US" sz="1400" b="1" dirty="0">
                <a:solidFill>
                  <a:schemeClr val="tx1"/>
                </a:solidFill>
              </a:rPr>
              <a:t>・国との協議・</a:t>
            </a:r>
            <a:r>
              <a:rPr kumimoji="1" lang="ja-JP" altLang="en-US" sz="1400" b="1" dirty="0" smtClean="0">
                <a:solidFill>
                  <a:schemeClr val="tx1"/>
                </a:solidFill>
              </a:rPr>
              <a:t>計画づくり</a:t>
            </a:r>
            <a:r>
              <a:rPr kumimoji="1" lang="en-US" altLang="ja-JP" sz="1400" dirty="0" smtClean="0">
                <a:solidFill>
                  <a:schemeClr val="tx1"/>
                </a:solidFill>
              </a:rPr>
              <a:t>			</a:t>
            </a:r>
            <a:r>
              <a:rPr kumimoji="1" lang="ja-JP" altLang="en-US" sz="1400" dirty="0" smtClean="0">
                <a:solidFill>
                  <a:schemeClr val="tx1"/>
                </a:solidFill>
              </a:rPr>
              <a:t>○道州制</a:t>
            </a:r>
            <a:r>
              <a:rPr kumimoji="1" lang="ja-JP" altLang="en-US" sz="1400" dirty="0">
                <a:solidFill>
                  <a:schemeClr val="tx1"/>
                </a:solidFill>
              </a:rPr>
              <a:t>特別区域推進</a:t>
            </a:r>
            <a:r>
              <a:rPr kumimoji="1" lang="ja-JP" altLang="en-US" sz="1400" dirty="0" smtClean="0">
                <a:solidFill>
                  <a:schemeClr val="tx1"/>
                </a:solidFill>
              </a:rPr>
              <a:t>本部</a:t>
            </a:r>
            <a:endParaRPr kumimoji="1" lang="en-US" altLang="ja-JP" sz="1400" dirty="0" smtClean="0">
              <a:solidFill>
                <a:schemeClr val="tx1"/>
              </a:solidFill>
            </a:endParaRPr>
          </a:p>
          <a:p>
            <a:pPr lvl="0">
              <a:lnSpc>
                <a:spcPts val="1600"/>
              </a:lnSpc>
              <a:defRPr/>
            </a:pPr>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　 本</a:t>
            </a:r>
            <a:r>
              <a:rPr kumimoji="1" lang="ja-JP" altLang="en-US" sz="1400" dirty="0">
                <a:solidFill>
                  <a:schemeClr val="tx1"/>
                </a:solidFill>
              </a:rPr>
              <a:t>部長：内閣総理大臣、副本部長・本部員：国務</a:t>
            </a:r>
            <a:r>
              <a:rPr kumimoji="1" lang="ja-JP" altLang="en-US" sz="1400" dirty="0" smtClean="0">
                <a:solidFill>
                  <a:schemeClr val="tx1"/>
                </a:solidFill>
              </a:rPr>
              <a:t>大臣</a:t>
            </a:r>
            <a:endParaRPr kumimoji="1" lang="en-US" altLang="ja-JP" sz="1400" dirty="0" smtClean="0">
              <a:solidFill>
                <a:schemeClr val="tx1"/>
              </a:solidFill>
            </a:endParaRPr>
          </a:p>
          <a:p>
            <a:pPr lvl="0">
              <a:lnSpc>
                <a:spcPts val="1600"/>
              </a:lnSpc>
              <a:defRPr/>
            </a:pPr>
            <a:r>
              <a:rPr kumimoji="1" lang="en-US" altLang="ja-JP" sz="1400" dirty="0" smtClean="0">
                <a:solidFill>
                  <a:schemeClr val="tx1"/>
                </a:solidFill>
              </a:rPr>
              <a:t>					</a:t>
            </a:r>
            <a:r>
              <a:rPr kumimoji="1" lang="ja-JP" altLang="en-US" sz="1400" dirty="0" smtClean="0">
                <a:solidFill>
                  <a:schemeClr val="tx1"/>
                </a:solidFill>
              </a:rPr>
              <a:t>　　　　　 </a:t>
            </a:r>
            <a:r>
              <a:rPr kumimoji="1" lang="en-US" altLang="ja-JP" sz="1400" dirty="0" smtClean="0">
                <a:solidFill>
                  <a:schemeClr val="tx1"/>
                </a:solidFill>
              </a:rPr>
              <a:t>※</a:t>
            </a:r>
            <a:r>
              <a:rPr kumimoji="1" lang="ja-JP" altLang="en-US" sz="1400" dirty="0" smtClean="0">
                <a:solidFill>
                  <a:schemeClr val="tx1"/>
                </a:solidFill>
              </a:rPr>
              <a:t>本部</a:t>
            </a:r>
            <a:r>
              <a:rPr kumimoji="1" lang="ja-JP" altLang="en-US" sz="1400" dirty="0">
                <a:solidFill>
                  <a:schemeClr val="tx1"/>
                </a:solidFill>
              </a:rPr>
              <a:t>に「参与会議」を設置</a:t>
            </a:r>
            <a:r>
              <a:rPr kumimoji="1" lang="ja-JP" altLang="en-US" sz="1100" dirty="0" smtClean="0">
                <a:solidFill>
                  <a:schemeClr val="tx1"/>
                </a:solidFill>
              </a:rPr>
              <a:t>（特定広域団体</a:t>
            </a:r>
            <a:r>
              <a:rPr kumimoji="1" lang="ja-JP" altLang="en-US" sz="1100" dirty="0">
                <a:solidFill>
                  <a:schemeClr val="tx1"/>
                </a:solidFill>
              </a:rPr>
              <a:t>の</a:t>
            </a:r>
            <a:r>
              <a:rPr kumimoji="1" lang="ja-JP" altLang="en-US" sz="1100" dirty="0" smtClean="0">
                <a:solidFill>
                  <a:schemeClr val="tx1"/>
                </a:solidFill>
              </a:rPr>
              <a:t>知事</a:t>
            </a:r>
            <a:r>
              <a:rPr kumimoji="1" lang="ja-JP" altLang="en-US" sz="1100" dirty="0">
                <a:solidFill>
                  <a:schemeClr val="tx1"/>
                </a:solidFill>
              </a:rPr>
              <a:t>、全国</a:t>
            </a:r>
            <a:r>
              <a:rPr kumimoji="1" lang="ja-JP" altLang="en-US" sz="1100" dirty="0" smtClean="0">
                <a:solidFill>
                  <a:schemeClr val="tx1"/>
                </a:solidFill>
              </a:rPr>
              <a:t>知事会の推薦する都道府県知事）</a:t>
            </a:r>
            <a:endParaRPr kumimoji="1" lang="en-US" altLang="ja-JP" sz="1400" dirty="0" smtClean="0">
              <a:solidFill>
                <a:schemeClr val="tx1"/>
              </a:solidFill>
            </a:endParaRPr>
          </a:p>
          <a:p>
            <a:pPr lvl="0">
              <a:lnSpc>
                <a:spcPts val="1600"/>
              </a:lnSpc>
              <a:defRPr/>
            </a:pPr>
            <a:r>
              <a:rPr kumimoji="1" lang="en-US" altLang="ja-JP" sz="1400" dirty="0" smtClean="0">
                <a:solidFill>
                  <a:schemeClr val="tx1"/>
                </a:solidFill>
              </a:rPr>
              <a:t>						</a:t>
            </a:r>
            <a:r>
              <a:rPr kumimoji="1" lang="ja-JP" altLang="en-US" sz="1400" dirty="0" smtClean="0">
                <a:solidFill>
                  <a:schemeClr val="tx1"/>
                </a:solidFill>
              </a:rPr>
              <a:t>　　➡北海道知事と全国知事会会長</a:t>
            </a:r>
            <a:endParaRPr kumimoji="1" lang="en-US" altLang="ja-JP" sz="1400" dirty="0">
              <a:solidFill>
                <a:schemeClr val="tx1"/>
              </a:solidFill>
            </a:endParaRPr>
          </a:p>
          <a:p>
            <a:pPr lvl="0">
              <a:lnSpc>
                <a:spcPts val="1600"/>
              </a:lnSpc>
              <a:defRPr/>
            </a:pPr>
            <a:r>
              <a:rPr kumimoji="1" lang="en-US" altLang="ja-JP" sz="1400" dirty="0" smtClean="0">
                <a:solidFill>
                  <a:schemeClr val="tx1"/>
                </a:solidFill>
              </a:rPr>
              <a:t>						</a:t>
            </a:r>
            <a:r>
              <a:rPr kumimoji="1" lang="ja-JP" altLang="en-US" sz="1400" dirty="0" smtClean="0">
                <a:solidFill>
                  <a:schemeClr val="tx1"/>
                </a:solidFill>
              </a:rPr>
              <a:t>○計画づくり</a:t>
            </a:r>
            <a:endParaRPr kumimoji="1" lang="en-US" altLang="ja-JP" sz="1400" dirty="0" smtClean="0">
              <a:solidFill>
                <a:schemeClr val="tx1"/>
              </a:solidFill>
            </a:endParaRPr>
          </a:p>
          <a:p>
            <a:pPr lvl="0">
              <a:defRPr/>
            </a:pPr>
            <a:r>
              <a:rPr kumimoji="1" lang="en-US" altLang="ja-JP" sz="1400" dirty="0">
                <a:solidFill>
                  <a:schemeClr val="tx1"/>
                </a:solidFill>
              </a:rPr>
              <a:t>	</a:t>
            </a:r>
            <a:r>
              <a:rPr kumimoji="1" lang="en-US" altLang="ja-JP" sz="1400" dirty="0" smtClean="0">
                <a:solidFill>
                  <a:schemeClr val="tx1"/>
                </a:solidFill>
              </a:rPr>
              <a:t>					</a:t>
            </a:r>
            <a:r>
              <a:rPr kumimoji="1" lang="ja-JP" altLang="en-US" sz="1400" dirty="0" smtClean="0">
                <a:solidFill>
                  <a:schemeClr val="tx1"/>
                </a:solidFill>
              </a:rPr>
              <a:t>　 国が策定する「基本方針」に基づき、団体が「基本計画」を策定</a:t>
            </a:r>
            <a:endParaRPr kumimoji="1" lang="en-US" altLang="ja-JP" sz="1400" dirty="0" smtClean="0">
              <a:solidFill>
                <a:schemeClr val="tx1"/>
              </a:solidFill>
            </a:endParaRPr>
          </a:p>
          <a:p>
            <a:pPr lvl="0">
              <a:defRPr/>
            </a:pPr>
            <a:r>
              <a:rPr kumimoji="1" lang="en-US" altLang="ja-JP" sz="1400" dirty="0" smtClean="0">
                <a:solidFill>
                  <a:schemeClr val="tx1"/>
                </a:solidFill>
              </a:rPr>
              <a:t>						</a:t>
            </a:r>
            <a:r>
              <a:rPr kumimoji="1" lang="ja-JP" altLang="en-US" sz="1400" dirty="0" smtClean="0">
                <a:solidFill>
                  <a:schemeClr val="tx1"/>
                </a:solidFill>
              </a:rPr>
              <a:t>　 団体は、国に対して基本方針の変更提案が可能</a:t>
            </a:r>
            <a:endParaRPr kumimoji="1" lang="en-US" altLang="ja-JP" sz="1400" dirty="0" smtClean="0">
              <a:solidFill>
                <a:schemeClr val="tx1"/>
              </a:solidFill>
            </a:endParaRPr>
          </a:p>
        </p:txBody>
      </p:sp>
      <p:sp>
        <p:nvSpPr>
          <p:cNvPr id="9" name="正方形/長方形 8"/>
          <p:cNvSpPr/>
          <p:nvPr/>
        </p:nvSpPr>
        <p:spPr>
          <a:xfrm>
            <a:off x="138562" y="4103039"/>
            <a:ext cx="8964000" cy="22441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a:ea typeface="Meiryo UI"/>
              </a:rPr>
              <a:t>・</a:t>
            </a:r>
            <a:r>
              <a:rPr kumimoji="1" lang="ja-JP" altLang="en-US" sz="1400" b="1" i="0" u="none" strike="noStrike" kern="1200" cap="none" spc="0" normalizeH="0" baseline="0" noProof="0" dirty="0" smtClean="0">
                <a:ln>
                  <a:noFill/>
                </a:ln>
                <a:solidFill>
                  <a:schemeClr val="tx1"/>
                </a:solidFill>
                <a:effectLst/>
                <a:uLnTx/>
                <a:uFillTx/>
                <a:latin typeface="Meiryo UI"/>
                <a:ea typeface="Meiryo UI"/>
              </a:rPr>
              <a:t>対象プロジェクトと支援メニュー</a:t>
            </a:r>
            <a:r>
              <a:rPr kumimoji="1" lang="en-US" altLang="ja-JP" sz="1400" b="1" i="0" u="none" strike="noStrike" kern="1200" cap="none" spc="0" normalizeH="0" baseline="0" noProof="0" dirty="0" smtClean="0">
                <a:ln>
                  <a:noFill/>
                </a:ln>
                <a:solidFill>
                  <a:schemeClr val="tx1"/>
                </a:solidFill>
                <a:effectLst/>
                <a:uLnTx/>
                <a:uFillTx/>
                <a:latin typeface="Meiryo UI"/>
                <a:ea typeface="Meiryo UI"/>
              </a:rPr>
              <a:t>	</a:t>
            </a:r>
            <a:r>
              <a:rPr kumimoji="1" lang="ja-JP" altLang="en-US" sz="1400" b="1" i="0" u="none" strike="noStrike" kern="1200" cap="none" spc="0" normalizeH="0" baseline="0" noProof="0" dirty="0" smtClean="0">
                <a:ln>
                  <a:noFill/>
                </a:ln>
                <a:solidFill>
                  <a:schemeClr val="tx1"/>
                </a:solidFill>
                <a:effectLst/>
                <a:uLnTx/>
                <a:uFillTx/>
                <a:latin typeface="Meiryo UI"/>
                <a:ea typeface="Meiryo UI"/>
              </a:rPr>
              <a:t>○</a:t>
            </a:r>
            <a:r>
              <a:rPr kumimoji="1" lang="ja-JP" altLang="en-US" sz="1400" i="0" u="none" strike="noStrike" kern="1200" cap="none" spc="0" normalizeH="0" baseline="0" noProof="0" dirty="0" smtClean="0">
                <a:ln>
                  <a:noFill/>
                </a:ln>
                <a:solidFill>
                  <a:schemeClr val="tx1"/>
                </a:solidFill>
                <a:effectLst/>
                <a:uLnTx/>
                <a:uFillTx/>
                <a:latin typeface="Meiryo UI"/>
                <a:ea typeface="Meiryo UI"/>
              </a:rPr>
              <a:t>道州制特区法に法令上の特例措置を規定</a:t>
            </a:r>
            <a:endParaRPr kumimoji="1" lang="en-US" altLang="ja-JP" sz="1400" dirty="0">
              <a:solidFill>
                <a:schemeClr val="tx1"/>
              </a:solidFill>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en-US" altLang="ja-JP" sz="1400" b="0" dirty="0" smtClean="0">
                <a:solidFill>
                  <a:schemeClr val="tx1"/>
                </a:solidFill>
                <a:latin typeface="Meiryo UI"/>
                <a:ea typeface="Meiryo UI"/>
              </a:rPr>
              <a:t>						</a:t>
            </a:r>
            <a:r>
              <a:rPr kumimoji="1" lang="ja-JP" altLang="en-US" sz="1400" b="0" dirty="0" smtClean="0">
                <a:solidFill>
                  <a:schemeClr val="tx1"/>
                </a:solidFill>
                <a:latin typeface="Meiryo UI"/>
                <a:ea typeface="Meiryo UI"/>
              </a:rPr>
              <a:t>　・</a:t>
            </a:r>
            <a:r>
              <a:rPr kumimoji="1" lang="ja-JP" altLang="en-US" sz="1400" dirty="0" smtClean="0">
                <a:solidFill>
                  <a:schemeClr val="tx1"/>
                </a:solidFill>
                <a:latin typeface="Meiryo UI"/>
                <a:ea typeface="Meiryo UI"/>
              </a:rPr>
              <a:t>生活保護法の特例（公費負担医療等を提供する病院等の指定）</a:t>
            </a:r>
            <a:r>
              <a:rPr kumimoji="1" lang="en-US" altLang="ja-JP" sz="1400" dirty="0">
                <a:solidFill>
                  <a:schemeClr val="tx1"/>
                </a:solidFill>
                <a:latin typeface="Meiryo UI"/>
                <a:ea typeface="Meiryo UI"/>
              </a:rPr>
              <a:t>	</a:t>
            </a:r>
            <a:endParaRPr kumimoji="1" lang="en-US" altLang="ja-JP" sz="1400" dirty="0" smtClean="0">
              <a:solidFill>
                <a:schemeClr val="tx1"/>
              </a:solidFill>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ja-JP" altLang="en-US" sz="1400" dirty="0">
                <a:solidFill>
                  <a:schemeClr val="tx1"/>
                </a:solidFill>
                <a:latin typeface="Meiryo UI"/>
                <a:ea typeface="Meiryo UI"/>
              </a:rPr>
              <a:t>　</a:t>
            </a:r>
            <a:r>
              <a:rPr kumimoji="1" lang="en-US" altLang="ja-JP" sz="1400" dirty="0" smtClean="0">
                <a:solidFill>
                  <a:schemeClr val="tx1"/>
                </a:solidFill>
                <a:latin typeface="Meiryo UI"/>
                <a:ea typeface="Meiryo UI"/>
              </a:rPr>
              <a:t>					</a:t>
            </a:r>
            <a:r>
              <a:rPr kumimoji="1" lang="ja-JP" altLang="en-US" sz="1400" dirty="0" smtClean="0">
                <a:solidFill>
                  <a:schemeClr val="tx1"/>
                </a:solidFill>
                <a:latin typeface="Meiryo UI"/>
                <a:ea typeface="Meiryo UI"/>
              </a:rPr>
              <a:t>　</a:t>
            </a:r>
            <a:r>
              <a:rPr kumimoji="1" lang="en-US" altLang="ja-JP" sz="1400" dirty="0" smtClean="0">
                <a:solidFill>
                  <a:schemeClr val="tx1"/>
                </a:solidFill>
                <a:latin typeface="Meiryo UI"/>
                <a:ea typeface="Meiryo UI"/>
              </a:rPr>
              <a:t>	</a:t>
            </a:r>
            <a:r>
              <a:rPr kumimoji="1" lang="ja-JP" altLang="en-US" sz="1400" dirty="0" smtClean="0">
                <a:solidFill>
                  <a:schemeClr val="tx1"/>
                </a:solidFill>
                <a:latin typeface="Meiryo UI"/>
                <a:ea typeface="Meiryo UI"/>
              </a:rPr>
              <a:t>　・商工会議所の特例（商工会議所の定款変更の一部の認可及び解散の認可）</a:t>
            </a:r>
            <a:endParaRPr kumimoji="1" lang="en-US" altLang="ja-JP" sz="1400" dirty="0" smtClean="0">
              <a:solidFill>
                <a:schemeClr val="tx1"/>
              </a:solidFill>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Meiryo UI"/>
                <a:ea typeface="Meiryo UI"/>
              </a:rPr>
              <a:t>	</a:t>
            </a:r>
            <a:r>
              <a:rPr kumimoji="1" lang="en-US" altLang="ja-JP" sz="1400" b="0" i="0" u="none" strike="noStrike" kern="1200" cap="none" spc="0" normalizeH="0" baseline="0" noProof="0" dirty="0" smtClean="0">
                <a:ln>
                  <a:noFill/>
                </a:ln>
                <a:solidFill>
                  <a:schemeClr val="tx1"/>
                </a:solidFill>
                <a:effectLst/>
                <a:uLnTx/>
                <a:uFillTx/>
                <a:latin typeface="Meiryo UI"/>
                <a:ea typeface="Meiryo UI"/>
              </a:rPr>
              <a:t>					</a:t>
            </a:r>
            <a:r>
              <a:rPr kumimoji="1" lang="ja-JP" altLang="en-US" sz="1400" b="0" i="0" u="none" strike="noStrike" kern="1200" cap="none" spc="0" normalizeH="0" baseline="0" noProof="0" dirty="0" smtClean="0">
                <a:ln>
                  <a:noFill/>
                </a:ln>
                <a:solidFill>
                  <a:schemeClr val="tx1"/>
                </a:solidFill>
                <a:effectLst/>
                <a:uLnTx/>
                <a:uFillTx/>
                <a:latin typeface="Meiryo UI"/>
                <a:ea typeface="Meiryo UI"/>
              </a:rPr>
              <a:t>　・鳥獣保護法の特例（危険猟法の許可）</a:t>
            </a:r>
            <a:endParaRPr kumimoji="1" lang="en-US" altLang="ja-JP" sz="1400" b="0" i="0" u="none" strike="noStrike" kern="1200" cap="none" spc="0" normalizeH="0" baseline="0" noProof="0" dirty="0" smtClean="0">
              <a:ln>
                <a:noFill/>
              </a:ln>
              <a:solidFill>
                <a:schemeClr val="tx1"/>
              </a:solidFill>
              <a:effectLst/>
              <a:uLnTx/>
              <a:uFillTx/>
              <a:latin typeface="Meiryo UI"/>
              <a:ea typeface="Meiryo UI"/>
            </a:endParaRPr>
          </a:p>
          <a:p>
            <a:pPr lvl="0">
              <a:defRPr/>
            </a:pPr>
            <a:r>
              <a:rPr kumimoji="1" lang="en-US" altLang="ja-JP" sz="1400" dirty="0">
                <a:solidFill>
                  <a:schemeClr val="tx1"/>
                </a:solidFill>
                <a:latin typeface="Meiryo UI"/>
                <a:ea typeface="Meiryo UI"/>
              </a:rPr>
              <a:t>	</a:t>
            </a:r>
            <a:r>
              <a:rPr kumimoji="1" lang="en-US" altLang="ja-JP" sz="1400" dirty="0" smtClean="0">
                <a:solidFill>
                  <a:schemeClr val="tx1"/>
                </a:solidFill>
                <a:latin typeface="Meiryo UI"/>
                <a:ea typeface="Meiryo UI"/>
              </a:rPr>
              <a:t>					</a:t>
            </a:r>
            <a:r>
              <a:rPr kumimoji="1" lang="ja-JP" altLang="en-US" sz="1400" dirty="0" smtClean="0">
                <a:solidFill>
                  <a:schemeClr val="tx1"/>
                </a:solidFill>
                <a:latin typeface="Meiryo UI"/>
                <a:ea typeface="Meiryo UI"/>
              </a:rPr>
              <a:t>　</a:t>
            </a:r>
            <a:r>
              <a:rPr kumimoji="1" lang="en-US" altLang="ja-JP" sz="1400" dirty="0" smtClean="0">
                <a:solidFill>
                  <a:schemeClr val="tx1"/>
                </a:solidFill>
                <a:latin typeface="Meiryo UI"/>
                <a:ea typeface="Meiryo UI"/>
              </a:rPr>
              <a:t>※</a:t>
            </a:r>
            <a:r>
              <a:rPr kumimoji="1" lang="ja-JP" altLang="en-US" sz="1400" dirty="0">
                <a:solidFill>
                  <a:schemeClr val="tx1"/>
                </a:solidFill>
              </a:rPr>
              <a:t>道である特定広域団体</a:t>
            </a:r>
            <a:r>
              <a:rPr kumimoji="1" lang="ja-JP" altLang="en-US" sz="1400" dirty="0" smtClean="0">
                <a:solidFill>
                  <a:schemeClr val="tx1"/>
                </a:solidFill>
                <a:latin typeface="Meiryo UI"/>
                <a:ea typeface="Meiryo UI"/>
              </a:rPr>
              <a:t>のみ、</a:t>
            </a:r>
            <a:r>
              <a:rPr kumimoji="1" lang="ja-JP" altLang="en-US" sz="1400" dirty="0">
                <a:solidFill>
                  <a:schemeClr val="tx1"/>
                </a:solidFill>
                <a:latin typeface="Meiryo UI"/>
                <a:ea typeface="Meiryo UI"/>
              </a:rPr>
              <a:t>砂防事業</a:t>
            </a:r>
            <a:r>
              <a:rPr kumimoji="1" lang="ja-JP" altLang="en-US" sz="1400" dirty="0" smtClean="0">
                <a:solidFill>
                  <a:schemeClr val="tx1"/>
                </a:solidFill>
                <a:latin typeface="Meiryo UI"/>
                <a:ea typeface="Meiryo UI"/>
              </a:rPr>
              <a:t>の一部、治山事業の一部、</a:t>
            </a:r>
            <a:endParaRPr kumimoji="1" lang="en-US" altLang="ja-JP" sz="1400" dirty="0">
              <a:solidFill>
                <a:schemeClr val="tx1"/>
              </a:solidFill>
              <a:latin typeface="Meiryo UI"/>
              <a:ea typeface="Meiryo UI"/>
            </a:endParaRPr>
          </a:p>
          <a:p>
            <a:pPr lvl="0">
              <a:defRPr/>
            </a:pPr>
            <a:r>
              <a:rPr kumimoji="1" lang="en-US" altLang="ja-JP" sz="1400" dirty="0" smtClean="0">
                <a:solidFill>
                  <a:schemeClr val="tx1"/>
                </a:solidFill>
                <a:latin typeface="Meiryo UI"/>
                <a:ea typeface="Meiryo UI"/>
              </a:rPr>
              <a:t>						</a:t>
            </a:r>
            <a:r>
              <a:rPr kumimoji="1" lang="ja-JP" altLang="en-US" sz="1400" dirty="0" smtClean="0">
                <a:solidFill>
                  <a:schemeClr val="tx1"/>
                </a:solidFill>
                <a:latin typeface="Meiryo UI"/>
                <a:ea typeface="Meiryo UI"/>
              </a:rPr>
              <a:t>　　 開発道路の改築工事、</a:t>
            </a:r>
            <a:r>
              <a:rPr kumimoji="1" lang="en-US" altLang="ja-JP" sz="1400" dirty="0" smtClean="0">
                <a:solidFill>
                  <a:schemeClr val="tx1"/>
                </a:solidFill>
                <a:latin typeface="Meiryo UI"/>
                <a:ea typeface="Meiryo UI"/>
              </a:rPr>
              <a:t>2</a:t>
            </a:r>
            <a:r>
              <a:rPr kumimoji="1" lang="ja-JP" altLang="en-US" sz="1400" dirty="0" smtClean="0">
                <a:solidFill>
                  <a:schemeClr val="tx1"/>
                </a:solidFill>
                <a:latin typeface="Meiryo UI"/>
                <a:ea typeface="Meiryo UI"/>
              </a:rPr>
              <a:t>級指定河川の改良工事</a:t>
            </a:r>
            <a:endParaRPr kumimoji="1" lang="en-US" altLang="ja-JP" sz="1400" dirty="0" smtClean="0">
              <a:solidFill>
                <a:schemeClr val="tx1"/>
              </a:solidFill>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en-US" altLang="ja-JP" sz="1400" b="0" i="0" u="none" strike="noStrike" kern="1200" cap="none" spc="0" normalizeH="0" baseline="0" noProof="0" dirty="0" smtClean="0">
                <a:ln>
                  <a:noFill/>
                </a:ln>
                <a:solidFill>
                  <a:schemeClr val="tx1"/>
                </a:solidFill>
                <a:effectLst/>
                <a:uLnTx/>
                <a:uFillTx/>
                <a:latin typeface="Meiryo UI"/>
                <a:ea typeface="Meiryo UI"/>
              </a:rPr>
              <a:t>						</a:t>
            </a:r>
            <a:r>
              <a:rPr kumimoji="1" lang="ja-JP" altLang="en-US" sz="1400" b="0" i="0" u="none" strike="noStrike" kern="1200" cap="none" spc="0" normalizeH="0" baseline="0" noProof="0" dirty="0" smtClean="0">
                <a:ln>
                  <a:noFill/>
                </a:ln>
                <a:solidFill>
                  <a:schemeClr val="tx1"/>
                </a:solidFill>
                <a:effectLst/>
                <a:uLnTx/>
                <a:uFillTx/>
                <a:latin typeface="Meiryo UI"/>
                <a:ea typeface="Meiryo UI"/>
              </a:rPr>
              <a:t>　・別途政令で水道法施行令の特例、調理師法施行令の特例を規定</a:t>
            </a:r>
            <a:endParaRPr kumimoji="1" lang="en-US" altLang="ja-JP" sz="1400" b="0" i="0" u="none" strike="noStrike" kern="1200" cap="none" spc="0" normalizeH="0" baseline="0" noProof="0" dirty="0" smtClean="0">
              <a:ln>
                <a:noFill/>
              </a:ln>
              <a:solidFill>
                <a:schemeClr val="tx1"/>
              </a:solidFill>
              <a:effectLst/>
              <a:uLnTx/>
              <a:uFillTx/>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en-US" altLang="ja-JP" sz="1400" dirty="0">
                <a:solidFill>
                  <a:schemeClr val="tx1"/>
                </a:solidFill>
                <a:latin typeface="Meiryo UI"/>
                <a:ea typeface="Meiryo UI"/>
              </a:rPr>
              <a:t>	</a:t>
            </a:r>
            <a:r>
              <a:rPr kumimoji="1" lang="en-US" altLang="ja-JP" sz="1400" dirty="0" smtClean="0">
                <a:solidFill>
                  <a:schemeClr val="tx1"/>
                </a:solidFill>
                <a:latin typeface="Meiryo UI"/>
                <a:ea typeface="Meiryo UI"/>
              </a:rPr>
              <a:t>					</a:t>
            </a:r>
            <a:r>
              <a:rPr kumimoji="1" lang="ja-JP" altLang="en-US" sz="1400" dirty="0" smtClean="0">
                <a:solidFill>
                  <a:schemeClr val="tx1"/>
                </a:solidFill>
                <a:latin typeface="Meiryo UI"/>
                <a:ea typeface="Meiryo UI"/>
              </a:rPr>
              <a:t>○支援メニュー</a:t>
            </a:r>
            <a:endParaRPr kumimoji="1" lang="en-US" altLang="ja-JP" sz="1400" dirty="0" smtClean="0">
              <a:solidFill>
                <a:schemeClr val="tx1"/>
              </a:solidFill>
              <a:latin typeface="Meiryo UI"/>
              <a:ea typeface="Meiryo UI"/>
            </a:endParaRPr>
          </a:p>
          <a:p>
            <a:pPr marL="0" marR="0" lvl="0" indent="0" algn="l" defTabSz="457200" rtl="0" eaLnBrk="1" fontAlgn="auto" latinLnBrk="0" hangingPunct="1">
              <a:lnSpc>
                <a:spcPct val="100000"/>
              </a:lnSpc>
              <a:spcBef>
                <a:spcPts val="0"/>
              </a:spcBef>
              <a:buClrTx/>
              <a:buSzTx/>
              <a:buFontTx/>
              <a:buNone/>
              <a:tabLst/>
              <a:defRPr/>
            </a:pPr>
            <a:r>
              <a:rPr kumimoji="1" lang="en-US" altLang="ja-JP" sz="1400" b="0" i="0" u="none" strike="noStrike" kern="1200" cap="none" spc="0" normalizeH="0" baseline="0" noProof="0" dirty="0">
                <a:ln>
                  <a:noFill/>
                </a:ln>
                <a:solidFill>
                  <a:schemeClr val="tx1"/>
                </a:solidFill>
                <a:effectLst/>
                <a:uLnTx/>
                <a:uFillTx/>
                <a:latin typeface="Meiryo UI"/>
                <a:ea typeface="Meiryo UI"/>
              </a:rPr>
              <a:t>	</a:t>
            </a:r>
            <a:r>
              <a:rPr kumimoji="1" lang="en-US" altLang="ja-JP" sz="1400" b="0" i="0" u="none" strike="noStrike" kern="1200" cap="none" spc="0" normalizeH="0" baseline="0" noProof="0" dirty="0" smtClean="0">
                <a:ln>
                  <a:noFill/>
                </a:ln>
                <a:solidFill>
                  <a:schemeClr val="tx1"/>
                </a:solidFill>
                <a:effectLst/>
                <a:uLnTx/>
                <a:uFillTx/>
                <a:latin typeface="Meiryo UI"/>
                <a:ea typeface="Meiryo UI"/>
              </a:rPr>
              <a:t>					</a:t>
            </a:r>
            <a:r>
              <a:rPr kumimoji="1" lang="ja-JP" altLang="en-US" sz="1400" b="0" i="0" u="none" strike="noStrike" kern="1200" cap="none" spc="0" normalizeH="0" baseline="0" noProof="0" dirty="0" smtClean="0">
                <a:ln>
                  <a:noFill/>
                </a:ln>
                <a:solidFill>
                  <a:schemeClr val="tx1"/>
                </a:solidFill>
                <a:effectLst/>
                <a:uLnTx/>
                <a:uFillTx/>
                <a:latin typeface="Meiryo UI"/>
                <a:ea typeface="Meiryo UI"/>
              </a:rPr>
              <a:t>　　道である特定広域団体のみ、砂防事業の一部等に対する交付金措置あり</a:t>
            </a:r>
            <a:endParaRPr kumimoji="1" lang="ja-JP" altLang="en-US" sz="1400" b="0" i="0" u="none" strike="noStrike" kern="1200" cap="none" spc="0" normalizeH="0" baseline="0" noProof="0" dirty="0">
              <a:ln>
                <a:noFill/>
              </a:ln>
              <a:solidFill>
                <a:schemeClr val="tx1"/>
              </a:solidFill>
              <a:effectLst/>
              <a:uLnTx/>
              <a:uFillTx/>
              <a:latin typeface="Meiryo UI"/>
              <a:ea typeface="Meiryo UI"/>
            </a:endParaRPr>
          </a:p>
        </p:txBody>
      </p:sp>
    </p:spTree>
    <p:extLst>
      <p:ext uri="{BB962C8B-B14F-4D97-AF65-F5344CB8AC3E}">
        <p14:creationId xmlns:p14="http://schemas.microsoft.com/office/powerpoint/2010/main" val="815709223"/>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C785D46B-C523-4721-B861-5A0109D980EB}"/>
</file>

<file path=customXml/itemProps2.xml><?xml version="1.0" encoding="utf-8"?>
<ds:datastoreItem xmlns:ds="http://schemas.openxmlformats.org/officeDocument/2006/customXml" ds:itemID="{A4B06E5A-43D0-44CF-B29E-46D28A63412B}"/>
</file>

<file path=customXml/itemProps3.xml><?xml version="1.0" encoding="utf-8"?>
<ds:datastoreItem xmlns:ds="http://schemas.openxmlformats.org/officeDocument/2006/customXml" ds:itemID="{2DC24C37-2047-43F8-87BE-5C03F9B4BE59}"/>
</file>

<file path=docProps/app.xml><?xml version="1.0" encoding="utf-8"?>
<Properties xmlns="http://schemas.openxmlformats.org/officeDocument/2006/extended-properties" xmlns:vt="http://schemas.openxmlformats.org/officeDocument/2006/docPropsVTypes">
  <Template>Office Theme</Template>
  <TotalTime>0</TotalTime>
  <Words>3931</Words>
  <Application>Microsoft Office PowerPoint</Application>
  <PresentationFormat>画面に合わせる (4:3)</PresentationFormat>
  <Paragraphs>232</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BIZ UDPゴシック</vt:lpstr>
      <vt:lpstr>Meiryo UI</vt:lpstr>
      <vt:lpstr>メイリオ</vt:lpstr>
      <vt:lpstr>游ゴシック</vt:lpstr>
      <vt:lpstr>Arial</vt:lpstr>
      <vt:lpstr>Wingdings</vt:lpstr>
      <vt:lpstr>1_Office テーマ</vt:lpstr>
      <vt:lpstr>副首都としての「経済活動」と「ウェルビーイング」を支える仕組み、 国との関係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2022-11-22T05:42:21Z</dcterms:created>
  <dcterms:modified xsi:type="dcterms:W3CDTF">2022-11-22T05:42:49Z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