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18.xml" ContentType="application/vnd.openxmlformats-officedocument.presentationml.slide+xml"/>
  <Override PartName="/ppt/slides/slide8.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9.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3.xml" ContentType="application/vnd.openxmlformats-officedocument.presentationml.slide+xml"/>
  <Override PartName="/ppt/slideMasters/slideMaster2.xml" ContentType="application/vnd.openxmlformats-officedocument.presentationml.slideMaster+xml"/>
  <Override PartName="/ppt/slideMasters/slideMaster1.xml" ContentType="application/vnd.openxmlformats-officedocument.presentationml.slideMaster+xml"/>
  <Override PartName="/ppt/slideLayouts/slideLayout17.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20.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8.xml" ContentType="application/vnd.openxmlformats-officedocument.presentationml.slideLayout+xml"/>
  <Override PartName="/ppt/slideLayouts/slideLayout4.xml" ContentType="application/vnd.openxmlformats-officedocument.presentationml.slideLayout+xml"/>
  <Override PartName="/ppt/notesSlides/notesSlide2.xml" ContentType="application/vnd.openxmlformats-officedocument.presentationml.notesSlide+xml"/>
  <Override PartName="/ppt/slideLayouts/slideLayout5.xml" ContentType="application/vnd.openxmlformats-officedocument.presentationml.slideLayout+xml"/>
  <Override PartName="/ppt/slideLayouts/slideLayout7.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theme/theme4.xml" ContentType="application/vnd.openxmlformats-officedocument.them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removePersonalInfoOnSave="1" saveSubsetFonts="1">
  <p:sldMasterIdLst>
    <p:sldMasterId id="2147483660" r:id="rId1"/>
    <p:sldMasterId id="2147483672" r:id="rId2"/>
  </p:sldMasterIdLst>
  <p:notesMasterIdLst>
    <p:notesMasterId r:id="rId21"/>
  </p:notesMasterIdLst>
  <p:handoutMasterIdLst>
    <p:handoutMasterId r:id="rId22"/>
  </p:handoutMasterIdLst>
  <p:sldIdLst>
    <p:sldId id="141169160" r:id="rId3"/>
    <p:sldId id="141169161" r:id="rId4"/>
    <p:sldId id="141169209" r:id="rId5"/>
    <p:sldId id="141169197" r:id="rId6"/>
    <p:sldId id="141169199" r:id="rId7"/>
    <p:sldId id="141169198" r:id="rId8"/>
    <p:sldId id="141169207" r:id="rId9"/>
    <p:sldId id="141169200" r:id="rId10"/>
    <p:sldId id="141169210" r:id="rId11"/>
    <p:sldId id="141169204" r:id="rId12"/>
    <p:sldId id="141169208" r:id="rId13"/>
    <p:sldId id="141169203" r:id="rId14"/>
    <p:sldId id="141169211" r:id="rId15"/>
    <p:sldId id="141169206" r:id="rId16"/>
    <p:sldId id="141169191" r:id="rId17"/>
    <p:sldId id="141169192" r:id="rId18"/>
    <p:sldId id="141169193" r:id="rId19"/>
    <p:sldId id="141169194" r:id="rId20"/>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37"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F528F"/>
    <a:srgbClr val="DAE3F3"/>
    <a:srgbClr val="FD6F83"/>
    <a:srgbClr val="5C044B"/>
    <a:srgbClr val="008000"/>
    <a:srgbClr val="33CC33"/>
    <a:srgbClr val="66FF9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898" autoAdjust="0"/>
    <p:restoredTop sz="94660"/>
  </p:normalViewPr>
  <p:slideViewPr>
    <p:cSldViewPr snapToGrid="0">
      <p:cViewPr varScale="1">
        <p:scale>
          <a:sx n="73" d="100"/>
          <a:sy n="73" d="100"/>
        </p:scale>
        <p:origin x="1200" y="66"/>
      </p:cViewPr>
      <p:guideLst>
        <p:guide orient="horz" pos="2137"/>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notesMaster" Target="notesMasters/notes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customXml" Target="../customXml/item3.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presProps" Target="presProps.xml"/><Relationship Id="rId28" Type="http://schemas.openxmlformats.org/officeDocument/2006/relationships/customXml" Target="../customXml/item2.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handoutMaster" Target="handoutMasters/handoutMaster1.xml"/><Relationship Id="rId27" Type="http://schemas.openxmlformats.org/officeDocument/2006/relationships/customXml" Target="../customXml/item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8475"/>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56038" y="0"/>
            <a:ext cx="2949575" cy="498475"/>
          </a:xfrm>
          <a:prstGeom prst="rect">
            <a:avLst/>
          </a:prstGeom>
        </p:spPr>
        <p:txBody>
          <a:bodyPr vert="horz" lIns="91440" tIns="45720" rIns="91440" bIns="45720" rtlCol="0"/>
          <a:lstStyle>
            <a:lvl1pPr algn="r">
              <a:defRPr sz="1200"/>
            </a:lvl1pPr>
          </a:lstStyle>
          <a:p>
            <a:fld id="{232AD951-7E19-4004-B83F-A7C7A1215E4B}" type="datetimeFigureOut">
              <a:rPr kumimoji="1" lang="ja-JP" altLang="en-US" smtClean="0"/>
              <a:t>2022/11/15</a:t>
            </a:fld>
            <a:endParaRPr kumimoji="1" lang="ja-JP" altLang="en-US"/>
          </a:p>
        </p:txBody>
      </p:sp>
      <p:sp>
        <p:nvSpPr>
          <p:cNvPr id="4" name="フッター プレースホルダー 3"/>
          <p:cNvSpPr>
            <a:spLocks noGrp="1"/>
          </p:cNvSpPr>
          <p:nvPr>
            <p:ph type="ftr" sz="quarter" idx="2"/>
          </p:nvPr>
        </p:nvSpPr>
        <p:spPr>
          <a:xfrm>
            <a:off x="0" y="9440863"/>
            <a:ext cx="2949575" cy="498475"/>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56038" y="9440863"/>
            <a:ext cx="2949575" cy="498475"/>
          </a:xfrm>
          <a:prstGeom prst="rect">
            <a:avLst/>
          </a:prstGeom>
        </p:spPr>
        <p:txBody>
          <a:bodyPr vert="horz" lIns="91440" tIns="45720" rIns="91440" bIns="45720" rtlCol="0" anchor="b"/>
          <a:lstStyle>
            <a:lvl1pPr algn="r">
              <a:defRPr sz="1200"/>
            </a:lvl1pPr>
          </a:lstStyle>
          <a:p>
            <a:fld id="{86E37F45-AADA-497B-AA67-8FD842FC9E6D}" type="slidenum">
              <a:rPr kumimoji="1" lang="ja-JP" altLang="en-US" smtClean="0"/>
              <a:t>‹#›</a:t>
            </a:fld>
            <a:endParaRPr kumimoji="1" lang="ja-JP" altLang="en-US"/>
          </a:p>
        </p:txBody>
      </p:sp>
    </p:spTree>
    <p:extLst>
      <p:ext uri="{BB962C8B-B14F-4D97-AF65-F5344CB8AC3E}">
        <p14:creationId xmlns:p14="http://schemas.microsoft.com/office/powerpoint/2010/main" val="231272847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9786" cy="498693"/>
          </a:xfrm>
          <a:prstGeom prst="rect">
            <a:avLst/>
          </a:prstGeom>
        </p:spPr>
        <p:txBody>
          <a:bodyPr vert="horz" lIns="91553" tIns="45777" rIns="91553" bIns="4577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0"/>
            <a:ext cx="2949786" cy="498693"/>
          </a:xfrm>
          <a:prstGeom prst="rect">
            <a:avLst/>
          </a:prstGeom>
        </p:spPr>
        <p:txBody>
          <a:bodyPr vert="horz" lIns="91553" tIns="45777" rIns="91553" bIns="45777" rtlCol="0"/>
          <a:lstStyle>
            <a:lvl1pPr algn="r">
              <a:defRPr sz="1200"/>
            </a:lvl1pPr>
          </a:lstStyle>
          <a:p>
            <a:fld id="{AFD2E2CB-6C4B-4969-8D8B-067DE241F3A1}" type="datetimeFigureOut">
              <a:rPr kumimoji="1" lang="ja-JP" altLang="en-US" smtClean="0"/>
              <a:t>2022/11/15</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2800"/>
          </a:xfrm>
          <a:prstGeom prst="rect">
            <a:avLst/>
          </a:prstGeom>
          <a:noFill/>
          <a:ln w="12700">
            <a:solidFill>
              <a:prstClr val="black"/>
            </a:solidFill>
          </a:ln>
        </p:spPr>
        <p:txBody>
          <a:bodyPr vert="horz" lIns="91553" tIns="45777" rIns="91553" bIns="45777" rtlCol="0" anchor="ctr"/>
          <a:lstStyle/>
          <a:p>
            <a:endParaRPr lang="ja-JP" altLang="en-US"/>
          </a:p>
        </p:txBody>
      </p:sp>
      <p:sp>
        <p:nvSpPr>
          <p:cNvPr id="5" name="ノート プレースホルダー 4"/>
          <p:cNvSpPr>
            <a:spLocks noGrp="1"/>
          </p:cNvSpPr>
          <p:nvPr>
            <p:ph type="body" sz="quarter" idx="3"/>
          </p:nvPr>
        </p:nvSpPr>
        <p:spPr>
          <a:xfrm>
            <a:off x="680721" y="4783307"/>
            <a:ext cx="5445760" cy="3913615"/>
          </a:xfrm>
          <a:prstGeom prst="rect">
            <a:avLst/>
          </a:prstGeom>
        </p:spPr>
        <p:txBody>
          <a:bodyPr vert="horz" lIns="91553" tIns="45777" rIns="91553" bIns="45777"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40647"/>
            <a:ext cx="2949786" cy="498692"/>
          </a:xfrm>
          <a:prstGeom prst="rect">
            <a:avLst/>
          </a:prstGeom>
        </p:spPr>
        <p:txBody>
          <a:bodyPr vert="horz" lIns="91553" tIns="45777" rIns="91553" bIns="4577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6" cy="498692"/>
          </a:xfrm>
          <a:prstGeom prst="rect">
            <a:avLst/>
          </a:prstGeom>
        </p:spPr>
        <p:txBody>
          <a:bodyPr vert="horz" lIns="91553" tIns="45777" rIns="91553" bIns="45777" rtlCol="0" anchor="b"/>
          <a:lstStyle>
            <a:lvl1pPr algn="r">
              <a:defRPr sz="1200"/>
            </a:lvl1pPr>
          </a:lstStyle>
          <a:p>
            <a:fld id="{788224F5-572F-4180-BE90-3186629E4736}" type="slidenum">
              <a:rPr kumimoji="1" lang="ja-JP" altLang="en-US" smtClean="0"/>
              <a:t>‹#›</a:t>
            </a:fld>
            <a:endParaRPr kumimoji="1" lang="ja-JP" altLang="en-US"/>
          </a:p>
        </p:txBody>
      </p:sp>
    </p:spTree>
    <p:extLst>
      <p:ext uri="{BB962C8B-B14F-4D97-AF65-F5344CB8AC3E}">
        <p14:creationId xmlns:p14="http://schemas.microsoft.com/office/powerpoint/2010/main" val="4061995698"/>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pPr>
              <a:defRPr/>
            </a:pPr>
            <a:fld id="{8AC228DF-5BC9-4718-BD0E-56301BB9996A}" type="slidenum">
              <a:rPr lang="ja-JP" altLang="en-US" smtClean="0">
                <a:solidFill>
                  <a:prstClr val="black"/>
                </a:solidFill>
              </a:rPr>
              <a:pPr>
                <a:defRPr/>
              </a:pPr>
              <a:t>7</a:t>
            </a:fld>
            <a:endParaRPr lang="ja-JP" altLang="en-US">
              <a:solidFill>
                <a:prstClr val="black"/>
              </a:solidFill>
            </a:endParaRPr>
          </a:p>
        </p:txBody>
      </p:sp>
    </p:spTree>
    <p:extLst>
      <p:ext uri="{BB962C8B-B14F-4D97-AF65-F5344CB8AC3E}">
        <p14:creationId xmlns:p14="http://schemas.microsoft.com/office/powerpoint/2010/main" val="25135557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商工労働部</a:t>
            </a:r>
          </a:p>
        </p:txBody>
      </p:sp>
      <p:sp>
        <p:nvSpPr>
          <p:cNvPr id="4" name="スライド番号プレースホルダー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81005DB-AF70-41D7-A185-2905A016DB4F}" type="slidenum">
              <a:rPr kumimoji="1" lang="ja-JP" altLang="en-US" sz="1200" b="0" i="0" u="none" strike="noStrike" kern="1200" cap="none" spc="0" normalizeH="0" baseline="0" noProof="0" smtClean="0">
                <a:ln>
                  <a:noFill/>
                </a:ln>
                <a:solidFill>
                  <a:prstClr val="black"/>
                </a:solidFill>
                <a:effectLst/>
                <a:uLnTx/>
                <a:uFillTx/>
                <a:latin typeface="Calibri"/>
                <a:ea typeface="ＭＳ Ｐゴシック" panose="020B0600070205080204" pitchFamily="50" charset="-128"/>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1" lang="ja-JP" altLang="en-US" sz="1200" b="0" i="0" u="none" strike="noStrike" kern="1200" cap="none" spc="0" normalizeH="0" baseline="0" noProof="0">
              <a:ln>
                <a:noFill/>
              </a:ln>
              <a:solidFill>
                <a:prstClr val="black"/>
              </a:solidFill>
              <a:effectLst/>
              <a:uLnTx/>
              <a:uFillTx/>
              <a:latin typeface="Calibri"/>
              <a:ea typeface="ＭＳ Ｐゴシック" panose="020B0600070205080204" pitchFamily="50" charset="-128"/>
              <a:cs typeface="+mn-cs"/>
            </a:endParaRPr>
          </a:p>
        </p:txBody>
      </p:sp>
    </p:spTree>
    <p:extLst>
      <p:ext uri="{BB962C8B-B14F-4D97-AF65-F5344CB8AC3E}">
        <p14:creationId xmlns:p14="http://schemas.microsoft.com/office/powerpoint/2010/main" val="23883760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834FC2D8-EE2E-4247-9630-A4EB9C9AEBA5}" type="datetime1">
              <a:rPr kumimoji="1" lang="ja-JP" altLang="en-US" smtClean="0"/>
              <a:t>2022/11/15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890180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2591362D-A9BD-4CC8-A7E0-2BE61E8CF641}" type="datetime1">
              <a:rPr kumimoji="1" lang="ja-JP" altLang="en-US" smtClean="0"/>
              <a:t>2022/11/15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42879139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 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8CD3378-F8FE-4738-9DA7-0610C056775F}" type="datetime1">
              <a:rPr kumimoji="1" lang="ja-JP" altLang="en-US" smtClean="0"/>
              <a:t>2022/11/15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9513694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DFD8DF2E-C626-449A-95C6-AF4E64FD5D38}" type="datetime1">
              <a:rPr kumimoji="1" lang="ja-JP" altLang="en-US" smtClean="0"/>
              <a:t>2022/11/15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189330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88D1627-7E9E-4DE1-B868-CBE32F784886}" type="datetime1">
              <a:rPr kumimoji="1" lang="ja-JP" altLang="en-US" smtClean="0"/>
              <a:t>2022/11/15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59704247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DD6BEA13-3E2C-4D59-B0A0-3A77189B3A81}" type="datetime1">
              <a:rPr kumimoji="1" lang="ja-JP" altLang="en-US" smtClean="0"/>
              <a:t>2022/11/15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5363754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ABB2A374-3C37-40E1-A128-4F28445DBD7A}" type="datetime1">
              <a:rPr kumimoji="1" lang="ja-JP" altLang="en-US" smtClean="0"/>
              <a:t>2022/11/15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8" name="スライド番号プレースホルダー 5"/>
          <p:cNvSpPr txBox="1">
            <a:spLocks/>
          </p:cNvSpPr>
          <p:nvPr userDrawn="1"/>
        </p:nvSpPr>
        <p:spPr>
          <a:xfrm>
            <a:off x="7071072" y="6487244"/>
            <a:ext cx="2133600" cy="365125"/>
          </a:xfrm>
          <a:prstGeom prst="rect">
            <a:avLst/>
          </a:prstGeom>
        </p:spPr>
        <p:txBody>
          <a:bodyPr anchor="b" anchorCtr="0"/>
          <a:lstStyle>
            <a:defPPr>
              <a:defRPr lang="ja-JP"/>
            </a:defPPr>
            <a:lvl1pPr marL="0" algn="r" defTabSz="914400" rtl="0" eaLnBrk="1" latinLnBrk="0" hangingPunct="1">
              <a:defRPr kumimoji="1" sz="1100" b="1" kern="1200">
                <a:solidFill>
                  <a:schemeClr val="bg1">
                    <a:lumMod val="50000"/>
                  </a:schemeClr>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a:defRPr/>
            </a:pPr>
            <a:fld id="{4AC9B83D-17C3-4F2E-B0BA-D155CD364A7C}" type="slidenum">
              <a:rPr lang="ja-JP" altLang="en-US" sz="1800" smtClean="0"/>
              <a:pPr>
                <a:defRPr/>
              </a:pPr>
              <a:t>‹#›</a:t>
            </a:fld>
            <a:endParaRPr lang="ja-JP" altLang="en-US" sz="1800" dirty="0"/>
          </a:p>
        </p:txBody>
      </p:sp>
    </p:spTree>
    <p:extLst>
      <p:ext uri="{BB962C8B-B14F-4D97-AF65-F5344CB8AC3E}">
        <p14:creationId xmlns:p14="http://schemas.microsoft.com/office/powerpoint/2010/main" val="35459984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F2C06F76-72DB-4307-AD63-F73B80F63BDE}" type="datetime1">
              <a:rPr kumimoji="1" lang="ja-JP" altLang="en-US" smtClean="0"/>
              <a:t>2022/11/15</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10"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76131043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8B905D0F-CB66-4948-9CAE-CB3654FABB72}" type="datetime1">
              <a:rPr kumimoji="1" lang="ja-JP" altLang="en-US" smtClean="0"/>
              <a:t>2022/11/15</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1090817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626B3623-C140-4299-B098-C28FA27FDA83}" type="datetime1">
              <a:rPr kumimoji="1" lang="ja-JP" altLang="en-US" smtClean="0"/>
              <a:t>2022/11/15</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5"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0">
                <a:solidFill>
                  <a:schemeClr val="tx1"/>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26166799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17493B6C-AFAC-4999-98D4-6911CC960745}" type="datetime1">
              <a:rPr kumimoji="1" lang="ja-JP" altLang="en-US" smtClean="0"/>
              <a:t>2022/11/15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8837330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15E850A9-2649-4B67-9D69-E800A01DEA8E}" type="datetime1">
              <a:rPr kumimoji="1" lang="ja-JP" altLang="en-US" smtClean="0"/>
              <a:t>2022/11/15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93297240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4664F5B9-FBC5-49B0-8B79-C187F024CA58}" type="datetime1">
              <a:rPr kumimoji="1" lang="ja-JP" altLang="en-US" smtClean="0"/>
              <a:t>2022/11/15</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8"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215612139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C649D0E4-7358-4606-B454-E54057042102}" type="datetime1">
              <a:rPr kumimoji="1" lang="ja-JP" altLang="en-US" smtClean="0"/>
              <a:t>2022/11/15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19458973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81907FE3-9A89-4D57-8E19-D87C222707F5}" type="datetime1">
              <a:rPr kumimoji="1" lang="ja-JP" altLang="en-US" smtClean="0"/>
              <a:t>2022/11/15</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7" name="スライド番号プレースホルダー 5"/>
          <p:cNvSpPr>
            <a:spLocks noGrp="1"/>
          </p:cNvSpPr>
          <p:nvPr>
            <p:ph type="sldNum" sz="quarter" idx="12"/>
          </p:nvPr>
        </p:nvSpPr>
        <p:spPr>
          <a:xfrm>
            <a:off x="7071072" y="6487244"/>
            <a:ext cx="2133600" cy="365125"/>
          </a:xfrm>
          <a:prstGeom prst="rect">
            <a:avLst/>
          </a:prstGeom>
        </p:spPr>
        <p:txBody>
          <a:bodyPr anchor="b" anchorCtr="0"/>
          <a:lstStyle>
            <a:lvl1pPr algn="r">
              <a:defRPr sz="1800" b="1"/>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86916618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6238D1E0-7C4D-4843-A211-706127AE13B2}" type="datetime1">
              <a:rPr kumimoji="1" lang="ja-JP" altLang="en-US" smtClean="0"/>
              <a:t>2022/11/15</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2934450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638A2D5A-2D46-4739-89D9-6924FC027602}" type="datetime1">
              <a:rPr kumimoji="1" lang="ja-JP" altLang="en-US" smtClean="0"/>
              <a:t>2022/11/15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322107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EFC5A9A1-3A47-4241-80D1-C1CEB0D7C8E5}" type="datetime1">
              <a:rPr kumimoji="1" lang="ja-JP" altLang="en-US" smtClean="0"/>
              <a:t>2022/11/15</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8133852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85D2770A-5880-4724-A4FC-C3CB444B7A75}" type="datetime1">
              <a:rPr kumimoji="1" lang="ja-JP" altLang="en-US" smtClean="0"/>
              <a:t>2022/11/15</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12900902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BE4F4F0-3381-424F-B2CA-76FE90A6E551}" type="datetime1">
              <a:rPr kumimoji="1" lang="ja-JP" altLang="en-US" smtClean="0"/>
              <a:t>2022/11/15</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26761004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E4084EC2-6556-4F2E-AE00-35E8C750DFFC}" type="datetime1">
              <a:rPr kumimoji="1" lang="ja-JP" altLang="en-US" smtClean="0"/>
              <a:t>2022/11/15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7754064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9545E44-2E18-447F-BCE9-3D4FCA45DA6F}" type="datetime1">
              <a:rPr kumimoji="1" lang="ja-JP" altLang="en-US" smtClean="0"/>
              <a:t>2022/11/15</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30791087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CF6BED7-6C73-47DA-AEC8-0FC3CE2458CB}" type="datetime1">
              <a:rPr kumimoji="1" lang="ja-JP" altLang="en-US" smtClean="0"/>
              <a:t>2022/11/15</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F88186-B17D-4CE3-A887-D91699CF601C}" type="slidenum">
              <a:rPr kumimoji="1" lang="ja-JP" altLang="en-US" smtClean="0"/>
              <a:t>‹#›</a:t>
            </a:fld>
            <a:endParaRPr kumimoji="1" lang="ja-JP" altLang="en-US"/>
          </a:p>
        </p:txBody>
      </p:sp>
    </p:spTree>
    <p:extLst>
      <p:ext uri="{BB962C8B-B14F-4D97-AF65-F5344CB8AC3E}">
        <p14:creationId xmlns:p14="http://schemas.microsoft.com/office/powerpoint/2010/main" val="65261757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F426EB8-E0A9-48C1-B866-8817C54437AE}" type="datetime1">
              <a:rPr kumimoji="1" lang="ja-JP" altLang="en-US" smtClean="0"/>
              <a:t>2022/11/15</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7" name="スライド番号プレースホルダー 5"/>
          <p:cNvSpPr>
            <a:spLocks noGrp="1"/>
          </p:cNvSpPr>
          <p:nvPr>
            <p:ph type="sldNum" sz="quarter" idx="4"/>
          </p:nvPr>
        </p:nvSpPr>
        <p:spPr>
          <a:xfrm>
            <a:off x="7071072" y="6487244"/>
            <a:ext cx="2133600" cy="365125"/>
          </a:xfrm>
          <a:prstGeom prst="rect">
            <a:avLst/>
          </a:prstGeom>
        </p:spPr>
        <p:txBody>
          <a:bodyPr anchor="b" anchorCtr="0"/>
          <a:lstStyle>
            <a:lvl1pPr algn="r">
              <a:defRPr sz="1800" b="1">
                <a:solidFill>
                  <a:schemeClr val="tx1"/>
                </a:solidFill>
              </a:defRPr>
            </a:lvl1pPr>
          </a:lstStyle>
          <a:p>
            <a:pPr>
              <a:defRPr/>
            </a:pPr>
            <a:fld id="{4AC9B83D-17C3-4F2E-B0BA-D155CD364A7C}" type="slidenum">
              <a:rPr lang="ja-JP" altLang="en-US" smtClean="0"/>
              <a:pPr>
                <a:defRPr/>
              </a:pPr>
              <a:t>‹#›</a:t>
            </a:fld>
            <a:endParaRPr lang="ja-JP" altLang="en-US" dirty="0"/>
          </a:p>
        </p:txBody>
      </p:sp>
    </p:spTree>
    <p:extLst>
      <p:ext uri="{BB962C8B-B14F-4D97-AF65-F5344CB8AC3E}">
        <p14:creationId xmlns:p14="http://schemas.microsoft.com/office/powerpoint/2010/main" val="33734241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13.xml"/><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1.xml"/><Relationship Id="rId4" Type="http://schemas.openxmlformats.org/officeDocument/2006/relationships/image" Target="../media/image11.jpeg"/></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526923" y="2187446"/>
            <a:ext cx="8115675" cy="1237726"/>
          </a:xfrm>
        </p:spPr>
        <p:txBody>
          <a:bodyPr>
            <a:normAutofit/>
          </a:bodyPr>
          <a:lstStyle/>
          <a:p>
            <a:pPr>
              <a:lnSpc>
                <a:spcPts val="3321"/>
              </a:lnSpc>
              <a:spcBef>
                <a:spcPts val="1139"/>
              </a:spcBef>
            </a:pPr>
            <a:r>
              <a:rPr lang="ja-JP" altLang="en-US" sz="2278" b="1"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副首都を支える都市機能について</a:t>
            </a:r>
            <a:endParaRPr lang="ja-JP" altLang="en-US" sz="2278"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4" name="正方形/長方形 3"/>
          <p:cNvSpPr/>
          <p:nvPr/>
        </p:nvSpPr>
        <p:spPr>
          <a:xfrm>
            <a:off x="233432" y="175074"/>
            <a:ext cx="8677137" cy="34165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709" dirty="0">
              <a:latin typeface="Meiryo UI" panose="020B0604030504040204" pitchFamily="50" charset="-128"/>
              <a:ea typeface="Meiryo UI" panose="020B0604030504040204" pitchFamily="50" charset="-128"/>
            </a:endParaRPr>
          </a:p>
        </p:txBody>
      </p:sp>
      <p:cxnSp>
        <p:nvCxnSpPr>
          <p:cNvPr id="6" name="直線コネクタ 5"/>
          <p:cNvCxnSpPr/>
          <p:nvPr/>
        </p:nvCxnSpPr>
        <p:spPr>
          <a:xfrm>
            <a:off x="728780" y="3460992"/>
            <a:ext cx="7686441" cy="0"/>
          </a:xfrm>
          <a:prstGeom prst="line">
            <a:avLst/>
          </a:prstGeom>
          <a:ln w="25400">
            <a:solidFill>
              <a:srgbClr val="FF0000"/>
            </a:solidFill>
          </a:ln>
        </p:spPr>
        <p:style>
          <a:lnRef idx="1">
            <a:schemeClr val="accent1"/>
          </a:lnRef>
          <a:fillRef idx="0">
            <a:schemeClr val="accent1"/>
          </a:fillRef>
          <a:effectRef idx="0">
            <a:schemeClr val="accent1"/>
          </a:effectRef>
          <a:fontRef idx="minor">
            <a:schemeClr val="tx1"/>
          </a:fontRef>
        </p:style>
      </p:cxnSp>
      <p:sp>
        <p:nvSpPr>
          <p:cNvPr id="5" name="サブタイトル 4"/>
          <p:cNvSpPr>
            <a:spLocks noGrp="1"/>
          </p:cNvSpPr>
          <p:nvPr>
            <p:ph type="subTitle" idx="1"/>
          </p:nvPr>
        </p:nvSpPr>
        <p:spPr>
          <a:xfrm>
            <a:off x="1645324" y="4144826"/>
            <a:ext cx="6073996" cy="1663118"/>
          </a:xfrm>
        </p:spPr>
        <p:txBody>
          <a:bodyPr>
            <a:normAutofit/>
          </a:bodyPr>
          <a:lstStyle/>
          <a:p>
            <a:endParaRPr lang="en-US" altLang="ja-JP" b="1" dirty="0">
              <a:solidFill>
                <a:srgbClr val="002060"/>
              </a:solidFill>
            </a:endParaRPr>
          </a:p>
          <a:p>
            <a:endParaRPr lang="en-US" altLang="ja-JP" b="1"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副首都推進局</a:t>
            </a:r>
          </a:p>
          <a:p>
            <a:endParaRPr lang="ja-JP" altLang="en-US" b="1" dirty="0">
              <a:solidFill>
                <a:srgbClr val="002060"/>
              </a:solidFill>
            </a:endParaRPr>
          </a:p>
        </p:txBody>
      </p:sp>
      <p:sp>
        <p:nvSpPr>
          <p:cNvPr id="7" name="テキスト ボックス 6"/>
          <p:cNvSpPr txBox="1"/>
          <p:nvPr/>
        </p:nvSpPr>
        <p:spPr>
          <a:xfrm>
            <a:off x="4457156" y="529277"/>
            <a:ext cx="4582342" cy="501419"/>
          </a:xfrm>
          <a:prstGeom prst="rect">
            <a:avLst/>
          </a:prstGeom>
          <a:noFill/>
        </p:spPr>
        <p:txBody>
          <a:bodyPr wrap="square" rtlCol="0">
            <a:spAutoFit/>
          </a:bodyPr>
          <a:lstStyle/>
          <a:p>
            <a:r>
              <a:rPr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2022</a:t>
            </a:r>
            <a:r>
              <a:rPr kumimoji="1"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.11.16</a:t>
            </a:r>
            <a:endParaRPr kumimoji="1" lang="en-US" altLang="ja-JP"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第</a:t>
            </a:r>
            <a:r>
              <a:rPr lang="en-US" altLang="ja-JP"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16</a:t>
            </a:r>
            <a:r>
              <a:rPr lang="ja-JP" altLang="en-US" sz="1329" dirty="0" smtClean="0">
                <a:solidFill>
                  <a:srgbClr val="002060"/>
                </a:solidFill>
                <a:latin typeface="Meiryo UI" panose="020B0604030504040204" pitchFamily="50" charset="-128"/>
                <a:ea typeface="Meiryo UI" panose="020B0604030504040204" pitchFamily="50" charset="-128"/>
                <a:cs typeface="Meiryo UI" panose="020B0604030504040204" pitchFamily="50" charset="-128"/>
              </a:rPr>
              <a:t>回</a:t>
            </a:r>
            <a:r>
              <a:rPr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「副首都ビジョン」のバージョンアップに向けた意見交換会</a:t>
            </a:r>
            <a:endParaRPr kumimoji="1" lang="ja-JP" altLang="en-US" sz="132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8" name="正方形/長方形 7"/>
          <p:cNvSpPr/>
          <p:nvPr/>
        </p:nvSpPr>
        <p:spPr>
          <a:xfrm>
            <a:off x="7216028" y="1066516"/>
            <a:ext cx="1426570" cy="391804"/>
          </a:xfrm>
          <a:prstGeom prst="rect">
            <a:avLst/>
          </a:prstGeom>
          <a:noFill/>
          <a:ln w="9525">
            <a:solidFill>
              <a:schemeClr val="tx1"/>
            </a:solidFill>
          </a:ln>
        </p:spPr>
        <p:style>
          <a:lnRef idx="2">
            <a:schemeClr val="dk1"/>
          </a:lnRef>
          <a:fillRef idx="1">
            <a:schemeClr val="lt1"/>
          </a:fillRef>
          <a:effectRef idx="0">
            <a:schemeClr val="dk1"/>
          </a:effectRef>
          <a:fontRef idx="minor">
            <a:schemeClr val="dk1"/>
          </a:fontRef>
        </p:style>
        <p:txBody>
          <a:bodyPr wrap="none" rtlCol="0" anchor="ctr"/>
          <a:lstStyle/>
          <a:p>
            <a:pPr algn="ctr"/>
            <a:r>
              <a:rPr kumimoji="1" lang="ja-JP" altLang="en-US"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rPr>
              <a:t>資料１</a:t>
            </a:r>
            <a:endParaRPr kumimoji="1" lang="en-US" altLang="ja-JP" sz="1709" dirty="0">
              <a:solidFill>
                <a:srgbClr val="002060"/>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47933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17841"/>
            <a:ext cx="7850776" cy="400110"/>
          </a:xfrm>
          <a:prstGeom prst="rect">
            <a:avLst/>
          </a:prstGeom>
        </p:spPr>
        <p:txBody>
          <a:bodyPr wrap="square">
            <a:spAutoFit/>
          </a:bodyPr>
          <a:lstStyle/>
          <a:p>
            <a:pPr algn="ct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現行ビジョンにおける機能面の取組に関連したこれまでの主な意見①</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9</a:t>
            </a:fld>
            <a:endParaRPr kumimoji="1" lang="ja-JP" altLang="en-US" dirty="0"/>
          </a:p>
        </p:txBody>
      </p:sp>
      <p:sp>
        <p:nvSpPr>
          <p:cNvPr id="21" name="角丸四角形 20"/>
          <p:cNvSpPr/>
          <p:nvPr/>
        </p:nvSpPr>
        <p:spPr>
          <a:xfrm>
            <a:off x="86498" y="382270"/>
            <a:ext cx="8991600" cy="6412856"/>
          </a:xfrm>
          <a:prstGeom prst="roundRect">
            <a:avLst>
              <a:gd name="adj" fmla="val 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85725" indent="-85725">
              <a:lnSpc>
                <a:spcPts val="1200"/>
              </a:lnSpc>
              <a:spcBef>
                <a:spcPts val="3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都市インフラの充実</a:t>
            </a:r>
            <a:r>
              <a:rPr kumimoji="1" lang="en-US" altLang="ja-JP" sz="1100" b="1" dirty="0">
                <a:solidFill>
                  <a:prstClr val="black"/>
                </a:solidFill>
                <a:latin typeface="Meiryo UI" panose="020B0604030504040204" pitchFamily="50" charset="-128"/>
                <a:ea typeface="Meiryo UI" panose="020B0604030504040204" pitchFamily="50" charset="-128"/>
              </a:rPr>
              <a:t>】</a:t>
            </a:r>
          </a:p>
          <a:p>
            <a:pPr marL="446088" indent="-446088">
              <a:lnSpc>
                <a:spcPts val="1200"/>
              </a:lnSpc>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インフラ整備をはじめとする都市計画については、人口減少を踏まえ、</a:t>
            </a:r>
            <a:r>
              <a:rPr kumimoji="1" lang="ja-JP" altLang="en-US" sz="1100" b="1" dirty="0" smtClean="0">
                <a:solidFill>
                  <a:prstClr val="black"/>
                </a:solidFill>
                <a:latin typeface="Meiryo UI" panose="020B0604030504040204" pitchFamily="50" charset="-128"/>
                <a:ea typeface="Meiryo UI" panose="020B0604030504040204" pitchFamily="50" charset="-128"/>
              </a:rPr>
              <a:t>量的拡大ではなく質的な観点から魅力あるものに</a:t>
            </a:r>
            <a:r>
              <a:rPr kumimoji="1" lang="ja-JP" altLang="en-US" sz="1100" dirty="0" smtClean="0">
                <a:solidFill>
                  <a:prstClr val="black"/>
                </a:solidFill>
                <a:latin typeface="Meiryo UI" panose="020B0604030504040204" pitchFamily="50" charset="-128"/>
                <a:ea typeface="Meiryo UI" panose="020B0604030504040204" pitchFamily="50" charset="-128"/>
              </a:rPr>
              <a:t>していく必要がある。</a:t>
            </a:r>
            <a:endParaRPr kumimoji="1" lang="ja-JP" altLang="en-US"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インフラ整備が</a:t>
            </a:r>
            <a:r>
              <a:rPr kumimoji="1" lang="ja-JP" altLang="en-US" sz="1100" dirty="0" smtClean="0">
                <a:solidFill>
                  <a:prstClr val="black"/>
                </a:solidFill>
                <a:latin typeface="Meiryo UI" panose="020B0604030504040204" pitchFamily="50" charset="-128"/>
                <a:ea typeface="Meiryo UI" panose="020B0604030504040204" pitchFamily="50" charset="-128"/>
              </a:rPr>
              <a:t>自治体ごとに進められてきたので、</a:t>
            </a:r>
            <a:r>
              <a:rPr kumimoji="1" lang="ja-JP" altLang="en-US" sz="1100" b="1" dirty="0" smtClean="0">
                <a:solidFill>
                  <a:prstClr val="black"/>
                </a:solidFill>
                <a:latin typeface="Meiryo UI" panose="020B0604030504040204" pitchFamily="50" charset="-128"/>
                <a:ea typeface="Meiryo UI" panose="020B0604030504040204" pitchFamily="50" charset="-128"/>
              </a:rPr>
              <a:t>人口や距離</a:t>
            </a:r>
            <a:r>
              <a:rPr kumimoji="1" lang="ja-JP" altLang="en-US" sz="1100" b="1" dirty="0">
                <a:solidFill>
                  <a:prstClr val="black"/>
                </a:solidFill>
                <a:latin typeface="Meiryo UI" panose="020B0604030504040204" pitchFamily="50" charset="-128"/>
                <a:ea typeface="Meiryo UI" panose="020B0604030504040204" pitchFamily="50" charset="-128"/>
              </a:rPr>
              <a:t>に</a:t>
            </a:r>
            <a:r>
              <a:rPr kumimoji="1" lang="ja-JP" altLang="en-US" sz="1100" b="1" dirty="0" smtClean="0">
                <a:solidFill>
                  <a:prstClr val="black"/>
                </a:solidFill>
                <a:latin typeface="Meiryo UI" panose="020B0604030504040204" pitchFamily="50" charset="-128"/>
                <a:ea typeface="Meiryo UI" panose="020B0604030504040204" pitchFamily="50" charset="-128"/>
              </a:rPr>
              <a:t>対して適切なのか、</a:t>
            </a:r>
            <a:r>
              <a:rPr kumimoji="1" lang="ja-JP" altLang="en-US" sz="1100" dirty="0" smtClean="0">
                <a:solidFill>
                  <a:prstClr val="black"/>
                </a:solidFill>
                <a:latin typeface="Meiryo UI" panose="020B0604030504040204" pitchFamily="50" charset="-128"/>
                <a:ea typeface="Meiryo UI" panose="020B0604030504040204" pitchFamily="50" charset="-128"/>
              </a:rPr>
              <a:t>可視化するなど</a:t>
            </a:r>
            <a:r>
              <a:rPr kumimoji="1" lang="ja-JP" altLang="en-US" sz="1100" b="1" dirty="0" smtClean="0">
                <a:solidFill>
                  <a:prstClr val="black"/>
                </a:solidFill>
                <a:latin typeface="Meiryo UI" panose="020B0604030504040204" pitchFamily="50" charset="-128"/>
                <a:ea typeface="Meiryo UI" panose="020B0604030504040204" pitchFamily="50" charset="-128"/>
              </a:rPr>
              <a:t>適正配置を促していく仕組み</a:t>
            </a:r>
            <a:r>
              <a:rPr kumimoji="1" lang="ja-JP" altLang="en-US" sz="1100" dirty="0" smtClean="0">
                <a:solidFill>
                  <a:prstClr val="black"/>
                </a:solidFill>
                <a:latin typeface="Meiryo UI" panose="020B0604030504040204" pitchFamily="50" charset="-128"/>
                <a:ea typeface="Meiryo UI" panose="020B0604030504040204" pitchFamily="50" charset="-128"/>
              </a:rPr>
              <a:t>が考えられる。</a:t>
            </a:r>
            <a:endParaRPr kumimoji="1" lang="ja-JP" altLang="en-US"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Bef>
                <a:spcPts val="6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基盤的な公共機能の高度化</a:t>
            </a:r>
            <a:r>
              <a:rPr kumimoji="1" lang="en-US" altLang="ja-JP" sz="1100" b="1" dirty="0" smtClean="0">
                <a:solidFill>
                  <a:prstClr val="black"/>
                </a:solidFill>
                <a:latin typeface="Meiryo UI" panose="020B0604030504040204" pitchFamily="50" charset="-128"/>
                <a:ea typeface="Meiryo UI" panose="020B0604030504040204" pitchFamily="50" charset="-128"/>
              </a:rPr>
              <a:t>】</a:t>
            </a:r>
          </a:p>
          <a:p>
            <a:pPr marL="85725" indent="-85725">
              <a:lnSpc>
                <a:spcPts val="1200"/>
              </a:lnSpc>
              <a:spcBef>
                <a:spcPts val="300"/>
              </a:spcBef>
              <a:spcAft>
                <a:spcPts val="300"/>
              </a:spcAft>
            </a:pPr>
            <a:r>
              <a:rPr kumimoji="1"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　●　</a:t>
            </a:r>
            <a:r>
              <a:rPr kumimoji="1" lang="ja-JP" altLang="en-US" sz="1100" dirty="0" smtClean="0">
                <a:solidFill>
                  <a:prstClr val="black"/>
                </a:solidFill>
                <a:latin typeface="Meiryo UI" panose="020B0604030504040204" pitchFamily="50" charset="-128"/>
                <a:ea typeface="Meiryo UI" panose="020B0604030504040204" pitchFamily="50" charset="-128"/>
              </a:rPr>
              <a:t>オンライン化する場合でも</a:t>
            </a:r>
            <a:r>
              <a:rPr kumimoji="1" lang="ja-JP" altLang="en-US" sz="1100" b="1" dirty="0" smtClean="0">
                <a:solidFill>
                  <a:prstClr val="black"/>
                </a:solidFill>
                <a:latin typeface="Meiryo UI" panose="020B0604030504040204" pitchFamily="50" charset="-128"/>
                <a:ea typeface="Meiryo UI" panose="020B0604030504040204" pitchFamily="50" charset="-128"/>
              </a:rPr>
              <a:t>物理的基盤は欠かすことができない</a:t>
            </a:r>
            <a:r>
              <a:rPr kumimoji="1" lang="ja-JP" altLang="en-US" sz="1100" dirty="0" smtClean="0">
                <a:solidFill>
                  <a:prstClr val="black"/>
                </a:solidFill>
                <a:latin typeface="Meiryo UI" panose="020B0604030504040204" pitchFamily="50" charset="-128"/>
                <a:ea typeface="Meiryo UI" panose="020B0604030504040204" pitchFamily="50" charset="-128"/>
              </a:rPr>
              <a:t>。生活の利便性、情報基盤、オフィスへの距離等のバランスといった点で快適な場所のあり方</a:t>
            </a:r>
            <a:r>
              <a:rPr kumimoji="1" lang="en-US" altLang="ja-JP" sz="1100" dirty="0" smtClean="0">
                <a:solidFill>
                  <a:prstClr val="black"/>
                </a:solidFill>
                <a:latin typeface="Meiryo UI" panose="020B0604030504040204" pitchFamily="50" charset="-128"/>
                <a:ea typeface="Meiryo UI" panose="020B0604030504040204" pitchFamily="50" charset="-128"/>
              </a:rPr>
              <a:t/>
            </a:r>
            <a:br>
              <a:rPr kumimoji="1" lang="en-US" altLang="ja-JP" sz="1100" dirty="0" smtClean="0">
                <a:solidFill>
                  <a:prstClr val="black"/>
                </a:solidFill>
                <a:latin typeface="Meiryo UI" panose="020B0604030504040204" pitchFamily="50" charset="-128"/>
                <a:ea typeface="Meiryo UI" panose="020B0604030504040204" pitchFamily="50" charset="-128"/>
              </a:rPr>
            </a:b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が変わるかもしれないが、だからといってどこでもいいという事はない。</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まちで暮らすにあたり大事な</a:t>
            </a:r>
            <a:r>
              <a:rPr kumimoji="1" lang="ja-JP" altLang="en-US" sz="1100" dirty="0">
                <a:solidFill>
                  <a:prstClr val="black"/>
                </a:solidFill>
                <a:latin typeface="Meiryo UI" panose="020B0604030504040204" pitchFamily="50" charset="-128"/>
                <a:ea typeface="Meiryo UI" panose="020B0604030504040204" pitchFamily="50" charset="-128"/>
              </a:rPr>
              <a:t>要素</a:t>
            </a:r>
            <a:r>
              <a:rPr kumimoji="1" lang="ja-JP" altLang="en-US" sz="1100" dirty="0" smtClean="0">
                <a:solidFill>
                  <a:prstClr val="black"/>
                </a:solidFill>
                <a:latin typeface="Meiryo UI" panose="020B0604030504040204" pitchFamily="50" charset="-128"/>
                <a:ea typeface="Meiryo UI" panose="020B0604030504040204" pitchFamily="50" charset="-128"/>
              </a:rPr>
              <a:t>は、</a:t>
            </a:r>
            <a:r>
              <a:rPr kumimoji="1" lang="ja-JP" altLang="en-US" sz="1100" b="1" dirty="0" smtClean="0">
                <a:solidFill>
                  <a:prstClr val="black"/>
                </a:solidFill>
                <a:latin typeface="Meiryo UI" panose="020B0604030504040204" pitchFamily="50" charset="-128"/>
                <a:ea typeface="Meiryo UI" panose="020B0604030504040204" pitchFamily="50" charset="-128"/>
              </a:rPr>
              <a:t>安全、安心、暮らしやすさ</a:t>
            </a:r>
            <a:r>
              <a:rPr kumimoji="1" lang="ja-JP" altLang="en-US" sz="1100" dirty="0" smtClean="0">
                <a:solidFill>
                  <a:prstClr val="black"/>
                </a:solidFill>
                <a:latin typeface="Meiryo UI" panose="020B0604030504040204" pitchFamily="50" charset="-128"/>
                <a:ea typeface="Meiryo UI" panose="020B0604030504040204" pitchFamily="50" charset="-128"/>
              </a:rPr>
              <a:t>。それがシビックプライドにもつながる。</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a:t>
            </a:r>
            <a:r>
              <a:rPr kumimoji="1" lang="ja-JP" altLang="en-US" sz="1100" b="1" dirty="0" smtClean="0">
                <a:solidFill>
                  <a:prstClr val="black"/>
                </a:solidFill>
                <a:latin typeface="Meiryo UI" panose="020B0604030504040204" pitchFamily="50" charset="-128"/>
                <a:ea typeface="Meiryo UI" panose="020B0604030504040204" pitchFamily="50" charset="-128"/>
              </a:rPr>
              <a:t>医療や健康の面でサービスが充実している</a:t>
            </a:r>
            <a:r>
              <a:rPr kumimoji="1" lang="ja-JP" altLang="en-US" sz="1100" dirty="0" smtClean="0">
                <a:solidFill>
                  <a:prstClr val="black"/>
                </a:solidFill>
                <a:latin typeface="Meiryo UI" panose="020B0604030504040204" pitchFamily="50" charset="-128"/>
                <a:ea typeface="Meiryo UI" panose="020B0604030504040204" pitchFamily="50" charset="-128"/>
              </a:rPr>
              <a:t>ということが外国人材を呼び込む一つのポイントにもなりうる。</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人口減少、高齢化に直面しているなかでは、</a:t>
            </a:r>
            <a:r>
              <a:rPr kumimoji="1" lang="ja-JP" altLang="en-US" sz="1100" b="1" dirty="0" smtClean="0">
                <a:solidFill>
                  <a:prstClr val="black"/>
                </a:solidFill>
                <a:latin typeface="Meiryo UI" panose="020B0604030504040204" pitchFamily="50" charset="-128"/>
                <a:ea typeface="Meiryo UI" panose="020B0604030504040204" pitchFamily="50" charset="-128"/>
              </a:rPr>
              <a:t>医療や介護、福祉の提供体制の維持・再構築</a:t>
            </a:r>
            <a:r>
              <a:rPr kumimoji="1" lang="ja-JP" altLang="en-US" sz="1100" dirty="0" smtClean="0">
                <a:solidFill>
                  <a:prstClr val="black"/>
                </a:solidFill>
                <a:latin typeface="Meiryo UI" panose="020B0604030504040204" pitchFamily="50" charset="-128"/>
                <a:ea typeface="Meiryo UI" panose="020B0604030504040204" pitchFamily="50" charset="-128"/>
              </a:rPr>
              <a:t>が課題。特に</a:t>
            </a:r>
            <a:r>
              <a:rPr kumimoji="1" lang="ja-JP" altLang="en-US" sz="1100" b="1" dirty="0" smtClean="0">
                <a:solidFill>
                  <a:prstClr val="black"/>
                </a:solidFill>
                <a:latin typeface="Meiryo UI" panose="020B0604030504040204" pitchFamily="50" charset="-128"/>
                <a:ea typeface="Meiryo UI" panose="020B0604030504040204" pitchFamily="50" charset="-128"/>
              </a:rPr>
              <a:t>人材確保は重要</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a:t>
            </a:r>
            <a:r>
              <a:rPr kumimoji="1" lang="ja-JP" altLang="en-US" sz="1100" b="1" dirty="0" smtClean="0">
                <a:solidFill>
                  <a:prstClr val="black"/>
                </a:solidFill>
                <a:latin typeface="Meiryo UI" panose="020B0604030504040204" pitchFamily="50" charset="-128"/>
                <a:ea typeface="Meiryo UI" panose="020B0604030504040204" pitchFamily="50" charset="-128"/>
              </a:rPr>
              <a:t>ゴミやエネルギー</a:t>
            </a:r>
            <a:r>
              <a:rPr kumimoji="1" lang="ja-JP" altLang="en-US" sz="1100" dirty="0" smtClean="0">
                <a:solidFill>
                  <a:prstClr val="black"/>
                </a:solidFill>
                <a:latin typeface="Meiryo UI" panose="020B0604030504040204" pitchFamily="50" charset="-128"/>
                <a:ea typeface="Meiryo UI" panose="020B0604030504040204" pitchFamily="50" charset="-128"/>
              </a:rPr>
              <a:t>等について、エネルギーの</a:t>
            </a:r>
            <a:r>
              <a:rPr kumimoji="1" lang="ja-JP" altLang="en-US" sz="1100" dirty="0">
                <a:solidFill>
                  <a:prstClr val="black"/>
                </a:solidFill>
                <a:latin typeface="Meiryo UI" panose="020B0604030504040204" pitchFamily="50" charset="-128"/>
                <a:ea typeface="Meiryo UI" panose="020B0604030504040204" pitchFamily="50" charset="-128"/>
              </a:rPr>
              <a:t>地産地消</a:t>
            </a:r>
            <a:r>
              <a:rPr kumimoji="1" lang="ja-JP" altLang="en-US" sz="1100" dirty="0" smtClean="0">
                <a:solidFill>
                  <a:prstClr val="black"/>
                </a:solidFill>
                <a:latin typeface="Meiryo UI" panose="020B0604030504040204" pitchFamily="50" charset="-128"/>
                <a:ea typeface="Meiryo UI" panose="020B0604030504040204" pitchFamily="50" charset="-128"/>
              </a:rPr>
              <a:t>も含め、</a:t>
            </a:r>
            <a:r>
              <a:rPr kumimoji="1" lang="ja-JP" altLang="en-US" sz="1100" b="1" dirty="0" smtClean="0">
                <a:solidFill>
                  <a:prstClr val="black"/>
                </a:solidFill>
                <a:latin typeface="Meiryo UI" panose="020B0604030504040204" pitchFamily="50" charset="-128"/>
                <a:ea typeface="Meiryo UI" panose="020B0604030504040204" pitchFamily="50" charset="-128"/>
              </a:rPr>
              <a:t>地域の人が責任をもって経済を回していく視点</a:t>
            </a:r>
            <a:r>
              <a:rPr kumimoji="1" lang="ja-JP" altLang="en-US" sz="1100" dirty="0" smtClean="0">
                <a:solidFill>
                  <a:prstClr val="black"/>
                </a:solidFill>
                <a:latin typeface="Meiryo UI" panose="020B0604030504040204" pitchFamily="50" charset="-128"/>
                <a:ea typeface="Meiryo UI" panose="020B0604030504040204" pitchFamily="50" charset="-128"/>
              </a:rPr>
              <a:t>が必要</a:t>
            </a:r>
            <a:r>
              <a:rPr kumimoji="1" lang="ja-JP" altLang="en-US" sz="1100" dirty="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必要な都市機能を大阪府がある程度コントロールし、</a:t>
            </a:r>
            <a:r>
              <a:rPr kumimoji="1" lang="ja-JP" altLang="en-US" sz="1100" b="1" dirty="0" smtClean="0">
                <a:solidFill>
                  <a:prstClr val="black"/>
                </a:solidFill>
                <a:latin typeface="Meiryo UI" panose="020B0604030504040204" pitchFamily="50" charset="-128"/>
                <a:ea typeface="Meiryo UI" panose="020B0604030504040204" pitchFamily="50" charset="-128"/>
              </a:rPr>
              <a:t>複数の市町村で立地誘導の方針を考える</a:t>
            </a:r>
            <a:r>
              <a:rPr kumimoji="1" lang="ja-JP" altLang="en-US" sz="1100" dirty="0" smtClean="0">
                <a:solidFill>
                  <a:prstClr val="black"/>
                </a:solidFill>
                <a:latin typeface="Meiryo UI" panose="020B0604030504040204" pitchFamily="50" charset="-128"/>
                <a:ea typeface="Meiryo UI" panose="020B0604030504040204" pitchFamily="50" charset="-128"/>
              </a:rPr>
              <a:t>ことが、公共施設ﾏﾈｼﾞﾒﾝﾄの観点から望ましい。</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消防指令の共同管理という例は出ているが、</a:t>
            </a:r>
            <a:r>
              <a:rPr kumimoji="1" lang="ja-JP" altLang="en-US" sz="1100" b="1" dirty="0">
                <a:solidFill>
                  <a:prstClr val="black"/>
                </a:solidFill>
                <a:latin typeface="Meiryo UI" panose="020B0604030504040204" pitchFamily="50" charset="-128"/>
                <a:ea typeface="Meiryo UI" panose="020B0604030504040204" pitchFamily="50" charset="-128"/>
              </a:rPr>
              <a:t>消防本部の共同設置はなかなか進まない。</a:t>
            </a:r>
            <a:r>
              <a:rPr kumimoji="1" lang="ja-JP" altLang="en-US" sz="1100" dirty="0">
                <a:solidFill>
                  <a:prstClr val="black"/>
                </a:solidFill>
                <a:latin typeface="Meiryo UI" panose="020B0604030504040204" pitchFamily="50" charset="-128"/>
                <a:ea typeface="Meiryo UI" panose="020B0604030504040204" pitchFamily="50" charset="-128"/>
              </a:rPr>
              <a:t>これは、職員の給与の水準の差（地域手当）</a:t>
            </a:r>
            <a:r>
              <a:rPr kumimoji="1" lang="ja-JP" altLang="en-US" sz="1100" dirty="0" smtClean="0">
                <a:solidFill>
                  <a:prstClr val="black"/>
                </a:solidFill>
                <a:latin typeface="Meiryo UI" panose="020B0604030504040204" pitchFamily="50" charset="-128"/>
                <a:ea typeface="Meiryo UI" panose="020B0604030504040204" pitchFamily="50" charset="-128"/>
              </a:rPr>
              <a:t>をうまく</a:t>
            </a:r>
            <a:r>
              <a:rPr kumimoji="1" lang="ja-JP" altLang="en-US" sz="1100" dirty="0">
                <a:solidFill>
                  <a:prstClr val="black"/>
                </a:solidFill>
                <a:latin typeface="Meiryo UI" panose="020B0604030504040204" pitchFamily="50" charset="-128"/>
                <a:ea typeface="Meiryo UI" panose="020B0604030504040204" pitchFamily="50" charset="-128"/>
              </a:rPr>
              <a:t>調整</a:t>
            </a:r>
            <a:r>
              <a:rPr kumimoji="1" lang="ja-JP" altLang="en-US" sz="1100" dirty="0" smtClean="0">
                <a:solidFill>
                  <a:prstClr val="black"/>
                </a:solidFill>
                <a:latin typeface="Meiryo UI" panose="020B0604030504040204" pitchFamily="50" charset="-128"/>
                <a:ea typeface="Meiryo UI" panose="020B0604030504040204" pitchFamily="50" charset="-128"/>
              </a:rPr>
              <a:t>できな</a:t>
            </a:r>
            <a:r>
              <a:rPr kumimoji="1" lang="en-US" altLang="ja-JP" sz="1100" dirty="0" smtClean="0">
                <a:solidFill>
                  <a:prstClr val="black"/>
                </a:solidFill>
                <a:latin typeface="Meiryo UI" panose="020B0604030504040204" pitchFamily="50" charset="-128"/>
                <a:ea typeface="Meiryo UI" panose="020B0604030504040204" pitchFamily="50" charset="-128"/>
              </a:rPr>
              <a:t/>
            </a:r>
            <a:br>
              <a:rPr kumimoji="1" lang="en-US" altLang="ja-JP" sz="1100" dirty="0" smtClean="0">
                <a:solidFill>
                  <a:prstClr val="black"/>
                </a:solidFill>
                <a:latin typeface="Meiryo UI" panose="020B0604030504040204" pitchFamily="50" charset="-128"/>
                <a:ea typeface="Meiryo UI" panose="020B0604030504040204" pitchFamily="50" charset="-128"/>
              </a:rPr>
            </a:b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い</a:t>
            </a:r>
            <a:r>
              <a:rPr kumimoji="1" lang="ja-JP" altLang="en-US" sz="1100" dirty="0">
                <a:solidFill>
                  <a:prstClr val="black"/>
                </a:solidFill>
                <a:latin typeface="Meiryo UI" panose="020B0604030504040204" pitchFamily="50" charset="-128"/>
                <a:ea typeface="Meiryo UI" panose="020B0604030504040204" pitchFamily="50" charset="-128"/>
              </a:rPr>
              <a:t>ことや、採用面で課題があり、そこがやはりネックになってしまっている</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6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規制改革や特区による環境整備</a:t>
            </a:r>
            <a:r>
              <a:rPr kumimoji="1" lang="en-US" altLang="ja-JP" sz="1100" b="1" dirty="0" smtClean="0">
                <a:solidFill>
                  <a:prstClr val="black"/>
                </a:solidFill>
                <a:latin typeface="Meiryo UI" panose="020B0604030504040204" pitchFamily="50" charset="-128"/>
                <a:ea typeface="Meiryo UI" panose="020B0604030504040204" pitchFamily="50" charset="-128"/>
              </a:rPr>
              <a:t>】</a:t>
            </a:r>
          </a:p>
          <a:p>
            <a:pPr marL="447675" indent="-447675">
              <a:lnSpc>
                <a:spcPts val="1300"/>
              </a:lnSpc>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国</a:t>
            </a:r>
            <a:r>
              <a:rPr kumimoji="1" lang="ja-JP" altLang="en-US" sz="1100" dirty="0">
                <a:solidFill>
                  <a:prstClr val="black"/>
                </a:solidFill>
                <a:latin typeface="Meiryo UI" panose="020B0604030504040204" pitchFamily="50" charset="-128"/>
                <a:ea typeface="Meiryo UI" panose="020B0604030504040204" pitchFamily="50" charset="-128"/>
              </a:rPr>
              <a:t>から都道府県への一律の権限分散よりは、</a:t>
            </a:r>
            <a:r>
              <a:rPr kumimoji="1" lang="ja-JP" altLang="en-US" sz="1100" b="1" dirty="0">
                <a:solidFill>
                  <a:prstClr val="black"/>
                </a:solidFill>
                <a:latin typeface="Meiryo UI" panose="020B0604030504040204" pitchFamily="50" charset="-128"/>
                <a:ea typeface="Meiryo UI" panose="020B0604030504040204" pitchFamily="50" charset="-128"/>
              </a:rPr>
              <a:t>特</a:t>
            </a:r>
            <a:r>
              <a:rPr kumimoji="1" lang="ja-JP" altLang="en-US" sz="1100" b="1" dirty="0" smtClean="0">
                <a:solidFill>
                  <a:prstClr val="black"/>
                </a:solidFill>
                <a:latin typeface="Meiryo UI" panose="020B0604030504040204" pitchFamily="50" charset="-128"/>
                <a:ea typeface="Meiryo UI" panose="020B0604030504040204" pitchFamily="50" charset="-128"/>
              </a:rPr>
              <a:t>区やサンドボックス</a:t>
            </a:r>
            <a:r>
              <a:rPr kumimoji="1" lang="ja-JP" altLang="en-US" sz="1100" dirty="0">
                <a:solidFill>
                  <a:prstClr val="black"/>
                </a:solidFill>
                <a:latin typeface="Meiryo UI" panose="020B0604030504040204" pitchFamily="50" charset="-128"/>
                <a:ea typeface="Meiryo UI" panose="020B0604030504040204" pitchFamily="50" charset="-128"/>
              </a:rPr>
              <a:t>のような形で、実験的に大阪</a:t>
            </a:r>
            <a:r>
              <a:rPr kumimoji="1" lang="ja-JP" altLang="en-US" sz="1100" dirty="0" smtClean="0">
                <a:solidFill>
                  <a:prstClr val="black"/>
                </a:solidFill>
                <a:latin typeface="Meiryo UI" panose="020B0604030504040204" pitchFamily="50" charset="-128"/>
                <a:ea typeface="Meiryo UI" panose="020B0604030504040204" pitchFamily="50" charset="-128"/>
              </a:rPr>
              <a:t>にさせてくれと主張</a:t>
            </a:r>
            <a:r>
              <a:rPr kumimoji="1" lang="ja-JP" altLang="en-US" sz="1100" dirty="0">
                <a:solidFill>
                  <a:prstClr val="black"/>
                </a:solidFill>
                <a:latin typeface="Meiryo UI" panose="020B0604030504040204" pitchFamily="50" charset="-128"/>
                <a:ea typeface="Meiryo UI" panose="020B0604030504040204" pitchFamily="50" charset="-128"/>
              </a:rPr>
              <a:t>するほうがポジティブだろう</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447675" indent="-447675">
              <a:lnSpc>
                <a:spcPts val="1300"/>
              </a:lnSpc>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a:t>
            </a:r>
            <a:r>
              <a:rPr kumimoji="1" lang="ja-JP" altLang="en-US" sz="1100" dirty="0" smtClean="0">
                <a:solidFill>
                  <a:prstClr val="black"/>
                </a:solidFill>
                <a:latin typeface="Meiryo UI" panose="020B0604030504040204" pitchFamily="50" charset="-128"/>
                <a:ea typeface="Meiryo UI" panose="020B0604030504040204" pitchFamily="50" charset="-128"/>
              </a:rPr>
              <a:t>現行</a:t>
            </a:r>
            <a:r>
              <a:rPr kumimoji="1" lang="ja-JP" altLang="en-US" sz="1100" dirty="0">
                <a:solidFill>
                  <a:prstClr val="black"/>
                </a:solidFill>
                <a:latin typeface="Meiryo UI" panose="020B0604030504040204" pitchFamily="50" charset="-128"/>
                <a:ea typeface="Meiryo UI" panose="020B0604030504040204" pitchFamily="50" charset="-128"/>
              </a:rPr>
              <a:t>の特区の</a:t>
            </a:r>
            <a:r>
              <a:rPr kumimoji="1" lang="ja-JP" altLang="en-US" sz="1100" dirty="0" smtClean="0">
                <a:solidFill>
                  <a:prstClr val="black"/>
                </a:solidFill>
                <a:latin typeface="Meiryo UI" panose="020B0604030504040204" pitchFamily="50" charset="-128"/>
                <a:ea typeface="Meiryo UI" panose="020B0604030504040204" pitchFamily="50" charset="-128"/>
              </a:rPr>
              <a:t>仕組みは</a:t>
            </a:r>
            <a:r>
              <a:rPr kumimoji="1" lang="ja-JP" altLang="en-US" sz="1100" dirty="0">
                <a:solidFill>
                  <a:prstClr val="black"/>
                </a:solidFill>
                <a:latin typeface="Meiryo UI" panose="020B0604030504040204" pitchFamily="50" charset="-128"/>
                <a:ea typeface="Meiryo UI" panose="020B0604030504040204" pitchFamily="50" charset="-128"/>
              </a:rPr>
              <a:t>必ずしも十分ではなく、</a:t>
            </a:r>
            <a:r>
              <a:rPr kumimoji="1" lang="ja-JP" altLang="en-US" sz="1100" b="1" dirty="0">
                <a:solidFill>
                  <a:prstClr val="black"/>
                </a:solidFill>
                <a:latin typeface="Meiryo UI" panose="020B0604030504040204" pitchFamily="50" charset="-128"/>
                <a:ea typeface="Meiryo UI" panose="020B0604030504040204" pitchFamily="50" charset="-128"/>
              </a:rPr>
              <a:t>経済的副首都を</a:t>
            </a:r>
            <a:r>
              <a:rPr kumimoji="1" lang="ja-JP" altLang="en-US" sz="1100" b="1" dirty="0" smtClean="0">
                <a:solidFill>
                  <a:prstClr val="black"/>
                </a:solidFill>
                <a:latin typeface="Meiryo UI" panose="020B0604030504040204" pitchFamily="50" charset="-128"/>
                <a:ea typeface="Meiryo UI" panose="020B0604030504040204" pitchFamily="50" charset="-128"/>
              </a:rPr>
              <a:t>めざすにふさわしい特</a:t>
            </a:r>
            <a:r>
              <a:rPr kumimoji="1" lang="ja-JP" altLang="en-US" sz="1100" b="1" dirty="0">
                <a:solidFill>
                  <a:prstClr val="black"/>
                </a:solidFill>
                <a:latin typeface="Meiryo UI" panose="020B0604030504040204" pitchFamily="50" charset="-128"/>
                <a:ea typeface="Meiryo UI" panose="020B0604030504040204" pitchFamily="50" charset="-128"/>
              </a:rPr>
              <a:t>区制度</a:t>
            </a:r>
            <a:r>
              <a:rPr kumimoji="1" lang="ja-JP" altLang="en-US" sz="1100" dirty="0" smtClean="0">
                <a:solidFill>
                  <a:prstClr val="black"/>
                </a:solidFill>
                <a:latin typeface="Meiryo UI" panose="020B0604030504040204" pitchFamily="50" charset="-128"/>
                <a:ea typeface="Meiryo UI" panose="020B0604030504040204" pitchFamily="50" charset="-128"/>
              </a:rPr>
              <a:t>を国</a:t>
            </a:r>
            <a:r>
              <a:rPr kumimoji="1" lang="ja-JP" altLang="en-US" sz="1100" dirty="0">
                <a:solidFill>
                  <a:prstClr val="black"/>
                </a:solidFill>
                <a:latin typeface="Meiryo UI" panose="020B0604030504040204" pitchFamily="50" charset="-128"/>
                <a:ea typeface="Meiryo UI" panose="020B0604030504040204" pitchFamily="50" charset="-128"/>
              </a:rPr>
              <a:t>に対して</a:t>
            </a:r>
            <a:r>
              <a:rPr kumimoji="1" lang="ja-JP" altLang="en-US" sz="1100" dirty="0" smtClean="0">
                <a:solidFill>
                  <a:prstClr val="black"/>
                </a:solidFill>
                <a:latin typeface="Meiryo UI" panose="020B0604030504040204" pitchFamily="50" charset="-128"/>
                <a:ea typeface="Meiryo UI" panose="020B0604030504040204" pitchFamily="50" charset="-128"/>
              </a:rPr>
              <a:t>働きかけるような</a:t>
            </a:r>
            <a:r>
              <a:rPr kumimoji="1" lang="ja-JP" altLang="en-US" sz="1100" dirty="0">
                <a:solidFill>
                  <a:prstClr val="black"/>
                </a:solidFill>
                <a:latin typeface="Meiryo UI" panose="020B0604030504040204" pitchFamily="50" charset="-128"/>
                <a:ea typeface="Meiryo UI" panose="020B0604030504040204" pitchFamily="50" charset="-128"/>
              </a:rPr>
              <a:t>ことも必要</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7675" indent="-44767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　</a:t>
            </a:r>
            <a:r>
              <a:rPr kumimoji="1" lang="ja-JP" altLang="en-US" sz="1100" b="1" dirty="0" smtClean="0">
                <a:solidFill>
                  <a:prstClr val="black"/>
                </a:solidFill>
                <a:latin typeface="Meiryo UI" panose="020B0604030504040204" pitchFamily="50" charset="-128"/>
                <a:ea typeface="Meiryo UI" panose="020B0604030504040204" pitchFamily="50" charset="-128"/>
              </a:rPr>
              <a:t>規制緩和</a:t>
            </a:r>
            <a:r>
              <a:rPr kumimoji="1" lang="ja-JP" altLang="en-US" sz="1100" dirty="0" smtClean="0">
                <a:solidFill>
                  <a:prstClr val="black"/>
                </a:solidFill>
                <a:latin typeface="Meiryo UI" panose="020B0604030504040204" pitchFamily="50" charset="-128"/>
                <a:ea typeface="Meiryo UI" panose="020B0604030504040204" pitchFamily="50" charset="-128"/>
              </a:rPr>
              <a:t>なども活用しながら、日本にはない大都市として、大阪が一つのモデルとしてまとまっていくべき。</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6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産業支援や研究開発の機能・体制強化</a:t>
            </a:r>
            <a:r>
              <a:rPr kumimoji="1" lang="en-US" altLang="ja-JP" sz="1100" b="1" dirty="0">
                <a:solidFill>
                  <a:prstClr val="black"/>
                </a:solidFill>
                <a:latin typeface="Meiryo UI" panose="020B0604030504040204" pitchFamily="50" charset="-128"/>
                <a:ea typeface="Meiryo UI" panose="020B0604030504040204" pitchFamily="50" charset="-128"/>
              </a:rPr>
              <a:t>】</a:t>
            </a:r>
          </a:p>
          <a:p>
            <a:pPr marL="85725" indent="-85725">
              <a:lnSpc>
                <a:spcPts val="1200"/>
              </a:lnSpc>
              <a:spcBef>
                <a:spcPts val="300"/>
              </a:spcBef>
              <a:spcAft>
                <a:spcPts val="300"/>
              </a:spcAft>
            </a:pPr>
            <a:r>
              <a:rPr kumimoji="1"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　大阪は</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b="1" dirty="0">
                <a:solidFill>
                  <a:prstClr val="black"/>
                </a:solidFill>
                <a:latin typeface="Meiryo UI" panose="020B0604030504040204" pitchFamily="50" charset="-128"/>
                <a:ea typeface="Meiryo UI" panose="020B0604030504040204" pitchFamily="50" charset="-128"/>
              </a:rPr>
              <a:t>おもしろ</a:t>
            </a:r>
            <a:r>
              <a:rPr kumimoji="1" lang="ja-JP" altLang="en-US" sz="1100" b="1" dirty="0" smtClean="0">
                <a:solidFill>
                  <a:prstClr val="black"/>
                </a:solidFill>
                <a:latin typeface="Meiryo UI" panose="020B0604030504040204" pitchFamily="50" charset="-128"/>
                <a:ea typeface="Meiryo UI" panose="020B0604030504040204" pitchFamily="50" charset="-128"/>
              </a:rPr>
              <a:t>がったり、</a:t>
            </a:r>
            <a:r>
              <a:rPr kumimoji="1" lang="ja-JP" altLang="en-US" sz="1100" b="1" dirty="0">
                <a:solidFill>
                  <a:prstClr val="black"/>
                </a:solidFill>
                <a:latin typeface="Meiryo UI" panose="020B0604030504040204" pitchFamily="50" charset="-128"/>
                <a:ea typeface="Meiryo UI" panose="020B0604030504040204" pitchFamily="50" charset="-128"/>
              </a:rPr>
              <a:t>おもしろ</a:t>
            </a:r>
            <a:r>
              <a:rPr kumimoji="1" lang="ja-JP" altLang="en-US" sz="1100" b="1" dirty="0" smtClean="0">
                <a:solidFill>
                  <a:prstClr val="black"/>
                </a:solidFill>
                <a:latin typeface="Meiryo UI" panose="020B0604030504040204" pitchFamily="50" charset="-128"/>
                <a:ea typeface="Meiryo UI" panose="020B0604030504040204" pitchFamily="50" charset="-128"/>
              </a:rPr>
              <a:t>い</a:t>
            </a:r>
            <a:r>
              <a:rPr kumimoji="1" lang="ja-JP" altLang="en-US" sz="1100" b="1" dirty="0">
                <a:solidFill>
                  <a:prstClr val="black"/>
                </a:solidFill>
                <a:latin typeface="Meiryo UI" panose="020B0604030504040204" pitchFamily="50" charset="-128"/>
                <a:ea typeface="Meiryo UI" panose="020B0604030504040204" pitchFamily="50" charset="-128"/>
              </a:rPr>
              <a:t>ことをしようという雰囲気が他の地域と比べると際立っている</a:t>
            </a:r>
            <a:r>
              <a:rPr kumimoji="1" lang="ja-JP" altLang="en-US" sz="1100" dirty="0">
                <a:solidFill>
                  <a:prstClr val="black"/>
                </a:solidFill>
                <a:latin typeface="Meiryo UI" panose="020B0604030504040204" pitchFamily="50" charset="-128"/>
                <a:ea typeface="Meiryo UI" panose="020B0604030504040204" pitchFamily="50" charset="-128"/>
              </a:rPr>
              <a:t>と思う。いいところを際立たせながら、グローバル</a:t>
            </a:r>
            <a:r>
              <a:rPr kumimoji="1" lang="ja-JP" altLang="en-US" sz="1100" dirty="0" smtClean="0">
                <a:solidFill>
                  <a:prstClr val="black"/>
                </a:solidFill>
                <a:latin typeface="Meiryo UI" panose="020B0604030504040204" pitchFamily="50" charset="-128"/>
                <a:ea typeface="Meiryo UI" panose="020B0604030504040204" pitchFamily="50" charset="-128"/>
              </a:rPr>
              <a:t>のなか</a:t>
            </a:r>
            <a:r>
              <a:rPr kumimoji="1" lang="ja-JP" altLang="en-US" sz="1100" dirty="0">
                <a:solidFill>
                  <a:prstClr val="black"/>
                </a:solidFill>
                <a:latin typeface="Meiryo UI" panose="020B0604030504040204" pitchFamily="50" charset="-128"/>
                <a:ea typeface="Meiryo UI" panose="020B0604030504040204" pitchFamily="50" charset="-128"/>
              </a:rPr>
              <a:t>でも</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en-US" altLang="ja-JP" sz="1100" dirty="0" smtClean="0">
                <a:solidFill>
                  <a:prstClr val="black"/>
                </a:solidFill>
                <a:latin typeface="Meiryo UI" panose="020B0604030504040204" pitchFamily="50" charset="-128"/>
                <a:ea typeface="Meiryo UI" panose="020B0604030504040204" pitchFamily="50" charset="-128"/>
              </a:rPr>
              <a:t/>
            </a:r>
            <a:br>
              <a:rPr kumimoji="1" lang="en-US" altLang="ja-JP" sz="1100" dirty="0" smtClean="0">
                <a:solidFill>
                  <a:prstClr val="black"/>
                </a:solidFill>
                <a:latin typeface="Meiryo UI" panose="020B0604030504040204" pitchFamily="50" charset="-128"/>
                <a:ea typeface="Meiryo UI" panose="020B0604030504040204" pitchFamily="50" charset="-128"/>
              </a:rPr>
            </a:br>
            <a:r>
              <a:rPr kumimoji="1" lang="en-US" altLang="ja-JP" sz="1100" dirty="0" smtClean="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おもしろ</a:t>
            </a:r>
            <a:r>
              <a:rPr kumimoji="1" lang="ja-JP" altLang="en-US" sz="1100" b="1" dirty="0" smtClean="0">
                <a:solidFill>
                  <a:prstClr val="black"/>
                </a:solidFill>
                <a:latin typeface="Meiryo UI" panose="020B0604030504040204" pitchFamily="50" charset="-128"/>
                <a:ea typeface="Meiryo UI" panose="020B0604030504040204" pitchFamily="50" charset="-128"/>
              </a:rPr>
              <a:t>そう</a:t>
            </a:r>
            <a:r>
              <a:rPr kumimoji="1" lang="ja-JP" altLang="en-US" sz="1100" b="1" dirty="0">
                <a:solidFill>
                  <a:prstClr val="black"/>
                </a:solidFill>
                <a:latin typeface="Meiryo UI" panose="020B0604030504040204" pitchFamily="50" charset="-128"/>
                <a:ea typeface="Meiryo UI" panose="020B0604030504040204" pitchFamily="50" charset="-128"/>
              </a:rPr>
              <a:t>、ここなら何かチャレンジできるかもということをどんどん打ち出していけるといい</a:t>
            </a:r>
            <a:r>
              <a:rPr kumimoji="1" lang="ja-JP" altLang="en-US" sz="1100" dirty="0">
                <a:solidFill>
                  <a:prstClr val="black"/>
                </a:solidFill>
                <a:latin typeface="Meiryo UI" panose="020B0604030504040204" pitchFamily="50" charset="-128"/>
                <a:ea typeface="Meiryo UI" panose="020B0604030504040204" pitchFamily="50" charset="-128"/>
              </a:rPr>
              <a:t>と思う</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うめきた、にしなかエリアがスタートアップ拠点として、成長しようと思っている人が集まり、</a:t>
            </a:r>
            <a:r>
              <a:rPr kumimoji="1" lang="ja-JP" altLang="en-US" sz="1100" b="1" dirty="0">
                <a:solidFill>
                  <a:prstClr val="black"/>
                </a:solidFill>
                <a:latin typeface="Meiryo UI" panose="020B0604030504040204" pitchFamily="50" charset="-128"/>
                <a:ea typeface="Meiryo UI" panose="020B0604030504040204" pitchFamily="50" charset="-128"/>
              </a:rPr>
              <a:t>新たなものを生む好循環が生まれている</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a:t>
            </a:r>
            <a:r>
              <a:rPr kumimoji="1" lang="ja-JP" altLang="en-US" sz="1100" b="1" dirty="0">
                <a:solidFill>
                  <a:prstClr val="black"/>
                </a:solidFill>
                <a:latin typeface="Meiryo UI" panose="020B0604030504040204" pitchFamily="50" charset="-128"/>
                <a:ea typeface="Meiryo UI" panose="020B0604030504040204" pitchFamily="50" charset="-128"/>
              </a:rPr>
              <a:t>環境関係で世界でＰＲしていけるような企業が大阪に数多く存在</a:t>
            </a:r>
            <a:r>
              <a:rPr kumimoji="1" lang="ja-JP" altLang="en-US" sz="1100" dirty="0">
                <a:solidFill>
                  <a:prstClr val="black"/>
                </a:solidFill>
                <a:latin typeface="Meiryo UI" panose="020B0604030504040204" pitchFamily="50" charset="-128"/>
                <a:ea typeface="Meiryo UI" panose="020B0604030504040204" pitchFamily="50" charset="-128"/>
              </a:rPr>
              <a:t>している。投資先として有望な企業が多い</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大阪の産業構造を考えると、</a:t>
            </a:r>
            <a:r>
              <a:rPr kumimoji="1" lang="ja-JP" altLang="en-US" sz="1100" b="1" dirty="0">
                <a:solidFill>
                  <a:prstClr val="black"/>
                </a:solidFill>
                <a:latin typeface="Meiryo UI" panose="020B0604030504040204" pitchFamily="50" charset="-128"/>
                <a:ea typeface="Meiryo UI" panose="020B0604030504040204" pitchFamily="50" charset="-128"/>
              </a:rPr>
              <a:t>中小企業の発展をどのように図っていくのかというのは極めて重要な視点</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en-US" altLang="ja-JP" sz="1100" b="1" dirty="0">
                <a:solidFill>
                  <a:prstClr val="black"/>
                </a:solidFill>
                <a:latin typeface="Meiryo UI" panose="020B0604030504040204" pitchFamily="50" charset="-128"/>
                <a:ea typeface="Meiryo UI" panose="020B0604030504040204" pitchFamily="50" charset="-128"/>
              </a:rPr>
              <a:t> </a:t>
            </a:r>
            <a:r>
              <a:rPr kumimoji="1" lang="en-US" altLang="ja-JP" sz="1100" b="1" dirty="0" smtClean="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a:t>
            </a:r>
            <a:r>
              <a:rPr kumimoji="1"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個々の企業でやると非常に効率が悪いような機能について、</a:t>
            </a:r>
            <a:r>
              <a:rPr kumimoji="1" lang="ja-JP" altLang="en-US" sz="1100" b="1" dirty="0">
                <a:solidFill>
                  <a:prstClr val="black"/>
                </a:solidFill>
                <a:latin typeface="Meiryo UI" panose="020B0604030504040204" pitchFamily="50" charset="-128"/>
                <a:ea typeface="Meiryo UI" panose="020B0604030504040204" pitchFamily="50" charset="-128"/>
              </a:rPr>
              <a:t>産業支援機関で横串を刺し、合同でのイベントやマッチング</a:t>
            </a:r>
            <a:r>
              <a:rPr kumimoji="1" lang="ja-JP" altLang="en-US" sz="1100" dirty="0">
                <a:solidFill>
                  <a:prstClr val="black"/>
                </a:solidFill>
                <a:latin typeface="Meiryo UI" panose="020B0604030504040204" pitchFamily="50" charset="-128"/>
                <a:ea typeface="Meiryo UI" panose="020B0604030504040204" pitchFamily="50" charset="-128"/>
              </a:rPr>
              <a:t>などをされており、</a:t>
            </a:r>
            <a:r>
              <a:rPr kumimoji="1" lang="en-US" altLang="ja-JP" sz="1100" dirty="0">
                <a:solidFill>
                  <a:prstClr val="black"/>
                </a:solidFill>
                <a:latin typeface="Meiryo UI" panose="020B0604030504040204" pitchFamily="50" charset="-128"/>
                <a:ea typeface="Meiryo UI" panose="020B0604030504040204" pitchFamily="50" charset="-128"/>
              </a:rPr>
              <a:t/>
            </a:r>
            <a:br>
              <a:rPr kumimoji="1" lang="en-US" altLang="ja-JP" sz="1100" dirty="0">
                <a:solidFill>
                  <a:prstClr val="black"/>
                </a:solidFill>
                <a:latin typeface="Meiryo UI" panose="020B0604030504040204" pitchFamily="50" charset="-128"/>
                <a:ea typeface="Meiryo UI" panose="020B0604030504040204" pitchFamily="50" charset="-128"/>
              </a:rPr>
            </a:b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非常</a:t>
            </a:r>
            <a:r>
              <a:rPr kumimoji="1" lang="ja-JP" altLang="en-US" sz="1100" b="1" dirty="0">
                <a:solidFill>
                  <a:prstClr val="black"/>
                </a:solidFill>
                <a:latin typeface="Meiryo UI" panose="020B0604030504040204" pitchFamily="50" charset="-128"/>
                <a:ea typeface="Meiryo UI" panose="020B0604030504040204" pitchFamily="50" charset="-128"/>
              </a:rPr>
              <a:t>に価値がある</a:t>
            </a:r>
            <a:r>
              <a:rPr kumimoji="1" lang="ja-JP" altLang="en-US" sz="1100" dirty="0">
                <a:solidFill>
                  <a:prstClr val="black"/>
                </a:solidFill>
                <a:latin typeface="Meiryo UI" panose="020B0604030504040204" pitchFamily="50" charset="-128"/>
                <a:ea typeface="Meiryo UI" panose="020B0604030504040204" pitchFamily="50" charset="-128"/>
              </a:rPr>
              <a:t>と思う。</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a:t>
            </a:r>
            <a:r>
              <a:rPr kumimoji="1" lang="ja-JP" altLang="en-US" sz="1100" b="1" dirty="0">
                <a:solidFill>
                  <a:prstClr val="black"/>
                </a:solidFill>
                <a:latin typeface="Meiryo UI" panose="020B0604030504040204" pitchFamily="50" charset="-128"/>
                <a:ea typeface="Meiryo UI" panose="020B0604030504040204" pitchFamily="50" charset="-128"/>
              </a:rPr>
              <a:t>スタートアップエコシステムコンソーシアム</a:t>
            </a:r>
            <a:r>
              <a:rPr kumimoji="1" lang="ja-JP" altLang="en-US" sz="1100" dirty="0">
                <a:solidFill>
                  <a:prstClr val="black"/>
                </a:solidFill>
                <a:latin typeface="Meiryo UI" panose="020B0604030504040204" pitchFamily="50" charset="-128"/>
                <a:ea typeface="Meiryo UI" panose="020B0604030504040204" pitchFamily="50" charset="-128"/>
              </a:rPr>
              <a:t>について、大阪、京都、兵庫（神戸）で連携してグローバル拠点都市に選定され、</a:t>
            </a:r>
            <a:r>
              <a:rPr kumimoji="1" lang="ja-JP" altLang="en-US" sz="1100" b="1" dirty="0">
                <a:solidFill>
                  <a:prstClr val="black"/>
                </a:solidFill>
                <a:latin typeface="Meiryo UI" panose="020B0604030504040204" pitchFamily="50" charset="-128"/>
                <a:ea typeface="Meiryo UI" panose="020B0604030504040204" pitchFamily="50" charset="-128"/>
              </a:rPr>
              <a:t>これから伸びていくというところ</a:t>
            </a:r>
            <a:r>
              <a:rPr kumimoji="1" lang="en-US" altLang="ja-JP" sz="1100" b="1" dirty="0">
                <a:solidFill>
                  <a:prstClr val="black"/>
                </a:solidFill>
                <a:latin typeface="Meiryo UI" panose="020B0604030504040204" pitchFamily="50" charset="-128"/>
                <a:ea typeface="Meiryo UI" panose="020B0604030504040204" pitchFamily="50" charset="-128"/>
              </a:rPr>
              <a:t/>
            </a:r>
            <a:br>
              <a:rPr kumimoji="1" lang="en-US" altLang="ja-JP" sz="1100" b="1" dirty="0">
                <a:solidFill>
                  <a:prstClr val="black"/>
                </a:solidFill>
                <a:latin typeface="Meiryo UI" panose="020B0604030504040204" pitchFamily="50" charset="-128"/>
                <a:ea typeface="Meiryo UI" panose="020B0604030504040204" pitchFamily="50" charset="-128"/>
              </a:rPr>
            </a:br>
            <a:r>
              <a:rPr kumimoji="1"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  が</a:t>
            </a:r>
            <a:r>
              <a:rPr kumimoji="1" lang="ja-JP" altLang="en-US" sz="1100" b="1" dirty="0">
                <a:solidFill>
                  <a:prstClr val="black"/>
                </a:solidFill>
                <a:latin typeface="Meiryo UI" panose="020B0604030504040204" pitchFamily="50" charset="-128"/>
                <a:ea typeface="Meiryo UI" panose="020B0604030504040204" pitchFamily="50" charset="-128"/>
              </a:rPr>
              <a:t>期待</a:t>
            </a:r>
            <a:r>
              <a:rPr kumimoji="1" lang="ja-JP" altLang="en-US" sz="1100" dirty="0">
                <a:solidFill>
                  <a:prstClr val="black"/>
                </a:solidFill>
                <a:latin typeface="Meiryo UI" panose="020B0604030504040204" pitchFamily="50" charset="-128"/>
                <a:ea typeface="Meiryo UI" panose="020B0604030504040204" pitchFamily="50" charset="-128"/>
              </a:rPr>
              <a:t>される。</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　</a:t>
            </a:r>
            <a:r>
              <a:rPr kumimoji="1" lang="ja-JP" altLang="en-US" sz="1100" b="1" dirty="0">
                <a:solidFill>
                  <a:prstClr val="black"/>
                </a:solidFill>
                <a:latin typeface="Meiryo UI" panose="020B0604030504040204" pitchFamily="50" charset="-128"/>
                <a:ea typeface="Meiryo UI" panose="020B0604030504040204" pitchFamily="50" charset="-128"/>
              </a:rPr>
              <a:t>産業の雇用機会、もしくは高賃金などの産業面での魅力</a:t>
            </a:r>
            <a:r>
              <a:rPr kumimoji="1" lang="ja-JP" altLang="en-US" sz="1100" dirty="0">
                <a:solidFill>
                  <a:prstClr val="black"/>
                </a:solidFill>
                <a:latin typeface="Meiryo UI" panose="020B0604030504040204" pitchFamily="50" charset="-128"/>
                <a:ea typeface="Meiryo UI" panose="020B0604030504040204" pitchFamily="50" charset="-128"/>
              </a:rPr>
              <a:t>、地域に押しとどめておくような要素が</a:t>
            </a:r>
            <a:r>
              <a:rPr kumimoji="1" lang="ja-JP" altLang="en-US" sz="1100" b="1" dirty="0">
                <a:solidFill>
                  <a:prstClr val="black"/>
                </a:solidFill>
                <a:latin typeface="Meiryo UI" panose="020B0604030504040204" pitchFamily="50" charset="-128"/>
                <a:ea typeface="Meiryo UI" panose="020B0604030504040204" pitchFamily="50" charset="-128"/>
              </a:rPr>
              <a:t>関西は弱い</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アカデミズム、研究は強いが、そこからどう産業や雇用に波及させ、成長につなげていくのか</a:t>
            </a:r>
            <a:r>
              <a:rPr kumimoji="1" lang="ja-JP" altLang="en-US" sz="1100" dirty="0">
                <a:solidFill>
                  <a:prstClr val="black"/>
                </a:solidFill>
                <a:latin typeface="Meiryo UI" panose="020B0604030504040204" pitchFamily="50" charset="-128"/>
                <a:ea typeface="Meiryo UI" panose="020B0604030504040204" pitchFamily="50" charset="-128"/>
              </a:rPr>
              <a:t>というところは課題である</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Aft>
                <a:spcPts val="300"/>
              </a:spcAft>
            </a:pPr>
            <a:endParaRPr kumimoji="1" lang="en-US" altLang="ja-JP" sz="1100" b="1"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endParaRPr kumimoji="1" lang="en-US" altLang="ja-JP" sz="1100" dirty="0" smtClean="0">
              <a:solidFill>
                <a:prstClr val="black"/>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7037807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0" y="-17841"/>
            <a:ext cx="7654833" cy="400110"/>
          </a:xfrm>
          <a:prstGeom prst="rect">
            <a:avLst/>
          </a:prstGeom>
        </p:spPr>
        <p:txBody>
          <a:bodyPr wrap="square">
            <a:spAutoFit/>
          </a:bodyPr>
          <a:lstStyle/>
          <a:p>
            <a:pPr algn="ct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現行ビジョンにおける機能面の取組に関するこれまでの主な意見②</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10</a:t>
            </a:fld>
            <a:endParaRPr kumimoji="1" lang="ja-JP" altLang="en-US" dirty="0"/>
          </a:p>
        </p:txBody>
      </p:sp>
      <p:sp>
        <p:nvSpPr>
          <p:cNvPr id="21" name="角丸四角形 20"/>
          <p:cNvSpPr/>
          <p:nvPr/>
        </p:nvSpPr>
        <p:spPr>
          <a:xfrm>
            <a:off x="86498" y="382270"/>
            <a:ext cx="8991600" cy="6412856"/>
          </a:xfrm>
          <a:prstGeom prst="roundRect">
            <a:avLst>
              <a:gd name="adj" fmla="val 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446088" indent="-446088">
              <a:lnSpc>
                <a:spcPts val="1200"/>
              </a:lnSpc>
              <a:spcBef>
                <a:spcPts val="300"/>
              </a:spcBef>
              <a:spcAft>
                <a:spcPts val="300"/>
              </a:spcAft>
            </a:pP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en-US" altLang="ja-JP" sz="1100" b="1" dirty="0">
                <a:solidFill>
                  <a:schemeClr val="tx1"/>
                </a:solidFill>
                <a:latin typeface="Meiryo UI" panose="020B0604030504040204" pitchFamily="50" charset="-128"/>
                <a:ea typeface="Meiryo UI" panose="020B0604030504040204" pitchFamily="50" charset="-128"/>
              </a:rPr>
              <a:t> </a:t>
            </a:r>
            <a:r>
              <a:rPr kumimoji="1" lang="en-US" altLang="ja-JP" sz="1100" b="1" dirty="0" smtClean="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人材育成環境の充実</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446088" indent="-446088">
              <a:lnSpc>
                <a:spcPts val="1200"/>
              </a:lnSpc>
              <a:spcBef>
                <a:spcPts val="300"/>
              </a:spcBef>
              <a:spcAft>
                <a:spcPts val="300"/>
              </a:spcAft>
            </a:pP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　●　大阪公立大学は、大阪の人材育成の核となっている</a:t>
            </a:r>
            <a:r>
              <a:rPr kumimoji="1" lang="ja-JP" altLang="en-US" sz="1100" dirty="0" smtClean="0">
                <a:solidFill>
                  <a:schemeClr val="tx1"/>
                </a:solidFill>
                <a:latin typeface="Meiryo UI" panose="020B0604030504040204" pitchFamily="50" charset="-128"/>
                <a:ea typeface="Meiryo UI" panose="020B0604030504040204" pitchFamily="50" charset="-128"/>
              </a:rPr>
              <a:t>と理解。</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　●　大阪公立大学における、研究室</a:t>
            </a:r>
            <a:r>
              <a:rPr kumimoji="1" lang="ja-JP" altLang="en-US" sz="1100" b="1" dirty="0">
                <a:solidFill>
                  <a:schemeClr val="tx1"/>
                </a:solidFill>
                <a:latin typeface="Meiryo UI" panose="020B0604030504040204" pitchFamily="50" charset="-128"/>
                <a:ea typeface="Meiryo UI" panose="020B0604030504040204" pitchFamily="50" charset="-128"/>
              </a:rPr>
              <a:t>が培った様々な経験と</a:t>
            </a:r>
            <a:r>
              <a:rPr kumimoji="1" lang="ja-JP" altLang="en-US" sz="1100" b="1" dirty="0" smtClean="0">
                <a:solidFill>
                  <a:schemeClr val="tx1"/>
                </a:solidFill>
                <a:latin typeface="Meiryo UI" panose="020B0604030504040204" pitchFamily="50" charset="-128"/>
                <a:ea typeface="Meiryo UI" panose="020B0604030504040204" pitchFamily="50" charset="-128"/>
              </a:rPr>
              <a:t>、教育</a:t>
            </a:r>
            <a:r>
              <a:rPr kumimoji="1" lang="ja-JP" altLang="en-US" sz="1100" b="1" dirty="0">
                <a:solidFill>
                  <a:schemeClr val="tx1"/>
                </a:solidFill>
                <a:latin typeface="Meiryo UI" panose="020B0604030504040204" pitchFamily="50" charset="-128"/>
                <a:ea typeface="Meiryo UI" panose="020B0604030504040204" pitchFamily="50" charset="-128"/>
              </a:rPr>
              <a:t>の</a:t>
            </a:r>
            <a:r>
              <a:rPr kumimoji="1" lang="ja-JP" altLang="en-US" sz="1100" b="1" dirty="0" smtClean="0">
                <a:solidFill>
                  <a:schemeClr val="tx1"/>
                </a:solidFill>
                <a:latin typeface="Meiryo UI" panose="020B0604030504040204" pitchFamily="50" charset="-128"/>
                <a:ea typeface="Meiryo UI" panose="020B0604030504040204" pitchFamily="50" charset="-128"/>
              </a:rPr>
              <a:t>体系を</a:t>
            </a:r>
            <a:r>
              <a:rPr kumimoji="1" lang="ja-JP" altLang="en-US" sz="1100" b="1" dirty="0">
                <a:solidFill>
                  <a:schemeClr val="tx1"/>
                </a:solidFill>
                <a:latin typeface="Meiryo UI" panose="020B0604030504040204" pitchFamily="50" charset="-128"/>
                <a:ea typeface="Meiryo UI" panose="020B0604030504040204" pitchFamily="50" charset="-128"/>
              </a:rPr>
              <a:t>うまく融合させて新しい価値観をつくっていく</a:t>
            </a:r>
            <a:r>
              <a:rPr kumimoji="1" lang="ja-JP" altLang="en-US" sz="1100" b="1" dirty="0" smtClean="0">
                <a:solidFill>
                  <a:schemeClr val="tx1"/>
                </a:solidFill>
                <a:latin typeface="Meiryo UI" panose="020B0604030504040204" pitchFamily="50" charset="-128"/>
                <a:ea typeface="Meiryo UI" panose="020B0604030504040204" pitchFamily="50" charset="-128"/>
              </a:rPr>
              <a:t>取組</a:t>
            </a:r>
            <a:r>
              <a:rPr kumimoji="1" lang="ja-JP" altLang="en-US" sz="1100" dirty="0" smtClean="0">
                <a:solidFill>
                  <a:schemeClr val="tx1"/>
                </a:solidFill>
                <a:latin typeface="Meiryo UI" panose="020B0604030504040204" pitchFamily="50" charset="-128"/>
                <a:ea typeface="Meiryo UI" panose="020B0604030504040204" pitchFamily="50" charset="-128"/>
              </a:rPr>
              <a:t>は</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若者にすごく</a:t>
            </a:r>
            <a:r>
              <a:rPr kumimoji="1" lang="ja-JP" altLang="en-US" sz="1100" dirty="0">
                <a:solidFill>
                  <a:schemeClr val="tx1"/>
                </a:solidFill>
                <a:latin typeface="Meiryo UI" panose="020B0604030504040204" pitchFamily="50" charset="-128"/>
                <a:ea typeface="Meiryo UI" panose="020B0604030504040204" pitchFamily="50" charset="-128"/>
              </a:rPr>
              <a:t>チャンスが</a:t>
            </a:r>
            <a:r>
              <a:rPr kumimoji="1" lang="ja-JP" altLang="en-US" sz="1100" dirty="0" smtClean="0">
                <a:solidFill>
                  <a:schemeClr val="tx1"/>
                </a:solidFill>
                <a:latin typeface="Meiryo UI" panose="020B0604030504040204" pitchFamily="50" charset="-128"/>
                <a:ea typeface="Meiryo UI" panose="020B0604030504040204" pitchFamily="50" charset="-128"/>
              </a:rPr>
              <a:t>あり、</a:t>
            </a:r>
            <a:r>
              <a:rPr kumimoji="1" lang="ja-JP" altLang="en-US" sz="1100" dirty="0">
                <a:solidFill>
                  <a:schemeClr val="tx1"/>
                </a:solidFill>
                <a:latin typeface="Meiryo UI" panose="020B0604030504040204" pitchFamily="50" charset="-128"/>
                <a:ea typeface="Meiryo UI" panose="020B0604030504040204" pitchFamily="50" charset="-128"/>
              </a:rPr>
              <a:t>前に</a:t>
            </a:r>
            <a:r>
              <a:rPr kumimoji="1" lang="ja-JP" altLang="en-US" sz="1100" dirty="0" smtClean="0">
                <a:solidFill>
                  <a:schemeClr val="tx1"/>
                </a:solidFill>
                <a:latin typeface="Meiryo UI" panose="020B0604030504040204" pitchFamily="50" charset="-128"/>
                <a:ea typeface="Meiryo UI" panose="020B0604030504040204" pitchFamily="50" charset="-128"/>
              </a:rPr>
              <a:t>進んで未来</a:t>
            </a:r>
            <a:r>
              <a:rPr kumimoji="1" lang="ja-JP" altLang="en-US" sz="1100" dirty="0">
                <a:solidFill>
                  <a:schemeClr val="tx1"/>
                </a:solidFill>
                <a:latin typeface="Meiryo UI" panose="020B0604030504040204" pitchFamily="50" charset="-128"/>
                <a:ea typeface="Meiryo UI" panose="020B0604030504040204" pitchFamily="50" charset="-128"/>
              </a:rPr>
              <a:t>を変えていくことが</a:t>
            </a:r>
            <a:r>
              <a:rPr kumimoji="1" lang="ja-JP" altLang="en-US" sz="1100" dirty="0" smtClean="0">
                <a:solidFill>
                  <a:schemeClr val="tx1"/>
                </a:solidFill>
                <a:latin typeface="Meiryo UI" panose="020B0604030504040204" pitchFamily="50" charset="-128"/>
                <a:ea typeface="Meiryo UI" panose="020B0604030504040204" pitchFamily="50" charset="-128"/>
              </a:rPr>
              <a:t>できる、と</a:t>
            </a:r>
            <a:r>
              <a:rPr kumimoji="1" lang="ja-JP" altLang="en-US" sz="1100" dirty="0">
                <a:solidFill>
                  <a:schemeClr val="tx1"/>
                </a:solidFill>
                <a:latin typeface="Meiryo UI" panose="020B0604030504040204" pitchFamily="50" charset="-128"/>
                <a:ea typeface="Meiryo UI" panose="020B0604030504040204" pitchFamily="50" charset="-128"/>
              </a:rPr>
              <a:t>いうようなメッセージ</a:t>
            </a:r>
            <a:r>
              <a:rPr kumimoji="1" lang="ja-JP" altLang="en-US" sz="1100" dirty="0" smtClean="0">
                <a:solidFill>
                  <a:schemeClr val="tx1"/>
                </a:solidFill>
                <a:latin typeface="Meiryo UI" panose="020B0604030504040204" pitchFamily="50" charset="-128"/>
                <a:ea typeface="Meiryo UI" panose="020B0604030504040204" pitchFamily="50" charset="-128"/>
              </a:rPr>
              <a:t>が伝わる。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b="1" dirty="0">
                <a:solidFill>
                  <a:schemeClr val="tx1"/>
                </a:solidFill>
                <a:latin typeface="Meiryo UI" panose="020B0604030504040204" pitchFamily="50" charset="-128"/>
                <a:ea typeface="Meiryo UI" panose="020B0604030504040204" pitchFamily="50" charset="-128"/>
              </a:rPr>
              <a:t>　</a:t>
            </a:r>
            <a:r>
              <a:rPr kumimoji="1" lang="ja-JP" altLang="en-US" sz="1100" b="1" dirty="0" smtClean="0">
                <a:solidFill>
                  <a:schemeClr val="tx1"/>
                </a:solidFill>
                <a:latin typeface="Meiryo UI" panose="020B0604030504040204" pitchFamily="50" charset="-128"/>
                <a:ea typeface="Meiryo UI" panose="020B0604030504040204" pitchFamily="50" charset="-128"/>
              </a:rPr>
              <a:t>　●　</a:t>
            </a:r>
            <a:r>
              <a:rPr kumimoji="1" lang="ja-JP" altLang="en-US" sz="1100" dirty="0" smtClean="0">
                <a:solidFill>
                  <a:schemeClr val="tx1"/>
                </a:solidFill>
                <a:latin typeface="Meiryo UI" panose="020B0604030504040204" pitchFamily="50" charset="-128"/>
                <a:ea typeface="Meiryo UI" panose="020B0604030504040204" pitchFamily="50" charset="-128"/>
              </a:rPr>
              <a:t>現行ビジョンにおいて、</a:t>
            </a:r>
            <a:r>
              <a:rPr kumimoji="1" lang="ja-JP" altLang="en-US" sz="1100" b="1" dirty="0" smtClean="0">
                <a:solidFill>
                  <a:schemeClr val="tx1"/>
                </a:solidFill>
                <a:latin typeface="Meiryo UI" panose="020B0604030504040204" pitchFamily="50" charset="-128"/>
                <a:ea typeface="Meiryo UI" panose="020B0604030504040204" pitchFamily="50" charset="-128"/>
              </a:rPr>
              <a:t>「人」についてのイメージができていない</a:t>
            </a:r>
            <a:r>
              <a:rPr kumimoji="1" lang="ja-JP" altLang="en-US" sz="1100" dirty="0" smtClean="0">
                <a:solidFill>
                  <a:schemeClr val="tx1"/>
                </a:solidFill>
                <a:latin typeface="Meiryo UI" panose="020B0604030504040204" pitchFamily="50" charset="-128"/>
                <a:ea typeface="Meiryo UI" panose="020B0604030504040204" pitchFamily="50" charset="-128"/>
              </a:rPr>
              <a:t>ように感じる</a:t>
            </a:r>
            <a:r>
              <a:rPr kumimoji="1" lang="ja-JP" altLang="en-US" sz="1100" dirty="0">
                <a:solidFill>
                  <a:schemeClr val="tx1"/>
                </a:solidFill>
                <a:latin typeface="Meiryo UI" panose="020B0604030504040204" pitchFamily="50" charset="-128"/>
                <a:ea typeface="Meiryo UI" panose="020B0604030504040204" pitchFamily="50" charset="-128"/>
              </a:rPr>
              <a:t>が</a:t>
            </a:r>
            <a:r>
              <a:rPr kumimoji="1" lang="ja-JP" altLang="en-US" sz="1100" dirty="0" smtClean="0">
                <a:solidFill>
                  <a:schemeClr val="tx1"/>
                </a:solidFill>
                <a:latin typeface="Meiryo UI" panose="020B0604030504040204" pitchFamily="50" charset="-128"/>
                <a:ea typeface="Meiryo UI" panose="020B0604030504040204" pitchFamily="50" charset="-128"/>
              </a:rPr>
              <a:t>、人材育成について</a:t>
            </a:r>
            <a:r>
              <a:rPr kumimoji="1" lang="ja-JP" altLang="en-US" sz="1100" b="1" dirty="0" smtClean="0">
                <a:solidFill>
                  <a:schemeClr val="tx1"/>
                </a:solidFill>
                <a:latin typeface="Meiryo UI" panose="020B0604030504040204" pitchFamily="50" charset="-128"/>
                <a:ea typeface="Meiryo UI" panose="020B0604030504040204" pitchFamily="50" charset="-128"/>
              </a:rPr>
              <a:t>リカレント、リスキリング、ダイバーシティの視点は重要。</a:t>
            </a:r>
            <a:endParaRPr kumimoji="1" lang="en-US" altLang="ja-JP" sz="1100" b="1" dirty="0" smtClean="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トップクラスの留学生を世界から</a:t>
            </a:r>
            <a:r>
              <a:rPr kumimoji="1" lang="ja-JP" altLang="en-US" sz="1100" b="1" dirty="0" smtClean="0">
                <a:solidFill>
                  <a:schemeClr val="tx1"/>
                </a:solidFill>
                <a:latin typeface="Meiryo UI" panose="020B0604030504040204" pitchFamily="50" charset="-128"/>
                <a:ea typeface="Meiryo UI" panose="020B0604030504040204" pitchFamily="50" charset="-128"/>
              </a:rPr>
              <a:t>集める</a:t>
            </a:r>
            <a:r>
              <a:rPr kumimoji="1" lang="ja-JP" altLang="en-US" sz="1100" b="1" dirty="0">
                <a:solidFill>
                  <a:schemeClr val="tx1"/>
                </a:solidFill>
                <a:latin typeface="Meiryo UI" panose="020B0604030504040204" pitchFamily="50" charset="-128"/>
                <a:ea typeface="Meiryo UI" panose="020B0604030504040204" pitchFamily="50" charset="-128"/>
              </a:rPr>
              <a:t>の</a:t>
            </a:r>
            <a:r>
              <a:rPr kumimoji="1" lang="ja-JP" altLang="en-US" sz="1100" b="1" dirty="0" smtClean="0">
                <a:solidFill>
                  <a:schemeClr val="tx1"/>
                </a:solidFill>
                <a:latin typeface="Meiryo UI" panose="020B0604030504040204" pitchFamily="50" charset="-128"/>
                <a:ea typeface="Meiryo UI" panose="020B0604030504040204" pitchFamily="50" charset="-128"/>
              </a:rPr>
              <a:t>は難しい。</a:t>
            </a:r>
            <a:r>
              <a:rPr kumimoji="1" lang="ja-JP" altLang="en-US" sz="1100" dirty="0" smtClean="0">
                <a:solidFill>
                  <a:schemeClr val="tx1"/>
                </a:solidFill>
                <a:latin typeface="Meiryo UI" panose="020B0604030504040204" pitchFamily="50" charset="-128"/>
                <a:ea typeface="Meiryo UI" panose="020B0604030504040204" pitchFamily="50" charset="-128"/>
              </a:rPr>
              <a:t>それよりも、</a:t>
            </a:r>
            <a:r>
              <a:rPr kumimoji="1" lang="ja-JP" altLang="en-US" sz="1100" b="1" dirty="0" smtClean="0">
                <a:solidFill>
                  <a:schemeClr val="tx1"/>
                </a:solidFill>
                <a:latin typeface="Meiryo UI" panose="020B0604030504040204" pitchFamily="50" charset="-128"/>
                <a:ea typeface="Meiryo UI" panose="020B0604030504040204" pitchFamily="50" charset="-128"/>
              </a:rPr>
              <a:t>来てくれている留学生の人</a:t>
            </a:r>
            <a:r>
              <a:rPr kumimoji="1" lang="ja-JP" altLang="en-US" sz="1100" b="1" dirty="0">
                <a:solidFill>
                  <a:schemeClr val="tx1"/>
                </a:solidFill>
                <a:latin typeface="Meiryo UI" panose="020B0604030504040204" pitchFamily="50" charset="-128"/>
                <a:ea typeface="Meiryo UI" panose="020B0604030504040204" pitchFamily="50" charset="-128"/>
              </a:rPr>
              <a:t>たち</a:t>
            </a:r>
            <a:r>
              <a:rPr kumimoji="1" lang="ja-JP" altLang="en-US" sz="1100" b="1" dirty="0" smtClean="0">
                <a:solidFill>
                  <a:schemeClr val="tx1"/>
                </a:solidFill>
                <a:latin typeface="Meiryo UI" panose="020B0604030504040204" pitchFamily="50" charset="-128"/>
                <a:ea typeface="Meiryo UI" panose="020B0604030504040204" pitchFamily="50" charset="-128"/>
              </a:rPr>
              <a:t>を離さず</a:t>
            </a:r>
            <a:r>
              <a:rPr kumimoji="1" lang="ja-JP" altLang="en-US" sz="1100" b="1" dirty="0">
                <a:solidFill>
                  <a:schemeClr val="tx1"/>
                </a:solidFill>
                <a:latin typeface="Meiryo UI" panose="020B0604030504040204" pitchFamily="50" charset="-128"/>
                <a:ea typeface="Meiryo UI" panose="020B0604030504040204" pitchFamily="50" charset="-128"/>
              </a:rPr>
              <a:t>に育てて</a:t>
            </a:r>
            <a:r>
              <a:rPr kumimoji="1" lang="ja-JP" altLang="en-US" sz="1100" dirty="0">
                <a:solidFill>
                  <a:schemeClr val="tx1"/>
                </a:solidFill>
                <a:latin typeface="Meiryo UI" panose="020B0604030504040204" pitchFamily="50" charset="-128"/>
                <a:ea typeface="Meiryo UI" panose="020B0604030504040204" pitchFamily="50" charset="-128"/>
              </a:rPr>
              <a:t>いって、この人たちで育てられるイノベーション</a:t>
            </a:r>
            <a:r>
              <a:rPr kumimoji="1" lang="ja-JP" altLang="en-US" sz="1100" dirty="0" smtClean="0">
                <a:solidFill>
                  <a:schemeClr val="tx1"/>
                </a:solidFill>
                <a:latin typeface="Meiryo UI" panose="020B0604030504040204" pitchFamily="50" charset="-128"/>
                <a:ea typeface="Meiryo UI" panose="020B0604030504040204" pitchFamily="50" charset="-128"/>
              </a:rPr>
              <a:t>のあり方</a:t>
            </a:r>
            <a:r>
              <a:rPr kumimoji="1" lang="ja-JP" altLang="en-US" sz="1100" dirty="0">
                <a:solidFill>
                  <a:schemeClr val="tx1"/>
                </a:solidFill>
                <a:latin typeface="Meiryo UI" panose="020B0604030504040204" pitchFamily="50" charset="-128"/>
                <a:ea typeface="Meiryo UI" panose="020B0604030504040204" pitchFamily="50" charset="-128"/>
              </a:rPr>
              <a:t>は何かということを考えるほう</a:t>
            </a:r>
            <a:r>
              <a:rPr kumimoji="1" lang="ja-JP" altLang="en-US" sz="1100" dirty="0" smtClean="0">
                <a:solidFill>
                  <a:schemeClr val="tx1"/>
                </a:solidFill>
                <a:latin typeface="Meiryo UI" panose="020B0604030504040204" pitchFamily="50" charset="-128"/>
                <a:ea typeface="Meiryo UI" panose="020B0604030504040204" pitchFamily="50" charset="-128"/>
              </a:rPr>
              <a:t>がよいのではないか。</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日本</a:t>
            </a:r>
            <a:r>
              <a:rPr kumimoji="1" lang="ja-JP" altLang="en-US" sz="1100" dirty="0">
                <a:solidFill>
                  <a:schemeClr val="tx1"/>
                </a:solidFill>
                <a:latin typeface="Meiryo UI" panose="020B0604030504040204" pitchFamily="50" charset="-128"/>
                <a:ea typeface="Meiryo UI" panose="020B0604030504040204" pitchFamily="50" charset="-128"/>
              </a:rPr>
              <a:t>企業の人事</a:t>
            </a:r>
            <a:r>
              <a:rPr kumimoji="1" lang="ja-JP" altLang="en-US" sz="1100" dirty="0" smtClean="0">
                <a:solidFill>
                  <a:schemeClr val="tx1"/>
                </a:solidFill>
                <a:latin typeface="Meiryo UI" panose="020B0604030504040204" pitchFamily="50" charset="-128"/>
                <a:ea typeface="Meiryo UI" panose="020B0604030504040204" pitchFamily="50" charset="-128"/>
              </a:rPr>
              <a:t>制度</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就業条件</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dirty="0" smtClean="0">
                <a:solidFill>
                  <a:schemeClr val="tx1"/>
                </a:solidFill>
                <a:latin typeface="Meiryo UI" panose="020B0604030504040204" pitchFamily="50" charset="-128"/>
                <a:ea typeface="Meiryo UI" panose="020B0604030504040204" pitchFamily="50" charset="-128"/>
              </a:rPr>
              <a:t>労務管理など、</a:t>
            </a:r>
            <a:r>
              <a:rPr kumimoji="1" lang="ja-JP" altLang="en-US" sz="1100" b="1" dirty="0">
                <a:solidFill>
                  <a:schemeClr val="tx1"/>
                </a:solidFill>
                <a:latin typeface="Meiryo UI" panose="020B0604030504040204" pitchFamily="50" charset="-128"/>
                <a:ea typeface="Meiryo UI" panose="020B0604030504040204" pitchFamily="50" charset="-128"/>
              </a:rPr>
              <a:t>外国</a:t>
            </a:r>
            <a:r>
              <a:rPr kumimoji="1" lang="ja-JP" altLang="en-US" sz="1100" b="1" dirty="0" smtClean="0">
                <a:solidFill>
                  <a:schemeClr val="tx1"/>
                </a:solidFill>
                <a:latin typeface="Meiryo UI" panose="020B0604030504040204" pitchFamily="50" charset="-128"/>
                <a:ea typeface="Meiryo UI" panose="020B0604030504040204" pitchFamily="50" charset="-128"/>
              </a:rPr>
              <a:t>人材、</a:t>
            </a:r>
            <a:r>
              <a:rPr kumimoji="1" lang="ja-JP" altLang="en-US" sz="1100" b="1" dirty="0">
                <a:solidFill>
                  <a:schemeClr val="tx1"/>
                </a:solidFill>
                <a:latin typeface="Meiryo UI" panose="020B0604030504040204" pitchFamily="50" charset="-128"/>
                <a:ea typeface="Meiryo UI" panose="020B0604030504040204" pitchFamily="50" charset="-128"/>
              </a:rPr>
              <a:t>高度人材</a:t>
            </a:r>
            <a:r>
              <a:rPr kumimoji="1" lang="ja-JP" altLang="en-US" sz="1100" dirty="0">
                <a:solidFill>
                  <a:schemeClr val="tx1"/>
                </a:solidFill>
                <a:latin typeface="Meiryo UI" panose="020B0604030504040204" pitchFamily="50" charset="-128"/>
                <a:ea typeface="Meiryo UI" panose="020B0604030504040204" pitchFamily="50" charset="-128"/>
              </a:rPr>
              <a:t>の方を受け入れたときにどのような</a:t>
            </a:r>
            <a:r>
              <a:rPr kumimoji="1" lang="ja-JP" altLang="en-US" sz="1100" b="1" dirty="0">
                <a:solidFill>
                  <a:schemeClr val="tx1"/>
                </a:solidFill>
                <a:latin typeface="Meiryo UI" panose="020B0604030504040204" pitchFamily="50" charset="-128"/>
                <a:ea typeface="Meiryo UI" panose="020B0604030504040204" pitchFamily="50" charset="-128"/>
              </a:rPr>
              <a:t>処遇</a:t>
            </a:r>
            <a:r>
              <a:rPr kumimoji="1" lang="ja-JP" altLang="en-US" sz="1100" dirty="0">
                <a:solidFill>
                  <a:schemeClr val="tx1"/>
                </a:solidFill>
                <a:latin typeface="Meiryo UI" panose="020B0604030504040204" pitchFamily="50" charset="-128"/>
                <a:ea typeface="Meiryo UI" panose="020B0604030504040204" pitchFamily="50" charset="-128"/>
              </a:rPr>
              <a:t>をしていく</a:t>
            </a:r>
            <a:r>
              <a:rPr kumimoji="1" lang="ja-JP" altLang="en-US" sz="1100" dirty="0" smtClean="0">
                <a:solidFill>
                  <a:schemeClr val="tx1"/>
                </a:solidFill>
                <a:latin typeface="Meiryo UI" panose="020B0604030504040204" pitchFamily="50" charset="-128"/>
                <a:ea typeface="Meiryo UI" panose="020B0604030504040204" pitchFamily="50" charset="-128"/>
              </a:rPr>
              <a:t>かが課題。</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（大阪の企業や教育現場では）</a:t>
            </a:r>
            <a:r>
              <a:rPr kumimoji="1" lang="ja-JP" altLang="en-US" sz="1100" b="1" dirty="0">
                <a:solidFill>
                  <a:schemeClr val="tx1"/>
                </a:solidFill>
                <a:latin typeface="Meiryo UI" panose="020B0604030504040204" pitchFamily="50" charset="-128"/>
                <a:ea typeface="Meiryo UI" panose="020B0604030504040204" pitchFamily="50" charset="-128"/>
              </a:rPr>
              <a:t>グローバル化とデジタル化</a:t>
            </a:r>
            <a:r>
              <a:rPr kumimoji="1" lang="ja-JP" altLang="en-US" sz="1100" b="1" dirty="0" smtClean="0">
                <a:solidFill>
                  <a:schemeClr val="tx1"/>
                </a:solidFill>
                <a:latin typeface="Meiryo UI" panose="020B0604030504040204" pitchFamily="50" charset="-128"/>
                <a:ea typeface="Meiryo UI" panose="020B0604030504040204" pitchFamily="50" charset="-128"/>
              </a:rPr>
              <a:t>にさらに対応していく必要がある。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2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　</a:t>
            </a:r>
            <a:r>
              <a:rPr kumimoji="1" lang="ja-JP" altLang="en-US" sz="1100" b="1" dirty="0">
                <a:solidFill>
                  <a:schemeClr val="tx1"/>
                </a:solidFill>
                <a:latin typeface="Meiryo UI" panose="020B0604030504040204" pitchFamily="50" charset="-128"/>
                <a:ea typeface="Meiryo UI" panose="020B0604030504040204" pitchFamily="50" charset="-128"/>
              </a:rPr>
              <a:t>教育も企業で行われてきた</a:t>
            </a:r>
            <a:r>
              <a:rPr kumimoji="1" lang="ja-JP" altLang="en-US" sz="1100" dirty="0">
                <a:solidFill>
                  <a:schemeClr val="tx1"/>
                </a:solidFill>
                <a:latin typeface="Meiryo UI" panose="020B0604030504040204" pitchFamily="50" charset="-128"/>
                <a:ea typeface="Meiryo UI" panose="020B0604030504040204" pitchFamily="50" charset="-128"/>
              </a:rPr>
              <a:t>ので、スキルセットを変えるような機会が少なく、</a:t>
            </a:r>
            <a:r>
              <a:rPr kumimoji="1" lang="ja-JP" altLang="en-US" sz="1100" b="1" dirty="0">
                <a:solidFill>
                  <a:schemeClr val="tx1"/>
                </a:solidFill>
                <a:latin typeface="Meiryo UI" panose="020B0604030504040204" pitchFamily="50" charset="-128"/>
                <a:ea typeface="Meiryo UI" panose="020B0604030504040204" pitchFamily="50" charset="-128"/>
              </a:rPr>
              <a:t>人材の流動性も下がる</a:t>
            </a:r>
            <a:r>
              <a:rPr kumimoji="1" lang="ja-JP" altLang="en-US" sz="1100" dirty="0">
                <a:solidFill>
                  <a:schemeClr val="tx1"/>
                </a:solidFill>
                <a:latin typeface="Meiryo UI" panose="020B0604030504040204" pitchFamily="50" charset="-128"/>
                <a:ea typeface="Meiryo UI" panose="020B0604030504040204" pitchFamily="50" charset="-128"/>
              </a:rPr>
              <a:t>。労働者のスキルセットも、大学以降の</a:t>
            </a:r>
            <a:r>
              <a:rPr kumimoji="1" lang="ja-JP" altLang="en-US" sz="1100" dirty="0" smtClean="0">
                <a:solidFill>
                  <a:schemeClr val="tx1"/>
                </a:solidFill>
                <a:latin typeface="Meiryo UI" panose="020B0604030504040204" pitchFamily="50" charset="-128"/>
                <a:ea typeface="Meiryo UI" panose="020B0604030504040204" pitchFamily="50" charset="-128"/>
              </a:rPr>
              <a:t>革新的</a:t>
            </a:r>
            <a:r>
              <a:rPr kumimoji="1" lang="ja-JP" altLang="en-US" sz="1100" dirty="0">
                <a:solidFill>
                  <a:schemeClr val="tx1"/>
                </a:solidFill>
                <a:latin typeface="Meiryo UI" panose="020B0604030504040204" pitchFamily="50" charset="-128"/>
                <a:ea typeface="Meiryo UI" panose="020B0604030504040204" pitchFamily="50" charset="-128"/>
              </a:rPr>
              <a:t>な</a:t>
            </a:r>
            <a:r>
              <a:rPr kumimoji="1" lang="ja-JP" altLang="en-US" sz="1100" dirty="0" smtClean="0">
                <a:solidFill>
                  <a:schemeClr val="tx1"/>
                </a:solidFill>
                <a:latin typeface="Meiryo UI" panose="020B0604030504040204" pitchFamily="50" charset="-128"/>
                <a:ea typeface="Meiryo UI" panose="020B0604030504040204" pitchFamily="50" charset="-128"/>
              </a:rPr>
              <a:t>成果が</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2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反映</a:t>
            </a:r>
            <a:r>
              <a:rPr kumimoji="1" lang="ja-JP" altLang="en-US" sz="1100" dirty="0">
                <a:solidFill>
                  <a:schemeClr val="tx1"/>
                </a:solidFill>
                <a:latin typeface="Meiryo UI" panose="020B0604030504040204" pitchFamily="50" charset="-128"/>
                <a:ea typeface="Meiryo UI" panose="020B0604030504040204" pitchFamily="50" charset="-128"/>
              </a:rPr>
              <a:t>されず、企業の中で</a:t>
            </a:r>
            <a:r>
              <a:rPr kumimoji="1" lang="ja-JP" altLang="en-US" sz="1100" b="1" dirty="0">
                <a:solidFill>
                  <a:schemeClr val="tx1"/>
                </a:solidFill>
                <a:latin typeface="Meiryo UI" panose="020B0604030504040204" pitchFamily="50" charset="-128"/>
                <a:ea typeface="Meiryo UI" panose="020B0604030504040204" pitchFamily="50" charset="-128"/>
              </a:rPr>
              <a:t>イノベーションを起こすような資源にもなりにくい</a:t>
            </a:r>
            <a:r>
              <a:rPr kumimoji="1" lang="ja-JP" altLang="en-US" sz="1100" dirty="0">
                <a:solidFill>
                  <a:schemeClr val="tx1"/>
                </a:solidFill>
                <a:latin typeface="Meiryo UI" panose="020B0604030504040204" pitchFamily="50" charset="-128"/>
                <a:ea typeface="Meiryo UI" panose="020B0604030504040204" pitchFamily="50" charset="-128"/>
              </a:rPr>
              <a:t>。</a:t>
            </a:r>
            <a:r>
              <a:rPr kumimoji="1" lang="ja-JP" altLang="en-US" sz="1100" b="1" dirty="0">
                <a:solidFill>
                  <a:schemeClr val="tx1"/>
                </a:solidFill>
                <a:latin typeface="Meiryo UI" panose="020B0604030504040204" pitchFamily="50" charset="-128"/>
                <a:ea typeface="Meiryo UI" panose="020B0604030504040204" pitchFamily="50" charset="-128"/>
              </a:rPr>
              <a:t>企業に依存した社会</a:t>
            </a:r>
            <a:r>
              <a:rPr kumimoji="1" lang="ja-JP" altLang="en-US" sz="1100" b="1" dirty="0" smtClean="0">
                <a:solidFill>
                  <a:schemeClr val="tx1"/>
                </a:solidFill>
                <a:latin typeface="Meiryo UI" panose="020B0604030504040204" pitchFamily="50" charset="-128"/>
                <a:ea typeface="Meiryo UI" panose="020B0604030504040204" pitchFamily="50" charset="-128"/>
              </a:rPr>
              <a:t>体制を変えていく必要がある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200"/>
              </a:lnSpc>
              <a:spcAft>
                <a:spcPts val="300"/>
              </a:spcAft>
            </a:pPr>
            <a:endParaRPr kumimoji="1" lang="en-US" altLang="ja-JP" sz="1100" dirty="0">
              <a:solidFill>
                <a:schemeClr val="tx1"/>
              </a:solidFill>
              <a:latin typeface="Meiryo UI" panose="020B0604030504040204" pitchFamily="50" charset="-128"/>
              <a:ea typeface="Meiryo UI" panose="020B0604030504040204" pitchFamily="50" charset="-128"/>
            </a:endParaRPr>
          </a:p>
          <a:p>
            <a:pPr marL="446088" indent="-446088">
              <a:lnSpc>
                <a:spcPts val="1200"/>
              </a:lnSpc>
              <a:spcBef>
                <a:spcPts val="300"/>
              </a:spcBef>
              <a:spcAft>
                <a:spcPts val="300"/>
              </a:spcAft>
            </a:pPr>
            <a:r>
              <a:rPr kumimoji="1" lang="en-US" altLang="ja-JP" sz="1100" b="1" dirty="0" smtClean="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文化創造・情報発信の基盤形成</a:t>
            </a:r>
            <a:r>
              <a:rPr kumimoji="1" lang="en-US" altLang="ja-JP" sz="1100" b="1" dirty="0" smtClean="0">
                <a:solidFill>
                  <a:schemeClr val="tx1"/>
                </a:solidFill>
                <a:latin typeface="Meiryo UI" panose="020B0604030504040204" pitchFamily="50" charset="-128"/>
                <a:ea typeface="Meiryo UI" panose="020B0604030504040204" pitchFamily="50" charset="-128"/>
              </a:rPr>
              <a:t>】</a:t>
            </a:r>
          </a:p>
          <a:p>
            <a:pPr marL="446088" indent="-446088">
              <a:lnSpc>
                <a:spcPts val="1200"/>
              </a:lnSpc>
              <a:spcBef>
                <a:spcPts val="300"/>
              </a:spcBef>
              <a:spcAft>
                <a:spcPts val="300"/>
              </a:spcAft>
            </a:pPr>
            <a:r>
              <a:rPr kumimoji="1" lang="ja-JP" altLang="en-US" sz="1100" b="1" dirty="0">
                <a:solidFill>
                  <a:prstClr val="black"/>
                </a:solidFill>
                <a:latin typeface="Meiryo UI" panose="020B0604030504040204" pitchFamily="50" charset="-128"/>
                <a:ea typeface="Meiryo UI" panose="020B0604030504040204" pitchFamily="50" charset="-128"/>
              </a:rPr>
              <a:t>　</a:t>
            </a:r>
            <a:r>
              <a:rPr kumimoji="1" lang="ja-JP" altLang="en-US" sz="1100" b="1" dirty="0" smtClean="0">
                <a:solidFill>
                  <a:prstClr val="black"/>
                </a:solidFill>
                <a:latin typeface="Meiryo UI" panose="020B0604030504040204" pitchFamily="50" charset="-128"/>
                <a:ea typeface="Meiryo UI" panose="020B0604030504040204" pitchFamily="50" charset="-128"/>
              </a:rPr>
              <a:t>　●　大阪には手の届くところに様々な経験ができる種があり、東京</a:t>
            </a:r>
            <a:r>
              <a:rPr kumimoji="1" lang="ja-JP" altLang="en-US" sz="1100" b="1" dirty="0">
                <a:solidFill>
                  <a:prstClr val="black"/>
                </a:solidFill>
                <a:latin typeface="Meiryo UI" panose="020B0604030504040204" pitchFamily="50" charset="-128"/>
                <a:ea typeface="Meiryo UI" panose="020B0604030504040204" pitchFamily="50" charset="-128"/>
              </a:rPr>
              <a:t>に</a:t>
            </a:r>
            <a:r>
              <a:rPr kumimoji="1" lang="ja-JP" altLang="en-US" sz="1100" b="1" dirty="0" smtClean="0">
                <a:solidFill>
                  <a:prstClr val="black"/>
                </a:solidFill>
                <a:latin typeface="Meiryo UI" panose="020B0604030504040204" pitchFamily="50" charset="-128"/>
                <a:ea typeface="Meiryo UI" panose="020B0604030504040204" pitchFamily="50" charset="-128"/>
              </a:rPr>
              <a:t>はない文化的な経験ができる</a:t>
            </a:r>
            <a:r>
              <a:rPr kumimoji="1" lang="ja-JP" altLang="en-US" sz="1100" dirty="0" smtClean="0">
                <a:solidFill>
                  <a:prstClr val="black"/>
                </a:solidFill>
                <a:latin typeface="Meiryo UI" panose="020B0604030504040204" pitchFamily="50" charset="-128"/>
                <a:ea typeface="Meiryo UI" panose="020B0604030504040204" pitchFamily="50" charset="-128"/>
              </a:rPr>
              <a:t>ところも非常に重要なポイント。</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御堂筋の全面歩</a:t>
            </a:r>
            <a:r>
              <a:rPr kumimoji="1" lang="ja-JP" altLang="en-US" sz="1100" dirty="0" smtClean="0">
                <a:solidFill>
                  <a:schemeClr val="tx1"/>
                </a:solidFill>
                <a:latin typeface="Meiryo UI" panose="020B0604030504040204" pitchFamily="50" charset="-128"/>
                <a:ea typeface="Meiryo UI" panose="020B0604030504040204" pitchFamily="50" charset="-128"/>
              </a:rPr>
              <a:t>行者化が実現</a:t>
            </a:r>
            <a:r>
              <a:rPr kumimoji="1" lang="ja-JP" altLang="en-US" sz="1100" dirty="0">
                <a:solidFill>
                  <a:schemeClr val="tx1"/>
                </a:solidFill>
                <a:latin typeface="Meiryo UI" panose="020B0604030504040204" pitchFamily="50" charset="-128"/>
                <a:ea typeface="Meiryo UI" panose="020B0604030504040204" pitchFamily="50" charset="-128"/>
              </a:rPr>
              <a:t>すれば、</a:t>
            </a:r>
            <a:r>
              <a:rPr kumimoji="1" lang="ja-JP" altLang="en-US" sz="1100" b="1" dirty="0">
                <a:solidFill>
                  <a:schemeClr val="tx1"/>
                </a:solidFill>
                <a:latin typeface="Meiryo UI" panose="020B0604030504040204" pitchFamily="50" charset="-128"/>
                <a:ea typeface="Meiryo UI" panose="020B0604030504040204" pitchFamily="50" charset="-128"/>
              </a:rPr>
              <a:t>大阪のシンボルロードとしてふさわしい</a:t>
            </a:r>
            <a:r>
              <a:rPr kumimoji="1" lang="ja-JP" altLang="en-US" sz="1100" dirty="0">
                <a:solidFill>
                  <a:schemeClr val="tx1"/>
                </a:solidFill>
                <a:latin typeface="Meiryo UI" panose="020B0604030504040204" pitchFamily="50" charset="-128"/>
                <a:ea typeface="Meiryo UI" panose="020B0604030504040204" pitchFamily="50" charset="-128"/>
              </a:rPr>
              <a:t>ものになる。国内外からも注目される取組み</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446088" indent="-446088">
              <a:lnSpc>
                <a:spcPts val="12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関西の訪日外国人</a:t>
            </a:r>
            <a:r>
              <a:rPr kumimoji="1" lang="ja-JP" altLang="en-US" sz="1100" dirty="0">
                <a:solidFill>
                  <a:prstClr val="black"/>
                </a:solidFill>
                <a:latin typeface="Meiryo UI" panose="020B0604030504040204" pitchFamily="50" charset="-128"/>
                <a:ea typeface="Meiryo UI" panose="020B0604030504040204" pitchFamily="50" charset="-128"/>
              </a:rPr>
              <a:t>はアジアの方がほとんどで、</a:t>
            </a:r>
            <a:r>
              <a:rPr kumimoji="1" lang="ja-JP" altLang="en-US" sz="1100" b="1" dirty="0">
                <a:solidFill>
                  <a:prstClr val="black"/>
                </a:solidFill>
                <a:latin typeface="Meiryo UI" panose="020B0604030504040204" pitchFamily="50" charset="-128"/>
                <a:ea typeface="Meiryo UI" panose="020B0604030504040204" pitchFamily="50" charset="-128"/>
              </a:rPr>
              <a:t>欧米からは非常に少ない</a:t>
            </a:r>
            <a:r>
              <a:rPr kumimoji="1" lang="ja-JP" altLang="en-US" sz="1100" dirty="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飲食とか宿泊</a:t>
            </a:r>
            <a:r>
              <a:rPr kumimoji="1" lang="ja-JP" altLang="en-US" sz="1100" dirty="0">
                <a:solidFill>
                  <a:prstClr val="black"/>
                </a:solidFill>
                <a:latin typeface="Meiryo UI" panose="020B0604030504040204" pitchFamily="50" charset="-128"/>
                <a:ea typeface="Meiryo UI" panose="020B0604030504040204" pitchFamily="50" charset="-128"/>
              </a:rPr>
              <a:t>について、</a:t>
            </a:r>
            <a:r>
              <a:rPr kumimoji="1" lang="ja-JP" altLang="en-US" sz="1100" b="1" dirty="0">
                <a:solidFill>
                  <a:prstClr val="black"/>
                </a:solidFill>
                <a:latin typeface="Meiryo UI" panose="020B0604030504040204" pitchFamily="50" charset="-128"/>
                <a:ea typeface="Meiryo UI" panose="020B0604030504040204" pitchFamily="50" charset="-128"/>
              </a:rPr>
              <a:t>一人当たりの付加価値はやや低め</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endParaRPr kumimoji="1" lang="en-US" altLang="ja-JP" sz="1100" b="1"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スマートシティ戦略の推進</a:t>
            </a:r>
            <a:r>
              <a:rPr kumimoji="1" lang="en-US" altLang="ja-JP" sz="1100" b="1" dirty="0" smtClean="0">
                <a:solidFill>
                  <a:prstClr val="black"/>
                </a:solidFill>
                <a:latin typeface="Meiryo UI" panose="020B0604030504040204" pitchFamily="50" charset="-128"/>
                <a:ea typeface="Meiryo UI" panose="020B0604030504040204" pitchFamily="50" charset="-128"/>
              </a:rPr>
              <a:t>】</a:t>
            </a:r>
          </a:p>
          <a:p>
            <a:pPr marL="85725" indent="-85725">
              <a:lnSpc>
                <a:spcPts val="1200"/>
              </a:lnSpc>
              <a:spcBef>
                <a:spcPts val="300"/>
              </a:spcBef>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　個人にとって住みやすいまちであることは重要な要素。その</a:t>
            </a:r>
            <a:r>
              <a:rPr kumimoji="1" lang="ja-JP" altLang="en-US" sz="1100" b="1" dirty="0" smtClean="0">
                <a:solidFill>
                  <a:prstClr val="black"/>
                </a:solidFill>
                <a:latin typeface="Meiryo UI" panose="020B0604030504040204" pitchFamily="50" charset="-128"/>
                <a:ea typeface="Meiryo UI" panose="020B0604030504040204" pitchFamily="50" charset="-128"/>
              </a:rPr>
              <a:t>原動力となっているのがデジタルではないか。</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a:t>
            </a:r>
            <a:r>
              <a:rPr kumimoji="1" lang="ja-JP" altLang="en-US" sz="1100" b="1" dirty="0" smtClean="0">
                <a:solidFill>
                  <a:prstClr val="black"/>
                </a:solidFill>
                <a:latin typeface="Meiryo UI" panose="020B0604030504040204" pitchFamily="50" charset="-128"/>
                <a:ea typeface="Meiryo UI" panose="020B0604030504040204" pitchFamily="50" charset="-128"/>
              </a:rPr>
              <a:t>リモートワークが人や組織に大きな変化をもたらしており</a:t>
            </a:r>
            <a:r>
              <a:rPr kumimoji="1" lang="ja-JP" altLang="en-US" sz="1100" dirty="0" smtClean="0">
                <a:solidFill>
                  <a:prstClr val="black"/>
                </a:solidFill>
                <a:latin typeface="Meiryo UI" panose="020B0604030504040204" pitchFamily="50" charset="-128"/>
                <a:ea typeface="Meiryo UI" panose="020B0604030504040204" pitchFamily="50" charset="-128"/>
              </a:rPr>
              <a:t>、自律走行的な仕事の仕方に変化している。変化のキーワードは「ネットワーク」。</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匠の技とか暗黙知みたいなものは製造業を中心に蓄積されている。それをデータ化し、</a:t>
            </a:r>
            <a:r>
              <a:rPr kumimoji="1" lang="en-US" altLang="ja-JP" sz="1100" dirty="0" smtClean="0">
                <a:solidFill>
                  <a:prstClr val="black"/>
                </a:solidFill>
                <a:latin typeface="Meiryo UI" panose="020B0604030504040204" pitchFamily="50" charset="-128"/>
                <a:ea typeface="Meiryo UI" panose="020B0604030504040204" pitchFamily="50" charset="-128"/>
              </a:rPr>
              <a:t>AI</a:t>
            </a:r>
            <a:r>
              <a:rPr kumimoji="1" lang="ja-JP" altLang="en-US" sz="1100" dirty="0" smtClean="0">
                <a:solidFill>
                  <a:prstClr val="black"/>
                </a:solidFill>
                <a:latin typeface="Meiryo UI" panose="020B0604030504040204" pitchFamily="50" charset="-128"/>
                <a:ea typeface="Meiryo UI" panose="020B0604030504040204" pitchFamily="50" charset="-128"/>
              </a:rPr>
              <a:t>で分析してイノベーションにつなげることが考えられる。</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　基礎自治体のエリアではなく、</a:t>
            </a:r>
            <a:r>
              <a:rPr kumimoji="1" lang="ja-JP" altLang="en-US" sz="1100" b="1" dirty="0" smtClean="0">
                <a:solidFill>
                  <a:prstClr val="black"/>
                </a:solidFill>
                <a:latin typeface="Meiryo UI" panose="020B0604030504040204" pitchFamily="50" charset="-128"/>
                <a:ea typeface="Meiryo UI" panose="020B0604030504040204" pitchFamily="50" charset="-128"/>
              </a:rPr>
              <a:t>人の生活圏でデータを集める</a:t>
            </a:r>
            <a:r>
              <a:rPr kumimoji="1" lang="ja-JP" altLang="en-US" sz="1100" dirty="0" smtClean="0">
                <a:solidFill>
                  <a:prstClr val="black"/>
                </a:solidFill>
                <a:latin typeface="Meiryo UI" panose="020B0604030504040204" pitchFamily="50" charset="-128"/>
                <a:ea typeface="Meiryo UI" panose="020B0604030504040204" pitchFamily="50" charset="-128"/>
              </a:rPr>
              <a:t>ことが重要。</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地域</a:t>
            </a:r>
            <a:r>
              <a:rPr kumimoji="1" lang="en-US" altLang="ja-JP" sz="1100" dirty="0">
                <a:solidFill>
                  <a:schemeClr val="tx1"/>
                </a:solidFill>
                <a:latin typeface="Meiryo UI" panose="020B0604030504040204" pitchFamily="50" charset="-128"/>
                <a:ea typeface="Meiryo UI" panose="020B0604030504040204" pitchFamily="50" charset="-128"/>
              </a:rPr>
              <a:t>DX</a:t>
            </a:r>
            <a:r>
              <a:rPr kumimoji="1" lang="ja-JP" altLang="en-US" sz="1100" dirty="0">
                <a:solidFill>
                  <a:schemeClr val="tx1"/>
                </a:solidFill>
                <a:latin typeface="Meiryo UI" panose="020B0604030504040204" pitchFamily="50" charset="-128"/>
                <a:ea typeface="Meiryo UI" panose="020B0604030504040204" pitchFamily="50" charset="-128"/>
              </a:rPr>
              <a:t>の中心はデータであり、どこまで正確なデータを集められるかが重要。基礎自治体のオープンデータだけでなく</a:t>
            </a:r>
            <a:r>
              <a:rPr kumimoji="1" lang="ja-JP" altLang="en-US" sz="1100" b="1" dirty="0">
                <a:solidFill>
                  <a:schemeClr val="tx1"/>
                </a:solidFill>
                <a:latin typeface="Meiryo UI" panose="020B0604030504040204" pitchFamily="50" charset="-128"/>
                <a:ea typeface="Meiryo UI" panose="020B0604030504040204" pitchFamily="50" charset="-128"/>
              </a:rPr>
              <a:t>市民発信のデータが必要。</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　情報</a:t>
            </a:r>
            <a:r>
              <a:rPr kumimoji="1" lang="ja-JP" altLang="en-US" sz="1100" dirty="0">
                <a:solidFill>
                  <a:prstClr val="black"/>
                </a:solidFill>
                <a:latin typeface="Meiryo UI" panose="020B0604030504040204" pitchFamily="50" charset="-128"/>
                <a:ea typeface="Meiryo UI" panose="020B0604030504040204" pitchFamily="50" charset="-128"/>
              </a:rPr>
              <a:t>管理の技術が進歩</a:t>
            </a:r>
            <a:r>
              <a:rPr kumimoji="1" lang="ja-JP" altLang="en-US" sz="1100" dirty="0" smtClean="0">
                <a:solidFill>
                  <a:prstClr val="black"/>
                </a:solidFill>
                <a:latin typeface="Meiryo UI" panose="020B0604030504040204" pitchFamily="50" charset="-128"/>
                <a:ea typeface="Meiryo UI" panose="020B0604030504040204" pitchFamily="50" charset="-128"/>
              </a:rPr>
              <a:t>して、</a:t>
            </a:r>
            <a:r>
              <a:rPr kumimoji="1" lang="ja-JP" altLang="en-US" sz="1100" dirty="0">
                <a:solidFill>
                  <a:prstClr val="black"/>
                </a:solidFill>
                <a:latin typeface="Meiryo UI" panose="020B0604030504040204" pitchFamily="50" charset="-128"/>
                <a:ea typeface="Meiryo UI" panose="020B0604030504040204" pitchFamily="50" charset="-128"/>
              </a:rPr>
              <a:t>諸外国では</a:t>
            </a:r>
            <a:r>
              <a:rPr kumimoji="1" lang="ja-JP" altLang="en-US" sz="1100" dirty="0" smtClean="0">
                <a:solidFill>
                  <a:prstClr val="black"/>
                </a:solidFill>
                <a:latin typeface="Meiryo UI" panose="020B0604030504040204" pitchFamily="50" charset="-128"/>
                <a:ea typeface="Meiryo UI" panose="020B0604030504040204" pitchFamily="50" charset="-128"/>
              </a:rPr>
              <a:t>散在して</a:t>
            </a:r>
            <a:r>
              <a:rPr kumimoji="1" lang="ja-JP" altLang="en-US" sz="1100" dirty="0">
                <a:solidFill>
                  <a:prstClr val="black"/>
                </a:solidFill>
                <a:latin typeface="Meiryo UI" panose="020B0604030504040204" pitchFamily="50" charset="-128"/>
                <a:ea typeface="Meiryo UI" panose="020B0604030504040204" pitchFamily="50" charset="-128"/>
              </a:rPr>
              <a:t>いる情報を統合していったが、</a:t>
            </a:r>
            <a:r>
              <a:rPr kumimoji="1" lang="ja-JP" altLang="en-US" sz="1100" dirty="0" smtClean="0">
                <a:solidFill>
                  <a:prstClr val="black"/>
                </a:solidFill>
                <a:latin typeface="Meiryo UI" panose="020B0604030504040204" pitchFamily="50" charset="-128"/>
                <a:ea typeface="Meiryo UI" panose="020B0604030504040204" pitchFamily="50" charset="-128"/>
              </a:rPr>
              <a:t>日本では</a:t>
            </a:r>
            <a:r>
              <a:rPr kumimoji="1" lang="ja-JP" altLang="en-US" sz="1100" dirty="0">
                <a:solidFill>
                  <a:prstClr val="black"/>
                </a:solidFill>
                <a:latin typeface="Meiryo UI" panose="020B0604030504040204" pitchFamily="50" charset="-128"/>
                <a:ea typeface="Meiryo UI" panose="020B0604030504040204" pitchFamily="50" charset="-128"/>
              </a:rPr>
              <a:t>、濫用や流出への懸念</a:t>
            </a:r>
            <a:r>
              <a:rPr kumimoji="1" lang="ja-JP" altLang="en-US" sz="1100" dirty="0" smtClean="0">
                <a:solidFill>
                  <a:prstClr val="black"/>
                </a:solidFill>
                <a:latin typeface="Meiryo UI" panose="020B0604030504040204" pitchFamily="50" charset="-128"/>
                <a:ea typeface="Meiryo UI" panose="020B0604030504040204" pitchFamily="50" charset="-128"/>
              </a:rPr>
              <a:t>から、行政</a:t>
            </a:r>
            <a:r>
              <a:rPr kumimoji="1" lang="ja-JP" altLang="en-US" sz="1100" dirty="0">
                <a:solidFill>
                  <a:prstClr val="black"/>
                </a:solidFill>
                <a:latin typeface="Meiryo UI" panose="020B0604030504040204" pitchFamily="50" charset="-128"/>
                <a:ea typeface="Meiryo UI" panose="020B0604030504040204" pitchFamily="50" charset="-128"/>
              </a:rPr>
              <a:t>はできる限り情報を集めない</a:t>
            </a:r>
            <a:r>
              <a:rPr kumimoji="1" lang="ja-JP" altLang="en-US" sz="1100" dirty="0" smtClean="0">
                <a:solidFill>
                  <a:prstClr val="black"/>
                </a:solidFill>
                <a:latin typeface="Meiryo UI" panose="020B0604030504040204" pitchFamily="50" charset="-128"/>
                <a:ea typeface="Meiryo UI" panose="020B0604030504040204" pitchFamily="50" charset="-128"/>
              </a:rPr>
              <a:t>政</a:t>
            </a:r>
            <a:r>
              <a:rPr kumimoji="1" lang="en-US" altLang="ja-JP" sz="1100" dirty="0" smtClean="0">
                <a:solidFill>
                  <a:prstClr val="black"/>
                </a:solidFill>
                <a:latin typeface="Meiryo UI" panose="020B0604030504040204" pitchFamily="50" charset="-128"/>
                <a:ea typeface="Meiryo UI" panose="020B0604030504040204" pitchFamily="50" charset="-128"/>
              </a:rPr>
              <a:t/>
            </a:r>
            <a:br>
              <a:rPr kumimoji="1" lang="en-US" altLang="ja-JP" sz="1100" dirty="0" smtClean="0">
                <a:solidFill>
                  <a:prstClr val="black"/>
                </a:solidFill>
                <a:latin typeface="Meiryo UI" panose="020B0604030504040204" pitchFamily="50" charset="-128"/>
                <a:ea typeface="Meiryo UI" panose="020B0604030504040204" pitchFamily="50" charset="-128"/>
              </a:rPr>
            </a:br>
            <a:r>
              <a:rPr kumimoji="1" lang="ja-JP" altLang="en-US" sz="1100" dirty="0" smtClean="0">
                <a:solidFill>
                  <a:prstClr val="black"/>
                </a:solidFill>
                <a:latin typeface="Meiryo UI" panose="020B0604030504040204" pitchFamily="50" charset="-128"/>
                <a:ea typeface="Meiryo UI" panose="020B0604030504040204" pitchFamily="50" charset="-128"/>
              </a:rPr>
              <a:t>　　 　策</a:t>
            </a:r>
            <a:r>
              <a:rPr kumimoji="1" lang="ja-JP" altLang="en-US" sz="1100" dirty="0">
                <a:solidFill>
                  <a:prstClr val="black"/>
                </a:solidFill>
                <a:latin typeface="Meiryo UI" panose="020B0604030504040204" pitchFamily="50" charset="-128"/>
                <a:ea typeface="Meiryo UI" panose="020B0604030504040204" pitchFamily="50" charset="-128"/>
              </a:rPr>
              <a:t>が選択されてきた</a:t>
            </a:r>
            <a:r>
              <a:rPr kumimoji="1" lang="ja-JP" altLang="en-US" sz="1100" dirty="0" smtClean="0">
                <a:solidFill>
                  <a:prstClr val="black"/>
                </a:solidFill>
                <a:latin typeface="Meiryo UI" panose="020B0604030504040204" pitchFamily="50" charset="-128"/>
                <a:ea typeface="Meiryo UI" panose="020B0604030504040204" pitchFamily="50" charset="-128"/>
              </a:rPr>
              <a:t>。コロナ</a:t>
            </a:r>
            <a:r>
              <a:rPr kumimoji="1" lang="ja-JP" altLang="en-US" sz="1100" dirty="0">
                <a:solidFill>
                  <a:prstClr val="black"/>
                </a:solidFill>
                <a:latin typeface="Meiryo UI" panose="020B0604030504040204" pitchFamily="50" charset="-128"/>
                <a:ea typeface="Meiryo UI" panose="020B0604030504040204" pitchFamily="50" charset="-128"/>
              </a:rPr>
              <a:t>禍になって、給付金やワクチンなど、一気に何かを動かそうとすると全く動かないことが発覚</a:t>
            </a:r>
            <a:r>
              <a:rPr kumimoji="1" lang="ja-JP" altLang="en-US" sz="1100" dirty="0" smtClean="0">
                <a:solidFill>
                  <a:prstClr val="black"/>
                </a:solidFill>
                <a:latin typeface="Meiryo UI" panose="020B0604030504040204" pitchFamily="50" charset="-128"/>
                <a:ea typeface="Meiryo UI" panose="020B0604030504040204" pitchFamily="50" charset="-128"/>
              </a:rPr>
              <a:t>。トータル</a:t>
            </a:r>
            <a:r>
              <a:rPr kumimoji="1" lang="ja-JP" altLang="en-US" sz="1100" dirty="0">
                <a:solidFill>
                  <a:prstClr val="black"/>
                </a:solidFill>
                <a:latin typeface="Meiryo UI" panose="020B0604030504040204" pitchFamily="50" charset="-128"/>
                <a:ea typeface="Meiryo UI" panose="020B0604030504040204" pitchFamily="50" charset="-128"/>
              </a:rPr>
              <a:t>に状況把握して、それに対応</a:t>
            </a:r>
            <a:r>
              <a:rPr kumimoji="1" lang="ja-JP" altLang="en-US" sz="1100" dirty="0" smtClean="0">
                <a:solidFill>
                  <a:prstClr val="black"/>
                </a:solidFill>
                <a:latin typeface="Meiryo UI" panose="020B0604030504040204" pitchFamily="50" charset="-128"/>
                <a:ea typeface="Meiryo UI" panose="020B0604030504040204" pitchFamily="50" charset="-128"/>
              </a:rPr>
              <a:t>し</a:t>
            </a:r>
            <a:r>
              <a:rPr kumimoji="1" lang="en-US" altLang="ja-JP" sz="1100" dirty="0" smtClean="0">
                <a:solidFill>
                  <a:prstClr val="black"/>
                </a:solidFill>
                <a:latin typeface="Meiryo UI" panose="020B0604030504040204" pitchFamily="50" charset="-128"/>
                <a:ea typeface="Meiryo UI" panose="020B0604030504040204" pitchFamily="50" charset="-128"/>
              </a:rPr>
              <a:t/>
            </a:r>
            <a:br>
              <a:rPr kumimoji="1" lang="en-US" altLang="ja-JP" sz="1100" dirty="0" smtClean="0">
                <a:solidFill>
                  <a:prstClr val="black"/>
                </a:solidFill>
                <a:latin typeface="Meiryo UI" panose="020B0604030504040204" pitchFamily="50" charset="-128"/>
                <a:ea typeface="Meiryo UI" panose="020B0604030504040204" pitchFamily="50" charset="-128"/>
              </a:rPr>
            </a:b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err="1" smtClean="0">
                <a:solidFill>
                  <a:prstClr val="black"/>
                </a:solidFill>
                <a:latin typeface="Meiryo UI" panose="020B0604030504040204" pitchFamily="50" charset="-128"/>
                <a:ea typeface="Meiryo UI" panose="020B0604030504040204" pitchFamily="50" charset="-128"/>
              </a:rPr>
              <a:t>た</a:t>
            </a:r>
            <a:r>
              <a:rPr kumimoji="1" lang="ja-JP" altLang="en-US" sz="1100" dirty="0">
                <a:solidFill>
                  <a:prstClr val="black"/>
                </a:solidFill>
                <a:latin typeface="Meiryo UI" panose="020B0604030504040204" pitchFamily="50" charset="-128"/>
                <a:ea typeface="Meiryo UI" panose="020B0604030504040204" pitchFamily="50" charset="-128"/>
              </a:rPr>
              <a:t>措置が弾力的に取れるという</a:t>
            </a:r>
            <a:r>
              <a:rPr kumimoji="1" lang="ja-JP" altLang="en-US" sz="1100" dirty="0" smtClean="0">
                <a:solidFill>
                  <a:prstClr val="black"/>
                </a:solidFill>
                <a:latin typeface="Meiryo UI" panose="020B0604030504040204" pitchFamily="50" charset="-128"/>
                <a:ea typeface="Meiryo UI" panose="020B0604030504040204" pitchFamily="50" charset="-128"/>
              </a:rPr>
              <a:t>基盤が必要ではないか。</a:t>
            </a:r>
            <a:endParaRPr kumimoji="1" lang="ja-JP" altLang="en-US" sz="1100" dirty="0">
              <a:solidFill>
                <a:prstClr val="black"/>
              </a:solidFill>
              <a:latin typeface="Meiryo UI" panose="020B0604030504040204" pitchFamily="50" charset="-128"/>
              <a:ea typeface="Meiryo UI" panose="020B0604030504040204" pitchFamily="50" charset="-128"/>
            </a:endParaRPr>
          </a:p>
          <a:p>
            <a:pPr marL="446088" indent="-446088">
              <a:lnSpc>
                <a:spcPts val="12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　東京と比べて大阪は</a:t>
            </a:r>
            <a:r>
              <a:rPr kumimoji="1" lang="ja-JP" altLang="en-US" sz="1100" dirty="0">
                <a:solidFill>
                  <a:prstClr val="black"/>
                </a:solidFill>
                <a:latin typeface="Meiryo UI" panose="020B0604030504040204" pitchFamily="50" charset="-128"/>
                <a:ea typeface="Meiryo UI" panose="020B0604030504040204" pitchFamily="50" charset="-128"/>
              </a:rPr>
              <a:t>デジタル</a:t>
            </a:r>
            <a:r>
              <a:rPr kumimoji="1" lang="ja-JP" altLang="en-US" sz="1100" dirty="0" smtClean="0">
                <a:solidFill>
                  <a:prstClr val="black"/>
                </a:solidFill>
                <a:latin typeface="Meiryo UI" panose="020B0604030504040204" pitchFamily="50" charset="-128"/>
                <a:ea typeface="Meiryo UI" panose="020B0604030504040204" pitchFamily="50" charset="-128"/>
              </a:rPr>
              <a:t>関係の産業が育っておらず、</a:t>
            </a:r>
            <a:r>
              <a:rPr kumimoji="1" lang="ja-JP" altLang="en-US" sz="1100" b="1" dirty="0" smtClean="0">
                <a:solidFill>
                  <a:prstClr val="black"/>
                </a:solidFill>
                <a:latin typeface="Meiryo UI" panose="020B0604030504040204" pitchFamily="50" charset="-128"/>
                <a:ea typeface="Meiryo UI" panose="020B0604030504040204" pitchFamily="50" charset="-128"/>
              </a:rPr>
              <a:t>デジタル化が進んでいない</a:t>
            </a:r>
            <a:r>
              <a:rPr kumimoji="1" lang="ja-JP" altLang="en-US" sz="1100" dirty="0" smtClean="0">
                <a:solidFill>
                  <a:prstClr val="black"/>
                </a:solidFill>
                <a:latin typeface="Meiryo UI" panose="020B0604030504040204" pitchFamily="50" charset="-128"/>
                <a:ea typeface="Meiryo UI" panose="020B0604030504040204" pitchFamily="50" charset="-128"/>
              </a:rPr>
              <a:t>。</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200"/>
              </a:lnSpc>
              <a:spcBef>
                <a:spcPts val="300"/>
              </a:spcBef>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endParaRPr kumimoji="1" lang="en-US" altLang="ja-JP" sz="1100" b="1" dirty="0" smtClean="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b="1" dirty="0">
                <a:solidFill>
                  <a:prstClr val="black"/>
                </a:solidFill>
                <a:latin typeface="Meiryo UI" panose="020B0604030504040204" pitchFamily="50" charset="-128"/>
                <a:ea typeface="Meiryo UI" panose="020B0604030504040204" pitchFamily="50" charset="-128"/>
              </a:rPr>
              <a:t>　　</a:t>
            </a: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marL="85725" indent="-85725">
              <a:lnSpc>
                <a:spcPts val="1300"/>
              </a:lnSpc>
              <a:spcAft>
                <a:spcPts val="300"/>
              </a:spcAft>
            </a:pPr>
            <a:endParaRPr kumimoji="1" lang="ja-JP" altLang="en-US" sz="11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280781966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2" name="表 4">
            <a:extLst>
              <a:ext uri="{FF2B5EF4-FFF2-40B4-BE49-F238E27FC236}">
                <a16:creationId xmlns:a16="http://schemas.microsoft.com/office/drawing/2014/main" id="{0BEB7F75-E454-1F81-DD35-3BCEF195CA0F}"/>
              </a:ext>
            </a:extLst>
          </p:cNvPr>
          <p:cNvGraphicFramePr>
            <a:graphicFrameLocks noGrp="1"/>
          </p:cNvGraphicFramePr>
          <p:nvPr>
            <p:extLst>
              <p:ext uri="{D42A27DB-BD31-4B8C-83A1-F6EECF244321}">
                <p14:modId xmlns:p14="http://schemas.microsoft.com/office/powerpoint/2010/main" val="570672471"/>
              </p:ext>
            </p:extLst>
          </p:nvPr>
        </p:nvGraphicFramePr>
        <p:xfrm>
          <a:off x="308022" y="4307861"/>
          <a:ext cx="3810377" cy="2225040"/>
        </p:xfrm>
        <a:graphic>
          <a:graphicData uri="http://schemas.openxmlformats.org/drawingml/2006/table">
            <a:tbl>
              <a:tblPr firstRow="1" bandRow="1">
                <a:tableStyleId>{5940675A-B579-460E-94D1-54222C63F5DA}</a:tableStyleId>
              </a:tblPr>
              <a:tblGrid>
                <a:gridCol w="3073554">
                  <a:extLst>
                    <a:ext uri="{9D8B030D-6E8A-4147-A177-3AD203B41FA5}">
                      <a16:colId xmlns:a16="http://schemas.microsoft.com/office/drawing/2014/main" val="2090096715"/>
                    </a:ext>
                  </a:extLst>
                </a:gridCol>
                <a:gridCol w="736823">
                  <a:extLst>
                    <a:ext uri="{9D8B030D-6E8A-4147-A177-3AD203B41FA5}">
                      <a16:colId xmlns:a16="http://schemas.microsoft.com/office/drawing/2014/main" val="1615887528"/>
                    </a:ext>
                  </a:extLst>
                </a:gridCol>
              </a:tblGrid>
              <a:tr h="370840">
                <a:tc>
                  <a:txBody>
                    <a:bodyPr/>
                    <a:lstStyle/>
                    <a:p>
                      <a:r>
                        <a:rPr kumimoji="1" lang="ja-JP" altLang="en-US" sz="1200" dirty="0"/>
                        <a:t>資金調達（助成金・補助金）</a:t>
                      </a:r>
                    </a:p>
                  </a:txBody>
                  <a:tcPr/>
                </a:tc>
                <a:tc>
                  <a:txBody>
                    <a:bodyPr/>
                    <a:lstStyle/>
                    <a:p>
                      <a:r>
                        <a:rPr kumimoji="1" lang="en-US" altLang="ja-JP" sz="1200" dirty="0" smtClean="0"/>
                        <a:t>56.2%</a:t>
                      </a:r>
                      <a:endParaRPr kumimoji="1" lang="ja-JP" altLang="en-US" sz="1200" dirty="0"/>
                    </a:p>
                  </a:txBody>
                  <a:tcPr/>
                </a:tc>
                <a:extLst>
                  <a:ext uri="{0D108BD9-81ED-4DB2-BD59-A6C34878D82A}">
                    <a16:rowId xmlns:a16="http://schemas.microsoft.com/office/drawing/2014/main" val="1665148362"/>
                  </a:ext>
                </a:extLst>
              </a:tr>
              <a:tr h="370840">
                <a:tc>
                  <a:txBody>
                    <a:bodyPr/>
                    <a:lstStyle/>
                    <a:p>
                      <a:r>
                        <a:rPr kumimoji="1" lang="ja-JP" altLang="en-US" sz="1200" dirty="0"/>
                        <a:t>資金調達（融資）</a:t>
                      </a:r>
                    </a:p>
                  </a:txBody>
                  <a:tcPr/>
                </a:tc>
                <a:tc>
                  <a:txBody>
                    <a:bodyPr/>
                    <a:lstStyle/>
                    <a:p>
                      <a:r>
                        <a:rPr kumimoji="1" lang="en-US" altLang="ja-JP" sz="1200" dirty="0" smtClean="0"/>
                        <a:t>33.9%</a:t>
                      </a:r>
                      <a:endParaRPr kumimoji="1" lang="ja-JP" altLang="en-US" sz="1200" dirty="0"/>
                    </a:p>
                  </a:txBody>
                  <a:tcPr/>
                </a:tc>
                <a:extLst>
                  <a:ext uri="{0D108BD9-81ED-4DB2-BD59-A6C34878D82A}">
                    <a16:rowId xmlns:a16="http://schemas.microsoft.com/office/drawing/2014/main" val="2257892636"/>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資金調達（ベンチャーキャピタル）</a:t>
                      </a:r>
                      <a:endParaRPr kumimoji="1" lang="ja-JP" altLang="en-US" sz="1200" dirty="0"/>
                    </a:p>
                  </a:txBody>
                  <a:tcPr/>
                </a:tc>
                <a:tc>
                  <a:txBody>
                    <a:bodyPr/>
                    <a:lstStyle/>
                    <a:p>
                      <a:r>
                        <a:rPr kumimoji="1" lang="en-US" altLang="ja-JP" sz="1200" dirty="0" smtClean="0"/>
                        <a:t>28.9%</a:t>
                      </a:r>
                      <a:endParaRPr kumimoji="1" lang="ja-JP" altLang="en-US" sz="1200" dirty="0"/>
                    </a:p>
                  </a:txBody>
                  <a:tcPr/>
                </a:tc>
                <a:extLst>
                  <a:ext uri="{0D108BD9-81ED-4DB2-BD59-A6C34878D82A}">
                    <a16:rowId xmlns:a16="http://schemas.microsoft.com/office/drawing/2014/main" val="37870197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資金調達（クラフドファインディング）</a:t>
                      </a:r>
                    </a:p>
                  </a:txBody>
                  <a:tcPr/>
                </a:tc>
                <a:tc>
                  <a:txBody>
                    <a:bodyPr/>
                    <a:lstStyle/>
                    <a:p>
                      <a:r>
                        <a:rPr kumimoji="1" lang="en-US" altLang="ja-JP" sz="1200" dirty="0" smtClean="0"/>
                        <a:t>28.1%</a:t>
                      </a:r>
                      <a:endParaRPr kumimoji="1" lang="ja-JP" altLang="en-US" sz="1200" dirty="0"/>
                    </a:p>
                  </a:txBody>
                  <a:tcPr/>
                </a:tc>
                <a:extLst>
                  <a:ext uri="{0D108BD9-81ED-4DB2-BD59-A6C34878D82A}">
                    <a16:rowId xmlns:a16="http://schemas.microsoft.com/office/drawing/2014/main" val="502639572"/>
                  </a:ext>
                </a:extLst>
              </a:tr>
              <a:tr h="370840">
                <a:tc>
                  <a:txBody>
                    <a:bodyPr/>
                    <a:lstStyle/>
                    <a:p>
                      <a:r>
                        <a:rPr kumimoji="1" lang="ja-JP" altLang="en-US" sz="1200" dirty="0" smtClean="0"/>
                        <a:t>人材の紹介</a:t>
                      </a:r>
                      <a:r>
                        <a:rPr kumimoji="1" lang="en-US" altLang="ja-JP" sz="1200" dirty="0" smtClean="0"/>
                        <a:t>(</a:t>
                      </a:r>
                      <a:r>
                        <a:rPr kumimoji="1" lang="ja-JP" altLang="en-US" sz="1200" dirty="0" smtClean="0"/>
                        <a:t>右腕）</a:t>
                      </a:r>
                      <a:endParaRPr kumimoji="1" lang="ja-JP" altLang="en-US" sz="1200" dirty="0"/>
                    </a:p>
                  </a:txBody>
                  <a:tcPr/>
                </a:tc>
                <a:tc>
                  <a:txBody>
                    <a:bodyPr/>
                    <a:lstStyle/>
                    <a:p>
                      <a:r>
                        <a:rPr kumimoji="1" lang="en-US" altLang="ja-JP" sz="1200" dirty="0" smtClean="0"/>
                        <a:t>25.6%</a:t>
                      </a:r>
                      <a:endParaRPr kumimoji="1" lang="ja-JP" altLang="en-US" sz="1200" dirty="0"/>
                    </a:p>
                  </a:txBody>
                  <a:tcPr/>
                </a:tc>
                <a:extLst>
                  <a:ext uri="{0D108BD9-81ED-4DB2-BD59-A6C34878D82A}">
                    <a16:rowId xmlns:a16="http://schemas.microsoft.com/office/drawing/2014/main" val="4282115438"/>
                  </a:ext>
                </a:extLst>
              </a:tr>
              <a:tr h="370840">
                <a:tc>
                  <a:txBody>
                    <a:bodyPr/>
                    <a:lstStyle/>
                    <a:p>
                      <a:r>
                        <a:rPr kumimoji="1" lang="ja-JP" altLang="en-US" sz="1200" dirty="0" smtClean="0"/>
                        <a:t>人材の紹介（エンジニア等技術者）</a:t>
                      </a:r>
                      <a:endParaRPr kumimoji="1" lang="ja-JP" altLang="en-US" sz="1200" dirty="0"/>
                    </a:p>
                  </a:txBody>
                  <a:tcPr/>
                </a:tc>
                <a:tc>
                  <a:txBody>
                    <a:bodyPr/>
                    <a:lstStyle/>
                    <a:p>
                      <a:r>
                        <a:rPr kumimoji="1" lang="en-US" altLang="ja-JP" sz="1200" dirty="0" smtClean="0"/>
                        <a:t>25.6%</a:t>
                      </a:r>
                      <a:endParaRPr kumimoji="1" lang="ja-JP" altLang="en-US" sz="1200" dirty="0"/>
                    </a:p>
                  </a:txBody>
                  <a:tcPr/>
                </a:tc>
                <a:extLst>
                  <a:ext uri="{0D108BD9-81ED-4DB2-BD59-A6C34878D82A}">
                    <a16:rowId xmlns:a16="http://schemas.microsoft.com/office/drawing/2014/main" val="430805356"/>
                  </a:ext>
                </a:extLst>
              </a:tr>
            </a:tbl>
          </a:graphicData>
        </a:graphic>
      </p:graphicFrame>
      <p:sp>
        <p:nvSpPr>
          <p:cNvPr id="7" name="正方形/長方形 6">
            <a:extLst>
              <a:ext uri="{FF2B5EF4-FFF2-40B4-BE49-F238E27FC236}">
                <a16:creationId xmlns:a16="http://schemas.microsoft.com/office/drawing/2014/main" id="{1F75AABF-6381-8CB3-385E-2CCF915B130C}"/>
              </a:ext>
            </a:extLst>
          </p:cNvPr>
          <p:cNvSpPr/>
          <p:nvPr/>
        </p:nvSpPr>
        <p:spPr>
          <a:xfrm>
            <a:off x="74192" y="412889"/>
            <a:ext cx="8872169" cy="1146609"/>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sz="1400" dirty="0">
                <a:solidFill>
                  <a:schemeClr val="tx1"/>
                </a:solidFill>
                <a:latin typeface="Meiryo UI" panose="020B0604030504040204" pitchFamily="50" charset="-128"/>
                <a:ea typeface="Meiryo UI" panose="020B0604030504040204" pitchFamily="50" charset="-128"/>
              </a:rPr>
              <a:t>近畿経済産業局の調査によると</a:t>
            </a:r>
            <a:r>
              <a:rPr kumimoji="1" lang="ja-JP" altLang="en-US" sz="1400" dirty="0" smtClean="0">
                <a:solidFill>
                  <a:schemeClr val="tx1"/>
                </a:solidFill>
                <a:latin typeface="Meiryo UI" panose="020B0604030504040204" pitchFamily="50" charset="-128"/>
                <a:ea typeface="Meiryo UI" panose="020B0604030504040204" pitchFamily="50" charset="-128"/>
              </a:rPr>
              <a:t>、関西における若年層が「起業」を考えるきっかけについては、「先輩・後輩・友人・知人等の周囲の人物の影響」、「インターネット・</a:t>
            </a:r>
            <a:r>
              <a:rPr kumimoji="1" lang="en-US" altLang="ja-JP" sz="1400" dirty="0" smtClean="0">
                <a:solidFill>
                  <a:schemeClr val="tx1"/>
                </a:solidFill>
                <a:latin typeface="Meiryo UI" panose="020B0604030504040204" pitchFamily="50" charset="-128"/>
                <a:ea typeface="Meiryo UI" panose="020B0604030504040204" pitchFamily="50" charset="-128"/>
              </a:rPr>
              <a:t>SNS</a:t>
            </a:r>
            <a:r>
              <a:rPr kumimoji="1" lang="ja-JP" altLang="en-US" sz="1400" dirty="0" smtClean="0">
                <a:solidFill>
                  <a:schemeClr val="tx1"/>
                </a:solidFill>
                <a:latin typeface="Meiryo UI" panose="020B0604030504040204" pitchFamily="50" charset="-128"/>
                <a:ea typeface="Meiryo UI" panose="020B0604030504040204" pitchFamily="50" charset="-128"/>
              </a:rPr>
              <a:t>等の影響」、「親・親族の影響」が上位を占めている。</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dirty="0" smtClean="0">
                <a:solidFill>
                  <a:schemeClr val="tx1"/>
                </a:solidFill>
                <a:latin typeface="Meiryo UI" panose="020B0604030504040204" pitchFamily="50" charset="-128"/>
                <a:ea typeface="Meiryo UI" panose="020B0604030504040204" pitchFamily="50" charset="-128"/>
              </a:rPr>
              <a:t>起業するにあたって課題だと考えていること（</a:t>
            </a:r>
            <a:r>
              <a:rPr kumimoji="1" lang="ja-JP" altLang="en-US" sz="1400" dirty="0">
                <a:solidFill>
                  <a:schemeClr val="tx1"/>
                </a:solidFill>
                <a:latin typeface="Meiryo UI" panose="020B0604030504040204" pitchFamily="50" charset="-128"/>
                <a:ea typeface="Meiryo UI" panose="020B0604030504040204" pitchFamily="50" charset="-128"/>
              </a:rPr>
              <a:t>阻害要因）については、「資金調達</a:t>
            </a:r>
            <a:r>
              <a:rPr kumimoji="1" lang="ja-JP" altLang="en-US" sz="1400" dirty="0" smtClean="0">
                <a:solidFill>
                  <a:schemeClr val="tx1"/>
                </a:solidFill>
                <a:latin typeface="Meiryo UI" panose="020B0604030504040204" pitchFamily="50" charset="-128"/>
                <a:ea typeface="Meiryo UI" panose="020B0604030504040204" pitchFamily="50" charset="-128"/>
              </a:rPr>
              <a:t>」、「</a:t>
            </a:r>
            <a:r>
              <a:rPr kumimoji="1" lang="ja-JP" altLang="en-US" sz="1400" dirty="0">
                <a:solidFill>
                  <a:schemeClr val="tx1"/>
                </a:solidFill>
                <a:latin typeface="Meiryo UI" panose="020B0604030504040204" pitchFamily="50" charset="-128"/>
                <a:ea typeface="Meiryo UI" panose="020B0604030504040204" pitchFamily="50" charset="-128"/>
              </a:rPr>
              <a:t>経営の知識（財務・税務・法務等）が不足</a:t>
            </a:r>
            <a:r>
              <a:rPr kumimoji="1" lang="ja-JP" altLang="en-US" sz="1400" dirty="0" smtClean="0">
                <a:solidFill>
                  <a:schemeClr val="tx1"/>
                </a:solidFill>
                <a:latin typeface="Meiryo UI" panose="020B0604030504040204" pitchFamily="50" charset="-128"/>
                <a:ea typeface="Meiryo UI" panose="020B0604030504040204" pitchFamily="50" charset="-128"/>
              </a:rPr>
              <a:t>」、「人材が揃わない」が</a:t>
            </a:r>
            <a:r>
              <a:rPr kumimoji="1" lang="ja-JP" altLang="en-US" sz="1400" dirty="0">
                <a:solidFill>
                  <a:schemeClr val="tx1"/>
                </a:solidFill>
                <a:latin typeface="Meiryo UI" panose="020B0604030504040204" pitchFamily="50" charset="-128"/>
                <a:ea typeface="Meiryo UI" panose="020B0604030504040204" pitchFamily="50" charset="-128"/>
              </a:rPr>
              <a:t>上位を</a:t>
            </a:r>
            <a:r>
              <a:rPr kumimoji="1" lang="ja-JP" altLang="en-US" sz="1400" dirty="0" smtClean="0">
                <a:solidFill>
                  <a:schemeClr val="tx1"/>
                </a:solidFill>
                <a:latin typeface="Meiryo UI" panose="020B0604030504040204" pitchFamily="50" charset="-128"/>
                <a:ea typeface="Meiryo UI" panose="020B0604030504040204" pitchFamily="50" charset="-128"/>
              </a:rPr>
              <a:t>占めている。</a:t>
            </a:r>
            <a:endParaRPr kumimoji="1" lang="en-US" altLang="ja-JP" sz="1400" dirty="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400" dirty="0">
                <a:solidFill>
                  <a:schemeClr val="tx1"/>
                </a:solidFill>
                <a:latin typeface="Meiryo UI" panose="020B0604030504040204" pitchFamily="50" charset="-128"/>
                <a:ea typeface="Meiryo UI" panose="020B0604030504040204" pitchFamily="50" charset="-128"/>
              </a:rPr>
              <a:t>活用したい支援策では、「資金調達」が上位を占めている。</a:t>
            </a:r>
          </a:p>
        </p:txBody>
      </p:sp>
      <p:sp>
        <p:nvSpPr>
          <p:cNvPr id="8" name="正方形/長方形 7">
            <a:extLst>
              <a:ext uri="{FF2B5EF4-FFF2-40B4-BE49-F238E27FC236}">
                <a16:creationId xmlns:a16="http://schemas.microsoft.com/office/drawing/2014/main" id="{DCB511AB-B989-734F-13B9-ABF8CAF9372A}"/>
              </a:ext>
            </a:extLst>
          </p:cNvPr>
          <p:cNvSpPr/>
          <p:nvPr/>
        </p:nvSpPr>
        <p:spPr>
          <a:xfrm>
            <a:off x="74192" y="51172"/>
            <a:ext cx="8872169" cy="400110"/>
          </a:xfrm>
          <a:prstGeom prst="rect">
            <a:avLst/>
          </a:prstGeom>
        </p:spPr>
        <p:txBody>
          <a:bodyPr wrap="square">
            <a:spAutoFit/>
          </a:bodyPr>
          <a:lstStyle/>
          <a:p>
            <a:pPr defTabSz="433892">
              <a:defRPr/>
            </a:pPr>
            <a:r>
              <a:rPr lang="ja-JP" altLang="en-US" sz="2000" b="1" dirty="0" smtClean="0">
                <a:solidFill>
                  <a:prstClr val="black"/>
                </a:solidFill>
                <a:latin typeface="Meiryo UI" panose="020B0604030504040204" pitchFamily="50" charset="-128"/>
                <a:ea typeface="Meiryo UI" panose="020B0604030504040204" pitchFamily="50" charset="-128"/>
              </a:rPr>
              <a:t>■　参考①　関西</a:t>
            </a:r>
            <a:r>
              <a:rPr lang="ja-JP" altLang="en-US" sz="2000" b="1" dirty="0">
                <a:solidFill>
                  <a:prstClr val="black"/>
                </a:solidFill>
                <a:latin typeface="Meiryo UI" panose="020B0604030504040204" pitchFamily="50" charset="-128"/>
                <a:ea typeface="Meiryo UI" panose="020B0604030504040204" pitchFamily="50" charset="-128"/>
              </a:rPr>
              <a:t>における若年層の</a:t>
            </a:r>
            <a:r>
              <a:rPr lang="ja-JP" altLang="en-US" sz="2000" b="1" dirty="0" smtClean="0">
                <a:solidFill>
                  <a:prstClr val="black"/>
                </a:solidFill>
                <a:latin typeface="Meiryo UI" panose="020B0604030504040204" pitchFamily="50" charset="-128"/>
                <a:ea typeface="Meiryo UI" panose="020B0604030504040204" pitchFamily="50" charset="-128"/>
              </a:rPr>
              <a:t>起業を考えるきっかけ、課題</a:t>
            </a:r>
            <a:r>
              <a:rPr lang="ja-JP" altLang="en-US" sz="2000" b="1" dirty="0">
                <a:solidFill>
                  <a:prstClr val="black"/>
                </a:solidFill>
                <a:latin typeface="Meiryo UI" panose="020B0604030504040204" pitchFamily="50" charset="-128"/>
                <a:ea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rPr>
              <a:t>活用</a:t>
            </a:r>
            <a:r>
              <a:rPr lang="ja-JP" altLang="en-US" sz="2000" b="1" dirty="0">
                <a:solidFill>
                  <a:prstClr val="black"/>
                </a:solidFill>
                <a:latin typeface="Meiryo UI" panose="020B0604030504040204" pitchFamily="50" charset="-128"/>
                <a:ea typeface="Meiryo UI" panose="020B0604030504040204" pitchFamily="50" charset="-128"/>
              </a:rPr>
              <a:t>したい支援策</a:t>
            </a:r>
            <a:endParaRPr lang="en-US" altLang="ja-JP" sz="2000" b="1" dirty="0">
              <a:solidFill>
                <a:prstClr val="black"/>
              </a:solidFill>
              <a:latin typeface="Meiryo UI" panose="020B0604030504040204" pitchFamily="50" charset="-128"/>
              <a:ea typeface="Meiryo UI" panose="020B0604030504040204" pitchFamily="50" charset="-128"/>
            </a:endParaRPr>
          </a:p>
        </p:txBody>
      </p:sp>
      <p:sp>
        <p:nvSpPr>
          <p:cNvPr id="9" name="正方形/長方形 8">
            <a:extLst>
              <a:ext uri="{FF2B5EF4-FFF2-40B4-BE49-F238E27FC236}">
                <a16:creationId xmlns:a16="http://schemas.microsoft.com/office/drawing/2014/main" id="{6B54F2AE-2548-5F17-3DC7-1B42BAB2FDEA}"/>
              </a:ext>
            </a:extLst>
          </p:cNvPr>
          <p:cNvSpPr/>
          <p:nvPr/>
        </p:nvSpPr>
        <p:spPr>
          <a:xfrm>
            <a:off x="2159706" y="6602146"/>
            <a:ext cx="6786655" cy="261610"/>
          </a:xfrm>
          <a:prstGeom prst="rect">
            <a:avLst/>
          </a:prstGeom>
        </p:spPr>
        <p:txBody>
          <a:bodyPr wrap="square">
            <a:spAutoFit/>
          </a:bodyPr>
          <a:lstStyle/>
          <a:p>
            <a:r>
              <a:rPr kumimoji="1" lang="ja-JP" altLang="en-US" sz="1100" dirty="0">
                <a:latin typeface="Meiryo UI" panose="020B0604030504040204" pitchFamily="50" charset="-128"/>
                <a:ea typeface="Meiryo UI" panose="020B0604030504040204" pitchFamily="50" charset="-128"/>
              </a:rPr>
              <a:t>出典：近畿経済産業局「関西における若年層の起業関心調査」（</a:t>
            </a:r>
            <a:r>
              <a:rPr kumimoji="1" lang="en-US" altLang="ja-JP" sz="1100" dirty="0">
                <a:latin typeface="Meiryo UI" panose="020B0604030504040204" pitchFamily="50" charset="-128"/>
                <a:ea typeface="Meiryo UI" panose="020B0604030504040204" pitchFamily="50" charset="-128"/>
              </a:rPr>
              <a:t>2020</a:t>
            </a:r>
            <a:r>
              <a:rPr kumimoji="1" lang="ja-JP" altLang="en-US" sz="1100" dirty="0">
                <a:latin typeface="Meiryo UI" panose="020B0604030504040204" pitchFamily="50" charset="-128"/>
                <a:ea typeface="Meiryo UI" panose="020B0604030504040204" pitchFamily="50" charset="-128"/>
              </a:rPr>
              <a:t>年</a:t>
            </a:r>
            <a:r>
              <a:rPr kumimoji="1" lang="en-US" altLang="ja-JP" sz="1100" dirty="0">
                <a:latin typeface="Meiryo UI" panose="020B0604030504040204" pitchFamily="50" charset="-128"/>
                <a:ea typeface="Meiryo UI" panose="020B0604030504040204" pitchFamily="50" charset="-128"/>
              </a:rPr>
              <a:t>2</a:t>
            </a:r>
            <a:r>
              <a:rPr kumimoji="1" lang="ja-JP" altLang="en-US" sz="1100" dirty="0">
                <a:latin typeface="Meiryo UI" panose="020B0604030504040204" pitchFamily="50" charset="-128"/>
                <a:ea typeface="Meiryo UI" panose="020B0604030504040204" pitchFamily="50" charset="-128"/>
              </a:rPr>
              <a:t>月実施）をもとに副首都推進局で作成</a:t>
            </a:r>
          </a:p>
        </p:txBody>
      </p:sp>
      <p:graphicFrame>
        <p:nvGraphicFramePr>
          <p:cNvPr id="4" name="表 4">
            <a:extLst>
              <a:ext uri="{FF2B5EF4-FFF2-40B4-BE49-F238E27FC236}">
                <a16:creationId xmlns:a16="http://schemas.microsoft.com/office/drawing/2014/main" id="{0BEB7F75-E454-1F81-DD35-3BCEF195CA0F}"/>
              </a:ext>
            </a:extLst>
          </p:cNvPr>
          <p:cNvGraphicFramePr>
            <a:graphicFrameLocks noGrp="1"/>
          </p:cNvGraphicFramePr>
          <p:nvPr>
            <p:extLst/>
          </p:nvPr>
        </p:nvGraphicFramePr>
        <p:xfrm>
          <a:off x="4821682" y="2161604"/>
          <a:ext cx="3810377" cy="1854200"/>
        </p:xfrm>
        <a:graphic>
          <a:graphicData uri="http://schemas.openxmlformats.org/drawingml/2006/table">
            <a:tbl>
              <a:tblPr firstRow="1" bandRow="1">
                <a:tableStyleId>{5940675A-B579-460E-94D1-54222C63F5DA}</a:tableStyleId>
              </a:tblPr>
              <a:tblGrid>
                <a:gridCol w="3073554">
                  <a:extLst>
                    <a:ext uri="{9D8B030D-6E8A-4147-A177-3AD203B41FA5}">
                      <a16:colId xmlns:a16="http://schemas.microsoft.com/office/drawing/2014/main" val="2090096715"/>
                    </a:ext>
                  </a:extLst>
                </a:gridCol>
                <a:gridCol w="736823">
                  <a:extLst>
                    <a:ext uri="{9D8B030D-6E8A-4147-A177-3AD203B41FA5}">
                      <a16:colId xmlns:a16="http://schemas.microsoft.com/office/drawing/2014/main" val="1615887528"/>
                    </a:ext>
                  </a:extLst>
                </a:gridCol>
              </a:tblGrid>
              <a:tr h="370840">
                <a:tc>
                  <a:txBody>
                    <a:bodyPr/>
                    <a:lstStyle/>
                    <a:p>
                      <a:r>
                        <a:rPr kumimoji="1" lang="ja-JP" altLang="en-US" sz="1200" dirty="0"/>
                        <a:t>資金調達</a:t>
                      </a:r>
                    </a:p>
                  </a:txBody>
                  <a:tcPr/>
                </a:tc>
                <a:tc>
                  <a:txBody>
                    <a:bodyPr/>
                    <a:lstStyle/>
                    <a:p>
                      <a:r>
                        <a:rPr kumimoji="1" lang="en-US" altLang="ja-JP" sz="1200" dirty="0" smtClean="0"/>
                        <a:t>39.7%</a:t>
                      </a:r>
                      <a:endParaRPr kumimoji="1" lang="ja-JP" altLang="en-US" sz="1200" dirty="0"/>
                    </a:p>
                  </a:txBody>
                  <a:tcPr/>
                </a:tc>
                <a:extLst>
                  <a:ext uri="{0D108BD9-81ED-4DB2-BD59-A6C34878D82A}">
                    <a16:rowId xmlns:a16="http://schemas.microsoft.com/office/drawing/2014/main" val="166514836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経営の知識（財務・税務・法務など）が不足</a:t>
                      </a:r>
                    </a:p>
                  </a:txBody>
                  <a:tcPr/>
                </a:tc>
                <a:tc>
                  <a:txBody>
                    <a:bodyPr/>
                    <a:lstStyle/>
                    <a:p>
                      <a:r>
                        <a:rPr kumimoji="1" lang="en-US" altLang="ja-JP" sz="1200" dirty="0" smtClean="0"/>
                        <a:t>30.6%</a:t>
                      </a:r>
                      <a:endParaRPr kumimoji="1" lang="ja-JP" altLang="en-US" sz="1200" dirty="0"/>
                    </a:p>
                  </a:txBody>
                  <a:tcPr/>
                </a:tc>
                <a:extLst>
                  <a:ext uri="{0D108BD9-81ED-4DB2-BD59-A6C34878D82A}">
                    <a16:rowId xmlns:a16="http://schemas.microsoft.com/office/drawing/2014/main" val="2257892636"/>
                  </a:ext>
                </a:extLst>
              </a:tr>
              <a:tr h="370840">
                <a:tc>
                  <a:txBody>
                    <a:bodyPr/>
                    <a:lstStyle/>
                    <a:p>
                      <a:r>
                        <a:rPr kumimoji="1" lang="ja-JP" altLang="en-US" sz="1200" dirty="0" smtClean="0"/>
                        <a:t>人材が揃わない</a:t>
                      </a:r>
                      <a:endParaRPr kumimoji="1" lang="ja-JP" altLang="en-US" sz="1200" dirty="0"/>
                    </a:p>
                  </a:txBody>
                  <a:tcPr/>
                </a:tc>
                <a:tc>
                  <a:txBody>
                    <a:bodyPr/>
                    <a:lstStyle/>
                    <a:p>
                      <a:r>
                        <a:rPr kumimoji="1" lang="en-US" altLang="ja-JP" sz="1200" dirty="0" smtClean="0"/>
                        <a:t>27.3%</a:t>
                      </a:r>
                      <a:endParaRPr kumimoji="1" lang="ja-JP" altLang="en-US" sz="1200" dirty="0"/>
                    </a:p>
                  </a:txBody>
                  <a:tcPr/>
                </a:tc>
                <a:extLst>
                  <a:ext uri="{0D108BD9-81ED-4DB2-BD59-A6C34878D82A}">
                    <a16:rowId xmlns:a16="http://schemas.microsoft.com/office/drawing/2014/main" val="378701979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十分な収入が得られそうにない</a:t>
                      </a:r>
                    </a:p>
                  </a:txBody>
                  <a:tcPr/>
                </a:tc>
                <a:tc>
                  <a:txBody>
                    <a:bodyPr/>
                    <a:lstStyle/>
                    <a:p>
                      <a:r>
                        <a:rPr kumimoji="1" lang="en-US" altLang="ja-JP" sz="1200" dirty="0" smtClean="0"/>
                        <a:t>20.7%</a:t>
                      </a:r>
                      <a:endParaRPr kumimoji="1" lang="ja-JP" altLang="en-US" sz="1200" dirty="0"/>
                    </a:p>
                  </a:txBody>
                  <a:tcPr/>
                </a:tc>
                <a:extLst>
                  <a:ext uri="{0D108BD9-81ED-4DB2-BD59-A6C34878D82A}">
                    <a16:rowId xmlns:a16="http://schemas.microsoft.com/office/drawing/2014/main" val="502639572"/>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失敗したときのリスクが大きい</a:t>
                      </a:r>
                    </a:p>
                  </a:txBody>
                  <a:tcPr/>
                </a:tc>
                <a:tc>
                  <a:txBody>
                    <a:bodyPr/>
                    <a:lstStyle/>
                    <a:p>
                      <a:r>
                        <a:rPr kumimoji="1" lang="en-US" altLang="ja-JP" sz="1200" dirty="0" smtClean="0"/>
                        <a:t>16.5%</a:t>
                      </a:r>
                      <a:endParaRPr kumimoji="1" lang="ja-JP" altLang="en-US" sz="1200" dirty="0"/>
                    </a:p>
                  </a:txBody>
                  <a:tcPr/>
                </a:tc>
                <a:extLst>
                  <a:ext uri="{0D108BD9-81ED-4DB2-BD59-A6C34878D82A}">
                    <a16:rowId xmlns:a16="http://schemas.microsoft.com/office/drawing/2014/main" val="4282115438"/>
                  </a:ext>
                </a:extLst>
              </a:tr>
            </a:tbl>
          </a:graphicData>
        </a:graphic>
      </p:graphicFrame>
      <p:sp>
        <p:nvSpPr>
          <p:cNvPr id="15" name="テキスト ボックス 14">
            <a:extLst>
              <a:ext uri="{FF2B5EF4-FFF2-40B4-BE49-F238E27FC236}">
                <a16:creationId xmlns:a16="http://schemas.microsoft.com/office/drawing/2014/main" id="{DF7B1217-9B24-670E-89AC-CA3831F5CA55}"/>
              </a:ext>
            </a:extLst>
          </p:cNvPr>
          <p:cNvSpPr txBox="1"/>
          <p:nvPr/>
        </p:nvSpPr>
        <p:spPr>
          <a:xfrm>
            <a:off x="203816" y="3996734"/>
            <a:ext cx="2304107" cy="338554"/>
          </a:xfrm>
          <a:prstGeom prst="rect">
            <a:avLst/>
          </a:prstGeom>
          <a:noFill/>
        </p:spPr>
        <p:txBody>
          <a:bodyPr wrap="square">
            <a:spAutoFit/>
          </a:bodyPr>
          <a:lstStyle/>
          <a:p>
            <a:r>
              <a:rPr lang="ja-JP" altLang="en-US" sz="1600" b="1" dirty="0"/>
              <a:t>活用したい支援策</a:t>
            </a:r>
          </a:p>
        </p:txBody>
      </p:sp>
      <p:sp>
        <p:nvSpPr>
          <p:cNvPr id="14" name="テキスト ボックス 13">
            <a:extLst>
              <a:ext uri="{FF2B5EF4-FFF2-40B4-BE49-F238E27FC236}">
                <a16:creationId xmlns:a16="http://schemas.microsoft.com/office/drawing/2014/main" id="{5C5E1154-EDC0-390A-3C7A-0E2997E83D21}"/>
              </a:ext>
            </a:extLst>
          </p:cNvPr>
          <p:cNvSpPr txBox="1"/>
          <p:nvPr/>
        </p:nvSpPr>
        <p:spPr>
          <a:xfrm>
            <a:off x="4782493" y="1853556"/>
            <a:ext cx="2304107" cy="338554"/>
          </a:xfrm>
          <a:prstGeom prst="rect">
            <a:avLst/>
          </a:prstGeom>
          <a:noFill/>
        </p:spPr>
        <p:txBody>
          <a:bodyPr wrap="square">
            <a:spAutoFit/>
          </a:bodyPr>
          <a:lstStyle/>
          <a:p>
            <a:r>
              <a:rPr lang="zh-TW" altLang="en-US" sz="1600" b="1" dirty="0"/>
              <a:t>課題（阻害要因）</a:t>
            </a:r>
            <a:endParaRPr lang="ja-JP" altLang="en-US" sz="1600" b="1" dirty="0"/>
          </a:p>
        </p:txBody>
      </p:sp>
      <p:sp>
        <p:nvSpPr>
          <p:cNvPr id="19" name="正方形/長方形 18">
            <a:extLst>
              <a:ext uri="{FF2B5EF4-FFF2-40B4-BE49-F238E27FC236}">
                <a16:creationId xmlns:a16="http://schemas.microsoft.com/office/drawing/2014/main" id="{DABF7BBE-76B2-AECE-B101-BA66AB4C0A9D}"/>
              </a:ext>
            </a:extLst>
          </p:cNvPr>
          <p:cNvSpPr/>
          <p:nvPr/>
        </p:nvSpPr>
        <p:spPr>
          <a:xfrm>
            <a:off x="4821681" y="2146932"/>
            <a:ext cx="3810377" cy="1116841"/>
          </a:xfrm>
          <a:prstGeom prst="rect">
            <a:avLst/>
          </a:prstGeom>
          <a:no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p>
        </p:txBody>
      </p:sp>
      <p:sp>
        <p:nvSpPr>
          <p:cNvPr id="20" name="正方形/長方形 19">
            <a:extLst>
              <a:ext uri="{FF2B5EF4-FFF2-40B4-BE49-F238E27FC236}">
                <a16:creationId xmlns:a16="http://schemas.microsoft.com/office/drawing/2014/main" id="{0EE850AB-8CF3-B797-A4BF-867220658A56}"/>
              </a:ext>
            </a:extLst>
          </p:cNvPr>
          <p:cNvSpPr/>
          <p:nvPr/>
        </p:nvSpPr>
        <p:spPr>
          <a:xfrm>
            <a:off x="308022" y="4305454"/>
            <a:ext cx="3810377" cy="1111006"/>
          </a:xfrm>
          <a:prstGeom prst="rect">
            <a:avLst/>
          </a:prstGeom>
          <a:no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p>
        </p:txBody>
      </p:sp>
      <p:sp>
        <p:nvSpPr>
          <p:cNvPr id="11" name="正方形/長方形 10">
            <a:extLst>
              <a:ext uri="{FF2B5EF4-FFF2-40B4-BE49-F238E27FC236}">
                <a16:creationId xmlns:a16="http://schemas.microsoft.com/office/drawing/2014/main" id="{1F75AABF-6381-8CB3-385E-2CCF915B130C}"/>
              </a:ext>
            </a:extLst>
          </p:cNvPr>
          <p:cNvSpPr/>
          <p:nvPr/>
        </p:nvSpPr>
        <p:spPr>
          <a:xfrm>
            <a:off x="4821682" y="4305454"/>
            <a:ext cx="3810376" cy="1838564"/>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900" dirty="0" smtClean="0">
                <a:solidFill>
                  <a:schemeClr val="tx1"/>
                </a:solidFill>
                <a:latin typeface="Meiryo UI" panose="020B0604030504040204" pitchFamily="50" charset="-128"/>
                <a:ea typeface="Meiryo UI" panose="020B0604030504040204" pitchFamily="50" charset="-128"/>
              </a:rPr>
              <a:t>（モニター調査）</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調査方法：</a:t>
            </a:r>
            <a:r>
              <a:rPr kumimoji="1" lang="en-US" altLang="ja-JP" sz="900" dirty="0" smtClean="0">
                <a:solidFill>
                  <a:schemeClr val="tx1"/>
                </a:solidFill>
                <a:latin typeface="Meiryo UI" panose="020B0604030504040204" pitchFamily="50" charset="-128"/>
                <a:ea typeface="Meiryo UI" panose="020B0604030504040204" pitchFamily="50" charset="-128"/>
              </a:rPr>
              <a:t>WEB</a:t>
            </a:r>
            <a:r>
              <a:rPr kumimoji="1" lang="ja-JP" altLang="en-US" sz="900" dirty="0" smtClean="0">
                <a:solidFill>
                  <a:schemeClr val="tx1"/>
                </a:solidFill>
                <a:latin typeface="Meiryo UI" panose="020B0604030504040204" pitchFamily="50" charset="-128"/>
                <a:ea typeface="Meiryo UI" panose="020B0604030504040204" pitchFamily="50" charset="-128"/>
              </a:rPr>
              <a:t>調査</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調査期間：</a:t>
            </a:r>
            <a:r>
              <a:rPr kumimoji="1" lang="en-US" altLang="ja-JP" sz="900" dirty="0" smtClean="0">
                <a:solidFill>
                  <a:schemeClr val="tx1"/>
                </a:solidFill>
                <a:latin typeface="Meiryo UI" panose="020B0604030504040204" pitchFamily="50" charset="-128"/>
                <a:ea typeface="Meiryo UI" panose="020B0604030504040204" pitchFamily="50" charset="-128"/>
              </a:rPr>
              <a:t>2019</a:t>
            </a:r>
            <a:r>
              <a:rPr kumimoji="1" lang="ja-JP" altLang="en-US" sz="900" dirty="0" smtClean="0">
                <a:solidFill>
                  <a:schemeClr val="tx1"/>
                </a:solidFill>
                <a:latin typeface="Meiryo UI" panose="020B0604030504040204" pitchFamily="50" charset="-128"/>
                <a:ea typeface="Meiryo UI" panose="020B0604030504040204" pitchFamily="50" charset="-128"/>
              </a:rPr>
              <a:t>年</a:t>
            </a:r>
            <a:r>
              <a:rPr kumimoji="1" lang="en-US" altLang="ja-JP" sz="900" dirty="0" smtClean="0">
                <a:solidFill>
                  <a:schemeClr val="tx1"/>
                </a:solidFill>
                <a:latin typeface="Meiryo UI" panose="020B0604030504040204" pitchFamily="50" charset="-128"/>
                <a:ea typeface="Meiryo UI" panose="020B0604030504040204" pitchFamily="50" charset="-128"/>
              </a:rPr>
              <a:t>9</a:t>
            </a:r>
            <a:r>
              <a:rPr kumimoji="1" lang="ja-JP" altLang="en-US" sz="900" dirty="0" smtClean="0">
                <a:solidFill>
                  <a:schemeClr val="tx1"/>
                </a:solidFill>
                <a:latin typeface="Meiryo UI" panose="020B0604030504040204" pitchFamily="50" charset="-128"/>
                <a:ea typeface="Meiryo UI" panose="020B0604030504040204" pitchFamily="50" charset="-128"/>
              </a:rPr>
              <a:t>月</a:t>
            </a:r>
            <a:r>
              <a:rPr kumimoji="1" lang="en-US" altLang="ja-JP" sz="900" dirty="0" smtClean="0">
                <a:solidFill>
                  <a:schemeClr val="tx1"/>
                </a:solidFill>
                <a:latin typeface="Meiryo UI" panose="020B0604030504040204" pitchFamily="50" charset="-128"/>
                <a:ea typeface="Meiryo UI" panose="020B0604030504040204" pitchFamily="50" charset="-128"/>
              </a:rPr>
              <a:t>24</a:t>
            </a:r>
            <a:r>
              <a:rPr kumimoji="1" lang="ja-JP" altLang="en-US" sz="900" dirty="0" smtClean="0">
                <a:solidFill>
                  <a:schemeClr val="tx1"/>
                </a:solidFill>
                <a:latin typeface="Meiryo UI" panose="020B0604030504040204" pitchFamily="50" charset="-128"/>
                <a:ea typeface="Meiryo UI" panose="020B0604030504040204" pitchFamily="50" charset="-128"/>
              </a:rPr>
              <a:t>日～９月</a:t>
            </a:r>
            <a:r>
              <a:rPr kumimoji="1" lang="en-US" altLang="ja-JP" sz="900" dirty="0" smtClean="0">
                <a:solidFill>
                  <a:schemeClr val="tx1"/>
                </a:solidFill>
                <a:latin typeface="Meiryo UI" panose="020B0604030504040204" pitchFamily="50" charset="-128"/>
                <a:ea typeface="Meiryo UI" panose="020B0604030504040204" pitchFamily="50" charset="-128"/>
              </a:rPr>
              <a:t>30</a:t>
            </a:r>
            <a:r>
              <a:rPr kumimoji="1" lang="ja-JP" altLang="en-US" sz="900" dirty="0" smtClean="0">
                <a:solidFill>
                  <a:schemeClr val="tx1"/>
                </a:solidFill>
                <a:latin typeface="Meiryo UI" panose="020B0604030504040204" pitchFamily="50" charset="-128"/>
                <a:ea typeface="Meiryo UI" panose="020B0604030504040204" pitchFamily="50" charset="-128"/>
              </a:rPr>
              <a:t>日</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調査対象：楽天インサイトが保有する関西在住の</a:t>
            </a:r>
            <a:r>
              <a:rPr kumimoji="1" lang="en-US" altLang="ja-JP" sz="900" dirty="0" smtClean="0">
                <a:solidFill>
                  <a:schemeClr val="tx1"/>
                </a:solidFill>
                <a:latin typeface="Meiryo UI" panose="020B0604030504040204" pitchFamily="50" charset="-128"/>
                <a:ea typeface="Meiryo UI" panose="020B0604030504040204" pitchFamily="50" charset="-128"/>
              </a:rPr>
              <a:t>29</a:t>
            </a:r>
            <a:r>
              <a:rPr kumimoji="1" lang="ja-JP" altLang="en-US" sz="900" dirty="0" smtClean="0">
                <a:solidFill>
                  <a:schemeClr val="tx1"/>
                </a:solidFill>
                <a:latin typeface="Meiryo UI" panose="020B0604030504040204" pitchFamily="50" charset="-128"/>
                <a:ea typeface="Meiryo UI" panose="020B0604030504040204" pitchFamily="50" charset="-128"/>
              </a:rPr>
              <a:t>歳以下のモニター</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有効回答数：</a:t>
            </a:r>
            <a:r>
              <a:rPr kumimoji="1" lang="en-US" altLang="ja-JP" sz="900" dirty="0">
                <a:solidFill>
                  <a:schemeClr val="tx1"/>
                </a:solidFill>
                <a:latin typeface="Meiryo UI" panose="020B0604030504040204" pitchFamily="50" charset="-128"/>
                <a:ea typeface="Meiryo UI" panose="020B0604030504040204" pitchFamily="50" charset="-128"/>
              </a:rPr>
              <a:t>600</a:t>
            </a:r>
            <a:r>
              <a:rPr kumimoji="1" lang="ja-JP" altLang="en-US" sz="900" dirty="0" smtClean="0">
                <a:solidFill>
                  <a:schemeClr val="tx1"/>
                </a:solidFill>
                <a:latin typeface="Meiryo UI" panose="020B0604030504040204" pitchFamily="50" charset="-128"/>
                <a:ea typeface="Meiryo UI" panose="020B0604030504040204" pitchFamily="50" charset="-128"/>
              </a:rPr>
              <a:t>件</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（個別調査）</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調査方法：</a:t>
            </a:r>
            <a:r>
              <a:rPr kumimoji="1" lang="en-US" altLang="ja-JP" sz="900" dirty="0">
                <a:solidFill>
                  <a:schemeClr val="tx1"/>
                </a:solidFill>
                <a:latin typeface="Meiryo UI" panose="020B0604030504040204" pitchFamily="50" charset="-128"/>
                <a:ea typeface="Meiryo UI" panose="020B0604030504040204" pitchFamily="50" charset="-128"/>
              </a:rPr>
              <a:t>WEB</a:t>
            </a:r>
            <a:r>
              <a:rPr kumimoji="1" lang="ja-JP" altLang="en-US" sz="900" dirty="0">
                <a:solidFill>
                  <a:schemeClr val="tx1"/>
                </a:solidFill>
                <a:latin typeface="Meiryo UI" panose="020B0604030504040204" pitchFamily="50" charset="-128"/>
                <a:ea typeface="Meiryo UI" panose="020B0604030504040204" pitchFamily="50" charset="-128"/>
              </a:rPr>
              <a:t>調査</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調査期間：</a:t>
            </a:r>
            <a:r>
              <a:rPr kumimoji="1" lang="en-US" altLang="ja-JP" sz="900" dirty="0">
                <a:solidFill>
                  <a:schemeClr val="tx1"/>
                </a:solidFill>
                <a:latin typeface="Meiryo UI" panose="020B0604030504040204" pitchFamily="50" charset="-128"/>
                <a:ea typeface="Meiryo UI" panose="020B0604030504040204" pitchFamily="50" charset="-128"/>
              </a:rPr>
              <a:t>2019</a:t>
            </a:r>
            <a:r>
              <a:rPr kumimoji="1" lang="ja-JP" altLang="en-US" sz="900" dirty="0">
                <a:solidFill>
                  <a:schemeClr val="tx1"/>
                </a:solidFill>
                <a:latin typeface="Meiryo UI" panose="020B0604030504040204" pitchFamily="50" charset="-128"/>
                <a:ea typeface="Meiryo UI" panose="020B0604030504040204" pitchFamily="50" charset="-128"/>
              </a:rPr>
              <a:t>年</a:t>
            </a:r>
            <a:r>
              <a:rPr kumimoji="1" lang="en-US" altLang="ja-JP" sz="900" dirty="0">
                <a:solidFill>
                  <a:schemeClr val="tx1"/>
                </a:solidFill>
                <a:latin typeface="Meiryo UI" panose="020B0604030504040204" pitchFamily="50" charset="-128"/>
                <a:ea typeface="Meiryo UI" panose="020B0604030504040204" pitchFamily="50" charset="-128"/>
              </a:rPr>
              <a:t>9</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18</a:t>
            </a:r>
            <a:r>
              <a:rPr kumimoji="1" lang="ja-JP" altLang="en-US" sz="900" dirty="0">
                <a:solidFill>
                  <a:schemeClr val="tx1"/>
                </a:solidFill>
                <a:latin typeface="Meiryo UI" panose="020B0604030504040204" pitchFamily="50" charset="-128"/>
                <a:ea typeface="Meiryo UI" panose="020B0604030504040204" pitchFamily="50" charset="-128"/>
              </a:rPr>
              <a:t>日～</a:t>
            </a:r>
            <a:r>
              <a:rPr kumimoji="1" lang="en-US" altLang="ja-JP" sz="900" dirty="0">
                <a:solidFill>
                  <a:schemeClr val="tx1"/>
                </a:solidFill>
                <a:latin typeface="Meiryo UI" panose="020B0604030504040204" pitchFamily="50" charset="-128"/>
                <a:ea typeface="Meiryo UI" panose="020B0604030504040204" pitchFamily="50" charset="-128"/>
              </a:rPr>
              <a:t>10</a:t>
            </a:r>
            <a:r>
              <a:rPr kumimoji="1" lang="ja-JP" altLang="en-US" sz="900" dirty="0">
                <a:solidFill>
                  <a:schemeClr val="tx1"/>
                </a:solidFill>
                <a:latin typeface="Meiryo UI" panose="020B0604030504040204" pitchFamily="50" charset="-128"/>
                <a:ea typeface="Meiryo UI" panose="020B0604030504040204" pitchFamily="50" charset="-128"/>
              </a:rPr>
              <a:t>月</a:t>
            </a:r>
            <a:r>
              <a:rPr kumimoji="1" lang="en-US" altLang="ja-JP" sz="900" dirty="0">
                <a:solidFill>
                  <a:schemeClr val="tx1"/>
                </a:solidFill>
                <a:latin typeface="Meiryo UI" panose="020B0604030504040204" pitchFamily="50" charset="-128"/>
                <a:ea typeface="Meiryo UI" panose="020B0604030504040204" pitchFamily="50" charset="-128"/>
              </a:rPr>
              <a:t>31</a:t>
            </a:r>
            <a:r>
              <a:rPr kumimoji="1" lang="ja-JP" altLang="en-US" sz="900" dirty="0">
                <a:solidFill>
                  <a:schemeClr val="tx1"/>
                </a:solidFill>
                <a:latin typeface="Meiryo UI" panose="020B0604030504040204" pitchFamily="50" charset="-128"/>
                <a:ea typeface="Meiryo UI" panose="020B0604030504040204" pitchFamily="50" charset="-128"/>
              </a:rPr>
              <a:t>日</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調査対象：関西ベンチャーサポーターズ会議メンバー・事務局他、大学、</a:t>
            </a:r>
            <a:r>
              <a:rPr kumimoji="1" lang="ja-JP" altLang="en-US" sz="900" dirty="0" smtClean="0">
                <a:solidFill>
                  <a:schemeClr val="tx1"/>
                </a:solidFill>
                <a:latin typeface="Meiryo UI" panose="020B0604030504040204" pitchFamily="50" charset="-128"/>
                <a:ea typeface="Meiryo UI" panose="020B0604030504040204" pitchFamily="50" charset="-128"/>
              </a:rPr>
              <a:t>支援</a:t>
            </a:r>
            <a:endParaRPr kumimoji="1" lang="en-US" altLang="ja-JP" sz="900" dirty="0" smtClean="0">
              <a:solidFill>
                <a:schemeClr val="tx1"/>
              </a:solidFill>
              <a:latin typeface="Meiryo UI" panose="020B0604030504040204" pitchFamily="50" charset="-128"/>
              <a:ea typeface="Meiryo UI" panose="020B0604030504040204" pitchFamily="50" charset="-128"/>
            </a:endParaRPr>
          </a:p>
          <a:p>
            <a:r>
              <a:rPr kumimoji="1" lang="ja-JP" altLang="en-US" sz="900" dirty="0" smtClean="0">
                <a:solidFill>
                  <a:schemeClr val="tx1"/>
                </a:solidFill>
                <a:latin typeface="Meiryo UI" panose="020B0604030504040204" pitchFamily="50" charset="-128"/>
                <a:ea typeface="Meiryo UI" panose="020B0604030504040204" pitchFamily="50" charset="-128"/>
              </a:rPr>
              <a:t>　　　　　　　 機関</a:t>
            </a:r>
            <a:r>
              <a:rPr kumimoji="1" lang="ja-JP" altLang="en-US" sz="900" dirty="0">
                <a:solidFill>
                  <a:schemeClr val="tx1"/>
                </a:solidFill>
                <a:latin typeface="Meiryo UI" panose="020B0604030504040204" pitchFamily="50" charset="-128"/>
                <a:ea typeface="Meiryo UI" panose="020B0604030504040204" pitchFamily="50" charset="-128"/>
              </a:rPr>
              <a:t>関係者が直接アンケート先を紹介</a:t>
            </a:r>
            <a:endParaRPr kumimoji="1" lang="en-US" altLang="ja-JP" sz="900" dirty="0">
              <a:solidFill>
                <a:schemeClr val="tx1"/>
              </a:solidFill>
              <a:latin typeface="Meiryo UI" panose="020B0604030504040204" pitchFamily="50" charset="-128"/>
              <a:ea typeface="Meiryo UI" panose="020B0604030504040204" pitchFamily="50" charset="-128"/>
            </a:endParaRPr>
          </a:p>
          <a:p>
            <a:r>
              <a:rPr kumimoji="1" lang="ja-JP" altLang="en-US" sz="900" dirty="0">
                <a:solidFill>
                  <a:schemeClr val="tx1"/>
                </a:solidFill>
                <a:latin typeface="Meiryo UI" panose="020B0604030504040204" pitchFamily="50" charset="-128"/>
                <a:ea typeface="Meiryo UI" panose="020B0604030504040204" pitchFamily="50" charset="-128"/>
              </a:rPr>
              <a:t>有効回答数：</a:t>
            </a:r>
            <a:r>
              <a:rPr kumimoji="1" lang="en-US" altLang="ja-JP" sz="900" dirty="0">
                <a:solidFill>
                  <a:schemeClr val="tx1"/>
                </a:solidFill>
                <a:latin typeface="Meiryo UI" panose="020B0604030504040204" pitchFamily="50" charset="-128"/>
                <a:ea typeface="Meiryo UI" panose="020B0604030504040204" pitchFamily="50" charset="-128"/>
              </a:rPr>
              <a:t>279</a:t>
            </a:r>
            <a:r>
              <a:rPr kumimoji="1" lang="ja-JP" altLang="en-US" sz="900" dirty="0">
                <a:solidFill>
                  <a:schemeClr val="tx1"/>
                </a:solidFill>
                <a:latin typeface="Meiryo UI" panose="020B0604030504040204" pitchFamily="50" charset="-128"/>
                <a:ea typeface="Meiryo UI" panose="020B0604030504040204" pitchFamily="50" charset="-128"/>
              </a:rPr>
              <a:t>件</a:t>
            </a:r>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a:p>
            <a:endParaRPr kumimoji="1" lang="en-US" altLang="ja-JP" sz="900" dirty="0">
              <a:solidFill>
                <a:schemeClr val="tx1"/>
              </a:solidFill>
              <a:latin typeface="Meiryo UI" panose="020B0604030504040204" pitchFamily="50" charset="-128"/>
              <a:ea typeface="Meiryo UI" panose="020B0604030504040204" pitchFamily="50" charset="-128"/>
            </a:endParaRPr>
          </a:p>
        </p:txBody>
      </p:sp>
      <p:sp>
        <p:nvSpPr>
          <p:cNvPr id="12"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11</a:t>
            </a:fld>
            <a:endParaRPr kumimoji="1" lang="ja-JP" altLang="en-US" dirty="0"/>
          </a:p>
        </p:txBody>
      </p:sp>
      <p:sp>
        <p:nvSpPr>
          <p:cNvPr id="13" name="テキスト ボックス 12">
            <a:extLst>
              <a:ext uri="{FF2B5EF4-FFF2-40B4-BE49-F238E27FC236}">
                <a16:creationId xmlns:a16="http://schemas.microsoft.com/office/drawing/2014/main" id="{5C5E1154-EDC0-390A-3C7A-0E2997E83D21}"/>
              </a:ext>
            </a:extLst>
          </p:cNvPr>
          <p:cNvSpPr txBox="1"/>
          <p:nvPr/>
        </p:nvSpPr>
        <p:spPr>
          <a:xfrm>
            <a:off x="203816" y="1849445"/>
            <a:ext cx="2304107" cy="338554"/>
          </a:xfrm>
          <a:prstGeom prst="rect">
            <a:avLst/>
          </a:prstGeom>
          <a:noFill/>
        </p:spPr>
        <p:txBody>
          <a:bodyPr wrap="square">
            <a:spAutoFit/>
          </a:bodyPr>
          <a:lstStyle/>
          <a:p>
            <a:r>
              <a:rPr lang="ja-JP" altLang="en-US" sz="1600" b="1" dirty="0" smtClean="0"/>
              <a:t>「起業」を考えるきっかけ</a:t>
            </a:r>
            <a:endParaRPr lang="ja-JP" altLang="en-US" sz="1600" b="1" dirty="0"/>
          </a:p>
        </p:txBody>
      </p:sp>
      <p:graphicFrame>
        <p:nvGraphicFramePr>
          <p:cNvPr id="16" name="表 4">
            <a:extLst>
              <a:ext uri="{FF2B5EF4-FFF2-40B4-BE49-F238E27FC236}">
                <a16:creationId xmlns:a16="http://schemas.microsoft.com/office/drawing/2014/main" id="{0BEB7F75-E454-1F81-DD35-3BCEF195CA0F}"/>
              </a:ext>
            </a:extLst>
          </p:cNvPr>
          <p:cNvGraphicFramePr>
            <a:graphicFrameLocks noGrp="1"/>
          </p:cNvGraphicFramePr>
          <p:nvPr>
            <p:extLst/>
          </p:nvPr>
        </p:nvGraphicFramePr>
        <p:xfrm>
          <a:off x="308022" y="2170574"/>
          <a:ext cx="3810377" cy="1813751"/>
        </p:xfrm>
        <a:graphic>
          <a:graphicData uri="http://schemas.openxmlformats.org/drawingml/2006/table">
            <a:tbl>
              <a:tblPr firstRow="1" bandRow="1">
                <a:tableStyleId>{5940675A-B579-460E-94D1-54222C63F5DA}</a:tableStyleId>
              </a:tblPr>
              <a:tblGrid>
                <a:gridCol w="2956266">
                  <a:extLst>
                    <a:ext uri="{9D8B030D-6E8A-4147-A177-3AD203B41FA5}">
                      <a16:colId xmlns:a16="http://schemas.microsoft.com/office/drawing/2014/main" val="2090096715"/>
                    </a:ext>
                  </a:extLst>
                </a:gridCol>
                <a:gridCol w="854111">
                  <a:extLst>
                    <a:ext uri="{9D8B030D-6E8A-4147-A177-3AD203B41FA5}">
                      <a16:colId xmlns:a16="http://schemas.microsoft.com/office/drawing/2014/main" val="1615887528"/>
                    </a:ext>
                  </a:extLst>
                </a:gridCol>
              </a:tblGrid>
              <a:tr h="413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先輩・後輩・友人・知人等の周囲の人物の影響</a:t>
                      </a:r>
                    </a:p>
                  </a:txBody>
                  <a:tcPr/>
                </a:tc>
                <a:tc>
                  <a:txBody>
                    <a:bodyPr/>
                    <a:lstStyle/>
                    <a:p>
                      <a:r>
                        <a:rPr kumimoji="1" lang="en-US" altLang="ja-JP" sz="1200" dirty="0" smtClean="0"/>
                        <a:t>33.9%</a:t>
                      </a:r>
                      <a:endParaRPr kumimoji="1" lang="ja-JP" altLang="en-US" sz="1200" dirty="0"/>
                    </a:p>
                  </a:txBody>
                  <a:tcPr/>
                </a:tc>
                <a:extLst>
                  <a:ext uri="{0D108BD9-81ED-4DB2-BD59-A6C34878D82A}">
                    <a16:rowId xmlns:a16="http://schemas.microsoft.com/office/drawing/2014/main" val="1665148362"/>
                  </a:ext>
                </a:extLst>
              </a:tr>
              <a:tr h="30143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インターネット・</a:t>
                      </a:r>
                      <a:r>
                        <a:rPr kumimoji="1" lang="en-US" altLang="ja-JP" sz="1200" dirty="0" smtClean="0"/>
                        <a:t>SNS</a:t>
                      </a:r>
                      <a:r>
                        <a:rPr kumimoji="1" lang="ja-JP" altLang="en-US" sz="1200" dirty="0" smtClean="0"/>
                        <a:t>等の影響</a:t>
                      </a:r>
                    </a:p>
                  </a:txBody>
                  <a:tcPr/>
                </a:tc>
                <a:tc>
                  <a:txBody>
                    <a:bodyPr/>
                    <a:lstStyle/>
                    <a:p>
                      <a:r>
                        <a:rPr kumimoji="1" lang="en-US" altLang="ja-JP" sz="1200" dirty="0" smtClean="0"/>
                        <a:t>24.8%</a:t>
                      </a:r>
                      <a:endParaRPr kumimoji="1" lang="ja-JP" altLang="en-US" sz="1200" dirty="0"/>
                    </a:p>
                  </a:txBody>
                  <a:tcPr/>
                </a:tc>
                <a:extLst>
                  <a:ext uri="{0D108BD9-81ED-4DB2-BD59-A6C34878D82A}">
                    <a16:rowId xmlns:a16="http://schemas.microsoft.com/office/drawing/2014/main" val="2257892636"/>
                  </a:ext>
                </a:extLst>
              </a:tr>
              <a:tr h="4137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親・親族の影響</a:t>
                      </a:r>
                    </a:p>
                  </a:txBody>
                  <a:tcPr/>
                </a:tc>
                <a:tc>
                  <a:txBody>
                    <a:bodyPr/>
                    <a:lstStyle/>
                    <a:p>
                      <a:r>
                        <a:rPr kumimoji="1" lang="en-US" altLang="ja-JP" sz="1200" dirty="0" smtClean="0"/>
                        <a:t>24.0%</a:t>
                      </a:r>
                      <a:endParaRPr kumimoji="1" lang="ja-JP" altLang="en-US" sz="1200" dirty="0"/>
                    </a:p>
                  </a:txBody>
                  <a:tcPr/>
                </a:tc>
                <a:extLst>
                  <a:ext uri="{0D108BD9-81ED-4DB2-BD59-A6C34878D82A}">
                    <a16:rowId xmlns:a16="http://schemas.microsoft.com/office/drawing/2014/main" val="3787019798"/>
                  </a:ext>
                </a:extLst>
              </a:tr>
              <a:tr h="320676">
                <a:tc>
                  <a:txBody>
                    <a:bodyPr/>
                    <a:lstStyle/>
                    <a:p>
                      <a:r>
                        <a:rPr kumimoji="1" lang="ja-JP" altLang="en-US" sz="1200" dirty="0" smtClean="0"/>
                        <a:t>親族・知人以外の経営者・起業家の影響</a:t>
                      </a:r>
                      <a:endParaRPr kumimoji="1" lang="ja-JP" altLang="en-US" sz="1200" dirty="0"/>
                    </a:p>
                  </a:txBody>
                  <a:tcPr/>
                </a:tc>
                <a:tc>
                  <a:txBody>
                    <a:bodyPr/>
                    <a:lstStyle/>
                    <a:p>
                      <a:r>
                        <a:rPr kumimoji="1" lang="en-US" altLang="ja-JP" sz="1200" dirty="0" smtClean="0"/>
                        <a:t>14.9%</a:t>
                      </a:r>
                      <a:endParaRPr kumimoji="1" lang="ja-JP" altLang="en-US" sz="1200" dirty="0"/>
                    </a:p>
                  </a:txBody>
                  <a:tcPr/>
                </a:tc>
                <a:extLst>
                  <a:ext uri="{0D108BD9-81ED-4DB2-BD59-A6C34878D82A}">
                    <a16:rowId xmlns:a16="http://schemas.microsoft.com/office/drawing/2014/main" val="502639572"/>
                  </a:ext>
                </a:extLst>
              </a:tr>
              <a:tr h="320676">
                <a:tc>
                  <a:txBody>
                    <a:bodyPr/>
                    <a:lstStyle/>
                    <a:p>
                      <a:r>
                        <a:rPr kumimoji="1" lang="ja-JP" altLang="en-US" sz="1200" dirty="0" smtClean="0"/>
                        <a:t>社会課題解決をしたいと思ったため</a:t>
                      </a:r>
                      <a:endParaRPr kumimoji="1" lang="ja-JP" altLang="en-US" sz="1200" dirty="0"/>
                    </a:p>
                  </a:txBody>
                  <a:tcPr/>
                </a:tc>
                <a:tc>
                  <a:txBody>
                    <a:bodyPr/>
                    <a:lstStyle/>
                    <a:p>
                      <a:r>
                        <a:rPr kumimoji="1" lang="en-US" altLang="ja-JP" sz="1200" dirty="0" smtClean="0"/>
                        <a:t>14.9%</a:t>
                      </a:r>
                      <a:endParaRPr kumimoji="1" lang="ja-JP" altLang="en-US" sz="1200" dirty="0"/>
                    </a:p>
                  </a:txBody>
                  <a:tcPr/>
                </a:tc>
                <a:extLst>
                  <a:ext uri="{0D108BD9-81ED-4DB2-BD59-A6C34878D82A}">
                    <a16:rowId xmlns:a16="http://schemas.microsoft.com/office/drawing/2014/main" val="4282115438"/>
                  </a:ext>
                </a:extLst>
              </a:tr>
            </a:tbl>
          </a:graphicData>
        </a:graphic>
      </p:graphicFrame>
      <p:sp>
        <p:nvSpPr>
          <p:cNvPr id="18" name="正方形/長方形 17">
            <a:extLst>
              <a:ext uri="{FF2B5EF4-FFF2-40B4-BE49-F238E27FC236}">
                <a16:creationId xmlns:a16="http://schemas.microsoft.com/office/drawing/2014/main" id="{DABF7BBE-76B2-AECE-B101-BA66AB4C0A9D}"/>
              </a:ext>
            </a:extLst>
          </p:cNvPr>
          <p:cNvSpPr/>
          <p:nvPr/>
        </p:nvSpPr>
        <p:spPr>
          <a:xfrm>
            <a:off x="308022" y="2170574"/>
            <a:ext cx="3810376" cy="1164007"/>
          </a:xfrm>
          <a:prstGeom prst="rect">
            <a:avLst/>
          </a:prstGeom>
          <a:noFill/>
          <a:ln w="38100">
            <a:solidFill>
              <a:srgbClr val="FF0000"/>
            </a:solidFill>
            <a:prstDash val="solid"/>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a:p>
        </p:txBody>
      </p:sp>
      <p:sp>
        <p:nvSpPr>
          <p:cNvPr id="21" name="正方形/長方形 20">
            <a:extLst>
              <a:ext uri="{FF2B5EF4-FFF2-40B4-BE49-F238E27FC236}">
                <a16:creationId xmlns:a16="http://schemas.microsoft.com/office/drawing/2014/main" id="{6B54F2AE-2548-5F17-3DC7-1B42BAB2FDEA}"/>
              </a:ext>
            </a:extLst>
          </p:cNvPr>
          <p:cNvSpPr/>
          <p:nvPr/>
        </p:nvSpPr>
        <p:spPr>
          <a:xfrm>
            <a:off x="2357345" y="1552358"/>
            <a:ext cx="6786655" cy="430887"/>
          </a:xfrm>
          <a:prstGeom prst="rect">
            <a:avLst/>
          </a:prstGeom>
        </p:spPr>
        <p:txBody>
          <a:bodyPr wrap="square">
            <a:spAutoFit/>
          </a:bodyPr>
          <a:lstStyle/>
          <a:p>
            <a:r>
              <a:rPr kumimoji="1" lang="en-US" altLang="ja-JP" sz="1100" dirty="0" smtClean="0">
                <a:latin typeface="Meiryo UI" panose="020B0604030504040204" pitchFamily="50" charset="-128"/>
                <a:ea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rPr>
              <a:t>「起業」に対する考え方で「起業済み」、「具体的なビジネスプランを持ち起業に向けて活動している」、「起業する意思を　　</a:t>
            </a:r>
            <a:endParaRPr kumimoji="1" lang="en-US" altLang="ja-JP" sz="1100" dirty="0" smtClean="0">
              <a:latin typeface="Meiryo UI" panose="020B0604030504040204" pitchFamily="50" charset="-128"/>
              <a:ea typeface="Meiryo UI" panose="020B0604030504040204" pitchFamily="50" charset="-128"/>
            </a:endParaRPr>
          </a:p>
          <a:p>
            <a:r>
              <a:rPr kumimoji="1" lang="ja-JP" altLang="en-US" sz="1100" dirty="0">
                <a:latin typeface="Meiryo UI" panose="020B0604030504040204" pitchFamily="50" charset="-128"/>
                <a:ea typeface="Meiryo UI" panose="020B0604030504040204" pitchFamily="50" charset="-128"/>
              </a:rPr>
              <a:t>　</a:t>
            </a:r>
            <a:r>
              <a:rPr kumimoji="1" lang="ja-JP" altLang="en-US" sz="1100" dirty="0" smtClean="0">
                <a:latin typeface="Meiryo UI" panose="020B0604030504040204" pitchFamily="50" charset="-128"/>
                <a:ea typeface="Meiryo UI" panose="020B0604030504040204" pitchFamily="50" charset="-128"/>
              </a:rPr>
              <a:t>　決定した」を選択した回答のみの割合</a:t>
            </a:r>
            <a:endParaRPr kumimoji="1" lang="ja-JP" altLang="en-US" sz="11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357641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図 6"/>
          <p:cNvPicPr>
            <a:picLocks noChangeAspect="1"/>
          </p:cNvPicPr>
          <p:nvPr/>
        </p:nvPicPr>
        <p:blipFill rotWithShape="1">
          <a:blip r:embed="rId2"/>
          <a:srcRect l="4489" t="530" r="8516" b="6600"/>
          <a:stretch/>
        </p:blipFill>
        <p:spPr>
          <a:xfrm>
            <a:off x="6614010" y="5137154"/>
            <a:ext cx="2173474" cy="1539544"/>
          </a:xfrm>
          <a:prstGeom prst="rect">
            <a:avLst/>
          </a:prstGeom>
        </p:spPr>
      </p:pic>
      <p:pic>
        <p:nvPicPr>
          <p:cNvPr id="6" name="図 5"/>
          <p:cNvPicPr>
            <a:picLocks noChangeAspect="1"/>
          </p:cNvPicPr>
          <p:nvPr/>
        </p:nvPicPr>
        <p:blipFill rotWithShape="1">
          <a:blip r:embed="rId3"/>
          <a:srcRect l="5696" t="1607" r="5696" b="2825"/>
          <a:stretch/>
        </p:blipFill>
        <p:spPr>
          <a:xfrm>
            <a:off x="4531453" y="5163832"/>
            <a:ext cx="2082557" cy="1486189"/>
          </a:xfrm>
          <a:prstGeom prst="rect">
            <a:avLst/>
          </a:prstGeom>
        </p:spPr>
      </p:pic>
      <p:pic>
        <p:nvPicPr>
          <p:cNvPr id="5" name="図 4"/>
          <p:cNvPicPr>
            <a:picLocks noChangeAspect="1"/>
          </p:cNvPicPr>
          <p:nvPr/>
        </p:nvPicPr>
        <p:blipFill rotWithShape="1">
          <a:blip r:embed="rId4"/>
          <a:srcRect l="5861" t="2150" r="5462" b="6965"/>
          <a:stretch/>
        </p:blipFill>
        <p:spPr>
          <a:xfrm>
            <a:off x="2376581" y="5175278"/>
            <a:ext cx="2207889" cy="1508558"/>
          </a:xfrm>
          <a:prstGeom prst="rect">
            <a:avLst/>
          </a:prstGeom>
        </p:spPr>
      </p:pic>
      <p:pic>
        <p:nvPicPr>
          <p:cNvPr id="3" name="図 2"/>
          <p:cNvPicPr>
            <a:picLocks noChangeAspect="1"/>
          </p:cNvPicPr>
          <p:nvPr/>
        </p:nvPicPr>
        <p:blipFill rotWithShape="1">
          <a:blip r:embed="rId5"/>
          <a:srcRect l="7067" t="1685" r="5060" b="5886"/>
          <a:stretch/>
        </p:blipFill>
        <p:spPr>
          <a:xfrm>
            <a:off x="26478" y="5175278"/>
            <a:ext cx="2156792" cy="1516647"/>
          </a:xfrm>
          <a:prstGeom prst="rect">
            <a:avLst/>
          </a:prstGeom>
        </p:spPr>
      </p:pic>
      <p:sp>
        <p:nvSpPr>
          <p:cNvPr id="12" name="正方形/長方形 11"/>
          <p:cNvSpPr/>
          <p:nvPr/>
        </p:nvSpPr>
        <p:spPr>
          <a:xfrm>
            <a:off x="148386" y="11786"/>
            <a:ext cx="8872169" cy="400110"/>
          </a:xfrm>
          <a:prstGeom prst="rect">
            <a:avLst/>
          </a:prstGeom>
        </p:spPr>
        <p:txBody>
          <a:bodyPr wrap="square">
            <a:spAutoFit/>
          </a:bodyPr>
          <a:lstStyle/>
          <a:p>
            <a:pPr defTabSz="433892">
              <a:defRPr/>
            </a:pPr>
            <a:r>
              <a:rPr lang="ja-JP" altLang="en-US" sz="2000" b="1" dirty="0" smtClean="0">
                <a:solidFill>
                  <a:prstClr val="black"/>
                </a:solidFill>
                <a:latin typeface="Meiryo UI" panose="020B0604030504040204" pitchFamily="50" charset="-128"/>
                <a:ea typeface="Meiryo UI" panose="020B0604030504040204" pitchFamily="50" charset="-128"/>
              </a:rPr>
              <a:t>（起業者</a:t>
            </a:r>
            <a:r>
              <a:rPr lang="ja-JP" altLang="en-US" sz="2000" b="1" dirty="0">
                <a:solidFill>
                  <a:prstClr val="black"/>
                </a:solidFill>
                <a:latin typeface="Meiryo UI" panose="020B0604030504040204" pitchFamily="50" charset="-128"/>
                <a:ea typeface="Meiryo UI" panose="020B0604030504040204" pitchFamily="50" charset="-128"/>
              </a:rPr>
              <a:t>の年代別割合（平成</a:t>
            </a:r>
            <a:r>
              <a:rPr lang="en-US" altLang="ja-JP" sz="2000" b="1" dirty="0">
                <a:solidFill>
                  <a:prstClr val="black"/>
                </a:solidFill>
                <a:latin typeface="Meiryo UI" panose="020B0604030504040204" pitchFamily="50" charset="-128"/>
                <a:ea typeface="Meiryo UI" panose="020B0604030504040204" pitchFamily="50" charset="-128"/>
              </a:rPr>
              <a:t>29</a:t>
            </a:r>
            <a:r>
              <a:rPr lang="ja-JP" altLang="en-US" sz="2000" b="1" dirty="0">
                <a:solidFill>
                  <a:prstClr val="black"/>
                </a:solidFill>
                <a:latin typeface="Meiryo UI" panose="020B0604030504040204" pitchFamily="50" charset="-128"/>
                <a:ea typeface="Meiryo UI" panose="020B0604030504040204" pitchFamily="50" charset="-128"/>
              </a:rPr>
              <a:t>年</a:t>
            </a:r>
            <a:r>
              <a:rPr lang="ja-JP" altLang="en-US" sz="2000" b="1" dirty="0" smtClean="0">
                <a:solidFill>
                  <a:prstClr val="black"/>
                </a:solidFill>
                <a:latin typeface="Meiryo UI" panose="020B0604030504040204" pitchFamily="50" charset="-128"/>
                <a:ea typeface="Meiryo UI" panose="020B0604030504040204" pitchFamily="50" charset="-128"/>
              </a:rPr>
              <a:t>・大阪、東京、愛知、福岡））</a:t>
            </a:r>
            <a:endParaRPr lang="ja-JP" altLang="en-US" sz="2000" dirty="0">
              <a:solidFill>
                <a:prstClr val="black"/>
              </a:solidFill>
              <a:latin typeface="Meiryo UI" panose="020B0604030504040204" pitchFamily="50" charset="-128"/>
              <a:ea typeface="Meiryo UI" panose="020B0604030504040204" pitchFamily="50" charset="-128"/>
            </a:endParaRPr>
          </a:p>
        </p:txBody>
      </p:sp>
      <p:sp>
        <p:nvSpPr>
          <p:cNvPr id="2" name="正方形/長方形 1">
            <a:extLst>
              <a:ext uri="{FF2B5EF4-FFF2-40B4-BE49-F238E27FC236}">
                <a16:creationId xmlns:a16="http://schemas.microsoft.com/office/drawing/2014/main" id="{D6B8D5F2-CE6D-5D6A-5A62-C3140504855C}"/>
              </a:ext>
            </a:extLst>
          </p:cNvPr>
          <p:cNvSpPr/>
          <p:nvPr/>
        </p:nvSpPr>
        <p:spPr>
          <a:xfrm>
            <a:off x="0" y="418642"/>
            <a:ext cx="9091747" cy="637178"/>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sz="1200" dirty="0">
                <a:solidFill>
                  <a:schemeClr val="tx1"/>
                </a:solidFill>
                <a:latin typeface="Meiryo UI" panose="020B0604030504040204" pitchFamily="50" charset="-128"/>
                <a:ea typeface="Meiryo UI" panose="020B0604030504040204" pitchFamily="50" charset="-128"/>
              </a:rPr>
              <a:t>起業者の年代別割合を都道府県別にみると</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en-US" altLang="ja-JP" sz="1200" dirty="0" smtClean="0">
                <a:solidFill>
                  <a:schemeClr val="tx1"/>
                </a:solidFill>
                <a:latin typeface="Meiryo UI" panose="020B0604030504040204" pitchFamily="50" charset="-128"/>
                <a:ea typeface="Meiryo UI" panose="020B0604030504040204" pitchFamily="50" charset="-128"/>
              </a:rPr>
              <a:t>30</a:t>
            </a:r>
            <a:r>
              <a:rPr kumimoji="1" lang="ja-JP" altLang="en-US" sz="1200" dirty="0">
                <a:solidFill>
                  <a:schemeClr val="tx1"/>
                </a:solidFill>
                <a:latin typeface="Meiryo UI" panose="020B0604030504040204" pitchFamily="50" charset="-128"/>
                <a:ea typeface="Meiryo UI" panose="020B0604030504040204" pitchFamily="50" charset="-128"/>
              </a:rPr>
              <a:t>代</a:t>
            </a:r>
            <a:r>
              <a:rPr kumimoji="1" lang="ja-JP" altLang="en-US" sz="1200" dirty="0" smtClean="0">
                <a:solidFill>
                  <a:schemeClr val="tx1"/>
                </a:solidFill>
                <a:latin typeface="Meiryo UI" panose="020B0604030504040204" pitchFamily="50" charset="-128"/>
                <a:ea typeface="Meiryo UI" panose="020B0604030504040204" pitchFamily="50" charset="-128"/>
              </a:rPr>
              <a:t>の</a:t>
            </a:r>
            <a:r>
              <a:rPr kumimoji="1" lang="ja-JP" altLang="en-US" sz="1200" dirty="0">
                <a:solidFill>
                  <a:schemeClr val="tx1"/>
                </a:solidFill>
                <a:latin typeface="Meiryo UI" panose="020B0604030504040204" pitchFamily="50" charset="-128"/>
                <a:ea typeface="Meiryo UI" panose="020B0604030504040204" pitchFamily="50" charset="-128"/>
              </a:rPr>
              <a:t>割合</a:t>
            </a:r>
            <a:r>
              <a:rPr kumimoji="1" lang="ja-JP" altLang="en-US" sz="1200" dirty="0" smtClean="0">
                <a:solidFill>
                  <a:schemeClr val="tx1"/>
                </a:solidFill>
                <a:latin typeface="Meiryo UI" panose="020B0604030504040204" pitchFamily="50" charset="-128"/>
                <a:ea typeface="Meiryo UI" panose="020B0604030504040204" pitchFamily="50" charset="-128"/>
              </a:rPr>
              <a:t>は</a:t>
            </a:r>
            <a:r>
              <a:rPr kumimoji="1" lang="ja-JP" altLang="en-US" sz="1200" dirty="0">
                <a:solidFill>
                  <a:schemeClr val="tx1"/>
                </a:solidFill>
                <a:latin typeface="Meiryo UI" panose="020B0604030504040204" pitchFamily="50" charset="-128"/>
                <a:ea typeface="Meiryo UI" panose="020B0604030504040204" pitchFamily="50" charset="-128"/>
              </a:rPr>
              <a:t>、大阪府が</a:t>
            </a:r>
            <a:r>
              <a:rPr kumimoji="1" lang="en-US" altLang="ja-JP" sz="1200" dirty="0" smtClean="0">
                <a:solidFill>
                  <a:schemeClr val="tx1"/>
                </a:solidFill>
                <a:latin typeface="Meiryo UI" panose="020B0604030504040204" pitchFamily="50" charset="-128"/>
                <a:ea typeface="Meiryo UI" panose="020B0604030504040204" pitchFamily="50" charset="-128"/>
              </a:rPr>
              <a:t>11.3</a:t>
            </a:r>
            <a:r>
              <a:rPr kumimoji="1" lang="ja-JP" altLang="en-US" sz="1200" dirty="0" smtClean="0">
                <a:solidFill>
                  <a:schemeClr val="tx1"/>
                </a:solidFill>
                <a:latin typeface="Meiryo UI" panose="020B0604030504040204" pitchFamily="50" charset="-128"/>
                <a:ea typeface="Meiryo UI" panose="020B0604030504040204" pitchFamily="50" charset="-128"/>
              </a:rPr>
              <a:t>％</a:t>
            </a:r>
            <a:r>
              <a:rPr kumimoji="1" lang="ja-JP" altLang="en-US" sz="1200" dirty="0">
                <a:solidFill>
                  <a:schemeClr val="tx1"/>
                </a:solidFill>
                <a:latin typeface="Meiryo UI" panose="020B0604030504040204" pitchFamily="50" charset="-128"/>
                <a:ea typeface="Meiryo UI" panose="020B0604030504040204" pitchFamily="50" charset="-128"/>
              </a:rPr>
              <a:t>、東京都は</a:t>
            </a:r>
            <a:r>
              <a:rPr kumimoji="1" lang="en-US" altLang="ja-JP" sz="1200" dirty="0" smtClean="0">
                <a:solidFill>
                  <a:schemeClr val="tx1"/>
                </a:solidFill>
                <a:latin typeface="Meiryo UI" panose="020B0604030504040204" pitchFamily="50" charset="-128"/>
                <a:ea typeface="Meiryo UI" panose="020B0604030504040204" pitchFamily="50" charset="-128"/>
              </a:rPr>
              <a:t>16.8</a:t>
            </a:r>
            <a:r>
              <a:rPr kumimoji="1" lang="ja-JP" altLang="en-US" sz="1200" dirty="0" smtClean="0">
                <a:solidFill>
                  <a:schemeClr val="tx1"/>
                </a:solidFill>
                <a:latin typeface="Meiryo UI" panose="020B0604030504040204" pitchFamily="50" charset="-128"/>
                <a:ea typeface="Meiryo UI" panose="020B0604030504040204" pitchFamily="50" charset="-128"/>
              </a:rPr>
              <a:t>％、愛知県</a:t>
            </a:r>
            <a:r>
              <a:rPr kumimoji="1" lang="en-US" altLang="ja-JP" sz="1200" dirty="0" smtClean="0">
                <a:solidFill>
                  <a:schemeClr val="tx1"/>
                </a:solidFill>
                <a:latin typeface="Meiryo UI" panose="020B0604030504040204" pitchFamily="50" charset="-128"/>
                <a:ea typeface="Meiryo UI" panose="020B0604030504040204" pitchFamily="50" charset="-128"/>
              </a:rPr>
              <a:t>11.1%</a:t>
            </a:r>
            <a:r>
              <a:rPr kumimoji="1" lang="ja-JP" altLang="en-US" sz="1200" dirty="0" smtClean="0">
                <a:solidFill>
                  <a:schemeClr val="tx1"/>
                </a:solidFill>
                <a:latin typeface="Meiryo UI" panose="020B0604030504040204" pitchFamily="50" charset="-128"/>
                <a:ea typeface="Meiryo UI" panose="020B0604030504040204" pitchFamily="50" charset="-128"/>
              </a:rPr>
              <a:t>、福岡県は</a:t>
            </a:r>
            <a:r>
              <a:rPr kumimoji="1" lang="en-US" altLang="ja-JP" sz="1200" dirty="0" smtClean="0">
                <a:solidFill>
                  <a:schemeClr val="tx1"/>
                </a:solidFill>
                <a:latin typeface="Meiryo UI" panose="020B0604030504040204" pitchFamily="50" charset="-128"/>
                <a:ea typeface="Meiryo UI" panose="020B0604030504040204" pitchFamily="50" charset="-128"/>
              </a:rPr>
              <a:t>14.4%</a:t>
            </a:r>
            <a:r>
              <a:rPr kumimoji="1" lang="ja-JP" altLang="en-US" sz="1200" dirty="0" smtClean="0">
                <a:solidFill>
                  <a:schemeClr val="tx1"/>
                </a:solidFill>
                <a:latin typeface="Meiryo UI" panose="020B0604030504040204" pitchFamily="50" charset="-128"/>
                <a:ea typeface="Meiryo UI" panose="020B0604030504040204" pitchFamily="50" charset="-128"/>
              </a:rPr>
              <a:t>と</a:t>
            </a:r>
            <a:r>
              <a:rPr kumimoji="1" lang="ja-JP" altLang="en-US" sz="1200" dirty="0">
                <a:solidFill>
                  <a:schemeClr val="tx1"/>
                </a:solidFill>
                <a:latin typeface="Meiryo UI" panose="020B0604030504040204" pitchFamily="50" charset="-128"/>
                <a:ea typeface="Meiryo UI" panose="020B0604030504040204" pitchFamily="50" charset="-128"/>
              </a:rPr>
              <a:t>なっている</a:t>
            </a:r>
            <a:r>
              <a:rPr kumimoji="1" lang="ja-JP" altLang="en-US" sz="1200" dirty="0" smtClean="0">
                <a:solidFill>
                  <a:schemeClr val="tx1"/>
                </a:solidFill>
                <a:latin typeface="Meiryo UI" panose="020B0604030504040204" pitchFamily="50" charset="-128"/>
                <a:ea typeface="Meiryo UI" panose="020B0604030504040204" pitchFamily="50" charset="-128"/>
              </a:rPr>
              <a:t>。大阪府の就業者に対する起業者の割合は、東京都や福岡県と比べ差はない。</a:t>
            </a:r>
            <a:endParaRPr kumimoji="1" lang="en-US" altLang="ja-JP" sz="1200" dirty="0" smtClean="0">
              <a:solidFill>
                <a:schemeClr val="tx1"/>
              </a:solidFill>
              <a:latin typeface="Meiryo UI" panose="020B0604030504040204" pitchFamily="50" charset="-128"/>
              <a:ea typeface="Meiryo UI" panose="020B0604030504040204" pitchFamily="50" charset="-128"/>
            </a:endParaRPr>
          </a:p>
          <a:p>
            <a:pPr marL="285750" indent="-285750">
              <a:buFont typeface="Arial" panose="020B0604020202020204" pitchFamily="34" charset="0"/>
              <a:buChar char="•"/>
            </a:pPr>
            <a:r>
              <a:rPr kumimoji="1" lang="ja-JP" altLang="en-US" sz="1200" dirty="0" smtClean="0">
                <a:solidFill>
                  <a:schemeClr val="tx1"/>
                </a:solidFill>
                <a:latin typeface="Meiryo UI" panose="020B0604030504040204" pitchFamily="50" charset="-128"/>
                <a:ea typeface="Meiryo UI" panose="020B0604030504040204" pitchFamily="50" charset="-128"/>
              </a:rPr>
              <a:t>大阪府の</a:t>
            </a:r>
            <a:r>
              <a:rPr kumimoji="1" lang="en-US" altLang="ja-JP" sz="1200" dirty="0" smtClean="0">
                <a:solidFill>
                  <a:schemeClr val="tx1"/>
                </a:solidFill>
                <a:latin typeface="Meiryo UI" panose="020B0604030504040204" pitchFamily="50" charset="-128"/>
                <a:ea typeface="Meiryo UI" panose="020B0604030504040204" pitchFamily="50" charset="-128"/>
              </a:rPr>
              <a:t>30</a:t>
            </a:r>
            <a:r>
              <a:rPr kumimoji="1" lang="ja-JP" altLang="en-US" sz="1200" dirty="0" smtClean="0">
                <a:solidFill>
                  <a:schemeClr val="tx1"/>
                </a:solidFill>
                <a:latin typeface="Meiryo UI" panose="020B0604030504040204" pitchFamily="50" charset="-128"/>
                <a:ea typeface="Meiryo UI" panose="020B0604030504040204" pitchFamily="50" charset="-128"/>
              </a:rPr>
              <a:t>代の起業者割合が低いのは、東京への若者の流出が要因の一つと考えられ、</a:t>
            </a:r>
            <a:r>
              <a:rPr kumimoji="1" lang="en-US" altLang="ja-JP" sz="1200" dirty="0" smtClean="0">
                <a:solidFill>
                  <a:schemeClr val="tx1"/>
                </a:solidFill>
                <a:latin typeface="Meiryo UI" panose="020B0604030504040204" pitchFamily="50" charset="-128"/>
                <a:ea typeface="Meiryo UI" panose="020B0604030504040204" pitchFamily="50" charset="-128"/>
              </a:rPr>
              <a:t>U</a:t>
            </a:r>
            <a:r>
              <a:rPr kumimoji="1" lang="ja-JP" altLang="en-US" sz="1200" dirty="0" smtClean="0">
                <a:solidFill>
                  <a:schemeClr val="tx1"/>
                </a:solidFill>
                <a:latin typeface="Meiryo UI" panose="020B0604030504040204" pitchFamily="50" charset="-128"/>
                <a:ea typeface="Meiryo UI" panose="020B0604030504040204" pitchFamily="50" charset="-128"/>
              </a:rPr>
              <a:t>ターンによる起業を支援する機能が必要ではないか。</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17" name="正方形/長方形 16">
            <a:extLst>
              <a:ext uri="{FF2B5EF4-FFF2-40B4-BE49-F238E27FC236}">
                <a16:creationId xmlns:a16="http://schemas.microsoft.com/office/drawing/2014/main" id="{9A678E82-45A0-9695-08BB-1CE38823DA73}"/>
              </a:ext>
            </a:extLst>
          </p:cNvPr>
          <p:cNvSpPr/>
          <p:nvPr/>
        </p:nvSpPr>
        <p:spPr>
          <a:xfrm>
            <a:off x="4953401" y="6627168"/>
            <a:ext cx="4963886" cy="230832"/>
          </a:xfrm>
          <a:prstGeom prst="rect">
            <a:avLst/>
          </a:prstGeom>
        </p:spPr>
        <p:txBody>
          <a:bodyPr wrap="square">
            <a:spAutoFit/>
          </a:bodyPr>
          <a:lstStyle/>
          <a:p>
            <a:r>
              <a:rPr kumimoji="1" lang="ja-JP" altLang="en-US" sz="900" dirty="0">
                <a:latin typeface="BIZ UDゴシック" panose="020B0400000000000000" pitchFamily="49" charset="-128"/>
                <a:ea typeface="BIZ UDゴシック" panose="020B0400000000000000" pitchFamily="49" charset="-128"/>
              </a:rPr>
              <a:t>出典：総務省「平成</a:t>
            </a:r>
            <a:r>
              <a:rPr kumimoji="1" lang="en-US" altLang="ja-JP" sz="900" dirty="0">
                <a:latin typeface="BIZ UDゴシック" panose="020B0400000000000000" pitchFamily="49" charset="-128"/>
                <a:ea typeface="BIZ UDゴシック" panose="020B0400000000000000" pitchFamily="49" charset="-128"/>
              </a:rPr>
              <a:t>29</a:t>
            </a:r>
            <a:r>
              <a:rPr kumimoji="1" lang="ja-JP" altLang="en-US" sz="900" dirty="0">
                <a:latin typeface="BIZ UDゴシック" panose="020B0400000000000000" pitchFamily="49" charset="-128"/>
                <a:ea typeface="BIZ UDゴシック" panose="020B0400000000000000" pitchFamily="49" charset="-128"/>
              </a:rPr>
              <a:t>年度就業構造基本調査」をもとに副首都推進局で作成</a:t>
            </a:r>
          </a:p>
        </p:txBody>
      </p:sp>
      <p:sp>
        <p:nvSpPr>
          <p:cNvPr id="11" name="テキスト ボックス 10">
            <a:extLst>
              <a:ext uri="{FF2B5EF4-FFF2-40B4-BE49-F238E27FC236}">
                <a16:creationId xmlns:a16="http://schemas.microsoft.com/office/drawing/2014/main" id="{506F63E1-B445-DF5C-A3EC-D21154AB7684}"/>
              </a:ext>
            </a:extLst>
          </p:cNvPr>
          <p:cNvSpPr txBox="1"/>
          <p:nvPr/>
        </p:nvSpPr>
        <p:spPr>
          <a:xfrm>
            <a:off x="5861911" y="4754339"/>
            <a:ext cx="950820" cy="230832"/>
          </a:xfrm>
          <a:prstGeom prst="rect">
            <a:avLst/>
          </a:prstGeom>
          <a:noFill/>
        </p:spPr>
        <p:txBody>
          <a:bodyPr wrap="square" rtlCol="0">
            <a:spAutoFit/>
          </a:bodyPr>
          <a:lstStyle/>
          <a:p>
            <a:r>
              <a:rPr kumimoji="1" lang="ja-JP" altLang="en-US" sz="900" dirty="0">
                <a:latin typeface="BIZ UDゴシック" panose="020B0400000000000000" pitchFamily="49" charset="-128"/>
                <a:ea typeface="BIZ UDゴシック" panose="020B0400000000000000" pitchFamily="49" charset="-128"/>
              </a:rPr>
              <a:t>単位：人</a:t>
            </a:r>
          </a:p>
        </p:txBody>
      </p:sp>
      <p:sp>
        <p:nvSpPr>
          <p:cNvPr id="23" name="正方形/長方形 22"/>
          <p:cNvSpPr/>
          <p:nvPr/>
        </p:nvSpPr>
        <p:spPr>
          <a:xfrm>
            <a:off x="-1" y="4906690"/>
            <a:ext cx="8872169" cy="307777"/>
          </a:xfrm>
          <a:prstGeom prst="rect">
            <a:avLst/>
          </a:prstGeom>
        </p:spPr>
        <p:txBody>
          <a:bodyPr wrap="square">
            <a:spAutoFit/>
          </a:bodyPr>
          <a:lstStyle/>
          <a:p>
            <a:pPr defTabSz="433892">
              <a:defRPr/>
            </a:pPr>
            <a:r>
              <a:rPr lang="ja-JP" altLang="en-US" sz="1400" b="1" dirty="0" smtClean="0">
                <a:solidFill>
                  <a:prstClr val="black"/>
                </a:solidFill>
                <a:latin typeface="Meiryo UI" panose="020B0604030504040204" pitchFamily="50" charset="-128"/>
                <a:ea typeface="Meiryo UI" panose="020B0604030504040204" pitchFamily="50" charset="-128"/>
              </a:rPr>
              <a:t>（就業者に対する起業者の割合</a:t>
            </a:r>
            <a:r>
              <a:rPr lang="ja-JP" altLang="en-US" sz="1400" b="1" dirty="0">
                <a:solidFill>
                  <a:prstClr val="black"/>
                </a:solidFill>
                <a:latin typeface="Meiryo UI" panose="020B0604030504040204" pitchFamily="50" charset="-128"/>
                <a:ea typeface="Meiryo UI" panose="020B0604030504040204" pitchFamily="50" charset="-128"/>
              </a:rPr>
              <a:t>（平成</a:t>
            </a:r>
            <a:r>
              <a:rPr lang="en-US" altLang="ja-JP" sz="1400" b="1" dirty="0">
                <a:solidFill>
                  <a:prstClr val="black"/>
                </a:solidFill>
                <a:latin typeface="Meiryo UI" panose="020B0604030504040204" pitchFamily="50" charset="-128"/>
                <a:ea typeface="Meiryo UI" panose="020B0604030504040204" pitchFamily="50" charset="-128"/>
              </a:rPr>
              <a:t>29</a:t>
            </a:r>
            <a:r>
              <a:rPr lang="ja-JP" altLang="en-US" sz="1400" b="1" dirty="0">
                <a:solidFill>
                  <a:prstClr val="black"/>
                </a:solidFill>
                <a:latin typeface="Meiryo UI" panose="020B0604030504040204" pitchFamily="50" charset="-128"/>
                <a:ea typeface="Meiryo UI" panose="020B0604030504040204" pitchFamily="50" charset="-128"/>
              </a:rPr>
              <a:t>年</a:t>
            </a:r>
            <a:r>
              <a:rPr lang="ja-JP" altLang="en-US" sz="1400" b="1" dirty="0" smtClean="0">
                <a:solidFill>
                  <a:prstClr val="black"/>
                </a:solidFill>
                <a:latin typeface="Meiryo UI" panose="020B0604030504040204" pitchFamily="50" charset="-128"/>
                <a:ea typeface="Meiryo UI" panose="020B0604030504040204" pitchFamily="50" charset="-128"/>
              </a:rPr>
              <a:t>・大阪、東京、愛知、福岡））</a:t>
            </a:r>
            <a:endParaRPr lang="ja-JP" altLang="en-US" sz="1400" dirty="0">
              <a:solidFill>
                <a:prstClr val="black"/>
              </a:solidFill>
              <a:latin typeface="Meiryo UI" panose="020B0604030504040204" pitchFamily="50" charset="-128"/>
              <a:ea typeface="Meiryo UI" panose="020B0604030504040204" pitchFamily="50" charset="-128"/>
            </a:endParaRPr>
          </a:p>
        </p:txBody>
      </p:sp>
      <p:sp>
        <p:nvSpPr>
          <p:cNvPr id="29" name="テキスト ボックス 28"/>
          <p:cNvSpPr txBox="1"/>
          <p:nvPr/>
        </p:nvSpPr>
        <p:spPr>
          <a:xfrm>
            <a:off x="1610069" y="5565278"/>
            <a:ext cx="513429"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5.2%</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0" name="テキスト ボックス 29"/>
          <p:cNvSpPr txBox="1"/>
          <p:nvPr/>
        </p:nvSpPr>
        <p:spPr>
          <a:xfrm>
            <a:off x="446125" y="6336602"/>
            <a:ext cx="552095"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94.8%</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1" name="テキスト ボックス 30"/>
          <p:cNvSpPr txBox="1"/>
          <p:nvPr/>
        </p:nvSpPr>
        <p:spPr>
          <a:xfrm>
            <a:off x="4014759" y="5478028"/>
            <a:ext cx="513429"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5.3%</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2" name="テキスト ボックス 31"/>
          <p:cNvSpPr txBox="1"/>
          <p:nvPr/>
        </p:nvSpPr>
        <p:spPr>
          <a:xfrm>
            <a:off x="2894393" y="6336602"/>
            <a:ext cx="54913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94.7%</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3" name="テキスト ボックス 32"/>
          <p:cNvSpPr txBox="1"/>
          <p:nvPr/>
        </p:nvSpPr>
        <p:spPr>
          <a:xfrm>
            <a:off x="4852281" y="6336038"/>
            <a:ext cx="54913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95.7%</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5" name="テキスト ボックス 34"/>
          <p:cNvSpPr txBox="1"/>
          <p:nvPr/>
        </p:nvSpPr>
        <p:spPr>
          <a:xfrm>
            <a:off x="6156113" y="5494440"/>
            <a:ext cx="513429"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a:latin typeface="BIZ UDゴシック" panose="020B0400000000000000" pitchFamily="49" charset="-128"/>
                <a:ea typeface="BIZ UDゴシック" panose="020B0400000000000000" pitchFamily="49" charset="-128"/>
              </a:rPr>
              <a:t>4</a:t>
            </a:r>
            <a:r>
              <a:rPr kumimoji="1" lang="en-US" altLang="ja-JP" sz="1100" dirty="0" smtClean="0">
                <a:latin typeface="BIZ UDゴシック" panose="020B0400000000000000" pitchFamily="49" charset="-128"/>
                <a:ea typeface="BIZ UDゴシック" panose="020B0400000000000000" pitchFamily="49" charset="-128"/>
              </a:rPr>
              <a:t>.3%</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6" name="テキスト ボックス 35"/>
          <p:cNvSpPr txBox="1"/>
          <p:nvPr/>
        </p:nvSpPr>
        <p:spPr>
          <a:xfrm>
            <a:off x="8193180" y="5478028"/>
            <a:ext cx="513429"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5.3%</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37" name="テキスト ボックス 36"/>
          <p:cNvSpPr txBox="1"/>
          <p:nvPr/>
        </p:nvSpPr>
        <p:spPr>
          <a:xfrm>
            <a:off x="7277467" y="6298762"/>
            <a:ext cx="549136" cy="26161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kumimoji="1" lang="en-US" altLang="ja-JP" sz="1100" dirty="0" smtClean="0">
                <a:latin typeface="BIZ UDゴシック" panose="020B0400000000000000" pitchFamily="49" charset="-128"/>
                <a:ea typeface="BIZ UDゴシック" panose="020B0400000000000000" pitchFamily="49" charset="-128"/>
              </a:rPr>
              <a:t>94.7%</a:t>
            </a:r>
            <a:endParaRPr kumimoji="1" lang="ja-JP" altLang="en-US" sz="1100" dirty="0">
              <a:latin typeface="BIZ UDゴシック" panose="020B0400000000000000" pitchFamily="49" charset="-128"/>
              <a:ea typeface="BIZ UDゴシック" panose="020B0400000000000000" pitchFamily="49" charset="-128"/>
            </a:endParaRPr>
          </a:p>
        </p:txBody>
      </p:sp>
      <p:sp>
        <p:nvSpPr>
          <p:cNvPr id="21" name="テキスト ボックス 20">
            <a:extLst>
              <a:ext uri="{FF2B5EF4-FFF2-40B4-BE49-F238E27FC236}">
                <a16:creationId xmlns:a16="http://schemas.microsoft.com/office/drawing/2014/main" id="{506F63E1-B445-DF5C-A3EC-D21154AB7684}"/>
              </a:ext>
            </a:extLst>
          </p:cNvPr>
          <p:cNvSpPr txBox="1"/>
          <p:nvPr/>
        </p:nvSpPr>
        <p:spPr>
          <a:xfrm>
            <a:off x="4953401" y="1443935"/>
            <a:ext cx="950820" cy="230832"/>
          </a:xfrm>
          <a:prstGeom prst="rect">
            <a:avLst/>
          </a:prstGeom>
          <a:noFill/>
        </p:spPr>
        <p:txBody>
          <a:bodyPr wrap="square" rtlCol="0">
            <a:spAutoFit/>
          </a:bodyPr>
          <a:lstStyle/>
          <a:p>
            <a:r>
              <a:rPr kumimoji="1" lang="en-US" altLang="ja-JP" sz="900" dirty="0" smtClean="0">
                <a:latin typeface="BIZ UDゴシック" panose="020B0400000000000000" pitchFamily="49" charset="-128"/>
                <a:ea typeface="BIZ UDゴシック" panose="020B0400000000000000" pitchFamily="49" charset="-128"/>
              </a:rPr>
              <a:t>233,800</a:t>
            </a:r>
            <a:endParaRPr kumimoji="1" lang="ja-JP" altLang="en-US" sz="900" dirty="0">
              <a:latin typeface="BIZ UDゴシック" panose="020B0400000000000000" pitchFamily="49" charset="-128"/>
              <a:ea typeface="BIZ UDゴシック" panose="020B0400000000000000" pitchFamily="49" charset="-128"/>
            </a:endParaRPr>
          </a:p>
        </p:txBody>
      </p:sp>
      <p:sp>
        <p:nvSpPr>
          <p:cNvPr id="22" name="テキスト ボックス 21">
            <a:extLst>
              <a:ext uri="{FF2B5EF4-FFF2-40B4-BE49-F238E27FC236}">
                <a16:creationId xmlns:a16="http://schemas.microsoft.com/office/drawing/2014/main" id="{506F63E1-B445-DF5C-A3EC-D21154AB7684}"/>
              </a:ext>
            </a:extLst>
          </p:cNvPr>
          <p:cNvSpPr txBox="1"/>
          <p:nvPr/>
        </p:nvSpPr>
        <p:spPr>
          <a:xfrm>
            <a:off x="8218122" y="2325938"/>
            <a:ext cx="950820" cy="230832"/>
          </a:xfrm>
          <a:prstGeom prst="rect">
            <a:avLst/>
          </a:prstGeom>
          <a:noFill/>
        </p:spPr>
        <p:txBody>
          <a:bodyPr wrap="square" rtlCol="0">
            <a:spAutoFit/>
          </a:bodyPr>
          <a:lstStyle/>
          <a:p>
            <a:r>
              <a:rPr kumimoji="1" lang="en-US" altLang="ja-JP" sz="900" dirty="0" smtClean="0">
                <a:latin typeface="BIZ UDゴシック" panose="020B0400000000000000" pitchFamily="49" charset="-128"/>
                <a:ea typeface="BIZ UDゴシック" panose="020B0400000000000000" pitchFamily="49" charset="-128"/>
              </a:rPr>
              <a:t>416,200</a:t>
            </a:r>
            <a:endParaRPr kumimoji="1" lang="ja-JP" altLang="en-US" sz="900" dirty="0">
              <a:latin typeface="BIZ UDゴシック" panose="020B0400000000000000" pitchFamily="49" charset="-128"/>
              <a:ea typeface="BIZ UDゴシック" panose="020B0400000000000000" pitchFamily="49" charset="-128"/>
            </a:endParaRPr>
          </a:p>
        </p:txBody>
      </p:sp>
      <p:sp>
        <p:nvSpPr>
          <p:cNvPr id="24" name="テキスト ボックス 23">
            <a:extLst>
              <a:ext uri="{FF2B5EF4-FFF2-40B4-BE49-F238E27FC236}">
                <a16:creationId xmlns:a16="http://schemas.microsoft.com/office/drawing/2014/main" id="{506F63E1-B445-DF5C-A3EC-D21154AB7684}"/>
              </a:ext>
            </a:extLst>
          </p:cNvPr>
          <p:cNvSpPr txBox="1"/>
          <p:nvPr/>
        </p:nvSpPr>
        <p:spPr>
          <a:xfrm>
            <a:off x="3796063" y="3200088"/>
            <a:ext cx="950820" cy="230832"/>
          </a:xfrm>
          <a:prstGeom prst="rect">
            <a:avLst/>
          </a:prstGeom>
          <a:noFill/>
        </p:spPr>
        <p:txBody>
          <a:bodyPr wrap="square" rtlCol="0">
            <a:spAutoFit/>
          </a:bodyPr>
          <a:lstStyle/>
          <a:p>
            <a:r>
              <a:rPr kumimoji="1" lang="en-US" altLang="ja-JP" sz="900" dirty="0" smtClean="0">
                <a:latin typeface="BIZ UDゴシック" panose="020B0400000000000000" pitchFamily="49" charset="-128"/>
                <a:ea typeface="BIZ UDゴシック" panose="020B0400000000000000" pitchFamily="49" charset="-128"/>
              </a:rPr>
              <a:t>175,600</a:t>
            </a:r>
            <a:endParaRPr kumimoji="1" lang="ja-JP" altLang="en-US" sz="900" dirty="0">
              <a:latin typeface="BIZ UDゴシック" panose="020B0400000000000000" pitchFamily="49" charset="-128"/>
              <a:ea typeface="BIZ UDゴシック" panose="020B0400000000000000" pitchFamily="49" charset="-128"/>
            </a:endParaRPr>
          </a:p>
        </p:txBody>
      </p:sp>
      <p:sp>
        <p:nvSpPr>
          <p:cNvPr id="25" name="テキスト ボックス 24">
            <a:extLst>
              <a:ext uri="{FF2B5EF4-FFF2-40B4-BE49-F238E27FC236}">
                <a16:creationId xmlns:a16="http://schemas.microsoft.com/office/drawing/2014/main" id="{506F63E1-B445-DF5C-A3EC-D21154AB7684}"/>
              </a:ext>
            </a:extLst>
          </p:cNvPr>
          <p:cNvSpPr txBox="1"/>
          <p:nvPr/>
        </p:nvSpPr>
        <p:spPr>
          <a:xfrm>
            <a:off x="3168961" y="4072199"/>
            <a:ext cx="950820" cy="230832"/>
          </a:xfrm>
          <a:prstGeom prst="rect">
            <a:avLst/>
          </a:prstGeom>
          <a:noFill/>
        </p:spPr>
        <p:txBody>
          <a:bodyPr wrap="square" rtlCol="0">
            <a:spAutoFit/>
          </a:bodyPr>
          <a:lstStyle/>
          <a:p>
            <a:r>
              <a:rPr kumimoji="1" lang="en-US" altLang="ja-JP" sz="900" dirty="0" smtClean="0">
                <a:latin typeface="BIZ UDゴシック" panose="020B0400000000000000" pitchFamily="49" charset="-128"/>
                <a:ea typeface="BIZ UDゴシック" panose="020B0400000000000000" pitchFamily="49" charset="-128"/>
              </a:rPr>
              <a:t>135,400</a:t>
            </a:r>
            <a:endParaRPr kumimoji="1" lang="ja-JP" altLang="en-US" sz="900" dirty="0">
              <a:latin typeface="BIZ UDゴシック" panose="020B0400000000000000" pitchFamily="49" charset="-128"/>
              <a:ea typeface="BIZ UDゴシック" panose="020B0400000000000000" pitchFamily="49" charset="-128"/>
            </a:endParaRPr>
          </a:p>
        </p:txBody>
      </p:sp>
      <p:sp>
        <p:nvSpPr>
          <p:cNvPr id="26" name="スライド番号プレースホルダー 3"/>
          <p:cNvSpPr>
            <a:spLocks noGrp="1"/>
          </p:cNvSpPr>
          <p:nvPr>
            <p:ph type="sldNum" sz="quarter" idx="12"/>
          </p:nvPr>
        </p:nvSpPr>
        <p:spPr>
          <a:xfrm>
            <a:off x="7086600" y="6420253"/>
            <a:ext cx="2057400" cy="365125"/>
          </a:xfrm>
        </p:spPr>
        <p:txBody>
          <a:bodyPr/>
          <a:lstStyle/>
          <a:p>
            <a:fld id="{50F88186-B17D-4CE3-A887-D91699CF601C}" type="slidenum">
              <a:rPr kumimoji="1" lang="ja-JP" altLang="en-US" smtClean="0"/>
              <a:t>12</a:t>
            </a:fld>
            <a:endParaRPr kumimoji="1" lang="ja-JP" altLang="en-US" dirty="0"/>
          </a:p>
        </p:txBody>
      </p:sp>
      <p:pic>
        <p:nvPicPr>
          <p:cNvPr id="4" name="図 3"/>
          <p:cNvPicPr>
            <a:picLocks noChangeAspect="1"/>
          </p:cNvPicPr>
          <p:nvPr/>
        </p:nvPicPr>
        <p:blipFill rotWithShape="1">
          <a:blip r:embed="rId6"/>
          <a:srcRect l="592" t="2037" r="323" b="7990"/>
          <a:stretch/>
        </p:blipFill>
        <p:spPr>
          <a:xfrm>
            <a:off x="35595" y="1086449"/>
            <a:ext cx="9056152" cy="3882358"/>
          </a:xfrm>
          <a:prstGeom prst="rect">
            <a:avLst/>
          </a:prstGeom>
        </p:spPr>
      </p:pic>
    </p:spTree>
    <p:extLst>
      <p:ext uri="{BB962C8B-B14F-4D97-AF65-F5344CB8AC3E}">
        <p14:creationId xmlns:p14="http://schemas.microsoft.com/office/powerpoint/2010/main" val="39286763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正方形/長方形 10"/>
          <p:cNvSpPr>
            <a:spLocks noChangeArrowheads="1"/>
          </p:cNvSpPr>
          <p:nvPr/>
        </p:nvSpPr>
        <p:spPr bwMode="auto">
          <a:xfrm>
            <a:off x="33641" y="84750"/>
            <a:ext cx="9217024"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marL="177800" marR="0" lvl="0" indent="-177800" algn="l" defTabSz="914400" rtl="0" eaLnBrk="1" fontAlgn="auto" latinLnBrk="0" hangingPunct="1">
              <a:lnSpc>
                <a:spcPct val="100000"/>
              </a:lnSpc>
              <a:spcBef>
                <a:spcPts val="0"/>
              </a:spcBef>
              <a:spcAft>
                <a:spcPts val="0"/>
              </a:spcAft>
              <a:buClrTx/>
              <a:buSzTx/>
              <a:buFontTx/>
              <a:buNone/>
              <a:tabLst/>
              <a:defRPr/>
            </a:pPr>
            <a:r>
              <a:rPr kumimoji="0"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参考②</a:t>
            </a:r>
            <a:r>
              <a:rPr kumimoji="0"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都道府県</a:t>
            </a: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別、開業数・開業率の推移（年度ベース</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endParaRPr>
          </a:p>
        </p:txBody>
      </p:sp>
      <p:sp>
        <p:nvSpPr>
          <p:cNvPr id="12" name="正方形/長方形 11"/>
          <p:cNvSpPr/>
          <p:nvPr/>
        </p:nvSpPr>
        <p:spPr>
          <a:xfrm>
            <a:off x="33641" y="1295535"/>
            <a:ext cx="2798165"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○開業数の推移（他府県比較）</a:t>
            </a:r>
          </a:p>
        </p:txBody>
      </p:sp>
      <p:sp>
        <p:nvSpPr>
          <p:cNvPr id="13" name="正方形/長方形 12"/>
          <p:cNvSpPr/>
          <p:nvPr/>
        </p:nvSpPr>
        <p:spPr>
          <a:xfrm>
            <a:off x="4642153" y="1301573"/>
            <a:ext cx="2808312" cy="360040"/>
          </a:xfrm>
          <a:prstGeom prst="rect">
            <a:avLst/>
          </a:prstGeom>
          <a:noFill/>
          <a:ln>
            <a:noFill/>
          </a:ln>
        </p:spPr>
        <p:style>
          <a:lnRef idx="2">
            <a:schemeClr val="accent6"/>
          </a:lnRef>
          <a:fillRef idx="1">
            <a:schemeClr val="lt1"/>
          </a:fillRef>
          <a:effectRef idx="0">
            <a:schemeClr val="accent6"/>
          </a:effectRef>
          <a:fontRef idx="minor">
            <a:schemeClr val="dk1"/>
          </a:fontRef>
        </p:style>
        <p:txBody>
          <a:bodyPr anchor="ct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eiryo UI" panose="020B0604030504040204" pitchFamily="50" charset="-128"/>
              </a:rPr>
              <a:t>○開業率の推移（他府県比較）</a:t>
            </a:r>
          </a:p>
        </p:txBody>
      </p:sp>
      <p:sp>
        <p:nvSpPr>
          <p:cNvPr id="17" name="テキスト ボックス 1"/>
          <p:cNvSpPr txBox="1"/>
          <p:nvPr/>
        </p:nvSpPr>
        <p:spPr>
          <a:xfrm>
            <a:off x="635387" y="2379605"/>
            <a:ext cx="1384396" cy="1017168"/>
          </a:xfrm>
          <a:prstGeom prst="rect">
            <a:avLst/>
          </a:prstGeom>
          <a:solidFill>
            <a:sysClr val="window" lastClr="FFFFFF">
              <a:lumMod val="85000"/>
            </a:sysClr>
          </a:solidFill>
          <a:ln>
            <a:solidFill>
              <a:prstClr val="black"/>
            </a:solidFill>
          </a:ln>
        </p:spPr>
        <p:txBody>
          <a:bodyPr wrap="square" lIns="36000" tIns="0" rIns="36000" bIns="0" rtlCol="0" anchor="ctr" anchorCtr="0">
            <a:noAutofit/>
          </a:body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1" lang="en-US" altLang="ja-JP"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参考</a:t>
            </a:r>
            <a:r>
              <a:rPr kumimoji="1" lang="en-US"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_</a:t>
            </a:r>
            <a:r>
              <a:rPr kumimoji="1" 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20</a:t>
            </a:r>
            <a:r>
              <a:rPr kumimoji="1" lang="en-US" altLang="ja-JP"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20</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全国上位</a:t>
            </a:r>
            <a:r>
              <a:rPr kumimoji="1" lang="en-US" altLang="ja-JP"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600"/>
              </a:spcBef>
              <a:spcAft>
                <a:spcPts val="0"/>
              </a:spcAft>
              <a:buClrTx/>
              <a:buSzTx/>
              <a:buFontTx/>
              <a:buNone/>
              <a:tabLst/>
              <a:defRPr/>
            </a:pPr>
            <a:r>
              <a:rPr kumimoji="1" 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１位 ： 東京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22,381</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２位</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大阪　（</a:t>
            </a:r>
            <a:r>
              <a:rPr kumimoji="1" lang="en-US" altLang="ja-JP"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10,209</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３位</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愛知　 （</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7,025</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４位</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神奈川</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6,794</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3" name="正方形/長方形 2"/>
          <p:cNvSpPr/>
          <p:nvPr/>
        </p:nvSpPr>
        <p:spPr>
          <a:xfrm>
            <a:off x="0" y="1831353"/>
            <a:ext cx="704473" cy="2707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r>
              <a:rPr kumimoji="1" lang="ja-JP" altLang="en-US" sz="10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事業所</a:t>
            </a:r>
            <a:r>
              <a:rPr kumimoji="1" lang="ja-JP" altLang="en-US" sz="800" b="0" i="0" u="none" strike="noStrike" kern="1200" cap="none" spc="0" normalizeH="0" baseline="0" noProof="0" dirty="0">
                <a:ln>
                  <a:noFill/>
                </a:ln>
                <a:solidFill>
                  <a:prstClr val="black"/>
                </a:solidFill>
                <a:effectLst/>
                <a:uLnTx/>
                <a:uFillTx/>
                <a:latin typeface="Calibri"/>
                <a:ea typeface="ＭＳ Ｐゴシック" panose="020B0600070205080204" pitchFamily="50" charset="-128"/>
                <a:cs typeface="+mn-cs"/>
              </a:rPr>
              <a:t>）</a:t>
            </a:r>
          </a:p>
        </p:txBody>
      </p:sp>
      <p:sp>
        <p:nvSpPr>
          <p:cNvPr id="21" name="テキスト ボックス 1"/>
          <p:cNvSpPr txBox="1"/>
          <p:nvPr/>
        </p:nvSpPr>
        <p:spPr>
          <a:xfrm>
            <a:off x="5101531" y="2373553"/>
            <a:ext cx="1384374" cy="1267937"/>
          </a:xfrm>
          <a:prstGeom prst="rect">
            <a:avLst/>
          </a:prstGeom>
          <a:solidFill>
            <a:sysClr val="window" lastClr="FFFFFF">
              <a:lumMod val="85000"/>
            </a:sysClr>
          </a:solidFill>
          <a:ln>
            <a:solidFill>
              <a:prstClr val="black"/>
            </a:solidFill>
          </a:ln>
        </p:spPr>
        <p:txBody>
          <a:bodyPr wrap="square" lIns="36000" tIns="0" rIns="36000" bIns="0" rtlCol="0" anchor="ctr" anchorCtr="0">
            <a:noAutofit/>
          </a:bodyPr>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marL="0" marR="0" lvl="0" indent="0" algn="just" defTabSz="914400" rtl="0" eaLnBrk="1" fontAlgn="auto" latinLnBrk="0" hangingPunct="1">
              <a:lnSpc>
                <a:spcPts val="1200"/>
              </a:lnSpc>
              <a:spcBef>
                <a:spcPts val="0"/>
              </a:spcBef>
              <a:spcAft>
                <a:spcPts val="0"/>
              </a:spcAft>
              <a:buClrTx/>
              <a:buSzTx/>
              <a:buFontTx/>
              <a:buNone/>
              <a:tabLst/>
              <a:defRPr/>
            </a:pPr>
            <a:r>
              <a:rPr kumimoji="1" lang="en-US" altLang="ja-JP"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参考</a:t>
            </a:r>
            <a:r>
              <a:rPr kumimoji="1" lang="en-US"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_</a:t>
            </a:r>
            <a:r>
              <a:rPr kumimoji="1" 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20</a:t>
            </a:r>
            <a:r>
              <a:rPr kumimoji="1" lang="en-US" altLang="ja-JP"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20</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全国上位</a:t>
            </a:r>
            <a:r>
              <a:rPr kumimoji="1" lang="en-US" altLang="ja-JP" sz="800" b="1"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600"/>
              </a:spcBef>
              <a:spcAft>
                <a:spcPts val="0"/>
              </a:spcAft>
              <a:buClrTx/>
              <a:buSzTx/>
              <a:buFontTx/>
              <a:buNone/>
              <a:tabLst/>
              <a:defRPr/>
            </a:pPr>
            <a:r>
              <a:rPr kumimoji="1" 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  １位 ： 沖縄</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8.8</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４</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位</a:t>
            </a:r>
            <a:r>
              <a:rPr kumimoji="1" lang="ja-JP" altLang="ja-JP"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ja-JP"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東京</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6.0</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rPr>
              <a:t>５</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位</a:t>
            </a:r>
            <a:r>
              <a:rPr kumimoji="1" lang="ja-JP" altLang="ja-JP"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ja-JP" sz="800" b="0"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愛知</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5.9</a:t>
            </a: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ja-JP" altLang="en-US"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a:t>
            </a:r>
            <a:endParaRPr kumimoji="1" lang="en-US" altLang="ja-JP" sz="800" b="0"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endParaRPr>
          </a:p>
          <a:p>
            <a:pPr marL="0" marR="0" lvl="0" indent="0" algn="just" defTabSz="914400" rtl="0" eaLnBrk="1" fontAlgn="auto" latinLnBrk="0" hangingPunct="1">
              <a:lnSpc>
                <a:spcPts val="1200"/>
              </a:lnSpc>
              <a:spcBef>
                <a:spcPts val="0"/>
              </a:spcBef>
              <a:spcAft>
                <a:spcPts val="0"/>
              </a:spcAft>
              <a:buClrTx/>
              <a:buSzTx/>
              <a:buFontTx/>
              <a:buNone/>
              <a:tabLst/>
              <a:defRPr/>
            </a:pP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　９位</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r>
              <a:rPr kumimoji="1" lang="ja-JP" altLang="en-US" sz="800" b="1" i="0" u="none" strike="noStrike" kern="100" cap="none" spc="0" normalizeH="0" baseline="0" noProof="0" dirty="0">
                <a:ln>
                  <a:noFill/>
                </a:ln>
                <a:solidFill>
                  <a:prstClr val="black"/>
                </a:solidFill>
                <a:effectLst/>
                <a:uLnTx/>
                <a:uFillTx/>
                <a:latin typeface="游明朝" panose="02020400000000000000" pitchFamily="18" charset="-128"/>
                <a:ea typeface="ＭＳ ゴシック" panose="020B0609070205080204" pitchFamily="49" charset="-128"/>
                <a:cs typeface="Times New Roman" panose="02020603050405020304" pitchFamily="18" charset="0"/>
              </a:rPr>
              <a:t> </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大阪（</a:t>
            </a:r>
            <a:r>
              <a:rPr kumimoji="1" lang="en-US" altLang="ja-JP"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5.4</a:t>
            </a:r>
            <a:r>
              <a:rPr kumimoji="1" lang="ja-JP" altLang="en-US" sz="800" b="1" i="0" u="none" strike="noStrike" kern="100" cap="none" spc="0" normalizeH="0" baseline="0" noProof="0" dirty="0">
                <a:ln>
                  <a:noFill/>
                </a:ln>
                <a:solidFill>
                  <a:prstClr val="black"/>
                </a:solidFill>
                <a:effectLst/>
                <a:uLnTx/>
                <a:uFillTx/>
                <a:latin typeface="ＭＳ ゴシック" panose="020B0609070205080204" pitchFamily="49" charset="-128"/>
                <a:ea typeface="游明朝" panose="02020400000000000000" pitchFamily="18" charset="-128"/>
                <a:cs typeface="Times New Roman" panose="02020603050405020304" pitchFamily="18" charset="0"/>
              </a:rPr>
              <a:t>％）</a:t>
            </a:r>
            <a:endParaRPr kumimoji="1" lang="ja-JP" altLang="en-US" sz="800" b="0" i="0" u="none" strike="noStrike" kern="100" cap="none" spc="0" normalizeH="0" baseline="0" noProof="0" dirty="0">
              <a:ln>
                <a:noFill/>
              </a:ln>
              <a:solidFill>
                <a:prstClr val="black"/>
              </a:solidFill>
              <a:effectLst/>
              <a:uLnTx/>
              <a:uFillTx/>
              <a:latin typeface="游明朝" panose="02020400000000000000" pitchFamily="18" charset="-128"/>
              <a:ea typeface="游明朝" panose="02020400000000000000" pitchFamily="18" charset="-128"/>
              <a:cs typeface="Times New Roman" panose="02020603050405020304" pitchFamily="18" charset="0"/>
            </a:endParaRPr>
          </a:p>
        </p:txBody>
      </p:sp>
      <p:sp>
        <p:nvSpPr>
          <p:cNvPr id="14" name="正方形/長方形 13">
            <a:extLst>
              <a:ext uri="{FF2B5EF4-FFF2-40B4-BE49-F238E27FC236}">
                <a16:creationId xmlns:a16="http://schemas.microsoft.com/office/drawing/2014/main" id="{9A678E82-45A0-9695-08BB-1CE38823DA73}"/>
              </a:ext>
            </a:extLst>
          </p:cNvPr>
          <p:cNvSpPr/>
          <p:nvPr/>
        </p:nvSpPr>
        <p:spPr>
          <a:xfrm>
            <a:off x="4038168" y="6214290"/>
            <a:ext cx="5212497" cy="553998"/>
          </a:xfrm>
          <a:prstGeom prst="rect">
            <a:avLst/>
          </a:prstGeom>
        </p:spPr>
        <p:txBody>
          <a:bodyPr wrap="square">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出典</a:t>
            </a:r>
            <a:r>
              <a:rPr kumimoji="1" lang="ja-JP" altLang="en-US"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：大阪府・大阪市「大阪の再生・成長に向けた新戦略データ集②</a:t>
            </a:r>
            <a:endParaRPr kumimoji="1" lang="en-US" altLang="ja-JP"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　（大阪経済や成長に向けた５つの重点分野関係）（</a:t>
            </a:r>
            <a:r>
              <a:rPr kumimoji="1" lang="en-US" altLang="ja-JP"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2022</a:t>
            </a:r>
            <a:r>
              <a:rPr kumimoji="1" lang="ja-JP" altLang="en-US"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年（令和４年７月版））」</a:t>
            </a:r>
            <a:endParaRPr kumimoji="1" lang="en-US" altLang="ja-JP"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　　</a:t>
            </a:r>
            <a:r>
              <a:rPr kumimoji="1" lang="ja-JP" altLang="en-US"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（厚生</a:t>
            </a:r>
            <a:r>
              <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rPr>
              <a:t>労働省「雇用保険事業年報･月報</a:t>
            </a:r>
            <a:r>
              <a:rPr kumimoji="1" lang="ja-JP" altLang="en-US" sz="1000" b="0" i="0" u="none" strike="noStrike" kern="1200" cap="none" spc="0" normalizeH="0" baseline="0" noProof="0" dirty="0" smtClean="0">
                <a:ln>
                  <a:noFill/>
                </a:ln>
                <a:solidFill>
                  <a:prstClr val="black"/>
                </a:solidFill>
                <a:effectLst/>
                <a:uLnTx/>
                <a:uFillTx/>
                <a:latin typeface="BIZ UDゴシック" panose="020B0400000000000000" pitchFamily="49" charset="-128"/>
                <a:ea typeface="BIZ UDゴシック" panose="020B0400000000000000" pitchFamily="49" charset="-128"/>
                <a:cs typeface="+mn-cs"/>
              </a:rPr>
              <a:t>」）</a:t>
            </a:r>
            <a:endParaRPr kumimoji="1" lang="ja-JP" altLang="en-US" sz="1000" b="0" i="0" u="none" strike="noStrike" kern="1200" cap="none" spc="0" normalizeH="0" baseline="0" noProof="0" dirty="0">
              <a:ln>
                <a:noFill/>
              </a:ln>
              <a:solidFill>
                <a:prstClr val="black"/>
              </a:solidFill>
              <a:effectLst/>
              <a:uLnTx/>
              <a:uFillTx/>
              <a:latin typeface="BIZ UDゴシック" panose="020B0400000000000000" pitchFamily="49" charset="-128"/>
              <a:ea typeface="BIZ UDゴシック" panose="020B0400000000000000" pitchFamily="49" charset="-128"/>
              <a:cs typeface="+mn-cs"/>
            </a:endParaRPr>
          </a:p>
        </p:txBody>
      </p:sp>
      <p:sp>
        <p:nvSpPr>
          <p:cNvPr id="18" name="スライド番号プレースホルダー 3"/>
          <p:cNvSpPr>
            <a:spLocks noGrp="1"/>
          </p:cNvSpPr>
          <p:nvPr>
            <p:ph type="sldNum" sz="quarter" idx="12"/>
          </p:nvPr>
        </p:nvSpPr>
        <p:spPr>
          <a:xfrm>
            <a:off x="7086600" y="6459442"/>
            <a:ext cx="2057400" cy="365125"/>
          </a:xfrm>
        </p:spPr>
        <p:txBody>
          <a:bodyPr/>
          <a:lstStyle/>
          <a:p>
            <a:fld id="{50F88186-B17D-4CE3-A887-D91699CF601C}" type="slidenum">
              <a:rPr kumimoji="1" lang="ja-JP" altLang="en-US" sz="1200" b="0">
                <a:solidFill>
                  <a:schemeClr val="tx1">
                    <a:tint val="75000"/>
                  </a:schemeClr>
                </a:solidFill>
                <a:latin typeface="メイリオ" panose="020B0604030504040204" pitchFamily="50" charset="-128"/>
                <a:ea typeface="メイリオ" panose="020B0604030504040204" pitchFamily="50" charset="-128"/>
              </a:rPr>
              <a:pPr/>
              <a:t>13</a:t>
            </a:fld>
            <a:endParaRPr kumimoji="1" lang="ja-JP" altLang="en-US" sz="1200" b="0" dirty="0">
              <a:solidFill>
                <a:schemeClr val="tx1">
                  <a:tint val="75000"/>
                </a:schemeClr>
              </a:solidFill>
              <a:latin typeface="メイリオ" panose="020B0604030504040204" pitchFamily="50" charset="-128"/>
              <a:ea typeface="メイリオ" panose="020B0604030504040204" pitchFamily="50" charset="-128"/>
            </a:endParaRPr>
          </a:p>
        </p:txBody>
      </p:sp>
      <p:sp>
        <p:nvSpPr>
          <p:cNvPr id="15" name="正方形/長方形 14">
            <a:extLst>
              <a:ext uri="{FF2B5EF4-FFF2-40B4-BE49-F238E27FC236}">
                <a16:creationId xmlns:a16="http://schemas.microsoft.com/office/drawing/2014/main" id="{D6B8D5F2-CE6D-5D6A-5A62-C3140504855C}"/>
              </a:ext>
            </a:extLst>
          </p:cNvPr>
          <p:cNvSpPr/>
          <p:nvPr/>
        </p:nvSpPr>
        <p:spPr>
          <a:xfrm>
            <a:off x="103188" y="570468"/>
            <a:ext cx="8995613" cy="447527"/>
          </a:xfrm>
          <a:prstGeom prst="rect">
            <a:avLst/>
          </a:prstGeom>
          <a:noFill/>
          <a:ln w="15875">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en-US" altLang="ja-JP" sz="1200" dirty="0" smtClean="0">
                <a:solidFill>
                  <a:schemeClr val="tx1"/>
                </a:solidFill>
                <a:latin typeface="Meiryo UI" panose="020B0604030504040204" pitchFamily="50" charset="-128"/>
                <a:ea typeface="Meiryo UI" panose="020B0604030504040204" pitchFamily="50" charset="-128"/>
              </a:rPr>
              <a:t>2020</a:t>
            </a:r>
            <a:r>
              <a:rPr kumimoji="1" lang="ja-JP" altLang="en-US" sz="1200" dirty="0" smtClean="0">
                <a:solidFill>
                  <a:schemeClr val="tx1"/>
                </a:solidFill>
                <a:latin typeface="Meiryo UI" panose="020B0604030504040204" pitchFamily="50" charset="-128"/>
                <a:ea typeface="Meiryo UI" panose="020B0604030504040204" pitchFamily="50" charset="-128"/>
              </a:rPr>
              <a:t>年度の大阪府</a:t>
            </a:r>
            <a:r>
              <a:rPr kumimoji="1" lang="ja-JP" altLang="en-US" sz="1200" dirty="0">
                <a:solidFill>
                  <a:schemeClr val="tx1"/>
                </a:solidFill>
                <a:latin typeface="Meiryo UI" panose="020B0604030504040204" pitchFamily="50" charset="-128"/>
                <a:ea typeface="Meiryo UI" panose="020B0604030504040204" pitchFamily="50" charset="-128"/>
              </a:rPr>
              <a:t>の開業数は対前年度比</a:t>
            </a:r>
            <a:r>
              <a:rPr kumimoji="1" lang="en-US" altLang="ja-JP" sz="1200" dirty="0" smtClean="0">
                <a:solidFill>
                  <a:schemeClr val="tx1"/>
                </a:solidFill>
                <a:latin typeface="Meiryo UI" panose="020B0604030504040204" pitchFamily="50" charset="-128"/>
                <a:ea typeface="Meiryo UI" panose="020B0604030504040204" pitchFamily="50" charset="-128"/>
              </a:rPr>
              <a:t>20.7</a:t>
            </a:r>
            <a:r>
              <a:rPr kumimoji="1" lang="ja-JP" altLang="en-US" sz="1200" dirty="0" smtClean="0">
                <a:solidFill>
                  <a:schemeClr val="tx1"/>
                </a:solidFill>
                <a:latin typeface="Meiryo UI" panose="020B0604030504040204" pitchFamily="50" charset="-128"/>
                <a:ea typeface="Meiryo UI" panose="020B0604030504040204" pitchFamily="50" charset="-128"/>
              </a:rPr>
              <a:t>％の</a:t>
            </a:r>
            <a:r>
              <a:rPr kumimoji="1" lang="ja-JP" altLang="en-US" sz="1200" dirty="0">
                <a:solidFill>
                  <a:schemeClr val="tx1"/>
                </a:solidFill>
                <a:latin typeface="Meiryo UI" panose="020B0604030504040204" pitchFamily="50" charset="-128"/>
                <a:ea typeface="Meiryo UI" panose="020B0604030504040204" pitchFamily="50" charset="-128"/>
              </a:rPr>
              <a:t>増加となったが、依然として東京都に次いで２位。</a:t>
            </a:r>
          </a:p>
          <a:p>
            <a:pPr marL="285750" indent="-285750">
              <a:buFont typeface="Arial" panose="020B0604020202020204" pitchFamily="34" charset="0"/>
              <a:buChar char="•"/>
            </a:pPr>
            <a:r>
              <a:rPr kumimoji="1" lang="en-US" altLang="ja-JP" sz="1200" dirty="0">
                <a:solidFill>
                  <a:schemeClr val="tx1"/>
                </a:solidFill>
                <a:latin typeface="Meiryo UI" panose="020B0604030504040204" pitchFamily="50" charset="-128"/>
                <a:ea typeface="Meiryo UI" panose="020B0604030504040204" pitchFamily="50" charset="-128"/>
              </a:rPr>
              <a:t>2020</a:t>
            </a:r>
            <a:r>
              <a:rPr kumimoji="1" lang="ja-JP" altLang="en-US" sz="1200" dirty="0">
                <a:solidFill>
                  <a:schemeClr val="tx1"/>
                </a:solidFill>
                <a:latin typeface="Meiryo UI" panose="020B0604030504040204" pitchFamily="50" charset="-128"/>
                <a:ea typeface="Meiryo UI" panose="020B0604030504040204" pitchFamily="50" charset="-128"/>
              </a:rPr>
              <a:t>年度の開業率は</a:t>
            </a:r>
            <a:r>
              <a:rPr kumimoji="1" lang="en-US" altLang="ja-JP" sz="1200" dirty="0">
                <a:solidFill>
                  <a:schemeClr val="tx1"/>
                </a:solidFill>
                <a:latin typeface="Meiryo UI" panose="020B0604030504040204" pitchFamily="50" charset="-128"/>
                <a:ea typeface="Meiryo UI" panose="020B0604030504040204" pitchFamily="50" charset="-128"/>
              </a:rPr>
              <a:t>5.4</a:t>
            </a:r>
            <a:r>
              <a:rPr kumimoji="1" lang="ja-JP" altLang="en-US" sz="1200" dirty="0">
                <a:solidFill>
                  <a:schemeClr val="tx1"/>
                </a:solidFill>
                <a:latin typeface="Meiryo UI" panose="020B0604030504040204" pitchFamily="50" charset="-128"/>
                <a:ea typeface="Meiryo UI" panose="020B0604030504040204" pitchFamily="50" charset="-128"/>
              </a:rPr>
              <a:t>％（対前年度比</a:t>
            </a:r>
            <a:r>
              <a:rPr kumimoji="1" lang="en-US" altLang="ja-JP" sz="1200" dirty="0">
                <a:solidFill>
                  <a:schemeClr val="tx1"/>
                </a:solidFill>
                <a:latin typeface="Meiryo UI" panose="020B0604030504040204" pitchFamily="50" charset="-128"/>
                <a:ea typeface="Meiryo UI" panose="020B0604030504040204" pitchFamily="50" charset="-128"/>
              </a:rPr>
              <a:t>0.9</a:t>
            </a:r>
            <a:r>
              <a:rPr kumimoji="1" lang="ja-JP" altLang="en-US" sz="1200" dirty="0">
                <a:solidFill>
                  <a:schemeClr val="tx1"/>
                </a:solidFill>
                <a:latin typeface="Meiryo UI" panose="020B0604030504040204" pitchFamily="50" charset="-128"/>
                <a:ea typeface="Meiryo UI" panose="020B0604030504040204" pitchFamily="50" charset="-128"/>
              </a:rPr>
              <a:t>ポイント増）で、全国平均を上回る。</a:t>
            </a:r>
          </a:p>
        </p:txBody>
      </p:sp>
      <p:pic>
        <p:nvPicPr>
          <p:cNvPr id="2" name="図 1"/>
          <p:cNvPicPr>
            <a:picLocks noChangeAspect="1"/>
          </p:cNvPicPr>
          <p:nvPr/>
        </p:nvPicPr>
        <p:blipFill>
          <a:blip r:embed="rId3"/>
          <a:stretch>
            <a:fillRect/>
          </a:stretch>
        </p:blipFill>
        <p:spPr>
          <a:xfrm>
            <a:off x="103188" y="1702895"/>
            <a:ext cx="4243184" cy="4304149"/>
          </a:xfrm>
          <a:prstGeom prst="rect">
            <a:avLst/>
          </a:prstGeom>
        </p:spPr>
      </p:pic>
      <p:pic>
        <p:nvPicPr>
          <p:cNvPr id="4" name="図 3"/>
          <p:cNvPicPr>
            <a:picLocks noChangeAspect="1"/>
          </p:cNvPicPr>
          <p:nvPr/>
        </p:nvPicPr>
        <p:blipFill>
          <a:blip r:embed="rId4"/>
          <a:stretch>
            <a:fillRect/>
          </a:stretch>
        </p:blipFill>
        <p:spPr>
          <a:xfrm>
            <a:off x="4346372" y="1702895"/>
            <a:ext cx="4627265" cy="4334632"/>
          </a:xfrm>
          <a:prstGeom prst="rect">
            <a:avLst/>
          </a:prstGeom>
        </p:spPr>
      </p:pic>
    </p:spTree>
    <p:extLst>
      <p:ext uri="{BB962C8B-B14F-4D97-AF65-F5344CB8AC3E}">
        <p14:creationId xmlns:p14="http://schemas.microsoft.com/office/powerpoint/2010/main" val="121735825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91200" y="119720"/>
            <a:ext cx="9052799" cy="400110"/>
          </a:xfrm>
          <a:prstGeom prst="rect">
            <a:avLst/>
          </a:prstGeom>
          <a:noFill/>
        </p:spPr>
        <p:txBody>
          <a:bodyPr wrap="square" rtlCol="0">
            <a:spAutoFit/>
          </a:bodyPr>
          <a:lstStyle/>
          <a:p>
            <a:pPr defTabSz="457200">
              <a:defRPr/>
            </a:pPr>
            <a:r>
              <a:rPr lang="ja-JP" altLang="en-US" sz="2000" b="1" dirty="0">
                <a:solidFill>
                  <a:prstClr val="black"/>
                </a:solidFill>
                <a:latin typeface="Meiryo UI" panose="020B0604030504040204" pitchFamily="50" charset="-128"/>
                <a:ea typeface="Meiryo UI" panose="020B0604030504040204" pitchFamily="50" charset="-128"/>
              </a:rPr>
              <a:t>■　</a:t>
            </a:r>
            <a:r>
              <a:rPr lang="ja-JP" altLang="en-US" sz="2000" b="1" dirty="0" smtClean="0">
                <a:solidFill>
                  <a:prstClr val="black"/>
                </a:solidFill>
                <a:latin typeface="Meiryo UI" panose="020B0604030504040204" pitchFamily="50" charset="-128"/>
                <a:ea typeface="Meiryo UI" panose="020B0604030504040204" pitchFamily="50" charset="-128"/>
              </a:rPr>
              <a:t>参考③　大阪における若者を中心とする交流機能の例</a:t>
            </a:r>
            <a:r>
              <a:rPr lang="ja-JP" altLang="en-US" sz="1050" b="1" dirty="0" smtClean="0">
                <a:solidFill>
                  <a:prstClr val="black"/>
                </a:solidFill>
                <a:latin typeface="Meiryo UI" panose="020B0604030504040204" pitchFamily="50" charset="-128"/>
                <a:ea typeface="Meiryo UI" panose="020B0604030504040204" pitchFamily="50" charset="-128"/>
              </a:rPr>
              <a:t>（</a:t>
            </a:r>
            <a:r>
              <a:rPr lang="en-US" altLang="ja-JP" sz="1050" b="1" dirty="0" smtClean="0">
                <a:solidFill>
                  <a:prstClr val="black"/>
                </a:solidFill>
                <a:latin typeface="Meiryo UI" panose="020B0604030504040204" pitchFamily="50" charset="-128"/>
                <a:ea typeface="Meiryo UI" panose="020B0604030504040204" pitchFamily="50" charset="-128"/>
              </a:rPr>
              <a:t>NTT</a:t>
            </a:r>
            <a:r>
              <a:rPr lang="ja-JP" altLang="en-US" sz="1050" b="1" dirty="0" smtClean="0">
                <a:solidFill>
                  <a:prstClr val="black"/>
                </a:solidFill>
                <a:latin typeface="Meiryo UI" panose="020B0604030504040204" pitchFamily="50" charset="-128"/>
                <a:ea typeface="Meiryo UI" panose="020B0604030504040204" pitchFamily="50" charset="-128"/>
              </a:rPr>
              <a:t>西日本：</a:t>
            </a:r>
            <a:r>
              <a:rPr lang="en-US" altLang="ja-JP" sz="1050" b="1" dirty="0" smtClean="0">
                <a:solidFill>
                  <a:prstClr val="black"/>
                </a:solidFill>
                <a:latin typeface="Meiryo UI" panose="020B0604030504040204" pitchFamily="50" charset="-128"/>
                <a:ea typeface="Meiryo UI" panose="020B0604030504040204" pitchFamily="50" charset="-128"/>
              </a:rPr>
              <a:t>QUINTBRIDGE</a:t>
            </a:r>
            <a:r>
              <a:rPr lang="ja-JP" altLang="en-US" sz="1050" b="1" dirty="0" smtClean="0">
                <a:solidFill>
                  <a:prstClr val="black"/>
                </a:solidFill>
                <a:latin typeface="Meiryo UI" panose="020B0604030504040204" pitchFamily="50" charset="-128"/>
                <a:ea typeface="Meiryo UI" panose="020B0604030504040204" pitchFamily="50" charset="-128"/>
              </a:rPr>
              <a:t>ヒアリングより）</a:t>
            </a:r>
            <a:endParaRPr lang="ja-JP" altLang="en-US" sz="1050" b="1" dirty="0">
              <a:solidFill>
                <a:prstClr val="black"/>
              </a:solidFill>
              <a:latin typeface="Meiryo UI" panose="020B0604030504040204" pitchFamily="50" charset="-128"/>
              <a:ea typeface="Meiryo UI" panose="020B0604030504040204" pitchFamily="50" charset="-128"/>
            </a:endParaRPr>
          </a:p>
        </p:txBody>
      </p:sp>
      <p:sp>
        <p:nvSpPr>
          <p:cNvPr id="5" name="角丸四角形 4"/>
          <p:cNvSpPr/>
          <p:nvPr/>
        </p:nvSpPr>
        <p:spPr>
          <a:xfrm>
            <a:off x="245889" y="519830"/>
            <a:ext cx="8530245" cy="2490070"/>
          </a:xfrm>
          <a:prstGeom prst="roundRect">
            <a:avLst>
              <a:gd name="adj" fmla="val 175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58318" indent="-258318" defTabSz="457200">
              <a:buFont typeface="Wingdings" panose="05000000000000000000" pitchFamily="2" charset="2"/>
              <a:buChar char="Ø"/>
              <a:defRPr/>
            </a:pPr>
            <a:endParaRPr lang="en-US" altLang="ja-JP" sz="1329" dirty="0">
              <a:solidFill>
                <a:prstClr val="black"/>
              </a:solidFill>
              <a:latin typeface="Meiryo UI" panose="020B0604030504040204" pitchFamily="50" charset="-128"/>
              <a:ea typeface="Meiryo UI" panose="020B0604030504040204" pitchFamily="50" charset="-128"/>
            </a:endParaRPr>
          </a:p>
          <a:p>
            <a:pPr marL="341649" indent="-271184" defTabSz="457200">
              <a:spcBef>
                <a:spcPts val="570"/>
              </a:spcBef>
              <a:buFont typeface="Wingdings" panose="05000000000000000000" pitchFamily="2" charset="2"/>
              <a:buChar char="Ø"/>
              <a:defRPr/>
            </a:pPr>
            <a:endParaRPr lang="en-US" altLang="ja-JP" sz="1329" dirty="0">
              <a:solidFill>
                <a:prstClr val="black"/>
              </a:solidFill>
              <a:latin typeface="Meiryo UI" panose="020B0604030504040204" pitchFamily="50" charset="-128"/>
              <a:ea typeface="Meiryo UI" panose="020B0604030504040204" pitchFamily="50" charset="-128"/>
            </a:endParaRPr>
          </a:p>
        </p:txBody>
      </p:sp>
      <p:sp>
        <p:nvSpPr>
          <p:cNvPr id="6" name="正方形/長方形 5"/>
          <p:cNvSpPr/>
          <p:nvPr/>
        </p:nvSpPr>
        <p:spPr>
          <a:xfrm>
            <a:off x="297155" y="711064"/>
            <a:ext cx="4490745" cy="2171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3525" indent="-263525">
              <a:lnSpc>
                <a:spcPts val="1300"/>
              </a:lnSpc>
              <a:spcAft>
                <a:spcPts val="300"/>
              </a:spcAft>
            </a:pPr>
            <a:r>
              <a:rPr lang="ja-JP" altLang="en-US" sz="1050" dirty="0" smtClean="0">
                <a:solidFill>
                  <a:prstClr val="black"/>
                </a:solidFill>
                <a:latin typeface="BIZ UDゴシック" panose="020B0400000000000000" pitchFamily="49" charset="-128"/>
                <a:ea typeface="BIZ UDゴシック" panose="020B0400000000000000" pitchFamily="49" charset="-128"/>
              </a:rPr>
              <a:t>・　</a:t>
            </a:r>
            <a:r>
              <a:rPr lang="en-US" altLang="ja-JP" sz="1050" dirty="0">
                <a:solidFill>
                  <a:prstClr val="black"/>
                </a:solidFill>
                <a:latin typeface="BIZ UDゴシック" panose="020B0400000000000000" pitchFamily="49" charset="-128"/>
                <a:ea typeface="BIZ UDゴシック" panose="020B0400000000000000" pitchFamily="49" charset="-128"/>
              </a:rPr>
              <a:t>NTT</a:t>
            </a:r>
            <a:r>
              <a:rPr lang="ja-JP" altLang="en-US" sz="1050" dirty="0">
                <a:solidFill>
                  <a:prstClr val="black"/>
                </a:solidFill>
                <a:latin typeface="BIZ UDゴシック" panose="020B0400000000000000" pitchFamily="49" charset="-128"/>
                <a:ea typeface="BIZ UDゴシック" panose="020B0400000000000000" pitchFamily="49" charset="-128"/>
              </a:rPr>
              <a:t>西日本が大阪・京橋で企業・スタートアップ・自治体・大学などとの架け橋となり、</a:t>
            </a:r>
            <a:r>
              <a:rPr lang="ja-JP" altLang="en-US" sz="1050" dirty="0" smtClean="0">
                <a:solidFill>
                  <a:prstClr val="black"/>
                </a:solidFill>
                <a:latin typeface="BIZ UDゴシック" panose="020B0400000000000000" pitchFamily="49" charset="-128"/>
                <a:ea typeface="BIZ UDゴシック" panose="020B0400000000000000" pitchFamily="49" charset="-128"/>
              </a:rPr>
              <a:t>幾多の</a:t>
            </a:r>
            <a:r>
              <a:rPr lang="ja-JP" altLang="en-US" sz="1050" dirty="0">
                <a:solidFill>
                  <a:prstClr val="black"/>
                </a:solidFill>
                <a:latin typeface="BIZ UDゴシック" panose="020B0400000000000000" pitchFamily="49" charset="-128"/>
                <a:ea typeface="BIZ UDゴシック" panose="020B0400000000000000" pitchFamily="49" charset="-128"/>
              </a:rPr>
              <a:t>新規事業の共創や地域課題の解決をめざすという意味を</a:t>
            </a:r>
            <a:r>
              <a:rPr lang="ja-JP" altLang="en-US" sz="1050" dirty="0" smtClean="0">
                <a:solidFill>
                  <a:prstClr val="black"/>
                </a:solidFill>
                <a:latin typeface="BIZ UDゴシック" panose="020B0400000000000000" pitchFamily="49" charset="-128"/>
                <a:ea typeface="BIZ UDゴシック" panose="020B0400000000000000" pitchFamily="49" charset="-128"/>
              </a:rPr>
              <a:t>込め開業。「</a:t>
            </a:r>
            <a:r>
              <a:rPr lang="ja-JP" altLang="en-US" sz="1050" dirty="0">
                <a:solidFill>
                  <a:prstClr val="black"/>
                </a:solidFill>
                <a:latin typeface="BIZ UDゴシック" panose="020B0400000000000000" pitchFamily="49" charset="-128"/>
                <a:ea typeface="BIZ UDゴシック" panose="020B0400000000000000" pitchFamily="49" charset="-128"/>
              </a:rPr>
              <a:t>学び・繋がり・集う・共創する」場となることをめざし、事業共創と人材育成の支援を</a:t>
            </a:r>
            <a:r>
              <a:rPr lang="ja-JP" altLang="en-US" sz="1050" dirty="0" smtClean="0">
                <a:solidFill>
                  <a:prstClr val="black"/>
                </a:solidFill>
                <a:latin typeface="BIZ UDゴシック" panose="020B0400000000000000" pitchFamily="49" charset="-128"/>
                <a:ea typeface="BIZ UDゴシック" panose="020B0400000000000000" pitchFamily="49" charset="-128"/>
              </a:rPr>
              <a:t>行っている</a:t>
            </a:r>
            <a:endParaRPr lang="en-US" altLang="ja-JP" sz="1050" dirty="0" smtClean="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r>
              <a:rPr kumimoji="0" lang="ja-JP" altLang="en-US" sz="1050" dirty="0" smtClean="0">
                <a:solidFill>
                  <a:prstClr val="black"/>
                </a:solidFill>
                <a:latin typeface="BIZ UDゴシック" panose="020B0400000000000000" pitchFamily="49" charset="-128"/>
                <a:ea typeface="BIZ UDゴシック" panose="020B0400000000000000" pitchFamily="49" charset="-128"/>
              </a:rPr>
              <a:t>・　令和</a:t>
            </a:r>
            <a:r>
              <a:rPr kumimoji="0" lang="ja-JP" altLang="en-US" sz="1050" dirty="0">
                <a:solidFill>
                  <a:prstClr val="black"/>
                </a:solidFill>
                <a:latin typeface="BIZ UDゴシック" panose="020B0400000000000000" pitchFamily="49" charset="-128"/>
                <a:ea typeface="BIZ UDゴシック" panose="020B0400000000000000" pitchFamily="49" charset="-128"/>
              </a:rPr>
              <a:t>４年３月</a:t>
            </a:r>
            <a:r>
              <a:rPr kumimoji="0" lang="en-US" altLang="ja-JP" sz="1050" dirty="0">
                <a:solidFill>
                  <a:prstClr val="black"/>
                </a:solidFill>
                <a:latin typeface="BIZ UDゴシック" panose="020B0400000000000000" pitchFamily="49" charset="-128"/>
                <a:ea typeface="BIZ UDゴシック" panose="020B0400000000000000" pitchFamily="49" charset="-128"/>
              </a:rPr>
              <a:t>24</a:t>
            </a:r>
            <a:r>
              <a:rPr kumimoji="0" lang="ja-JP" altLang="en-US" sz="1050" dirty="0" smtClean="0">
                <a:solidFill>
                  <a:prstClr val="black"/>
                </a:solidFill>
                <a:latin typeface="BIZ UDゴシック" panose="020B0400000000000000" pitchFamily="49" charset="-128"/>
                <a:ea typeface="BIZ UDゴシック" panose="020B0400000000000000" pitchFamily="49" charset="-128"/>
              </a:rPr>
              <a:t>日開設</a:t>
            </a:r>
            <a:endParaRPr kumimoji="0" lang="en-US" altLang="ja-JP" sz="1050" dirty="0" smtClean="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r>
              <a:rPr lang="ja-JP" altLang="en-US" sz="1050" dirty="0" smtClean="0">
                <a:solidFill>
                  <a:prstClr val="black"/>
                </a:solidFill>
                <a:latin typeface="BIZ UDゴシック" panose="020B0400000000000000" pitchFamily="49" charset="-128"/>
                <a:ea typeface="BIZ UDゴシック" panose="020B0400000000000000" pitchFamily="49" charset="-128"/>
              </a:rPr>
              <a:t>・　ワークショップ</a:t>
            </a:r>
            <a:r>
              <a:rPr lang="ja-JP" altLang="en-US" sz="1050" dirty="0">
                <a:solidFill>
                  <a:prstClr val="black"/>
                </a:solidFill>
                <a:latin typeface="BIZ UDゴシック" panose="020B0400000000000000" pitchFamily="49" charset="-128"/>
                <a:ea typeface="BIZ UDゴシック" panose="020B0400000000000000" pitchFamily="49" charset="-128"/>
              </a:rPr>
              <a:t>交流会などのイベントを半年で約</a:t>
            </a:r>
            <a:r>
              <a:rPr lang="en-US" altLang="ja-JP" sz="1050" dirty="0">
                <a:solidFill>
                  <a:prstClr val="black"/>
                </a:solidFill>
                <a:latin typeface="BIZ UDゴシック" panose="020B0400000000000000" pitchFamily="49" charset="-128"/>
                <a:ea typeface="BIZ UDゴシック" panose="020B0400000000000000" pitchFamily="49" charset="-128"/>
              </a:rPr>
              <a:t>140</a:t>
            </a:r>
            <a:r>
              <a:rPr lang="ja-JP" altLang="en-US" sz="1050" dirty="0">
                <a:solidFill>
                  <a:prstClr val="black"/>
                </a:solidFill>
                <a:latin typeface="BIZ UDゴシック" panose="020B0400000000000000" pitchFamily="49" charset="-128"/>
                <a:ea typeface="BIZ UDゴシック" panose="020B0400000000000000" pitchFamily="49" charset="-128"/>
              </a:rPr>
              <a:t>回</a:t>
            </a:r>
            <a:r>
              <a:rPr lang="ja-JP" altLang="en-US" sz="1050" dirty="0" smtClean="0">
                <a:solidFill>
                  <a:prstClr val="black"/>
                </a:solidFill>
                <a:latin typeface="BIZ UDゴシック" panose="020B0400000000000000" pitchFamily="49" charset="-128"/>
                <a:ea typeface="BIZ UDゴシック" panose="020B0400000000000000" pitchFamily="49" charset="-128"/>
              </a:rPr>
              <a:t>開催</a:t>
            </a:r>
            <a:endParaRPr lang="en-US" altLang="ja-JP" sz="1050" dirty="0" smtClean="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r>
              <a:rPr lang="ja-JP" altLang="en-US" sz="1050" dirty="0" smtClean="0">
                <a:solidFill>
                  <a:prstClr val="black"/>
                </a:solidFill>
                <a:latin typeface="BIZ UDゴシック" panose="020B0400000000000000" pitchFamily="49" charset="-128"/>
                <a:ea typeface="BIZ UDゴシック" panose="020B0400000000000000" pitchFamily="49" charset="-128"/>
              </a:rPr>
              <a:t>・　来館者は延べ３万人</a:t>
            </a:r>
            <a:r>
              <a:rPr lang="ja-JP" altLang="en-US" sz="1050" dirty="0">
                <a:solidFill>
                  <a:prstClr val="black"/>
                </a:solidFill>
                <a:latin typeface="BIZ UDゴシック" panose="020B0400000000000000" pitchFamily="49" charset="-128"/>
                <a:ea typeface="BIZ UDゴシック" panose="020B0400000000000000" pitchFamily="49" charset="-128"/>
              </a:rPr>
              <a:t>を</a:t>
            </a:r>
            <a:r>
              <a:rPr lang="ja-JP" altLang="en-US" sz="1050" dirty="0" smtClean="0">
                <a:solidFill>
                  <a:prstClr val="black"/>
                </a:solidFill>
                <a:latin typeface="BIZ UDゴシック" panose="020B0400000000000000" pitchFamily="49" charset="-128"/>
                <a:ea typeface="BIZ UDゴシック" panose="020B0400000000000000" pitchFamily="49" charset="-128"/>
              </a:rPr>
              <a:t>突破</a:t>
            </a:r>
            <a:endParaRPr kumimoji="0" lang="en-US" altLang="ja-JP" sz="1050" dirty="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r>
              <a:rPr lang="ja-JP" altLang="en-US" sz="1050" dirty="0" smtClean="0">
                <a:solidFill>
                  <a:prstClr val="black"/>
                </a:solidFill>
                <a:latin typeface="BIZ UDゴシック" panose="020B0400000000000000" pitchFamily="49" charset="-128"/>
                <a:ea typeface="BIZ UDゴシック" panose="020B0400000000000000" pitchFamily="49" charset="-128"/>
              </a:rPr>
              <a:t>・　法人会員</a:t>
            </a:r>
            <a:r>
              <a:rPr lang="en-US" altLang="ja-JP" sz="1050" dirty="0" smtClean="0">
                <a:solidFill>
                  <a:prstClr val="black"/>
                </a:solidFill>
                <a:latin typeface="BIZ UDゴシック" panose="020B0400000000000000" pitchFamily="49" charset="-128"/>
                <a:ea typeface="BIZ UDゴシック" panose="020B0400000000000000" pitchFamily="49" charset="-128"/>
              </a:rPr>
              <a:t>441</a:t>
            </a:r>
            <a:r>
              <a:rPr lang="ja-JP" altLang="en-US" sz="1050" dirty="0">
                <a:solidFill>
                  <a:prstClr val="black"/>
                </a:solidFill>
                <a:latin typeface="BIZ UDゴシック" panose="020B0400000000000000" pitchFamily="49" charset="-128"/>
                <a:ea typeface="BIZ UDゴシック" panose="020B0400000000000000" pitchFamily="49" charset="-128"/>
              </a:rPr>
              <a:t>法人、個人</a:t>
            </a:r>
            <a:r>
              <a:rPr lang="ja-JP" altLang="en-US" sz="1050" dirty="0" smtClean="0">
                <a:solidFill>
                  <a:prstClr val="black"/>
                </a:solidFill>
                <a:latin typeface="BIZ UDゴシック" panose="020B0400000000000000" pitchFamily="49" charset="-128"/>
                <a:ea typeface="BIZ UDゴシック" panose="020B0400000000000000" pitchFamily="49" charset="-128"/>
              </a:rPr>
              <a:t>会員</a:t>
            </a:r>
            <a:r>
              <a:rPr lang="en-US" altLang="ja-JP" sz="1050" dirty="0" smtClean="0">
                <a:solidFill>
                  <a:prstClr val="black"/>
                </a:solidFill>
                <a:latin typeface="BIZ UDゴシック" panose="020B0400000000000000" pitchFamily="49" charset="-128"/>
                <a:ea typeface="BIZ UDゴシック" panose="020B0400000000000000" pitchFamily="49" charset="-128"/>
              </a:rPr>
              <a:t>6,420</a:t>
            </a:r>
            <a:r>
              <a:rPr lang="ja-JP" altLang="en-US" sz="1050" dirty="0">
                <a:solidFill>
                  <a:prstClr val="black"/>
                </a:solidFill>
                <a:latin typeface="BIZ UDゴシック" panose="020B0400000000000000" pitchFamily="49" charset="-128"/>
                <a:ea typeface="BIZ UDゴシック" panose="020B0400000000000000" pitchFamily="49" charset="-128"/>
              </a:rPr>
              <a:t>人（</a:t>
            </a:r>
            <a:r>
              <a:rPr lang="en-US" altLang="ja-JP" sz="1050" dirty="0">
                <a:solidFill>
                  <a:prstClr val="black"/>
                </a:solidFill>
                <a:latin typeface="BIZ UDゴシック" panose="020B0400000000000000" pitchFamily="49" charset="-128"/>
                <a:ea typeface="BIZ UDゴシック" panose="020B0400000000000000" pitchFamily="49" charset="-128"/>
              </a:rPr>
              <a:t>10</a:t>
            </a:r>
            <a:r>
              <a:rPr lang="ja-JP" altLang="en-US" sz="1050" dirty="0">
                <a:solidFill>
                  <a:prstClr val="black"/>
                </a:solidFill>
                <a:latin typeface="BIZ UDゴシック" panose="020B0400000000000000" pitchFamily="49" charset="-128"/>
                <a:ea typeface="BIZ UDゴシック" panose="020B0400000000000000" pitchFamily="49" charset="-128"/>
              </a:rPr>
              <a:t>月</a:t>
            </a:r>
            <a:r>
              <a:rPr lang="en-US" altLang="ja-JP" sz="1050" dirty="0">
                <a:solidFill>
                  <a:prstClr val="black"/>
                </a:solidFill>
                <a:latin typeface="BIZ UDゴシック" panose="020B0400000000000000" pitchFamily="49" charset="-128"/>
                <a:ea typeface="BIZ UDゴシック" panose="020B0400000000000000" pitchFamily="49" charset="-128"/>
              </a:rPr>
              <a:t>12</a:t>
            </a:r>
            <a:r>
              <a:rPr lang="ja-JP" altLang="en-US" sz="1050" dirty="0">
                <a:solidFill>
                  <a:prstClr val="black"/>
                </a:solidFill>
                <a:latin typeface="BIZ UDゴシック" panose="020B0400000000000000" pitchFamily="49" charset="-128"/>
                <a:ea typeface="BIZ UDゴシック" panose="020B0400000000000000" pitchFamily="49" charset="-128"/>
              </a:rPr>
              <a:t>日現在</a:t>
            </a:r>
            <a:r>
              <a:rPr lang="ja-JP" altLang="en-US" sz="1050" dirty="0" smtClean="0">
                <a:solidFill>
                  <a:prstClr val="black"/>
                </a:solidFill>
                <a:latin typeface="BIZ UDゴシック" panose="020B0400000000000000" pitchFamily="49" charset="-128"/>
                <a:ea typeface="BIZ UDゴシック" panose="020B0400000000000000" pitchFamily="49" charset="-128"/>
              </a:rPr>
              <a:t>）</a:t>
            </a:r>
            <a:endParaRPr lang="en-US" altLang="ja-JP" sz="1050" dirty="0" smtClean="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r>
              <a:rPr lang="ja-JP" altLang="en-US" sz="1050" dirty="0" smtClean="0">
                <a:solidFill>
                  <a:prstClr val="black"/>
                </a:solidFill>
                <a:latin typeface="BIZ UDゴシック" panose="020B0400000000000000" pitchFamily="49" charset="-128"/>
                <a:ea typeface="BIZ UDゴシック" panose="020B0400000000000000" pitchFamily="49" charset="-128"/>
              </a:rPr>
              <a:t>・　</a:t>
            </a:r>
            <a:r>
              <a:rPr lang="ja-JP" altLang="en-US" sz="1050" b="1" u="sng" dirty="0" smtClean="0">
                <a:solidFill>
                  <a:prstClr val="black"/>
                </a:solidFill>
                <a:latin typeface="BIZ UDゴシック" panose="020B0400000000000000" pitchFamily="49" charset="-128"/>
                <a:ea typeface="BIZ UDゴシック" panose="020B0400000000000000" pitchFamily="49" charset="-128"/>
              </a:rPr>
              <a:t>全体</a:t>
            </a:r>
            <a:r>
              <a:rPr lang="ja-JP" altLang="en-US" sz="1050" b="1" u="sng" dirty="0">
                <a:solidFill>
                  <a:prstClr val="black"/>
                </a:solidFill>
                <a:latin typeface="BIZ UDゴシック" panose="020B0400000000000000" pitchFamily="49" charset="-128"/>
                <a:ea typeface="BIZ UDゴシック" panose="020B0400000000000000" pitchFamily="49" charset="-128"/>
              </a:rPr>
              <a:t>の約</a:t>
            </a:r>
            <a:r>
              <a:rPr lang="en-US" altLang="ja-JP" sz="1050" b="1" u="sng" dirty="0">
                <a:solidFill>
                  <a:prstClr val="black"/>
                </a:solidFill>
                <a:latin typeface="BIZ UDゴシック" panose="020B0400000000000000" pitchFamily="49" charset="-128"/>
                <a:ea typeface="BIZ UDゴシック" panose="020B0400000000000000" pitchFamily="49" charset="-128"/>
              </a:rPr>
              <a:t>70</a:t>
            </a:r>
            <a:r>
              <a:rPr lang="ja-JP" altLang="en-US" sz="1050" b="1" u="sng" dirty="0">
                <a:solidFill>
                  <a:prstClr val="black"/>
                </a:solidFill>
                <a:latin typeface="BIZ UDゴシック" panose="020B0400000000000000" pitchFamily="49" charset="-128"/>
                <a:ea typeface="BIZ UDゴシック" panose="020B0400000000000000" pitchFamily="49" charset="-128"/>
              </a:rPr>
              <a:t>％が</a:t>
            </a:r>
            <a:r>
              <a:rPr lang="ja-JP" altLang="en-US" sz="1050" b="1" u="sng" dirty="0" smtClean="0">
                <a:solidFill>
                  <a:prstClr val="black"/>
                </a:solidFill>
                <a:latin typeface="BIZ UDゴシック" panose="020B0400000000000000" pitchFamily="49" charset="-128"/>
                <a:ea typeface="BIZ UDゴシック" panose="020B0400000000000000" pitchFamily="49" charset="-128"/>
              </a:rPr>
              <a:t>スタートアップ</a:t>
            </a:r>
            <a:endParaRPr lang="en-US" altLang="ja-JP" sz="1050" dirty="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r>
              <a:rPr lang="ja-JP" altLang="en-US" sz="1050" dirty="0" smtClean="0">
                <a:solidFill>
                  <a:prstClr val="black"/>
                </a:solidFill>
                <a:latin typeface="BIZ UDゴシック" panose="020B0400000000000000" pitchFamily="49" charset="-128"/>
                <a:ea typeface="BIZ UDゴシック" panose="020B0400000000000000" pitchFamily="49" charset="-128"/>
              </a:rPr>
              <a:t>・</a:t>
            </a:r>
            <a:r>
              <a:rPr lang="ja-JP" altLang="en-US" sz="1050" dirty="0">
                <a:solidFill>
                  <a:prstClr val="black"/>
                </a:solidFill>
                <a:latin typeface="BIZ UDゴシック" panose="020B0400000000000000" pitchFamily="49" charset="-128"/>
                <a:ea typeface="BIZ UDゴシック" panose="020B0400000000000000" pitchFamily="49" charset="-128"/>
              </a:rPr>
              <a:t>　</a:t>
            </a:r>
            <a:r>
              <a:rPr lang="ja-JP" altLang="en-US" sz="1050" dirty="0" smtClean="0">
                <a:solidFill>
                  <a:prstClr val="black"/>
                </a:solidFill>
                <a:latin typeface="BIZ UDゴシック" panose="020B0400000000000000" pitchFamily="49" charset="-128"/>
                <a:ea typeface="BIZ UDゴシック" panose="020B0400000000000000" pitchFamily="49" charset="-128"/>
              </a:rPr>
              <a:t>開設</a:t>
            </a:r>
            <a:r>
              <a:rPr lang="ja-JP" altLang="en-US" sz="1050" dirty="0">
                <a:solidFill>
                  <a:prstClr val="black"/>
                </a:solidFill>
                <a:latin typeface="BIZ UDゴシック" panose="020B0400000000000000" pitchFamily="49" charset="-128"/>
                <a:ea typeface="BIZ UDゴシック" panose="020B0400000000000000" pitchFamily="49" charset="-128"/>
              </a:rPr>
              <a:t>から半年</a:t>
            </a:r>
            <a:r>
              <a:rPr lang="ja-JP" altLang="en-US" sz="1050" dirty="0" smtClean="0">
                <a:solidFill>
                  <a:prstClr val="black"/>
                </a:solidFill>
                <a:latin typeface="BIZ UDゴシック" panose="020B0400000000000000" pitchFamily="49" charset="-128"/>
                <a:ea typeface="BIZ UDゴシック" panose="020B0400000000000000" pitchFamily="49" charset="-128"/>
              </a:rPr>
              <a:t>で</a:t>
            </a:r>
            <a:r>
              <a:rPr lang="en-US" altLang="ja-JP" sz="1050" dirty="0" smtClean="0">
                <a:solidFill>
                  <a:prstClr val="black"/>
                </a:solidFill>
                <a:latin typeface="BIZ UDゴシック" panose="020B0400000000000000" pitchFamily="49" charset="-128"/>
                <a:ea typeface="BIZ UDゴシック" panose="020B0400000000000000" pitchFamily="49" charset="-128"/>
              </a:rPr>
              <a:t>NTT</a:t>
            </a:r>
            <a:r>
              <a:rPr lang="ja-JP" altLang="en-US" sz="1050" dirty="0">
                <a:solidFill>
                  <a:prstClr val="black"/>
                </a:solidFill>
                <a:latin typeface="BIZ UDゴシック" panose="020B0400000000000000" pitchFamily="49" charset="-128"/>
                <a:ea typeface="BIZ UDゴシック" panose="020B0400000000000000" pitchFamily="49" charset="-128"/>
              </a:rPr>
              <a:t>西日本</a:t>
            </a:r>
            <a:r>
              <a:rPr lang="ja-JP" altLang="en-US" sz="1050" dirty="0" smtClean="0">
                <a:solidFill>
                  <a:prstClr val="black"/>
                </a:solidFill>
                <a:latin typeface="BIZ UDゴシック" panose="020B0400000000000000" pitchFamily="49" charset="-128"/>
                <a:ea typeface="BIZ UDゴシック" panose="020B0400000000000000" pitchFamily="49" charset="-128"/>
              </a:rPr>
              <a:t>関係者の</a:t>
            </a:r>
            <a:r>
              <a:rPr lang="ja-JP" altLang="en-US" sz="1050" dirty="0">
                <a:solidFill>
                  <a:prstClr val="black"/>
                </a:solidFill>
                <a:latin typeface="BIZ UDゴシック" panose="020B0400000000000000" pitchFamily="49" charset="-128"/>
                <a:ea typeface="BIZ UDゴシック" panose="020B0400000000000000" pitchFamily="49" charset="-128"/>
              </a:rPr>
              <a:t>紹介よりも、友人知人からの紹介、</a:t>
            </a:r>
            <a:r>
              <a:rPr lang="en-US" altLang="ja-JP" sz="1050" dirty="0">
                <a:solidFill>
                  <a:prstClr val="black"/>
                </a:solidFill>
                <a:latin typeface="BIZ UDゴシック" panose="020B0400000000000000" pitchFamily="49" charset="-128"/>
                <a:ea typeface="BIZ UDゴシック" panose="020B0400000000000000" pitchFamily="49" charset="-128"/>
              </a:rPr>
              <a:t>SNS</a:t>
            </a:r>
            <a:r>
              <a:rPr lang="ja-JP" altLang="en-US" sz="1050" dirty="0">
                <a:solidFill>
                  <a:prstClr val="black"/>
                </a:solidFill>
                <a:latin typeface="BIZ UDゴシック" panose="020B0400000000000000" pitchFamily="49" charset="-128"/>
                <a:ea typeface="BIZ UDゴシック" panose="020B0400000000000000" pitchFamily="49" charset="-128"/>
              </a:rPr>
              <a:t>を</a:t>
            </a:r>
            <a:r>
              <a:rPr lang="ja-JP" altLang="en-US" sz="1050" dirty="0" smtClean="0">
                <a:solidFill>
                  <a:prstClr val="black"/>
                </a:solidFill>
                <a:latin typeface="BIZ UDゴシック" panose="020B0400000000000000" pitchFamily="49" charset="-128"/>
                <a:ea typeface="BIZ UDゴシック" panose="020B0400000000000000" pitchFamily="49" charset="-128"/>
              </a:rPr>
              <a:t>見ての来館者が増加</a:t>
            </a:r>
            <a:endParaRPr lang="en-US" altLang="ja-JP" sz="1050" dirty="0">
              <a:solidFill>
                <a:prstClr val="black"/>
              </a:solidFill>
              <a:latin typeface="BIZ UDゴシック" panose="020B0400000000000000" pitchFamily="49" charset="-128"/>
              <a:ea typeface="BIZ UDゴシック" panose="020B0400000000000000" pitchFamily="49" charset="-128"/>
            </a:endParaRPr>
          </a:p>
          <a:p>
            <a:pPr marL="263525" indent="-263525">
              <a:lnSpc>
                <a:spcPts val="1300"/>
              </a:lnSpc>
              <a:spcAft>
                <a:spcPts val="300"/>
              </a:spcAft>
            </a:pPr>
            <a:endParaRPr lang="en-US" altLang="ja-JP" sz="1400" dirty="0">
              <a:solidFill>
                <a:prstClr val="black"/>
              </a:solidFill>
              <a:latin typeface="Meiryo UI" panose="020B0604030504040204" pitchFamily="50" charset="-128"/>
              <a:ea typeface="Meiryo UI" panose="020B0604030504040204" pitchFamily="50" charset="-128"/>
            </a:endParaRPr>
          </a:p>
          <a:p>
            <a:pPr marL="263525" indent="-263525">
              <a:lnSpc>
                <a:spcPts val="1300"/>
              </a:lnSpc>
              <a:spcAft>
                <a:spcPts val="300"/>
              </a:spcAft>
            </a:pPr>
            <a:endParaRPr lang="ja-JP" altLang="en-US" sz="1400" dirty="0">
              <a:solidFill>
                <a:prstClr val="black"/>
              </a:solidFill>
              <a:latin typeface="Meiryo UI" panose="020B0604030504040204" pitchFamily="50" charset="-128"/>
              <a:ea typeface="Meiryo UI" panose="020B0604030504040204" pitchFamily="50" charset="-128"/>
            </a:endParaRPr>
          </a:p>
          <a:p>
            <a:pPr marL="263525" indent="-263525">
              <a:lnSpc>
                <a:spcPts val="1300"/>
              </a:lnSpc>
              <a:spcAft>
                <a:spcPts val="300"/>
              </a:spcAft>
            </a:pPr>
            <a:endParaRPr lang="ja-JP" altLang="en-US" sz="1400" dirty="0">
              <a:solidFill>
                <a:prstClr val="black"/>
              </a:solidFill>
              <a:latin typeface="Meiryo UI" panose="020B0604030504040204" pitchFamily="50" charset="-128"/>
              <a:ea typeface="Meiryo UI" panose="020B0604030504040204" pitchFamily="50" charset="-128"/>
            </a:endParaRPr>
          </a:p>
          <a:p>
            <a:pPr marL="263525" indent="-263525">
              <a:lnSpc>
                <a:spcPts val="1300"/>
              </a:lnSpc>
              <a:spcAft>
                <a:spcPts val="300"/>
              </a:spcAft>
            </a:pPr>
            <a:endParaRPr lang="en-US" altLang="ja-JP" sz="1400" dirty="0">
              <a:solidFill>
                <a:prstClr val="black"/>
              </a:solidFill>
              <a:latin typeface="Meiryo UI" panose="020B0604030504040204" pitchFamily="50" charset="-128"/>
              <a:ea typeface="Meiryo UI" panose="020B0604030504040204" pitchFamily="50" charset="-128"/>
            </a:endParaRPr>
          </a:p>
          <a:p>
            <a:pPr marL="263525" indent="-263525">
              <a:lnSpc>
                <a:spcPts val="1300"/>
              </a:lnSpc>
              <a:spcAft>
                <a:spcPts val="300"/>
              </a:spcAft>
            </a:pPr>
            <a:r>
              <a:rPr kumimoji="0" lang="en-US" altLang="ja-JP" sz="1400" dirty="0">
                <a:solidFill>
                  <a:prstClr val="black"/>
                </a:solidFill>
                <a:latin typeface="Meiryo UI" panose="020B0604030504040204" pitchFamily="50" charset="-128"/>
                <a:ea typeface="Meiryo UI" panose="020B0604030504040204" pitchFamily="50" charset="-128"/>
              </a:rPr>
              <a:t/>
            </a:r>
            <a:br>
              <a:rPr kumimoji="0" lang="en-US" altLang="ja-JP" sz="1400" dirty="0">
                <a:solidFill>
                  <a:prstClr val="black"/>
                </a:solidFill>
                <a:latin typeface="Meiryo UI" panose="020B0604030504040204" pitchFamily="50" charset="-128"/>
                <a:ea typeface="Meiryo UI" panose="020B0604030504040204" pitchFamily="50" charset="-128"/>
              </a:rPr>
            </a:br>
            <a:endParaRPr kumimoji="0" lang="en-US" altLang="ja-JP" sz="1400" dirty="0">
              <a:solidFill>
                <a:prstClr val="black"/>
              </a:solidFill>
              <a:latin typeface="Meiryo UI" panose="020B0604030504040204" pitchFamily="50" charset="-128"/>
              <a:ea typeface="Meiryo UI" panose="020B0604030504040204" pitchFamily="50" charset="-128"/>
            </a:endParaRPr>
          </a:p>
          <a:p>
            <a:pPr marL="179388" indent="-179388" defTabSz="457200">
              <a:lnSpc>
                <a:spcPts val="1300"/>
              </a:lnSpc>
              <a:spcAft>
                <a:spcPts val="300"/>
              </a:spcAft>
              <a:defRPr/>
            </a:pPr>
            <a:endParaRPr lang="en-US" altLang="ja-JP" sz="1300" dirty="0">
              <a:solidFill>
                <a:prstClr val="black"/>
              </a:solidFill>
              <a:latin typeface="Meiryo UI"/>
              <a:ea typeface="Meiryo UI"/>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14</a:t>
            </a:fld>
            <a:endParaRPr kumimoji="1" lang="ja-JP" altLang="en-US" dirty="0"/>
          </a:p>
        </p:txBody>
      </p:sp>
      <p:pic>
        <p:nvPicPr>
          <p:cNvPr id="3" name="図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964396" y="619623"/>
            <a:ext cx="1709164" cy="2171700"/>
          </a:xfrm>
          <a:prstGeom prst="rect">
            <a:avLst/>
          </a:prstGeom>
        </p:spPr>
      </p:pic>
      <p:pic>
        <p:nvPicPr>
          <p:cNvPr id="7" name="図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863770" y="619623"/>
            <a:ext cx="1518230" cy="1010449"/>
          </a:xfrm>
          <a:prstGeom prst="rect">
            <a:avLst/>
          </a:prstGeom>
        </p:spPr>
      </p:pic>
      <p:pic>
        <p:nvPicPr>
          <p:cNvPr id="8" name="図 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877484" y="1762577"/>
            <a:ext cx="1518230" cy="1028746"/>
          </a:xfrm>
          <a:prstGeom prst="rect">
            <a:avLst/>
          </a:prstGeom>
        </p:spPr>
      </p:pic>
      <p:sp>
        <p:nvSpPr>
          <p:cNvPr id="9" name="正方形/長方形 8"/>
          <p:cNvSpPr/>
          <p:nvPr/>
        </p:nvSpPr>
        <p:spPr>
          <a:xfrm>
            <a:off x="245889" y="3089996"/>
            <a:ext cx="8478981" cy="328516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3525" indent="-263525">
              <a:spcAft>
                <a:spcPts val="1200"/>
              </a:spcAft>
            </a:pPr>
            <a:r>
              <a:rPr lang="ja-JP" altLang="en-US" sz="1200" dirty="0">
                <a:solidFill>
                  <a:prstClr val="black"/>
                </a:solidFill>
                <a:latin typeface="BIZ UDゴシック" panose="020B0400000000000000" pitchFamily="49" charset="-128"/>
                <a:ea typeface="BIZ UDゴシック" panose="020B0400000000000000" pitchFamily="49" charset="-128"/>
              </a:rPr>
              <a:t>○　</a:t>
            </a:r>
            <a:r>
              <a:rPr lang="ja-JP" altLang="en-US" sz="1200" b="1" dirty="0">
                <a:solidFill>
                  <a:prstClr val="black"/>
                </a:solidFill>
                <a:latin typeface="BIZ UDゴシック" panose="020B0400000000000000" pitchFamily="49" charset="-128"/>
                <a:ea typeface="BIZ UDゴシック" panose="020B0400000000000000" pitchFamily="49" charset="-128"/>
              </a:rPr>
              <a:t>来館</a:t>
            </a:r>
            <a:r>
              <a:rPr lang="ja-JP" altLang="en-US" sz="1200" b="1" dirty="0" smtClean="0">
                <a:solidFill>
                  <a:prstClr val="black"/>
                </a:solidFill>
                <a:latin typeface="BIZ UDゴシック" panose="020B0400000000000000" pitchFamily="49" charset="-128"/>
                <a:ea typeface="BIZ UDゴシック" panose="020B0400000000000000" pitchFamily="49" charset="-128"/>
              </a:rPr>
              <a:t>理由は事業共</a:t>
            </a:r>
            <a:r>
              <a:rPr lang="ja-JP" altLang="en-US" sz="1200" b="1" dirty="0">
                <a:solidFill>
                  <a:prstClr val="black"/>
                </a:solidFill>
                <a:latin typeface="BIZ UDゴシック" panose="020B0400000000000000" pitchFamily="49" charset="-128"/>
                <a:ea typeface="BIZ UDゴシック" panose="020B0400000000000000" pitchFamily="49" charset="-128"/>
              </a:rPr>
              <a:t>創に向けた人脈</a:t>
            </a:r>
            <a:r>
              <a:rPr lang="ja-JP" altLang="en-US" sz="1200" b="1" dirty="0" smtClean="0">
                <a:solidFill>
                  <a:prstClr val="black"/>
                </a:solidFill>
                <a:latin typeface="BIZ UDゴシック" panose="020B0400000000000000" pitchFamily="49" charset="-128"/>
                <a:ea typeface="BIZ UDゴシック" panose="020B0400000000000000" pitchFamily="49" charset="-128"/>
              </a:rPr>
              <a:t>構築が最多</a:t>
            </a:r>
            <a:r>
              <a:rPr lang="ja-JP" altLang="en-US" sz="1200" dirty="0" smtClean="0">
                <a:solidFill>
                  <a:prstClr val="black"/>
                </a:solidFill>
                <a:latin typeface="BIZ UDゴシック" panose="020B0400000000000000" pitchFamily="49" charset="-128"/>
                <a:ea typeface="BIZ UDゴシック" panose="020B0400000000000000" pitchFamily="49" charset="-128"/>
              </a:rPr>
              <a:t>で、他には</a:t>
            </a:r>
            <a:r>
              <a:rPr lang="ja-JP" altLang="en-US" sz="1200" b="1" dirty="0">
                <a:solidFill>
                  <a:prstClr val="black"/>
                </a:solidFill>
                <a:latin typeface="BIZ UDゴシック" panose="020B0400000000000000" pitchFamily="49" charset="-128"/>
                <a:ea typeface="BIZ UDゴシック" panose="020B0400000000000000" pitchFamily="49" charset="-128"/>
              </a:rPr>
              <a:t>社会課題の解決を</a:t>
            </a:r>
            <a:r>
              <a:rPr lang="ja-JP" altLang="en-US" sz="1200" b="1" dirty="0" smtClean="0">
                <a:solidFill>
                  <a:prstClr val="black"/>
                </a:solidFill>
                <a:latin typeface="BIZ UDゴシック" panose="020B0400000000000000" pitchFamily="49" charset="-128"/>
                <a:ea typeface="BIZ UDゴシック" panose="020B0400000000000000" pitchFamily="49" charset="-128"/>
              </a:rPr>
              <a:t>したい</a:t>
            </a:r>
            <a:r>
              <a:rPr lang="ja-JP" altLang="en-US" sz="1200" dirty="0" smtClean="0">
                <a:solidFill>
                  <a:prstClr val="black"/>
                </a:solidFill>
                <a:latin typeface="BIZ UDゴシック" panose="020B0400000000000000" pitchFamily="49" charset="-128"/>
                <a:ea typeface="BIZ UDゴシック" panose="020B0400000000000000" pitchFamily="49" charset="-128"/>
              </a:rPr>
              <a:t>であったり、</a:t>
            </a:r>
            <a:r>
              <a:rPr lang="ja-JP" altLang="en-US" sz="1200" b="1" dirty="0" smtClean="0">
                <a:solidFill>
                  <a:prstClr val="black"/>
                </a:solidFill>
                <a:latin typeface="BIZ UDゴシック" panose="020B0400000000000000" pitchFamily="49" charset="-128"/>
                <a:ea typeface="BIZ UDゴシック" panose="020B0400000000000000" pitchFamily="49" charset="-128"/>
              </a:rPr>
              <a:t>新規</a:t>
            </a:r>
            <a:r>
              <a:rPr lang="ja-JP" altLang="en-US" sz="1200" b="1" dirty="0">
                <a:solidFill>
                  <a:prstClr val="black"/>
                </a:solidFill>
                <a:latin typeface="BIZ UDゴシック" panose="020B0400000000000000" pitchFamily="49" charset="-128"/>
                <a:ea typeface="BIZ UDゴシック" panose="020B0400000000000000" pitchFamily="49" charset="-128"/>
              </a:rPr>
              <a:t>事業に関する知識を得たい</a:t>
            </a:r>
            <a:r>
              <a:rPr lang="ja-JP" altLang="en-US" sz="1200" dirty="0">
                <a:solidFill>
                  <a:prstClr val="black"/>
                </a:solidFill>
                <a:latin typeface="BIZ UDゴシック" panose="020B0400000000000000" pitchFamily="49" charset="-128"/>
                <a:ea typeface="BIZ UDゴシック" panose="020B0400000000000000" pitchFamily="49" charset="-128"/>
              </a:rPr>
              <a:t>と</a:t>
            </a:r>
            <a:r>
              <a:rPr lang="ja-JP" altLang="en-US" sz="1200" dirty="0" smtClean="0">
                <a:solidFill>
                  <a:prstClr val="black"/>
                </a:solidFill>
                <a:latin typeface="BIZ UDゴシック" panose="020B0400000000000000" pitchFamily="49" charset="-128"/>
                <a:ea typeface="BIZ UDゴシック" panose="020B0400000000000000" pitchFamily="49" charset="-128"/>
              </a:rPr>
              <a:t>いった理由がある。</a:t>
            </a:r>
            <a:endParaRPr lang="en-US" altLang="ja-JP" sz="1200" dirty="0" smtClean="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r>
              <a:rPr lang="ja-JP" altLang="en-US" sz="1200" dirty="0" smtClean="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　</a:t>
            </a:r>
            <a:r>
              <a:rPr lang="ja-JP" altLang="en-US" sz="1200" b="1" dirty="0" smtClean="0">
                <a:solidFill>
                  <a:prstClr val="black"/>
                </a:solidFill>
                <a:latin typeface="BIZ UDゴシック" panose="020B0400000000000000" pitchFamily="49" charset="-128"/>
                <a:ea typeface="BIZ UDゴシック" panose="020B0400000000000000" pitchFamily="49" charset="-128"/>
              </a:rPr>
              <a:t>チーム</a:t>
            </a:r>
            <a:r>
              <a:rPr lang="ja-JP" altLang="en-US" sz="1200" b="1" dirty="0">
                <a:solidFill>
                  <a:prstClr val="black"/>
                </a:solidFill>
                <a:latin typeface="BIZ UDゴシック" panose="020B0400000000000000" pitchFamily="49" charset="-128"/>
                <a:ea typeface="BIZ UDゴシック" panose="020B0400000000000000" pitchFamily="49" charset="-128"/>
              </a:rPr>
              <a:t>で話し合ってわくわく</a:t>
            </a:r>
            <a:r>
              <a:rPr lang="ja-JP" altLang="en-US" sz="1200" b="1" dirty="0" smtClean="0">
                <a:solidFill>
                  <a:prstClr val="black"/>
                </a:solidFill>
                <a:latin typeface="BIZ UDゴシック" panose="020B0400000000000000" pitchFamily="49" charset="-128"/>
                <a:ea typeface="BIZ UDゴシック" panose="020B0400000000000000" pitchFamily="49" charset="-128"/>
              </a:rPr>
              <a:t>したり、</a:t>
            </a:r>
            <a:r>
              <a:rPr lang="ja-JP" altLang="en-US" sz="1200" b="1" dirty="0">
                <a:solidFill>
                  <a:prstClr val="black"/>
                </a:solidFill>
                <a:latin typeface="BIZ UDゴシック" panose="020B0400000000000000" pitchFamily="49" charset="-128"/>
                <a:ea typeface="BIZ UDゴシック" panose="020B0400000000000000" pitchFamily="49" charset="-128"/>
              </a:rPr>
              <a:t>居心地が</a:t>
            </a:r>
            <a:r>
              <a:rPr lang="ja-JP" altLang="en-US" sz="1200" b="1" dirty="0" smtClean="0">
                <a:solidFill>
                  <a:prstClr val="black"/>
                </a:solidFill>
                <a:latin typeface="BIZ UDゴシック" panose="020B0400000000000000" pitchFamily="49" charset="-128"/>
                <a:ea typeface="BIZ UDゴシック" panose="020B0400000000000000" pitchFamily="49" charset="-128"/>
              </a:rPr>
              <a:t>よくて人</a:t>
            </a:r>
            <a:r>
              <a:rPr lang="ja-JP" altLang="en-US" sz="1200" b="1" dirty="0">
                <a:solidFill>
                  <a:prstClr val="black"/>
                </a:solidFill>
                <a:latin typeface="BIZ UDゴシック" panose="020B0400000000000000" pitchFamily="49" charset="-128"/>
                <a:ea typeface="BIZ UDゴシック" panose="020B0400000000000000" pitchFamily="49" charset="-128"/>
              </a:rPr>
              <a:t>を連れて行きたくなるような</a:t>
            </a:r>
            <a:r>
              <a:rPr lang="ja-JP" altLang="en-US" sz="1200" b="1" dirty="0" smtClean="0">
                <a:solidFill>
                  <a:prstClr val="black"/>
                </a:solidFill>
                <a:latin typeface="BIZ UDゴシック" panose="020B0400000000000000" pitchFamily="49" charset="-128"/>
                <a:ea typeface="BIZ UDゴシック" panose="020B0400000000000000" pitchFamily="49" charset="-128"/>
              </a:rPr>
              <a:t>場所、</a:t>
            </a:r>
            <a:r>
              <a:rPr lang="ja-JP" altLang="en-US" sz="1200" b="1" dirty="0">
                <a:solidFill>
                  <a:prstClr val="black"/>
                </a:solidFill>
                <a:latin typeface="BIZ UDゴシック" panose="020B0400000000000000" pitchFamily="49" charset="-128"/>
                <a:ea typeface="BIZ UDゴシック" panose="020B0400000000000000" pitchFamily="49" charset="-128"/>
              </a:rPr>
              <a:t>一人ひとりが主人公として輝ける場所</a:t>
            </a:r>
            <a:r>
              <a:rPr lang="ja-JP" altLang="en-US" sz="1200" dirty="0">
                <a:solidFill>
                  <a:prstClr val="black"/>
                </a:solidFill>
                <a:latin typeface="BIZ UDゴシック" panose="020B0400000000000000" pitchFamily="49" charset="-128"/>
                <a:ea typeface="BIZ UDゴシック" panose="020B0400000000000000" pitchFamily="49" charset="-128"/>
              </a:rPr>
              <a:t>をめざしている</a:t>
            </a:r>
            <a:r>
              <a:rPr lang="ja-JP" altLang="en-US" sz="1200" dirty="0" smtClean="0">
                <a:solidFill>
                  <a:prstClr val="black"/>
                </a:solidFill>
                <a:latin typeface="BIZ UDゴシック" panose="020B0400000000000000" pitchFamily="49" charset="-128"/>
                <a:ea typeface="BIZ UDゴシック" panose="020B0400000000000000" pitchFamily="49" charset="-128"/>
              </a:rPr>
              <a:t>。</a:t>
            </a:r>
            <a:endParaRPr lang="en-US" altLang="ja-JP" sz="1200" dirty="0" smtClean="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r>
              <a:rPr lang="ja-JP" altLang="en-US" sz="1200" dirty="0" smtClean="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　</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東京と大阪を比較し、スタートアップの数が東京の</a:t>
            </a:r>
            <a:r>
              <a:rPr kumimoji="0" lang="en-US" altLang="ja-JP" sz="1200" dirty="0" smtClean="0">
                <a:solidFill>
                  <a:prstClr val="black"/>
                </a:solidFill>
                <a:latin typeface="BIZ UDゴシック" panose="020B0400000000000000" pitchFamily="49" charset="-128"/>
                <a:ea typeface="BIZ UDゴシック" panose="020B0400000000000000" pitchFamily="49" charset="-128"/>
              </a:rPr>
              <a:t>15</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分の１くらいという現状を認識したとき、</a:t>
            </a:r>
            <a:r>
              <a:rPr lang="ja-JP" altLang="en-US" sz="1200" b="1" u="sng" dirty="0" smtClean="0">
                <a:solidFill>
                  <a:prstClr val="black"/>
                </a:solidFill>
                <a:latin typeface="BIZ UDゴシック" panose="020B0400000000000000" pitchFamily="49" charset="-128"/>
                <a:ea typeface="BIZ UDゴシック" panose="020B0400000000000000" pitchFamily="49" charset="-128"/>
              </a:rPr>
              <a:t>用がなくても行ってみたら誰かに会うかな、誰かに相談できるかな、というような環境が大阪には欠けているのではないか</a:t>
            </a:r>
            <a:r>
              <a:rPr lang="ja-JP" altLang="en-US" sz="1200" dirty="0" smtClean="0">
                <a:solidFill>
                  <a:prstClr val="black"/>
                </a:solidFill>
                <a:latin typeface="BIZ UDゴシック" panose="020B0400000000000000" pitchFamily="49" charset="-128"/>
                <a:ea typeface="BIZ UDゴシック" panose="020B0400000000000000" pitchFamily="49" charset="-128"/>
              </a:rPr>
              <a:t>。とにかく</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気軽に集まれるようにするため</a:t>
            </a:r>
            <a:r>
              <a:rPr kumimoji="0" lang="ja-JP" altLang="en-US" sz="1200" b="1" u="sng" dirty="0" smtClean="0">
                <a:solidFill>
                  <a:prstClr val="black"/>
                </a:solidFill>
                <a:latin typeface="BIZ UDゴシック" panose="020B0400000000000000" pitchFamily="49" charset="-128"/>
                <a:ea typeface="BIZ UDゴシック" panose="020B0400000000000000" pitchFamily="49" charset="-128"/>
              </a:rPr>
              <a:t>使用料をほぼ無償にして、敷居を下げ</a:t>
            </a:r>
            <a:r>
              <a:rPr lang="ja-JP" altLang="en-US" sz="1200" b="1" u="sng" dirty="0" smtClean="0">
                <a:solidFill>
                  <a:prstClr val="black"/>
                </a:solidFill>
                <a:latin typeface="BIZ UDゴシック" panose="020B0400000000000000" pitchFamily="49" charset="-128"/>
                <a:ea typeface="BIZ UDゴシック" panose="020B0400000000000000" pitchFamily="49" charset="-128"/>
              </a:rPr>
              <a:t>て</a:t>
            </a:r>
            <a:r>
              <a:rPr kumimoji="0" lang="ja-JP" altLang="en-US" sz="1200" b="1" u="sng" dirty="0" smtClean="0">
                <a:solidFill>
                  <a:prstClr val="black"/>
                </a:solidFill>
                <a:latin typeface="BIZ UDゴシック" panose="020B0400000000000000" pitchFamily="49" charset="-128"/>
                <a:ea typeface="BIZ UDゴシック" panose="020B0400000000000000" pitchFamily="49" charset="-128"/>
              </a:rPr>
              <a:t>というスタート</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だった。蓋を開けてみると、</a:t>
            </a:r>
            <a:r>
              <a:rPr kumimoji="0" lang="en-US" altLang="ja-JP" sz="1200" dirty="0" smtClean="0">
                <a:solidFill>
                  <a:prstClr val="black"/>
                </a:solidFill>
                <a:latin typeface="BIZ UDゴシック" panose="020B0400000000000000" pitchFamily="49" charset="-128"/>
                <a:ea typeface="BIZ UDゴシック" panose="020B0400000000000000" pitchFamily="49" charset="-128"/>
              </a:rPr>
              <a:t>1</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日</a:t>
            </a:r>
            <a:r>
              <a:rPr kumimoji="0" lang="en-US" altLang="ja-JP" sz="1200" dirty="0" smtClean="0">
                <a:solidFill>
                  <a:prstClr val="black"/>
                </a:solidFill>
                <a:latin typeface="BIZ UDゴシック" panose="020B0400000000000000" pitchFamily="49" charset="-128"/>
                <a:ea typeface="BIZ UDゴシック" panose="020B0400000000000000" pitchFamily="49" charset="-128"/>
              </a:rPr>
              <a:t>200</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人から</a:t>
            </a:r>
            <a:r>
              <a:rPr kumimoji="0" lang="en-US" altLang="ja-JP" sz="1200" dirty="0" smtClean="0">
                <a:solidFill>
                  <a:prstClr val="black"/>
                </a:solidFill>
                <a:latin typeface="BIZ UDゴシック" panose="020B0400000000000000" pitchFamily="49" charset="-128"/>
                <a:ea typeface="BIZ UDゴシック" panose="020B0400000000000000" pitchFamily="49" charset="-128"/>
              </a:rPr>
              <a:t>300</a:t>
            </a:r>
            <a:r>
              <a:rPr kumimoji="0" lang="ja-JP" altLang="en-US" sz="1200" dirty="0" smtClean="0">
                <a:solidFill>
                  <a:prstClr val="black"/>
                </a:solidFill>
                <a:latin typeface="BIZ UDゴシック" panose="020B0400000000000000" pitchFamily="49" charset="-128"/>
                <a:ea typeface="BIZ UDゴシック" panose="020B0400000000000000" pitchFamily="49" charset="-128"/>
              </a:rPr>
              <a:t>人くらい来館しているので、ニーズがあったというのを感じている。</a:t>
            </a:r>
            <a:endParaRPr kumimoji="0" lang="en-US" altLang="ja-JP" sz="1200" dirty="0" smtClean="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r>
              <a:rPr lang="ja-JP" altLang="en-US" sz="1200" dirty="0" smtClean="0">
                <a:solidFill>
                  <a:prstClr val="black"/>
                </a:solidFill>
                <a:latin typeface="BIZ UDゴシック" panose="020B0400000000000000" pitchFamily="49" charset="-128"/>
                <a:ea typeface="BIZ UDゴシック" panose="020B0400000000000000" pitchFamily="49" charset="-128"/>
              </a:rPr>
              <a:t>○</a:t>
            </a:r>
            <a:r>
              <a:rPr lang="ja-JP" altLang="en-US" sz="1200" dirty="0">
                <a:solidFill>
                  <a:prstClr val="black"/>
                </a:solidFill>
                <a:latin typeface="BIZ UDゴシック" panose="020B0400000000000000" pitchFamily="49" charset="-128"/>
                <a:ea typeface="BIZ UDゴシック" panose="020B0400000000000000" pitchFamily="49" charset="-128"/>
              </a:rPr>
              <a:t>　東京に本社のある会社が非常に多く、</a:t>
            </a:r>
            <a:r>
              <a:rPr lang="ja-JP" altLang="en-US" sz="1200" b="1" u="sng" dirty="0">
                <a:solidFill>
                  <a:prstClr val="black"/>
                </a:solidFill>
                <a:latin typeface="BIZ UDゴシック" panose="020B0400000000000000" pitchFamily="49" charset="-128"/>
                <a:ea typeface="BIZ UDゴシック" panose="020B0400000000000000" pitchFamily="49" charset="-128"/>
              </a:rPr>
              <a:t>優秀な若者が事業創出したいとなると、どうしても大阪より東京となって</a:t>
            </a:r>
            <a:r>
              <a:rPr lang="ja-JP" altLang="en-US" sz="1200" b="1" u="sng" dirty="0" smtClean="0">
                <a:solidFill>
                  <a:prstClr val="black"/>
                </a:solidFill>
                <a:latin typeface="BIZ UDゴシック" panose="020B0400000000000000" pitchFamily="49" charset="-128"/>
                <a:ea typeface="BIZ UDゴシック" panose="020B0400000000000000" pitchFamily="49" charset="-128"/>
              </a:rPr>
              <a:t>しまう</a:t>
            </a:r>
            <a:r>
              <a:rPr lang="ja-JP" altLang="en-US" sz="1200" b="1" u="sng" dirty="0">
                <a:solidFill>
                  <a:prstClr val="black"/>
                </a:solidFill>
                <a:latin typeface="BIZ UDゴシック" panose="020B0400000000000000" pitchFamily="49" charset="-128"/>
                <a:ea typeface="BIZ UDゴシック" panose="020B0400000000000000" pitchFamily="49" charset="-128"/>
              </a:rPr>
              <a:t>。</a:t>
            </a:r>
            <a:r>
              <a:rPr lang="ja-JP" altLang="en-US" sz="1200" b="1" u="sng" dirty="0" smtClean="0">
                <a:solidFill>
                  <a:prstClr val="black"/>
                </a:solidFill>
                <a:latin typeface="BIZ UDゴシック" panose="020B0400000000000000" pitchFamily="49" charset="-128"/>
                <a:ea typeface="BIZ UDゴシック" panose="020B0400000000000000" pitchFamily="49" charset="-128"/>
              </a:rPr>
              <a:t>大阪</a:t>
            </a:r>
            <a:r>
              <a:rPr lang="ja-JP" altLang="en-US" sz="1200" b="1" u="sng" dirty="0">
                <a:solidFill>
                  <a:prstClr val="black"/>
                </a:solidFill>
                <a:latin typeface="BIZ UDゴシック" panose="020B0400000000000000" pitchFamily="49" charset="-128"/>
                <a:ea typeface="BIZ UDゴシック" panose="020B0400000000000000" pitchFamily="49" charset="-128"/>
              </a:rPr>
              <a:t>で新規事業が増えてくると</a:t>
            </a:r>
            <a:r>
              <a:rPr lang="ja-JP" altLang="en-US" sz="1200" dirty="0">
                <a:solidFill>
                  <a:prstClr val="black"/>
                </a:solidFill>
                <a:latin typeface="BIZ UDゴシック" panose="020B0400000000000000" pitchFamily="49" charset="-128"/>
                <a:ea typeface="BIZ UDゴシック" panose="020B0400000000000000" pitchFamily="49" charset="-128"/>
              </a:rPr>
              <a:t>、新規事業</a:t>
            </a:r>
            <a:r>
              <a:rPr lang="ja-JP" altLang="en-US" sz="1200" dirty="0" smtClean="0">
                <a:solidFill>
                  <a:prstClr val="black"/>
                </a:solidFill>
                <a:latin typeface="BIZ UDゴシック" panose="020B0400000000000000" pitchFamily="49" charset="-128"/>
                <a:ea typeface="BIZ UDゴシック" panose="020B0400000000000000" pitchFamily="49" charset="-128"/>
              </a:rPr>
              <a:t>でつながりたい</a:t>
            </a:r>
            <a:r>
              <a:rPr lang="ja-JP" altLang="en-US" sz="1200" dirty="0">
                <a:solidFill>
                  <a:prstClr val="black"/>
                </a:solidFill>
                <a:latin typeface="BIZ UDゴシック" panose="020B0400000000000000" pitchFamily="49" charset="-128"/>
                <a:ea typeface="BIZ UDゴシック" panose="020B0400000000000000" pitchFamily="49" charset="-128"/>
              </a:rPr>
              <a:t>というベンチャー</a:t>
            </a:r>
            <a:r>
              <a:rPr lang="ja-JP" altLang="en-US" sz="1200" dirty="0" smtClean="0">
                <a:solidFill>
                  <a:prstClr val="black"/>
                </a:solidFill>
                <a:latin typeface="BIZ UDゴシック" panose="020B0400000000000000" pitchFamily="49" charset="-128"/>
                <a:ea typeface="BIZ UDゴシック" panose="020B0400000000000000" pitchFamily="49" charset="-128"/>
              </a:rPr>
              <a:t>も多いので</a:t>
            </a:r>
            <a:r>
              <a:rPr lang="ja-JP" altLang="en-US" sz="1200" dirty="0">
                <a:solidFill>
                  <a:prstClr val="black"/>
                </a:solidFill>
                <a:latin typeface="BIZ UDゴシック" panose="020B0400000000000000" pitchFamily="49" charset="-128"/>
                <a:ea typeface="BIZ UDゴシック" panose="020B0400000000000000" pitchFamily="49" charset="-128"/>
              </a:rPr>
              <a:t>、</a:t>
            </a:r>
            <a:r>
              <a:rPr lang="ja-JP" altLang="en-US" sz="1200" b="1" u="sng" dirty="0">
                <a:solidFill>
                  <a:prstClr val="black"/>
                </a:solidFill>
                <a:latin typeface="BIZ UDゴシック" panose="020B0400000000000000" pitchFamily="49" charset="-128"/>
                <a:ea typeface="BIZ UDゴシック" panose="020B0400000000000000" pitchFamily="49" charset="-128"/>
              </a:rPr>
              <a:t>東京に行かなくても大阪で新規事業ができるという流れが出てくるのではないか</a:t>
            </a:r>
            <a:r>
              <a:rPr lang="ja-JP" altLang="en-US" sz="1200" dirty="0">
                <a:solidFill>
                  <a:prstClr val="black"/>
                </a:solidFill>
                <a:latin typeface="BIZ UDゴシック" panose="020B0400000000000000" pitchFamily="49" charset="-128"/>
                <a:ea typeface="BIZ UDゴシック" panose="020B0400000000000000" pitchFamily="49" charset="-128"/>
              </a:rPr>
              <a:t>。</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r>
              <a:rPr lang="ja-JP" altLang="en-US" sz="1200" dirty="0">
                <a:solidFill>
                  <a:prstClr val="black"/>
                </a:solidFill>
                <a:latin typeface="BIZ UDゴシック" panose="020B0400000000000000" pitchFamily="49" charset="-128"/>
                <a:ea typeface="BIZ UDゴシック" panose="020B0400000000000000" pitchFamily="49" charset="-128"/>
              </a:rPr>
              <a:t>○　ベンチャーが大阪で立ち上げて本社を東京に移転するパターンが非常に多いのは東京でない</a:t>
            </a:r>
            <a:r>
              <a:rPr lang="ja-JP" altLang="en-US" sz="1200" dirty="0" smtClean="0">
                <a:solidFill>
                  <a:prstClr val="black"/>
                </a:solidFill>
                <a:latin typeface="BIZ UDゴシック" panose="020B0400000000000000" pitchFamily="49" charset="-128"/>
                <a:ea typeface="BIZ UDゴシック" panose="020B0400000000000000" pitchFamily="49" charset="-128"/>
              </a:rPr>
              <a:t>とつながれない</a:t>
            </a:r>
            <a:r>
              <a:rPr lang="ja-JP" altLang="en-US" sz="1200" dirty="0">
                <a:solidFill>
                  <a:prstClr val="black"/>
                </a:solidFill>
                <a:latin typeface="BIZ UDゴシック" panose="020B0400000000000000" pitchFamily="49" charset="-128"/>
                <a:ea typeface="BIZ UDゴシック" panose="020B0400000000000000" pitchFamily="49" charset="-128"/>
              </a:rPr>
              <a:t>というところが大きい、</a:t>
            </a:r>
            <a:r>
              <a:rPr lang="ja-JP" altLang="en-US" sz="1200" b="1" u="sng" dirty="0">
                <a:solidFill>
                  <a:prstClr val="black"/>
                </a:solidFill>
                <a:latin typeface="BIZ UDゴシック" panose="020B0400000000000000" pitchFamily="49" charset="-128"/>
                <a:ea typeface="BIZ UDゴシック" panose="020B0400000000000000" pitchFamily="49" charset="-128"/>
              </a:rPr>
              <a:t>東京に行っても大阪が好きな</a:t>
            </a:r>
            <a:r>
              <a:rPr lang="ja-JP" altLang="en-US" sz="1200" b="1" u="sng" dirty="0" smtClean="0">
                <a:solidFill>
                  <a:prstClr val="black"/>
                </a:solidFill>
                <a:latin typeface="BIZ UDゴシック" panose="020B0400000000000000" pitchFamily="49" charset="-128"/>
                <a:ea typeface="BIZ UDゴシック" panose="020B0400000000000000" pitchFamily="49" charset="-128"/>
              </a:rPr>
              <a:t>若者が沢山いる</a:t>
            </a:r>
            <a:r>
              <a:rPr lang="ja-JP" altLang="en-US" sz="1200" b="1" u="sng" dirty="0">
                <a:solidFill>
                  <a:prstClr val="black"/>
                </a:solidFill>
                <a:latin typeface="BIZ UDゴシック" panose="020B0400000000000000" pitchFamily="49" charset="-128"/>
                <a:ea typeface="BIZ UDゴシック" panose="020B0400000000000000" pitchFamily="49" charset="-128"/>
              </a:rPr>
              <a:t>ので、帰ってきやすい環境をつくっていくことが大事</a:t>
            </a:r>
            <a:r>
              <a:rPr lang="ja-JP" altLang="en-US" sz="1200" dirty="0">
                <a:solidFill>
                  <a:prstClr val="black"/>
                </a:solidFill>
                <a:latin typeface="BIZ UDゴシック" panose="020B0400000000000000" pitchFamily="49" charset="-128"/>
                <a:ea typeface="BIZ UDゴシック" panose="020B0400000000000000" pitchFamily="49" charset="-128"/>
              </a:rPr>
              <a:t>。　</a:t>
            </a: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endParaRPr lang="ja-JP" altLang="en-US" sz="1200" dirty="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endParaRPr lang="ja-JP" altLang="en-US" sz="1200" dirty="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endParaRPr lang="en-US" altLang="ja-JP" sz="1200" dirty="0">
              <a:solidFill>
                <a:prstClr val="black"/>
              </a:solidFill>
              <a:latin typeface="BIZ UDゴシック" panose="020B0400000000000000" pitchFamily="49" charset="-128"/>
              <a:ea typeface="BIZ UDゴシック" panose="020B0400000000000000" pitchFamily="49" charset="-128"/>
            </a:endParaRPr>
          </a:p>
          <a:p>
            <a:pPr marL="263525" indent="-263525">
              <a:spcAft>
                <a:spcPts val="1200"/>
              </a:spcAft>
            </a:pPr>
            <a:r>
              <a:rPr kumimoji="0" lang="en-US" altLang="ja-JP" sz="1200" dirty="0">
                <a:solidFill>
                  <a:prstClr val="black"/>
                </a:solidFill>
                <a:latin typeface="BIZ UDゴシック" panose="020B0400000000000000" pitchFamily="49" charset="-128"/>
                <a:ea typeface="BIZ UDゴシック" panose="020B0400000000000000" pitchFamily="49" charset="-128"/>
              </a:rPr>
              <a:t/>
            </a:r>
            <a:br>
              <a:rPr kumimoji="0" lang="en-US" altLang="ja-JP" sz="1200" dirty="0">
                <a:solidFill>
                  <a:prstClr val="black"/>
                </a:solidFill>
                <a:latin typeface="BIZ UDゴシック" panose="020B0400000000000000" pitchFamily="49" charset="-128"/>
                <a:ea typeface="BIZ UDゴシック" panose="020B0400000000000000" pitchFamily="49" charset="-128"/>
              </a:rPr>
            </a:br>
            <a:endParaRPr kumimoji="0" lang="en-US" altLang="ja-JP" sz="1200" dirty="0">
              <a:solidFill>
                <a:prstClr val="black"/>
              </a:solidFill>
              <a:latin typeface="BIZ UDゴシック" panose="020B0400000000000000" pitchFamily="49" charset="-128"/>
              <a:ea typeface="BIZ UDゴシック" panose="020B0400000000000000" pitchFamily="49" charset="-128"/>
            </a:endParaRPr>
          </a:p>
          <a:p>
            <a:pPr marL="179388" indent="-179388" defTabSz="457200">
              <a:spcAft>
                <a:spcPts val="1200"/>
              </a:spcAft>
              <a:defRPr/>
            </a:pPr>
            <a:endParaRPr lang="en-US" altLang="ja-JP" sz="1200" dirty="0">
              <a:solidFill>
                <a:prstClr val="black"/>
              </a:solidFill>
              <a:latin typeface="BIZ UDゴシック" panose="020B0400000000000000" pitchFamily="49" charset="-128"/>
              <a:ea typeface="BIZ UDゴシック" panose="020B0400000000000000" pitchFamily="49" charset="-128"/>
            </a:endParaRPr>
          </a:p>
        </p:txBody>
      </p:sp>
      <p:sp>
        <p:nvSpPr>
          <p:cNvPr id="10" name="正方形/長方形 9">
            <a:extLst>
              <a:ext uri="{FF2B5EF4-FFF2-40B4-BE49-F238E27FC236}">
                <a16:creationId xmlns:a16="http://schemas.microsoft.com/office/drawing/2014/main" id="{9A678E82-45A0-9695-08BB-1CE38823DA73}"/>
              </a:ext>
            </a:extLst>
          </p:cNvPr>
          <p:cNvSpPr/>
          <p:nvPr/>
        </p:nvSpPr>
        <p:spPr>
          <a:xfrm>
            <a:off x="4977459" y="2787246"/>
            <a:ext cx="3456793" cy="230832"/>
          </a:xfrm>
          <a:prstGeom prst="rect">
            <a:avLst/>
          </a:prstGeom>
        </p:spPr>
        <p:txBody>
          <a:bodyPr wrap="square">
            <a:spAutoFit/>
          </a:bodyPr>
          <a:lstStyle/>
          <a:p>
            <a:pPr algn="r"/>
            <a:r>
              <a:rPr kumimoji="1" lang="ja-JP" altLang="en-US" sz="900" dirty="0">
                <a:latin typeface="BIZ UDゴシック" panose="020B0400000000000000" pitchFamily="49" charset="-128"/>
                <a:ea typeface="BIZ UDゴシック" panose="020B0400000000000000" pitchFamily="49" charset="-128"/>
              </a:rPr>
              <a:t>写真</a:t>
            </a:r>
            <a:r>
              <a:rPr kumimoji="1" lang="ja-JP" altLang="en-US" sz="900" dirty="0" smtClean="0">
                <a:latin typeface="BIZ UDゴシック" panose="020B0400000000000000" pitchFamily="49" charset="-128"/>
                <a:ea typeface="BIZ UDゴシック" panose="020B0400000000000000" pitchFamily="49" charset="-128"/>
              </a:rPr>
              <a:t>：</a:t>
            </a:r>
            <a:r>
              <a:rPr kumimoji="1" lang="en-US" altLang="ja-JP" sz="900" dirty="0" smtClean="0">
                <a:latin typeface="BIZ UDゴシック" panose="020B0400000000000000" pitchFamily="49" charset="-128"/>
                <a:ea typeface="BIZ UDゴシック" panose="020B0400000000000000" pitchFamily="49" charset="-128"/>
              </a:rPr>
              <a:t>NTT</a:t>
            </a:r>
            <a:r>
              <a:rPr kumimoji="1" lang="ja-JP" altLang="en-US" sz="900" dirty="0" smtClean="0">
                <a:latin typeface="BIZ UDゴシック" panose="020B0400000000000000" pitchFamily="49" charset="-128"/>
                <a:ea typeface="BIZ UDゴシック" panose="020B0400000000000000" pitchFamily="49" charset="-128"/>
              </a:rPr>
              <a:t>西日本</a:t>
            </a:r>
            <a:r>
              <a:rPr kumimoji="1" lang="en-US" altLang="ja-JP" sz="900" dirty="0" smtClean="0">
                <a:latin typeface="BIZ UDゴシック" panose="020B0400000000000000" pitchFamily="49" charset="-128"/>
                <a:ea typeface="BIZ UDゴシック" panose="020B0400000000000000" pitchFamily="49" charset="-128"/>
              </a:rPr>
              <a:t>QUINTBRIDGE</a:t>
            </a:r>
            <a:r>
              <a:rPr kumimoji="1" lang="ja-JP" altLang="en-US" sz="900" dirty="0" smtClean="0">
                <a:latin typeface="BIZ UDゴシック" panose="020B0400000000000000" pitchFamily="49" charset="-128"/>
                <a:ea typeface="BIZ UDゴシック" panose="020B0400000000000000" pitchFamily="49" charset="-128"/>
              </a:rPr>
              <a:t>　</a:t>
            </a:r>
            <a:r>
              <a:rPr kumimoji="1" lang="en-US" altLang="ja-JP" sz="900" dirty="0" smtClean="0">
                <a:latin typeface="BIZ UDゴシック" panose="020B0400000000000000" pitchFamily="49" charset="-128"/>
                <a:ea typeface="BIZ UDゴシック" panose="020B0400000000000000" pitchFamily="49" charset="-128"/>
              </a:rPr>
              <a:t>HP</a:t>
            </a:r>
            <a:r>
              <a:rPr kumimoji="1" lang="ja-JP" altLang="en-US" sz="900" dirty="0" smtClean="0">
                <a:latin typeface="BIZ UDゴシック" panose="020B0400000000000000" pitchFamily="49" charset="-128"/>
                <a:ea typeface="BIZ UDゴシック" panose="020B0400000000000000" pitchFamily="49" charset="-128"/>
              </a:rPr>
              <a:t>より　</a:t>
            </a:r>
            <a:endParaRPr kumimoji="1" lang="ja-JP" altLang="en-US" sz="90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556097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p:cNvSpPr txBox="1"/>
          <p:nvPr/>
        </p:nvSpPr>
        <p:spPr>
          <a:xfrm>
            <a:off x="245888" y="95043"/>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参考④　イスラエルにおける創業支援機能</a:t>
            </a:r>
            <a:r>
              <a:rPr kumimoji="1" lang="ja-JP" altLang="en-US" sz="105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（日本イスラエル商工会議所ヒアリングより）</a:t>
            </a:r>
            <a:endParaRPr kumimoji="1" lang="ja-JP" altLang="en-US" sz="105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5" name="角丸四角形 4"/>
          <p:cNvSpPr/>
          <p:nvPr/>
        </p:nvSpPr>
        <p:spPr>
          <a:xfrm>
            <a:off x="245888" y="618979"/>
            <a:ext cx="8745711" cy="3229122"/>
          </a:xfrm>
          <a:prstGeom prst="roundRect">
            <a:avLst>
              <a:gd name="adj" fmla="val 1750"/>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258318" marR="0" lvl="0" indent="-258318" algn="l" defTabSz="457200" rtl="0" eaLnBrk="1" fontAlgn="auto" latinLnBrk="0" hangingPunct="1">
              <a:lnSpc>
                <a:spcPct val="100000"/>
              </a:lnSpc>
              <a:spcBef>
                <a:spcPts val="0"/>
              </a:spcBef>
              <a:spcAft>
                <a:spcPts val="0"/>
              </a:spcAft>
              <a:buClrTx/>
              <a:buSzTx/>
              <a:buFont typeface="Wingdings" panose="05000000000000000000" pitchFamily="2" charset="2"/>
              <a:buChar char="Ø"/>
              <a:tabLst/>
              <a:defRPr/>
            </a:pPr>
            <a:endParaRPr kumimoji="1" lang="en-US" altLang="ja-JP" sz="1329"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341649" marR="0" lvl="0" indent="-271184" algn="l" defTabSz="457200" rtl="0" eaLnBrk="1" fontAlgn="auto" latinLnBrk="0" hangingPunct="1">
              <a:lnSpc>
                <a:spcPct val="100000"/>
              </a:lnSpc>
              <a:spcBef>
                <a:spcPts val="570"/>
              </a:spcBef>
              <a:spcAft>
                <a:spcPts val="0"/>
              </a:spcAft>
              <a:buClrTx/>
              <a:buSzTx/>
              <a:buFont typeface="Wingdings" panose="05000000000000000000" pitchFamily="2" charset="2"/>
              <a:buChar char="Ø"/>
              <a:tabLst/>
              <a:defRPr/>
            </a:pPr>
            <a:endParaRPr kumimoji="1" lang="en-US" altLang="ja-JP" sz="1329"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6" name="正方形/長方形 5"/>
          <p:cNvSpPr/>
          <p:nvPr/>
        </p:nvSpPr>
        <p:spPr>
          <a:xfrm>
            <a:off x="297153" y="711062"/>
            <a:ext cx="8694446" cy="301321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63525" lvl="0" indent="-263525">
              <a:lnSpc>
                <a:spcPts val="2000"/>
              </a:lnSpc>
              <a:spcAft>
                <a:spcPts val="1200"/>
              </a:spcAft>
            </a:pPr>
            <a:r>
              <a:rPr kumimoji="0" lang="ja-JP" altLang="en-US"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a:t>
            </a:r>
            <a:r>
              <a:rPr lang="ja-JP" altLang="en-US" sz="1400" dirty="0">
                <a:solidFill>
                  <a:prstClr val="black"/>
                </a:solidFill>
                <a:latin typeface="Meiryo UI" panose="020B0604030504040204" pitchFamily="50" charset="-128"/>
                <a:ea typeface="Meiryo UI" panose="020B0604030504040204" pitchFamily="50" charset="-128"/>
              </a:rPr>
              <a:t>　</a:t>
            </a:r>
            <a:r>
              <a:rPr lang="en-US" altLang="ja-JP" sz="1400" dirty="0" smtClean="0">
                <a:solidFill>
                  <a:prstClr val="black"/>
                </a:solidFill>
                <a:latin typeface="Meiryo UI" panose="020B0604030504040204" pitchFamily="50" charset="-128"/>
                <a:ea typeface="Meiryo UI" panose="020B0604030504040204" pitchFamily="50" charset="-128"/>
              </a:rPr>
              <a:t>1980</a:t>
            </a:r>
            <a:r>
              <a:rPr lang="ja-JP" altLang="en-US" sz="1400" dirty="0" smtClean="0">
                <a:solidFill>
                  <a:prstClr val="black"/>
                </a:solidFill>
                <a:latin typeface="Meiryo UI" panose="020B0604030504040204" pitchFamily="50" charset="-128"/>
                <a:ea typeface="Meiryo UI" panose="020B0604030504040204" pitchFamily="50" charset="-128"/>
              </a:rPr>
              <a:t>年代後半に、大学のいろんな研究が商売になることが分かってきた。しかし、それをアメリカの会社が早めに買収し、イスラエルに残らないという事が問題となった。そこで、政府</a:t>
            </a:r>
            <a:r>
              <a:rPr lang="ja-JP" altLang="en-US" sz="1400" dirty="0">
                <a:solidFill>
                  <a:prstClr val="black"/>
                </a:solidFill>
                <a:latin typeface="Meiryo UI" panose="020B0604030504040204" pitchFamily="50" charset="-128"/>
                <a:ea typeface="Meiryo UI" panose="020B0604030504040204" pitchFamily="50" charset="-128"/>
              </a:rPr>
              <a:t>は科学技術を</a:t>
            </a:r>
            <a:r>
              <a:rPr lang="ja-JP" altLang="en-US" sz="1400" dirty="0" smtClean="0">
                <a:solidFill>
                  <a:prstClr val="black"/>
                </a:solidFill>
                <a:latin typeface="Meiryo UI" panose="020B0604030504040204" pitchFamily="50" charset="-128"/>
                <a:ea typeface="Meiryo UI" panose="020B0604030504040204" pitchFamily="50" charset="-128"/>
              </a:rPr>
              <a:t>まとめ上げるオフィス・オブ・チーフ・サイエンティスト（</a:t>
            </a:r>
            <a:r>
              <a:rPr lang="en-US" altLang="ja-JP" sz="1400" dirty="0" smtClean="0">
                <a:solidFill>
                  <a:prstClr val="black"/>
                </a:solidFill>
                <a:latin typeface="Meiryo UI" panose="020B0604030504040204" pitchFamily="50" charset="-128"/>
                <a:ea typeface="Meiryo UI" panose="020B0604030504040204" pitchFamily="50" charset="-128"/>
              </a:rPr>
              <a:t>OCS</a:t>
            </a:r>
            <a:r>
              <a:rPr lang="ja-JP" altLang="en-US" sz="1400" dirty="0" smtClean="0">
                <a:solidFill>
                  <a:prstClr val="black"/>
                </a:solidFill>
                <a:latin typeface="Meiryo UI" panose="020B0604030504040204" pitchFamily="50" charset="-128"/>
                <a:ea typeface="Meiryo UI" panose="020B0604030504040204" pitchFamily="50" charset="-128"/>
              </a:rPr>
              <a:t>）という庁を作り、そこが中心となって、</a:t>
            </a:r>
            <a:r>
              <a:rPr lang="ja-JP" altLang="en-US" sz="1400" b="1" u="sng" dirty="0" smtClean="0">
                <a:solidFill>
                  <a:prstClr val="black"/>
                </a:solidFill>
                <a:latin typeface="Meiryo UI" panose="020B0604030504040204" pitchFamily="50" charset="-128"/>
                <a:ea typeface="Meiryo UI" panose="020B0604030504040204" pitchFamily="50" charset="-128"/>
              </a:rPr>
              <a:t>ベンチャーキャピタルの育成を行う「ヨズマプログラム」を立ち上げた。</a:t>
            </a:r>
            <a:endParaRPr lang="en-US" altLang="ja-JP" sz="1400" b="1" u="sng" dirty="0" smtClean="0">
              <a:solidFill>
                <a:prstClr val="black"/>
              </a:solidFill>
              <a:latin typeface="Meiryo UI" panose="020B0604030504040204" pitchFamily="50" charset="-128"/>
              <a:ea typeface="Meiryo UI" panose="020B0604030504040204" pitchFamily="50" charset="-128"/>
            </a:endParaRPr>
          </a:p>
          <a:p>
            <a:pPr marL="263525" lvl="0" indent="-263525">
              <a:lnSpc>
                <a:spcPts val="2000"/>
              </a:lnSpc>
              <a:spcAft>
                <a:spcPts val="1200"/>
              </a:spcAft>
            </a:pPr>
            <a:r>
              <a:rPr lang="ja-JP" altLang="en-US" sz="1400" dirty="0" smtClean="0">
                <a:solidFill>
                  <a:prstClr val="black"/>
                </a:solidFill>
                <a:latin typeface="Meiryo UI" panose="020B0604030504040204" pitchFamily="50" charset="-128"/>
                <a:ea typeface="Meiryo UI" panose="020B0604030504040204" pitchFamily="50" charset="-128"/>
              </a:rPr>
              <a:t>○　そのほか、政府の支援としては、</a:t>
            </a:r>
            <a:r>
              <a:rPr lang="ja-JP" altLang="en-US" sz="1400" b="1" u="sng" dirty="0" smtClean="0">
                <a:solidFill>
                  <a:prstClr val="black"/>
                </a:solidFill>
                <a:latin typeface="Meiryo UI" panose="020B0604030504040204" pitchFamily="50" charset="-128"/>
                <a:ea typeface="Meiryo UI" panose="020B0604030504040204" pitchFamily="50" charset="-128"/>
              </a:rPr>
              <a:t>インキュベータや試作品開発支援、特許取得支援、多国籍企業の誘致・イスラエル企業との融合など</a:t>
            </a:r>
            <a:r>
              <a:rPr lang="ja-JP" altLang="en-US" sz="1400" dirty="0" smtClean="0">
                <a:solidFill>
                  <a:prstClr val="black"/>
                </a:solidFill>
                <a:latin typeface="Meiryo UI" panose="020B0604030504040204" pitchFamily="50" charset="-128"/>
                <a:ea typeface="Meiryo UI" panose="020B0604030504040204" pitchFamily="50" charset="-128"/>
              </a:rPr>
              <a:t>様々な支援を実施。</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263525" lvl="0" indent="-263525">
              <a:lnSpc>
                <a:spcPts val="2000"/>
              </a:lnSpc>
              <a:spcAft>
                <a:spcPts val="1200"/>
              </a:spcAft>
            </a:pPr>
            <a:r>
              <a:rPr lang="ja-JP" altLang="en-US" sz="1400" dirty="0" smtClean="0">
                <a:solidFill>
                  <a:prstClr val="black"/>
                </a:solidFill>
                <a:latin typeface="Meiryo UI" panose="020B0604030504040204" pitchFamily="50" charset="-128"/>
                <a:ea typeface="Meiryo UI" panose="020B0604030504040204" pitchFamily="50" charset="-128"/>
              </a:rPr>
              <a:t>○　大学発ベンチャーのサポートとしては、</a:t>
            </a:r>
            <a:r>
              <a:rPr lang="ja-JP" altLang="en-US" sz="1400" b="1" u="sng" dirty="0" smtClean="0">
                <a:solidFill>
                  <a:prstClr val="black"/>
                </a:solidFill>
                <a:latin typeface="Meiryo UI" panose="020B0604030504040204" pitchFamily="50" charset="-128"/>
                <a:ea typeface="Meiryo UI" panose="020B0604030504040204" pitchFamily="50" charset="-128"/>
              </a:rPr>
              <a:t>各国立大学のすべてに、技術移転会社（ＴＴ）がある</a:t>
            </a:r>
            <a:r>
              <a:rPr lang="ja-JP" altLang="en-US" sz="1400" u="sng" dirty="0" smtClean="0">
                <a:solidFill>
                  <a:prstClr val="black"/>
                </a:solidFill>
                <a:latin typeface="Meiryo UI" panose="020B0604030504040204" pitchFamily="50" charset="-128"/>
                <a:ea typeface="Meiryo UI" panose="020B0604030504040204" pitchFamily="50" charset="-128"/>
              </a:rPr>
              <a:t>。</a:t>
            </a:r>
            <a:r>
              <a:rPr lang="ja-JP" altLang="en-US" sz="1400" dirty="0" smtClean="0">
                <a:solidFill>
                  <a:prstClr val="black"/>
                </a:solidFill>
                <a:latin typeface="Meiryo UI" panose="020B0604030504040204" pitchFamily="50" charset="-128"/>
                <a:ea typeface="Meiryo UI" panose="020B0604030504040204" pitchFamily="50" charset="-128"/>
              </a:rPr>
              <a:t>これをまとめ上げた</a:t>
            </a:r>
            <a:r>
              <a:rPr lang="en-US" altLang="ja-JP" sz="1400" dirty="0" smtClean="0">
                <a:solidFill>
                  <a:prstClr val="black"/>
                </a:solidFill>
                <a:latin typeface="Meiryo UI" panose="020B0604030504040204" pitchFamily="50" charset="-128"/>
                <a:ea typeface="Meiryo UI" panose="020B0604030504040204" pitchFamily="50" charset="-128"/>
              </a:rPr>
              <a:t>WEB</a:t>
            </a:r>
            <a:r>
              <a:rPr lang="ja-JP" altLang="en-US" sz="1400" dirty="0" smtClean="0">
                <a:solidFill>
                  <a:prstClr val="black"/>
                </a:solidFill>
                <a:latin typeface="Meiryo UI" panose="020B0604030504040204" pitchFamily="50" charset="-128"/>
                <a:ea typeface="Meiryo UI" panose="020B0604030504040204" pitchFamily="50" charset="-128"/>
              </a:rPr>
              <a:t>サイトとして</a:t>
            </a:r>
            <a:r>
              <a:rPr lang="ja-JP" altLang="en-US" sz="1400" b="1" u="sng" dirty="0" smtClean="0">
                <a:solidFill>
                  <a:prstClr val="black"/>
                </a:solidFill>
                <a:latin typeface="Meiryo UI" panose="020B0604030504040204" pitchFamily="50" charset="-128"/>
                <a:ea typeface="Meiryo UI" panose="020B0604030504040204" pitchFamily="50" charset="-128"/>
              </a:rPr>
              <a:t>「イスラエル・アドバンスド・テクノロジーズ・インダストリーズ」というものがあり、研究機関の全ての情報がデータベース化</a:t>
            </a:r>
            <a:r>
              <a:rPr lang="ja-JP" altLang="en-US" sz="1400" dirty="0" smtClean="0">
                <a:solidFill>
                  <a:prstClr val="black"/>
                </a:solidFill>
                <a:latin typeface="Meiryo UI" panose="020B0604030504040204" pitchFamily="50" charset="-128"/>
                <a:ea typeface="Meiryo UI" panose="020B0604030504040204" pitchFamily="50" charset="-128"/>
              </a:rPr>
              <a:t>されている。</a:t>
            </a:r>
            <a:endParaRPr lang="en-US" altLang="ja-JP" sz="1400" dirty="0" smtClean="0">
              <a:solidFill>
                <a:prstClr val="black"/>
              </a:solidFill>
              <a:latin typeface="Meiryo UI" panose="020B0604030504040204" pitchFamily="50" charset="-128"/>
              <a:ea typeface="Meiryo UI" panose="020B0604030504040204" pitchFamily="50" charset="-128"/>
            </a:endParaRPr>
          </a:p>
          <a:p>
            <a:pPr marL="263525" lvl="0" indent="-263525">
              <a:lnSpc>
                <a:spcPts val="2000"/>
              </a:lnSpc>
              <a:spcAft>
                <a:spcPts val="1200"/>
              </a:spcAft>
            </a:pPr>
            <a:r>
              <a:rPr lang="ja-JP" altLang="en-US" sz="1400" dirty="0" smtClean="0">
                <a:solidFill>
                  <a:prstClr val="black"/>
                </a:solidFill>
                <a:latin typeface="Meiryo UI" panose="020B0604030504040204" pitchFamily="50" charset="-128"/>
                <a:ea typeface="Meiryo UI" panose="020B0604030504040204" pitchFamily="50" charset="-128"/>
              </a:rPr>
              <a:t>〇　そのほか、軍の存在（徴兵時の技術習得）や、失敗しても再チャレンジするというイスラエル人の気質も影響している。</a:t>
            </a:r>
            <a:endParaRPr lang="ja-JP" altLang="en-US" sz="1400" dirty="0">
              <a:solidFill>
                <a:prstClr val="black"/>
              </a:solidFill>
              <a:latin typeface="Meiryo UI" panose="020B0604030504040204" pitchFamily="50" charset="-128"/>
              <a:ea typeface="Meiryo UI" panose="020B0604030504040204" pitchFamily="50" charset="-128"/>
            </a:endParaRPr>
          </a:p>
          <a:p>
            <a:pPr marL="263525" lvl="0" indent="-263525">
              <a:lnSpc>
                <a:spcPts val="2000"/>
              </a:lnSpc>
              <a:spcAft>
                <a:spcPts val="1200"/>
              </a:spcAft>
            </a:pPr>
            <a:endParaRPr lang="ja-JP" altLang="en-US" sz="1400" dirty="0">
              <a:solidFill>
                <a:prstClr val="black"/>
              </a:solidFill>
              <a:latin typeface="Meiryo UI" panose="020B0604030504040204" pitchFamily="50" charset="-128"/>
              <a:ea typeface="Meiryo UI" panose="020B0604030504040204" pitchFamily="50" charset="-128"/>
            </a:endParaRPr>
          </a:p>
          <a:p>
            <a:pPr marL="263525" lvl="0" indent="-263525">
              <a:lnSpc>
                <a:spcPts val="2000"/>
              </a:lnSpc>
              <a:spcAft>
                <a:spcPts val="1200"/>
              </a:spcAft>
            </a:pPr>
            <a:endParaRPr lang="en-US" altLang="ja-JP" sz="1400" dirty="0" smtClean="0">
              <a:solidFill>
                <a:prstClr val="black"/>
              </a:solidFill>
              <a:latin typeface="Meiryo UI" panose="020B0604030504040204" pitchFamily="50" charset="-128"/>
              <a:ea typeface="Meiryo UI" panose="020B0604030504040204" pitchFamily="50" charset="-128"/>
            </a:endParaRPr>
          </a:p>
          <a:p>
            <a:pPr marL="263525" lvl="0" indent="-263525">
              <a:lnSpc>
                <a:spcPts val="2000"/>
              </a:lnSpc>
              <a:spcAft>
                <a:spcPts val="1200"/>
              </a:spcAft>
            </a:pPr>
            <a: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
            </a:r>
            <a:br>
              <a:rPr kumimoji="0" lang="en-US" altLang="ja-JP" sz="1400" b="0"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br>
            <a:endParaRPr kumimoji="0" lang="en-US" altLang="ja-JP" sz="1400" b="0"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a:p>
            <a:pPr marL="179388" marR="0" lvl="0" indent="-179388" algn="l" defTabSz="457200" rtl="0" eaLnBrk="1" fontAlgn="auto" latinLnBrk="0" hangingPunct="1">
              <a:lnSpc>
                <a:spcPct val="100000"/>
              </a:lnSpc>
              <a:spcBef>
                <a:spcPts val="0"/>
              </a:spcBef>
              <a:spcAft>
                <a:spcPts val="1200"/>
              </a:spcAft>
              <a:buClrTx/>
              <a:buSzTx/>
              <a:buFontTx/>
              <a:buNone/>
              <a:tabLst/>
              <a:defRPr/>
            </a:pPr>
            <a:endParaRPr kumimoji="1" lang="en-US" altLang="ja-JP" sz="1300" b="0" i="0" u="none" strike="noStrike" kern="1200" cap="none" spc="0" normalizeH="0" baseline="0" noProof="0" dirty="0" smtClean="0">
              <a:ln>
                <a:noFill/>
              </a:ln>
              <a:solidFill>
                <a:prstClr val="black"/>
              </a:solidFill>
              <a:effectLst/>
              <a:uLnTx/>
              <a:uFillTx/>
              <a:latin typeface="Meiryo UI"/>
              <a:ea typeface="Meiryo UI"/>
              <a:cs typeface="+mn-cs"/>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15</a:t>
            </a:fld>
            <a:endParaRPr kumimoji="1" lang="ja-JP" altLang="en-US" dirty="0"/>
          </a:p>
        </p:txBody>
      </p:sp>
    </p:spTree>
    <p:extLst>
      <p:ext uri="{BB962C8B-B14F-4D97-AF65-F5344CB8AC3E}">
        <p14:creationId xmlns:p14="http://schemas.microsoft.com/office/powerpoint/2010/main" val="39516610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110834" y="2352511"/>
            <a:ext cx="9033166" cy="2138311"/>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kumimoji="1" lang="ja-JP" altLang="en-US" sz="1400" b="1" dirty="0" smtClean="0">
                <a:solidFill>
                  <a:schemeClr val="tx1"/>
                </a:solidFill>
                <a:latin typeface="Meiryo UI" panose="020B0604030504040204" pitchFamily="50" charset="-128"/>
                <a:ea typeface="Meiryo UI" panose="020B0604030504040204" pitchFamily="50" charset="-128"/>
              </a:rPr>
              <a:t>◆　</a:t>
            </a:r>
            <a:r>
              <a:rPr kumimoji="1" lang="en-US" altLang="ja-JP" sz="1400" b="1" dirty="0" err="1" smtClean="0">
                <a:solidFill>
                  <a:schemeClr val="tx1"/>
                </a:solidFill>
                <a:latin typeface="Meiryo UI" panose="020B0604030504040204" pitchFamily="50" charset="-128"/>
                <a:ea typeface="Meiryo UI" panose="020B0604030504040204" pitchFamily="50" charset="-128"/>
              </a:rPr>
              <a:t>SkillsFuture</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marL="360363" indent="-203200">
              <a:buFont typeface="Arial" panose="020B0604020202020204" pitchFamily="34" charset="0"/>
              <a:buChar char="•"/>
            </a:pPr>
            <a:r>
              <a:rPr kumimoji="1" lang="en-US" altLang="ja-JP" sz="1400" dirty="0" err="1" smtClean="0">
                <a:solidFill>
                  <a:schemeClr val="tx1"/>
                </a:solidFill>
                <a:latin typeface="Meiryo UI" panose="020B0604030504040204" pitchFamily="50" charset="-128"/>
                <a:ea typeface="Meiryo UI" panose="020B0604030504040204" pitchFamily="50" charset="-128"/>
              </a:rPr>
              <a:t>SkillsFuture</a:t>
            </a:r>
            <a:r>
              <a:rPr kumimoji="1" lang="ja-JP" altLang="en-US" sz="1400" dirty="0" smtClean="0">
                <a:solidFill>
                  <a:schemeClr val="tx1"/>
                </a:solidFill>
                <a:latin typeface="Meiryo UI" panose="020B0604030504040204" pitchFamily="50" charset="-128"/>
                <a:ea typeface="Meiryo UI" panose="020B0604030504040204" pitchFamily="50" charset="-128"/>
              </a:rPr>
              <a:t>は、個人の職業技能開発や生涯学習を促すための政府の助成プログラム</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360363" indent="-203200">
              <a:buFont typeface="Arial" panose="020B0604020202020204" pitchFamily="34" charset="0"/>
              <a:buChar char="•"/>
            </a:pPr>
            <a:r>
              <a:rPr kumimoji="1" lang="en-US" altLang="ja-JP" sz="1400" u="sng" dirty="0" smtClean="0">
                <a:solidFill>
                  <a:schemeClr val="tx1"/>
                </a:solidFill>
                <a:latin typeface="Meiryo UI" panose="020B0604030504040204" pitchFamily="50" charset="-128"/>
                <a:ea typeface="Meiryo UI" panose="020B0604030504040204" pitchFamily="50" charset="-128"/>
              </a:rPr>
              <a:t>25</a:t>
            </a:r>
            <a:r>
              <a:rPr kumimoji="1" lang="ja-JP" altLang="en-US" sz="1400" u="sng" dirty="0" smtClean="0">
                <a:solidFill>
                  <a:schemeClr val="tx1"/>
                </a:solidFill>
                <a:latin typeface="Meiryo UI" panose="020B0604030504040204" pitchFamily="50" charset="-128"/>
                <a:ea typeface="Meiryo UI" panose="020B0604030504040204" pitchFamily="50" charset="-128"/>
              </a:rPr>
              <a:t>歳以上の全てのシンガポール国民が対象</a:t>
            </a:r>
            <a:r>
              <a:rPr kumimoji="1" lang="ja-JP" altLang="en-US" sz="1400" u="sng" dirty="0">
                <a:solidFill>
                  <a:schemeClr val="tx1"/>
                </a:solidFill>
                <a:latin typeface="Meiryo UI" panose="020B0604030504040204" pitchFamily="50" charset="-128"/>
                <a:ea typeface="Meiryo UI" panose="020B0604030504040204" pitchFamily="50" charset="-128"/>
              </a:rPr>
              <a:t>で、</a:t>
            </a:r>
            <a:r>
              <a:rPr kumimoji="1" lang="ja-JP" altLang="en-US" sz="1400" u="sng" dirty="0" smtClean="0">
                <a:solidFill>
                  <a:schemeClr val="tx1"/>
                </a:solidFill>
                <a:latin typeface="Meiryo UI" panose="020B0604030504040204" pitchFamily="50" charset="-128"/>
                <a:ea typeface="Meiryo UI" panose="020B0604030504040204" pitchFamily="50" charset="-128"/>
              </a:rPr>
              <a:t>１人</a:t>
            </a:r>
            <a:r>
              <a:rPr kumimoji="1" lang="ja-JP" altLang="en-US" sz="1400" u="sng" dirty="0">
                <a:solidFill>
                  <a:schemeClr val="tx1"/>
                </a:solidFill>
                <a:latin typeface="Meiryo UI" panose="020B0604030504040204" pitchFamily="50" charset="-128"/>
                <a:ea typeface="Meiryo UI" panose="020B0604030504040204" pitchFamily="50" charset="-128"/>
              </a:rPr>
              <a:t>あたり</a:t>
            </a:r>
            <a:r>
              <a:rPr kumimoji="1" lang="en-US" altLang="ja-JP" sz="1400" u="sng" dirty="0">
                <a:solidFill>
                  <a:schemeClr val="tx1"/>
                </a:solidFill>
                <a:latin typeface="Meiryo UI" panose="020B0604030504040204" pitchFamily="50" charset="-128"/>
                <a:ea typeface="Meiryo UI" panose="020B0604030504040204" pitchFamily="50" charset="-128"/>
              </a:rPr>
              <a:t>500</a:t>
            </a:r>
            <a:r>
              <a:rPr kumimoji="1" lang="ja-JP" altLang="en-US" sz="1400" u="sng" dirty="0">
                <a:solidFill>
                  <a:schemeClr val="tx1"/>
                </a:solidFill>
                <a:latin typeface="Meiryo UI" panose="020B0604030504040204" pitchFamily="50" charset="-128"/>
                <a:ea typeface="Meiryo UI" panose="020B0604030504040204" pitchFamily="50" charset="-128"/>
              </a:rPr>
              <a:t>シンガポールドル（約５万円）のバウチャーが配布</a:t>
            </a:r>
            <a:r>
              <a:rPr kumimoji="1" lang="ja-JP" altLang="en-US" sz="1400" dirty="0">
                <a:solidFill>
                  <a:schemeClr val="tx1"/>
                </a:solidFill>
                <a:latin typeface="Meiryo UI" panose="020B0604030504040204" pitchFamily="50" charset="-128"/>
                <a:ea typeface="Meiryo UI" panose="020B0604030504040204" pitchFamily="50" charset="-128"/>
              </a:rPr>
              <a:t>され、</a:t>
            </a:r>
            <a:r>
              <a:rPr kumimoji="1" lang="ja-JP" altLang="en-US" sz="1400" u="sng" dirty="0">
                <a:solidFill>
                  <a:schemeClr val="tx1"/>
                </a:solidFill>
                <a:latin typeface="Meiryo UI" panose="020B0604030504040204" pitchFamily="50" charset="-128"/>
                <a:ea typeface="Meiryo UI" panose="020B0604030504040204" pitchFamily="50" charset="-128"/>
              </a:rPr>
              <a:t>政府が認定する職業訓練等に支払うことができる</a:t>
            </a:r>
            <a:r>
              <a:rPr kumimoji="1" lang="ja-JP" altLang="en-US" sz="1400" u="sng" dirty="0" smtClean="0">
                <a:solidFill>
                  <a:schemeClr val="tx1"/>
                </a:solidFill>
                <a:latin typeface="Meiryo UI" panose="020B0604030504040204" pitchFamily="50" charset="-128"/>
                <a:ea typeface="Meiryo UI" panose="020B0604030504040204" pitchFamily="50" charset="-128"/>
              </a:rPr>
              <a:t>。</a:t>
            </a:r>
            <a:endParaRPr kumimoji="1" lang="en-US" altLang="ja-JP" sz="1400" dirty="0">
              <a:solidFill>
                <a:schemeClr val="tx1"/>
              </a:solidFill>
              <a:latin typeface="Meiryo UI" panose="020B0604030504040204" pitchFamily="50" charset="-128"/>
              <a:ea typeface="Meiryo UI" panose="020B0604030504040204" pitchFamily="50" charset="-128"/>
            </a:endParaRPr>
          </a:p>
          <a:p>
            <a:r>
              <a:rPr kumimoji="1" lang="ja-JP" altLang="en-US" sz="1400" b="1" dirty="0">
                <a:solidFill>
                  <a:schemeClr val="tx1"/>
                </a:solidFill>
                <a:latin typeface="Meiryo UI" panose="020B0604030504040204" pitchFamily="50" charset="-128"/>
                <a:ea typeface="Meiryo UI" panose="020B0604030504040204" pitchFamily="50" charset="-128"/>
              </a:rPr>
              <a:t>◆　</a:t>
            </a:r>
            <a:r>
              <a:rPr kumimoji="1" lang="ja-JP" altLang="en-US" sz="1400" b="1" dirty="0" smtClean="0">
                <a:solidFill>
                  <a:schemeClr val="tx1"/>
                </a:solidFill>
                <a:latin typeface="Meiryo UI" panose="020B0604030504040204" pitchFamily="50" charset="-128"/>
                <a:ea typeface="Meiryo UI" panose="020B0604030504040204" pitchFamily="50" charset="-128"/>
              </a:rPr>
              <a:t>技能教育学院（</a:t>
            </a:r>
            <a:r>
              <a:rPr kumimoji="1" lang="en-US" altLang="ja-JP" sz="1400" b="1" dirty="0" smtClean="0">
                <a:solidFill>
                  <a:schemeClr val="tx1"/>
                </a:solidFill>
                <a:latin typeface="Meiryo UI" panose="020B0604030504040204" pitchFamily="50" charset="-128"/>
                <a:ea typeface="Meiryo UI" panose="020B0604030504040204" pitchFamily="50" charset="-128"/>
              </a:rPr>
              <a:t>ITE</a:t>
            </a:r>
            <a:r>
              <a:rPr kumimoji="1" lang="ja-JP" altLang="en-US" sz="1400" b="1" dirty="0" smtClean="0">
                <a:solidFill>
                  <a:schemeClr val="tx1"/>
                </a:solidFill>
                <a:latin typeface="Meiryo UI" panose="020B0604030504040204" pitchFamily="50" charset="-128"/>
                <a:ea typeface="Meiryo UI" panose="020B0604030504040204" pitchFamily="50" charset="-128"/>
              </a:rPr>
              <a:t>）</a:t>
            </a:r>
            <a:endParaRPr kumimoji="1" lang="en-US" altLang="ja-JP" sz="1400" b="1" dirty="0" smtClean="0">
              <a:solidFill>
                <a:schemeClr val="tx1"/>
              </a:solidFill>
              <a:latin typeface="Meiryo UI" panose="020B0604030504040204" pitchFamily="50" charset="-128"/>
              <a:ea typeface="Meiryo UI" panose="020B0604030504040204" pitchFamily="50" charset="-128"/>
            </a:endParaRPr>
          </a:p>
          <a:p>
            <a:pPr marL="360363" lvl="1" indent="-203200">
              <a:buFont typeface="Arial" panose="020B0604020202020204" pitchFamily="34" charset="0"/>
              <a:buChar char="•"/>
            </a:pPr>
            <a:r>
              <a:rPr kumimoji="1" lang="ja-JP" altLang="en-US" sz="1400" dirty="0" smtClean="0">
                <a:solidFill>
                  <a:schemeClr val="tx1"/>
                </a:solidFill>
                <a:latin typeface="Meiryo UI" panose="020B0604030504040204" pitchFamily="50" charset="-128"/>
                <a:ea typeface="Meiryo UI" panose="020B0604030504040204" pitchFamily="50" charset="-128"/>
              </a:rPr>
              <a:t>技能教育学院は、中等教育（日本の高校程度）修了者や一般社会人を対象に、技術訓練や実務訓練を実施し、国家資格の取得をめざすもので、</a:t>
            </a:r>
            <a:r>
              <a:rPr kumimoji="1" lang="en-US" altLang="ja-JP" sz="1400" dirty="0" smtClean="0">
                <a:solidFill>
                  <a:schemeClr val="tx1"/>
                </a:solidFill>
                <a:latin typeface="Meiryo UI" panose="020B0604030504040204" pitchFamily="50" charset="-128"/>
                <a:ea typeface="Meiryo UI" panose="020B0604030504040204" pitchFamily="50" charset="-128"/>
              </a:rPr>
              <a:t>1992</a:t>
            </a:r>
            <a:r>
              <a:rPr kumimoji="1" lang="ja-JP" altLang="en-US" sz="1400" dirty="0" smtClean="0">
                <a:solidFill>
                  <a:schemeClr val="tx1"/>
                </a:solidFill>
                <a:latin typeface="Meiryo UI" panose="020B0604030504040204" pitchFamily="50" charset="-128"/>
                <a:ea typeface="Meiryo UI" panose="020B0604030504040204" pitchFamily="50" charset="-128"/>
              </a:rPr>
              <a:t>年に設置。</a:t>
            </a:r>
            <a:endParaRPr kumimoji="1" lang="en-US" altLang="ja-JP" sz="1400" dirty="0" smtClean="0">
              <a:solidFill>
                <a:schemeClr val="tx1"/>
              </a:solidFill>
              <a:latin typeface="Meiryo UI" panose="020B0604030504040204" pitchFamily="50" charset="-128"/>
              <a:ea typeface="Meiryo UI" panose="020B0604030504040204" pitchFamily="50" charset="-128"/>
            </a:endParaRPr>
          </a:p>
          <a:p>
            <a:pPr marL="360363" lvl="1" indent="-203200">
              <a:buFont typeface="Arial" panose="020B0604020202020204" pitchFamily="34" charset="0"/>
              <a:buChar char="•"/>
            </a:pPr>
            <a:r>
              <a:rPr kumimoji="1" lang="en-US" altLang="ja-JP" sz="1400" dirty="0" smtClean="0">
                <a:solidFill>
                  <a:schemeClr val="tx1"/>
                </a:solidFill>
                <a:latin typeface="Meiryo UI" panose="020B0604030504040204" pitchFamily="50" charset="-128"/>
                <a:ea typeface="Meiryo UI" panose="020B0604030504040204" pitchFamily="50" charset="-128"/>
              </a:rPr>
              <a:t>2013</a:t>
            </a:r>
            <a:r>
              <a:rPr kumimoji="1" lang="ja-JP" altLang="en-US" sz="1400" dirty="0" smtClean="0">
                <a:solidFill>
                  <a:schemeClr val="tx1"/>
                </a:solidFill>
                <a:latin typeface="Meiryo UI" panose="020B0604030504040204" pitchFamily="50" charset="-128"/>
                <a:ea typeface="Meiryo UI" panose="020B0604030504040204" pitchFamily="50" charset="-128"/>
              </a:rPr>
              <a:t>年に、東・中・西の３校への再編が完了。さらに、企業から必要な機材を安価・無償で提供してもらう仕組みを構築するなど、より実践的な職業訓練を行うものとした。</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6" name="テキスト ボックス 5"/>
          <p:cNvSpPr txBox="1"/>
          <p:nvPr/>
        </p:nvSpPr>
        <p:spPr>
          <a:xfrm>
            <a:off x="-1" y="415636"/>
            <a:ext cx="7968343" cy="400110"/>
          </a:xfrm>
          <a:prstGeom prst="rect">
            <a:avLst/>
          </a:prstGeom>
          <a:noFill/>
        </p:spPr>
        <p:txBody>
          <a:bodyPr wrap="square" rtlCol="0">
            <a:spAutoFit/>
          </a:bodyPr>
          <a:lstStyle/>
          <a:p>
            <a:r>
              <a:rPr kumimoji="1" lang="ja-JP" altLang="en-US" sz="2000" b="1" dirty="0" smtClean="0">
                <a:latin typeface="Meiryo UI" panose="020B0604030504040204" pitchFamily="50" charset="-128"/>
                <a:ea typeface="Meiryo UI" panose="020B0604030504040204" pitchFamily="50" charset="-128"/>
              </a:rPr>
              <a:t>■　参考⑤　シンガポールにおける人材育成機能の例</a:t>
            </a:r>
            <a:endParaRPr kumimoji="1" lang="ja-JP" altLang="en-US" sz="2000" b="1" dirty="0">
              <a:latin typeface="Meiryo UI" panose="020B0604030504040204" pitchFamily="50" charset="-128"/>
              <a:ea typeface="Meiryo UI" panose="020B0604030504040204" pitchFamily="50" charset="-128"/>
            </a:endParaRPr>
          </a:p>
        </p:txBody>
      </p:sp>
      <p:sp>
        <p:nvSpPr>
          <p:cNvPr id="8" name="テキスト ボックス 7"/>
          <p:cNvSpPr txBox="1"/>
          <p:nvPr/>
        </p:nvSpPr>
        <p:spPr>
          <a:xfrm>
            <a:off x="5791200" y="4504701"/>
            <a:ext cx="3352800" cy="253916"/>
          </a:xfrm>
          <a:prstGeom prst="rect">
            <a:avLst/>
          </a:prstGeom>
          <a:noFill/>
        </p:spPr>
        <p:txBody>
          <a:bodyPr wrap="square" rtlCol="0">
            <a:spAutoFit/>
          </a:bodyPr>
          <a:lstStyle/>
          <a:p>
            <a:pPr algn="r"/>
            <a:r>
              <a:rPr kumimoji="1" lang="ja-JP" altLang="en-US" sz="1050" dirty="0" smtClean="0">
                <a:latin typeface="Meiryo UI" panose="020B0604030504040204" pitchFamily="50" charset="-128"/>
                <a:ea typeface="Meiryo UI" panose="020B0604030504040204" pitchFamily="50" charset="-128"/>
              </a:rPr>
              <a:t>出典）各種資料</a:t>
            </a:r>
            <a:r>
              <a:rPr kumimoji="1" lang="ja-JP" altLang="en-US" sz="1050" dirty="0">
                <a:latin typeface="Meiryo UI" panose="020B0604030504040204" pitchFamily="50" charset="-128"/>
                <a:ea typeface="Meiryo UI" panose="020B0604030504040204" pitchFamily="50" charset="-128"/>
              </a:rPr>
              <a:t>をもとに</a:t>
            </a:r>
            <a:r>
              <a:rPr kumimoji="1" lang="ja-JP" altLang="en-US" sz="1050" dirty="0" smtClean="0">
                <a:latin typeface="Meiryo UI" panose="020B0604030504040204" pitchFamily="50" charset="-128"/>
                <a:ea typeface="Meiryo UI" panose="020B0604030504040204" pitchFamily="50" charset="-128"/>
              </a:rPr>
              <a:t>副首都推進局で作成</a:t>
            </a:r>
            <a:endParaRPr kumimoji="1" lang="ja-JP" altLang="en-US" sz="1050" dirty="0">
              <a:latin typeface="Meiryo UI" panose="020B0604030504040204" pitchFamily="50" charset="-128"/>
              <a:ea typeface="Meiryo UI" panose="020B0604030504040204" pitchFamily="50" charset="-128"/>
            </a:endParaRPr>
          </a:p>
        </p:txBody>
      </p:sp>
      <p:sp>
        <p:nvSpPr>
          <p:cNvPr id="2" name="スライド番号プレースホルダー 1"/>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16</a:t>
            </a:fld>
            <a:endParaRPr kumimoji="1" lang="ja-JP" altLang="en-US" dirty="0"/>
          </a:p>
        </p:txBody>
      </p:sp>
    </p:spTree>
    <p:extLst>
      <p:ext uri="{BB962C8B-B14F-4D97-AF65-F5344CB8AC3E}">
        <p14:creationId xmlns:p14="http://schemas.microsoft.com/office/powerpoint/2010/main" val="92530191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テキスト ボックス 5"/>
          <p:cNvSpPr txBox="1"/>
          <p:nvPr/>
        </p:nvSpPr>
        <p:spPr>
          <a:xfrm>
            <a:off x="0" y="0"/>
            <a:ext cx="9144000" cy="384721"/>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900" b="1" dirty="0" smtClean="0">
                <a:solidFill>
                  <a:prstClr val="black"/>
                </a:solidFill>
                <a:latin typeface="Meiryo UI" panose="020B0604030504040204" pitchFamily="50" charset="-128"/>
                <a:ea typeface="Meiryo UI" panose="020B0604030504040204" pitchFamily="50" charset="-128"/>
              </a:rPr>
              <a:t>■　参考⑥　世界の都市総合力ランキングで評価対象となっている都市機能に関する指標</a:t>
            </a:r>
            <a:endParaRPr kumimoji="1" lang="ja-JP" altLang="en-US" sz="19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5764361" y="6560021"/>
            <a:ext cx="5910114" cy="230832"/>
          </a:xfrm>
          <a:prstGeom prst="rect">
            <a:avLst/>
          </a:prstGeom>
          <a:noFill/>
        </p:spPr>
        <p:txBody>
          <a:bodyPr wrap="square" rtlCol="0">
            <a:spAutoFit/>
          </a:bodyPr>
          <a:lstStyle/>
          <a:p>
            <a:r>
              <a:rPr kumimoji="1" lang="ja-JP" altLang="en-US" sz="900" dirty="0" smtClean="0"/>
              <a:t>出典：森記念財団　世界の都市総合力ランキング</a:t>
            </a:r>
            <a:r>
              <a:rPr kumimoji="1" lang="en-US" altLang="ja-JP" sz="900" dirty="0" smtClean="0"/>
              <a:t>2021</a:t>
            </a:r>
            <a:endParaRPr kumimoji="1" lang="ja-JP" altLang="en-US" sz="900" dirty="0"/>
          </a:p>
        </p:txBody>
      </p:sp>
      <p:sp>
        <p:nvSpPr>
          <p:cNvPr id="3" name="スライド番号プレースホルダー 2"/>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17</a:t>
            </a:fld>
            <a:endParaRPr kumimoji="1" lang="ja-JP" altLang="en-US" dirty="0"/>
          </a:p>
        </p:txBody>
      </p:sp>
      <p:graphicFrame>
        <p:nvGraphicFramePr>
          <p:cNvPr id="8" name="表 7"/>
          <p:cNvGraphicFramePr>
            <a:graphicFrameLocks noGrp="1"/>
          </p:cNvGraphicFramePr>
          <p:nvPr>
            <p:extLst/>
          </p:nvPr>
        </p:nvGraphicFramePr>
        <p:xfrm>
          <a:off x="221398" y="1213013"/>
          <a:ext cx="4252583" cy="5577840"/>
        </p:xfrm>
        <a:graphic>
          <a:graphicData uri="http://schemas.openxmlformats.org/drawingml/2006/table">
            <a:tbl>
              <a:tblPr firstRow="1" bandRow="1">
                <a:tableStyleId>{5C22544A-7EE6-4342-B048-85BDC9FD1C3A}</a:tableStyleId>
              </a:tblPr>
              <a:tblGrid>
                <a:gridCol w="836464">
                  <a:extLst>
                    <a:ext uri="{9D8B030D-6E8A-4147-A177-3AD203B41FA5}">
                      <a16:colId xmlns:a16="http://schemas.microsoft.com/office/drawing/2014/main" val="1060926107"/>
                    </a:ext>
                  </a:extLst>
                </a:gridCol>
                <a:gridCol w="1213213">
                  <a:extLst>
                    <a:ext uri="{9D8B030D-6E8A-4147-A177-3AD203B41FA5}">
                      <a16:colId xmlns:a16="http://schemas.microsoft.com/office/drawing/2014/main" val="1589280716"/>
                    </a:ext>
                  </a:extLst>
                </a:gridCol>
                <a:gridCol w="449580">
                  <a:extLst>
                    <a:ext uri="{9D8B030D-6E8A-4147-A177-3AD203B41FA5}">
                      <a16:colId xmlns:a16="http://schemas.microsoft.com/office/drawing/2014/main" val="3133762563"/>
                    </a:ext>
                  </a:extLst>
                </a:gridCol>
                <a:gridCol w="1753326">
                  <a:extLst>
                    <a:ext uri="{9D8B030D-6E8A-4147-A177-3AD203B41FA5}">
                      <a16:colId xmlns:a16="http://schemas.microsoft.com/office/drawing/2014/main" val="3612336143"/>
                    </a:ext>
                  </a:extLst>
                </a:gridCol>
              </a:tblGrid>
              <a:tr h="187716">
                <a:tc>
                  <a:txBody>
                    <a:bodyPr/>
                    <a:lstStyle/>
                    <a:p>
                      <a:pPr algn="ctr"/>
                      <a:r>
                        <a:rPr kumimoji="1" lang="ja-JP" altLang="en-US" sz="900" dirty="0" smtClean="0"/>
                        <a:t>分野</a:t>
                      </a:r>
                      <a:endParaRPr kumimoji="1" lang="ja-JP" altLang="en-US" sz="900" dirty="0"/>
                    </a:p>
                  </a:txBody>
                  <a:tcPr anchor="ctr"/>
                </a:tc>
                <a:tc>
                  <a:txBody>
                    <a:bodyPr/>
                    <a:lstStyle/>
                    <a:p>
                      <a:pPr algn="ctr"/>
                      <a:r>
                        <a:rPr kumimoji="1" lang="ja-JP" altLang="en-US" sz="900" dirty="0" smtClean="0"/>
                        <a:t>指標グループ</a:t>
                      </a:r>
                      <a:endParaRPr kumimoji="1" lang="ja-JP" altLang="en-US" sz="900" dirty="0"/>
                    </a:p>
                  </a:txBody>
                  <a:tcPr anchor="ctr"/>
                </a:tc>
                <a:tc>
                  <a:txBody>
                    <a:bodyPr/>
                    <a:lstStyle/>
                    <a:p>
                      <a:pPr algn="ctr"/>
                      <a:r>
                        <a:rPr kumimoji="1" lang="ja-JP" altLang="en-US" sz="900" dirty="0" smtClean="0"/>
                        <a:t>番号</a:t>
                      </a:r>
                      <a:endParaRPr kumimoji="1" lang="ja-JP" altLang="en-US" sz="900" dirty="0"/>
                    </a:p>
                  </a:txBody>
                  <a:tcPr anchor="ctr"/>
                </a:tc>
                <a:tc>
                  <a:txBody>
                    <a:bodyPr/>
                    <a:lstStyle/>
                    <a:p>
                      <a:pPr algn="ctr"/>
                      <a:r>
                        <a:rPr kumimoji="1" lang="ja-JP" altLang="en-US" sz="900" dirty="0" smtClean="0"/>
                        <a:t>指標</a:t>
                      </a:r>
                      <a:endParaRPr kumimoji="1" lang="ja-JP" altLang="en-US" sz="900" dirty="0"/>
                    </a:p>
                  </a:txBody>
                  <a:tcPr anchor="ctr"/>
                </a:tc>
                <a:extLst>
                  <a:ext uri="{0D108BD9-81ED-4DB2-BD59-A6C34878D82A}">
                    <a16:rowId xmlns:a16="http://schemas.microsoft.com/office/drawing/2014/main" val="2020164417"/>
                  </a:ext>
                </a:extLst>
              </a:tr>
              <a:tr h="169371">
                <a:tc rowSpan="6">
                  <a:txBody>
                    <a:bodyPr/>
                    <a:lstStyle/>
                    <a:p>
                      <a:pPr algn="ctr"/>
                      <a:r>
                        <a:rPr kumimoji="1" lang="ja-JP" altLang="en-US" sz="700" dirty="0" smtClean="0"/>
                        <a:t>経済</a:t>
                      </a:r>
                      <a:endParaRPr kumimoji="1" lang="ja-JP" altLang="en-US" sz="700" dirty="0"/>
                    </a:p>
                  </a:txBody>
                  <a:tcPr anchor="ctr"/>
                </a:tc>
                <a:tc>
                  <a:txBody>
                    <a:bodyPr/>
                    <a:lstStyle/>
                    <a:p>
                      <a:pPr algn="ctr"/>
                      <a:r>
                        <a:rPr kumimoji="1" lang="ja-JP" altLang="en-US" sz="700" dirty="0" smtClean="0"/>
                        <a:t>市場の魅力</a:t>
                      </a:r>
                      <a:endParaRPr kumimoji="1" lang="ja-JP" altLang="en-US" sz="700" dirty="0"/>
                    </a:p>
                  </a:txBody>
                  <a:tcPr anchor="ctr"/>
                </a:tc>
                <a:tc>
                  <a:txBody>
                    <a:bodyPr/>
                    <a:lstStyle/>
                    <a:p>
                      <a:pPr algn="ctr"/>
                      <a:r>
                        <a:rPr kumimoji="1" lang="ja-JP" altLang="en-US" sz="700" dirty="0" smtClean="0"/>
                        <a:t>４</a:t>
                      </a:r>
                      <a:endParaRPr kumimoji="1" lang="ja-JP" altLang="en-US" sz="700" dirty="0"/>
                    </a:p>
                  </a:txBody>
                  <a:tcPr anchor="ctr"/>
                </a:tc>
                <a:tc>
                  <a:txBody>
                    <a:bodyPr/>
                    <a:lstStyle/>
                    <a:p>
                      <a:pPr algn="ctr"/>
                      <a:r>
                        <a:rPr kumimoji="1" lang="ja-JP" altLang="en-US" sz="700" dirty="0" smtClean="0"/>
                        <a:t>経済自由度</a:t>
                      </a:r>
                      <a:endParaRPr kumimoji="1" lang="en-US" altLang="ja-JP" sz="700" dirty="0" smtClean="0"/>
                    </a:p>
                  </a:txBody>
                  <a:tcPr anchor="ctr"/>
                </a:tc>
                <a:extLst>
                  <a:ext uri="{0D108BD9-81ED-4DB2-BD59-A6C34878D82A}">
                    <a16:rowId xmlns:a16="http://schemas.microsoft.com/office/drawing/2014/main" val="2055979738"/>
                  </a:ext>
                </a:extLst>
              </a:tr>
              <a:tr h="169371">
                <a:tc vMerge="1">
                  <a:txBody>
                    <a:bodyPr/>
                    <a:lstStyle/>
                    <a:p>
                      <a:pPr algn="ctr"/>
                      <a:endParaRPr kumimoji="1" lang="ja-JP" altLang="en-US" sz="1050" dirty="0"/>
                    </a:p>
                  </a:txBody>
                  <a:tcPr anchor="ctr"/>
                </a:tc>
                <a:tc>
                  <a:txBody>
                    <a:bodyPr/>
                    <a:lstStyle/>
                    <a:p>
                      <a:pPr algn="ctr"/>
                      <a:r>
                        <a:rPr kumimoji="1" lang="ja-JP" altLang="en-US" sz="700" dirty="0" smtClean="0"/>
                        <a:t>経済集積</a:t>
                      </a:r>
                      <a:endParaRPr kumimoji="1" lang="ja-JP" altLang="en-US" sz="700" dirty="0"/>
                    </a:p>
                  </a:txBody>
                  <a:tcPr anchor="ctr"/>
                </a:tc>
                <a:tc>
                  <a:txBody>
                    <a:bodyPr/>
                    <a:lstStyle/>
                    <a:p>
                      <a:pPr algn="ctr"/>
                      <a:r>
                        <a:rPr kumimoji="1" lang="ja-JP" altLang="en-US" sz="700" dirty="0" smtClean="0"/>
                        <a:t>６</a:t>
                      </a:r>
                      <a:endParaRPr kumimoji="1" lang="ja-JP" altLang="en-US" sz="700" dirty="0"/>
                    </a:p>
                  </a:txBody>
                  <a:tcPr anchor="ctr"/>
                </a:tc>
                <a:tc>
                  <a:txBody>
                    <a:bodyPr/>
                    <a:lstStyle/>
                    <a:p>
                      <a:pPr algn="ctr"/>
                      <a:r>
                        <a:rPr kumimoji="1" lang="ja-JP" altLang="en-US" sz="700" dirty="0" smtClean="0"/>
                        <a:t>世界トップ</a:t>
                      </a:r>
                      <a:r>
                        <a:rPr kumimoji="1" lang="en-US" altLang="ja-JP" sz="700" dirty="0" smtClean="0"/>
                        <a:t>500</a:t>
                      </a:r>
                      <a:r>
                        <a:rPr kumimoji="1" lang="ja-JP" altLang="en-US" sz="700" dirty="0" smtClean="0"/>
                        <a:t>企業</a:t>
                      </a:r>
                      <a:endParaRPr kumimoji="1" lang="ja-JP" altLang="en-US" sz="700" dirty="0"/>
                    </a:p>
                  </a:txBody>
                  <a:tcPr anchor="ctr"/>
                </a:tc>
                <a:extLst>
                  <a:ext uri="{0D108BD9-81ED-4DB2-BD59-A6C34878D82A}">
                    <a16:rowId xmlns:a16="http://schemas.microsoft.com/office/drawing/2014/main" val="2137584645"/>
                  </a:ext>
                </a:extLst>
              </a:tr>
              <a:tr h="181468">
                <a:tc vMerge="1">
                  <a:txBody>
                    <a:bodyPr/>
                    <a:lstStyle/>
                    <a:p>
                      <a:pPr algn="ctr"/>
                      <a:endParaRPr kumimoji="1" lang="ja-JP" altLang="en-US" sz="1050" dirty="0"/>
                    </a:p>
                  </a:txBody>
                  <a:tcPr anchor="ctr"/>
                </a:tc>
                <a:tc rowSpan="2">
                  <a:txBody>
                    <a:bodyPr/>
                    <a:lstStyle/>
                    <a:p>
                      <a:pPr algn="ctr"/>
                      <a:r>
                        <a:rPr kumimoji="1" lang="ja-JP" altLang="en-US" sz="700" dirty="0" smtClean="0"/>
                        <a:t>人的集積</a:t>
                      </a:r>
                      <a:endParaRPr kumimoji="1" lang="ja-JP" altLang="en-US" sz="700" dirty="0"/>
                    </a:p>
                  </a:txBody>
                  <a:tcPr anchor="ctr"/>
                </a:tc>
                <a:tc>
                  <a:txBody>
                    <a:bodyPr/>
                    <a:lstStyle/>
                    <a:p>
                      <a:pPr algn="ctr"/>
                      <a:r>
                        <a:rPr kumimoji="1" lang="ja-JP" altLang="en-US" sz="700" dirty="0" smtClean="0"/>
                        <a:t>７</a:t>
                      </a:r>
                      <a:endParaRPr kumimoji="1" lang="ja-JP" altLang="en-US" sz="700" dirty="0"/>
                    </a:p>
                  </a:txBody>
                  <a:tcPr anchor="ctr"/>
                </a:tc>
                <a:tc>
                  <a:txBody>
                    <a:bodyPr/>
                    <a:lstStyle/>
                    <a:p>
                      <a:pPr algn="ctr"/>
                      <a:r>
                        <a:rPr kumimoji="1" lang="ja-JP" altLang="en-US" sz="700" dirty="0" smtClean="0"/>
                        <a:t>従業員数</a:t>
                      </a:r>
                      <a:endParaRPr kumimoji="1" lang="ja-JP" altLang="en-US" sz="700" dirty="0"/>
                    </a:p>
                  </a:txBody>
                  <a:tcPr anchor="ctr"/>
                </a:tc>
                <a:extLst>
                  <a:ext uri="{0D108BD9-81ED-4DB2-BD59-A6C34878D82A}">
                    <a16:rowId xmlns:a16="http://schemas.microsoft.com/office/drawing/2014/main" val="1005336971"/>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dirty="0" smtClean="0"/>
                        <a:t>8</a:t>
                      </a:r>
                      <a:endParaRPr kumimoji="1" lang="ja-JP" altLang="en-US" sz="700" dirty="0"/>
                    </a:p>
                  </a:txBody>
                  <a:tcPr anchor="ctr"/>
                </a:tc>
                <a:tc>
                  <a:txBody>
                    <a:bodyPr/>
                    <a:lstStyle/>
                    <a:p>
                      <a:pPr algn="ctr"/>
                      <a:r>
                        <a:rPr kumimoji="1" lang="ja-JP" altLang="en-US" sz="700" dirty="0" smtClean="0"/>
                        <a:t>ビジネスサポート人材の多さ</a:t>
                      </a:r>
                      <a:endParaRPr kumimoji="1" lang="ja-JP" altLang="en-US" sz="700" dirty="0"/>
                    </a:p>
                  </a:txBody>
                  <a:tcPr anchor="ctr"/>
                </a:tc>
                <a:extLst>
                  <a:ext uri="{0D108BD9-81ED-4DB2-BD59-A6C34878D82A}">
                    <a16:rowId xmlns:a16="http://schemas.microsoft.com/office/drawing/2014/main" val="3871238014"/>
                  </a:ext>
                </a:extLst>
              </a:tr>
              <a:tr h="169371">
                <a:tc vMerge="1">
                  <a:txBody>
                    <a:bodyPr/>
                    <a:lstStyle/>
                    <a:p>
                      <a:pPr algn="ctr"/>
                      <a:endParaRPr kumimoji="1" lang="ja-JP" altLang="en-US" sz="1050" dirty="0"/>
                    </a:p>
                  </a:txBody>
                  <a:tcPr anchor="ctr"/>
                </a:tc>
                <a:tc rowSpan="2">
                  <a:txBody>
                    <a:bodyPr/>
                    <a:lstStyle/>
                    <a:p>
                      <a:pPr algn="ctr"/>
                      <a:r>
                        <a:rPr kumimoji="1" lang="ja-JP" altLang="en-US" sz="700" dirty="0" smtClean="0"/>
                        <a:t>ビジネス環境</a:t>
                      </a:r>
                      <a:endParaRPr kumimoji="1" lang="ja-JP" altLang="en-US" sz="700" dirty="0"/>
                    </a:p>
                  </a:txBody>
                  <a:tcPr anchor="ctr"/>
                </a:tc>
                <a:tc>
                  <a:txBody>
                    <a:bodyPr/>
                    <a:lstStyle/>
                    <a:p>
                      <a:pPr algn="ctr"/>
                      <a:r>
                        <a:rPr kumimoji="1" lang="en-US" altLang="ja-JP" sz="700" dirty="0" smtClean="0"/>
                        <a:t>10</a:t>
                      </a:r>
                      <a:endParaRPr kumimoji="1" lang="ja-JP" altLang="en-US" sz="700" dirty="0"/>
                    </a:p>
                  </a:txBody>
                  <a:tcPr anchor="ctr"/>
                </a:tc>
                <a:tc>
                  <a:txBody>
                    <a:bodyPr/>
                    <a:lstStyle/>
                    <a:p>
                      <a:pPr algn="ctr"/>
                      <a:r>
                        <a:rPr kumimoji="1" lang="ja-JP" altLang="en-US" sz="700" dirty="0" smtClean="0"/>
                        <a:t>優秀な人材確保の容易性</a:t>
                      </a:r>
                      <a:endParaRPr kumimoji="1" lang="ja-JP" altLang="en-US" sz="700" dirty="0"/>
                    </a:p>
                  </a:txBody>
                  <a:tcPr anchor="ctr"/>
                </a:tc>
                <a:extLst>
                  <a:ext uri="{0D108BD9-81ED-4DB2-BD59-A6C34878D82A}">
                    <a16:rowId xmlns:a16="http://schemas.microsoft.com/office/drawing/2014/main" val="962123855"/>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dirty="0" smtClean="0"/>
                        <a:t>11</a:t>
                      </a:r>
                      <a:endParaRPr kumimoji="1" lang="ja-JP" altLang="en-US" sz="700" dirty="0"/>
                    </a:p>
                  </a:txBody>
                  <a:tcPr anchor="ctr"/>
                </a:tc>
                <a:tc>
                  <a:txBody>
                    <a:bodyPr/>
                    <a:lstStyle/>
                    <a:p>
                      <a:pPr algn="ctr"/>
                      <a:r>
                        <a:rPr kumimoji="1" lang="ja-JP" altLang="en-US" sz="700" dirty="0" smtClean="0"/>
                        <a:t>ワークプレイス充実度</a:t>
                      </a:r>
                      <a:endParaRPr kumimoji="1" lang="en-US" altLang="ja-JP" sz="700" dirty="0" smtClean="0"/>
                    </a:p>
                  </a:txBody>
                  <a:tcPr anchor="ctr"/>
                </a:tc>
                <a:extLst>
                  <a:ext uri="{0D108BD9-81ED-4DB2-BD59-A6C34878D82A}">
                    <a16:rowId xmlns:a16="http://schemas.microsoft.com/office/drawing/2014/main" val="2398859774"/>
                  </a:ext>
                </a:extLst>
              </a:tr>
              <a:tr h="169371">
                <a:tc rowSpan="6">
                  <a:txBody>
                    <a:bodyPr/>
                    <a:lstStyle/>
                    <a:p>
                      <a:pPr algn="ctr"/>
                      <a:r>
                        <a:rPr kumimoji="1" lang="ja-JP" altLang="en-US" sz="700" dirty="0" smtClean="0"/>
                        <a:t>研究・開発</a:t>
                      </a:r>
                      <a:endParaRPr kumimoji="1" lang="ja-JP" altLang="en-US" sz="700" dirty="0"/>
                    </a:p>
                  </a:txBody>
                  <a:tcPr anchor="ctr"/>
                </a:tc>
                <a:tc rowSpan="2">
                  <a:txBody>
                    <a:bodyPr/>
                    <a:lstStyle/>
                    <a:p>
                      <a:pPr algn="ctr"/>
                      <a:r>
                        <a:rPr kumimoji="1" lang="ja-JP" altLang="en-US" sz="700" dirty="0" smtClean="0"/>
                        <a:t>研究集積</a:t>
                      </a:r>
                      <a:endParaRPr kumimoji="1" lang="ja-JP" altLang="en-US" sz="700" dirty="0"/>
                    </a:p>
                  </a:txBody>
                  <a:tcPr anchor="ctr"/>
                </a:tc>
                <a:tc>
                  <a:txBody>
                    <a:bodyPr/>
                    <a:lstStyle/>
                    <a:p>
                      <a:pPr algn="ctr"/>
                      <a:r>
                        <a:rPr kumimoji="1" lang="en-US" altLang="ja-JP" sz="700" dirty="0" smtClean="0"/>
                        <a:t>14</a:t>
                      </a:r>
                      <a:endParaRPr kumimoji="1" lang="ja-JP" altLang="en-US" sz="700" dirty="0"/>
                    </a:p>
                  </a:txBody>
                  <a:tcPr anchor="ctr"/>
                </a:tc>
                <a:tc>
                  <a:txBody>
                    <a:bodyPr/>
                    <a:lstStyle/>
                    <a:p>
                      <a:pPr algn="ctr"/>
                      <a:r>
                        <a:rPr kumimoji="1" lang="ja-JP" altLang="en-US" sz="700" dirty="0" smtClean="0"/>
                        <a:t>研究者数</a:t>
                      </a:r>
                      <a:endParaRPr kumimoji="1" lang="ja-JP" altLang="en-US" sz="700" dirty="0"/>
                    </a:p>
                  </a:txBody>
                  <a:tcPr anchor="ctr"/>
                </a:tc>
                <a:extLst>
                  <a:ext uri="{0D108BD9-81ED-4DB2-BD59-A6C34878D82A}">
                    <a16:rowId xmlns:a16="http://schemas.microsoft.com/office/drawing/2014/main" val="201003648"/>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dirty="0" smtClean="0"/>
                        <a:t>15</a:t>
                      </a:r>
                      <a:endParaRPr kumimoji="1" lang="ja-JP" altLang="en-US" sz="700" dirty="0"/>
                    </a:p>
                  </a:txBody>
                  <a:tcPr anchor="ctr"/>
                </a:tc>
                <a:tc>
                  <a:txBody>
                    <a:bodyPr/>
                    <a:lstStyle/>
                    <a:p>
                      <a:pPr algn="ctr"/>
                      <a:r>
                        <a:rPr kumimoji="1" lang="ja-JP" altLang="en-US" sz="700" dirty="0" smtClean="0"/>
                        <a:t>世界トップ大学</a:t>
                      </a:r>
                      <a:endParaRPr kumimoji="1" lang="ja-JP" altLang="en-US" sz="700" dirty="0"/>
                    </a:p>
                  </a:txBody>
                  <a:tcPr anchor="ctr"/>
                </a:tc>
                <a:extLst>
                  <a:ext uri="{0D108BD9-81ED-4DB2-BD59-A6C34878D82A}">
                    <a16:rowId xmlns:a16="http://schemas.microsoft.com/office/drawing/2014/main" val="3161429254"/>
                  </a:ext>
                </a:extLst>
              </a:tr>
              <a:tr h="169371">
                <a:tc vMerge="1">
                  <a:txBody>
                    <a:bodyPr/>
                    <a:lstStyle/>
                    <a:p>
                      <a:pPr algn="ctr"/>
                      <a:endParaRPr kumimoji="1" lang="ja-JP" altLang="en-US" sz="1050" dirty="0"/>
                    </a:p>
                  </a:txBody>
                  <a:tcPr anchor="ctr"/>
                </a:tc>
                <a:tc>
                  <a:txBody>
                    <a:bodyPr/>
                    <a:lstStyle/>
                    <a:p>
                      <a:pPr algn="ctr"/>
                      <a:r>
                        <a:rPr kumimoji="1" lang="ja-JP" altLang="en-US" sz="700" dirty="0" smtClean="0"/>
                        <a:t>研究環境</a:t>
                      </a:r>
                      <a:endParaRPr kumimoji="1" lang="ja-JP" altLang="en-US" sz="700" dirty="0"/>
                    </a:p>
                  </a:txBody>
                  <a:tcPr anchor="ctr"/>
                </a:tc>
                <a:tc>
                  <a:txBody>
                    <a:bodyPr/>
                    <a:lstStyle/>
                    <a:p>
                      <a:pPr algn="ctr"/>
                      <a:r>
                        <a:rPr kumimoji="1" lang="en-US" altLang="ja-JP" sz="700" dirty="0" smtClean="0"/>
                        <a:t>17</a:t>
                      </a:r>
                      <a:endParaRPr kumimoji="1" lang="ja-JP" altLang="en-US" sz="700" dirty="0"/>
                    </a:p>
                  </a:txBody>
                  <a:tcPr anchor="ctr"/>
                </a:tc>
                <a:tc>
                  <a:txBody>
                    <a:bodyPr/>
                    <a:lstStyle/>
                    <a:p>
                      <a:pPr algn="ctr"/>
                      <a:r>
                        <a:rPr kumimoji="1" lang="ja-JP" altLang="en-US" sz="700" dirty="0" smtClean="0"/>
                        <a:t>留学生数</a:t>
                      </a:r>
                      <a:endParaRPr kumimoji="1" lang="ja-JP" altLang="en-US" sz="700" dirty="0"/>
                    </a:p>
                  </a:txBody>
                  <a:tcPr anchor="ctr"/>
                </a:tc>
                <a:extLst>
                  <a:ext uri="{0D108BD9-81ED-4DB2-BD59-A6C34878D82A}">
                    <a16:rowId xmlns:a16="http://schemas.microsoft.com/office/drawing/2014/main" val="2447133179"/>
                  </a:ext>
                </a:extLst>
              </a:tr>
              <a:tr h="169371">
                <a:tc vMerge="1">
                  <a:txBody>
                    <a:bodyPr/>
                    <a:lstStyle/>
                    <a:p>
                      <a:pPr algn="ctr"/>
                      <a:endParaRPr kumimoji="1" lang="ja-JP" altLang="en-US" sz="1050" dirty="0"/>
                    </a:p>
                  </a:txBody>
                  <a:tcPr anchor="ctr"/>
                </a:tc>
                <a:tc rowSpan="3">
                  <a:txBody>
                    <a:bodyPr/>
                    <a:lstStyle/>
                    <a:p>
                      <a:pPr algn="ctr"/>
                      <a:r>
                        <a:rPr kumimoji="1" lang="ja-JP" altLang="en-US" sz="700" dirty="0" smtClean="0"/>
                        <a:t>イノベーション</a:t>
                      </a:r>
                      <a:endParaRPr kumimoji="1" lang="ja-JP" altLang="en-US" sz="700" dirty="0"/>
                    </a:p>
                  </a:txBody>
                  <a:tcPr anchor="ctr"/>
                </a:tc>
                <a:tc>
                  <a:txBody>
                    <a:bodyPr/>
                    <a:lstStyle/>
                    <a:p>
                      <a:pPr algn="ctr"/>
                      <a:r>
                        <a:rPr kumimoji="1" lang="en-US" altLang="ja-JP" sz="700" dirty="0" smtClean="0"/>
                        <a:t>19</a:t>
                      </a:r>
                      <a:endParaRPr kumimoji="1" lang="ja-JP" altLang="en-US" sz="700" dirty="0"/>
                    </a:p>
                  </a:txBody>
                  <a:tcPr anchor="ctr"/>
                </a:tc>
                <a:tc>
                  <a:txBody>
                    <a:bodyPr/>
                    <a:lstStyle/>
                    <a:p>
                      <a:pPr algn="ctr"/>
                      <a:r>
                        <a:rPr kumimoji="1" lang="ja-JP" altLang="en-US" sz="700" dirty="0" smtClean="0"/>
                        <a:t>特許登録件数</a:t>
                      </a:r>
                      <a:endParaRPr kumimoji="1" lang="ja-JP" altLang="en-US" sz="700" dirty="0"/>
                    </a:p>
                  </a:txBody>
                  <a:tcPr anchor="ctr"/>
                </a:tc>
                <a:extLst>
                  <a:ext uri="{0D108BD9-81ED-4DB2-BD59-A6C34878D82A}">
                    <a16:rowId xmlns:a16="http://schemas.microsoft.com/office/drawing/2014/main" val="4094620623"/>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dirty="0" smtClean="0"/>
                        <a:t>20</a:t>
                      </a:r>
                      <a:endParaRPr kumimoji="1" lang="ja-JP" altLang="en-US" sz="700" dirty="0"/>
                    </a:p>
                  </a:txBody>
                  <a:tcPr anchor="ctr"/>
                </a:tc>
                <a:tc>
                  <a:txBody>
                    <a:bodyPr/>
                    <a:lstStyle/>
                    <a:p>
                      <a:pPr algn="ctr"/>
                      <a:r>
                        <a:rPr kumimoji="1" lang="ja-JP" altLang="en-US" sz="700" dirty="0" smtClean="0"/>
                        <a:t>主要科学技術賞受賞者数</a:t>
                      </a:r>
                      <a:endParaRPr kumimoji="1" lang="ja-JP" altLang="en-US" sz="700" dirty="0"/>
                    </a:p>
                  </a:txBody>
                  <a:tcPr anchor="ctr"/>
                </a:tc>
                <a:extLst>
                  <a:ext uri="{0D108BD9-81ED-4DB2-BD59-A6C34878D82A}">
                    <a16:rowId xmlns:a16="http://schemas.microsoft.com/office/drawing/2014/main" val="709559848"/>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dirty="0" smtClean="0"/>
                        <a:t>21</a:t>
                      </a:r>
                      <a:endParaRPr kumimoji="1" lang="ja-JP" altLang="en-US" sz="700" dirty="0"/>
                    </a:p>
                  </a:txBody>
                  <a:tcPr anchor="ctr"/>
                </a:tc>
                <a:tc>
                  <a:txBody>
                    <a:bodyPr/>
                    <a:lstStyle/>
                    <a:p>
                      <a:pPr algn="ctr"/>
                      <a:r>
                        <a:rPr kumimoji="1" lang="ja-JP" altLang="en-US" sz="700" dirty="0" smtClean="0"/>
                        <a:t>スタートアップ数</a:t>
                      </a:r>
                      <a:endParaRPr kumimoji="1" lang="ja-JP" altLang="en-US" sz="700" dirty="0"/>
                    </a:p>
                  </a:txBody>
                  <a:tcPr anchor="ctr"/>
                </a:tc>
                <a:extLst>
                  <a:ext uri="{0D108BD9-81ED-4DB2-BD59-A6C34878D82A}">
                    <a16:rowId xmlns:a16="http://schemas.microsoft.com/office/drawing/2014/main" val="1921550253"/>
                  </a:ext>
                </a:extLst>
              </a:tr>
              <a:tr h="169371">
                <a:tc rowSpan="15">
                  <a:txBody>
                    <a:bodyPr/>
                    <a:lstStyle/>
                    <a:p>
                      <a:pPr algn="ctr"/>
                      <a:r>
                        <a:rPr kumimoji="1" lang="ja-JP" altLang="en-US" sz="700" b="0" u="none" dirty="0" smtClean="0">
                          <a:effectLst/>
                        </a:rPr>
                        <a:t>文化・交流</a:t>
                      </a:r>
                      <a:endParaRPr kumimoji="1" lang="ja-JP" altLang="en-US" sz="700" b="0" u="none" dirty="0">
                        <a:effectLst/>
                      </a:endParaRPr>
                    </a:p>
                  </a:txBody>
                  <a:tcPr anchor="ctr"/>
                </a:tc>
                <a:tc rowSpan="3">
                  <a:txBody>
                    <a:bodyPr/>
                    <a:lstStyle/>
                    <a:p>
                      <a:pPr algn="ctr"/>
                      <a:r>
                        <a:rPr kumimoji="1" lang="ja-JP" altLang="en-US" sz="700" b="0" u="none" dirty="0" smtClean="0">
                          <a:effectLst/>
                        </a:rPr>
                        <a:t>発信力</a:t>
                      </a:r>
                      <a:endParaRPr kumimoji="1" lang="ja-JP" altLang="en-US" sz="700" b="0" u="none" dirty="0">
                        <a:effectLst/>
                      </a:endParaRPr>
                    </a:p>
                  </a:txBody>
                  <a:tcPr anchor="ctr"/>
                </a:tc>
                <a:tc>
                  <a:txBody>
                    <a:bodyPr/>
                    <a:lstStyle/>
                    <a:p>
                      <a:pPr algn="ctr"/>
                      <a:r>
                        <a:rPr kumimoji="1" lang="en-US" altLang="ja-JP" sz="700" dirty="0" smtClean="0"/>
                        <a:t>22</a:t>
                      </a:r>
                      <a:endParaRPr kumimoji="1" lang="ja-JP" altLang="en-US" sz="700" dirty="0"/>
                    </a:p>
                  </a:txBody>
                  <a:tcPr anchor="ctr"/>
                </a:tc>
                <a:tc>
                  <a:txBody>
                    <a:bodyPr/>
                    <a:lstStyle/>
                    <a:p>
                      <a:pPr algn="ctr"/>
                      <a:r>
                        <a:rPr kumimoji="1" lang="ja-JP" altLang="en-US" sz="700" dirty="0" smtClean="0"/>
                        <a:t>国際コンベンション件数</a:t>
                      </a:r>
                      <a:endParaRPr kumimoji="1" lang="ja-JP" altLang="en-US" sz="700" dirty="0"/>
                    </a:p>
                  </a:txBody>
                  <a:tcPr anchor="ctr"/>
                </a:tc>
                <a:extLst>
                  <a:ext uri="{0D108BD9-81ED-4DB2-BD59-A6C34878D82A}">
                    <a16:rowId xmlns:a16="http://schemas.microsoft.com/office/drawing/2014/main" val="2540995992"/>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23</a:t>
                      </a:r>
                      <a:endParaRPr kumimoji="1" lang="ja-JP" altLang="en-US" sz="700" dirty="0"/>
                    </a:p>
                  </a:txBody>
                  <a:tcPr anchor="ctr"/>
                </a:tc>
                <a:tc>
                  <a:txBody>
                    <a:bodyPr/>
                    <a:lstStyle/>
                    <a:p>
                      <a:pPr algn="ctr"/>
                      <a:r>
                        <a:rPr kumimoji="1" lang="ja-JP" altLang="en-US" sz="700" dirty="0" smtClean="0"/>
                        <a:t>文化イベント開催件数</a:t>
                      </a:r>
                      <a:endParaRPr kumimoji="1" lang="ja-JP" altLang="en-US" sz="700" dirty="0"/>
                    </a:p>
                  </a:txBody>
                  <a:tcPr anchor="ctr"/>
                </a:tc>
                <a:extLst>
                  <a:ext uri="{0D108BD9-81ED-4DB2-BD59-A6C34878D82A}">
                    <a16:rowId xmlns:a16="http://schemas.microsoft.com/office/drawing/2014/main" val="4041535235"/>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25</a:t>
                      </a:r>
                      <a:endParaRPr kumimoji="1" lang="ja-JP" altLang="en-US" sz="700" dirty="0"/>
                    </a:p>
                  </a:txBody>
                  <a:tcPr anchor="ctr"/>
                </a:tc>
                <a:tc>
                  <a:txBody>
                    <a:bodyPr/>
                    <a:lstStyle/>
                    <a:p>
                      <a:pPr algn="ctr"/>
                      <a:r>
                        <a:rPr kumimoji="1" lang="ja-JP" altLang="en-US" sz="700" dirty="0" smtClean="0"/>
                        <a:t>アート市場環境</a:t>
                      </a:r>
                      <a:endParaRPr kumimoji="1" lang="ja-JP" altLang="en-US" sz="700" dirty="0"/>
                    </a:p>
                  </a:txBody>
                  <a:tcPr anchor="ctr"/>
                </a:tc>
                <a:extLst>
                  <a:ext uri="{0D108BD9-81ED-4DB2-BD59-A6C34878D82A}">
                    <a16:rowId xmlns:a16="http://schemas.microsoft.com/office/drawing/2014/main" val="3532595353"/>
                  </a:ext>
                </a:extLst>
              </a:tr>
              <a:tr h="169371">
                <a:tc vMerge="1">
                  <a:txBody>
                    <a:bodyPr/>
                    <a:lstStyle/>
                    <a:p>
                      <a:pPr algn="ctr"/>
                      <a:endParaRPr kumimoji="1" lang="ja-JP" altLang="en-US" sz="700" dirty="0"/>
                    </a:p>
                  </a:txBody>
                  <a:tcPr anchor="ctr"/>
                </a:tc>
                <a:tc rowSpan="3">
                  <a:txBody>
                    <a:bodyPr/>
                    <a:lstStyle/>
                    <a:p>
                      <a:pPr algn="ctr"/>
                      <a:r>
                        <a:rPr kumimoji="1" lang="ja-JP" altLang="en-US" sz="700" b="0" u="none" dirty="0" smtClean="0">
                          <a:effectLst/>
                        </a:rPr>
                        <a:t>観光資源</a:t>
                      </a:r>
                      <a:endParaRPr kumimoji="1" lang="ja-JP" altLang="en-US" sz="700" b="0" u="none" dirty="0">
                        <a:effectLst/>
                      </a:endParaRPr>
                    </a:p>
                  </a:txBody>
                  <a:tcPr anchor="ctr"/>
                </a:tc>
                <a:tc>
                  <a:txBody>
                    <a:bodyPr/>
                    <a:lstStyle/>
                    <a:p>
                      <a:pPr algn="ctr"/>
                      <a:r>
                        <a:rPr kumimoji="1" lang="en-US" altLang="ja-JP" sz="700" dirty="0" smtClean="0"/>
                        <a:t>26</a:t>
                      </a:r>
                      <a:endParaRPr kumimoji="1" lang="ja-JP" altLang="en-US" sz="700" dirty="0"/>
                    </a:p>
                  </a:txBody>
                  <a:tcPr anchor="ctr"/>
                </a:tc>
                <a:tc>
                  <a:txBody>
                    <a:bodyPr/>
                    <a:lstStyle/>
                    <a:p>
                      <a:pPr algn="ctr"/>
                      <a:r>
                        <a:rPr kumimoji="1" lang="ja-JP" altLang="en-US" sz="700" dirty="0" smtClean="0"/>
                        <a:t>観光地の充実度</a:t>
                      </a:r>
                      <a:endParaRPr kumimoji="1" lang="ja-JP" altLang="en-US" sz="700" dirty="0"/>
                    </a:p>
                  </a:txBody>
                  <a:tcPr anchor="ctr"/>
                </a:tc>
                <a:extLst>
                  <a:ext uri="{0D108BD9-81ED-4DB2-BD59-A6C34878D82A}">
                    <a16:rowId xmlns:a16="http://schemas.microsoft.com/office/drawing/2014/main" val="3210466711"/>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27</a:t>
                      </a:r>
                      <a:endParaRPr kumimoji="1" lang="ja-JP" altLang="en-US" sz="700" dirty="0"/>
                    </a:p>
                  </a:txBody>
                  <a:tcPr anchor="ctr"/>
                </a:tc>
                <a:tc>
                  <a:txBody>
                    <a:bodyPr/>
                    <a:lstStyle/>
                    <a:p>
                      <a:pPr algn="ctr"/>
                      <a:r>
                        <a:rPr kumimoji="1" lang="ja-JP" altLang="en-US" sz="700" dirty="0" smtClean="0"/>
                        <a:t>世界遺産への近接性</a:t>
                      </a:r>
                      <a:endParaRPr kumimoji="1" lang="ja-JP" altLang="en-US" sz="700" dirty="0"/>
                    </a:p>
                  </a:txBody>
                  <a:tcPr anchor="ctr"/>
                </a:tc>
                <a:extLst>
                  <a:ext uri="{0D108BD9-81ED-4DB2-BD59-A6C34878D82A}">
                    <a16:rowId xmlns:a16="http://schemas.microsoft.com/office/drawing/2014/main" val="4091934826"/>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28</a:t>
                      </a:r>
                      <a:endParaRPr kumimoji="1" lang="ja-JP" altLang="en-US" sz="700" dirty="0"/>
                    </a:p>
                  </a:txBody>
                  <a:tcPr anchor="ctr"/>
                </a:tc>
                <a:tc>
                  <a:txBody>
                    <a:bodyPr/>
                    <a:lstStyle/>
                    <a:p>
                      <a:pPr algn="ctr"/>
                      <a:r>
                        <a:rPr kumimoji="1" lang="ja-JP" altLang="en-US" sz="700" dirty="0" smtClean="0"/>
                        <a:t>ナイトライフ充実度</a:t>
                      </a:r>
                      <a:endParaRPr kumimoji="1" lang="ja-JP" altLang="en-US" sz="700" dirty="0"/>
                    </a:p>
                  </a:txBody>
                  <a:tcPr anchor="ctr"/>
                </a:tc>
                <a:extLst>
                  <a:ext uri="{0D108BD9-81ED-4DB2-BD59-A6C34878D82A}">
                    <a16:rowId xmlns:a16="http://schemas.microsoft.com/office/drawing/2014/main" val="4239319242"/>
                  </a:ext>
                </a:extLst>
              </a:tr>
              <a:tr h="169371">
                <a:tc vMerge="1">
                  <a:txBody>
                    <a:bodyPr/>
                    <a:lstStyle/>
                    <a:p>
                      <a:pPr algn="ctr"/>
                      <a:endParaRPr kumimoji="1" lang="ja-JP" altLang="en-US" sz="700" dirty="0"/>
                    </a:p>
                  </a:txBody>
                  <a:tcPr anchor="ctr"/>
                </a:tc>
                <a:tc rowSpan="3">
                  <a:txBody>
                    <a:bodyPr/>
                    <a:lstStyle/>
                    <a:p>
                      <a:pPr algn="ctr"/>
                      <a:r>
                        <a:rPr kumimoji="1" lang="ja-JP" altLang="en-US" sz="700" b="0" u="none" dirty="0" smtClean="0">
                          <a:effectLst/>
                        </a:rPr>
                        <a:t>文化施設</a:t>
                      </a:r>
                      <a:endParaRPr kumimoji="1" lang="ja-JP" altLang="en-US" sz="700" b="0" u="none" dirty="0">
                        <a:effectLst/>
                      </a:endParaRPr>
                    </a:p>
                  </a:txBody>
                  <a:tcPr anchor="ctr"/>
                </a:tc>
                <a:tc>
                  <a:txBody>
                    <a:bodyPr/>
                    <a:lstStyle/>
                    <a:p>
                      <a:pPr algn="ctr"/>
                      <a:r>
                        <a:rPr kumimoji="1" lang="en-US" altLang="ja-JP" sz="700" dirty="0" smtClean="0"/>
                        <a:t>29</a:t>
                      </a:r>
                      <a:endParaRPr kumimoji="1" lang="ja-JP" altLang="en-US" sz="700" dirty="0"/>
                    </a:p>
                  </a:txBody>
                  <a:tcPr anchor="ctr"/>
                </a:tc>
                <a:tc>
                  <a:txBody>
                    <a:bodyPr/>
                    <a:lstStyle/>
                    <a:p>
                      <a:pPr algn="ctr"/>
                      <a:r>
                        <a:rPr kumimoji="1" lang="ja-JP" altLang="en-US" sz="700" dirty="0" smtClean="0"/>
                        <a:t>劇場・コンサートホール数</a:t>
                      </a:r>
                      <a:endParaRPr kumimoji="1" lang="ja-JP" altLang="en-US" sz="700" dirty="0"/>
                    </a:p>
                  </a:txBody>
                  <a:tcPr anchor="ctr"/>
                </a:tc>
                <a:extLst>
                  <a:ext uri="{0D108BD9-81ED-4DB2-BD59-A6C34878D82A}">
                    <a16:rowId xmlns:a16="http://schemas.microsoft.com/office/drawing/2014/main" val="2211698527"/>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30</a:t>
                      </a:r>
                      <a:endParaRPr kumimoji="1" lang="ja-JP" altLang="en-US" sz="700" dirty="0"/>
                    </a:p>
                  </a:txBody>
                  <a:tcPr anchor="ctr"/>
                </a:tc>
                <a:tc>
                  <a:txBody>
                    <a:bodyPr/>
                    <a:lstStyle/>
                    <a:p>
                      <a:pPr algn="ctr"/>
                      <a:r>
                        <a:rPr kumimoji="1" lang="ja-JP" altLang="en-US" sz="700" dirty="0" smtClean="0"/>
                        <a:t>美術館・博物館数</a:t>
                      </a:r>
                      <a:endParaRPr kumimoji="1" lang="ja-JP" altLang="en-US" sz="700" dirty="0"/>
                    </a:p>
                  </a:txBody>
                  <a:tcPr anchor="ctr"/>
                </a:tc>
                <a:extLst>
                  <a:ext uri="{0D108BD9-81ED-4DB2-BD59-A6C34878D82A}">
                    <a16:rowId xmlns:a16="http://schemas.microsoft.com/office/drawing/2014/main" val="3752674911"/>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31</a:t>
                      </a:r>
                      <a:endParaRPr kumimoji="1" lang="ja-JP" altLang="en-US" sz="700" dirty="0"/>
                    </a:p>
                  </a:txBody>
                  <a:tcPr anchor="ctr"/>
                </a:tc>
                <a:tc>
                  <a:txBody>
                    <a:bodyPr/>
                    <a:lstStyle/>
                    <a:p>
                      <a:pPr algn="ctr"/>
                      <a:r>
                        <a:rPr kumimoji="1" lang="ja-JP" altLang="en-US" sz="700" dirty="0" smtClean="0"/>
                        <a:t>スタジアム数</a:t>
                      </a:r>
                      <a:endParaRPr kumimoji="1" lang="ja-JP" altLang="en-US" sz="700" dirty="0"/>
                    </a:p>
                  </a:txBody>
                  <a:tcPr anchor="ctr"/>
                </a:tc>
                <a:extLst>
                  <a:ext uri="{0D108BD9-81ED-4DB2-BD59-A6C34878D82A}">
                    <a16:rowId xmlns:a16="http://schemas.microsoft.com/office/drawing/2014/main" val="3194068738"/>
                  </a:ext>
                </a:extLst>
              </a:tr>
              <a:tr h="169371">
                <a:tc vMerge="1">
                  <a:txBody>
                    <a:bodyPr/>
                    <a:lstStyle/>
                    <a:p>
                      <a:pPr algn="ctr"/>
                      <a:endParaRPr kumimoji="1" lang="ja-JP" altLang="en-US" sz="700" dirty="0"/>
                    </a:p>
                  </a:txBody>
                  <a:tcPr anchor="ctr"/>
                </a:tc>
                <a:tc rowSpan="4">
                  <a:txBody>
                    <a:bodyPr/>
                    <a:lstStyle/>
                    <a:p>
                      <a:pPr algn="ctr"/>
                      <a:r>
                        <a:rPr kumimoji="1" lang="ja-JP" altLang="en-US" sz="700" b="0" u="none" dirty="0" smtClean="0">
                          <a:effectLst/>
                        </a:rPr>
                        <a:t>受入環境</a:t>
                      </a:r>
                      <a:endParaRPr kumimoji="1" lang="ja-JP" altLang="en-US" sz="700" b="0" u="none" dirty="0">
                        <a:effectLst/>
                      </a:endParaRPr>
                    </a:p>
                  </a:txBody>
                  <a:tcPr anchor="ctr"/>
                </a:tc>
                <a:tc>
                  <a:txBody>
                    <a:bodyPr/>
                    <a:lstStyle/>
                    <a:p>
                      <a:pPr algn="ctr"/>
                      <a:r>
                        <a:rPr kumimoji="1" lang="en-US" altLang="ja-JP" sz="700" dirty="0" smtClean="0"/>
                        <a:t>32</a:t>
                      </a:r>
                      <a:endParaRPr kumimoji="1" lang="ja-JP" altLang="en-US" sz="700" dirty="0"/>
                    </a:p>
                  </a:txBody>
                  <a:tcPr anchor="ctr"/>
                </a:tc>
                <a:tc>
                  <a:txBody>
                    <a:bodyPr/>
                    <a:lstStyle/>
                    <a:p>
                      <a:pPr algn="ctr"/>
                      <a:r>
                        <a:rPr kumimoji="1" lang="ja-JP" altLang="en-US" sz="700" dirty="0" smtClean="0"/>
                        <a:t>ホテル客室数</a:t>
                      </a:r>
                      <a:endParaRPr kumimoji="1" lang="ja-JP" altLang="en-US" sz="700" dirty="0"/>
                    </a:p>
                  </a:txBody>
                  <a:tcPr anchor="ctr"/>
                </a:tc>
                <a:extLst>
                  <a:ext uri="{0D108BD9-81ED-4DB2-BD59-A6C34878D82A}">
                    <a16:rowId xmlns:a16="http://schemas.microsoft.com/office/drawing/2014/main" val="3103717683"/>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33</a:t>
                      </a:r>
                      <a:endParaRPr kumimoji="1" lang="ja-JP" altLang="en-US" sz="700" dirty="0"/>
                    </a:p>
                  </a:txBody>
                  <a:tcPr anchor="ctr"/>
                </a:tc>
                <a:tc>
                  <a:txBody>
                    <a:bodyPr/>
                    <a:lstStyle/>
                    <a:p>
                      <a:pPr algn="ctr"/>
                      <a:r>
                        <a:rPr kumimoji="1" lang="ja-JP" altLang="en-US" sz="700" dirty="0" smtClean="0"/>
                        <a:t>ハイクラスホテル客室数</a:t>
                      </a:r>
                      <a:endParaRPr kumimoji="1" lang="ja-JP" altLang="en-US" sz="700" dirty="0"/>
                    </a:p>
                  </a:txBody>
                  <a:tcPr anchor="ctr"/>
                </a:tc>
                <a:extLst>
                  <a:ext uri="{0D108BD9-81ED-4DB2-BD59-A6C34878D82A}">
                    <a16:rowId xmlns:a16="http://schemas.microsoft.com/office/drawing/2014/main" val="8627018"/>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34</a:t>
                      </a:r>
                      <a:endParaRPr kumimoji="1" lang="ja-JP" altLang="en-US" sz="700" dirty="0"/>
                    </a:p>
                  </a:txBody>
                  <a:tcPr anchor="ctr"/>
                </a:tc>
                <a:tc>
                  <a:txBody>
                    <a:bodyPr/>
                    <a:lstStyle/>
                    <a:p>
                      <a:pPr algn="ctr"/>
                      <a:r>
                        <a:rPr kumimoji="1" lang="ja-JP" altLang="en-US" sz="700" dirty="0" smtClean="0"/>
                        <a:t>買い物の魅力</a:t>
                      </a:r>
                      <a:endParaRPr kumimoji="1" lang="ja-JP" altLang="en-US" sz="700" dirty="0"/>
                    </a:p>
                  </a:txBody>
                  <a:tcPr anchor="ctr"/>
                </a:tc>
                <a:extLst>
                  <a:ext uri="{0D108BD9-81ED-4DB2-BD59-A6C34878D82A}">
                    <a16:rowId xmlns:a16="http://schemas.microsoft.com/office/drawing/2014/main" val="2527059253"/>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35</a:t>
                      </a:r>
                      <a:endParaRPr kumimoji="1" lang="ja-JP" altLang="en-US" sz="700" dirty="0"/>
                    </a:p>
                  </a:txBody>
                  <a:tcPr anchor="ctr"/>
                </a:tc>
                <a:tc>
                  <a:txBody>
                    <a:bodyPr/>
                    <a:lstStyle/>
                    <a:p>
                      <a:pPr algn="ctr"/>
                      <a:r>
                        <a:rPr kumimoji="1" lang="ja-JP" altLang="en-US" sz="700" dirty="0" smtClean="0"/>
                        <a:t>食事の魅力</a:t>
                      </a:r>
                      <a:endParaRPr kumimoji="1" lang="ja-JP" altLang="en-US" sz="700" dirty="0"/>
                    </a:p>
                  </a:txBody>
                  <a:tcPr anchor="ctr"/>
                </a:tc>
                <a:extLst>
                  <a:ext uri="{0D108BD9-81ED-4DB2-BD59-A6C34878D82A}">
                    <a16:rowId xmlns:a16="http://schemas.microsoft.com/office/drawing/2014/main" val="3879328861"/>
                  </a:ext>
                </a:extLst>
              </a:tr>
              <a:tr h="169371">
                <a:tc vMerge="1">
                  <a:txBody>
                    <a:bodyPr/>
                    <a:lstStyle/>
                    <a:p>
                      <a:pPr algn="ctr"/>
                      <a:endParaRPr kumimoji="1" lang="ja-JP" altLang="en-US" sz="700" dirty="0"/>
                    </a:p>
                  </a:txBody>
                  <a:tcPr anchor="ctr"/>
                </a:tc>
                <a:tc rowSpan="2">
                  <a:txBody>
                    <a:bodyPr/>
                    <a:lstStyle/>
                    <a:p>
                      <a:pPr algn="ctr"/>
                      <a:r>
                        <a:rPr kumimoji="1" lang="ja-JP" altLang="en-US" sz="700" dirty="0" smtClean="0"/>
                        <a:t>外国人受入実績</a:t>
                      </a:r>
                      <a:endParaRPr kumimoji="1" lang="ja-JP" altLang="en-US" sz="700" dirty="0"/>
                    </a:p>
                  </a:txBody>
                  <a:tcPr anchor="ctr"/>
                </a:tc>
                <a:tc>
                  <a:txBody>
                    <a:bodyPr/>
                    <a:lstStyle/>
                    <a:p>
                      <a:pPr algn="ctr"/>
                      <a:r>
                        <a:rPr kumimoji="1" lang="en-US" altLang="ja-JP" sz="700" dirty="0" smtClean="0"/>
                        <a:t>36</a:t>
                      </a:r>
                      <a:endParaRPr kumimoji="1" lang="ja-JP" altLang="en-US" sz="700" dirty="0"/>
                    </a:p>
                  </a:txBody>
                  <a:tcPr anchor="ctr"/>
                </a:tc>
                <a:tc>
                  <a:txBody>
                    <a:bodyPr/>
                    <a:lstStyle/>
                    <a:p>
                      <a:pPr algn="ctr"/>
                      <a:r>
                        <a:rPr kumimoji="1" lang="ja-JP" altLang="en-US" sz="700" dirty="0" smtClean="0"/>
                        <a:t>外国人居住者数</a:t>
                      </a:r>
                      <a:endParaRPr kumimoji="1" lang="en-US" altLang="ja-JP" sz="700" dirty="0" smtClean="0"/>
                    </a:p>
                  </a:txBody>
                  <a:tcPr anchor="ctr"/>
                </a:tc>
                <a:extLst>
                  <a:ext uri="{0D108BD9-81ED-4DB2-BD59-A6C34878D82A}">
                    <a16:rowId xmlns:a16="http://schemas.microsoft.com/office/drawing/2014/main" val="647950337"/>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37</a:t>
                      </a:r>
                      <a:endParaRPr kumimoji="1" lang="ja-JP" altLang="en-US" sz="700" dirty="0"/>
                    </a:p>
                  </a:txBody>
                  <a:tcPr anchor="ctr"/>
                </a:tc>
                <a:tc>
                  <a:txBody>
                    <a:bodyPr/>
                    <a:lstStyle/>
                    <a:p>
                      <a:pPr algn="ctr"/>
                      <a:r>
                        <a:rPr kumimoji="1" lang="ja-JP" altLang="en-US" sz="700" dirty="0" smtClean="0"/>
                        <a:t>外国人訪問者数</a:t>
                      </a:r>
                      <a:endParaRPr kumimoji="1" lang="ja-JP" altLang="en-US" sz="700" dirty="0"/>
                    </a:p>
                  </a:txBody>
                  <a:tcPr anchor="ctr"/>
                </a:tc>
                <a:extLst>
                  <a:ext uri="{0D108BD9-81ED-4DB2-BD59-A6C34878D82A}">
                    <a16:rowId xmlns:a16="http://schemas.microsoft.com/office/drawing/2014/main" val="1384978062"/>
                  </a:ext>
                </a:extLst>
              </a:tr>
            </a:tbl>
          </a:graphicData>
        </a:graphic>
      </p:graphicFrame>
      <p:graphicFrame>
        <p:nvGraphicFramePr>
          <p:cNvPr id="10" name="表 9"/>
          <p:cNvGraphicFramePr>
            <a:graphicFrameLocks noGrp="1"/>
          </p:cNvGraphicFramePr>
          <p:nvPr>
            <p:extLst/>
          </p:nvPr>
        </p:nvGraphicFramePr>
        <p:xfrm>
          <a:off x="4572000" y="1213013"/>
          <a:ext cx="4252583" cy="4389120"/>
        </p:xfrm>
        <a:graphic>
          <a:graphicData uri="http://schemas.openxmlformats.org/drawingml/2006/table">
            <a:tbl>
              <a:tblPr firstRow="1" bandRow="1">
                <a:tableStyleId>{5C22544A-7EE6-4342-B048-85BDC9FD1C3A}</a:tableStyleId>
              </a:tblPr>
              <a:tblGrid>
                <a:gridCol w="938506">
                  <a:extLst>
                    <a:ext uri="{9D8B030D-6E8A-4147-A177-3AD203B41FA5}">
                      <a16:colId xmlns:a16="http://schemas.microsoft.com/office/drawing/2014/main" val="1060926107"/>
                    </a:ext>
                  </a:extLst>
                </a:gridCol>
                <a:gridCol w="1111171">
                  <a:extLst>
                    <a:ext uri="{9D8B030D-6E8A-4147-A177-3AD203B41FA5}">
                      <a16:colId xmlns:a16="http://schemas.microsoft.com/office/drawing/2014/main" val="1589280716"/>
                    </a:ext>
                  </a:extLst>
                </a:gridCol>
                <a:gridCol w="449580">
                  <a:extLst>
                    <a:ext uri="{9D8B030D-6E8A-4147-A177-3AD203B41FA5}">
                      <a16:colId xmlns:a16="http://schemas.microsoft.com/office/drawing/2014/main" val="3133762563"/>
                    </a:ext>
                  </a:extLst>
                </a:gridCol>
                <a:gridCol w="1753326">
                  <a:extLst>
                    <a:ext uri="{9D8B030D-6E8A-4147-A177-3AD203B41FA5}">
                      <a16:colId xmlns:a16="http://schemas.microsoft.com/office/drawing/2014/main" val="3612336143"/>
                    </a:ext>
                  </a:extLst>
                </a:gridCol>
              </a:tblGrid>
              <a:tr h="187716">
                <a:tc>
                  <a:txBody>
                    <a:bodyPr/>
                    <a:lstStyle/>
                    <a:p>
                      <a:pPr algn="ctr"/>
                      <a:r>
                        <a:rPr kumimoji="1" lang="ja-JP" altLang="en-US" sz="900" dirty="0" smtClean="0"/>
                        <a:t>分野</a:t>
                      </a:r>
                      <a:endParaRPr kumimoji="1" lang="ja-JP" altLang="en-US" sz="900" dirty="0"/>
                    </a:p>
                  </a:txBody>
                  <a:tcPr anchor="ctr"/>
                </a:tc>
                <a:tc>
                  <a:txBody>
                    <a:bodyPr/>
                    <a:lstStyle/>
                    <a:p>
                      <a:pPr algn="ctr"/>
                      <a:r>
                        <a:rPr kumimoji="1" lang="ja-JP" altLang="en-US" sz="900" dirty="0" smtClean="0"/>
                        <a:t>指標グループ</a:t>
                      </a:r>
                      <a:endParaRPr kumimoji="1" lang="ja-JP" altLang="en-US" sz="900" dirty="0"/>
                    </a:p>
                  </a:txBody>
                  <a:tcPr anchor="ctr"/>
                </a:tc>
                <a:tc>
                  <a:txBody>
                    <a:bodyPr/>
                    <a:lstStyle/>
                    <a:p>
                      <a:pPr algn="ctr"/>
                      <a:r>
                        <a:rPr kumimoji="1" lang="ja-JP" altLang="en-US" sz="900" dirty="0" smtClean="0"/>
                        <a:t>番号</a:t>
                      </a:r>
                      <a:endParaRPr kumimoji="1" lang="ja-JP" altLang="en-US" sz="900" dirty="0"/>
                    </a:p>
                  </a:txBody>
                  <a:tcPr anchor="ctr"/>
                </a:tc>
                <a:tc>
                  <a:txBody>
                    <a:bodyPr/>
                    <a:lstStyle/>
                    <a:p>
                      <a:pPr algn="ctr"/>
                      <a:r>
                        <a:rPr kumimoji="1" lang="ja-JP" altLang="en-US" sz="900" dirty="0" smtClean="0"/>
                        <a:t>指標</a:t>
                      </a:r>
                      <a:endParaRPr kumimoji="1" lang="ja-JP" altLang="en-US" sz="900" dirty="0"/>
                    </a:p>
                  </a:txBody>
                  <a:tcPr anchor="ctr"/>
                </a:tc>
                <a:extLst>
                  <a:ext uri="{0D108BD9-81ED-4DB2-BD59-A6C34878D82A}">
                    <a16:rowId xmlns:a16="http://schemas.microsoft.com/office/drawing/2014/main" val="2020164417"/>
                  </a:ext>
                </a:extLst>
              </a:tr>
              <a:tr h="169371">
                <a:tc rowSpan="5">
                  <a:txBody>
                    <a:bodyPr/>
                    <a:lstStyle/>
                    <a:p>
                      <a:pPr algn="ctr"/>
                      <a:r>
                        <a:rPr kumimoji="1" lang="ja-JP" altLang="en-US" sz="700" dirty="0" smtClean="0"/>
                        <a:t>居住</a:t>
                      </a:r>
                      <a:endParaRPr kumimoji="1" lang="ja-JP" altLang="en-US" sz="700" dirty="0"/>
                    </a:p>
                  </a:txBody>
                  <a:tcPr anchor="ctr"/>
                </a:tc>
                <a:tc>
                  <a:txBody>
                    <a:bodyPr/>
                    <a:lstStyle/>
                    <a:p>
                      <a:pPr algn="ctr"/>
                      <a:r>
                        <a:rPr kumimoji="1" lang="ja-JP" altLang="en-US" sz="700" dirty="0" smtClean="0"/>
                        <a:t>安全安心</a:t>
                      </a:r>
                      <a:endParaRPr kumimoji="1" lang="ja-JP" altLang="en-US" sz="700" dirty="0"/>
                    </a:p>
                  </a:txBody>
                  <a:tcPr anchor="ctr"/>
                </a:tc>
                <a:tc>
                  <a:txBody>
                    <a:bodyPr/>
                    <a:lstStyle/>
                    <a:p>
                      <a:pPr algn="ctr"/>
                      <a:r>
                        <a:rPr kumimoji="1" lang="en-US" altLang="ja-JP" sz="700" dirty="0" smtClean="0"/>
                        <a:t>44</a:t>
                      </a:r>
                      <a:endParaRPr kumimoji="1" lang="ja-JP" altLang="en-US" sz="700" dirty="0"/>
                    </a:p>
                  </a:txBody>
                  <a:tcPr anchor="ctr"/>
                </a:tc>
                <a:tc>
                  <a:txBody>
                    <a:bodyPr/>
                    <a:lstStyle/>
                    <a:p>
                      <a:pPr algn="ctr"/>
                      <a:r>
                        <a:rPr kumimoji="1" lang="ja-JP" altLang="en-US" sz="700" dirty="0" smtClean="0"/>
                        <a:t>自然災害の経済的リスクの少なさ</a:t>
                      </a:r>
                      <a:endParaRPr kumimoji="1" lang="en-US" altLang="ja-JP" sz="700" dirty="0" smtClean="0"/>
                    </a:p>
                  </a:txBody>
                  <a:tcPr anchor="ctr"/>
                </a:tc>
                <a:extLst>
                  <a:ext uri="{0D108BD9-81ED-4DB2-BD59-A6C34878D82A}">
                    <a16:rowId xmlns:a16="http://schemas.microsoft.com/office/drawing/2014/main" val="2055979738"/>
                  </a:ext>
                </a:extLst>
              </a:tr>
              <a:tr h="169371">
                <a:tc vMerge="1">
                  <a:txBody>
                    <a:bodyPr/>
                    <a:lstStyle/>
                    <a:p>
                      <a:pPr algn="ctr"/>
                      <a:endParaRPr kumimoji="1" lang="ja-JP" altLang="en-US" sz="1050" dirty="0"/>
                    </a:p>
                  </a:txBody>
                  <a:tcPr anchor="ctr"/>
                </a:tc>
                <a:tc rowSpan="4">
                  <a:txBody>
                    <a:bodyPr/>
                    <a:lstStyle/>
                    <a:p>
                      <a:pPr algn="ctr"/>
                      <a:r>
                        <a:rPr kumimoji="1" lang="ja-JP" altLang="en-US" sz="700" dirty="0" smtClean="0"/>
                        <a:t>生活利便性</a:t>
                      </a:r>
                      <a:endParaRPr kumimoji="1" lang="ja-JP" altLang="en-US" sz="700" dirty="0"/>
                    </a:p>
                  </a:txBody>
                  <a:tcPr anchor="ctr"/>
                </a:tc>
                <a:tc>
                  <a:txBody>
                    <a:bodyPr/>
                    <a:lstStyle/>
                    <a:p>
                      <a:pPr algn="ctr"/>
                      <a:r>
                        <a:rPr kumimoji="1" lang="en-US" altLang="ja-JP" sz="700" dirty="0" smtClean="0"/>
                        <a:t>48</a:t>
                      </a:r>
                      <a:endParaRPr kumimoji="1" lang="ja-JP" altLang="en-US" sz="700" dirty="0"/>
                    </a:p>
                  </a:txBody>
                  <a:tcPr anchor="ctr"/>
                </a:tc>
                <a:tc>
                  <a:txBody>
                    <a:bodyPr/>
                    <a:lstStyle/>
                    <a:p>
                      <a:pPr algn="ctr"/>
                      <a:r>
                        <a:rPr kumimoji="1" lang="ja-JP" altLang="en-US" sz="700" dirty="0" smtClean="0"/>
                        <a:t>医師数</a:t>
                      </a:r>
                      <a:endParaRPr kumimoji="1" lang="ja-JP" altLang="en-US" sz="700" dirty="0"/>
                    </a:p>
                  </a:txBody>
                  <a:tcPr anchor="ctr"/>
                </a:tc>
                <a:extLst>
                  <a:ext uri="{0D108BD9-81ED-4DB2-BD59-A6C34878D82A}">
                    <a16:rowId xmlns:a16="http://schemas.microsoft.com/office/drawing/2014/main" val="2137584645"/>
                  </a:ext>
                </a:extLst>
              </a:tr>
              <a:tr h="181468">
                <a:tc vMerge="1">
                  <a:txBody>
                    <a:bodyPr/>
                    <a:lstStyle/>
                    <a:p>
                      <a:pPr algn="ctr"/>
                      <a:endParaRPr kumimoji="1" lang="ja-JP" altLang="en-US" sz="105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49</a:t>
                      </a:r>
                      <a:endParaRPr kumimoji="1" lang="ja-JP" altLang="en-US" sz="700" dirty="0"/>
                    </a:p>
                  </a:txBody>
                  <a:tcPr anchor="ctr"/>
                </a:tc>
                <a:tc>
                  <a:txBody>
                    <a:bodyPr/>
                    <a:lstStyle/>
                    <a:p>
                      <a:pPr algn="ctr"/>
                      <a:r>
                        <a:rPr kumimoji="1" lang="en-US" altLang="ja-JP" sz="700" dirty="0" smtClean="0"/>
                        <a:t>ICT</a:t>
                      </a:r>
                      <a:r>
                        <a:rPr kumimoji="1" lang="ja-JP" altLang="en-US" sz="700" dirty="0" smtClean="0"/>
                        <a:t>環境の充実度</a:t>
                      </a:r>
                      <a:endParaRPr kumimoji="1" lang="ja-JP" altLang="en-US" sz="700" dirty="0"/>
                    </a:p>
                  </a:txBody>
                  <a:tcPr anchor="ctr"/>
                </a:tc>
                <a:extLst>
                  <a:ext uri="{0D108BD9-81ED-4DB2-BD59-A6C34878D82A}">
                    <a16:rowId xmlns:a16="http://schemas.microsoft.com/office/drawing/2014/main" val="1005336971"/>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dirty="0" smtClean="0"/>
                        <a:t>50</a:t>
                      </a:r>
                      <a:endParaRPr kumimoji="1" lang="ja-JP" altLang="en-US" sz="700" dirty="0"/>
                    </a:p>
                  </a:txBody>
                  <a:tcPr anchor="ctr"/>
                </a:tc>
                <a:tc>
                  <a:txBody>
                    <a:bodyPr/>
                    <a:lstStyle/>
                    <a:p>
                      <a:pPr algn="ctr"/>
                      <a:r>
                        <a:rPr kumimoji="1" lang="ja-JP" altLang="en-US" sz="700" dirty="0" smtClean="0"/>
                        <a:t>小売店舗の多さ</a:t>
                      </a:r>
                      <a:endParaRPr kumimoji="1" lang="ja-JP" altLang="en-US" sz="700" dirty="0"/>
                    </a:p>
                  </a:txBody>
                  <a:tcPr anchor="ctr"/>
                </a:tc>
                <a:extLst>
                  <a:ext uri="{0D108BD9-81ED-4DB2-BD59-A6C34878D82A}">
                    <a16:rowId xmlns:a16="http://schemas.microsoft.com/office/drawing/2014/main" val="3871238014"/>
                  </a:ext>
                </a:extLst>
              </a:tr>
              <a:tr h="169371">
                <a:tc vMerge="1">
                  <a:txBody>
                    <a:bodyPr/>
                    <a:lstStyle/>
                    <a:p>
                      <a:pPr algn="ctr"/>
                      <a:endParaRPr kumimoji="1" lang="ja-JP" altLang="en-US" sz="105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51</a:t>
                      </a:r>
                      <a:endParaRPr kumimoji="1" lang="ja-JP" altLang="en-US" sz="700" dirty="0"/>
                    </a:p>
                  </a:txBody>
                  <a:tcPr anchor="ctr"/>
                </a:tc>
                <a:tc>
                  <a:txBody>
                    <a:bodyPr/>
                    <a:lstStyle/>
                    <a:p>
                      <a:pPr algn="ctr"/>
                      <a:r>
                        <a:rPr kumimoji="1" lang="ja-JP" altLang="en-US" sz="700" dirty="0" smtClean="0"/>
                        <a:t>飲食店の多さ</a:t>
                      </a:r>
                      <a:endParaRPr kumimoji="1" lang="ja-JP" altLang="en-US" sz="700" dirty="0"/>
                    </a:p>
                  </a:txBody>
                  <a:tcPr anchor="ctr"/>
                </a:tc>
                <a:extLst>
                  <a:ext uri="{0D108BD9-81ED-4DB2-BD59-A6C34878D82A}">
                    <a16:rowId xmlns:a16="http://schemas.microsoft.com/office/drawing/2014/main" val="962123855"/>
                  </a:ext>
                </a:extLst>
              </a:tr>
              <a:tr h="169371">
                <a:tc rowSpan="6">
                  <a:txBody>
                    <a:bodyPr/>
                    <a:lstStyle/>
                    <a:p>
                      <a:pPr algn="ctr"/>
                      <a:r>
                        <a:rPr kumimoji="1" lang="ja-JP" altLang="en-US" sz="700" dirty="0" smtClean="0"/>
                        <a:t>環境</a:t>
                      </a:r>
                      <a:endParaRPr kumimoji="1" lang="ja-JP" altLang="en-US" sz="700" dirty="0"/>
                    </a:p>
                  </a:txBody>
                  <a:tcPr anchor="ctr"/>
                </a:tc>
                <a:tc rowSpan="3">
                  <a:txBody>
                    <a:bodyPr/>
                    <a:lstStyle/>
                    <a:p>
                      <a:pPr algn="ctr"/>
                      <a:r>
                        <a:rPr kumimoji="1" lang="ja-JP" altLang="en-US" sz="700" b="0" u="none" dirty="0" smtClean="0"/>
                        <a:t>持続可能性</a:t>
                      </a:r>
                      <a:endParaRPr kumimoji="1" lang="ja-JP" altLang="en-US" sz="700" b="0" u="none" dirty="0"/>
                    </a:p>
                  </a:txBody>
                  <a:tcPr anchor="ctr"/>
                </a:tc>
                <a:tc>
                  <a:txBody>
                    <a:bodyPr/>
                    <a:lstStyle/>
                    <a:p>
                      <a:pPr algn="ctr"/>
                      <a:r>
                        <a:rPr kumimoji="1" lang="en-US" altLang="ja-JP" sz="700" dirty="0" smtClean="0"/>
                        <a:t>52</a:t>
                      </a:r>
                      <a:endParaRPr kumimoji="1" lang="ja-JP" altLang="en-US" sz="700" dirty="0"/>
                    </a:p>
                  </a:txBody>
                  <a:tcPr anchor="ctr"/>
                </a:tc>
                <a:tc>
                  <a:txBody>
                    <a:bodyPr/>
                    <a:lstStyle/>
                    <a:p>
                      <a:pPr algn="ctr"/>
                      <a:r>
                        <a:rPr kumimoji="1" lang="ja-JP" altLang="en-US" sz="700" dirty="0" smtClean="0"/>
                        <a:t>環境への取り組み</a:t>
                      </a:r>
                      <a:endParaRPr kumimoji="1" lang="ja-JP" altLang="en-US" sz="700" dirty="0"/>
                    </a:p>
                  </a:txBody>
                  <a:tcPr anchor="ctr"/>
                </a:tc>
                <a:extLst>
                  <a:ext uri="{0D108BD9-81ED-4DB2-BD59-A6C34878D82A}">
                    <a16:rowId xmlns:a16="http://schemas.microsoft.com/office/drawing/2014/main" val="201003648"/>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b="0" u="none" dirty="0" smtClean="0"/>
                        <a:t>53</a:t>
                      </a:r>
                      <a:endParaRPr kumimoji="1" lang="ja-JP" altLang="en-US" sz="700" b="0" u="none" dirty="0"/>
                    </a:p>
                  </a:txBody>
                  <a:tcPr anchor="ctr"/>
                </a:tc>
                <a:tc>
                  <a:txBody>
                    <a:bodyPr/>
                    <a:lstStyle/>
                    <a:p>
                      <a:pPr algn="ctr"/>
                      <a:r>
                        <a:rPr kumimoji="1" lang="ja-JP" altLang="en-US" sz="700" b="0" u="none" dirty="0" smtClean="0"/>
                        <a:t>再生可能エネルギー比率</a:t>
                      </a:r>
                      <a:endParaRPr kumimoji="1" lang="ja-JP" altLang="en-US" sz="700" b="0" u="none" dirty="0"/>
                    </a:p>
                  </a:txBody>
                  <a:tcPr anchor="ctr"/>
                </a:tc>
                <a:extLst>
                  <a:ext uri="{0D108BD9-81ED-4DB2-BD59-A6C34878D82A}">
                    <a16:rowId xmlns:a16="http://schemas.microsoft.com/office/drawing/2014/main" val="3161429254"/>
                  </a:ext>
                </a:extLst>
              </a:tr>
              <a:tr h="169371">
                <a:tc vMerge="1">
                  <a:txBody>
                    <a:bodyPr/>
                    <a:lstStyle/>
                    <a:p>
                      <a:pPr algn="ctr"/>
                      <a:endParaRPr kumimoji="1" lang="ja-JP" altLang="en-US" sz="1050" dirty="0"/>
                    </a:p>
                  </a:txBody>
                  <a:tcPr anchor="ctr"/>
                </a:tc>
                <a:tc vMerge="1">
                  <a:txBody>
                    <a:bodyPr/>
                    <a:lstStyle/>
                    <a:p>
                      <a:pPr algn="ctr"/>
                      <a:endParaRPr kumimoji="1" lang="ja-JP" altLang="en-US" sz="700" dirty="0"/>
                    </a:p>
                  </a:txBody>
                  <a:tcPr anchor="ctr"/>
                </a:tc>
                <a:tc>
                  <a:txBody>
                    <a:bodyPr/>
                    <a:lstStyle/>
                    <a:p>
                      <a:pPr algn="ctr"/>
                      <a:r>
                        <a:rPr kumimoji="1" lang="en-US" altLang="ja-JP" sz="700" b="0" u="none" dirty="0" smtClean="0"/>
                        <a:t>54</a:t>
                      </a:r>
                      <a:endParaRPr kumimoji="1" lang="ja-JP" altLang="en-US" sz="700" b="0" u="none" dirty="0"/>
                    </a:p>
                  </a:txBody>
                  <a:tcPr anchor="ctr"/>
                </a:tc>
                <a:tc>
                  <a:txBody>
                    <a:bodyPr/>
                    <a:lstStyle/>
                    <a:p>
                      <a:pPr algn="ctr"/>
                      <a:r>
                        <a:rPr kumimoji="1" lang="ja-JP" altLang="en-US" sz="700" b="0" u="none" dirty="0" smtClean="0"/>
                        <a:t>リサイクル率</a:t>
                      </a:r>
                      <a:endParaRPr kumimoji="1" lang="ja-JP" altLang="en-US" sz="700" b="0" u="none" dirty="0"/>
                    </a:p>
                  </a:txBody>
                  <a:tcPr anchor="ctr"/>
                </a:tc>
                <a:extLst>
                  <a:ext uri="{0D108BD9-81ED-4DB2-BD59-A6C34878D82A}">
                    <a16:rowId xmlns:a16="http://schemas.microsoft.com/office/drawing/2014/main" val="2447133179"/>
                  </a:ext>
                </a:extLst>
              </a:tr>
              <a:tr h="169371">
                <a:tc vMerge="1">
                  <a:txBody>
                    <a:bodyPr/>
                    <a:lstStyle/>
                    <a:p>
                      <a:pPr algn="ctr"/>
                      <a:endParaRPr kumimoji="1" lang="ja-JP" altLang="en-US" sz="1050" dirty="0"/>
                    </a:p>
                  </a:txBody>
                  <a:tcPr anchor="ctr"/>
                </a:tc>
                <a:tc rowSpan="3">
                  <a:txBody>
                    <a:bodyPr/>
                    <a:lstStyle/>
                    <a:p>
                      <a:pPr algn="ctr"/>
                      <a:r>
                        <a:rPr kumimoji="1" lang="ja-JP" altLang="en-US" sz="700" b="0" u="none" dirty="0" smtClean="0"/>
                        <a:t>都市環境</a:t>
                      </a:r>
                      <a:endParaRPr kumimoji="1" lang="ja-JP" altLang="en-US" sz="700" b="0" u="none" dirty="0"/>
                    </a:p>
                  </a:txBody>
                  <a:tcPr anchor="ctr"/>
                </a:tc>
                <a:tc>
                  <a:txBody>
                    <a:bodyPr/>
                    <a:lstStyle/>
                    <a:p>
                      <a:pPr algn="ctr"/>
                      <a:r>
                        <a:rPr kumimoji="1" lang="en-US" altLang="ja-JP" sz="700" b="0" u="none" dirty="0" smtClean="0"/>
                        <a:t>58</a:t>
                      </a:r>
                      <a:endParaRPr kumimoji="1" lang="ja-JP" altLang="en-US" sz="700" b="0" u="none" dirty="0"/>
                    </a:p>
                  </a:txBody>
                  <a:tcPr anchor="ctr"/>
                </a:tc>
                <a:tc>
                  <a:txBody>
                    <a:bodyPr/>
                    <a:lstStyle/>
                    <a:p>
                      <a:pPr algn="ctr"/>
                      <a:r>
                        <a:rPr kumimoji="1" lang="ja-JP" altLang="en-US" sz="700" b="0" u="none" dirty="0" smtClean="0"/>
                        <a:t>水質の良好性</a:t>
                      </a:r>
                      <a:endParaRPr kumimoji="1" lang="ja-JP" altLang="en-US" sz="700" b="0" u="none" dirty="0"/>
                    </a:p>
                  </a:txBody>
                  <a:tcPr anchor="ctr"/>
                </a:tc>
                <a:extLst>
                  <a:ext uri="{0D108BD9-81ED-4DB2-BD59-A6C34878D82A}">
                    <a16:rowId xmlns:a16="http://schemas.microsoft.com/office/drawing/2014/main" val="4094620623"/>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b="0" u="none" dirty="0" smtClean="0"/>
                        <a:t>59</a:t>
                      </a:r>
                      <a:endParaRPr kumimoji="1" lang="ja-JP" altLang="en-US" sz="700" b="0" u="none" dirty="0"/>
                    </a:p>
                  </a:txBody>
                  <a:tcPr anchor="ctr"/>
                </a:tc>
                <a:tc>
                  <a:txBody>
                    <a:bodyPr/>
                    <a:lstStyle/>
                    <a:p>
                      <a:pPr algn="ctr"/>
                      <a:r>
                        <a:rPr kumimoji="1" lang="ja-JP" altLang="en-US" sz="700" b="0" u="none" dirty="0" smtClean="0"/>
                        <a:t>緑地の充実度</a:t>
                      </a:r>
                      <a:endParaRPr kumimoji="1" lang="ja-JP" altLang="en-US" sz="700" b="0" u="none" dirty="0"/>
                    </a:p>
                  </a:txBody>
                  <a:tcPr anchor="ctr"/>
                </a:tc>
                <a:extLst>
                  <a:ext uri="{0D108BD9-81ED-4DB2-BD59-A6C34878D82A}">
                    <a16:rowId xmlns:a16="http://schemas.microsoft.com/office/drawing/2014/main" val="709559848"/>
                  </a:ext>
                </a:extLst>
              </a:tr>
              <a:tr h="169371">
                <a:tc vMerge="1">
                  <a:txBody>
                    <a:bodyPr/>
                    <a:lstStyle/>
                    <a:p>
                      <a:pPr algn="ctr"/>
                      <a:endParaRPr kumimoji="1" lang="ja-JP" altLang="en-US" sz="1050" dirty="0"/>
                    </a:p>
                  </a:txBody>
                  <a:tcPr anchor="ctr"/>
                </a:tc>
                <a:tc vMerge="1">
                  <a:txBody>
                    <a:bodyPr/>
                    <a:lstStyle/>
                    <a:p>
                      <a:pPr algn="ctr"/>
                      <a:endParaRPr kumimoji="1" lang="ja-JP" altLang="en-US" sz="1050" dirty="0"/>
                    </a:p>
                  </a:txBody>
                  <a:tcPr anchor="ctr"/>
                </a:tc>
                <a:tc>
                  <a:txBody>
                    <a:bodyPr/>
                    <a:lstStyle/>
                    <a:p>
                      <a:pPr algn="ctr"/>
                      <a:r>
                        <a:rPr kumimoji="1" lang="en-US" altLang="ja-JP" sz="700" b="0" u="none" dirty="0" smtClean="0"/>
                        <a:t>60</a:t>
                      </a:r>
                      <a:endParaRPr kumimoji="1" lang="ja-JP" altLang="en-US" sz="700" b="0" u="none" dirty="0"/>
                    </a:p>
                  </a:txBody>
                  <a:tcPr anchor="ctr"/>
                </a:tc>
                <a:tc>
                  <a:txBody>
                    <a:bodyPr/>
                    <a:lstStyle/>
                    <a:p>
                      <a:pPr algn="ctr"/>
                      <a:r>
                        <a:rPr kumimoji="1" lang="ja-JP" altLang="en-US" sz="700" b="0" u="none" dirty="0" smtClean="0"/>
                        <a:t>都市空間の清潔さ</a:t>
                      </a:r>
                      <a:endParaRPr kumimoji="1" lang="ja-JP" altLang="en-US" sz="700" b="0" u="none" dirty="0"/>
                    </a:p>
                  </a:txBody>
                  <a:tcPr anchor="ctr"/>
                </a:tc>
                <a:extLst>
                  <a:ext uri="{0D108BD9-81ED-4DB2-BD59-A6C34878D82A}">
                    <a16:rowId xmlns:a16="http://schemas.microsoft.com/office/drawing/2014/main" val="1921550253"/>
                  </a:ext>
                </a:extLst>
              </a:tr>
              <a:tr h="169371">
                <a:tc rowSpan="10">
                  <a:txBody>
                    <a:bodyPr/>
                    <a:lstStyle/>
                    <a:p>
                      <a:pPr algn="ctr"/>
                      <a:r>
                        <a:rPr kumimoji="1" lang="ja-JP" altLang="en-US" sz="700" b="0" u="none" dirty="0" smtClean="0"/>
                        <a:t>交通・アクセス</a:t>
                      </a:r>
                      <a:endParaRPr kumimoji="1" lang="ja-JP" altLang="en-US" sz="700" b="0" u="none" dirty="0"/>
                    </a:p>
                  </a:txBody>
                  <a:tcPr anchor="ctr"/>
                </a:tc>
                <a:tc rowSpan="2">
                  <a:txBody>
                    <a:bodyPr/>
                    <a:lstStyle/>
                    <a:p>
                      <a:pPr algn="ctr"/>
                      <a:r>
                        <a:rPr kumimoji="1" lang="ja-JP" altLang="en-US" sz="700" b="0" u="none" dirty="0" smtClean="0"/>
                        <a:t>国際ネットワーク</a:t>
                      </a:r>
                      <a:endParaRPr kumimoji="1" lang="ja-JP" altLang="en-US" sz="700" b="0" u="none" dirty="0"/>
                    </a:p>
                  </a:txBody>
                  <a:tcPr anchor="ctr"/>
                </a:tc>
                <a:tc>
                  <a:txBody>
                    <a:bodyPr/>
                    <a:lstStyle/>
                    <a:p>
                      <a:pPr algn="ctr"/>
                      <a:r>
                        <a:rPr kumimoji="1" lang="en-US" altLang="ja-JP" sz="700" b="0" u="none" dirty="0" smtClean="0"/>
                        <a:t>61</a:t>
                      </a:r>
                      <a:endParaRPr kumimoji="1" lang="ja-JP" altLang="en-US" sz="700" b="0" u="none" dirty="0"/>
                    </a:p>
                  </a:txBody>
                  <a:tcPr anchor="ctr"/>
                </a:tc>
                <a:tc>
                  <a:txBody>
                    <a:bodyPr/>
                    <a:lstStyle/>
                    <a:p>
                      <a:pPr algn="ctr"/>
                      <a:r>
                        <a:rPr kumimoji="1" lang="ja-JP" altLang="en-US" sz="700" b="0" u="none" dirty="0" smtClean="0"/>
                        <a:t>国際線直行便就航都市数</a:t>
                      </a:r>
                      <a:endParaRPr kumimoji="1" lang="ja-JP" altLang="en-US" sz="700" b="0" u="none" dirty="0"/>
                    </a:p>
                  </a:txBody>
                  <a:tcPr anchor="ctr"/>
                </a:tc>
                <a:extLst>
                  <a:ext uri="{0D108BD9-81ED-4DB2-BD59-A6C34878D82A}">
                    <a16:rowId xmlns:a16="http://schemas.microsoft.com/office/drawing/2014/main" val="2540995992"/>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b="0" u="none" dirty="0" smtClean="0"/>
                        <a:t>62</a:t>
                      </a:r>
                      <a:endParaRPr kumimoji="1" lang="ja-JP" altLang="en-US" sz="700" b="0" u="none" dirty="0"/>
                    </a:p>
                  </a:txBody>
                  <a:tcPr anchor="ctr"/>
                </a:tc>
                <a:tc>
                  <a:txBody>
                    <a:bodyPr/>
                    <a:lstStyle/>
                    <a:p>
                      <a:pPr algn="ctr"/>
                      <a:r>
                        <a:rPr kumimoji="1" lang="ja-JP" altLang="en-US" sz="700" b="0" u="none" dirty="0" smtClean="0"/>
                        <a:t>国際貨物流通規模</a:t>
                      </a:r>
                      <a:endParaRPr kumimoji="1" lang="ja-JP" altLang="en-US" sz="700" b="0" u="none" dirty="0"/>
                    </a:p>
                  </a:txBody>
                  <a:tcPr anchor="ctr"/>
                </a:tc>
                <a:extLst>
                  <a:ext uri="{0D108BD9-81ED-4DB2-BD59-A6C34878D82A}">
                    <a16:rowId xmlns:a16="http://schemas.microsoft.com/office/drawing/2014/main" val="4041535235"/>
                  </a:ext>
                </a:extLst>
              </a:tr>
              <a:tr h="169371">
                <a:tc vMerge="1">
                  <a:txBody>
                    <a:bodyPr/>
                    <a:lstStyle/>
                    <a:p>
                      <a:pPr algn="ctr"/>
                      <a:endParaRPr kumimoji="1" lang="ja-JP" altLang="en-US" sz="700" dirty="0"/>
                    </a:p>
                  </a:txBody>
                  <a:tcPr anchor="ctr"/>
                </a:tc>
                <a:tc rowSpan="2">
                  <a:txBody>
                    <a:bodyPr/>
                    <a:lstStyle/>
                    <a:p>
                      <a:pPr algn="ctr"/>
                      <a:r>
                        <a:rPr kumimoji="1" lang="ja-JP" altLang="en-US" sz="700" b="0" u="none" dirty="0" smtClean="0"/>
                        <a:t>航空キャパシティ</a:t>
                      </a:r>
                      <a:endParaRPr kumimoji="1" lang="ja-JP" altLang="en-US" sz="700" b="0" u="none" dirty="0"/>
                    </a:p>
                  </a:txBody>
                  <a:tcPr anchor="ctr"/>
                </a:tc>
                <a:tc>
                  <a:txBody>
                    <a:bodyPr/>
                    <a:lstStyle/>
                    <a:p>
                      <a:pPr algn="ctr"/>
                      <a:r>
                        <a:rPr kumimoji="1" lang="en-US" altLang="ja-JP" sz="700" b="0" u="none" dirty="0" smtClean="0"/>
                        <a:t>63</a:t>
                      </a:r>
                      <a:endParaRPr kumimoji="1" lang="ja-JP" altLang="en-US" sz="700" b="0" u="none" dirty="0"/>
                    </a:p>
                  </a:txBody>
                  <a:tcPr anchor="ctr"/>
                </a:tc>
                <a:tc>
                  <a:txBody>
                    <a:bodyPr/>
                    <a:lstStyle/>
                    <a:p>
                      <a:pPr algn="ctr"/>
                      <a:r>
                        <a:rPr kumimoji="1" lang="ja-JP" altLang="en-US" sz="700" b="0" u="none" dirty="0" smtClean="0"/>
                        <a:t>国内・国際線旅客数</a:t>
                      </a:r>
                      <a:endParaRPr kumimoji="1" lang="ja-JP" altLang="en-US" sz="700" b="0" u="none" dirty="0"/>
                    </a:p>
                  </a:txBody>
                  <a:tcPr anchor="ctr"/>
                </a:tc>
                <a:extLst>
                  <a:ext uri="{0D108BD9-81ED-4DB2-BD59-A6C34878D82A}">
                    <a16:rowId xmlns:a16="http://schemas.microsoft.com/office/drawing/2014/main" val="3210466711"/>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b="0" u="none" dirty="0" smtClean="0"/>
                        <a:t>64</a:t>
                      </a:r>
                      <a:endParaRPr kumimoji="1" lang="ja-JP" altLang="en-US" sz="700" b="0" u="none" dirty="0"/>
                    </a:p>
                  </a:txBody>
                  <a:tcPr anchor="ctr"/>
                </a:tc>
                <a:tc>
                  <a:txBody>
                    <a:bodyPr/>
                    <a:lstStyle/>
                    <a:p>
                      <a:pPr algn="ctr"/>
                      <a:r>
                        <a:rPr kumimoji="1" lang="ja-JP" altLang="en-US" sz="700" b="0" u="none" dirty="0" smtClean="0"/>
                        <a:t>航空機の発着回数</a:t>
                      </a:r>
                      <a:endParaRPr kumimoji="1" lang="ja-JP" altLang="en-US" sz="700" b="0" u="none" dirty="0"/>
                    </a:p>
                  </a:txBody>
                  <a:tcPr anchor="ctr"/>
                </a:tc>
                <a:extLst>
                  <a:ext uri="{0D108BD9-81ED-4DB2-BD59-A6C34878D82A}">
                    <a16:rowId xmlns:a16="http://schemas.microsoft.com/office/drawing/2014/main" val="4091934826"/>
                  </a:ext>
                </a:extLst>
              </a:tr>
              <a:tr h="169371">
                <a:tc vMerge="1">
                  <a:txBody>
                    <a:bodyPr/>
                    <a:lstStyle/>
                    <a:p>
                      <a:pPr algn="ctr"/>
                      <a:endParaRPr kumimoji="1" lang="ja-JP" altLang="en-US" sz="700" dirty="0"/>
                    </a:p>
                  </a:txBody>
                  <a:tcPr anchor="ctr"/>
                </a:tc>
                <a:tc rowSpan="3">
                  <a:txBody>
                    <a:bodyPr/>
                    <a:lstStyle/>
                    <a:p>
                      <a:pPr algn="ctr"/>
                      <a:r>
                        <a:rPr kumimoji="1" lang="ja-JP" altLang="en-US" sz="700" b="0" u="none" dirty="0" smtClean="0"/>
                        <a:t>都市内交通</a:t>
                      </a:r>
                      <a:endParaRPr kumimoji="1" lang="ja-JP" altLang="en-US" sz="700" b="0" u="none" dirty="0"/>
                    </a:p>
                  </a:txBody>
                  <a:tcPr anchor="ctr"/>
                </a:tc>
                <a:tc>
                  <a:txBody>
                    <a:bodyPr/>
                    <a:lstStyle/>
                    <a:p>
                      <a:pPr algn="ctr"/>
                      <a:r>
                        <a:rPr kumimoji="1" lang="en-US" altLang="ja-JP" sz="700" b="0" u="none" dirty="0" smtClean="0"/>
                        <a:t>65</a:t>
                      </a:r>
                      <a:endParaRPr kumimoji="1" lang="ja-JP" altLang="en-US" sz="700" b="0" u="none" dirty="0"/>
                    </a:p>
                  </a:txBody>
                  <a:tcPr anchor="ctr"/>
                </a:tc>
                <a:tc>
                  <a:txBody>
                    <a:bodyPr/>
                    <a:lstStyle/>
                    <a:p>
                      <a:pPr algn="ctr"/>
                      <a:r>
                        <a:rPr kumimoji="1" lang="ja-JP" altLang="en-US" sz="700" b="0" u="none" dirty="0" smtClean="0"/>
                        <a:t>駅密度</a:t>
                      </a:r>
                      <a:endParaRPr kumimoji="1" lang="ja-JP" altLang="en-US" sz="700" b="0" u="none" dirty="0"/>
                    </a:p>
                  </a:txBody>
                  <a:tcPr anchor="ctr"/>
                </a:tc>
                <a:extLst>
                  <a:ext uri="{0D108BD9-81ED-4DB2-BD59-A6C34878D82A}">
                    <a16:rowId xmlns:a16="http://schemas.microsoft.com/office/drawing/2014/main" val="2211698527"/>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b="0" u="none" dirty="0" smtClean="0"/>
                        <a:t>66</a:t>
                      </a:r>
                      <a:endParaRPr kumimoji="1" lang="ja-JP" altLang="en-US" sz="700" b="0" u="none" dirty="0"/>
                    </a:p>
                  </a:txBody>
                  <a:tcPr anchor="ctr"/>
                </a:tc>
                <a:tc>
                  <a:txBody>
                    <a:bodyPr/>
                    <a:lstStyle/>
                    <a:p>
                      <a:pPr algn="ctr"/>
                      <a:r>
                        <a:rPr kumimoji="1" lang="ja-JP" altLang="en-US" sz="700" b="0" u="none" dirty="0" smtClean="0"/>
                        <a:t>公共交通機関利用率</a:t>
                      </a:r>
                      <a:endParaRPr kumimoji="1" lang="ja-JP" altLang="en-US" sz="700" b="0" u="none" dirty="0"/>
                    </a:p>
                  </a:txBody>
                  <a:tcPr anchor="ctr"/>
                </a:tc>
                <a:extLst>
                  <a:ext uri="{0D108BD9-81ED-4DB2-BD59-A6C34878D82A}">
                    <a16:rowId xmlns:a16="http://schemas.microsoft.com/office/drawing/2014/main" val="3752674911"/>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b="0" u="none" dirty="0" smtClean="0"/>
                        <a:t>67</a:t>
                      </a:r>
                      <a:endParaRPr kumimoji="1" lang="ja-JP" altLang="en-US" sz="700" b="0" u="none" dirty="0"/>
                    </a:p>
                  </a:txBody>
                  <a:tcPr anchor="ctr"/>
                </a:tc>
                <a:tc>
                  <a:txBody>
                    <a:bodyPr/>
                    <a:lstStyle/>
                    <a:p>
                      <a:pPr algn="ctr"/>
                      <a:r>
                        <a:rPr kumimoji="1" lang="ja-JP" altLang="en-US" sz="700" b="0" u="none" dirty="0" smtClean="0"/>
                        <a:t>空港アクセス時間の短さ</a:t>
                      </a:r>
                      <a:endParaRPr kumimoji="1" lang="ja-JP" altLang="en-US" sz="700" b="0" u="none" dirty="0"/>
                    </a:p>
                  </a:txBody>
                  <a:tcPr anchor="ctr"/>
                </a:tc>
                <a:extLst>
                  <a:ext uri="{0D108BD9-81ED-4DB2-BD59-A6C34878D82A}">
                    <a16:rowId xmlns:a16="http://schemas.microsoft.com/office/drawing/2014/main" val="3194068738"/>
                  </a:ext>
                </a:extLst>
              </a:tr>
              <a:tr h="169371">
                <a:tc vMerge="1">
                  <a:txBody>
                    <a:bodyPr/>
                    <a:lstStyle/>
                    <a:p>
                      <a:pPr algn="ctr"/>
                      <a:endParaRPr kumimoji="1" lang="ja-JP" altLang="en-US" sz="700" dirty="0"/>
                    </a:p>
                  </a:txBody>
                  <a:tcPr anchor="ctr"/>
                </a:tc>
                <a:tc rowSpan="3">
                  <a:txBody>
                    <a:bodyPr/>
                    <a:lstStyle/>
                    <a:p>
                      <a:pPr algn="ctr"/>
                      <a:r>
                        <a:rPr kumimoji="1" lang="ja-JP" altLang="en-US" sz="700" b="0" u="none" dirty="0" smtClean="0"/>
                        <a:t>移動の快適性</a:t>
                      </a:r>
                      <a:endParaRPr kumimoji="1" lang="ja-JP" altLang="en-US" sz="700" b="0" u="none" dirty="0"/>
                    </a:p>
                  </a:txBody>
                  <a:tcPr anchor="ctr"/>
                </a:tc>
                <a:tc>
                  <a:txBody>
                    <a:bodyPr/>
                    <a:lstStyle/>
                    <a:p>
                      <a:pPr algn="ctr"/>
                      <a:r>
                        <a:rPr kumimoji="1" lang="en-US" altLang="ja-JP" sz="700" b="0" u="none" dirty="0" smtClean="0"/>
                        <a:t>68</a:t>
                      </a:r>
                      <a:endParaRPr kumimoji="1" lang="ja-JP" altLang="en-US" sz="700" b="0" u="none" dirty="0"/>
                    </a:p>
                  </a:txBody>
                  <a:tcPr anchor="ctr"/>
                </a:tc>
                <a:tc>
                  <a:txBody>
                    <a:bodyPr/>
                    <a:lstStyle/>
                    <a:p>
                      <a:pPr algn="ctr"/>
                      <a:r>
                        <a:rPr kumimoji="1" lang="ja-JP" altLang="en-US" sz="700" b="0" u="none" dirty="0" smtClean="0"/>
                        <a:t>通勤・通学時間の短さ</a:t>
                      </a:r>
                      <a:endParaRPr kumimoji="1" lang="ja-JP" altLang="en-US" sz="700" b="0" u="none" dirty="0"/>
                    </a:p>
                  </a:txBody>
                  <a:tcPr anchor="ctr"/>
                </a:tc>
                <a:extLst>
                  <a:ext uri="{0D108BD9-81ED-4DB2-BD59-A6C34878D82A}">
                    <a16:rowId xmlns:a16="http://schemas.microsoft.com/office/drawing/2014/main" val="3103717683"/>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69</a:t>
                      </a:r>
                      <a:endParaRPr kumimoji="1" lang="ja-JP" altLang="en-US" sz="700" dirty="0"/>
                    </a:p>
                  </a:txBody>
                  <a:tcPr anchor="ctr"/>
                </a:tc>
                <a:tc>
                  <a:txBody>
                    <a:bodyPr/>
                    <a:lstStyle/>
                    <a:p>
                      <a:pPr algn="ctr"/>
                      <a:r>
                        <a:rPr kumimoji="1" lang="ja-JP" altLang="en-US" sz="700" dirty="0" smtClean="0"/>
                        <a:t>渋滞の少なさ</a:t>
                      </a:r>
                      <a:endParaRPr kumimoji="1" lang="ja-JP" altLang="en-US" sz="700" dirty="0"/>
                    </a:p>
                  </a:txBody>
                  <a:tcPr anchor="ctr"/>
                </a:tc>
                <a:extLst>
                  <a:ext uri="{0D108BD9-81ED-4DB2-BD59-A6C34878D82A}">
                    <a16:rowId xmlns:a16="http://schemas.microsoft.com/office/drawing/2014/main" val="8627018"/>
                  </a:ext>
                </a:extLst>
              </a:tr>
              <a:tr h="169371">
                <a:tc vMerge="1">
                  <a:txBody>
                    <a:bodyPr/>
                    <a:lstStyle/>
                    <a:p>
                      <a:pPr algn="ctr"/>
                      <a:endParaRPr kumimoji="1" lang="ja-JP" altLang="en-US" sz="700" dirty="0"/>
                    </a:p>
                  </a:txBody>
                  <a:tcPr anchor="ctr"/>
                </a:tc>
                <a:tc vMerge="1">
                  <a:txBody>
                    <a:bodyPr/>
                    <a:lstStyle/>
                    <a:p>
                      <a:pPr algn="ctr"/>
                      <a:endParaRPr kumimoji="1" lang="ja-JP" altLang="en-US" sz="700" dirty="0"/>
                    </a:p>
                  </a:txBody>
                  <a:tcPr anchor="ctr"/>
                </a:tc>
                <a:tc>
                  <a:txBody>
                    <a:bodyPr/>
                    <a:lstStyle/>
                    <a:p>
                      <a:pPr algn="ctr"/>
                      <a:r>
                        <a:rPr kumimoji="1" lang="en-US" altLang="ja-JP" sz="700" dirty="0" smtClean="0"/>
                        <a:t>70</a:t>
                      </a:r>
                      <a:endParaRPr kumimoji="1" lang="ja-JP" altLang="en-US" sz="700" dirty="0"/>
                    </a:p>
                  </a:txBody>
                  <a:tcPr anchor="ctr"/>
                </a:tc>
                <a:tc>
                  <a:txBody>
                    <a:bodyPr/>
                    <a:lstStyle/>
                    <a:p>
                      <a:pPr algn="ctr"/>
                      <a:r>
                        <a:rPr kumimoji="1" lang="ja-JP" altLang="en-US" sz="700" dirty="0" smtClean="0"/>
                        <a:t>タクシー・自転車での移動のしやすさ</a:t>
                      </a:r>
                      <a:endParaRPr kumimoji="1" lang="ja-JP" altLang="en-US" sz="700" dirty="0"/>
                    </a:p>
                  </a:txBody>
                  <a:tcPr anchor="ctr"/>
                </a:tc>
                <a:extLst>
                  <a:ext uri="{0D108BD9-81ED-4DB2-BD59-A6C34878D82A}">
                    <a16:rowId xmlns:a16="http://schemas.microsoft.com/office/drawing/2014/main" val="2527059253"/>
                  </a:ext>
                </a:extLst>
              </a:tr>
            </a:tbl>
          </a:graphicData>
        </a:graphic>
      </p:graphicFrame>
      <p:sp>
        <p:nvSpPr>
          <p:cNvPr id="9" name="テキスト ボックス 8"/>
          <p:cNvSpPr txBox="1"/>
          <p:nvPr/>
        </p:nvSpPr>
        <p:spPr>
          <a:xfrm>
            <a:off x="235392" y="410137"/>
            <a:ext cx="8673216" cy="738664"/>
          </a:xfrm>
          <a:prstGeom prst="rect">
            <a:avLst/>
          </a:prstGeom>
          <a:noFill/>
          <a:ln>
            <a:solidFill>
              <a:schemeClr val="tx1"/>
            </a:solidFill>
            <a:prstDash val="dash"/>
          </a:ln>
        </p:spPr>
        <p:txBody>
          <a:bodyPr wrap="square" rtlCol="0">
            <a:spAutoFit/>
          </a:bodyPr>
          <a:lstStyle/>
          <a:p>
            <a:r>
              <a:rPr kumimoji="1" lang="ja-JP" altLang="en-US" sz="1400" dirty="0" smtClean="0"/>
              <a:t>森記念財団の世界の都市総合ランキングにおいては、国際的な都市間競争において、人や企業を惹きつける都市機能として、以下の指標を掲げ、順位づけしている。</a:t>
            </a:r>
            <a:endParaRPr kumimoji="1" lang="en-US" altLang="ja-JP" sz="1400" dirty="0" smtClean="0"/>
          </a:p>
          <a:p>
            <a:r>
              <a:rPr kumimoji="1" lang="ja-JP" altLang="en-US" sz="1400" dirty="0" smtClean="0"/>
              <a:t>（世界の都市総合力ランキングにおける全</a:t>
            </a:r>
            <a:r>
              <a:rPr kumimoji="1" lang="en-US" altLang="ja-JP" sz="1400" dirty="0" smtClean="0"/>
              <a:t>70</a:t>
            </a:r>
            <a:r>
              <a:rPr kumimoji="1" lang="ja-JP" altLang="en-US" sz="1400" dirty="0"/>
              <a:t>指標</a:t>
            </a:r>
            <a:r>
              <a:rPr kumimoji="1" lang="ja-JP" altLang="en-US" sz="1400" dirty="0" smtClean="0"/>
              <a:t>から、「都市機能」にかかる指標を抜粋。）</a:t>
            </a:r>
            <a:endParaRPr kumimoji="1" lang="en-US" altLang="ja-JP" sz="1400" dirty="0" smtClean="0"/>
          </a:p>
        </p:txBody>
      </p:sp>
    </p:spTree>
    <p:extLst>
      <p:ext uri="{BB962C8B-B14F-4D97-AF65-F5344CB8AC3E}">
        <p14:creationId xmlns:p14="http://schemas.microsoft.com/office/powerpoint/2010/main" val="13475902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98202" y="290989"/>
            <a:ext cx="7576994" cy="400110"/>
          </a:xfrm>
          <a:prstGeom prst="rect">
            <a:avLst/>
          </a:prstGeom>
        </p:spPr>
        <p:txBody>
          <a:bodyPr wrap="square">
            <a:spAutoFit/>
          </a:bodyPr>
          <a:lstStyle/>
          <a:p>
            <a:r>
              <a:rPr lang="ja-JP" altLang="en-US" sz="2000" b="1" dirty="0" smtClean="0">
                <a:latin typeface="Meiryo UI" panose="020B0604030504040204" pitchFamily="50" charset="-128"/>
                <a:ea typeface="Meiryo UI" panose="020B0604030504040204" pitchFamily="50" charset="-128"/>
              </a:rPr>
              <a:t>■　本日</a:t>
            </a:r>
            <a:r>
              <a:rPr lang="ja-JP" altLang="en-US" sz="2000" b="1" dirty="0">
                <a:latin typeface="Meiryo UI" panose="020B0604030504040204" pitchFamily="50" charset="-128"/>
                <a:ea typeface="Meiryo UI" panose="020B0604030504040204" pitchFamily="50" charset="-128"/>
              </a:rPr>
              <a:t>、ご議論いただきたい主な論点　　　　　　　　　　　　　　　</a:t>
            </a:r>
            <a:r>
              <a:rPr lang="ja-JP" altLang="en-US" sz="2000" dirty="0">
                <a:latin typeface="Meiryo UI" panose="020B0604030504040204" pitchFamily="50" charset="-128"/>
                <a:ea typeface="Meiryo UI" panose="020B0604030504040204" pitchFamily="50" charset="-128"/>
              </a:rPr>
              <a:t>　　　　　　　　　　　　　　　　　　　　　　　　　　　　　　　　　　　　　　　　　　</a:t>
            </a:r>
          </a:p>
        </p:txBody>
      </p:sp>
      <p:sp>
        <p:nvSpPr>
          <p:cNvPr id="3" name="角丸四角形 2"/>
          <p:cNvSpPr/>
          <p:nvPr/>
        </p:nvSpPr>
        <p:spPr>
          <a:xfrm>
            <a:off x="199134" y="1254035"/>
            <a:ext cx="8686403" cy="3317965"/>
          </a:xfrm>
          <a:prstGeom prst="roundRect">
            <a:avLst>
              <a:gd name="adj" fmla="val 3652"/>
            </a:avLst>
          </a:prstGeom>
          <a:solidFill>
            <a:schemeClr val="bg1">
              <a:lumMod val="85000"/>
            </a:schemeClr>
          </a:solidFill>
        </p:spPr>
        <p:style>
          <a:lnRef idx="2">
            <a:schemeClr val="accent1">
              <a:shade val="50000"/>
            </a:schemeClr>
          </a:lnRef>
          <a:fillRef idx="1">
            <a:schemeClr val="accent1"/>
          </a:fillRef>
          <a:effectRef idx="0">
            <a:schemeClr val="accent1"/>
          </a:effectRef>
          <a:fontRef idx="minor">
            <a:schemeClr val="lt1"/>
          </a:fontRef>
        </p:style>
        <p:txBody>
          <a:bodyPr tIns="195254" rIns="130169" rtlCol="0" anchor="ctr"/>
          <a:lstStyle/>
          <a:p>
            <a:pPr>
              <a:lnSpc>
                <a:spcPts val="2400"/>
              </a:lnSpc>
              <a:spcBef>
                <a:spcPts val="600"/>
              </a:spcBef>
              <a:spcAft>
                <a:spcPts val="1085"/>
              </a:spcAft>
            </a:pPr>
            <a:r>
              <a:rPr kumimoji="1" lang="ja-JP" altLang="en-US" sz="2400" dirty="0" smtClean="0">
                <a:solidFill>
                  <a:schemeClr val="tx1"/>
                </a:solidFill>
                <a:latin typeface="Meiryo UI" panose="020B0604030504040204" pitchFamily="50" charset="-128"/>
                <a:ea typeface="Meiryo UI" panose="020B0604030504040204" pitchFamily="50" charset="-128"/>
              </a:rPr>
              <a:t>●</a:t>
            </a:r>
            <a:r>
              <a:rPr kumimoji="1" lang="ja-JP" altLang="en-US" sz="1718" dirty="0" smtClean="0">
                <a:solidFill>
                  <a:schemeClr val="tx1"/>
                </a:solidFill>
                <a:latin typeface="Meiryo UI" panose="020B0604030504040204" pitchFamily="50" charset="-128"/>
                <a:ea typeface="Meiryo UI" panose="020B0604030504040204" pitchFamily="50" charset="-128"/>
              </a:rPr>
              <a:t>　副首都として、どのような都市機能が求められるのか。</a:t>
            </a:r>
            <a:endParaRPr kumimoji="1" lang="en-US" altLang="ja-JP" sz="1718" dirty="0" smtClean="0">
              <a:solidFill>
                <a:schemeClr val="tx1"/>
              </a:solidFill>
              <a:latin typeface="Meiryo UI" panose="020B0604030504040204" pitchFamily="50" charset="-128"/>
              <a:ea typeface="Meiryo UI" panose="020B0604030504040204" pitchFamily="50" charset="-128"/>
            </a:endParaRPr>
          </a:p>
          <a:p>
            <a:pPr>
              <a:lnSpc>
                <a:spcPts val="2400"/>
              </a:lnSpc>
              <a:spcBef>
                <a:spcPts val="600"/>
              </a:spcBef>
              <a:spcAft>
                <a:spcPts val="1085"/>
              </a:spcAft>
            </a:pPr>
            <a:r>
              <a:rPr kumimoji="1" lang="ja-JP" altLang="en-US" sz="1718" dirty="0" smtClean="0">
                <a:solidFill>
                  <a:schemeClr val="tx1"/>
                </a:solidFill>
                <a:latin typeface="Meiryo UI" panose="020B0604030504040204" pitchFamily="50" charset="-128"/>
                <a:ea typeface="Meiryo UI" panose="020B0604030504040204" pitchFamily="50" charset="-128"/>
              </a:rPr>
              <a:t>　○　内外から人や企業を惹きつけられる世界標準の都市機能、</a:t>
            </a:r>
            <a:r>
              <a:rPr kumimoji="1" lang="en-US" altLang="ja-JP" sz="1718" dirty="0" smtClean="0">
                <a:solidFill>
                  <a:schemeClr val="tx1"/>
                </a:solidFill>
                <a:latin typeface="Meiryo UI" panose="020B0604030504040204" pitchFamily="50" charset="-128"/>
                <a:ea typeface="Meiryo UI" panose="020B0604030504040204" pitchFamily="50" charset="-128"/>
              </a:rPr>
              <a:t/>
            </a:r>
            <a:br>
              <a:rPr kumimoji="1" lang="en-US" altLang="ja-JP" sz="1718" dirty="0" smtClean="0">
                <a:solidFill>
                  <a:schemeClr val="tx1"/>
                </a:solidFill>
                <a:latin typeface="Meiryo UI" panose="020B0604030504040204" pitchFamily="50" charset="-128"/>
                <a:ea typeface="Meiryo UI" panose="020B0604030504040204" pitchFamily="50" charset="-128"/>
              </a:rPr>
            </a:br>
            <a:r>
              <a:rPr kumimoji="1" lang="ja-JP" altLang="en-US" sz="1718" dirty="0" smtClean="0">
                <a:solidFill>
                  <a:schemeClr val="tx1"/>
                </a:solidFill>
                <a:latin typeface="Meiryo UI" panose="020B0604030504040204" pitchFamily="50" charset="-128"/>
                <a:ea typeface="Meiryo UI" panose="020B0604030504040204" pitchFamily="50" charset="-128"/>
              </a:rPr>
              <a:t>　　　 とりわけ、若者を惹きつけられる都市機能とはどのようなものが考えられ、</a:t>
            </a:r>
            <a:r>
              <a:rPr kumimoji="1" lang="en-US" altLang="ja-JP" sz="1718" dirty="0" smtClean="0">
                <a:solidFill>
                  <a:schemeClr val="tx1"/>
                </a:solidFill>
                <a:latin typeface="Meiryo UI" panose="020B0604030504040204" pitchFamily="50" charset="-128"/>
                <a:ea typeface="Meiryo UI" panose="020B0604030504040204" pitchFamily="50" charset="-128"/>
              </a:rPr>
              <a:t/>
            </a:r>
            <a:br>
              <a:rPr kumimoji="1" lang="en-US" altLang="ja-JP" sz="1718" dirty="0" smtClean="0">
                <a:solidFill>
                  <a:schemeClr val="tx1"/>
                </a:solidFill>
                <a:latin typeface="Meiryo UI" panose="020B0604030504040204" pitchFamily="50" charset="-128"/>
                <a:ea typeface="Meiryo UI" panose="020B0604030504040204" pitchFamily="50" charset="-128"/>
              </a:rPr>
            </a:br>
            <a:r>
              <a:rPr kumimoji="1" lang="ja-JP" altLang="en-US" sz="1718" dirty="0" smtClean="0">
                <a:solidFill>
                  <a:schemeClr val="tx1"/>
                </a:solidFill>
                <a:latin typeface="Meiryo UI" panose="020B0604030504040204" pitchFamily="50" charset="-128"/>
                <a:ea typeface="Meiryo UI" panose="020B0604030504040204" pitchFamily="50" charset="-128"/>
              </a:rPr>
              <a:t>　　　 それをどのように実現すればよいか。</a:t>
            </a:r>
            <a:endParaRPr kumimoji="1" lang="en-US" altLang="ja-JP" sz="1718" dirty="0" smtClean="0">
              <a:solidFill>
                <a:schemeClr val="tx1"/>
              </a:solidFill>
              <a:latin typeface="Meiryo UI" panose="020B0604030504040204" pitchFamily="50" charset="-128"/>
              <a:ea typeface="Meiryo UI" panose="020B0604030504040204" pitchFamily="50" charset="-128"/>
            </a:endParaRPr>
          </a:p>
          <a:p>
            <a:pPr>
              <a:lnSpc>
                <a:spcPts val="2400"/>
              </a:lnSpc>
              <a:spcBef>
                <a:spcPts val="600"/>
              </a:spcBef>
              <a:spcAft>
                <a:spcPts val="1085"/>
              </a:spcAft>
            </a:pPr>
            <a:r>
              <a:rPr kumimoji="1" lang="ja-JP" altLang="en-US" sz="1718" dirty="0">
                <a:solidFill>
                  <a:schemeClr val="tx1"/>
                </a:solidFill>
                <a:latin typeface="Meiryo UI" panose="020B0604030504040204" pitchFamily="50" charset="-128"/>
                <a:ea typeface="Meiryo UI" panose="020B0604030504040204" pitchFamily="50" charset="-128"/>
              </a:rPr>
              <a:t>　</a:t>
            </a:r>
            <a:r>
              <a:rPr kumimoji="1" lang="ja-JP" altLang="en-US" sz="1718" dirty="0" smtClean="0">
                <a:solidFill>
                  <a:schemeClr val="tx1"/>
                </a:solidFill>
                <a:latin typeface="Meiryo UI" panose="020B0604030504040204" pitchFamily="50" charset="-128"/>
                <a:ea typeface="Meiryo UI" panose="020B0604030504040204" pitchFamily="50" charset="-128"/>
              </a:rPr>
              <a:t>○　上記を踏まえ、現行ビジョンの柱立てをどのように発展させていくべきか。</a:t>
            </a:r>
            <a:endParaRPr kumimoji="1" lang="en-US" altLang="ja-JP" sz="1718" dirty="0" smtClean="0">
              <a:solidFill>
                <a:schemeClr val="tx1"/>
              </a:solidFill>
              <a:latin typeface="Meiryo UI" panose="020B0604030504040204" pitchFamily="50" charset="-128"/>
              <a:ea typeface="Meiryo UI" panose="020B0604030504040204" pitchFamily="50" charset="-128"/>
            </a:endParaRPr>
          </a:p>
          <a:p>
            <a:pPr>
              <a:lnSpc>
                <a:spcPts val="2400"/>
              </a:lnSpc>
              <a:spcBef>
                <a:spcPts val="600"/>
              </a:spcBef>
              <a:spcAft>
                <a:spcPts val="1085"/>
              </a:spcAft>
            </a:pPr>
            <a:r>
              <a:rPr kumimoji="1" lang="ja-JP" altLang="en-US" sz="1718" dirty="0" smtClean="0">
                <a:solidFill>
                  <a:schemeClr val="tx1"/>
                </a:solidFill>
                <a:latin typeface="Meiryo UI" panose="020B0604030504040204" pitchFamily="50" charset="-128"/>
                <a:ea typeface="Meiryo UI" panose="020B0604030504040204" pitchFamily="50" charset="-128"/>
              </a:rPr>
              <a:t>　</a:t>
            </a:r>
            <a:r>
              <a:rPr kumimoji="1" lang="en-US" altLang="ja-JP" sz="1600" dirty="0" smtClean="0">
                <a:solidFill>
                  <a:schemeClr val="tx1"/>
                </a:solidFill>
                <a:latin typeface="Meiryo UI" panose="020B0604030504040204" pitchFamily="50" charset="-128"/>
                <a:ea typeface="Meiryo UI" panose="020B0604030504040204" pitchFamily="50" charset="-128"/>
              </a:rPr>
              <a:t>※</a:t>
            </a:r>
            <a:r>
              <a:rPr kumimoji="1" lang="ja-JP" altLang="en-US" sz="1600" dirty="0" smtClean="0">
                <a:solidFill>
                  <a:schemeClr val="tx1"/>
                </a:solidFill>
                <a:latin typeface="Meiryo UI" panose="020B0604030504040204" pitchFamily="50" charset="-128"/>
                <a:ea typeface="Meiryo UI" panose="020B0604030504040204" pitchFamily="50" charset="-128"/>
              </a:rPr>
              <a:t>　以上、中間論点整理の記述を中心に、記述項目以外についても幅広にご議論いただきたい。</a:t>
            </a:r>
            <a:endParaRPr kumimoji="1" lang="en-US" altLang="ja-JP" sz="1600" dirty="0">
              <a:solidFill>
                <a:schemeClr val="tx1"/>
              </a:solidFill>
              <a:latin typeface="Meiryo UI" panose="020B0604030504040204" pitchFamily="50" charset="-128"/>
              <a:ea typeface="Meiryo UI" panose="020B0604030504040204" pitchFamily="50" charset="-128"/>
            </a:endParaRPr>
          </a:p>
        </p:txBody>
      </p:sp>
      <p:sp>
        <p:nvSpPr>
          <p:cNvPr id="5" name="角丸四角形 4"/>
          <p:cNvSpPr/>
          <p:nvPr/>
        </p:nvSpPr>
        <p:spPr>
          <a:xfrm>
            <a:off x="656220" y="682148"/>
            <a:ext cx="7218976" cy="4808111"/>
          </a:xfrm>
          <a:prstGeom prst="roundRect">
            <a:avLst>
              <a:gd name="adj" fmla="val 2804"/>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a:p>
            <a:pPr marL="238227" indent="-238227"/>
            <a:endParaRPr lang="en-US" altLang="ja-JP" sz="1446" b="1" dirty="0">
              <a:solidFill>
                <a:schemeClr val="tx1"/>
              </a:solidFill>
              <a:latin typeface="BIZ UDPゴシック" panose="020B0400000000000000" pitchFamily="50" charset="-128"/>
              <a:ea typeface="BIZ UDPゴシック" panose="020B0400000000000000" pitchFamily="50" charset="-128"/>
            </a:endParaRPr>
          </a:p>
        </p:txBody>
      </p:sp>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1</a:t>
            </a:fld>
            <a:endParaRPr kumimoji="1" lang="ja-JP" altLang="en-US"/>
          </a:p>
        </p:txBody>
      </p:sp>
    </p:spTree>
    <p:extLst>
      <p:ext uri="{BB962C8B-B14F-4D97-AF65-F5344CB8AC3E}">
        <p14:creationId xmlns:p14="http://schemas.microsoft.com/office/powerpoint/2010/main" val="36958695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正方形/長方形 12"/>
          <p:cNvSpPr/>
          <p:nvPr/>
        </p:nvSpPr>
        <p:spPr>
          <a:xfrm>
            <a:off x="27710" y="434670"/>
            <a:ext cx="9000000" cy="6372000"/>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lvl="0">
              <a:defRPr/>
            </a:pPr>
            <a:r>
              <a:rPr kumimoji="1" lang="en-US" altLang="ja-JP" sz="1400" dirty="0">
                <a:solidFill>
                  <a:prstClr val="black"/>
                </a:solidFill>
                <a:latin typeface="Meiryo UI" panose="020B0604030504040204" pitchFamily="50" charset="-128"/>
                <a:ea typeface="Meiryo UI" panose="020B0604030504040204" pitchFamily="50" charset="-128"/>
              </a:rPr>
              <a:t>【</a:t>
            </a:r>
            <a:r>
              <a:rPr kumimoji="1" lang="ja-JP" altLang="en-US" sz="1400" dirty="0">
                <a:solidFill>
                  <a:prstClr val="black"/>
                </a:solidFill>
                <a:latin typeface="Meiryo UI" panose="020B0604030504040204" pitchFamily="50" charset="-128"/>
                <a:ea typeface="Meiryo UI" panose="020B0604030504040204" pitchFamily="50" charset="-128"/>
              </a:rPr>
              <a:t>人材</a:t>
            </a:r>
            <a:r>
              <a:rPr kumimoji="1" lang="en-US" altLang="ja-JP" sz="1400" dirty="0" smtClean="0">
                <a:solidFill>
                  <a:prstClr val="black"/>
                </a:solidFill>
                <a:latin typeface="Meiryo UI" panose="020B0604030504040204" pitchFamily="50" charset="-128"/>
                <a:ea typeface="Meiryo UI" panose="020B0604030504040204" pitchFamily="50" charset="-128"/>
              </a:rPr>
              <a:t>】</a:t>
            </a:r>
          </a:p>
          <a:p>
            <a:pPr lvl="0">
              <a:defRPr/>
            </a:pPr>
            <a:r>
              <a:rPr kumimoji="1" lang="en-US" altLang="ja-JP" sz="1200" dirty="0">
                <a:solidFill>
                  <a:prstClr val="black"/>
                </a:solidFill>
                <a:latin typeface="Meiryo UI" panose="020B0604030504040204" pitchFamily="50" charset="-128"/>
                <a:ea typeface="Meiryo UI" panose="020B0604030504040204" pitchFamily="50" charset="-128"/>
              </a:rPr>
              <a:t> </a:t>
            </a:r>
            <a:r>
              <a:rPr kumimoji="1" lang="ja-JP" altLang="en-US" sz="1200" dirty="0">
                <a:solidFill>
                  <a:prstClr val="black"/>
                </a:solidFill>
                <a:latin typeface="Meiryo UI" panose="020B0604030504040204" pitchFamily="50" charset="-128"/>
                <a:ea typeface="Meiryo UI" panose="020B0604030504040204" pitchFamily="50" charset="-128"/>
              </a:rPr>
              <a:t>（自律型人材）</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7675"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自律型人材が生まれるための、自由</a:t>
            </a:r>
            <a:r>
              <a:rPr kumimoji="1" lang="ja-JP" altLang="en-US" sz="1200" dirty="0">
                <a:solidFill>
                  <a:prstClr val="black"/>
                </a:solidFill>
                <a:latin typeface="Meiryo UI" panose="020B0604030504040204" pitchFamily="50" charset="-128"/>
                <a:ea typeface="Meiryo UI" panose="020B0604030504040204" pitchFamily="50" charset="-128"/>
              </a:rPr>
              <a:t>に安心して思いや考え、アイデアを発信できる</a:t>
            </a:r>
            <a:r>
              <a:rPr kumimoji="1" lang="ja-JP" altLang="en-US" sz="1200" dirty="0" smtClean="0">
                <a:solidFill>
                  <a:prstClr val="black"/>
                </a:solidFill>
                <a:latin typeface="Meiryo UI" panose="020B0604030504040204" pitchFamily="50" charset="-128"/>
                <a:ea typeface="Meiryo UI" panose="020B0604030504040204" pitchFamily="50" charset="-128"/>
              </a:rPr>
              <a:t>環境</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企業</a:t>
            </a:r>
            <a:r>
              <a:rPr kumimoji="1" lang="ja-JP" altLang="en-US" sz="1200" dirty="0">
                <a:solidFill>
                  <a:prstClr val="black"/>
                </a:solidFill>
                <a:latin typeface="Meiryo UI" panose="020B0604030504040204" pitchFamily="50" charset="-128"/>
                <a:ea typeface="Meiryo UI" panose="020B0604030504040204" pitchFamily="50" charset="-128"/>
              </a:rPr>
              <a:t>が主体となり、</a:t>
            </a:r>
            <a:r>
              <a:rPr kumimoji="1" lang="ja-JP" altLang="en-US" sz="1200" dirty="0" smtClean="0">
                <a:solidFill>
                  <a:prstClr val="black"/>
                </a:solidFill>
                <a:latin typeface="Meiryo UI" panose="020B0604030504040204" pitchFamily="50" charset="-128"/>
                <a:ea typeface="Meiryo UI" panose="020B0604030504040204" pitchFamily="50" charset="-128"/>
              </a:rPr>
              <a:t>エデュテイメントの</a:t>
            </a:r>
            <a:r>
              <a:rPr kumimoji="1" lang="ja-JP" altLang="en-US" sz="1200" dirty="0">
                <a:solidFill>
                  <a:prstClr val="black"/>
                </a:solidFill>
                <a:latin typeface="Meiryo UI" panose="020B0604030504040204" pitchFamily="50" charset="-128"/>
                <a:ea typeface="Meiryo UI" panose="020B0604030504040204" pitchFamily="50" charset="-128"/>
              </a:rPr>
              <a:t>要素を加えながら、一人ひとりの自律的な学びを広げて</a:t>
            </a:r>
            <a:r>
              <a:rPr kumimoji="1" lang="ja-JP" altLang="en-US" sz="1200" dirty="0" smtClean="0">
                <a:solidFill>
                  <a:prstClr val="black"/>
                </a:solidFill>
                <a:latin typeface="Meiryo UI" panose="020B0604030504040204" pitchFamily="50" charset="-128"/>
                <a:ea typeface="Meiryo UI" panose="020B0604030504040204" pitchFamily="50" charset="-128"/>
              </a:rPr>
              <a:t>いく取組</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行政</a:t>
            </a:r>
            <a:r>
              <a:rPr kumimoji="1" lang="ja-JP" altLang="en-US" sz="1200" dirty="0">
                <a:solidFill>
                  <a:prstClr val="black"/>
                </a:solidFill>
                <a:latin typeface="Meiryo UI" panose="020B0604030504040204" pitchFamily="50" charset="-128"/>
                <a:ea typeface="Meiryo UI" panose="020B0604030504040204" pitchFamily="50" charset="-128"/>
              </a:rPr>
              <a:t>がリードする形</a:t>
            </a:r>
            <a:r>
              <a:rPr kumimoji="1" lang="ja-JP" altLang="en-US" sz="1200" dirty="0" smtClean="0">
                <a:solidFill>
                  <a:prstClr val="black"/>
                </a:solidFill>
                <a:latin typeface="Meiryo UI" panose="020B0604030504040204" pitchFamily="50" charset="-128"/>
                <a:ea typeface="Meiryo UI" panose="020B0604030504040204" pitchFamily="50" charset="-128"/>
              </a:rPr>
              <a:t>での、大阪ならではのおもしろい</a:t>
            </a:r>
            <a:r>
              <a:rPr kumimoji="1" lang="ja-JP" altLang="en-US" sz="1200" dirty="0">
                <a:solidFill>
                  <a:prstClr val="black"/>
                </a:solidFill>
                <a:latin typeface="Meiryo UI" panose="020B0604030504040204" pitchFamily="50" charset="-128"/>
                <a:ea typeface="Meiryo UI" panose="020B0604030504040204" pitchFamily="50" charset="-128"/>
              </a:rPr>
              <a:t>人と出会い、自由にアイデアを出し合い、具現化できるような交流の</a:t>
            </a:r>
            <a:r>
              <a:rPr kumimoji="1" lang="ja-JP" altLang="en-US" sz="1200" dirty="0" smtClean="0">
                <a:solidFill>
                  <a:prstClr val="black"/>
                </a:solidFill>
                <a:latin typeface="Meiryo UI" panose="020B0604030504040204" pitchFamily="50" charset="-128"/>
                <a:ea typeface="Meiryo UI" panose="020B0604030504040204" pitchFamily="50" charset="-128"/>
              </a:rPr>
              <a:t>場</a:t>
            </a:r>
            <a:endParaRPr kumimoji="1" lang="en-US" altLang="ja-JP" sz="1200" dirty="0">
              <a:solidFill>
                <a:prstClr val="black"/>
              </a:solidFill>
              <a:latin typeface="Meiryo UI" panose="020B0604030504040204" pitchFamily="50" charset="-128"/>
              <a:ea typeface="Meiryo UI" panose="020B0604030504040204" pitchFamily="50" charset="-128"/>
            </a:endParaRPr>
          </a:p>
          <a:p>
            <a:pPr>
              <a:defRPr/>
            </a:pPr>
            <a:r>
              <a:rPr kumimoji="1" lang="ja-JP" altLang="en-US" sz="1200" dirty="0" smtClean="0">
                <a:solidFill>
                  <a:prstClr val="black"/>
                </a:solidFill>
                <a:latin typeface="Meiryo UI" panose="020B0604030504040204" pitchFamily="50" charset="-128"/>
                <a:ea typeface="Meiryo UI" panose="020B0604030504040204" pitchFamily="50" charset="-128"/>
              </a:rPr>
              <a:t>（高度人材）</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高度なものづくり技術を承継する</a:t>
            </a:r>
            <a:r>
              <a:rPr kumimoji="1" lang="ja-JP" altLang="en-US" sz="1200" dirty="0" smtClean="0">
                <a:solidFill>
                  <a:prstClr val="black"/>
                </a:solidFill>
                <a:latin typeface="Meiryo UI" panose="020B0604030504040204" pitchFamily="50" charset="-128"/>
                <a:ea typeface="Meiryo UI" panose="020B0604030504040204" pitchFamily="50" charset="-128"/>
              </a:rPr>
              <a:t>人材や、</a:t>
            </a:r>
            <a:r>
              <a:rPr kumimoji="1" lang="ja-JP" altLang="en-US" sz="1200" dirty="0">
                <a:solidFill>
                  <a:prstClr val="black"/>
                </a:solidFill>
                <a:latin typeface="Meiryo UI" panose="020B0604030504040204" pitchFamily="50" charset="-128"/>
                <a:ea typeface="Meiryo UI" panose="020B0604030504040204" pitchFamily="50" charset="-128"/>
              </a:rPr>
              <a:t>デジタル技術に対応できる人材（</a:t>
            </a:r>
            <a:r>
              <a:rPr kumimoji="1" lang="en-US" altLang="ja-JP" sz="1200" dirty="0">
                <a:solidFill>
                  <a:prstClr val="black"/>
                </a:solidFill>
                <a:latin typeface="Meiryo UI" panose="020B0604030504040204" pitchFamily="50" charset="-128"/>
                <a:ea typeface="Meiryo UI" panose="020B0604030504040204" pitchFamily="50" charset="-128"/>
              </a:rPr>
              <a:t>DX</a:t>
            </a:r>
            <a:r>
              <a:rPr kumimoji="1" lang="ja-JP" altLang="en-US" sz="1200" dirty="0">
                <a:solidFill>
                  <a:prstClr val="black"/>
                </a:solidFill>
                <a:latin typeface="Meiryo UI" panose="020B0604030504040204" pitchFamily="50" charset="-128"/>
                <a:ea typeface="Meiryo UI" panose="020B0604030504040204" pitchFamily="50" charset="-128"/>
              </a:rPr>
              <a:t>人材）などに加えて、経営人材の充実が重要であり、企業内での兼業の</a:t>
            </a:r>
            <a:r>
              <a:rPr kumimoji="1" lang="ja-JP" altLang="en-US" sz="1200" dirty="0" smtClean="0">
                <a:solidFill>
                  <a:prstClr val="black"/>
                </a:solidFill>
                <a:latin typeface="Meiryo UI" panose="020B0604030504040204" pitchFamily="50" charset="-128"/>
                <a:ea typeface="Meiryo UI" panose="020B0604030504040204" pitchFamily="50" charset="-128"/>
              </a:rPr>
              <a:t>促進や大学</a:t>
            </a:r>
            <a:r>
              <a:rPr kumimoji="1" lang="ja-JP" altLang="en-US" sz="1200" dirty="0">
                <a:solidFill>
                  <a:prstClr val="black"/>
                </a:solidFill>
                <a:latin typeface="Meiryo UI" panose="020B0604030504040204" pitchFamily="50" charset="-128"/>
                <a:ea typeface="Meiryo UI" panose="020B0604030504040204" pitchFamily="50" charset="-128"/>
              </a:rPr>
              <a:t>に戻って経営を学ぶ</a:t>
            </a:r>
            <a:r>
              <a:rPr kumimoji="1" lang="ja-JP" altLang="en-US" sz="1200" dirty="0" smtClean="0">
                <a:solidFill>
                  <a:prstClr val="black"/>
                </a:solidFill>
                <a:latin typeface="Meiryo UI" panose="020B0604030504040204" pitchFamily="50" charset="-128"/>
                <a:ea typeface="Meiryo UI" panose="020B0604030504040204" pitchFamily="50" charset="-128"/>
              </a:rPr>
              <a:t>機会の設定</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基礎</a:t>
            </a:r>
            <a:r>
              <a:rPr kumimoji="1" lang="ja-JP" altLang="en-US" sz="1200" dirty="0">
                <a:solidFill>
                  <a:prstClr val="black"/>
                </a:solidFill>
                <a:latin typeface="Meiryo UI" panose="020B0604030504040204" pitchFamily="50" charset="-128"/>
                <a:ea typeface="Meiryo UI" panose="020B0604030504040204" pitchFamily="50" charset="-128"/>
              </a:rPr>
              <a:t>学力の</a:t>
            </a:r>
            <a:r>
              <a:rPr kumimoji="1" lang="ja-JP" altLang="en-US" sz="1200" dirty="0" smtClean="0">
                <a:solidFill>
                  <a:prstClr val="black"/>
                </a:solidFill>
                <a:latin typeface="Meiryo UI" panose="020B0604030504040204" pitchFamily="50" charset="-128"/>
                <a:ea typeface="Meiryo UI" panose="020B0604030504040204" pitchFamily="50" charset="-128"/>
              </a:rPr>
              <a:t>充実、</a:t>
            </a:r>
            <a:r>
              <a:rPr kumimoji="1" lang="ja-JP" altLang="en-US" sz="1200" dirty="0">
                <a:solidFill>
                  <a:prstClr val="black"/>
                </a:solidFill>
                <a:latin typeface="Meiryo UI" panose="020B0604030504040204" pitchFamily="50" charset="-128"/>
                <a:ea typeface="Meiryo UI" panose="020B0604030504040204" pitchFamily="50" charset="-128"/>
              </a:rPr>
              <a:t>国際</a:t>
            </a:r>
            <a:r>
              <a:rPr kumimoji="1" lang="ja-JP" altLang="en-US" sz="1200" dirty="0" smtClean="0">
                <a:solidFill>
                  <a:prstClr val="black"/>
                </a:solidFill>
                <a:latin typeface="Meiryo UI" panose="020B0604030504040204" pitchFamily="50" charset="-128"/>
                <a:ea typeface="Meiryo UI" panose="020B0604030504040204" pitchFamily="50" charset="-128"/>
              </a:rPr>
              <a:t>バカロレア校や高等</a:t>
            </a:r>
            <a:r>
              <a:rPr kumimoji="1" lang="ja-JP" altLang="en-US" sz="1200" dirty="0">
                <a:solidFill>
                  <a:prstClr val="black"/>
                </a:solidFill>
                <a:latin typeface="Meiryo UI" panose="020B0604030504040204" pitchFamily="50" charset="-128"/>
                <a:ea typeface="Meiryo UI" panose="020B0604030504040204" pitchFamily="50" charset="-128"/>
              </a:rPr>
              <a:t>専門</a:t>
            </a:r>
            <a:r>
              <a:rPr kumimoji="1" lang="ja-JP" altLang="en-US" sz="1200" dirty="0" smtClean="0">
                <a:solidFill>
                  <a:prstClr val="black"/>
                </a:solidFill>
                <a:latin typeface="Meiryo UI" panose="020B0604030504040204" pitchFamily="50" charset="-128"/>
                <a:ea typeface="Meiryo UI" panose="020B0604030504040204" pitchFamily="50" charset="-128"/>
              </a:rPr>
              <a:t>学校からの大学進学など、多様</a:t>
            </a:r>
            <a:r>
              <a:rPr kumimoji="1" lang="ja-JP" altLang="en-US" sz="1200" dirty="0">
                <a:solidFill>
                  <a:prstClr val="black"/>
                </a:solidFill>
                <a:latin typeface="Meiryo UI" panose="020B0604030504040204" pitchFamily="50" charset="-128"/>
                <a:ea typeface="Meiryo UI" panose="020B0604030504040204" pitchFamily="50" charset="-128"/>
              </a:rPr>
              <a:t>な学習ルートの</a:t>
            </a:r>
            <a:r>
              <a:rPr kumimoji="1" lang="ja-JP" altLang="en-US" sz="1200" dirty="0" smtClean="0">
                <a:solidFill>
                  <a:prstClr val="black"/>
                </a:solidFill>
                <a:latin typeface="Meiryo UI" panose="020B0604030504040204" pitchFamily="50" charset="-128"/>
                <a:ea typeface="Meiryo UI" panose="020B0604030504040204" pitchFamily="50" charset="-128"/>
              </a:rPr>
              <a:t>整備</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lvl="1">
              <a:defRPr/>
            </a:pPr>
            <a:r>
              <a:rPr kumimoji="1" lang="ja-JP" altLang="en-US" sz="1200" dirty="0">
                <a:solidFill>
                  <a:prstClr val="black"/>
                </a:solidFill>
                <a:latin typeface="Meiryo UI" panose="020B0604030504040204" pitchFamily="50" charset="-128"/>
                <a:ea typeface="Meiryo UI" panose="020B0604030504040204" pitchFamily="50" charset="-128"/>
              </a:rPr>
              <a:t>（人材流動化とリカレント教育）</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行政による職場</a:t>
            </a:r>
            <a:r>
              <a:rPr kumimoji="1" lang="ja-JP" altLang="en-US" sz="1200" dirty="0">
                <a:solidFill>
                  <a:prstClr val="black"/>
                </a:solidFill>
                <a:latin typeface="Meiryo UI" panose="020B0604030504040204" pitchFamily="50" charset="-128"/>
                <a:ea typeface="Meiryo UI" panose="020B0604030504040204" pitchFamily="50" charset="-128"/>
              </a:rPr>
              <a:t>理解を深める</a:t>
            </a:r>
            <a:r>
              <a:rPr kumimoji="1" lang="ja-JP" altLang="en-US" sz="1200" dirty="0" smtClean="0">
                <a:solidFill>
                  <a:prstClr val="black"/>
                </a:solidFill>
                <a:latin typeface="Meiryo UI" panose="020B0604030504040204" pitchFamily="50" charset="-128"/>
                <a:ea typeface="Meiryo UI" panose="020B0604030504040204" pitchFamily="50" charset="-128"/>
              </a:rPr>
              <a:t>啓発、</a:t>
            </a:r>
            <a:r>
              <a:rPr kumimoji="1" lang="ja-JP" altLang="en-US" sz="1200" dirty="0">
                <a:solidFill>
                  <a:prstClr val="black"/>
                </a:solidFill>
                <a:latin typeface="Meiryo UI" panose="020B0604030504040204" pitchFamily="50" charset="-128"/>
                <a:ea typeface="Meiryo UI" panose="020B0604030504040204" pitchFamily="50" charset="-128"/>
              </a:rPr>
              <a:t>大阪公立大学などにおける学び直しの</a:t>
            </a:r>
            <a:r>
              <a:rPr kumimoji="1" lang="ja-JP" altLang="en-US" sz="1200" dirty="0" smtClean="0">
                <a:solidFill>
                  <a:prstClr val="black"/>
                </a:solidFill>
                <a:latin typeface="Meiryo UI" panose="020B0604030504040204" pitchFamily="50" charset="-128"/>
                <a:ea typeface="Meiryo UI" panose="020B0604030504040204" pitchFamily="50" charset="-128"/>
              </a:rPr>
              <a:t>機会の拡大</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成長分野への人材の流動性を</a:t>
            </a:r>
            <a:r>
              <a:rPr kumimoji="1" lang="ja-JP" altLang="en-US" sz="1200" dirty="0" smtClean="0">
                <a:solidFill>
                  <a:prstClr val="black"/>
                </a:solidFill>
                <a:latin typeface="Meiryo UI" panose="020B0604030504040204" pitchFamily="50" charset="-128"/>
                <a:ea typeface="Meiryo UI" panose="020B0604030504040204" pitchFamily="50" charset="-128"/>
              </a:rPr>
              <a:t>高めるための、スキル</a:t>
            </a:r>
            <a:r>
              <a:rPr kumimoji="1" lang="ja-JP" altLang="en-US" sz="1200" dirty="0">
                <a:solidFill>
                  <a:prstClr val="black"/>
                </a:solidFill>
                <a:latin typeface="Meiryo UI" panose="020B0604030504040204" pitchFamily="50" charset="-128"/>
                <a:ea typeface="Meiryo UI" panose="020B0604030504040204" pitchFamily="50" charset="-128"/>
              </a:rPr>
              <a:t>の更新とマッチングにつなげるシステムの構築</a:t>
            </a:r>
            <a:r>
              <a:rPr kumimoji="1" lang="ja-JP" altLang="en-US" sz="1200" dirty="0" smtClean="0">
                <a:solidFill>
                  <a:prstClr val="black"/>
                </a:solidFill>
                <a:latin typeface="Meiryo UI" panose="020B0604030504040204" pitchFamily="50" charset="-128"/>
                <a:ea typeface="Meiryo UI" panose="020B0604030504040204" pitchFamily="50" charset="-128"/>
              </a:rPr>
              <a:t>など</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セーフティネット</a:t>
            </a:r>
            <a:r>
              <a:rPr kumimoji="1" lang="ja-JP" altLang="en-US" sz="1200" dirty="0">
                <a:solidFill>
                  <a:prstClr val="black"/>
                </a:solidFill>
                <a:latin typeface="Meiryo UI" panose="020B0604030504040204" pitchFamily="50" charset="-128"/>
                <a:ea typeface="Meiryo UI" panose="020B0604030504040204" pitchFamily="50" charset="-128"/>
              </a:rPr>
              <a:t>の</a:t>
            </a:r>
            <a:r>
              <a:rPr kumimoji="1" lang="ja-JP" altLang="en-US" sz="1200" dirty="0" smtClean="0">
                <a:solidFill>
                  <a:prstClr val="black"/>
                </a:solidFill>
                <a:latin typeface="Meiryo UI" panose="020B0604030504040204" pitchFamily="50" charset="-128"/>
                <a:ea typeface="Meiryo UI" panose="020B0604030504040204" pitchFamily="50" charset="-128"/>
              </a:rPr>
              <a:t>強化</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0" lvl="1">
              <a:defRPr/>
            </a:pPr>
            <a:r>
              <a:rPr kumimoji="1" lang="ja-JP" altLang="en-US" sz="1200" dirty="0" smtClean="0">
                <a:solidFill>
                  <a:prstClr val="black"/>
                </a:solidFill>
                <a:latin typeface="Meiryo UI" panose="020B0604030504040204" pitchFamily="50" charset="-128"/>
                <a:ea typeface="Meiryo UI" panose="020B0604030504040204" pitchFamily="50" charset="-128"/>
              </a:rPr>
              <a:t>（人材の多様化）</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女性、外国人に加え、シニア、さらには</a:t>
            </a:r>
            <a:r>
              <a:rPr kumimoji="1" lang="ja-JP" altLang="en-US" sz="1200" dirty="0" err="1">
                <a:solidFill>
                  <a:prstClr val="black"/>
                </a:solidFill>
                <a:latin typeface="Meiryo UI" panose="020B0604030504040204" pitchFamily="50" charset="-128"/>
                <a:ea typeface="Meiryo UI" panose="020B0604030504040204" pitchFamily="50" charset="-128"/>
              </a:rPr>
              <a:t>障がい</a:t>
            </a:r>
            <a:r>
              <a:rPr kumimoji="1" lang="ja-JP" altLang="en-US" sz="1200" dirty="0">
                <a:solidFill>
                  <a:prstClr val="black"/>
                </a:solidFill>
                <a:latin typeface="Meiryo UI" panose="020B0604030504040204" pitchFamily="50" charset="-128"/>
                <a:ea typeface="Meiryo UI" panose="020B0604030504040204" pitchFamily="50" charset="-128"/>
              </a:rPr>
              <a:t>者など様々な方々が安心して活躍できる</a:t>
            </a:r>
            <a:r>
              <a:rPr kumimoji="1" lang="ja-JP" altLang="en-US" sz="1200" dirty="0" smtClean="0">
                <a:solidFill>
                  <a:prstClr val="black"/>
                </a:solidFill>
                <a:latin typeface="Meiryo UI" panose="020B0604030504040204" pitchFamily="50" charset="-128"/>
                <a:ea typeface="Meiryo UI" panose="020B0604030504040204" pitchFamily="50" charset="-128"/>
              </a:rPr>
              <a:t>環境づくり</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全国と比べ就業率の低い女性が、様々な場面で活躍できる環境</a:t>
            </a:r>
            <a:r>
              <a:rPr kumimoji="1" lang="ja-JP" altLang="en-US" sz="1200" dirty="0" smtClean="0">
                <a:solidFill>
                  <a:prstClr val="black"/>
                </a:solidFill>
                <a:latin typeface="Meiryo UI" panose="020B0604030504040204" pitchFamily="50" charset="-128"/>
                <a:ea typeface="Meiryo UI" panose="020B0604030504040204" pitchFamily="50" charset="-128"/>
              </a:rPr>
              <a:t>整備</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外国人材に選ばれる</a:t>
            </a:r>
            <a:r>
              <a:rPr kumimoji="1" lang="ja-JP" altLang="en-US" sz="1200" dirty="0" smtClean="0">
                <a:solidFill>
                  <a:prstClr val="black"/>
                </a:solidFill>
                <a:latin typeface="Meiryo UI" panose="020B0604030504040204" pitchFamily="50" charset="-128"/>
                <a:ea typeface="Meiryo UI" panose="020B0604030504040204" pitchFamily="50" charset="-128"/>
              </a:rPr>
              <a:t>ための、</a:t>
            </a:r>
            <a:r>
              <a:rPr kumimoji="1" lang="ja-JP" altLang="en-US" sz="1200" dirty="0">
                <a:solidFill>
                  <a:prstClr val="black"/>
                </a:solidFill>
                <a:latin typeface="Meiryo UI" panose="020B0604030504040204" pitchFamily="50" charset="-128"/>
                <a:ea typeface="Meiryo UI" panose="020B0604030504040204" pitchFamily="50" charset="-128"/>
              </a:rPr>
              <a:t>子弟の公教育など共生</a:t>
            </a:r>
            <a:r>
              <a:rPr kumimoji="1" lang="ja-JP" altLang="en-US" sz="1200" dirty="0" smtClean="0">
                <a:solidFill>
                  <a:prstClr val="black"/>
                </a:solidFill>
                <a:latin typeface="Meiryo UI" panose="020B0604030504040204" pitchFamily="50" charset="-128"/>
                <a:ea typeface="Meiryo UI" panose="020B0604030504040204" pitchFamily="50" charset="-128"/>
              </a:rPr>
              <a:t>環境づくりと留学生</a:t>
            </a:r>
            <a:r>
              <a:rPr kumimoji="1" lang="ja-JP" altLang="en-US" sz="1200" dirty="0">
                <a:solidFill>
                  <a:prstClr val="black"/>
                </a:solidFill>
                <a:latin typeface="Meiryo UI" panose="020B0604030504040204" pitchFamily="50" charset="-128"/>
                <a:ea typeface="Meiryo UI" panose="020B0604030504040204" pitchFamily="50" charset="-128"/>
              </a:rPr>
              <a:t>の</a:t>
            </a:r>
            <a:r>
              <a:rPr kumimoji="1" lang="ja-JP" altLang="en-US" sz="1200" dirty="0" smtClean="0">
                <a:solidFill>
                  <a:prstClr val="black"/>
                </a:solidFill>
                <a:latin typeface="Meiryo UI" panose="020B0604030504040204" pitchFamily="50" charset="-128"/>
                <a:ea typeface="Meiryo UI" panose="020B0604030504040204" pitchFamily="50" charset="-128"/>
              </a:rPr>
              <a:t>定着</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0" lvl="1">
              <a:defRPr/>
            </a:pPr>
            <a:r>
              <a:rPr kumimoji="1" lang="ja-JP" altLang="en-US" sz="1200" dirty="0" smtClean="0">
                <a:solidFill>
                  <a:prstClr val="black"/>
                </a:solidFill>
                <a:latin typeface="Meiryo UI" panose="020B0604030504040204" pitchFamily="50" charset="-128"/>
                <a:ea typeface="Meiryo UI" panose="020B0604030504040204" pitchFamily="50" charset="-128"/>
              </a:rPr>
              <a:t>（若者）</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7675" lvl="1"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若者起点の観点から</a:t>
            </a:r>
            <a:r>
              <a:rPr kumimoji="1" lang="ja-JP" altLang="en-US" sz="1200" dirty="0" smtClean="0">
                <a:solidFill>
                  <a:prstClr val="black"/>
                </a:solidFill>
                <a:latin typeface="Meiryo UI" panose="020B0604030504040204" pitchFamily="50" charset="-128"/>
                <a:ea typeface="Meiryo UI" panose="020B0604030504040204" pitchFamily="50" charset="-128"/>
              </a:rPr>
              <a:t>、在住</a:t>
            </a:r>
            <a:r>
              <a:rPr kumimoji="1" lang="ja-JP" altLang="en-US" sz="1200" dirty="0">
                <a:solidFill>
                  <a:prstClr val="black"/>
                </a:solidFill>
                <a:latin typeface="Meiryo UI" panose="020B0604030504040204" pitchFamily="50" charset="-128"/>
                <a:ea typeface="Meiryo UI" panose="020B0604030504040204" pitchFamily="50" charset="-128"/>
              </a:rPr>
              <a:t>の若者のより一層の活躍・定着</a:t>
            </a:r>
            <a:r>
              <a:rPr kumimoji="1" lang="ja-JP" altLang="en-US" sz="1200" dirty="0" smtClean="0">
                <a:solidFill>
                  <a:prstClr val="black"/>
                </a:solidFill>
                <a:latin typeface="Meiryo UI" panose="020B0604030504040204" pitchFamily="50" charset="-128"/>
                <a:ea typeface="Meiryo UI" panose="020B0604030504040204" pitchFamily="50" charset="-128"/>
              </a:rPr>
              <a:t>、一度</a:t>
            </a:r>
            <a:r>
              <a:rPr kumimoji="1" lang="ja-JP" altLang="en-US" sz="1200" dirty="0">
                <a:solidFill>
                  <a:prstClr val="black"/>
                </a:solidFill>
                <a:latin typeface="Meiryo UI" panose="020B0604030504040204" pitchFamily="50" charset="-128"/>
                <a:ea typeface="Meiryo UI" panose="020B0604030504040204" pitchFamily="50" charset="-128"/>
              </a:rPr>
              <a:t>大阪を離れた若者の</a:t>
            </a:r>
            <a:r>
              <a:rPr kumimoji="1" lang="en-US" altLang="ja-JP" sz="1200" dirty="0">
                <a:solidFill>
                  <a:prstClr val="black"/>
                </a:solidFill>
                <a:latin typeface="Meiryo UI" panose="020B0604030504040204" pitchFamily="50" charset="-128"/>
                <a:ea typeface="Meiryo UI" panose="020B0604030504040204" pitchFamily="50" charset="-128"/>
              </a:rPr>
              <a:t>U</a:t>
            </a:r>
            <a:r>
              <a:rPr kumimoji="1" lang="ja-JP" altLang="en-US" sz="1200" dirty="0">
                <a:solidFill>
                  <a:prstClr val="black"/>
                </a:solidFill>
                <a:latin typeface="Meiryo UI" panose="020B0604030504040204" pitchFamily="50" charset="-128"/>
                <a:ea typeface="Meiryo UI" panose="020B0604030504040204" pitchFamily="50" charset="-128"/>
              </a:rPr>
              <a:t>ターンの促進</a:t>
            </a:r>
            <a:r>
              <a:rPr kumimoji="1" lang="ja-JP" altLang="en-US" sz="1200" dirty="0" smtClean="0">
                <a:solidFill>
                  <a:prstClr val="black"/>
                </a:solidFill>
                <a:latin typeface="Meiryo UI" panose="020B0604030504040204" pitchFamily="50" charset="-128"/>
                <a:ea typeface="Meiryo UI" panose="020B0604030504040204" pitchFamily="50" charset="-128"/>
              </a:rPr>
              <a:t>、国内外</a:t>
            </a:r>
            <a:r>
              <a:rPr kumimoji="1" lang="ja-JP" altLang="en-US" sz="1200" dirty="0">
                <a:solidFill>
                  <a:prstClr val="black"/>
                </a:solidFill>
                <a:latin typeface="Meiryo UI" panose="020B0604030504040204" pitchFamily="50" charset="-128"/>
                <a:ea typeface="Meiryo UI" panose="020B0604030504040204" pitchFamily="50" charset="-128"/>
              </a:rPr>
              <a:t>からの若手人材の集積</a:t>
            </a:r>
            <a:r>
              <a:rPr kumimoji="1" lang="ja-JP" altLang="en-US" sz="1200" dirty="0" smtClean="0">
                <a:solidFill>
                  <a:prstClr val="black"/>
                </a:solidFill>
                <a:latin typeface="Meiryo UI" panose="020B0604030504040204" pitchFamily="50" charset="-128"/>
                <a:ea typeface="Meiryo UI" panose="020B0604030504040204" pitchFamily="50" charset="-128"/>
              </a:rPr>
              <a:t>など</a:t>
            </a:r>
            <a:endParaRPr kumimoji="1" lang="en-US" altLang="ja-JP" sz="1600" dirty="0">
              <a:solidFill>
                <a:prstClr val="black"/>
              </a:solidFill>
              <a:latin typeface="Meiryo UI" panose="020B0604030504040204" pitchFamily="50" charset="-128"/>
              <a:ea typeface="Meiryo UI" panose="020B0604030504040204" pitchFamily="50" charset="-128"/>
            </a:endParaRPr>
          </a:p>
          <a:p>
            <a:pPr lvl="0">
              <a:defRPr/>
            </a:pPr>
            <a:r>
              <a:rPr kumimoji="1" lang="en-US" altLang="ja-JP" sz="1600" dirty="0">
                <a:solidFill>
                  <a:prstClr val="black"/>
                </a:solidFill>
                <a:latin typeface="Meiryo UI" panose="020B0604030504040204" pitchFamily="50" charset="-128"/>
                <a:ea typeface="Meiryo UI" panose="020B0604030504040204" pitchFamily="50" charset="-128"/>
              </a:rPr>
              <a:t>【</a:t>
            </a:r>
            <a:r>
              <a:rPr kumimoji="1" lang="ja-JP" altLang="en-US" sz="1600" dirty="0">
                <a:solidFill>
                  <a:prstClr val="black"/>
                </a:solidFill>
                <a:latin typeface="Meiryo UI" panose="020B0604030504040204" pitchFamily="50" charset="-128"/>
                <a:ea typeface="Meiryo UI" panose="020B0604030504040204" pitchFamily="50" charset="-128"/>
              </a:rPr>
              <a:t>ＤＸ</a:t>
            </a:r>
            <a:r>
              <a:rPr kumimoji="1" lang="en-US" altLang="ja-JP" sz="1600" dirty="0">
                <a:solidFill>
                  <a:prstClr val="black"/>
                </a:solidFill>
                <a:latin typeface="Meiryo UI" panose="020B0604030504040204" pitchFamily="50" charset="-128"/>
                <a:ea typeface="Meiryo UI" panose="020B0604030504040204" pitchFamily="50" charset="-128"/>
              </a:rPr>
              <a:t>】</a:t>
            </a:r>
          </a:p>
          <a:p>
            <a:pPr marL="447675" lvl="0"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健康データを提供した住民に対する</a:t>
            </a:r>
            <a:r>
              <a:rPr kumimoji="1" lang="ja-JP" altLang="en-US" sz="1200" dirty="0" smtClean="0">
                <a:solidFill>
                  <a:prstClr val="black"/>
                </a:solidFill>
                <a:latin typeface="Meiryo UI" panose="020B0604030504040204" pitchFamily="50" charset="-128"/>
                <a:ea typeface="Meiryo UI" panose="020B0604030504040204" pitchFamily="50" charset="-128"/>
              </a:rPr>
              <a:t>、それぞれ</a:t>
            </a:r>
            <a:r>
              <a:rPr kumimoji="1" lang="ja-JP" altLang="en-US" sz="1200" dirty="0">
                <a:solidFill>
                  <a:prstClr val="black"/>
                </a:solidFill>
                <a:latin typeface="Meiryo UI" panose="020B0604030504040204" pitchFamily="50" charset="-128"/>
                <a:ea typeface="Meiryo UI" panose="020B0604030504040204" pitchFamily="50" charset="-128"/>
              </a:rPr>
              <a:t>の健康状況やニーズに併せた</a:t>
            </a:r>
            <a:r>
              <a:rPr kumimoji="1" lang="ja-JP" altLang="en-US" sz="1200" dirty="0" smtClean="0">
                <a:solidFill>
                  <a:prstClr val="black"/>
                </a:solidFill>
                <a:latin typeface="Meiryo UI" panose="020B0604030504040204" pitchFamily="50" charset="-128"/>
                <a:ea typeface="Meiryo UI" panose="020B0604030504040204" pitchFamily="50" charset="-128"/>
              </a:rPr>
              <a:t>サービスの提供</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0"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スーパーシティ型国家戦略特区の区域の</a:t>
            </a:r>
            <a:r>
              <a:rPr kumimoji="1" lang="ja-JP" altLang="en-US" sz="1200" dirty="0">
                <a:solidFill>
                  <a:prstClr val="black"/>
                </a:solidFill>
                <a:latin typeface="Meiryo UI" panose="020B0604030504040204" pitchFamily="50" charset="-128"/>
                <a:ea typeface="Meiryo UI" panose="020B0604030504040204" pitchFamily="50" charset="-128"/>
              </a:rPr>
              <a:t>指定のもと、先端ヘルスケアサービスや広域データ連携基盤（</a:t>
            </a:r>
            <a:r>
              <a:rPr kumimoji="1" lang="en-US" altLang="ja-JP" sz="1200" dirty="0">
                <a:solidFill>
                  <a:prstClr val="black"/>
                </a:solidFill>
                <a:latin typeface="Meiryo UI" panose="020B0604030504040204" pitchFamily="50" charset="-128"/>
                <a:ea typeface="Meiryo UI" panose="020B0604030504040204" pitchFamily="50" charset="-128"/>
              </a:rPr>
              <a:t>ORDEN</a:t>
            </a:r>
            <a:r>
              <a:rPr kumimoji="1" lang="ja-JP" altLang="en-US" sz="1200" dirty="0">
                <a:solidFill>
                  <a:prstClr val="black"/>
                </a:solidFill>
                <a:latin typeface="Meiryo UI" panose="020B0604030504040204" pitchFamily="50" charset="-128"/>
                <a:ea typeface="Meiryo UI" panose="020B0604030504040204" pitchFamily="50" charset="-128"/>
              </a:rPr>
              <a:t>）</a:t>
            </a:r>
            <a:r>
              <a:rPr kumimoji="1" lang="ja-JP" altLang="en-US" sz="1200" dirty="0" smtClean="0">
                <a:solidFill>
                  <a:prstClr val="black"/>
                </a:solidFill>
                <a:latin typeface="Meiryo UI" panose="020B0604030504040204" pitchFamily="50" charset="-128"/>
                <a:ea typeface="Meiryo UI" panose="020B0604030504040204" pitchFamily="50" charset="-128"/>
              </a:rPr>
              <a:t>整備</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0"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中</a:t>
            </a:r>
            <a:r>
              <a:rPr kumimoji="1" lang="ja-JP" altLang="en-US" sz="1200" dirty="0" smtClean="0">
                <a:solidFill>
                  <a:prstClr val="black"/>
                </a:solidFill>
                <a:latin typeface="Meiryo UI" panose="020B0604030504040204" pitchFamily="50" charset="-128"/>
                <a:ea typeface="Meiryo UI" panose="020B0604030504040204" pitchFamily="50" charset="-128"/>
              </a:rPr>
              <a:t>小企業向けの基本的</a:t>
            </a:r>
            <a:r>
              <a:rPr kumimoji="1" lang="ja-JP" altLang="en-US" sz="1200" dirty="0">
                <a:solidFill>
                  <a:prstClr val="black"/>
                </a:solidFill>
                <a:latin typeface="Meiryo UI" panose="020B0604030504040204" pitchFamily="50" charset="-128"/>
                <a:ea typeface="Meiryo UI" panose="020B0604030504040204" pitchFamily="50" charset="-128"/>
              </a:rPr>
              <a:t>なデジタル</a:t>
            </a:r>
            <a:r>
              <a:rPr kumimoji="1" lang="ja-JP" altLang="en-US" sz="1200" dirty="0" smtClean="0">
                <a:solidFill>
                  <a:prstClr val="black"/>
                </a:solidFill>
                <a:latin typeface="Meiryo UI" panose="020B0604030504040204" pitchFamily="50" charset="-128"/>
                <a:ea typeface="Meiryo UI" panose="020B0604030504040204" pitchFamily="50" charset="-128"/>
              </a:rPr>
              <a:t>講座などの学び、</a:t>
            </a:r>
            <a:r>
              <a:rPr kumimoji="1" lang="ja-JP" altLang="en-US" sz="1200" dirty="0">
                <a:solidFill>
                  <a:prstClr val="black"/>
                </a:solidFill>
                <a:latin typeface="Meiryo UI" panose="020B0604030504040204" pitchFamily="50" charset="-128"/>
                <a:ea typeface="Meiryo UI" panose="020B0604030504040204" pitchFamily="50" charset="-128"/>
              </a:rPr>
              <a:t>日常業務へのソフトの</a:t>
            </a:r>
            <a:r>
              <a:rPr kumimoji="1" lang="ja-JP" altLang="en-US" sz="1200" dirty="0" smtClean="0">
                <a:solidFill>
                  <a:prstClr val="black"/>
                </a:solidFill>
                <a:latin typeface="Meiryo UI" panose="020B0604030504040204" pitchFamily="50" charset="-128"/>
                <a:ea typeface="Meiryo UI" panose="020B0604030504040204" pitchFamily="50" charset="-128"/>
              </a:rPr>
              <a:t>活用</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lvl="0"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製造現場で長年にわたり培われてきた属人的な</a:t>
            </a:r>
            <a:r>
              <a:rPr kumimoji="1" lang="ja-JP" altLang="en-US" sz="1200" dirty="0" smtClean="0">
                <a:solidFill>
                  <a:prstClr val="black"/>
                </a:solidFill>
                <a:latin typeface="Meiryo UI" panose="020B0604030504040204" pitchFamily="50" charset="-128"/>
                <a:ea typeface="Meiryo UI" panose="020B0604030504040204" pitchFamily="50" charset="-128"/>
              </a:rPr>
              <a:t>ノウハウについて、データ化による継承や</a:t>
            </a:r>
            <a:r>
              <a:rPr kumimoji="1" lang="en-US" altLang="ja-JP" sz="1200" dirty="0" smtClean="0">
                <a:solidFill>
                  <a:prstClr val="black"/>
                </a:solidFill>
                <a:latin typeface="Meiryo UI" panose="020B0604030504040204" pitchFamily="50" charset="-128"/>
                <a:ea typeface="Meiryo UI" panose="020B0604030504040204" pitchFamily="50" charset="-128"/>
              </a:rPr>
              <a:t>AI</a:t>
            </a:r>
            <a:r>
              <a:rPr kumimoji="1" lang="ja-JP" altLang="en-US" sz="1200" dirty="0">
                <a:solidFill>
                  <a:prstClr val="black"/>
                </a:solidFill>
                <a:latin typeface="Meiryo UI" panose="020B0604030504040204" pitchFamily="50" charset="-128"/>
                <a:ea typeface="Meiryo UI" panose="020B0604030504040204" pitchFamily="50" charset="-128"/>
              </a:rPr>
              <a:t>や</a:t>
            </a:r>
            <a:r>
              <a:rPr kumimoji="1" lang="en-US" altLang="ja-JP" sz="1200" dirty="0" err="1">
                <a:solidFill>
                  <a:prstClr val="black"/>
                </a:solidFill>
                <a:latin typeface="Meiryo UI" panose="020B0604030504040204" pitchFamily="50" charset="-128"/>
                <a:ea typeface="Meiryo UI" panose="020B0604030504040204" pitchFamily="50" charset="-128"/>
              </a:rPr>
              <a:t>IoT</a:t>
            </a:r>
            <a:r>
              <a:rPr kumimoji="1" lang="ja-JP" altLang="en-US" sz="1200" dirty="0">
                <a:solidFill>
                  <a:prstClr val="black"/>
                </a:solidFill>
                <a:latin typeface="Meiryo UI" panose="020B0604030504040204" pitchFamily="50" charset="-128"/>
                <a:ea typeface="Meiryo UI" panose="020B0604030504040204" pitchFamily="50" charset="-128"/>
              </a:rPr>
              <a:t>を活用</a:t>
            </a:r>
            <a:r>
              <a:rPr kumimoji="1" lang="ja-JP" altLang="en-US" sz="1200" dirty="0" smtClean="0">
                <a:solidFill>
                  <a:prstClr val="black"/>
                </a:solidFill>
                <a:latin typeface="Meiryo UI" panose="020B0604030504040204" pitchFamily="50" charset="-128"/>
                <a:ea typeface="Meiryo UI" panose="020B0604030504040204" pitchFamily="50" charset="-128"/>
              </a:rPr>
              <a:t>した分析</a:t>
            </a:r>
            <a:endParaRPr kumimoji="1" lang="en-US" altLang="ja-JP" sz="1600" dirty="0">
              <a:solidFill>
                <a:prstClr val="black"/>
              </a:solidFill>
              <a:latin typeface="Meiryo UI" panose="020B0604030504040204" pitchFamily="50" charset="-128"/>
              <a:ea typeface="Meiryo UI" panose="020B0604030504040204" pitchFamily="50" charset="-128"/>
            </a:endParaRPr>
          </a:p>
          <a:p>
            <a:pPr lvl="0">
              <a:defRPr/>
            </a:pPr>
            <a:r>
              <a:rPr kumimoji="1" lang="en-US" altLang="ja-JP" sz="1600" dirty="0">
                <a:solidFill>
                  <a:prstClr val="black"/>
                </a:solidFill>
                <a:latin typeface="Meiryo UI" panose="020B0604030504040204" pitchFamily="50" charset="-128"/>
                <a:ea typeface="Meiryo UI" panose="020B0604030504040204" pitchFamily="50" charset="-128"/>
              </a:rPr>
              <a:t>【</a:t>
            </a:r>
            <a:r>
              <a:rPr kumimoji="1" lang="ja-JP" altLang="en-US" sz="1600" dirty="0">
                <a:solidFill>
                  <a:prstClr val="black"/>
                </a:solidFill>
                <a:latin typeface="Meiryo UI" panose="020B0604030504040204" pitchFamily="50" charset="-128"/>
                <a:ea typeface="Meiryo UI" panose="020B0604030504040204" pitchFamily="50" charset="-128"/>
              </a:rPr>
              <a:t>その他</a:t>
            </a:r>
            <a:r>
              <a:rPr kumimoji="1" lang="en-US" altLang="ja-JP" sz="1600" dirty="0" smtClean="0">
                <a:solidFill>
                  <a:prstClr val="black"/>
                </a:solidFill>
                <a:latin typeface="Meiryo UI" panose="020B0604030504040204" pitchFamily="50" charset="-128"/>
                <a:ea typeface="Meiryo UI" panose="020B0604030504040204" pitchFamily="50" charset="-128"/>
              </a:rPr>
              <a:t>】</a:t>
            </a:r>
          </a:p>
          <a:p>
            <a:pPr lvl="0">
              <a:defRPr/>
            </a:pPr>
            <a:r>
              <a:rPr kumimoji="1" lang="ja-JP" altLang="en-US" sz="1200" dirty="0">
                <a:solidFill>
                  <a:prstClr val="black"/>
                </a:solidFill>
                <a:latin typeface="Meiryo UI" panose="020B0604030504040204" pitchFamily="50" charset="-128"/>
                <a:ea typeface="Meiryo UI" panose="020B0604030504040204" pitchFamily="50" charset="-128"/>
              </a:rPr>
              <a:t>（１）インフラ・まちづくり</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7675" indent="-285750">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広域的な道路鉄道ネットワーク、空港・港湾、成長をけん引する拠点形成や交通網の整備に加えて、ウォーカブルシティの実現</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a:defRPr/>
            </a:pPr>
            <a:r>
              <a:rPr kumimoji="1" lang="ja-JP" altLang="en-US" sz="1200" dirty="0" smtClean="0">
                <a:solidFill>
                  <a:prstClr val="black"/>
                </a:solidFill>
                <a:latin typeface="Meiryo UI" panose="020B0604030504040204" pitchFamily="50" charset="-128"/>
                <a:ea typeface="Meiryo UI" panose="020B0604030504040204" pitchFamily="50" charset="-128"/>
              </a:rPr>
              <a:t>（２）金融機能</a:t>
            </a:r>
            <a:endParaRPr kumimoji="1" lang="en-US" altLang="ja-JP" sz="1200" dirty="0" smtClean="0">
              <a:solidFill>
                <a:prstClr val="black"/>
              </a:solidFill>
              <a:latin typeface="Meiryo UI" panose="020B0604030504040204" pitchFamily="50" charset="-128"/>
              <a:ea typeface="Meiryo UI" panose="020B0604030504040204" pitchFamily="50" charset="-128"/>
            </a:endParaRPr>
          </a:p>
          <a:p>
            <a:pPr marL="447675"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スタートアップへ</a:t>
            </a:r>
            <a:r>
              <a:rPr kumimoji="1" lang="ja-JP" altLang="en-US" sz="1200" dirty="0" smtClean="0">
                <a:solidFill>
                  <a:prstClr val="black"/>
                </a:solidFill>
                <a:latin typeface="Meiryo UI" panose="020B0604030504040204" pitchFamily="50" charset="-128"/>
                <a:ea typeface="Meiryo UI" panose="020B0604030504040204" pitchFamily="50" charset="-128"/>
              </a:rPr>
              <a:t>の支援チャンネルの増加、銀行以外によるリスクマネー供給、デリバティブ商品や</a:t>
            </a:r>
            <a:r>
              <a:rPr kumimoji="1" lang="en-US" altLang="ja-JP" sz="1200" dirty="0" smtClean="0">
                <a:solidFill>
                  <a:prstClr val="black"/>
                </a:solidFill>
                <a:latin typeface="Meiryo UI" panose="020B0604030504040204" pitchFamily="50" charset="-128"/>
                <a:ea typeface="Meiryo UI" panose="020B0604030504040204" pitchFamily="50" charset="-128"/>
              </a:rPr>
              <a:t>ESG</a:t>
            </a:r>
            <a:r>
              <a:rPr kumimoji="1" lang="ja-JP" altLang="en-US" sz="1200" dirty="0">
                <a:solidFill>
                  <a:prstClr val="black"/>
                </a:solidFill>
                <a:latin typeface="Meiryo UI" panose="020B0604030504040204" pitchFamily="50" charset="-128"/>
                <a:ea typeface="Meiryo UI" panose="020B0604030504040204" pitchFamily="50" charset="-128"/>
              </a:rPr>
              <a:t>ファイナンスの強化</a:t>
            </a:r>
            <a:r>
              <a:rPr kumimoji="1" lang="ja-JP" altLang="en-US" sz="1200" dirty="0" smtClean="0">
                <a:solidFill>
                  <a:prstClr val="black"/>
                </a:solidFill>
                <a:latin typeface="Meiryo UI" panose="020B0604030504040204" pitchFamily="50" charset="-128"/>
                <a:ea typeface="Meiryo UI" panose="020B0604030504040204" pitchFamily="50" charset="-128"/>
              </a:rPr>
              <a:t>など</a:t>
            </a:r>
            <a:endParaRPr kumimoji="1" lang="en-US" altLang="ja-JP" sz="1200" dirty="0">
              <a:solidFill>
                <a:prstClr val="black"/>
              </a:solidFill>
              <a:latin typeface="Meiryo UI" panose="020B0604030504040204" pitchFamily="50" charset="-128"/>
              <a:ea typeface="Meiryo UI" panose="020B0604030504040204" pitchFamily="50" charset="-128"/>
            </a:endParaRPr>
          </a:p>
          <a:p>
            <a:pPr>
              <a:defRPr/>
            </a:pPr>
            <a:r>
              <a:rPr kumimoji="1" lang="ja-JP" altLang="en-US" sz="1200" dirty="0">
                <a:solidFill>
                  <a:prstClr val="black"/>
                </a:solidFill>
                <a:latin typeface="Meiryo UI" panose="020B0604030504040204" pitchFamily="50" charset="-128"/>
                <a:ea typeface="Meiryo UI" panose="020B0604030504040204" pitchFamily="50" charset="-128"/>
              </a:rPr>
              <a:t>（３）研究・研修・情報等に関する共有・連携の場</a:t>
            </a:r>
          </a:p>
          <a:p>
            <a:pPr marL="447675" indent="-285750">
              <a:buFont typeface="Wingdings" panose="05000000000000000000" pitchFamily="2" charset="2"/>
              <a:buChar char="l"/>
              <a:defRPr/>
            </a:pPr>
            <a:r>
              <a:rPr kumimoji="1" lang="ja-JP" altLang="en-US" sz="1200" dirty="0">
                <a:solidFill>
                  <a:prstClr val="black"/>
                </a:solidFill>
                <a:latin typeface="Meiryo UI" panose="020B0604030504040204" pitchFamily="50" charset="-128"/>
                <a:ea typeface="Meiryo UI" panose="020B0604030504040204" pitchFamily="50" charset="-128"/>
              </a:rPr>
              <a:t>中小企業が強みに専念できるように</a:t>
            </a:r>
            <a:r>
              <a:rPr kumimoji="1" lang="ja-JP" altLang="en-US" sz="1200" dirty="0" smtClean="0">
                <a:solidFill>
                  <a:prstClr val="black"/>
                </a:solidFill>
                <a:latin typeface="Meiryo UI" panose="020B0604030504040204" pitchFamily="50" charset="-128"/>
                <a:ea typeface="Meiryo UI" panose="020B0604030504040204" pitchFamily="50" charset="-128"/>
              </a:rPr>
              <a:t>、教育や研修、研究や検査の設備、顧客データ等を共通基盤として地域で用意</a:t>
            </a:r>
            <a:endParaRPr kumimoji="1" lang="en-US" altLang="ja-JP" sz="1200" dirty="0">
              <a:solidFill>
                <a:prstClr val="black"/>
              </a:solidFill>
              <a:latin typeface="Meiryo UI" panose="020B0604030504040204" pitchFamily="50" charset="-128"/>
              <a:ea typeface="Meiryo UI" panose="020B0604030504040204" pitchFamily="50" charset="-128"/>
            </a:endParaRPr>
          </a:p>
          <a:p>
            <a:pPr>
              <a:defRPr/>
            </a:pPr>
            <a:r>
              <a:rPr kumimoji="1" lang="ja-JP" altLang="en-US" sz="1200" dirty="0">
                <a:solidFill>
                  <a:prstClr val="black"/>
                </a:solidFill>
                <a:latin typeface="Meiryo UI" panose="020B0604030504040204" pitchFamily="50" charset="-128"/>
                <a:ea typeface="Meiryo UI" panose="020B0604030504040204" pitchFamily="50" charset="-128"/>
              </a:rPr>
              <a:t>（４）実証の場</a:t>
            </a:r>
            <a:endParaRPr kumimoji="1" lang="en-US" altLang="ja-JP" sz="1200" dirty="0">
              <a:solidFill>
                <a:prstClr val="black"/>
              </a:solidFill>
              <a:latin typeface="Meiryo UI" panose="020B0604030504040204" pitchFamily="50" charset="-128"/>
              <a:ea typeface="Meiryo UI" panose="020B0604030504040204" pitchFamily="50" charset="-128"/>
            </a:endParaRPr>
          </a:p>
          <a:p>
            <a:pPr marL="442913" indent="-280988">
              <a:buFont typeface="Wingdings" panose="05000000000000000000" pitchFamily="2" charset="2"/>
              <a:buChar char="l"/>
              <a:defRPr/>
            </a:pPr>
            <a:r>
              <a:rPr kumimoji="1" lang="ja-JP" altLang="en-US" sz="1200" dirty="0" smtClean="0">
                <a:solidFill>
                  <a:prstClr val="black"/>
                </a:solidFill>
                <a:latin typeface="Meiryo UI" panose="020B0604030504040204" pitchFamily="50" charset="-128"/>
                <a:ea typeface="Meiryo UI" panose="020B0604030504040204" pitchFamily="50" charset="-128"/>
              </a:rPr>
              <a:t>新たな経済モデルの実証</a:t>
            </a:r>
            <a:r>
              <a:rPr kumimoji="1" lang="ja-JP" altLang="en-US" sz="1200" dirty="0">
                <a:solidFill>
                  <a:prstClr val="black"/>
                </a:solidFill>
                <a:latin typeface="Meiryo UI" panose="020B0604030504040204" pitchFamily="50" charset="-128"/>
                <a:ea typeface="Meiryo UI" panose="020B0604030504040204" pitchFamily="50" charset="-128"/>
              </a:rPr>
              <a:t>の場としての役割　　　　</a:t>
            </a:r>
            <a:r>
              <a:rPr kumimoji="1" lang="ja-JP" altLang="en-US" sz="1200" dirty="0" smtClean="0">
                <a:solidFill>
                  <a:prstClr val="black"/>
                </a:solidFill>
                <a:latin typeface="Meiryo UI" panose="020B0604030504040204" pitchFamily="50" charset="-128"/>
                <a:ea typeface="Meiryo UI" panose="020B0604030504040204" pitchFamily="50" charset="-128"/>
              </a:rPr>
              <a:t>　　　　　　　　　　　　　　　　　　　　　　</a:t>
            </a:r>
            <a:endParaRPr kumimoji="1" lang="en-US" altLang="ja-JP" sz="1200" dirty="0" smtClean="0">
              <a:solidFill>
                <a:prstClr val="black"/>
              </a:solidFill>
              <a:latin typeface="Meiryo UI" panose="020B0604030504040204" pitchFamily="50" charset="-128"/>
              <a:ea typeface="Meiryo UI" panose="020B0604030504040204" pitchFamily="50" charset="-128"/>
            </a:endParaRPr>
          </a:p>
        </p:txBody>
      </p:sp>
      <p:sp>
        <p:nvSpPr>
          <p:cNvPr id="10" name="テキスト ボックス 9"/>
          <p:cNvSpPr txBox="1"/>
          <p:nvPr/>
        </p:nvSpPr>
        <p:spPr>
          <a:xfrm>
            <a:off x="95951" y="84941"/>
            <a:ext cx="8420490" cy="400110"/>
          </a:xfrm>
          <a:prstGeom prst="rect">
            <a:avLst/>
          </a:prstGeom>
          <a:noFill/>
        </p:spPr>
        <p:txBody>
          <a:bodyPr wrap="squar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rPr>
              <a:t>■　</a:t>
            </a:r>
            <a:r>
              <a:rPr kumimoji="1" lang="ja-JP" altLang="en-US" sz="2000" b="1" i="0" u="none" strike="noStrike" kern="1200" cap="none" spc="0" normalizeH="0" baseline="0" noProof="0" dirty="0" smtClean="0">
                <a:ln>
                  <a:noFill/>
                </a:ln>
                <a:solidFill>
                  <a:prstClr val="black"/>
                </a:solidFill>
                <a:effectLst/>
                <a:uLnTx/>
                <a:uFillTx/>
                <a:latin typeface="Meiryo UI" panose="020B0604030504040204" pitchFamily="50" charset="-128"/>
                <a:ea typeface="Meiryo UI" panose="020B0604030504040204" pitchFamily="50" charset="-128"/>
                <a:cs typeface="+mn-cs"/>
              </a:rPr>
              <a:t>中間論点整理で掲げた主な都市機能</a:t>
            </a:r>
            <a:endParaRPr kumimoji="1" lang="ja-JP" altLang="en-US" sz="2000" b="1" i="0" u="none" strike="noStrike" kern="1200" cap="none" spc="0" normalizeH="0" baseline="0" noProof="0" dirty="0">
              <a:ln>
                <a:noFill/>
              </a:ln>
              <a:solidFill>
                <a:prstClr val="black"/>
              </a:solidFill>
              <a:effectLst/>
              <a:uLnTx/>
              <a:uFillTx/>
              <a:latin typeface="Meiryo UI" panose="020B0604030504040204" pitchFamily="50" charset="-128"/>
              <a:ea typeface="Meiryo UI" panose="020B0604030504040204" pitchFamily="50" charset="-128"/>
              <a:cs typeface="+mn-cs"/>
            </a:endParaRPr>
          </a:p>
        </p:txBody>
      </p:sp>
      <p:sp>
        <p:nvSpPr>
          <p:cNvPr id="3" name="スライド番号プレースホルダー 2"/>
          <p:cNvSpPr>
            <a:spLocks noGrp="1"/>
          </p:cNvSpPr>
          <p:nvPr>
            <p:ph type="sldNum" sz="quarter" idx="12"/>
          </p:nvPr>
        </p:nvSpPr>
        <p:spPr>
          <a:xfrm>
            <a:off x="6970310" y="6492875"/>
            <a:ext cx="2057400" cy="365125"/>
          </a:xfrm>
        </p:spPr>
        <p:txBody>
          <a:bodyPr/>
          <a:lstStyle/>
          <a:p>
            <a:fld id="{50F88186-B17D-4CE3-A887-D91699CF601C}" type="slidenum">
              <a:rPr kumimoji="1" lang="ja-JP" altLang="en-US" smtClean="0"/>
              <a:t>2</a:t>
            </a:fld>
            <a:endParaRPr kumimoji="1" lang="ja-JP" altLang="en-US" dirty="0"/>
          </a:p>
        </p:txBody>
      </p:sp>
    </p:spTree>
    <p:extLst>
      <p:ext uri="{BB962C8B-B14F-4D97-AF65-F5344CB8AC3E}">
        <p14:creationId xmlns:p14="http://schemas.microsoft.com/office/powerpoint/2010/main" val="564840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直線コネクタ 4"/>
          <p:cNvCxnSpPr/>
          <p:nvPr/>
        </p:nvCxnSpPr>
        <p:spPr>
          <a:xfrm>
            <a:off x="216668" y="437104"/>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0" y="-17841"/>
            <a:ext cx="8563111" cy="400110"/>
          </a:xfrm>
          <a:prstGeom prst="rect">
            <a:avLst/>
          </a:prstGeom>
        </p:spPr>
        <p:txBody>
          <a:bodyPr wrap="square">
            <a:spAutoFit/>
          </a:bodyPr>
          <a:lstStyle/>
          <a:p>
            <a:pPr algn="ct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副首都に求められる都市機能をどのように考えるべきか（議論用たたき台）</a:t>
            </a:r>
            <a:endParaRPr lang="en-US" altLang="ja-JP" sz="2000" b="1" dirty="0" smtClean="0">
              <a:latin typeface="Meiryo UI" panose="020B0604030504040204" pitchFamily="50" charset="-128"/>
              <a:ea typeface="Meiryo UI" panose="020B0604030504040204" pitchFamily="50" charset="-128"/>
            </a:endParaRPr>
          </a:p>
        </p:txBody>
      </p:sp>
      <p:sp>
        <p:nvSpPr>
          <p:cNvPr id="24" name="角丸四角形 23"/>
          <p:cNvSpPr/>
          <p:nvPr/>
        </p:nvSpPr>
        <p:spPr>
          <a:xfrm>
            <a:off x="557448" y="479865"/>
            <a:ext cx="8310203" cy="917245"/>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00" dirty="0" smtClean="0">
                <a:solidFill>
                  <a:schemeClr val="tx1"/>
                </a:solidFill>
              </a:rPr>
              <a:t>「</a:t>
            </a:r>
            <a:r>
              <a:rPr kumimoji="1" lang="ja-JP" altLang="en-US" sz="1400" b="1" dirty="0" smtClean="0">
                <a:solidFill>
                  <a:schemeClr val="tx1"/>
                </a:solidFill>
              </a:rPr>
              <a:t>仕事のチャンスと充実した生活環境の両立</a:t>
            </a:r>
            <a:r>
              <a:rPr kumimoji="1" lang="ja-JP" altLang="en-US" sz="1400" dirty="0" smtClean="0">
                <a:solidFill>
                  <a:schemeClr val="tx1"/>
                </a:solidFill>
              </a:rPr>
              <a:t>」をはじめ</a:t>
            </a:r>
            <a:r>
              <a:rPr kumimoji="1" lang="ja-JP" altLang="en-US" sz="1400" b="1" dirty="0" smtClean="0">
                <a:solidFill>
                  <a:schemeClr val="tx1"/>
                </a:solidFill>
              </a:rPr>
              <a:t>誰もが何度でもチャレンジできる社会</a:t>
            </a:r>
            <a:r>
              <a:rPr kumimoji="1" lang="ja-JP" altLang="en-US" sz="1400" dirty="0" smtClean="0">
                <a:solidFill>
                  <a:schemeClr val="tx1"/>
                </a:solidFill>
              </a:rPr>
              <a:t>を実現し、</a:t>
            </a:r>
            <a:r>
              <a:rPr kumimoji="1" lang="en-US" altLang="ja-JP" sz="1400" dirty="0" smtClean="0">
                <a:solidFill>
                  <a:schemeClr val="tx1"/>
                </a:solidFill>
              </a:rPr>
              <a:t/>
            </a:r>
            <a:br>
              <a:rPr kumimoji="1" lang="en-US" altLang="ja-JP" sz="1400" dirty="0" smtClean="0">
                <a:solidFill>
                  <a:schemeClr val="tx1"/>
                </a:solidFill>
              </a:rPr>
            </a:br>
            <a:r>
              <a:rPr kumimoji="1" lang="ja-JP" altLang="en-US" sz="1400" b="1" dirty="0" smtClean="0">
                <a:solidFill>
                  <a:schemeClr val="tx1"/>
                </a:solidFill>
              </a:rPr>
              <a:t>内外から人や企業を惹きつけていく</a:t>
            </a:r>
            <a:r>
              <a:rPr kumimoji="1" lang="ja-JP" altLang="en-US" sz="1400" dirty="0">
                <a:solidFill>
                  <a:schemeClr val="tx1"/>
                </a:solidFill>
              </a:rPr>
              <a:t>ために</a:t>
            </a:r>
            <a:r>
              <a:rPr kumimoji="1" lang="ja-JP" altLang="en-US" sz="1400" dirty="0" smtClean="0">
                <a:solidFill>
                  <a:schemeClr val="tx1"/>
                </a:solidFill>
              </a:rPr>
              <a:t>、どのような都市機能を考えるべきか。</a:t>
            </a:r>
            <a:endParaRPr kumimoji="1" lang="en-US" altLang="ja-JP" sz="1400" dirty="0" smtClean="0">
              <a:solidFill>
                <a:schemeClr val="tx1"/>
              </a:solidFill>
            </a:endParaRPr>
          </a:p>
          <a:p>
            <a:r>
              <a:rPr kumimoji="1" lang="ja-JP" altLang="en-US" sz="1400" dirty="0" smtClean="0">
                <a:solidFill>
                  <a:schemeClr val="tx1"/>
                </a:solidFill>
              </a:rPr>
              <a:t>とりわけ、</a:t>
            </a:r>
            <a:r>
              <a:rPr kumimoji="1" lang="ja-JP" altLang="en-US" sz="1400" b="1" dirty="0" smtClean="0">
                <a:solidFill>
                  <a:schemeClr val="tx1"/>
                </a:solidFill>
              </a:rPr>
              <a:t>若者が、経済で、世界にチャレンジできる大阪</a:t>
            </a:r>
            <a:r>
              <a:rPr kumimoji="1" lang="ja-JP" altLang="en-US" sz="1400" dirty="0" smtClean="0">
                <a:solidFill>
                  <a:schemeClr val="tx1"/>
                </a:solidFill>
              </a:rPr>
              <a:t>をつくっていくために、どのような都市機能を考えるべきか。</a:t>
            </a:r>
            <a:endParaRPr kumimoji="1" lang="en-US" altLang="ja-JP" sz="1400" dirty="0" smtClean="0">
              <a:solidFill>
                <a:schemeClr val="tx1"/>
              </a:solidFill>
            </a:endParaRPr>
          </a:p>
        </p:txBody>
      </p:sp>
      <p:sp>
        <p:nvSpPr>
          <p:cNvPr id="26" name="正方形/長方形 25"/>
          <p:cNvSpPr/>
          <p:nvPr/>
        </p:nvSpPr>
        <p:spPr>
          <a:xfrm>
            <a:off x="2788296" y="1505591"/>
            <a:ext cx="3284178" cy="384174"/>
          </a:xfrm>
          <a:prstGeom prst="rect">
            <a:avLst/>
          </a:prstGeom>
          <a:gradFill flip="none" rotWithShape="1">
            <a:gsLst>
              <a:gs pos="0">
                <a:schemeClr val="accent2">
                  <a:lumMod val="5000"/>
                  <a:lumOff val="95000"/>
                </a:schemeClr>
              </a:gs>
              <a:gs pos="74000">
                <a:schemeClr val="accent2">
                  <a:lumMod val="45000"/>
                  <a:lumOff val="55000"/>
                </a:schemeClr>
              </a:gs>
              <a:gs pos="83000">
                <a:schemeClr val="accent2">
                  <a:lumMod val="45000"/>
                  <a:lumOff val="55000"/>
                </a:schemeClr>
              </a:gs>
              <a:gs pos="100000">
                <a:schemeClr val="accent2">
                  <a:lumMod val="30000"/>
                  <a:lumOff val="70000"/>
                </a:schemeClr>
              </a:gs>
            </a:gsLst>
            <a:lin ang="5400000" scaled="1"/>
            <a:tileRect/>
          </a:gradFill>
          <a:ln w="9525">
            <a:solidFill>
              <a:schemeClr val="tx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r>
              <a:rPr kumimoji="1" lang="ja-JP" altLang="en-US" sz="1200" dirty="0" smtClean="0"/>
              <a:t>副首都</a:t>
            </a:r>
            <a:r>
              <a:rPr kumimoji="1" lang="ja-JP" altLang="en-US" sz="1200" dirty="0"/>
              <a:t>に求められる都市</a:t>
            </a:r>
            <a:r>
              <a:rPr kumimoji="1" lang="ja-JP" altLang="en-US" sz="1200" dirty="0" smtClean="0"/>
              <a:t>機能（イメージ）</a:t>
            </a:r>
          </a:p>
        </p:txBody>
      </p:sp>
      <p:sp>
        <p:nvSpPr>
          <p:cNvPr id="4"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3</a:t>
            </a:fld>
            <a:endParaRPr kumimoji="1" lang="ja-JP" altLang="en-US" dirty="0"/>
          </a:p>
        </p:txBody>
      </p:sp>
      <p:sp>
        <p:nvSpPr>
          <p:cNvPr id="3" name="フローチャート: 手作業 2"/>
          <p:cNvSpPr/>
          <p:nvPr/>
        </p:nvSpPr>
        <p:spPr>
          <a:xfrm rot="10800000">
            <a:off x="1963200" y="4496014"/>
            <a:ext cx="4871928" cy="1305290"/>
          </a:xfrm>
          <a:prstGeom prst="flowChartManualOperation">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path path="circle">
              <a:fillToRect l="50000" t="50000" r="50000" b="50000"/>
            </a:path>
            <a:tileRect/>
          </a:grad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22" name="角丸四角形 21"/>
          <p:cNvSpPr/>
          <p:nvPr/>
        </p:nvSpPr>
        <p:spPr>
          <a:xfrm>
            <a:off x="2054788" y="4823036"/>
            <a:ext cx="4688749" cy="651246"/>
          </a:xfrm>
          <a:prstGeom prst="roundRect">
            <a:avLst>
              <a:gd name="adj" fmla="val 41403"/>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都市を支えるベーシックな機能</a:t>
            </a:r>
            <a:endParaRPr kumimoji="1" lang="en-US" altLang="ja-JP" b="1" dirty="0" smtClean="0">
              <a:solidFill>
                <a:schemeClr val="tx1"/>
              </a:solidFill>
            </a:endParaRPr>
          </a:p>
          <a:p>
            <a:pPr algn="ctr"/>
            <a:r>
              <a:rPr kumimoji="1" lang="ja-JP" altLang="en-US" b="1" dirty="0" smtClean="0">
                <a:solidFill>
                  <a:schemeClr val="tx1"/>
                </a:solidFill>
              </a:rPr>
              <a:t>（環境課題など社会課題への対応を含む）</a:t>
            </a:r>
            <a:endParaRPr kumimoji="1" lang="en-US" altLang="ja-JP" b="1" dirty="0">
              <a:solidFill>
                <a:schemeClr val="tx1"/>
              </a:solidFill>
            </a:endParaRPr>
          </a:p>
        </p:txBody>
      </p:sp>
      <p:sp>
        <p:nvSpPr>
          <p:cNvPr id="19" name="ホームベース 18"/>
          <p:cNvSpPr/>
          <p:nvPr/>
        </p:nvSpPr>
        <p:spPr>
          <a:xfrm>
            <a:off x="655523" y="3000699"/>
            <a:ext cx="1057788" cy="2113866"/>
          </a:xfrm>
          <a:prstGeom prst="homePlat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20" name="角丸四角形 19"/>
          <p:cNvSpPr/>
          <p:nvPr/>
        </p:nvSpPr>
        <p:spPr>
          <a:xfrm>
            <a:off x="557448" y="3644969"/>
            <a:ext cx="1253938" cy="795357"/>
          </a:xfrm>
          <a:prstGeom prst="roundRect">
            <a:avLst>
              <a:gd name="adj" fmla="val 9007"/>
            </a:avLst>
          </a:prstGeom>
          <a:noFill/>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b="1" dirty="0" smtClean="0"/>
              <a:t>大阪の強み・ポテンシャル</a:t>
            </a:r>
            <a:endParaRPr kumimoji="1" lang="ja-JP" altLang="en-US" sz="1400" b="1" dirty="0"/>
          </a:p>
        </p:txBody>
      </p:sp>
      <p:sp>
        <p:nvSpPr>
          <p:cNvPr id="27" name="角丸四角形 26"/>
          <p:cNvSpPr/>
          <p:nvPr/>
        </p:nvSpPr>
        <p:spPr>
          <a:xfrm>
            <a:off x="1878033" y="2265712"/>
            <a:ext cx="2826673" cy="2138740"/>
          </a:xfrm>
          <a:prstGeom prst="roundRect">
            <a:avLst>
              <a:gd name="adj" fmla="val 41403"/>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チャレンジを</a:t>
            </a:r>
            <a:endParaRPr kumimoji="1" lang="en-US" altLang="ja-JP" b="1" dirty="0" smtClean="0">
              <a:solidFill>
                <a:schemeClr val="bg1"/>
              </a:solidFill>
            </a:endParaRPr>
          </a:p>
          <a:p>
            <a:pPr algn="ctr"/>
            <a:r>
              <a:rPr kumimoji="1" lang="ja-JP" altLang="en-US" b="1" dirty="0" smtClean="0">
                <a:solidFill>
                  <a:schemeClr val="bg1"/>
                </a:solidFill>
              </a:rPr>
              <a:t>後押しする機能</a:t>
            </a:r>
            <a:endParaRPr kumimoji="1" lang="en-US" altLang="ja-JP" b="1" dirty="0">
              <a:solidFill>
                <a:schemeClr val="bg1"/>
              </a:solidFill>
            </a:endParaRPr>
          </a:p>
        </p:txBody>
      </p:sp>
      <p:sp>
        <p:nvSpPr>
          <p:cNvPr id="31" name="角丸四角形 30"/>
          <p:cNvSpPr/>
          <p:nvPr/>
        </p:nvSpPr>
        <p:spPr>
          <a:xfrm>
            <a:off x="4129940" y="2265712"/>
            <a:ext cx="2860766" cy="2138740"/>
          </a:xfrm>
          <a:prstGeom prst="roundRect">
            <a:avLst>
              <a:gd name="adj" fmla="val 41403"/>
            </a:avLst>
          </a:pr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bg1"/>
                </a:solidFill>
              </a:rPr>
              <a:t>ウェルビーイングを</a:t>
            </a:r>
            <a:endParaRPr kumimoji="1" lang="en-US" altLang="ja-JP" b="1" dirty="0" smtClean="0">
              <a:solidFill>
                <a:schemeClr val="bg1"/>
              </a:solidFill>
            </a:endParaRPr>
          </a:p>
          <a:p>
            <a:pPr algn="ctr"/>
            <a:r>
              <a:rPr kumimoji="1" lang="ja-JP" altLang="en-US" b="1" dirty="0" smtClean="0">
                <a:solidFill>
                  <a:schemeClr val="bg1"/>
                </a:solidFill>
              </a:rPr>
              <a:t>高める機能</a:t>
            </a:r>
            <a:endParaRPr kumimoji="1" lang="en-US" altLang="ja-JP" b="1" dirty="0" smtClean="0">
              <a:solidFill>
                <a:schemeClr val="bg1"/>
              </a:solidFill>
            </a:endParaRPr>
          </a:p>
        </p:txBody>
      </p:sp>
      <p:sp>
        <p:nvSpPr>
          <p:cNvPr id="21" name="角丸四角形 20"/>
          <p:cNvSpPr/>
          <p:nvPr/>
        </p:nvSpPr>
        <p:spPr>
          <a:xfrm>
            <a:off x="1860873" y="2254386"/>
            <a:ext cx="2843833" cy="2150066"/>
          </a:xfrm>
          <a:prstGeom prst="roundRect">
            <a:avLst>
              <a:gd name="adj" fmla="val 41403"/>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bg1"/>
              </a:solidFill>
            </a:endParaRPr>
          </a:p>
        </p:txBody>
      </p:sp>
      <p:sp>
        <p:nvSpPr>
          <p:cNvPr id="32" name="角丸四角形 31"/>
          <p:cNvSpPr/>
          <p:nvPr/>
        </p:nvSpPr>
        <p:spPr>
          <a:xfrm>
            <a:off x="1713311" y="2087515"/>
            <a:ext cx="5434149" cy="4139218"/>
          </a:xfrm>
          <a:prstGeom prst="roundRect">
            <a:avLst>
              <a:gd name="adj" fmla="val 14063"/>
            </a:avLst>
          </a:prstGeom>
          <a:noFill/>
          <a:ln w="38100">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en-US" altLang="ja-JP" sz="1600" b="1" dirty="0">
              <a:solidFill>
                <a:schemeClr val="bg1"/>
              </a:solidFill>
            </a:endParaRPr>
          </a:p>
        </p:txBody>
      </p:sp>
      <p:sp>
        <p:nvSpPr>
          <p:cNvPr id="33" name="ホームベース 32"/>
          <p:cNvSpPr/>
          <p:nvPr/>
        </p:nvSpPr>
        <p:spPr>
          <a:xfrm>
            <a:off x="7196947" y="2985714"/>
            <a:ext cx="1057788" cy="2113866"/>
          </a:xfrm>
          <a:prstGeom prst="homePlate">
            <a:avLst/>
          </a:prstGeom>
          <a:gradFill flip="none" rotWithShape="1">
            <a:gsLst>
              <a:gs pos="0">
                <a:schemeClr val="accent6">
                  <a:lumMod val="20000"/>
                  <a:lumOff val="80000"/>
                  <a:shade val="30000"/>
                  <a:satMod val="115000"/>
                </a:schemeClr>
              </a:gs>
              <a:gs pos="50000">
                <a:schemeClr val="accent6">
                  <a:lumMod val="20000"/>
                  <a:lumOff val="80000"/>
                  <a:shade val="67500"/>
                  <a:satMod val="115000"/>
                </a:schemeClr>
              </a:gs>
              <a:gs pos="100000">
                <a:schemeClr val="accent6">
                  <a:lumMod val="20000"/>
                  <a:lumOff val="80000"/>
                  <a:shade val="100000"/>
                  <a:satMod val="115000"/>
                </a:schemeClr>
              </a:gs>
            </a:gsLst>
            <a:lin ang="10800000" scaled="1"/>
            <a:tileRect/>
          </a:gradFill>
          <a:ln>
            <a:solidFill>
              <a:schemeClr val="accent1"/>
            </a:solidFill>
            <a:prstDash val="sysDot"/>
          </a:ln>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sz="1600" dirty="0" smtClean="0"/>
          </a:p>
        </p:txBody>
      </p:sp>
      <p:sp>
        <p:nvSpPr>
          <p:cNvPr id="43" name="角丸四角形 42"/>
          <p:cNvSpPr/>
          <p:nvPr/>
        </p:nvSpPr>
        <p:spPr>
          <a:xfrm>
            <a:off x="8254735" y="2839913"/>
            <a:ext cx="788867" cy="2961392"/>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r>
              <a:rPr kumimoji="1" lang="ja-JP" altLang="en-US" sz="2000" b="1" dirty="0" smtClean="0">
                <a:solidFill>
                  <a:schemeClr val="tx1"/>
                </a:solidFill>
              </a:rPr>
              <a:t>都市ブランドの確立</a:t>
            </a:r>
            <a:endParaRPr kumimoji="1" lang="en-US" altLang="ja-JP" sz="2000" b="1" dirty="0" smtClean="0">
              <a:solidFill>
                <a:schemeClr val="tx1"/>
              </a:solidFill>
            </a:endParaRPr>
          </a:p>
        </p:txBody>
      </p:sp>
    </p:spTree>
    <p:extLst>
      <p:ext uri="{BB962C8B-B14F-4D97-AF65-F5344CB8AC3E}">
        <p14:creationId xmlns:p14="http://schemas.microsoft.com/office/powerpoint/2010/main" val="353971209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p:cNvSpPr/>
          <p:nvPr/>
        </p:nvSpPr>
        <p:spPr>
          <a:xfrm>
            <a:off x="1" y="-17841"/>
            <a:ext cx="5238205" cy="400110"/>
          </a:xfrm>
          <a:prstGeom prst="rect">
            <a:avLst/>
          </a:prstGeom>
        </p:spPr>
        <p:txBody>
          <a:bodyPr wrap="square">
            <a:spAutoFit/>
          </a:bodyPr>
          <a:lstStyle/>
          <a:p>
            <a:pPr algn="ctr"/>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上記イメージに関連するこれまでの主な意見</a:t>
            </a:r>
            <a:endParaRPr lang="en-US" altLang="ja-JP" sz="2000" b="1" dirty="0" smtClean="0">
              <a:latin typeface="Meiryo UI" panose="020B0604030504040204" pitchFamily="50" charset="-128"/>
              <a:ea typeface="Meiryo UI" panose="020B0604030504040204" pitchFamily="50" charset="-128"/>
            </a:endParaRPr>
          </a:p>
        </p:txBody>
      </p:sp>
      <p:sp>
        <p:nvSpPr>
          <p:cNvPr id="4" name="スライド番号プレースホルダー 3"/>
          <p:cNvSpPr>
            <a:spLocks noGrp="1"/>
          </p:cNvSpPr>
          <p:nvPr>
            <p:ph type="sldNum" sz="quarter" idx="12"/>
          </p:nvPr>
        </p:nvSpPr>
        <p:spPr>
          <a:xfrm>
            <a:off x="6968447" y="6492875"/>
            <a:ext cx="2057400" cy="365125"/>
          </a:xfrm>
        </p:spPr>
        <p:txBody>
          <a:bodyPr/>
          <a:lstStyle/>
          <a:p>
            <a:fld id="{50F88186-B17D-4CE3-A887-D91699CF601C}" type="slidenum">
              <a:rPr kumimoji="1" lang="ja-JP" altLang="en-US" smtClean="0"/>
              <a:t>4</a:t>
            </a:fld>
            <a:endParaRPr kumimoji="1" lang="ja-JP" altLang="en-US" dirty="0"/>
          </a:p>
        </p:txBody>
      </p:sp>
      <p:sp>
        <p:nvSpPr>
          <p:cNvPr id="21" name="角丸四角形 20"/>
          <p:cNvSpPr/>
          <p:nvPr/>
        </p:nvSpPr>
        <p:spPr>
          <a:xfrm>
            <a:off x="34247" y="483478"/>
            <a:ext cx="8991600" cy="6322271"/>
          </a:xfrm>
          <a:prstGeom prst="roundRect">
            <a:avLst>
              <a:gd name="adj" fmla="val 0"/>
            </a:avLst>
          </a:prstGeom>
          <a:noFill/>
          <a:ln>
            <a:solidFill>
              <a:schemeClr val="tx1"/>
            </a:solidFill>
            <a:prstDash val="sysDot"/>
          </a:ln>
        </p:spPr>
        <p:style>
          <a:lnRef idx="2">
            <a:schemeClr val="accent1">
              <a:shade val="50000"/>
            </a:schemeClr>
          </a:lnRef>
          <a:fillRef idx="1">
            <a:schemeClr val="accent1"/>
          </a:fillRef>
          <a:effectRef idx="0">
            <a:schemeClr val="accent1"/>
          </a:effectRef>
          <a:fontRef idx="minor">
            <a:schemeClr val="lt1"/>
          </a:fontRef>
        </p:style>
        <p:txBody>
          <a:bodyPr lIns="34162" tIns="68324" rIns="34162" bIns="34162" rtlCol="0" anchor="t"/>
          <a:lstStyle/>
          <a:p>
            <a:pPr marL="85725" indent="-85725">
              <a:lnSpc>
                <a:spcPts val="1300"/>
              </a:lnSpc>
              <a:spcBef>
                <a:spcPts val="600"/>
              </a:spcBef>
              <a:spcAft>
                <a:spcPts val="300"/>
              </a:spcAft>
            </a:pPr>
            <a:r>
              <a:rPr kumimoji="1" lang="en-US" altLang="ja-JP" sz="1100" b="1" dirty="0" smtClean="0">
                <a:solidFill>
                  <a:prstClr val="black"/>
                </a:solidFill>
                <a:latin typeface="Meiryo UI" panose="020B0604030504040204" pitchFamily="50" charset="-128"/>
                <a:ea typeface="Meiryo UI" panose="020B0604030504040204" pitchFamily="50" charset="-128"/>
              </a:rPr>
              <a:t>【</a:t>
            </a:r>
            <a:r>
              <a:rPr kumimoji="1" lang="ja-JP" altLang="en-US" sz="1100" b="1" dirty="0" smtClean="0">
                <a:solidFill>
                  <a:prstClr val="black"/>
                </a:solidFill>
                <a:latin typeface="Meiryo UI" panose="020B0604030504040204" pitchFamily="50" charset="-128"/>
                <a:ea typeface="Meiryo UI" panose="020B0604030504040204" pitchFamily="50" charset="-128"/>
              </a:rPr>
              <a:t>チャレンジを後押しする機能に関して</a:t>
            </a:r>
            <a:r>
              <a:rPr kumimoji="1" lang="en-US" altLang="ja-JP" sz="1100" b="1" dirty="0" smtClean="0">
                <a:solidFill>
                  <a:prstClr val="black"/>
                </a:solidFill>
                <a:latin typeface="Meiryo UI" panose="020B0604030504040204" pitchFamily="50" charset="-128"/>
                <a:ea typeface="Meiryo UI" panose="020B0604030504040204" pitchFamily="50" charset="-128"/>
              </a:rPr>
              <a:t>】</a:t>
            </a:r>
          </a:p>
          <a:p>
            <a:pPr marL="180975" indent="-18097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雇用の拡大と創業</a:t>
            </a:r>
            <a:r>
              <a:rPr kumimoji="1" lang="ja-JP" altLang="en-US" sz="1100" dirty="0" smtClean="0">
                <a:solidFill>
                  <a:schemeClr val="tx1"/>
                </a:solidFill>
                <a:latin typeface="Meiryo UI" panose="020B0604030504040204" pitchFamily="50" charset="-128"/>
                <a:ea typeface="Meiryo UI" panose="020B0604030504040204" pitchFamily="50" charset="-128"/>
              </a:rPr>
              <a:t>促進の</a:t>
            </a:r>
            <a:r>
              <a:rPr kumimoji="1" lang="ja-JP" altLang="en-US" sz="1100" dirty="0">
                <a:solidFill>
                  <a:schemeClr val="tx1"/>
                </a:solidFill>
                <a:latin typeface="Meiryo UI" panose="020B0604030504040204" pitchFamily="50" charset="-128"/>
                <a:ea typeface="Meiryo UI" panose="020B0604030504040204" pitchFamily="50" charset="-128"/>
              </a:rPr>
              <a:t>どちらをめざすのかをはっきりさせた方がいい。</a:t>
            </a:r>
            <a:r>
              <a:rPr kumimoji="1" lang="ja-JP" altLang="en-US" sz="1100" b="1" dirty="0">
                <a:solidFill>
                  <a:schemeClr val="tx1"/>
                </a:solidFill>
                <a:latin typeface="Meiryo UI" panose="020B0604030504040204" pitchFamily="50" charset="-128"/>
                <a:ea typeface="Meiryo UI" panose="020B0604030504040204" pitchFamily="50" charset="-128"/>
              </a:rPr>
              <a:t>大阪の場合は、創業促進の方がいい</a:t>
            </a:r>
            <a:r>
              <a:rPr kumimoji="1" lang="ja-JP" altLang="en-US" sz="1100" dirty="0">
                <a:solidFill>
                  <a:schemeClr val="tx1"/>
                </a:solidFill>
                <a:latin typeface="Meiryo UI" panose="020B0604030504040204" pitchFamily="50" charset="-128"/>
                <a:ea typeface="Meiryo UI" panose="020B0604030504040204" pitchFamily="50" charset="-128"/>
              </a:rPr>
              <a:t>と思う。</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srgbClr val="FF0000"/>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　若者の発想で様々なことにチャレンジして新しい仕事をつくるような</a:t>
            </a:r>
            <a:r>
              <a:rPr kumimoji="1" lang="ja-JP" altLang="en-US" sz="1100" b="1" dirty="0">
                <a:solidFill>
                  <a:prstClr val="black"/>
                </a:solidFill>
                <a:latin typeface="Meiryo UI" panose="020B0604030504040204" pitchFamily="50" charset="-128"/>
                <a:ea typeface="Meiryo UI" panose="020B0604030504040204" pitchFamily="50" charset="-128"/>
              </a:rPr>
              <a:t>インキュベータ支援</a:t>
            </a:r>
            <a:r>
              <a:rPr kumimoji="1" lang="ja-JP" altLang="en-US" sz="1100" dirty="0">
                <a:solidFill>
                  <a:prstClr val="black"/>
                </a:solidFill>
                <a:latin typeface="Meiryo UI" panose="020B0604030504040204" pitchFamily="50" charset="-128"/>
                <a:ea typeface="Meiryo UI" panose="020B0604030504040204" pitchFamily="50" charset="-128"/>
              </a:rPr>
              <a:t>や、</a:t>
            </a:r>
            <a:r>
              <a:rPr kumimoji="1" lang="ja-JP" altLang="en-US" sz="1100" b="1" dirty="0">
                <a:solidFill>
                  <a:prstClr val="black"/>
                </a:solidFill>
                <a:latin typeface="Meiryo UI" panose="020B0604030504040204" pitchFamily="50" charset="-128"/>
                <a:ea typeface="Meiryo UI" panose="020B0604030504040204" pitchFamily="50" charset="-128"/>
              </a:rPr>
              <a:t>実力あるセンスのよいチャレンジが評価される仕組み</a:t>
            </a:r>
            <a:r>
              <a:rPr kumimoji="1" lang="ja-JP" altLang="en-US" sz="1100" dirty="0">
                <a:solidFill>
                  <a:prstClr val="black"/>
                </a:solidFill>
                <a:latin typeface="Meiryo UI" panose="020B0604030504040204" pitchFamily="50" charset="-128"/>
                <a:ea typeface="Meiryo UI" panose="020B0604030504040204" pitchFamily="50" charset="-128"/>
              </a:rPr>
              <a:t>が必要。</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データ連携基盤の構築</a:t>
            </a:r>
            <a:r>
              <a:rPr kumimoji="1" lang="ja-JP" altLang="en-US" sz="1100" dirty="0">
                <a:solidFill>
                  <a:prstClr val="black"/>
                </a:solidFill>
                <a:latin typeface="Meiryo UI" panose="020B0604030504040204" pitchFamily="50" charset="-128"/>
                <a:ea typeface="Meiryo UI" panose="020B0604030504040204" pitchFamily="50" charset="-128"/>
              </a:rPr>
              <a:t>は</a:t>
            </a:r>
            <a:r>
              <a:rPr kumimoji="1" lang="ja-JP" altLang="en-US" sz="1100" dirty="0" smtClean="0">
                <a:solidFill>
                  <a:prstClr val="black"/>
                </a:solidFill>
                <a:latin typeface="Meiryo UI" panose="020B0604030504040204" pitchFamily="50" charset="-128"/>
                <a:ea typeface="Meiryo UI" panose="020B0604030504040204" pitchFamily="50" charset="-128"/>
              </a:rPr>
              <a:t>産業進出</a:t>
            </a:r>
            <a:r>
              <a:rPr kumimoji="1" lang="ja-JP" altLang="en-US" sz="1100" dirty="0">
                <a:solidFill>
                  <a:prstClr val="black"/>
                </a:solidFill>
                <a:latin typeface="Meiryo UI" panose="020B0604030504040204" pitchFamily="50" charset="-128"/>
                <a:ea typeface="Meiryo UI" panose="020B0604030504040204" pitchFamily="50" charset="-128"/>
              </a:rPr>
              <a:t>や投資</a:t>
            </a:r>
            <a:r>
              <a:rPr kumimoji="1" lang="ja-JP" altLang="en-US" sz="1100" dirty="0" smtClean="0">
                <a:solidFill>
                  <a:prstClr val="black"/>
                </a:solidFill>
                <a:latin typeface="Meiryo UI" panose="020B0604030504040204" pitchFamily="50" charset="-128"/>
                <a:ea typeface="Meiryo UI" panose="020B0604030504040204" pitchFamily="50" charset="-128"/>
              </a:rPr>
              <a:t>につながる。</a:t>
            </a:r>
            <a:r>
              <a:rPr kumimoji="1" lang="ja-JP" altLang="en-US" sz="1100" dirty="0">
                <a:solidFill>
                  <a:schemeClr val="tx1"/>
                </a:solidFill>
                <a:latin typeface="Meiryo UI" panose="020B0604030504040204" pitchFamily="50" charset="-128"/>
                <a:ea typeface="Meiryo UI" panose="020B0604030504040204" pitchFamily="50" charset="-128"/>
              </a:rPr>
              <a:t>メリット</a:t>
            </a:r>
            <a:r>
              <a:rPr kumimoji="1" lang="ja-JP" altLang="en-US" sz="1100" dirty="0" smtClean="0">
                <a:solidFill>
                  <a:schemeClr val="tx1"/>
                </a:solidFill>
                <a:latin typeface="Meiryo UI" panose="020B0604030504040204" pitchFamily="50" charset="-128"/>
                <a:ea typeface="Meiryo UI" panose="020B0604030504040204" pitchFamily="50" charset="-128"/>
              </a:rPr>
              <a:t>を示す</a:t>
            </a:r>
            <a:r>
              <a:rPr kumimoji="1" lang="ja-JP" altLang="en-US" sz="1100" dirty="0">
                <a:solidFill>
                  <a:schemeClr val="tx1"/>
                </a:solidFill>
                <a:latin typeface="Meiryo UI" panose="020B0604030504040204" pitchFamily="50" charset="-128"/>
                <a:ea typeface="Meiryo UI" panose="020B0604030504040204" pitchFamily="50" charset="-128"/>
              </a:rPr>
              <a:t>ことが必要</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オプトイン型で大阪から海外に発信</a:t>
            </a:r>
            <a:r>
              <a:rPr kumimoji="1" lang="ja-JP" altLang="en-US" sz="1100" dirty="0" smtClean="0">
                <a:solidFill>
                  <a:schemeClr val="tx1"/>
                </a:solidFill>
                <a:latin typeface="Meiryo UI" panose="020B0604030504040204" pitchFamily="50" charset="-128"/>
                <a:ea typeface="Meiryo UI" panose="020B0604030504040204" pitchFamily="50" charset="-128"/>
              </a:rPr>
              <a:t>できれば世界初の新たなモデルとなる。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b="1" dirty="0">
                <a:solidFill>
                  <a:prstClr val="black"/>
                </a:solidFill>
                <a:latin typeface="Meiryo UI" panose="020B0604030504040204" pitchFamily="50" charset="-128"/>
                <a:ea typeface="Meiryo UI" panose="020B0604030504040204" pitchFamily="50" charset="-128"/>
              </a:rPr>
              <a:t>資金調達</a:t>
            </a:r>
            <a:r>
              <a:rPr kumimoji="1" lang="ja-JP" altLang="en-US" sz="1100" dirty="0">
                <a:solidFill>
                  <a:prstClr val="black"/>
                </a:solidFill>
                <a:latin typeface="Meiryo UI" panose="020B0604030504040204" pitchFamily="50" charset="-128"/>
                <a:ea typeface="Meiryo UI" panose="020B0604030504040204" pitchFamily="50" charset="-128"/>
              </a:rPr>
              <a:t>に関しては、チャンネルを増やしていくことが重要</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b="1" dirty="0" smtClean="0">
                <a:solidFill>
                  <a:prstClr val="black"/>
                </a:solidFill>
                <a:latin typeface="Meiryo UI" panose="020B0604030504040204" pitchFamily="50" charset="-128"/>
                <a:ea typeface="Meiryo UI" panose="020B0604030504040204" pitchFamily="50" charset="-128"/>
              </a:rPr>
              <a:t>リスクマネーの供給</a:t>
            </a:r>
            <a:r>
              <a:rPr kumimoji="1" lang="ja-JP" altLang="en-US" sz="1100" dirty="0" smtClean="0">
                <a:solidFill>
                  <a:prstClr val="black"/>
                </a:solidFill>
                <a:latin typeface="Meiryo UI" panose="020B0604030504040204" pitchFamily="50" charset="-128"/>
                <a:ea typeface="Meiryo UI" panose="020B0604030504040204" pitchFamily="50" charset="-128"/>
              </a:rPr>
              <a:t>は行政と民間が協力してサポートするのも一つのやり方。</a:t>
            </a:r>
            <a:endParaRPr kumimoji="1" lang="en-US" altLang="ja-JP" sz="1100" dirty="0" smtClean="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企業のもつ個々の強みへの専念を可能にする</a:t>
            </a:r>
            <a:r>
              <a:rPr kumimoji="1" lang="ja-JP" altLang="en-US" sz="1100" b="1" dirty="0">
                <a:solidFill>
                  <a:prstClr val="black"/>
                </a:solidFill>
                <a:latin typeface="Meiryo UI" panose="020B0604030504040204" pitchFamily="50" charset="-128"/>
                <a:ea typeface="Meiryo UI" panose="020B0604030504040204" pitchFamily="50" charset="-128"/>
              </a:rPr>
              <a:t>研究・研修・情報等に関する共通基盤</a:t>
            </a:r>
            <a:r>
              <a:rPr kumimoji="1" lang="ja-JP" altLang="en-US" sz="1100" dirty="0">
                <a:solidFill>
                  <a:prstClr val="black"/>
                </a:solidFill>
                <a:latin typeface="Meiryo UI" panose="020B0604030504040204" pitchFamily="50" charset="-128"/>
                <a:ea typeface="Meiryo UI" panose="020B0604030504040204" pitchFamily="50" charset="-128"/>
              </a:rPr>
              <a:t>のようなものが必要ではないか。</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ライフサイエンス、ヘルスケアといった分野で、</a:t>
            </a:r>
            <a:r>
              <a:rPr kumimoji="1" lang="ja-JP" altLang="en-US" sz="1100" b="1" dirty="0">
                <a:solidFill>
                  <a:prstClr val="black"/>
                </a:solidFill>
                <a:latin typeface="Meiryo UI" panose="020B0604030504040204" pitchFamily="50" charset="-128"/>
                <a:ea typeface="Meiryo UI" panose="020B0604030504040204" pitchFamily="50" charset="-128"/>
              </a:rPr>
              <a:t>高所得の仕事をつくり出して</a:t>
            </a:r>
            <a:r>
              <a:rPr kumimoji="1" lang="ja-JP" altLang="en-US" sz="1100" dirty="0">
                <a:solidFill>
                  <a:prstClr val="black"/>
                </a:solidFill>
                <a:latin typeface="Meiryo UI" panose="020B0604030504040204" pitchFamily="50" charset="-128"/>
                <a:ea typeface="Meiryo UI" panose="020B0604030504040204" pitchFamily="50" charset="-128"/>
              </a:rPr>
              <a:t>、優秀な専門職の人に来てもらうということが必要ではないか。</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既存の企業が、</a:t>
            </a:r>
            <a:r>
              <a:rPr kumimoji="1" lang="ja-JP" altLang="en-US" sz="1100" b="1" dirty="0">
                <a:solidFill>
                  <a:prstClr val="black"/>
                </a:solidFill>
                <a:latin typeface="Meiryo UI" panose="020B0604030504040204" pitchFamily="50" charset="-128"/>
                <a:ea typeface="Meiryo UI" panose="020B0604030504040204" pitchFamily="50" charset="-128"/>
              </a:rPr>
              <a:t>新しい企業に対してオープン</a:t>
            </a:r>
            <a:r>
              <a:rPr kumimoji="1" lang="ja-JP" altLang="en-US" sz="1100" dirty="0">
                <a:solidFill>
                  <a:prstClr val="black"/>
                </a:solidFill>
                <a:latin typeface="Meiryo UI" panose="020B0604030504040204" pitchFamily="50" charset="-128"/>
                <a:ea typeface="Meiryo UI" panose="020B0604030504040204" pitchFamily="50" charset="-128"/>
              </a:rPr>
              <a:t>であり、</a:t>
            </a:r>
            <a:r>
              <a:rPr kumimoji="1" lang="ja-JP" altLang="en-US" sz="1100" b="1" dirty="0">
                <a:solidFill>
                  <a:prstClr val="black"/>
                </a:solidFill>
                <a:latin typeface="Meiryo UI" panose="020B0604030504040204" pitchFamily="50" charset="-128"/>
                <a:ea typeface="Meiryo UI" panose="020B0604030504040204" pitchFamily="50" charset="-128"/>
              </a:rPr>
              <a:t>ビジネスを一緒につくっていく</a:t>
            </a:r>
            <a:r>
              <a:rPr kumimoji="1" lang="ja-JP" altLang="en-US" sz="1100" dirty="0">
                <a:solidFill>
                  <a:prstClr val="black"/>
                </a:solidFill>
                <a:latin typeface="Meiryo UI" panose="020B0604030504040204" pitchFamily="50" charset="-128"/>
                <a:ea typeface="Meiryo UI" panose="020B0604030504040204" pitchFamily="50" charset="-128"/>
              </a:rPr>
              <a:t>ようなカルチャーがあれば訴求しやすいのではないか。</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　行政も参画し、</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b="1" dirty="0">
                <a:solidFill>
                  <a:prstClr val="black"/>
                </a:solidFill>
                <a:latin typeface="Meiryo UI" panose="020B0604030504040204" pitchFamily="50" charset="-128"/>
                <a:ea typeface="Meiryo UI" panose="020B0604030504040204" pitchFamily="50" charset="-128"/>
              </a:rPr>
              <a:t>おもしろ</a:t>
            </a:r>
            <a:r>
              <a:rPr kumimoji="1" lang="ja-JP" altLang="en-US" sz="1100" b="1" dirty="0" smtClean="0">
                <a:solidFill>
                  <a:prstClr val="black"/>
                </a:solidFill>
                <a:latin typeface="Meiryo UI" panose="020B0604030504040204" pitchFamily="50" charset="-128"/>
                <a:ea typeface="Meiryo UI" panose="020B0604030504040204" pitchFamily="50" charset="-128"/>
              </a:rPr>
              <a:t>い</a:t>
            </a:r>
            <a:r>
              <a:rPr kumimoji="1" lang="ja-JP" altLang="en-US" sz="1100" b="1" dirty="0">
                <a:solidFill>
                  <a:prstClr val="black"/>
                </a:solidFill>
                <a:latin typeface="Meiryo UI" panose="020B0604030504040204" pitchFamily="50" charset="-128"/>
                <a:ea typeface="Meiryo UI" panose="020B0604030504040204" pitchFamily="50" charset="-128"/>
              </a:rPr>
              <a:t>ことを考えている人と出会え、プロジェクトを育てるプラットフォーム</a:t>
            </a:r>
            <a:r>
              <a:rPr kumimoji="1" lang="ja-JP" altLang="en-US" sz="1100" dirty="0">
                <a:solidFill>
                  <a:prstClr val="black"/>
                </a:solidFill>
                <a:latin typeface="Meiryo UI" panose="020B0604030504040204" pitchFamily="50" charset="-128"/>
                <a:ea typeface="Meiryo UI" panose="020B0604030504040204" pitchFamily="50" charset="-128"/>
              </a:rPr>
              <a:t>」</a:t>
            </a:r>
            <a:r>
              <a:rPr kumimoji="1" lang="ja-JP" altLang="en-US" sz="1100" dirty="0" smtClean="0">
                <a:solidFill>
                  <a:prstClr val="black"/>
                </a:solidFill>
                <a:latin typeface="Meiryo UI" panose="020B0604030504040204" pitchFamily="50" charset="-128"/>
                <a:ea typeface="Meiryo UI" panose="020B0604030504040204" pitchFamily="50" charset="-128"/>
              </a:rPr>
              <a:t>を</a:t>
            </a:r>
            <a:r>
              <a:rPr kumimoji="1" lang="ja-JP" altLang="en-US" sz="1100" dirty="0">
                <a:solidFill>
                  <a:prstClr val="black"/>
                </a:solidFill>
                <a:latin typeface="Meiryo UI" panose="020B0604030504040204" pitchFamily="50" charset="-128"/>
                <a:ea typeface="Meiryo UI" panose="020B0604030504040204" pitchFamily="50" charset="-128"/>
              </a:rPr>
              <a:t>作って</a:t>
            </a:r>
            <a:r>
              <a:rPr kumimoji="1" lang="ja-JP" altLang="en-US" sz="1100" dirty="0" smtClean="0">
                <a:solidFill>
                  <a:prstClr val="black"/>
                </a:solidFill>
                <a:latin typeface="Meiryo UI" panose="020B0604030504040204" pitchFamily="50" charset="-128"/>
                <a:ea typeface="Meiryo UI" panose="020B0604030504040204" pitchFamily="50" charset="-128"/>
              </a:rPr>
              <a:t>いって</a:t>
            </a:r>
            <a:r>
              <a:rPr kumimoji="1" lang="ja-JP" altLang="en-US" sz="1100" dirty="0">
                <a:solidFill>
                  <a:prstClr val="black"/>
                </a:solidFill>
                <a:latin typeface="Meiryo UI" panose="020B0604030504040204" pitchFamily="50" charset="-128"/>
                <a:ea typeface="Meiryo UI" panose="020B0604030504040204" pitchFamily="50" charset="-128"/>
              </a:rPr>
              <a:t>はどうか。</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prstClr val="black"/>
                </a:solidFill>
                <a:latin typeface="Meiryo UI" panose="020B0604030504040204" pitchFamily="50" charset="-128"/>
                <a:ea typeface="Meiryo UI" panose="020B0604030504040204" pitchFamily="50" charset="-128"/>
              </a:rPr>
              <a:t>　</a:t>
            </a:r>
            <a:r>
              <a:rPr kumimoji="1" lang="ja-JP" altLang="en-US" sz="1100" dirty="0">
                <a:solidFill>
                  <a:prstClr val="black"/>
                </a:solidFill>
                <a:latin typeface="Meiryo UI" panose="020B0604030504040204" pitchFamily="50" charset="-128"/>
                <a:ea typeface="Meiryo UI" panose="020B0604030504040204" pitchFamily="50" charset="-128"/>
              </a:rPr>
              <a:t>　</a:t>
            </a:r>
            <a:r>
              <a:rPr kumimoji="1" lang="ja-JP" altLang="en-US" sz="1100" dirty="0" smtClean="0">
                <a:solidFill>
                  <a:prstClr val="black"/>
                </a:solidFill>
                <a:latin typeface="Meiryo UI" panose="020B0604030504040204" pitchFamily="50" charset="-128"/>
                <a:ea typeface="Meiryo UI" panose="020B0604030504040204" pitchFamily="50" charset="-128"/>
              </a:rPr>
              <a:t>○</a:t>
            </a:r>
            <a:r>
              <a:rPr kumimoji="1" lang="ja-JP" altLang="en-US" sz="1100" dirty="0">
                <a:solidFill>
                  <a:prstClr val="black"/>
                </a:solidFill>
                <a:latin typeface="Meiryo UI" panose="020B0604030504040204" pitchFamily="50" charset="-128"/>
                <a:ea typeface="Meiryo UI" panose="020B0604030504040204" pitchFamily="50" charset="-128"/>
              </a:rPr>
              <a:t>　事業承継・事業転換、スクラップなど、</a:t>
            </a:r>
            <a:r>
              <a:rPr kumimoji="1" lang="ja-JP" altLang="en-US" sz="1100" b="1" dirty="0">
                <a:solidFill>
                  <a:prstClr val="black"/>
                </a:solidFill>
                <a:latin typeface="Meiryo UI" panose="020B0604030504040204" pitchFamily="50" charset="-128"/>
                <a:ea typeface="Meiryo UI" panose="020B0604030504040204" pitchFamily="50" charset="-128"/>
              </a:rPr>
              <a:t>企業活動における不採算部門（いわゆるゾンビ部門）が適切に退出できるような仕組み</a:t>
            </a:r>
            <a:r>
              <a:rPr kumimoji="1" lang="ja-JP" altLang="en-US" sz="1100" dirty="0">
                <a:solidFill>
                  <a:prstClr val="black"/>
                </a:solidFill>
                <a:latin typeface="Meiryo UI" panose="020B0604030504040204" pitchFamily="50" charset="-128"/>
                <a:ea typeface="Meiryo UI" panose="020B0604030504040204" pitchFamily="50" charset="-128"/>
              </a:rPr>
              <a:t>が必要ではないか。</a:t>
            </a:r>
            <a:endParaRPr kumimoji="1" lang="en-US" altLang="ja-JP" sz="1100" dirty="0">
              <a:solidFill>
                <a:prstClr val="black"/>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1" dirty="0" smtClean="0">
                <a:solidFill>
                  <a:schemeClr val="tx1"/>
                </a:solidFill>
                <a:latin typeface="Meiryo UI" panose="020B0604030504040204" pitchFamily="50" charset="-128"/>
                <a:ea typeface="Meiryo UI" panose="020B0604030504040204" pitchFamily="50" charset="-128"/>
              </a:rPr>
              <a:t>社会人</a:t>
            </a:r>
            <a:r>
              <a:rPr kumimoji="1" lang="ja-JP" altLang="en-US" sz="1100" b="1" dirty="0">
                <a:solidFill>
                  <a:schemeClr val="tx1"/>
                </a:solidFill>
                <a:latin typeface="Meiryo UI" panose="020B0604030504040204" pitchFamily="50" charset="-128"/>
                <a:ea typeface="Meiryo UI" panose="020B0604030504040204" pitchFamily="50" charset="-128"/>
              </a:rPr>
              <a:t>の学びなおし</a:t>
            </a:r>
            <a:r>
              <a:rPr kumimoji="1" lang="ja-JP" altLang="en-US" sz="1100" dirty="0">
                <a:solidFill>
                  <a:schemeClr val="tx1"/>
                </a:solidFill>
                <a:latin typeface="Meiryo UI" panose="020B0604030504040204" pitchFamily="50" charset="-128"/>
                <a:ea typeface="Meiryo UI" panose="020B0604030504040204" pitchFamily="50" charset="-128"/>
              </a:rPr>
              <a:t>に積極的に取り組む（インセンティブの用意など）ことや、</a:t>
            </a:r>
            <a:r>
              <a:rPr kumimoji="1" lang="ja-JP" altLang="en-US" sz="1100" b="1" dirty="0">
                <a:solidFill>
                  <a:schemeClr val="tx1"/>
                </a:solidFill>
                <a:latin typeface="Meiryo UI" panose="020B0604030504040204" pitchFamily="50" charset="-128"/>
                <a:ea typeface="Meiryo UI" panose="020B0604030504040204" pitchFamily="50" charset="-128"/>
              </a:rPr>
              <a:t>経営・専門人材等の育成</a:t>
            </a:r>
            <a:r>
              <a:rPr kumimoji="1" lang="ja-JP" altLang="en-US" sz="1100" dirty="0">
                <a:solidFill>
                  <a:schemeClr val="tx1"/>
                </a:solidFill>
                <a:latin typeface="Meiryo UI" panose="020B0604030504040204" pitchFamily="50" charset="-128"/>
                <a:ea typeface="Meiryo UI" panose="020B0604030504040204" pitchFamily="50" charset="-128"/>
              </a:rPr>
              <a:t>が大阪の人材能力の底上げにつながる。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大阪は人のつながりが他に比べて優れている。</a:t>
            </a:r>
            <a:r>
              <a:rPr kumimoji="1" lang="ja-JP" altLang="en-US" sz="1100" b="1" dirty="0">
                <a:solidFill>
                  <a:schemeClr val="tx1"/>
                </a:solidFill>
                <a:latin typeface="Meiryo UI" panose="020B0604030504040204" pitchFamily="50" charset="-128"/>
                <a:ea typeface="Meiryo UI" panose="020B0604030504040204" pitchFamily="50" charset="-128"/>
              </a:rPr>
              <a:t>様々な人が関わることで実証の場としての機能を有し</a:t>
            </a:r>
            <a:r>
              <a:rPr kumimoji="1" lang="ja-JP" altLang="en-US" sz="1100" dirty="0">
                <a:solidFill>
                  <a:schemeClr val="tx1"/>
                </a:solidFill>
                <a:latin typeface="Meiryo UI" panose="020B0604030504040204" pitchFamily="50" charset="-128"/>
                <a:ea typeface="Meiryo UI" panose="020B0604030504040204" pitchFamily="50" charset="-128"/>
              </a:rPr>
              <a:t>、最先端の課題解決に資する場となる。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ウェルビーイングを高める機能</a:t>
            </a:r>
            <a:r>
              <a:rPr kumimoji="1" lang="ja-JP" altLang="en-US" sz="1100" b="1" dirty="0">
                <a:solidFill>
                  <a:schemeClr val="tx1"/>
                </a:solidFill>
                <a:latin typeface="Meiryo UI" panose="020B0604030504040204" pitchFamily="50" charset="-128"/>
                <a:ea typeface="Meiryo UI" panose="020B0604030504040204" pitchFamily="50" charset="-128"/>
              </a:rPr>
              <a:t>に関して</a:t>
            </a:r>
            <a:r>
              <a:rPr kumimoji="1" lang="en-US" altLang="ja-JP" sz="1100" b="1" dirty="0">
                <a:solidFill>
                  <a:schemeClr val="tx1"/>
                </a:solidFill>
                <a:latin typeface="Meiryo UI" panose="020B0604030504040204" pitchFamily="50" charset="-128"/>
                <a:ea typeface="Meiryo UI" panose="020B0604030504040204" pitchFamily="50" charset="-128"/>
              </a:rPr>
              <a:t>】</a:t>
            </a:r>
          </a:p>
          <a:p>
            <a:pPr marL="180975" indent="-18097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都市空間を、人中心で歩きやすく住みやすいまち（ウォーカブルシティ）</a:t>
            </a:r>
            <a:r>
              <a:rPr kumimoji="1" lang="ja-JP" altLang="en-US" sz="1100" dirty="0">
                <a:solidFill>
                  <a:schemeClr val="tx1"/>
                </a:solidFill>
                <a:latin typeface="Meiryo UI" panose="020B0604030504040204" pitchFamily="50" charset="-128"/>
                <a:ea typeface="Meiryo UI" panose="020B0604030504040204" pitchFamily="50" charset="-128"/>
              </a:rPr>
              <a:t>にしてくことは進めてもらいたい</a:t>
            </a:r>
            <a:r>
              <a:rPr kumimoji="1" lang="ja-JP" altLang="en-US" sz="1100" dirty="0" smtClean="0">
                <a:solidFill>
                  <a:schemeClr val="tx1"/>
                </a:solidFill>
                <a:latin typeface="Meiryo UI" panose="020B0604030504040204" pitchFamily="50" charset="-128"/>
                <a:ea typeface="Meiryo UI" panose="020B0604030504040204" pitchFamily="50" charset="-128"/>
              </a:rPr>
              <a:t>。　　</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1" dirty="0" smtClean="0">
                <a:solidFill>
                  <a:schemeClr val="tx1"/>
                </a:solidFill>
                <a:latin typeface="Meiryo UI" panose="020B0604030504040204" pitchFamily="50" charset="-128"/>
                <a:ea typeface="Meiryo UI" panose="020B0604030504040204" pitchFamily="50" charset="-128"/>
              </a:rPr>
              <a:t>日常生活は徒歩圏内で補える</a:t>
            </a:r>
            <a:r>
              <a:rPr kumimoji="1" lang="ja-JP" altLang="en-US" sz="1100" dirty="0" smtClean="0">
                <a:solidFill>
                  <a:schemeClr val="tx1"/>
                </a:solidFill>
                <a:latin typeface="Meiryo UI" panose="020B0604030504040204" pitchFamily="50" charset="-128"/>
                <a:ea typeface="Meiryo UI" panose="020B0604030504040204" pitchFamily="50" charset="-128"/>
              </a:rPr>
              <a:t>一方、</a:t>
            </a:r>
            <a:r>
              <a:rPr kumimoji="1" lang="ja-JP" altLang="en-US" sz="1100" b="1" dirty="0" smtClean="0">
                <a:solidFill>
                  <a:schemeClr val="tx1"/>
                </a:solidFill>
                <a:latin typeface="Meiryo UI" panose="020B0604030504040204" pitchFamily="50" charset="-128"/>
                <a:ea typeface="Meiryo UI" panose="020B0604030504040204" pitchFamily="50" charset="-128"/>
              </a:rPr>
              <a:t>文化的なイベント・体験というのも手の届くところにある、</a:t>
            </a:r>
            <a:r>
              <a:rPr kumimoji="1" lang="ja-JP" altLang="en-US" sz="1100" dirty="0" smtClean="0">
                <a:solidFill>
                  <a:schemeClr val="tx1"/>
                </a:solidFill>
                <a:latin typeface="Meiryo UI" panose="020B0604030504040204" pitchFamily="50" charset="-128"/>
                <a:ea typeface="Meiryo UI" panose="020B0604030504040204" pitchFamily="50" charset="-128"/>
              </a:rPr>
              <a:t>という魅力を訴えていくのがよいのではないか。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1" dirty="0" smtClean="0">
                <a:solidFill>
                  <a:schemeClr val="tx1"/>
                </a:solidFill>
                <a:latin typeface="Meiryo UI" panose="020B0604030504040204" pitchFamily="50" charset="-128"/>
                <a:ea typeface="Meiryo UI" panose="020B0604030504040204" pitchFamily="50" charset="-128"/>
              </a:rPr>
              <a:t>文化</a:t>
            </a:r>
            <a:r>
              <a:rPr kumimoji="1" lang="ja-JP" altLang="en-US" sz="1100" b="1" dirty="0">
                <a:solidFill>
                  <a:schemeClr val="tx1"/>
                </a:solidFill>
                <a:latin typeface="Meiryo UI" panose="020B0604030504040204" pitchFamily="50" charset="-128"/>
                <a:ea typeface="Meiryo UI" panose="020B0604030504040204" pitchFamily="50" charset="-128"/>
              </a:rPr>
              <a:t>施策</a:t>
            </a:r>
            <a:r>
              <a:rPr kumimoji="1" lang="ja-JP" altLang="en-US" sz="1100" b="1" dirty="0" smtClean="0">
                <a:solidFill>
                  <a:schemeClr val="tx1"/>
                </a:solidFill>
                <a:latin typeface="Meiryo UI" panose="020B0604030504040204" pitchFamily="50" charset="-128"/>
                <a:ea typeface="Meiryo UI" panose="020B0604030504040204" pitchFamily="50" charset="-128"/>
              </a:rPr>
              <a:t>や公園</a:t>
            </a:r>
            <a:r>
              <a:rPr kumimoji="1" lang="ja-JP" altLang="en-US" sz="1100" dirty="0" smtClean="0">
                <a:solidFill>
                  <a:schemeClr val="tx1"/>
                </a:solidFill>
                <a:latin typeface="Meiryo UI" panose="020B0604030504040204" pitchFamily="50" charset="-128"/>
                <a:ea typeface="Meiryo UI" panose="020B0604030504040204" pitchFamily="50" charset="-128"/>
              </a:rPr>
              <a:t>というのが、人口を吸引するインパクトになる事例がある。</a:t>
            </a:r>
            <a:r>
              <a:rPr kumimoji="1" lang="ja-JP" altLang="en-US" sz="1100" b="1" dirty="0" smtClean="0">
                <a:solidFill>
                  <a:schemeClr val="tx1"/>
                </a:solidFill>
                <a:latin typeface="Meiryo UI" panose="020B0604030504040204" pitchFamily="50" charset="-128"/>
                <a:ea typeface="Meiryo UI" panose="020B0604030504040204" pitchFamily="50" charset="-128"/>
              </a:rPr>
              <a:t>文化や芸術、自然等において魅力的なまち</a:t>
            </a:r>
            <a:r>
              <a:rPr kumimoji="1" lang="ja-JP" altLang="en-US" sz="1100" dirty="0" smtClean="0">
                <a:solidFill>
                  <a:schemeClr val="tx1"/>
                </a:solidFill>
                <a:latin typeface="Meiryo UI" panose="020B0604030504040204" pitchFamily="50" charset="-128"/>
                <a:ea typeface="Meiryo UI" panose="020B0604030504040204" pitchFamily="50" charset="-128"/>
              </a:rPr>
              <a:t>が</a:t>
            </a:r>
            <a:r>
              <a:rPr kumimoji="1" lang="ja-JP" altLang="en-US" sz="1100" b="1" dirty="0" smtClean="0">
                <a:solidFill>
                  <a:schemeClr val="tx1"/>
                </a:solidFill>
                <a:latin typeface="Meiryo UI" panose="020B0604030504040204" pitchFamily="50" charset="-128"/>
                <a:ea typeface="Meiryo UI" panose="020B0604030504040204" pitchFamily="50" charset="-128"/>
              </a:rPr>
              <a:t>住民の</a:t>
            </a:r>
            <a:r>
              <a:rPr kumimoji="1" lang="en-US" altLang="ja-JP" sz="1100" b="1" dirty="0" err="1" smtClean="0">
                <a:solidFill>
                  <a:schemeClr val="tx1"/>
                </a:solidFill>
                <a:latin typeface="Meiryo UI" panose="020B0604030504040204" pitchFamily="50" charset="-128"/>
                <a:ea typeface="Meiryo UI" panose="020B0604030504040204" pitchFamily="50" charset="-128"/>
              </a:rPr>
              <a:t>QoL</a:t>
            </a:r>
            <a:r>
              <a:rPr kumimoji="1" lang="ja-JP" altLang="en-US" sz="1100" dirty="0" smtClean="0">
                <a:solidFill>
                  <a:schemeClr val="tx1"/>
                </a:solidFill>
                <a:latin typeface="Meiryo UI" panose="020B0604030504040204" pitchFamily="50" charset="-128"/>
                <a:ea typeface="Meiryo UI" panose="020B0604030504040204" pitchFamily="50" charset="-128"/>
              </a:rPr>
              <a:t>を高める。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　○　</a:t>
            </a:r>
            <a:r>
              <a:rPr kumimoji="1" lang="ja-JP" altLang="en-US" sz="1100" b="1" dirty="0" smtClean="0">
                <a:solidFill>
                  <a:schemeClr val="tx1"/>
                </a:solidFill>
                <a:latin typeface="Meiryo UI" panose="020B0604030504040204" pitchFamily="50" charset="-128"/>
                <a:ea typeface="Meiryo UI" panose="020B0604030504040204" pitchFamily="50" charset="-128"/>
              </a:rPr>
              <a:t>職住遊一体の生活</a:t>
            </a:r>
            <a:r>
              <a:rPr kumimoji="1" lang="ja-JP" altLang="en-US" sz="1100" dirty="0" smtClean="0">
                <a:solidFill>
                  <a:schemeClr val="tx1"/>
                </a:solidFill>
                <a:latin typeface="Meiryo UI" panose="020B0604030504040204" pitchFamily="50" charset="-128"/>
                <a:ea typeface="Meiryo UI" panose="020B0604030504040204" pitchFamily="50" charset="-128"/>
              </a:rPr>
              <a:t>が、</a:t>
            </a:r>
            <a:r>
              <a:rPr kumimoji="1" lang="ja-JP" altLang="en-US" sz="1100" b="1" dirty="0" smtClean="0">
                <a:solidFill>
                  <a:schemeClr val="tx1"/>
                </a:solidFill>
                <a:latin typeface="Meiryo UI" panose="020B0604030504040204" pitchFamily="50" charset="-128"/>
                <a:ea typeface="Meiryo UI" panose="020B0604030504040204" pitchFamily="50" charset="-128"/>
              </a:rPr>
              <a:t>生活の質の向上</a:t>
            </a:r>
            <a:r>
              <a:rPr kumimoji="1" lang="ja-JP" altLang="en-US" sz="1100" dirty="0" smtClean="0">
                <a:solidFill>
                  <a:schemeClr val="tx1"/>
                </a:solidFill>
                <a:latin typeface="Meiryo UI" panose="020B0604030504040204" pitchFamily="50" charset="-128"/>
                <a:ea typeface="Meiryo UI" panose="020B0604030504040204" pitchFamily="50" charset="-128"/>
              </a:rPr>
              <a:t>のみならず、</a:t>
            </a:r>
            <a:r>
              <a:rPr kumimoji="1" lang="ja-JP" altLang="en-US" sz="1100" b="1" dirty="0" smtClean="0">
                <a:solidFill>
                  <a:schemeClr val="tx1"/>
                </a:solidFill>
                <a:latin typeface="Meiryo UI" panose="020B0604030504040204" pitchFamily="50" charset="-128"/>
                <a:ea typeface="Meiryo UI" panose="020B0604030504040204" pitchFamily="50" charset="-128"/>
              </a:rPr>
              <a:t>都市の成長</a:t>
            </a:r>
            <a:r>
              <a:rPr kumimoji="1" lang="ja-JP" altLang="en-US" sz="1100" dirty="0" smtClean="0">
                <a:solidFill>
                  <a:schemeClr val="tx1"/>
                </a:solidFill>
                <a:latin typeface="Meiryo UI" panose="020B0604030504040204" pitchFamily="50" charset="-128"/>
                <a:ea typeface="Meiryo UI" panose="020B0604030504040204" pitchFamily="50" charset="-128"/>
              </a:rPr>
              <a:t>に寄与し、イノベーションの下地づくりになるのではないか。</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　大阪は、日本の中でも</a:t>
            </a:r>
            <a:r>
              <a:rPr kumimoji="1" lang="ja-JP" altLang="en-US" sz="1100" b="1" dirty="0" smtClean="0">
                <a:solidFill>
                  <a:schemeClr val="tx1"/>
                </a:solidFill>
                <a:latin typeface="Meiryo UI" panose="020B0604030504040204" pitchFamily="50" charset="-128"/>
                <a:ea typeface="Meiryo UI" panose="020B0604030504040204" pitchFamily="50" charset="-128"/>
              </a:rPr>
              <a:t>公共交通の利便性に優れている</a:t>
            </a:r>
            <a:r>
              <a:rPr kumimoji="1" lang="ja-JP" altLang="en-US" sz="1100" dirty="0" smtClean="0">
                <a:solidFill>
                  <a:schemeClr val="tx1"/>
                </a:solidFill>
                <a:latin typeface="Meiryo UI" panose="020B0604030504040204" pitchFamily="50" charset="-128"/>
                <a:ea typeface="Meiryo UI" panose="020B0604030504040204" pitchFamily="50" charset="-128"/>
              </a:rPr>
              <a:t>ことをもっと売りにして強調してもいいのではないか。また、スローモビリティ</a:t>
            </a:r>
            <a:r>
              <a:rPr kumimoji="1" lang="ja-JP" altLang="en-US" sz="1100" dirty="0">
                <a:solidFill>
                  <a:schemeClr val="tx1"/>
                </a:solidFill>
                <a:latin typeface="Meiryo UI" panose="020B0604030504040204" pitchFamily="50" charset="-128"/>
                <a:ea typeface="Meiryo UI" panose="020B0604030504040204" pitchFamily="50" charset="-128"/>
              </a:rPr>
              <a:t>も重要な役割</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　一定の料金で利用できる</a:t>
            </a:r>
            <a:r>
              <a:rPr kumimoji="1" lang="en-US" altLang="ja-JP" sz="1100" b="1" dirty="0" err="1" smtClean="0">
                <a:solidFill>
                  <a:schemeClr val="tx1"/>
                </a:solidFill>
                <a:latin typeface="Meiryo UI" panose="020B0604030504040204" pitchFamily="50" charset="-128"/>
                <a:ea typeface="Meiryo UI" panose="020B0604030504040204" pitchFamily="50" charset="-128"/>
              </a:rPr>
              <a:t>MaaS</a:t>
            </a:r>
            <a:r>
              <a:rPr kumimoji="1" lang="ja-JP" altLang="en-US" sz="1100" dirty="0" smtClean="0">
                <a:solidFill>
                  <a:schemeClr val="tx1"/>
                </a:solidFill>
                <a:latin typeface="Meiryo UI" panose="020B0604030504040204" pitchFamily="50" charset="-128"/>
                <a:ea typeface="Meiryo UI" panose="020B0604030504040204" pitchFamily="50" charset="-128"/>
              </a:rPr>
              <a:t>の</a:t>
            </a:r>
            <a:r>
              <a:rPr kumimoji="1" lang="ja-JP" altLang="en-US" sz="1100" dirty="0">
                <a:solidFill>
                  <a:schemeClr val="tx1"/>
                </a:solidFill>
                <a:latin typeface="Meiryo UI" panose="020B0604030504040204" pitchFamily="50" charset="-128"/>
                <a:ea typeface="Meiryo UI" panose="020B0604030504040204" pitchFamily="50" charset="-128"/>
              </a:rPr>
              <a:t>システムがあれば、公共交通を使う人も増え、環境にも優しいまちになる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180975" indent="-18097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　女性</a:t>
            </a:r>
            <a:r>
              <a:rPr kumimoji="1" lang="ja-JP" altLang="en-US" sz="1100" dirty="0">
                <a:solidFill>
                  <a:schemeClr val="tx1"/>
                </a:solidFill>
                <a:latin typeface="Meiryo UI" panose="020B0604030504040204" pitchFamily="50" charset="-128"/>
                <a:ea typeface="Meiryo UI" panose="020B0604030504040204" pitchFamily="50" charset="-128"/>
              </a:rPr>
              <a:t>の力</a:t>
            </a:r>
            <a:r>
              <a:rPr kumimoji="1" lang="ja-JP" altLang="en-US" sz="1100" dirty="0" smtClean="0">
                <a:solidFill>
                  <a:schemeClr val="tx1"/>
                </a:solidFill>
                <a:latin typeface="Meiryo UI" panose="020B0604030504040204" pitchFamily="50" charset="-128"/>
                <a:ea typeface="Meiryo UI" panose="020B0604030504040204" pitchFamily="50" charset="-128"/>
              </a:rPr>
              <a:t>を</a:t>
            </a:r>
            <a:r>
              <a:rPr kumimoji="1" lang="ja-JP" altLang="en-US" sz="1100" dirty="0">
                <a:solidFill>
                  <a:schemeClr val="tx1"/>
                </a:solidFill>
                <a:latin typeface="Meiryo UI" panose="020B0604030504040204" pitchFamily="50" charset="-128"/>
                <a:ea typeface="Meiryo UI" panose="020B0604030504040204" pitchFamily="50" charset="-128"/>
              </a:rPr>
              <a:t>生かす</a:t>
            </a:r>
            <a:r>
              <a:rPr kumimoji="1" lang="ja-JP" altLang="en-US" sz="1100" dirty="0" smtClean="0">
                <a:solidFill>
                  <a:schemeClr val="tx1"/>
                </a:solidFill>
                <a:latin typeface="Meiryo UI" panose="020B0604030504040204" pitchFamily="50" charset="-128"/>
                <a:ea typeface="Meiryo UI" panose="020B0604030504040204" pitchFamily="50" charset="-128"/>
              </a:rPr>
              <a:t>こと</a:t>
            </a:r>
            <a:r>
              <a:rPr kumimoji="1" lang="ja-JP" altLang="en-US" sz="1100" dirty="0">
                <a:solidFill>
                  <a:schemeClr val="tx1"/>
                </a:solidFill>
                <a:latin typeface="Meiryo UI" panose="020B0604030504040204" pitchFamily="50" charset="-128"/>
                <a:ea typeface="Meiryo UI" panose="020B0604030504040204" pitchFamily="50" charset="-128"/>
              </a:rPr>
              <a:t>は重要。</a:t>
            </a:r>
            <a:r>
              <a:rPr kumimoji="1" lang="ja-JP" altLang="en-US" sz="1100" b="1" dirty="0">
                <a:solidFill>
                  <a:schemeClr val="tx1"/>
                </a:solidFill>
                <a:latin typeface="Meiryo UI" panose="020B0604030504040204" pitchFamily="50" charset="-128"/>
                <a:ea typeface="Meiryo UI" panose="020B0604030504040204" pitchFamily="50" charset="-128"/>
              </a:rPr>
              <a:t>自分らしい働き方ができる環境を整える</a:t>
            </a:r>
            <a:r>
              <a:rPr kumimoji="1" lang="ja-JP" altLang="en-US" sz="1100" dirty="0">
                <a:solidFill>
                  <a:schemeClr val="tx1"/>
                </a:solidFill>
                <a:latin typeface="Meiryo UI" panose="020B0604030504040204" pitchFamily="50" charset="-128"/>
                <a:ea typeface="Meiryo UI" panose="020B0604030504040204" pitchFamily="50" charset="-128"/>
              </a:rPr>
              <a:t>ことは、女性だけではなく若者にも魅力をもってもらえる。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　</a:t>
            </a:r>
            <a:r>
              <a:rPr kumimoji="1" lang="ja-JP" altLang="en-US" sz="1100" dirty="0" smtClean="0">
                <a:solidFill>
                  <a:schemeClr val="tx1"/>
                </a:solidFill>
                <a:latin typeface="Meiryo UI" panose="020B0604030504040204" pitchFamily="50" charset="-128"/>
                <a:ea typeface="Meiryo UI" panose="020B0604030504040204" pitchFamily="50" charset="-128"/>
              </a:rPr>
              <a:t>社会課題を</a:t>
            </a:r>
            <a:r>
              <a:rPr kumimoji="1" lang="ja-JP" altLang="en-US" sz="1100" b="1" dirty="0" smtClean="0">
                <a:solidFill>
                  <a:schemeClr val="tx1"/>
                </a:solidFill>
                <a:latin typeface="Meiryo UI" panose="020B0604030504040204" pitchFamily="50" charset="-128"/>
                <a:ea typeface="Meiryo UI" panose="020B0604030504040204" pitchFamily="50" charset="-128"/>
              </a:rPr>
              <a:t>自分</a:t>
            </a:r>
            <a:r>
              <a:rPr kumimoji="1" lang="ja-JP" altLang="en-US" sz="1100" b="1" dirty="0">
                <a:solidFill>
                  <a:schemeClr val="tx1"/>
                </a:solidFill>
                <a:latin typeface="Meiryo UI" panose="020B0604030504040204" pitchFamily="50" charset="-128"/>
                <a:ea typeface="Meiryo UI" panose="020B0604030504040204" pitchFamily="50" charset="-128"/>
              </a:rPr>
              <a:t>事化できる</a:t>
            </a:r>
            <a:r>
              <a:rPr kumimoji="1" lang="ja-JP" altLang="en-US" sz="1100" b="1" dirty="0" smtClean="0">
                <a:solidFill>
                  <a:schemeClr val="tx1"/>
                </a:solidFill>
                <a:latin typeface="Meiryo UI" panose="020B0604030504040204" pitchFamily="50" charset="-128"/>
                <a:ea typeface="Meiryo UI" panose="020B0604030504040204" pitchFamily="50" charset="-128"/>
              </a:rPr>
              <a:t>人材を</a:t>
            </a:r>
            <a:r>
              <a:rPr kumimoji="1" lang="ja-JP" altLang="en-US" sz="1100" b="1" dirty="0">
                <a:solidFill>
                  <a:schemeClr val="tx1"/>
                </a:solidFill>
                <a:latin typeface="Meiryo UI" panose="020B0604030504040204" pitchFamily="50" charset="-128"/>
                <a:ea typeface="Meiryo UI" panose="020B0604030504040204" pitchFamily="50" charset="-128"/>
              </a:rPr>
              <a:t>育てる</a:t>
            </a:r>
            <a:r>
              <a:rPr kumimoji="1" lang="ja-JP" altLang="en-US" sz="1100" dirty="0">
                <a:solidFill>
                  <a:schemeClr val="tx1"/>
                </a:solidFill>
                <a:latin typeface="Meiryo UI" panose="020B0604030504040204" pitchFamily="50" charset="-128"/>
                <a:ea typeface="Meiryo UI" panose="020B0604030504040204" pitchFamily="50" charset="-128"/>
              </a:rPr>
              <a:t>ということ</a:t>
            </a:r>
            <a:r>
              <a:rPr kumimoji="1" lang="ja-JP" altLang="en-US" sz="1100" dirty="0" smtClean="0">
                <a:solidFill>
                  <a:schemeClr val="tx1"/>
                </a:solidFill>
                <a:latin typeface="Meiryo UI" panose="020B0604030504040204" pitchFamily="50" charset="-128"/>
                <a:ea typeface="Meiryo UI" panose="020B0604030504040204" pitchFamily="50" charset="-128"/>
              </a:rPr>
              <a:t>が、</a:t>
            </a:r>
            <a:r>
              <a:rPr kumimoji="1" lang="ja-JP" altLang="en-US" sz="1100" b="1" dirty="0" smtClean="0">
                <a:solidFill>
                  <a:schemeClr val="tx1"/>
                </a:solidFill>
                <a:latin typeface="Meiryo UI" panose="020B0604030504040204" pitchFamily="50" charset="-128"/>
                <a:ea typeface="Meiryo UI" panose="020B0604030504040204" pitchFamily="50" charset="-128"/>
              </a:rPr>
              <a:t>個人の幸福度の向上</a:t>
            </a:r>
            <a:r>
              <a:rPr kumimoji="1" lang="ja-JP" altLang="en-US" sz="1100" dirty="0" smtClean="0">
                <a:solidFill>
                  <a:schemeClr val="tx1"/>
                </a:solidFill>
                <a:latin typeface="Meiryo UI" panose="020B0604030504040204" pitchFamily="50" charset="-128"/>
                <a:ea typeface="Meiryo UI" panose="020B0604030504040204" pitchFamily="50" charset="-128"/>
              </a:rPr>
              <a:t>や</a:t>
            </a:r>
            <a:r>
              <a:rPr kumimoji="1" lang="ja-JP" altLang="en-US" sz="1100" b="1" dirty="0" smtClean="0">
                <a:solidFill>
                  <a:schemeClr val="tx1"/>
                </a:solidFill>
                <a:latin typeface="Meiryo UI" panose="020B0604030504040204" pitchFamily="50" charset="-128"/>
                <a:ea typeface="Meiryo UI" panose="020B0604030504040204" pitchFamily="50" charset="-128"/>
              </a:rPr>
              <a:t>社会課題の解決</a:t>
            </a:r>
            <a:r>
              <a:rPr kumimoji="1" lang="ja-JP" altLang="en-US" sz="1100" dirty="0" smtClean="0">
                <a:solidFill>
                  <a:schemeClr val="tx1"/>
                </a:solidFill>
                <a:latin typeface="Meiryo UI" panose="020B0604030504040204" pitchFamily="50" charset="-128"/>
                <a:ea typeface="Meiryo UI" panose="020B0604030504040204" pitchFamily="50" charset="-128"/>
              </a:rPr>
              <a:t>のみならず、</a:t>
            </a:r>
            <a:r>
              <a:rPr kumimoji="1" lang="ja-JP" altLang="en-US" sz="1100" b="1" dirty="0" smtClean="0">
                <a:solidFill>
                  <a:schemeClr val="tx1"/>
                </a:solidFill>
                <a:latin typeface="Meiryo UI" panose="020B0604030504040204" pitchFamily="50" charset="-128"/>
                <a:ea typeface="Meiryo UI" panose="020B0604030504040204" pitchFamily="50" charset="-128"/>
              </a:rPr>
              <a:t>大阪</a:t>
            </a:r>
            <a:r>
              <a:rPr kumimoji="1" lang="ja-JP" altLang="en-US" sz="1100" b="1" dirty="0">
                <a:solidFill>
                  <a:schemeClr val="tx1"/>
                </a:solidFill>
                <a:latin typeface="Meiryo UI" panose="020B0604030504040204" pitchFamily="50" charset="-128"/>
                <a:ea typeface="Meiryo UI" panose="020B0604030504040204" pitchFamily="50" charset="-128"/>
              </a:rPr>
              <a:t>の成長</a:t>
            </a:r>
            <a:r>
              <a:rPr kumimoji="1" lang="ja-JP" altLang="en-US" sz="1100" dirty="0">
                <a:solidFill>
                  <a:schemeClr val="tx1"/>
                </a:solidFill>
                <a:latin typeface="Meiryo UI" panose="020B0604030504040204" pitchFamily="50" charset="-128"/>
                <a:ea typeface="Meiryo UI" panose="020B0604030504040204" pitchFamily="50" charset="-128"/>
              </a:rPr>
              <a:t>につながって</a:t>
            </a:r>
            <a:r>
              <a:rPr kumimoji="1" lang="ja-JP" altLang="en-US" sz="1100" dirty="0" smtClean="0">
                <a:solidFill>
                  <a:schemeClr val="tx1"/>
                </a:solidFill>
                <a:latin typeface="Meiryo UI" panose="020B0604030504040204" pitchFamily="50" charset="-128"/>
                <a:ea typeface="Meiryo UI" panose="020B0604030504040204" pitchFamily="50" charset="-128"/>
              </a:rPr>
              <a:t>いくのではないか。</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　</a:t>
            </a:r>
            <a:r>
              <a:rPr kumimoji="1" lang="ja-JP" altLang="en-US" sz="1100" b="1" dirty="0" smtClean="0">
                <a:solidFill>
                  <a:schemeClr val="tx1"/>
                </a:solidFill>
                <a:latin typeface="Meiryo UI" panose="020B0604030504040204" pitchFamily="50" charset="-128"/>
                <a:ea typeface="Meiryo UI" panose="020B0604030504040204" pitchFamily="50" charset="-128"/>
              </a:rPr>
              <a:t>健康に関するデータ</a:t>
            </a:r>
            <a:r>
              <a:rPr kumimoji="1" lang="ja-JP" altLang="en-US" sz="1100" dirty="0" smtClean="0">
                <a:solidFill>
                  <a:schemeClr val="tx1"/>
                </a:solidFill>
                <a:latin typeface="Meiryo UI" panose="020B0604030504040204" pitchFamily="50" charset="-128"/>
                <a:ea typeface="Meiryo UI" panose="020B0604030504040204" pitchFamily="50" charset="-128"/>
              </a:rPr>
              <a:t>について、自分</a:t>
            </a:r>
            <a:r>
              <a:rPr kumimoji="1" lang="ja-JP" altLang="en-US" sz="1100" dirty="0">
                <a:solidFill>
                  <a:schemeClr val="tx1"/>
                </a:solidFill>
                <a:latin typeface="Meiryo UI" panose="020B0604030504040204" pitchFamily="50" charset="-128"/>
                <a:ea typeface="Meiryo UI" panose="020B0604030504040204" pitchFamily="50" charset="-128"/>
              </a:rPr>
              <a:t>のバイタルデータ</a:t>
            </a:r>
            <a:r>
              <a:rPr kumimoji="1" lang="ja-JP" altLang="en-US" sz="1100" dirty="0" smtClean="0">
                <a:solidFill>
                  <a:schemeClr val="tx1"/>
                </a:solidFill>
                <a:latin typeface="Meiryo UI" panose="020B0604030504040204" pitchFamily="50" charset="-128"/>
                <a:ea typeface="Meiryo UI" panose="020B0604030504040204" pitchFamily="50" charset="-128"/>
              </a:rPr>
              <a:t>がフィードバックされて</a:t>
            </a:r>
            <a:r>
              <a:rPr kumimoji="1" lang="ja-JP" altLang="en-US" sz="1100" b="1" dirty="0" smtClean="0">
                <a:solidFill>
                  <a:schemeClr val="tx1"/>
                </a:solidFill>
                <a:latin typeface="Meiryo UI" panose="020B0604030504040204" pitchFamily="50" charset="-128"/>
                <a:ea typeface="Meiryo UI" panose="020B0604030504040204" pitchFamily="50" charset="-128"/>
              </a:rPr>
              <a:t>自分</a:t>
            </a:r>
            <a:r>
              <a:rPr kumimoji="1" lang="ja-JP" altLang="en-US" sz="1100" b="1" dirty="0">
                <a:solidFill>
                  <a:schemeClr val="tx1"/>
                </a:solidFill>
                <a:latin typeface="Meiryo UI" panose="020B0604030504040204" pitchFamily="50" charset="-128"/>
                <a:ea typeface="Meiryo UI" panose="020B0604030504040204" pitchFamily="50" charset="-128"/>
              </a:rPr>
              <a:t>の健康に寄与</a:t>
            </a:r>
            <a:r>
              <a:rPr kumimoji="1" lang="ja-JP" altLang="en-US" sz="1100" dirty="0">
                <a:solidFill>
                  <a:schemeClr val="tx1"/>
                </a:solidFill>
                <a:latin typeface="Meiryo UI" panose="020B0604030504040204" pitchFamily="50" charset="-128"/>
                <a:ea typeface="Meiryo UI" panose="020B0604030504040204" pitchFamily="50" charset="-128"/>
              </a:rPr>
              <a:t>し</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それが</a:t>
            </a:r>
            <a:r>
              <a:rPr kumimoji="1" lang="ja-JP" altLang="en-US" sz="1100" b="1" dirty="0">
                <a:solidFill>
                  <a:schemeClr val="tx1"/>
                </a:solidFill>
                <a:latin typeface="Meiryo UI" panose="020B0604030504040204" pitchFamily="50" charset="-128"/>
                <a:ea typeface="Meiryo UI" panose="020B0604030504040204" pitchFamily="50" charset="-128"/>
              </a:rPr>
              <a:t>家族に</a:t>
            </a:r>
            <a:r>
              <a:rPr kumimoji="1" lang="ja-JP" altLang="en-US" sz="1100" dirty="0">
                <a:solidFill>
                  <a:schemeClr val="tx1"/>
                </a:solidFill>
                <a:latin typeface="Meiryo UI" panose="020B0604030504040204" pitchFamily="50" charset="-128"/>
                <a:ea typeface="Meiryo UI" panose="020B0604030504040204" pitchFamily="50" charset="-128"/>
              </a:rPr>
              <a:t>フィードバックされ、それが</a:t>
            </a:r>
            <a:r>
              <a:rPr kumimoji="1" lang="ja-JP" altLang="en-US" sz="1100" b="1" dirty="0">
                <a:solidFill>
                  <a:schemeClr val="tx1"/>
                </a:solidFill>
                <a:latin typeface="Meiryo UI" panose="020B0604030504040204" pitchFamily="50" charset="-128"/>
                <a:ea typeface="Meiryo UI" panose="020B0604030504040204" pitchFamily="50" charset="-128"/>
              </a:rPr>
              <a:t>地域に</a:t>
            </a:r>
            <a:r>
              <a:rPr kumimoji="1" lang="ja-JP" altLang="en-US" sz="1100" b="1" dirty="0" smtClean="0">
                <a:solidFill>
                  <a:schemeClr val="tx1"/>
                </a:solidFill>
                <a:latin typeface="Meiryo UI" panose="020B0604030504040204" pitchFamily="50" charset="-128"/>
                <a:ea typeface="Meiryo UI" panose="020B0604030504040204" pitchFamily="50" charset="-128"/>
              </a:rPr>
              <a:t>、</a:t>
            </a:r>
            <a:r>
              <a:rPr kumimoji="1" lang="en-US" altLang="ja-JP" sz="1100" dirty="0" smtClean="0">
                <a:solidFill>
                  <a:schemeClr val="tx1"/>
                </a:solidFill>
                <a:latin typeface="Meiryo UI" panose="020B0604030504040204" pitchFamily="50" charset="-128"/>
                <a:ea typeface="Meiryo UI" panose="020B0604030504040204" pitchFamily="50" charset="-128"/>
              </a:rPr>
              <a:t/>
            </a:r>
            <a:br>
              <a:rPr kumimoji="1" lang="en-US" altLang="ja-JP" sz="1100" dirty="0" smtClean="0">
                <a:solidFill>
                  <a:schemeClr val="tx1"/>
                </a:solidFill>
                <a:latin typeface="Meiryo UI" panose="020B0604030504040204" pitchFamily="50" charset="-128"/>
                <a:ea typeface="Meiryo UI" panose="020B0604030504040204" pitchFamily="50" charset="-128"/>
              </a:rPr>
            </a:br>
            <a:r>
              <a:rPr kumimoji="1" lang="ja-JP" altLang="en-US" sz="1100" dirty="0" smtClean="0">
                <a:solidFill>
                  <a:schemeClr val="tx1"/>
                </a:solidFill>
                <a:latin typeface="Meiryo UI" panose="020B0604030504040204" pitchFamily="50" charset="-128"/>
                <a:ea typeface="Meiryo UI" panose="020B0604030504040204" pitchFamily="50" charset="-128"/>
              </a:rPr>
              <a:t>　　　 さらに</a:t>
            </a:r>
            <a:r>
              <a:rPr kumimoji="1" lang="ja-JP" altLang="en-US" sz="1100" b="1" dirty="0">
                <a:solidFill>
                  <a:schemeClr val="tx1"/>
                </a:solidFill>
                <a:latin typeface="Meiryo UI" panose="020B0604030504040204" pitchFamily="50" charset="-128"/>
                <a:ea typeface="Meiryo UI" panose="020B0604030504040204" pitchFamily="50" charset="-128"/>
              </a:rPr>
              <a:t>産業政策にもつながり</a:t>
            </a:r>
            <a:r>
              <a:rPr kumimoji="1" lang="ja-JP" altLang="en-US" sz="1100" dirty="0" smtClean="0">
                <a:solidFill>
                  <a:schemeClr val="tx1"/>
                </a:solidFill>
                <a:latin typeface="Meiryo UI" panose="020B0604030504040204" pitchFamily="50" charset="-128"/>
                <a:ea typeface="Meiryo UI" panose="020B0604030504040204" pitchFamily="50" charset="-128"/>
              </a:rPr>
              <a:t>、産業</a:t>
            </a:r>
            <a:r>
              <a:rPr kumimoji="1" lang="ja-JP" altLang="en-US" sz="1100" dirty="0">
                <a:solidFill>
                  <a:schemeClr val="tx1"/>
                </a:solidFill>
                <a:latin typeface="Meiryo UI" panose="020B0604030504040204" pitchFamily="50" charset="-128"/>
                <a:ea typeface="Meiryo UI" panose="020B0604030504040204" pitchFamily="50" charset="-128"/>
              </a:rPr>
              <a:t>政策が</a:t>
            </a:r>
            <a:r>
              <a:rPr kumimoji="1" lang="ja-JP" altLang="en-US" sz="1100" dirty="0" smtClean="0">
                <a:solidFill>
                  <a:schemeClr val="tx1"/>
                </a:solidFill>
                <a:latin typeface="Meiryo UI" panose="020B0604030504040204" pitchFamily="50" charset="-128"/>
                <a:ea typeface="Meiryo UI" panose="020B0604030504040204" pitchFamily="50" charset="-128"/>
              </a:rPr>
              <a:t>回りまわって</a:t>
            </a:r>
            <a:r>
              <a:rPr kumimoji="1" lang="ja-JP" altLang="en-US" sz="1100" b="1" dirty="0">
                <a:solidFill>
                  <a:schemeClr val="tx1"/>
                </a:solidFill>
                <a:latin typeface="Meiryo UI" panose="020B0604030504040204" pitchFamily="50" charset="-128"/>
                <a:ea typeface="Meiryo UI" panose="020B0604030504040204" pitchFamily="50" charset="-128"/>
              </a:rPr>
              <a:t>日本人全体の健康に大きく貢献</a:t>
            </a:r>
            <a:r>
              <a:rPr kumimoji="1" lang="ja-JP" altLang="en-US" sz="1100" dirty="0" smtClean="0">
                <a:solidFill>
                  <a:schemeClr val="tx1"/>
                </a:solidFill>
                <a:latin typeface="Meiryo UI" panose="020B0604030504040204" pitchFamily="50" charset="-128"/>
                <a:ea typeface="Meiryo UI" panose="020B0604030504040204" pitchFamily="50" charset="-128"/>
              </a:rPr>
              <a:t>する、と</a:t>
            </a:r>
            <a:r>
              <a:rPr kumimoji="1" lang="ja-JP" altLang="en-US" sz="1100" dirty="0">
                <a:solidFill>
                  <a:schemeClr val="tx1"/>
                </a:solidFill>
                <a:latin typeface="Meiryo UI" panose="020B0604030504040204" pitchFamily="50" charset="-128"/>
                <a:ea typeface="Meiryo UI" panose="020B0604030504040204" pitchFamily="50" charset="-128"/>
              </a:rPr>
              <a:t>いう拠点が大阪にできればよい</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ja-JP" altLang="en-US"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endParaRPr kumimoji="1" lang="en-US" altLang="ja-JP" sz="1100" dirty="0" smtClean="0">
              <a:solidFill>
                <a:srgbClr val="FF0000"/>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en-US" altLang="ja-JP" sz="1100" b="1" dirty="0" smtClean="0">
                <a:solidFill>
                  <a:schemeClr val="tx1"/>
                </a:solidFill>
                <a:latin typeface="Meiryo UI" panose="020B0604030504040204" pitchFamily="50" charset="-128"/>
                <a:ea typeface="Meiryo UI" panose="020B0604030504040204" pitchFamily="50" charset="-128"/>
              </a:rPr>
              <a:t>【</a:t>
            </a:r>
            <a:r>
              <a:rPr kumimoji="1" lang="ja-JP" altLang="en-US" sz="1100" b="1" dirty="0" smtClean="0">
                <a:solidFill>
                  <a:schemeClr val="tx1"/>
                </a:solidFill>
                <a:latin typeface="Meiryo UI" panose="020B0604030504040204" pitchFamily="50" charset="-128"/>
                <a:ea typeface="Meiryo UI" panose="020B0604030504040204" pitchFamily="50" charset="-128"/>
              </a:rPr>
              <a:t>都市を支えるベーシックな機能</a:t>
            </a:r>
            <a:r>
              <a:rPr kumimoji="1" lang="ja-JP" altLang="en-US" sz="1100" b="1" dirty="0">
                <a:solidFill>
                  <a:schemeClr val="tx1"/>
                </a:solidFill>
              </a:rPr>
              <a:t>（環境課題など社会</a:t>
            </a:r>
            <a:r>
              <a:rPr kumimoji="1" lang="ja-JP" altLang="en-US" sz="1100" b="1" dirty="0" smtClean="0">
                <a:solidFill>
                  <a:schemeClr val="tx1"/>
                </a:solidFill>
              </a:rPr>
              <a:t>課題への対応を</a:t>
            </a:r>
            <a:r>
              <a:rPr kumimoji="1" lang="ja-JP" altLang="en-US" sz="1100" b="1" dirty="0">
                <a:solidFill>
                  <a:schemeClr val="tx1"/>
                </a:solidFill>
              </a:rPr>
              <a:t>含む</a:t>
            </a:r>
            <a:r>
              <a:rPr kumimoji="1" lang="ja-JP" altLang="en-US" sz="1100" b="1" dirty="0" smtClean="0">
                <a:solidFill>
                  <a:schemeClr val="tx1"/>
                </a:solidFill>
              </a:rPr>
              <a:t>）</a:t>
            </a:r>
            <a:r>
              <a:rPr kumimoji="1" lang="ja-JP" altLang="en-US" sz="1100" b="1" dirty="0" smtClean="0">
                <a:solidFill>
                  <a:schemeClr val="tx1"/>
                </a:solidFill>
                <a:latin typeface="Meiryo UI" panose="020B0604030504040204" pitchFamily="50" charset="-128"/>
                <a:ea typeface="Meiryo UI" panose="020B0604030504040204" pitchFamily="50" charset="-128"/>
              </a:rPr>
              <a:t>に</a:t>
            </a:r>
            <a:r>
              <a:rPr kumimoji="1" lang="ja-JP" altLang="en-US" sz="1100" b="1" dirty="0">
                <a:solidFill>
                  <a:schemeClr val="tx1"/>
                </a:solidFill>
                <a:latin typeface="Meiryo UI" panose="020B0604030504040204" pitchFamily="50" charset="-128"/>
                <a:ea typeface="Meiryo UI" panose="020B0604030504040204" pitchFamily="50" charset="-128"/>
              </a:rPr>
              <a:t>関して</a:t>
            </a:r>
            <a:r>
              <a:rPr kumimoji="1" lang="en-US" altLang="ja-JP" sz="1100" b="1" dirty="0">
                <a:solidFill>
                  <a:schemeClr val="tx1"/>
                </a:solidFill>
                <a:latin typeface="Meiryo UI" panose="020B0604030504040204" pitchFamily="50" charset="-128"/>
                <a:ea typeface="Meiryo UI" panose="020B0604030504040204" pitchFamily="50" charset="-128"/>
              </a:rPr>
              <a:t>】</a:t>
            </a: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dirty="0" smtClean="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安心・安全</a:t>
            </a:r>
            <a:r>
              <a:rPr kumimoji="1" lang="ja-JP" altLang="en-US" sz="1100" dirty="0">
                <a:solidFill>
                  <a:schemeClr val="tx1"/>
                </a:solidFill>
                <a:latin typeface="Meiryo UI" panose="020B0604030504040204" pitchFamily="50" charset="-128"/>
                <a:ea typeface="Meiryo UI" panose="020B0604030504040204" pitchFamily="50" charset="-128"/>
              </a:rPr>
              <a:t>について、例えば治安が大きく改善していることを示せたら、将来住んでみようといったように共感を呼ぶことができるのではないか。</a:t>
            </a:r>
            <a:endParaRPr kumimoji="1" lang="ja-JP" altLang="en-US" sz="1100" dirty="0">
              <a:solidFill>
                <a:srgbClr val="FF0000"/>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　</a:t>
            </a:r>
            <a:r>
              <a:rPr kumimoji="1" lang="ja-JP" altLang="en-US" sz="1100" b="1" dirty="0">
                <a:solidFill>
                  <a:schemeClr val="tx1"/>
                </a:solidFill>
                <a:latin typeface="Meiryo UI" panose="020B0604030504040204" pitchFamily="50" charset="-128"/>
                <a:ea typeface="Meiryo UI" panose="020B0604030504040204" pitchFamily="50" charset="-128"/>
              </a:rPr>
              <a:t>教育を重要視</a:t>
            </a:r>
            <a:r>
              <a:rPr kumimoji="1" lang="ja-JP" altLang="en-US" sz="1100" dirty="0">
                <a:solidFill>
                  <a:schemeClr val="tx1"/>
                </a:solidFill>
                <a:latin typeface="Meiryo UI" panose="020B0604030504040204" pitchFamily="50" charset="-128"/>
                <a:ea typeface="Meiryo UI" panose="020B0604030504040204" pitchFamily="50" charset="-128"/>
              </a:rPr>
              <a:t>する必要がある</a:t>
            </a:r>
            <a:r>
              <a:rPr kumimoji="1" lang="ja-JP" altLang="en-US" sz="1100" b="1" dirty="0">
                <a:solidFill>
                  <a:schemeClr val="tx1"/>
                </a:solidFill>
                <a:latin typeface="Meiryo UI" panose="020B0604030504040204" pitchFamily="50" charset="-128"/>
                <a:ea typeface="Meiryo UI" panose="020B0604030504040204" pitchFamily="50" charset="-128"/>
              </a:rPr>
              <a:t>。社会課題を自分事として行動を起こせる人を育てる</a:t>
            </a:r>
            <a:r>
              <a:rPr kumimoji="1" lang="ja-JP" altLang="en-US" sz="1100" dirty="0">
                <a:solidFill>
                  <a:schemeClr val="tx1"/>
                </a:solidFill>
                <a:latin typeface="Meiryo UI" panose="020B0604030504040204" pitchFamily="50" charset="-128"/>
                <a:ea typeface="Meiryo UI" panose="020B0604030504040204" pitchFamily="50" charset="-128"/>
              </a:rPr>
              <a:t>教育、</a:t>
            </a:r>
            <a:r>
              <a:rPr kumimoji="1" lang="ja-JP" altLang="en-US" sz="1100" b="1" dirty="0">
                <a:solidFill>
                  <a:schemeClr val="tx1"/>
                </a:solidFill>
                <a:latin typeface="Meiryo UI" panose="020B0604030504040204" pitchFamily="50" charset="-128"/>
                <a:ea typeface="Meiryo UI" panose="020B0604030504040204" pitchFamily="50" charset="-128"/>
              </a:rPr>
              <a:t>自己肯定感</a:t>
            </a:r>
            <a:r>
              <a:rPr kumimoji="1" lang="ja-JP" altLang="en-US" sz="1100" dirty="0">
                <a:solidFill>
                  <a:schemeClr val="tx1"/>
                </a:solidFill>
                <a:latin typeface="Meiryo UI" panose="020B0604030504040204" pitchFamily="50" charset="-128"/>
                <a:ea typeface="Meiryo UI" panose="020B0604030504040204" pitchFamily="50" charset="-128"/>
              </a:rPr>
              <a:t>を高める教育、</a:t>
            </a:r>
            <a:r>
              <a:rPr kumimoji="1" lang="ja-JP" altLang="en-US" sz="1100" b="1" dirty="0">
                <a:solidFill>
                  <a:schemeClr val="tx1"/>
                </a:solidFill>
                <a:latin typeface="Meiryo UI" panose="020B0604030504040204" pitchFamily="50" charset="-128"/>
                <a:ea typeface="Meiryo UI" panose="020B0604030504040204" pitchFamily="50" charset="-128"/>
              </a:rPr>
              <a:t>大阪を学ぶ</a:t>
            </a:r>
            <a:r>
              <a:rPr kumimoji="1" lang="ja-JP" altLang="en-US" sz="1100" dirty="0">
                <a:solidFill>
                  <a:schemeClr val="tx1"/>
                </a:solidFill>
                <a:latin typeface="Meiryo UI" panose="020B0604030504040204" pitchFamily="50" charset="-128"/>
                <a:ea typeface="Meiryo UI" panose="020B0604030504040204" pitchFamily="50" charset="-128"/>
              </a:rPr>
              <a:t>教育などが重要</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smtClean="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en-US" altLang="ja-JP" sz="1100" dirty="0">
                <a:solidFill>
                  <a:schemeClr val="tx1"/>
                </a:solidFill>
                <a:latin typeface="Meiryo UI" panose="020B0604030504040204" pitchFamily="50" charset="-128"/>
                <a:ea typeface="Meiryo UI" panose="020B0604030504040204" pitchFamily="50" charset="-128"/>
              </a:rPr>
              <a:t>○</a:t>
            </a:r>
            <a:r>
              <a:rPr kumimoji="1" lang="ja-JP" altLang="en-US" sz="1100" dirty="0">
                <a:solidFill>
                  <a:schemeClr val="tx1"/>
                </a:solidFill>
                <a:latin typeface="Meiryo UI" panose="020B0604030504040204" pitchFamily="50" charset="-128"/>
                <a:ea typeface="Meiryo UI" panose="020B0604030504040204" pitchFamily="50" charset="-128"/>
              </a:rPr>
              <a:t>　</a:t>
            </a:r>
            <a:r>
              <a:rPr kumimoji="1" lang="ja-JP" altLang="en-US" sz="1100" b="1" dirty="0">
                <a:solidFill>
                  <a:schemeClr val="tx1"/>
                </a:solidFill>
                <a:latin typeface="Meiryo UI" panose="020B0604030504040204" pitchFamily="50" charset="-128"/>
                <a:ea typeface="Meiryo UI" panose="020B0604030504040204" pitchFamily="50" charset="-128"/>
              </a:rPr>
              <a:t>外国人労働者の子どもの公教育</a:t>
            </a:r>
            <a:r>
              <a:rPr kumimoji="1" lang="ja-JP" altLang="en-US" sz="1100" dirty="0">
                <a:solidFill>
                  <a:schemeClr val="tx1"/>
                </a:solidFill>
                <a:latin typeface="Meiryo UI" panose="020B0604030504040204" pitchFamily="50" charset="-128"/>
                <a:ea typeface="Meiryo UI" panose="020B0604030504040204" pitchFamily="50" charset="-128"/>
              </a:rPr>
              <a:t>の充実、多言語化、住宅確保など受け入れ態勢が必要ではないか。相談窓口の充実も非常に大事。</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smtClean="0">
                <a:solidFill>
                  <a:schemeClr val="tx1"/>
                </a:solidFill>
                <a:latin typeface="Meiryo UI" panose="020B0604030504040204" pitchFamily="50" charset="-128"/>
                <a:ea typeface="Meiryo UI" panose="020B0604030504040204" pitchFamily="50" charset="-128"/>
              </a:rPr>
              <a:t>    ○</a:t>
            </a:r>
            <a:r>
              <a:rPr kumimoji="1" lang="ja-JP" altLang="en-US" sz="1100" dirty="0">
                <a:solidFill>
                  <a:schemeClr val="tx1"/>
                </a:solidFill>
                <a:latin typeface="Meiryo UI" panose="020B0604030504040204" pitchFamily="50" charset="-128"/>
                <a:ea typeface="Meiryo UI" panose="020B0604030504040204" pitchFamily="50" charset="-128"/>
              </a:rPr>
              <a:t>　脱炭素に向け、</a:t>
            </a:r>
            <a:r>
              <a:rPr kumimoji="1" lang="ja-JP" altLang="en-US" sz="1100" b="1" dirty="0">
                <a:solidFill>
                  <a:schemeClr val="tx1"/>
                </a:solidFill>
                <a:latin typeface="Meiryo UI" panose="020B0604030504040204" pitchFamily="50" charset="-128"/>
                <a:ea typeface="Meiryo UI" panose="020B0604030504040204" pitchFamily="50" charset="-128"/>
              </a:rPr>
              <a:t>環境配慮型の都市</a:t>
            </a:r>
            <a:r>
              <a:rPr kumimoji="1" lang="ja-JP" altLang="en-US" sz="1100" dirty="0">
                <a:solidFill>
                  <a:schemeClr val="tx1"/>
                </a:solidFill>
                <a:latin typeface="Meiryo UI" panose="020B0604030504040204" pitchFamily="50" charset="-128"/>
                <a:ea typeface="Meiryo UI" panose="020B0604030504040204" pitchFamily="50" charset="-128"/>
              </a:rPr>
              <a:t>をどうつくっていくのか。　</a:t>
            </a:r>
            <a:endParaRPr kumimoji="1" lang="en-US" altLang="ja-JP" sz="1100" dirty="0">
              <a:solidFill>
                <a:schemeClr val="tx1"/>
              </a:solidFill>
              <a:latin typeface="Meiryo UI" panose="020B0604030504040204" pitchFamily="50" charset="-128"/>
              <a:ea typeface="Meiryo UI" panose="020B0604030504040204" pitchFamily="50" charset="-128"/>
            </a:endParaRPr>
          </a:p>
          <a:p>
            <a:pPr marL="85725" indent="-85725">
              <a:lnSpc>
                <a:spcPts val="1300"/>
              </a:lnSpc>
              <a:spcAft>
                <a:spcPts val="300"/>
              </a:spcAft>
            </a:pPr>
            <a:r>
              <a:rPr kumimoji="1" lang="ja-JP" altLang="en-US" sz="1100" dirty="0">
                <a:solidFill>
                  <a:schemeClr val="tx1"/>
                </a:solidFill>
                <a:latin typeface="Meiryo UI" panose="020B0604030504040204" pitchFamily="50" charset="-128"/>
                <a:ea typeface="Meiryo UI" panose="020B0604030504040204" pitchFamily="50" charset="-128"/>
              </a:rPr>
              <a:t>　　○　</a:t>
            </a:r>
            <a:r>
              <a:rPr kumimoji="1" lang="ja-JP" altLang="en-US" sz="1100" b="1" dirty="0">
                <a:solidFill>
                  <a:schemeClr val="tx1"/>
                </a:solidFill>
                <a:latin typeface="Meiryo UI" panose="020B0604030504040204" pitchFamily="50" charset="-128"/>
                <a:ea typeface="Meiryo UI" panose="020B0604030504040204" pitchFamily="50" charset="-128"/>
              </a:rPr>
              <a:t>サーキュラーエコノミー</a:t>
            </a:r>
            <a:r>
              <a:rPr kumimoji="1" lang="ja-JP" altLang="en-US" sz="1100" dirty="0">
                <a:solidFill>
                  <a:schemeClr val="tx1"/>
                </a:solidFill>
                <a:latin typeface="Meiryo UI" panose="020B0604030504040204" pitchFamily="50" charset="-128"/>
                <a:ea typeface="Meiryo UI" panose="020B0604030504040204" pitchFamily="50" charset="-128"/>
              </a:rPr>
              <a:t>を成し遂げていく際に、</a:t>
            </a:r>
            <a:r>
              <a:rPr kumimoji="1" lang="ja-JP" altLang="en-US" sz="1100" b="1" dirty="0">
                <a:solidFill>
                  <a:schemeClr val="tx1"/>
                </a:solidFill>
                <a:latin typeface="Meiryo UI" panose="020B0604030504040204" pitchFamily="50" charset="-128"/>
                <a:ea typeface="Meiryo UI" panose="020B0604030504040204" pitchFamily="50" charset="-128"/>
              </a:rPr>
              <a:t>企業横断で</a:t>
            </a:r>
            <a:r>
              <a:rPr kumimoji="1" lang="ja-JP" altLang="en-US" sz="1100" dirty="0">
                <a:solidFill>
                  <a:schemeClr val="tx1"/>
                </a:solidFill>
                <a:latin typeface="Meiryo UI" panose="020B0604030504040204" pitchFamily="50" charset="-128"/>
                <a:ea typeface="Meiryo UI" panose="020B0604030504040204" pitchFamily="50" charset="-128"/>
              </a:rPr>
              <a:t>取り組んでいく仕組みが</a:t>
            </a:r>
            <a:r>
              <a:rPr kumimoji="1" lang="ja-JP" altLang="en-US" sz="1100" dirty="0" smtClean="0">
                <a:solidFill>
                  <a:schemeClr val="tx1"/>
                </a:solidFill>
                <a:latin typeface="Meiryo UI" panose="020B0604030504040204" pitchFamily="50" charset="-128"/>
                <a:ea typeface="Meiryo UI" panose="020B0604030504040204" pitchFamily="50" charset="-128"/>
              </a:rPr>
              <a:t>あればよいのでは</a:t>
            </a:r>
            <a:r>
              <a:rPr kumimoji="1" lang="ja-JP" altLang="en-US" sz="1100" dirty="0">
                <a:solidFill>
                  <a:schemeClr val="tx1"/>
                </a:solidFill>
                <a:latin typeface="Meiryo UI" panose="020B0604030504040204" pitchFamily="50" charset="-128"/>
                <a:ea typeface="Meiryo UI" panose="020B0604030504040204" pitchFamily="50" charset="-128"/>
              </a:rPr>
              <a:t>ないか</a:t>
            </a:r>
            <a:r>
              <a:rPr kumimoji="1" lang="ja-JP" altLang="en-US" sz="1100" dirty="0" smtClean="0">
                <a:solidFill>
                  <a:schemeClr val="tx1"/>
                </a:solidFill>
                <a:latin typeface="Meiryo UI" panose="020B0604030504040204" pitchFamily="50" charset="-128"/>
                <a:ea typeface="Meiryo UI" panose="020B0604030504040204" pitchFamily="50" charset="-128"/>
              </a:rPr>
              <a:t>。</a:t>
            </a:r>
            <a:endParaRPr kumimoji="1" lang="en-US" altLang="ja-JP" sz="11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8696569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2293929885"/>
              </p:ext>
            </p:extLst>
          </p:nvPr>
        </p:nvGraphicFramePr>
        <p:xfrm>
          <a:off x="5226239" y="4178488"/>
          <a:ext cx="3799316" cy="2119605"/>
        </p:xfrm>
        <a:graphic>
          <a:graphicData uri="http://schemas.openxmlformats.org/drawingml/2006/table">
            <a:tbl>
              <a:tblPr firstRow="1" bandRow="1">
                <a:tableStyleId>{5C22544A-7EE6-4342-B048-85BDC9FD1C3A}</a:tableStyleId>
              </a:tblPr>
              <a:tblGrid>
                <a:gridCol w="2114207">
                  <a:extLst>
                    <a:ext uri="{9D8B030D-6E8A-4147-A177-3AD203B41FA5}">
                      <a16:colId xmlns:a16="http://schemas.microsoft.com/office/drawing/2014/main" val="3907989448"/>
                    </a:ext>
                  </a:extLst>
                </a:gridCol>
                <a:gridCol w="1685109">
                  <a:extLst>
                    <a:ext uri="{9D8B030D-6E8A-4147-A177-3AD203B41FA5}">
                      <a16:colId xmlns:a16="http://schemas.microsoft.com/office/drawing/2014/main" val="2626181382"/>
                    </a:ext>
                  </a:extLst>
                </a:gridCol>
              </a:tblGrid>
              <a:tr h="490965">
                <a:tc>
                  <a:txBody>
                    <a:bodyPr/>
                    <a:lstStyle/>
                    <a:p>
                      <a:pPr algn="ctr"/>
                      <a:r>
                        <a:rPr kumimoji="1" lang="ja-JP" altLang="en-US" sz="1000" b="0" dirty="0" smtClean="0"/>
                        <a:t>施策</a:t>
                      </a:r>
                      <a:endParaRPr kumimoji="1" lang="ja-JP" altLang="en-US" sz="1000" b="0" dirty="0"/>
                    </a:p>
                  </a:txBody>
                  <a:tcPr anchor="ctr"/>
                </a:tc>
                <a:tc>
                  <a:txBody>
                    <a:bodyPr/>
                    <a:lstStyle/>
                    <a:p>
                      <a:pPr algn="ctr"/>
                      <a:r>
                        <a:rPr kumimoji="1" lang="ja-JP" altLang="en-US" sz="1000" b="0" dirty="0" smtClean="0"/>
                        <a:t>範囲</a:t>
                      </a:r>
                      <a:endParaRPr kumimoji="1" lang="ja-JP" altLang="en-US" sz="1000" b="0" dirty="0"/>
                    </a:p>
                  </a:txBody>
                  <a:tcPr anchor="ctr"/>
                </a:tc>
                <a:extLst>
                  <a:ext uri="{0D108BD9-81ED-4DB2-BD59-A6C34878D82A}">
                    <a16:rowId xmlns:a16="http://schemas.microsoft.com/office/drawing/2014/main" val="2555689688"/>
                  </a:ext>
                </a:extLst>
              </a:tr>
              <a:tr h="540000">
                <a:tc>
                  <a:txBody>
                    <a:bodyPr/>
                    <a:lstStyle/>
                    <a:p>
                      <a:pPr algn="ctr"/>
                      <a:r>
                        <a:rPr kumimoji="1" lang="ja-JP" altLang="en-US" sz="1000" dirty="0" smtClean="0"/>
                        <a:t>新卒応援ハローワーク</a:t>
                      </a:r>
                      <a:endParaRPr kumimoji="1" lang="en-US" altLang="ja-JP" sz="1000" dirty="0" smtClean="0"/>
                    </a:p>
                    <a:p>
                      <a:pPr algn="ctr"/>
                      <a:r>
                        <a:rPr kumimoji="1" lang="ja-JP" altLang="en-US" sz="1000" dirty="0" smtClean="0"/>
                        <a:t>（厚生労働省）</a:t>
                      </a:r>
                      <a:endParaRPr kumimoji="1" lang="ja-JP" altLang="en-US" sz="1000" b="0" dirty="0"/>
                    </a:p>
                  </a:txBody>
                  <a:tcPr anchor="ctr"/>
                </a:tc>
                <a:tc>
                  <a:txBody>
                    <a:bodyPr/>
                    <a:lstStyle/>
                    <a:p>
                      <a:pPr algn="ctr"/>
                      <a:r>
                        <a:rPr kumimoji="1" lang="ja-JP" altLang="en-US" sz="1000" dirty="0" smtClean="0"/>
                        <a:t>就職活動中の学生、</a:t>
                      </a:r>
                      <a:endParaRPr kumimoji="1" lang="en-US" altLang="ja-JP" sz="1000" dirty="0" smtClean="0"/>
                    </a:p>
                    <a:p>
                      <a:pPr algn="ctr"/>
                      <a:r>
                        <a:rPr kumimoji="1" lang="ja-JP" altLang="en-US" sz="1000" dirty="0" smtClean="0"/>
                        <a:t>既卒３年以内の者</a:t>
                      </a:r>
                      <a:endParaRPr kumimoji="1" lang="ja-JP" altLang="en-US" sz="1000" b="0" dirty="0"/>
                    </a:p>
                  </a:txBody>
                  <a:tcPr anchor="ctr"/>
                </a:tc>
                <a:extLst>
                  <a:ext uri="{0D108BD9-81ED-4DB2-BD59-A6C34878D82A}">
                    <a16:rowId xmlns:a16="http://schemas.microsoft.com/office/drawing/2014/main" val="4115946397"/>
                  </a:ext>
                </a:extLst>
              </a:tr>
              <a:tr h="540000">
                <a:tc>
                  <a:txBody>
                    <a:bodyPr/>
                    <a:lstStyle/>
                    <a:p>
                      <a:pPr algn="ctr"/>
                      <a:r>
                        <a:rPr kumimoji="1" lang="ja-JP" altLang="en-US" sz="1000" dirty="0" err="1" smtClean="0"/>
                        <a:t>わか</a:t>
                      </a:r>
                      <a:r>
                        <a:rPr kumimoji="1" lang="ja-JP" altLang="en-US" sz="1000" dirty="0" smtClean="0"/>
                        <a:t>ものハローワーク</a:t>
                      </a:r>
                      <a:endParaRPr kumimoji="1" lang="en-US" altLang="ja-JP" sz="1000" dirty="0" smtClean="0"/>
                    </a:p>
                    <a:p>
                      <a:pPr algn="ctr"/>
                      <a:r>
                        <a:rPr kumimoji="1" lang="ja-JP" altLang="en-US" sz="1000" dirty="0" smtClean="0"/>
                        <a:t>（厚生労働省）</a:t>
                      </a:r>
                      <a:endParaRPr kumimoji="1" lang="ja-JP" altLang="en-US" sz="1000" b="0" dirty="0"/>
                    </a:p>
                  </a:txBody>
                  <a:tcPr anchor="ctr"/>
                </a:tc>
                <a:tc>
                  <a:txBody>
                    <a:bodyPr/>
                    <a:lstStyle/>
                    <a:p>
                      <a:pPr algn="ctr"/>
                      <a:r>
                        <a:rPr kumimoji="1" lang="ja-JP" altLang="en-US" sz="1000" dirty="0" smtClean="0"/>
                        <a:t>おおむね</a:t>
                      </a:r>
                      <a:r>
                        <a:rPr kumimoji="1" lang="en-US" altLang="ja-JP" sz="1000" dirty="0" smtClean="0"/>
                        <a:t>35</a:t>
                      </a:r>
                      <a:r>
                        <a:rPr kumimoji="1" lang="ja-JP" altLang="en-US" sz="1000" dirty="0" smtClean="0"/>
                        <a:t>歳未満</a:t>
                      </a:r>
                      <a:endParaRPr kumimoji="1" lang="en-US" altLang="ja-JP" sz="1000" b="0" dirty="0" smtClean="0"/>
                    </a:p>
                  </a:txBody>
                  <a:tcPr anchor="ctr"/>
                </a:tc>
                <a:extLst>
                  <a:ext uri="{0D108BD9-81ED-4DB2-BD59-A6C34878D82A}">
                    <a16:rowId xmlns:a16="http://schemas.microsoft.com/office/drawing/2014/main" val="1681646472"/>
                  </a:ext>
                </a:extLst>
              </a:tr>
              <a:tr h="540000">
                <a:tc>
                  <a:txBody>
                    <a:bodyPr/>
                    <a:lstStyle/>
                    <a:p>
                      <a:pPr algn="ctr"/>
                      <a:r>
                        <a:rPr kumimoji="1" lang="ja-JP" altLang="en-US" sz="1000" dirty="0" smtClean="0"/>
                        <a:t>若年人材育成訓練</a:t>
                      </a:r>
                      <a:endParaRPr kumimoji="1" lang="en-US" altLang="ja-JP" sz="1000" dirty="0" smtClean="0"/>
                    </a:p>
                    <a:p>
                      <a:pPr algn="ctr"/>
                      <a:r>
                        <a:rPr kumimoji="1" lang="ja-JP" altLang="en-US" sz="1000" dirty="0" smtClean="0"/>
                        <a:t>（特定訓練コース）</a:t>
                      </a:r>
                      <a:endParaRPr kumimoji="1" lang="en-US" altLang="ja-JP" sz="1000" dirty="0" smtClean="0"/>
                    </a:p>
                    <a:p>
                      <a:pPr algn="ctr"/>
                      <a:r>
                        <a:rPr kumimoji="1" lang="ja-JP" altLang="en-US" sz="1000" dirty="0" smtClean="0"/>
                        <a:t>（厚生労働省）</a:t>
                      </a:r>
                      <a:endParaRPr kumimoji="1" lang="ja-JP" altLang="en-US" sz="1000" b="0" dirty="0"/>
                    </a:p>
                  </a:txBody>
                  <a:tcPr anchor="ctr"/>
                </a:tc>
                <a:tc>
                  <a:txBody>
                    <a:bodyPr/>
                    <a:lstStyle/>
                    <a:p>
                      <a:pPr algn="ctr"/>
                      <a:r>
                        <a:rPr kumimoji="1" lang="en-US" altLang="ja-JP" sz="1000" dirty="0" smtClean="0"/>
                        <a:t>35</a:t>
                      </a:r>
                      <a:r>
                        <a:rPr kumimoji="1" lang="ja-JP" altLang="en-US" sz="1000" dirty="0" smtClean="0"/>
                        <a:t>歳未満で事業所の雇用保険被保険者となった日から５年を経過していない労働者</a:t>
                      </a:r>
                      <a:endParaRPr kumimoji="1" lang="ja-JP" altLang="en-US" sz="1000" b="0" dirty="0"/>
                    </a:p>
                  </a:txBody>
                  <a:tcPr anchor="ctr"/>
                </a:tc>
                <a:extLst>
                  <a:ext uri="{0D108BD9-81ED-4DB2-BD59-A6C34878D82A}">
                    <a16:rowId xmlns:a16="http://schemas.microsoft.com/office/drawing/2014/main" val="2053289327"/>
                  </a:ext>
                </a:extLst>
              </a:tr>
            </a:tbl>
          </a:graphicData>
        </a:graphic>
      </p:graphicFrame>
      <p:cxnSp>
        <p:nvCxnSpPr>
          <p:cNvPr id="5" name="直線コネクタ 4"/>
          <p:cNvCxnSpPr/>
          <p:nvPr/>
        </p:nvCxnSpPr>
        <p:spPr>
          <a:xfrm>
            <a:off x="216668" y="437104"/>
            <a:ext cx="8726251" cy="0"/>
          </a:xfrm>
          <a:prstGeom prst="line">
            <a:avLst/>
          </a:prstGeom>
        </p:spPr>
        <p:style>
          <a:lnRef idx="1">
            <a:schemeClr val="dk1"/>
          </a:lnRef>
          <a:fillRef idx="0">
            <a:schemeClr val="dk1"/>
          </a:fillRef>
          <a:effectRef idx="0">
            <a:schemeClr val="dk1"/>
          </a:effectRef>
          <a:fontRef idx="minor">
            <a:schemeClr val="tx1"/>
          </a:fontRef>
        </p:style>
      </p:cxnSp>
      <p:sp>
        <p:nvSpPr>
          <p:cNvPr id="6" name="正方形/長方形 5"/>
          <p:cNvSpPr/>
          <p:nvPr/>
        </p:nvSpPr>
        <p:spPr>
          <a:xfrm>
            <a:off x="216668" y="-17841"/>
            <a:ext cx="9088956" cy="400110"/>
          </a:xfrm>
          <a:prstGeom prst="rect">
            <a:avLst/>
          </a:prstGeom>
        </p:spPr>
        <p:txBody>
          <a:bodyPr wrap="square">
            <a:spAutoFit/>
          </a:bodyPr>
          <a:lstStyle/>
          <a:p>
            <a:r>
              <a:rPr kumimoji="1" lang="ja-JP" altLang="en-US" sz="2000" b="1" dirty="0" smtClean="0">
                <a:solidFill>
                  <a:prstClr val="black"/>
                </a:solidFill>
                <a:latin typeface="Meiryo UI" panose="020B0604030504040204" pitchFamily="50" charset="-128"/>
                <a:ea typeface="Meiryo UI" panose="020B0604030504040204" pitchFamily="50" charset="-128"/>
              </a:rPr>
              <a:t>■　</a:t>
            </a:r>
            <a:r>
              <a:rPr lang="ja-JP" altLang="en-US" sz="2000" b="1" dirty="0" smtClean="0">
                <a:latin typeface="Meiryo UI" panose="020B0604030504040204" pitchFamily="50" charset="-128"/>
                <a:ea typeface="Meiryo UI" panose="020B0604030504040204" pitchFamily="50" charset="-128"/>
              </a:rPr>
              <a:t>「若者」の範囲をどのように考えるか</a:t>
            </a:r>
            <a:endParaRPr lang="en-US" altLang="ja-JP" sz="2000" b="1" dirty="0" smtClean="0">
              <a:latin typeface="Meiryo UI" panose="020B0604030504040204" pitchFamily="50" charset="-128"/>
              <a:ea typeface="Meiryo UI" panose="020B0604030504040204" pitchFamily="50" charset="-128"/>
            </a:endParaRPr>
          </a:p>
        </p:txBody>
      </p:sp>
      <p:sp>
        <p:nvSpPr>
          <p:cNvPr id="8" name="正方形/長方形 7"/>
          <p:cNvSpPr/>
          <p:nvPr/>
        </p:nvSpPr>
        <p:spPr>
          <a:xfrm>
            <a:off x="258165" y="1539040"/>
            <a:ext cx="8684754" cy="2309486"/>
          </a:xfrm>
          <a:prstGeom prst="rect">
            <a:avLst/>
          </a:prstGeom>
          <a:solidFill>
            <a:schemeClr val="bg1"/>
          </a:solidFill>
          <a:ln>
            <a:solidFill>
              <a:schemeClr val="tx1"/>
            </a:solidFill>
            <a:prstDash val="sysDot"/>
          </a:ln>
        </p:spPr>
        <p:txBody>
          <a:bodyPr wrap="square">
            <a:noAutofit/>
          </a:bodyPr>
          <a:lstStyle/>
          <a:p>
            <a:endParaRPr lang="en-US" altLang="ja-JP" sz="1200" dirty="0"/>
          </a:p>
          <a:p>
            <a:r>
              <a:rPr lang="ja-JP" altLang="en-US" sz="1200" dirty="0" smtClean="0"/>
              <a:t>・若者の範囲は施策ごとに異なっており統一的な定義は存在しない。</a:t>
            </a:r>
            <a:endParaRPr lang="en-US" altLang="ja-JP" sz="1200" dirty="0" smtClean="0"/>
          </a:p>
          <a:p>
            <a:r>
              <a:rPr lang="ja-JP" altLang="en-US" sz="1200" dirty="0" smtClean="0"/>
              <a:t>・子ども・若者育成支援推進法に基づき策定された「子ども・若者ビジョン」</a:t>
            </a:r>
            <a:r>
              <a:rPr lang="en-US" altLang="ja-JP" sz="1200" dirty="0" smtClean="0"/>
              <a:t/>
            </a:r>
            <a:br>
              <a:rPr lang="en-US" altLang="ja-JP" sz="1200" dirty="0" smtClean="0"/>
            </a:br>
            <a:r>
              <a:rPr lang="ja-JP" altLang="en-US" sz="1200" dirty="0" smtClean="0"/>
              <a:t>においては、それぞれ対象となる者を以下の通り定義している。</a:t>
            </a:r>
            <a:endParaRPr lang="en-US" altLang="ja-JP" sz="1200" dirty="0" smtClean="0"/>
          </a:p>
          <a:p>
            <a:endParaRPr lang="en-US" altLang="ja-JP" sz="1200" dirty="0" smtClean="0"/>
          </a:p>
          <a:p>
            <a:r>
              <a:rPr lang="ja-JP" altLang="en-US" sz="1200" b="1" dirty="0" smtClean="0"/>
              <a:t>子ども⇒乳幼児期（義務教育</a:t>
            </a:r>
            <a:r>
              <a:rPr lang="ja-JP" altLang="en-US" sz="1200" b="1" dirty="0"/>
              <a:t>年齢に達する</a:t>
            </a:r>
            <a:r>
              <a:rPr lang="ja-JP" altLang="en-US" sz="1200" b="1" dirty="0" smtClean="0"/>
              <a:t>まで）、</a:t>
            </a:r>
            <a:r>
              <a:rPr lang="en-US" altLang="ja-JP" sz="1200" b="1" dirty="0" smtClean="0"/>
              <a:t/>
            </a:r>
            <a:br>
              <a:rPr lang="en-US" altLang="ja-JP" sz="1200" b="1" dirty="0" smtClean="0"/>
            </a:br>
            <a:r>
              <a:rPr lang="ja-JP" altLang="en-US" sz="1200" b="1" dirty="0" smtClean="0"/>
              <a:t>　　　　　学童期（小学生）及び</a:t>
            </a:r>
            <a:endParaRPr lang="en-US" altLang="ja-JP" sz="1200" b="1" dirty="0" smtClean="0"/>
          </a:p>
          <a:p>
            <a:r>
              <a:rPr lang="ja-JP" altLang="en-US" sz="1200" b="1" dirty="0"/>
              <a:t>　</a:t>
            </a:r>
            <a:r>
              <a:rPr lang="ja-JP" altLang="en-US" sz="1200" b="1" dirty="0" smtClean="0"/>
              <a:t>　　　　思春期（中学生</a:t>
            </a:r>
            <a:r>
              <a:rPr lang="ja-JP" altLang="en-US" sz="1200" b="1" dirty="0"/>
              <a:t>から</a:t>
            </a:r>
            <a:r>
              <a:rPr lang="ja-JP" altLang="en-US" sz="1200" b="1" dirty="0" smtClean="0"/>
              <a:t>おおむね</a:t>
            </a:r>
            <a:r>
              <a:rPr lang="en-US" altLang="ja-JP" sz="1200" b="1" dirty="0"/>
              <a:t>18</a:t>
            </a:r>
            <a:r>
              <a:rPr lang="ja-JP" altLang="en-US" sz="1200" b="1" dirty="0" smtClean="0"/>
              <a:t>歳まで）の者。</a:t>
            </a:r>
            <a:endParaRPr lang="ja-JP" altLang="en-US" sz="1200" b="1" dirty="0"/>
          </a:p>
          <a:p>
            <a:r>
              <a:rPr lang="ja-JP" altLang="en-US" sz="1200" b="1" dirty="0"/>
              <a:t>若 </a:t>
            </a:r>
            <a:r>
              <a:rPr lang="ja-JP" altLang="en-US" sz="1200" b="1" dirty="0" smtClean="0"/>
              <a:t>者</a:t>
            </a:r>
            <a:r>
              <a:rPr lang="ja-JP" altLang="en-US" sz="1200" b="1" dirty="0"/>
              <a:t>⇒</a:t>
            </a:r>
            <a:r>
              <a:rPr lang="ja-JP" altLang="en-US" sz="1200" b="1" dirty="0" smtClean="0"/>
              <a:t>思春期、</a:t>
            </a:r>
            <a:endParaRPr lang="en-US" altLang="ja-JP" sz="1200" b="1" dirty="0" smtClean="0"/>
          </a:p>
          <a:p>
            <a:r>
              <a:rPr lang="ja-JP" altLang="en-US" sz="1200" b="1" dirty="0"/>
              <a:t>　</a:t>
            </a:r>
            <a:r>
              <a:rPr lang="ja-JP" altLang="en-US" sz="1200" b="1" dirty="0" smtClean="0"/>
              <a:t>　　　　青年期（おおむね</a:t>
            </a:r>
            <a:r>
              <a:rPr lang="en-US" altLang="ja-JP" sz="1200" b="1" dirty="0"/>
              <a:t>18</a:t>
            </a:r>
            <a:r>
              <a:rPr lang="ja-JP" altLang="en-US" sz="1200" b="1" dirty="0" smtClean="0"/>
              <a:t>歳</a:t>
            </a:r>
            <a:r>
              <a:rPr lang="ja-JP" altLang="en-US" sz="1200" b="1" dirty="0"/>
              <a:t>から</a:t>
            </a:r>
            <a:r>
              <a:rPr lang="ja-JP" altLang="en-US" sz="1200" b="1" dirty="0" smtClean="0"/>
              <a:t>おおむね</a:t>
            </a:r>
            <a:r>
              <a:rPr lang="en-US" altLang="ja-JP" sz="1200" b="1" dirty="0"/>
              <a:t>30</a:t>
            </a:r>
            <a:r>
              <a:rPr lang="ja-JP" altLang="en-US" sz="1200" b="1" dirty="0" smtClean="0"/>
              <a:t>歳</a:t>
            </a:r>
            <a:r>
              <a:rPr lang="ja-JP" altLang="en-US" sz="1200" b="1" dirty="0"/>
              <a:t>未満</a:t>
            </a:r>
            <a:r>
              <a:rPr lang="ja-JP" altLang="en-US" sz="1200" b="1" dirty="0" smtClean="0"/>
              <a:t>まで）。</a:t>
            </a:r>
            <a:endParaRPr lang="en-US" altLang="ja-JP" sz="1200" b="1" dirty="0" smtClean="0"/>
          </a:p>
          <a:p>
            <a:r>
              <a:rPr lang="ja-JP" altLang="en-US" sz="1200" b="1" dirty="0"/>
              <a:t>　</a:t>
            </a:r>
            <a:r>
              <a:rPr lang="ja-JP" altLang="en-US" sz="1200" b="1" dirty="0" smtClean="0"/>
              <a:t>　　　　施策</a:t>
            </a:r>
            <a:r>
              <a:rPr lang="ja-JP" altLang="en-US" sz="1200" b="1" dirty="0"/>
              <a:t>に</a:t>
            </a:r>
            <a:r>
              <a:rPr lang="ja-JP" altLang="en-US" sz="1200" b="1" dirty="0" smtClean="0"/>
              <a:t>より、</a:t>
            </a:r>
            <a:r>
              <a:rPr lang="en-US" altLang="ja-JP" sz="1200" b="1" dirty="0"/>
              <a:t>40</a:t>
            </a:r>
            <a:r>
              <a:rPr lang="ja-JP" altLang="en-US" sz="1200" b="1" dirty="0" smtClean="0"/>
              <a:t>歳</a:t>
            </a:r>
            <a:r>
              <a:rPr lang="ja-JP" altLang="en-US" sz="1200" b="1" dirty="0"/>
              <a:t>未満までのポスト青年期</a:t>
            </a:r>
            <a:r>
              <a:rPr lang="ja-JP" altLang="en-US" sz="1200" b="1" dirty="0" smtClean="0"/>
              <a:t>の者</a:t>
            </a:r>
            <a:r>
              <a:rPr lang="ja-JP" altLang="en-US" sz="1200" b="1" dirty="0"/>
              <a:t>も</a:t>
            </a:r>
            <a:r>
              <a:rPr lang="ja-JP" altLang="en-US" sz="1200" b="1" dirty="0" smtClean="0"/>
              <a:t>対象。</a:t>
            </a:r>
            <a:endParaRPr lang="ja-JP" altLang="en-US" sz="1200" b="1" dirty="0"/>
          </a:p>
        </p:txBody>
      </p:sp>
      <p:sp>
        <p:nvSpPr>
          <p:cNvPr id="7" name="テキスト ボックス 6"/>
          <p:cNvSpPr txBox="1"/>
          <p:nvPr/>
        </p:nvSpPr>
        <p:spPr>
          <a:xfrm>
            <a:off x="258165" y="1400541"/>
            <a:ext cx="2720166" cy="276999"/>
          </a:xfrm>
          <a:prstGeom prst="rect">
            <a:avLst/>
          </a:prstGeom>
          <a:solidFill>
            <a:schemeClr val="tx2">
              <a:lumMod val="50000"/>
            </a:schemeClr>
          </a:solidFill>
        </p:spPr>
        <p:txBody>
          <a:bodyPr wrap="square" rtlCol="0">
            <a:spAutoFit/>
          </a:bodyPr>
          <a:lstStyle/>
          <a:p>
            <a:pPr algn="ctr"/>
            <a:r>
              <a:rPr kumimoji="1" lang="ja-JP" altLang="en-US" sz="1200" dirty="0" smtClean="0">
                <a:solidFill>
                  <a:schemeClr val="bg1"/>
                </a:solidFill>
              </a:rPr>
              <a:t>１．国の考え方（子ども・若者ビジョン）</a:t>
            </a:r>
            <a:endParaRPr kumimoji="1" lang="ja-JP" altLang="en-US" sz="1200" dirty="0">
              <a:solidFill>
                <a:schemeClr val="bg1"/>
              </a:solidFill>
            </a:endParaRPr>
          </a:p>
        </p:txBody>
      </p:sp>
      <p:pic>
        <p:nvPicPr>
          <p:cNvPr id="9" name="図 8"/>
          <p:cNvPicPr>
            <a:picLocks noChangeAspect="1"/>
          </p:cNvPicPr>
          <p:nvPr/>
        </p:nvPicPr>
        <p:blipFill>
          <a:blip r:embed="rId2"/>
          <a:stretch>
            <a:fillRect/>
          </a:stretch>
        </p:blipFill>
        <p:spPr>
          <a:xfrm>
            <a:off x="4927698" y="1608290"/>
            <a:ext cx="3893991" cy="2170986"/>
          </a:xfrm>
          <a:prstGeom prst="rect">
            <a:avLst/>
          </a:prstGeom>
        </p:spPr>
      </p:pic>
      <p:graphicFrame>
        <p:nvGraphicFramePr>
          <p:cNvPr id="10" name="表 9"/>
          <p:cNvGraphicFramePr>
            <a:graphicFrameLocks noGrp="1"/>
          </p:cNvGraphicFramePr>
          <p:nvPr>
            <p:extLst>
              <p:ext uri="{D42A27DB-BD31-4B8C-83A1-F6EECF244321}">
                <p14:modId xmlns:p14="http://schemas.microsoft.com/office/powerpoint/2010/main" val="2638237925"/>
              </p:ext>
            </p:extLst>
          </p:nvPr>
        </p:nvGraphicFramePr>
        <p:xfrm>
          <a:off x="258165" y="4178488"/>
          <a:ext cx="4836349" cy="2354246"/>
        </p:xfrm>
        <a:graphic>
          <a:graphicData uri="http://schemas.openxmlformats.org/drawingml/2006/table">
            <a:tbl>
              <a:tblPr firstRow="1" bandRow="1">
                <a:tableStyleId>{5C22544A-7EE6-4342-B048-85BDC9FD1C3A}</a:tableStyleId>
              </a:tblPr>
              <a:tblGrid>
                <a:gridCol w="1635949">
                  <a:extLst>
                    <a:ext uri="{9D8B030D-6E8A-4147-A177-3AD203B41FA5}">
                      <a16:colId xmlns:a16="http://schemas.microsoft.com/office/drawing/2014/main" val="4247581830"/>
                    </a:ext>
                  </a:extLst>
                </a:gridCol>
                <a:gridCol w="822960">
                  <a:extLst>
                    <a:ext uri="{9D8B030D-6E8A-4147-A177-3AD203B41FA5}">
                      <a16:colId xmlns:a16="http://schemas.microsoft.com/office/drawing/2014/main" val="1865980796"/>
                    </a:ext>
                  </a:extLst>
                </a:gridCol>
                <a:gridCol w="2377440">
                  <a:extLst>
                    <a:ext uri="{9D8B030D-6E8A-4147-A177-3AD203B41FA5}">
                      <a16:colId xmlns:a16="http://schemas.microsoft.com/office/drawing/2014/main" val="3233062443"/>
                    </a:ext>
                  </a:extLst>
                </a:gridCol>
              </a:tblGrid>
              <a:tr h="464486">
                <a:tc>
                  <a:txBody>
                    <a:bodyPr/>
                    <a:lstStyle/>
                    <a:p>
                      <a:pPr algn="ctr"/>
                      <a:r>
                        <a:rPr kumimoji="1" lang="ja-JP" altLang="en-US" sz="1000" b="0" dirty="0" smtClean="0"/>
                        <a:t>法律の名称</a:t>
                      </a:r>
                      <a:endParaRPr kumimoji="1" lang="ja-JP" altLang="en-US" sz="1000" b="0" dirty="0"/>
                    </a:p>
                  </a:txBody>
                  <a:tcPr anchor="ctr"/>
                </a:tc>
                <a:tc>
                  <a:txBody>
                    <a:bodyPr/>
                    <a:lstStyle/>
                    <a:p>
                      <a:pPr algn="ctr"/>
                      <a:r>
                        <a:rPr kumimoji="1" lang="ja-JP" altLang="en-US" sz="1000" b="0" dirty="0" smtClean="0"/>
                        <a:t>呼称等</a:t>
                      </a:r>
                      <a:endParaRPr kumimoji="1" lang="ja-JP" altLang="en-US" sz="1000" b="0" dirty="0"/>
                    </a:p>
                  </a:txBody>
                  <a:tcPr anchor="ctr"/>
                </a:tc>
                <a:tc>
                  <a:txBody>
                    <a:bodyPr/>
                    <a:lstStyle/>
                    <a:p>
                      <a:pPr algn="ctr"/>
                      <a:r>
                        <a:rPr kumimoji="1" lang="ja-JP" altLang="en-US" sz="1000" b="0" dirty="0" smtClean="0"/>
                        <a:t>年齢区分</a:t>
                      </a:r>
                      <a:endParaRPr kumimoji="1" lang="ja-JP" altLang="en-US" sz="1000" b="0" dirty="0"/>
                    </a:p>
                  </a:txBody>
                  <a:tcPr anchor="ctr"/>
                </a:tc>
                <a:extLst>
                  <a:ext uri="{0D108BD9-81ED-4DB2-BD59-A6C34878D82A}">
                    <a16:rowId xmlns:a16="http://schemas.microsoft.com/office/drawing/2014/main" val="171323690"/>
                  </a:ext>
                </a:extLst>
              </a:tr>
              <a:tr h="464486">
                <a:tc>
                  <a:txBody>
                    <a:bodyPr/>
                    <a:lstStyle/>
                    <a:p>
                      <a:pPr algn="l"/>
                      <a:r>
                        <a:rPr kumimoji="1" lang="ja-JP" altLang="en-US" sz="1000" dirty="0" smtClean="0"/>
                        <a:t>職業能力開発促進法</a:t>
                      </a:r>
                      <a:endParaRPr kumimoji="1" lang="ja-JP" altLang="en-US" sz="1000" b="0" dirty="0"/>
                    </a:p>
                  </a:txBody>
                  <a:tcPr anchor="ctr"/>
                </a:tc>
                <a:tc>
                  <a:txBody>
                    <a:bodyPr/>
                    <a:lstStyle/>
                    <a:p>
                      <a:pPr algn="l"/>
                      <a:r>
                        <a:rPr kumimoji="1" lang="ja-JP" altLang="en-US" sz="1000" dirty="0" smtClean="0"/>
                        <a:t>青少年</a:t>
                      </a:r>
                      <a:endParaRPr kumimoji="1" lang="ja-JP" altLang="en-US" sz="1000" b="0" dirty="0"/>
                    </a:p>
                  </a:txBody>
                  <a:tcPr anchor="ctr"/>
                </a:tc>
                <a:tc>
                  <a:txBody>
                    <a:bodyPr/>
                    <a:lstStyle/>
                    <a:p>
                      <a:pPr algn="l"/>
                      <a:r>
                        <a:rPr kumimoji="1" lang="ja-JP" altLang="en-US" sz="1000" dirty="0" smtClean="0"/>
                        <a:t>法律上の規定なし</a:t>
                      </a:r>
                      <a:endParaRPr kumimoji="1" lang="en-US" altLang="ja-JP" sz="1000" dirty="0" smtClean="0"/>
                    </a:p>
                    <a:p>
                      <a:pPr algn="l"/>
                      <a:r>
                        <a:rPr kumimoji="1" lang="en-US" altLang="ja-JP" sz="800" dirty="0" smtClean="0"/>
                        <a:t>※</a:t>
                      </a:r>
                      <a:r>
                        <a:rPr kumimoji="1" lang="ja-JP" altLang="en-US" sz="800" dirty="0" smtClean="0"/>
                        <a:t>職業能力開発促進法施行規則第２条の２において、</a:t>
                      </a:r>
                      <a:r>
                        <a:rPr kumimoji="1" lang="en-US" altLang="ja-JP" sz="800" dirty="0" smtClean="0"/>
                        <a:t>15</a:t>
                      </a:r>
                      <a:r>
                        <a:rPr kumimoji="1" lang="ja-JP" altLang="en-US" sz="800" dirty="0" smtClean="0"/>
                        <a:t>歳以上</a:t>
                      </a:r>
                      <a:r>
                        <a:rPr kumimoji="1" lang="en-US" altLang="ja-JP" sz="800" dirty="0" smtClean="0"/>
                        <a:t>45</a:t>
                      </a:r>
                      <a:r>
                        <a:rPr kumimoji="1" lang="ja-JP" altLang="en-US" sz="800" dirty="0" smtClean="0"/>
                        <a:t>歳未満であるものと定義</a:t>
                      </a:r>
                      <a:endParaRPr kumimoji="1" lang="ja-JP" altLang="en-US" sz="800" b="0" dirty="0"/>
                    </a:p>
                  </a:txBody>
                  <a:tcPr anchor="ctr"/>
                </a:tc>
                <a:extLst>
                  <a:ext uri="{0D108BD9-81ED-4DB2-BD59-A6C34878D82A}">
                    <a16:rowId xmlns:a16="http://schemas.microsoft.com/office/drawing/2014/main" val="2466824860"/>
                  </a:ext>
                </a:extLst>
              </a:tr>
              <a:tr h="464486">
                <a:tc>
                  <a:txBody>
                    <a:bodyPr/>
                    <a:lstStyle/>
                    <a:p>
                      <a:pPr algn="l"/>
                      <a:r>
                        <a:rPr kumimoji="1" lang="ja-JP" altLang="en-US" sz="1000" dirty="0" smtClean="0"/>
                        <a:t>勤労青少年福祉法</a:t>
                      </a:r>
                      <a:endParaRPr kumimoji="1" lang="ja-JP" altLang="en-US" sz="1000" b="0" dirty="0"/>
                    </a:p>
                  </a:txBody>
                  <a:tcPr anchor="ctr"/>
                </a:tc>
                <a:tc>
                  <a:txBody>
                    <a:bodyPr/>
                    <a:lstStyle/>
                    <a:p>
                      <a:pPr algn="l"/>
                      <a:r>
                        <a:rPr kumimoji="1" lang="ja-JP" altLang="en-US" sz="1000" dirty="0" smtClean="0"/>
                        <a:t>勤労青少年</a:t>
                      </a:r>
                      <a:endParaRPr kumimoji="1" lang="ja-JP" altLang="en-US" sz="1000" b="0" dirty="0"/>
                    </a:p>
                  </a:txBody>
                  <a:tcPr anchor="ctr"/>
                </a:tc>
                <a:tc>
                  <a:txBody>
                    <a:bodyPr/>
                    <a:lstStyle/>
                    <a:p>
                      <a:pPr algn="l"/>
                      <a:r>
                        <a:rPr kumimoji="1" lang="ja-JP" altLang="en-US" sz="1000" dirty="0" smtClean="0"/>
                        <a:t>法律上の規定なし</a:t>
                      </a:r>
                      <a:endParaRPr kumimoji="1" lang="en-US" altLang="ja-JP" sz="1000" dirty="0" smtClean="0"/>
                    </a:p>
                    <a:p>
                      <a:pPr algn="l"/>
                      <a:r>
                        <a:rPr kumimoji="1" lang="en-US" altLang="ja-JP" sz="800" dirty="0" smtClean="0"/>
                        <a:t>※</a:t>
                      </a:r>
                      <a:r>
                        <a:rPr kumimoji="1" lang="ja-JP" altLang="en-US" sz="800" dirty="0" smtClean="0"/>
                        <a:t>「第</a:t>
                      </a:r>
                      <a:r>
                        <a:rPr kumimoji="1" lang="en-US" altLang="ja-JP" sz="800" dirty="0" smtClean="0"/>
                        <a:t>9</a:t>
                      </a:r>
                      <a:r>
                        <a:rPr kumimoji="1" lang="ja-JP" altLang="en-US" sz="800" dirty="0" smtClean="0"/>
                        <a:t>次勤労青少年福祉対策基本方針」において、「</a:t>
                      </a:r>
                      <a:r>
                        <a:rPr kumimoji="1" lang="en-US" altLang="ja-JP" sz="800" dirty="0" smtClean="0"/>
                        <a:t>35</a:t>
                      </a:r>
                      <a:r>
                        <a:rPr kumimoji="1" lang="ja-JP" altLang="en-US" sz="800" dirty="0" smtClean="0"/>
                        <a:t>歳未満」としているが、「関連する個々の施策・事業の運用上、</a:t>
                      </a:r>
                      <a:r>
                        <a:rPr kumimoji="1" lang="en-US" altLang="ja-JP" sz="800" dirty="0" smtClean="0"/>
                        <a:t>30</a:t>
                      </a:r>
                      <a:r>
                        <a:rPr kumimoji="1" lang="ja-JP" altLang="en-US" sz="800" dirty="0" smtClean="0"/>
                        <a:t>歳代後半の者で、</a:t>
                      </a:r>
                      <a:r>
                        <a:rPr kumimoji="1" lang="en-US" altLang="ja-JP" sz="800" dirty="0" smtClean="0"/>
                        <a:t>35</a:t>
                      </a:r>
                      <a:r>
                        <a:rPr kumimoji="1" lang="ja-JP" altLang="en-US" sz="800" dirty="0" smtClean="0"/>
                        <a:t>歳未満の者に準ずる課題、ニーズを抱える者については、当然、その活動を妨げない」としている。</a:t>
                      </a:r>
                      <a:endParaRPr kumimoji="1" lang="ja-JP" altLang="en-US" sz="800" b="0" dirty="0"/>
                    </a:p>
                  </a:txBody>
                  <a:tcPr anchor="ctr"/>
                </a:tc>
                <a:extLst>
                  <a:ext uri="{0D108BD9-81ED-4DB2-BD59-A6C34878D82A}">
                    <a16:rowId xmlns:a16="http://schemas.microsoft.com/office/drawing/2014/main" val="4042063528"/>
                  </a:ext>
                </a:extLst>
              </a:tr>
              <a:tr h="464486">
                <a:tc>
                  <a:txBody>
                    <a:bodyPr/>
                    <a:lstStyle/>
                    <a:p>
                      <a:pPr algn="l"/>
                      <a:r>
                        <a:rPr kumimoji="1" lang="ja-JP" altLang="en-US" sz="1000" dirty="0" smtClean="0"/>
                        <a:t>青少年が安全に安心してインターネットを利用できる環境の整備等に関する法律</a:t>
                      </a:r>
                      <a:endParaRPr kumimoji="1" lang="ja-JP" altLang="en-US" sz="1000" b="0" dirty="0"/>
                    </a:p>
                  </a:txBody>
                  <a:tcPr anchor="ctr"/>
                </a:tc>
                <a:tc>
                  <a:txBody>
                    <a:bodyPr/>
                    <a:lstStyle/>
                    <a:p>
                      <a:pPr algn="l"/>
                      <a:r>
                        <a:rPr kumimoji="1" lang="ja-JP" altLang="en-US" sz="1000" dirty="0" smtClean="0"/>
                        <a:t>青少年</a:t>
                      </a:r>
                      <a:endParaRPr kumimoji="1" lang="ja-JP" altLang="en-US" sz="1000" b="0" dirty="0"/>
                    </a:p>
                  </a:txBody>
                  <a:tcPr anchor="ctr"/>
                </a:tc>
                <a:tc>
                  <a:txBody>
                    <a:bodyPr/>
                    <a:lstStyle/>
                    <a:p>
                      <a:pPr algn="l"/>
                      <a:r>
                        <a:rPr kumimoji="1" lang="en-US" altLang="ja-JP" sz="1000" dirty="0" smtClean="0"/>
                        <a:t>18</a:t>
                      </a:r>
                      <a:r>
                        <a:rPr kumimoji="1" lang="ja-JP" altLang="en-US" sz="1000" dirty="0" smtClean="0"/>
                        <a:t>歳未満の者</a:t>
                      </a:r>
                      <a:endParaRPr kumimoji="1" lang="ja-JP" altLang="en-US" sz="1000" b="0" dirty="0"/>
                    </a:p>
                  </a:txBody>
                  <a:tcPr anchor="ctr"/>
                </a:tc>
                <a:extLst>
                  <a:ext uri="{0D108BD9-81ED-4DB2-BD59-A6C34878D82A}">
                    <a16:rowId xmlns:a16="http://schemas.microsoft.com/office/drawing/2014/main" val="1554198276"/>
                  </a:ext>
                </a:extLst>
              </a:tr>
            </a:tbl>
          </a:graphicData>
        </a:graphic>
      </p:graphicFrame>
      <p:sp>
        <p:nvSpPr>
          <p:cNvPr id="27" name="テキスト ボックス 26"/>
          <p:cNvSpPr txBox="1"/>
          <p:nvPr/>
        </p:nvSpPr>
        <p:spPr>
          <a:xfrm>
            <a:off x="258165" y="3902097"/>
            <a:ext cx="3046738" cy="276999"/>
          </a:xfrm>
          <a:prstGeom prst="rect">
            <a:avLst/>
          </a:prstGeom>
          <a:solidFill>
            <a:schemeClr val="tx2">
              <a:lumMod val="50000"/>
            </a:schemeClr>
          </a:solidFill>
        </p:spPr>
        <p:txBody>
          <a:bodyPr wrap="square" rtlCol="0">
            <a:spAutoFit/>
          </a:bodyPr>
          <a:lstStyle/>
          <a:p>
            <a:pPr algn="ctr"/>
            <a:r>
              <a:rPr kumimoji="1" lang="ja-JP" altLang="en-US" sz="1200" dirty="0">
                <a:solidFill>
                  <a:schemeClr val="bg1"/>
                </a:solidFill>
              </a:rPr>
              <a:t>２．</a:t>
            </a:r>
            <a:r>
              <a:rPr kumimoji="1" lang="ja-JP" altLang="en-US" sz="1200" dirty="0" smtClean="0">
                <a:solidFill>
                  <a:schemeClr val="bg1"/>
                </a:solidFill>
              </a:rPr>
              <a:t>その他各種法令等による若者の年齢区分</a:t>
            </a:r>
            <a:endParaRPr kumimoji="1" lang="ja-JP" altLang="en-US" sz="1200" dirty="0">
              <a:solidFill>
                <a:schemeClr val="bg1"/>
              </a:solidFill>
            </a:endParaRPr>
          </a:p>
        </p:txBody>
      </p:sp>
      <p:sp>
        <p:nvSpPr>
          <p:cNvPr id="11" name="テキスト ボックス 10"/>
          <p:cNvSpPr txBox="1"/>
          <p:nvPr/>
        </p:nvSpPr>
        <p:spPr>
          <a:xfrm>
            <a:off x="5226239" y="3902097"/>
            <a:ext cx="3054732" cy="276999"/>
          </a:xfrm>
          <a:prstGeom prst="rect">
            <a:avLst/>
          </a:prstGeom>
          <a:solidFill>
            <a:schemeClr val="tx2">
              <a:lumMod val="50000"/>
            </a:schemeClr>
          </a:solidFill>
        </p:spPr>
        <p:txBody>
          <a:bodyPr wrap="square" rtlCol="0">
            <a:spAutoFit/>
          </a:bodyPr>
          <a:lstStyle/>
          <a:p>
            <a:pPr algn="ctr"/>
            <a:r>
              <a:rPr kumimoji="1" lang="ja-JP" altLang="en-US" sz="1200" dirty="0" smtClean="0">
                <a:solidFill>
                  <a:schemeClr val="bg1"/>
                </a:solidFill>
              </a:rPr>
              <a:t>３．主な若者雇用施策における若者の範囲</a:t>
            </a:r>
            <a:endParaRPr kumimoji="1" lang="ja-JP" altLang="en-US" sz="1200" dirty="0">
              <a:solidFill>
                <a:schemeClr val="bg1"/>
              </a:solidFill>
            </a:endParaRPr>
          </a:p>
        </p:txBody>
      </p:sp>
      <p:sp>
        <p:nvSpPr>
          <p:cNvPr id="12" name="テキスト ボックス 11"/>
          <p:cNvSpPr txBox="1"/>
          <p:nvPr/>
        </p:nvSpPr>
        <p:spPr>
          <a:xfrm>
            <a:off x="269703" y="3617694"/>
            <a:ext cx="5910114" cy="230832"/>
          </a:xfrm>
          <a:prstGeom prst="rect">
            <a:avLst/>
          </a:prstGeom>
          <a:noFill/>
        </p:spPr>
        <p:txBody>
          <a:bodyPr wrap="square" rtlCol="0">
            <a:spAutoFit/>
          </a:bodyPr>
          <a:lstStyle/>
          <a:p>
            <a:r>
              <a:rPr kumimoji="1" lang="ja-JP" altLang="en-US" sz="900" dirty="0" smtClean="0"/>
              <a:t>出典：子ども・若者ビジョン（平成</a:t>
            </a:r>
            <a:r>
              <a:rPr kumimoji="1" lang="en-US" altLang="ja-JP" sz="900" dirty="0" smtClean="0"/>
              <a:t>22</a:t>
            </a:r>
            <a:r>
              <a:rPr kumimoji="1" lang="ja-JP" altLang="en-US" sz="900" dirty="0" smtClean="0"/>
              <a:t>年</a:t>
            </a:r>
            <a:r>
              <a:rPr kumimoji="1" lang="en-US" altLang="ja-JP" sz="900" dirty="0" smtClean="0"/>
              <a:t>7</a:t>
            </a:r>
            <a:r>
              <a:rPr kumimoji="1" lang="ja-JP" altLang="en-US" sz="900" dirty="0" smtClean="0"/>
              <a:t>月</a:t>
            </a:r>
            <a:r>
              <a:rPr kumimoji="1" lang="en-US" altLang="ja-JP" sz="900" dirty="0" smtClean="0"/>
              <a:t>23</a:t>
            </a:r>
            <a:r>
              <a:rPr kumimoji="1" lang="ja-JP" altLang="en-US" sz="900" dirty="0" smtClean="0"/>
              <a:t>日 子ども・若者育成支援推進本部決定）</a:t>
            </a:r>
            <a:endParaRPr kumimoji="1" lang="ja-JP" altLang="en-US" sz="900" dirty="0"/>
          </a:p>
        </p:txBody>
      </p:sp>
      <p:sp>
        <p:nvSpPr>
          <p:cNvPr id="13" name="テキスト ボックス 12"/>
          <p:cNvSpPr txBox="1"/>
          <p:nvPr/>
        </p:nvSpPr>
        <p:spPr>
          <a:xfrm>
            <a:off x="216668" y="6652231"/>
            <a:ext cx="5910114" cy="230832"/>
          </a:xfrm>
          <a:prstGeom prst="rect">
            <a:avLst/>
          </a:prstGeom>
          <a:noFill/>
        </p:spPr>
        <p:txBody>
          <a:bodyPr wrap="square" rtlCol="0">
            <a:spAutoFit/>
          </a:bodyPr>
          <a:lstStyle/>
          <a:p>
            <a:r>
              <a:rPr kumimoji="1" lang="ja-JP" altLang="en-US" sz="900" dirty="0" smtClean="0"/>
              <a:t>出典：各種法令等をもとに副首都推進局で作成</a:t>
            </a:r>
            <a:endParaRPr kumimoji="1" lang="ja-JP" altLang="en-US" sz="900" dirty="0"/>
          </a:p>
        </p:txBody>
      </p:sp>
      <p:sp>
        <p:nvSpPr>
          <p:cNvPr id="14" name="テキスト ボックス 13"/>
          <p:cNvSpPr txBox="1"/>
          <p:nvPr/>
        </p:nvSpPr>
        <p:spPr>
          <a:xfrm>
            <a:off x="5148947" y="6321661"/>
            <a:ext cx="2779081" cy="230832"/>
          </a:xfrm>
          <a:prstGeom prst="rect">
            <a:avLst/>
          </a:prstGeom>
          <a:noFill/>
        </p:spPr>
        <p:txBody>
          <a:bodyPr wrap="square" rtlCol="0">
            <a:spAutoFit/>
          </a:bodyPr>
          <a:lstStyle/>
          <a:p>
            <a:r>
              <a:rPr kumimoji="1" lang="ja-JP" altLang="en-US" sz="900" dirty="0" smtClean="0"/>
              <a:t>出典：厚生労働省</a:t>
            </a:r>
            <a:r>
              <a:rPr kumimoji="1" lang="en-US" altLang="ja-JP" sz="900" dirty="0" smtClean="0"/>
              <a:t>HP</a:t>
            </a:r>
            <a:r>
              <a:rPr kumimoji="1" lang="ja-JP" altLang="en-US" sz="900" dirty="0" smtClean="0"/>
              <a:t>をもとに副首都推進局で作成</a:t>
            </a:r>
            <a:endParaRPr kumimoji="1" lang="ja-JP" altLang="en-US" sz="900" dirty="0"/>
          </a:p>
        </p:txBody>
      </p:sp>
      <p:sp>
        <p:nvSpPr>
          <p:cNvPr id="15" name="正方形/長方形 14">
            <a:extLst>
              <a:ext uri="{FF2B5EF4-FFF2-40B4-BE49-F238E27FC236}">
                <a16:creationId xmlns:a16="http://schemas.microsoft.com/office/drawing/2014/main" id="{D6B8D5F2-CE6D-5D6A-5A62-C3140504855C}"/>
              </a:ext>
            </a:extLst>
          </p:cNvPr>
          <p:cNvSpPr/>
          <p:nvPr/>
        </p:nvSpPr>
        <p:spPr>
          <a:xfrm>
            <a:off x="81986" y="536842"/>
            <a:ext cx="8995613" cy="72721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sz="1400" dirty="0">
                <a:solidFill>
                  <a:schemeClr val="tx1"/>
                </a:solidFill>
                <a:latin typeface="Meiryo UI" panose="020B0604030504040204" pitchFamily="50" charset="-128"/>
                <a:ea typeface="Meiryo UI" panose="020B0604030504040204" pitchFamily="50" charset="-128"/>
              </a:rPr>
              <a:t>「若者」の範囲については、国においても施策ごとに異なり、統一的な定義が存在しないなかで、副首都ビジョンのバージョンアップに当たっては、学び、就職、転職など各ステージにおいて様々なチャレンジを後押しする観点から、おおむね</a:t>
            </a:r>
            <a:r>
              <a:rPr kumimoji="1" lang="en-US" altLang="ja-JP" sz="1400" dirty="0">
                <a:solidFill>
                  <a:schemeClr val="tx1"/>
                </a:solidFill>
                <a:latin typeface="Meiryo UI" panose="020B0604030504040204" pitchFamily="50" charset="-128"/>
                <a:ea typeface="Meiryo UI" panose="020B0604030504040204" pitchFamily="50" charset="-128"/>
              </a:rPr>
              <a:t>18</a:t>
            </a:r>
            <a:r>
              <a:rPr kumimoji="1" lang="ja-JP" altLang="en-US" sz="1400" dirty="0">
                <a:solidFill>
                  <a:schemeClr val="tx1"/>
                </a:solidFill>
                <a:latin typeface="Meiryo UI" panose="020B0604030504040204" pitchFamily="50" charset="-128"/>
                <a:ea typeface="Meiryo UI" panose="020B0604030504040204" pitchFamily="50" charset="-128"/>
              </a:rPr>
              <a:t>歳～</a:t>
            </a:r>
            <a:r>
              <a:rPr kumimoji="1" lang="en-US" altLang="ja-JP" sz="1400" dirty="0">
                <a:solidFill>
                  <a:schemeClr val="tx1"/>
                </a:solidFill>
                <a:latin typeface="Meiryo UI" panose="020B0604030504040204" pitchFamily="50" charset="-128"/>
                <a:ea typeface="Meiryo UI" panose="020B0604030504040204" pitchFamily="50" charset="-128"/>
              </a:rPr>
              <a:t>40</a:t>
            </a:r>
            <a:r>
              <a:rPr kumimoji="1" lang="ja-JP" altLang="en-US" sz="1400" dirty="0">
                <a:solidFill>
                  <a:schemeClr val="tx1"/>
                </a:solidFill>
                <a:latin typeface="Meiryo UI" panose="020B0604030504040204" pitchFamily="50" charset="-128"/>
                <a:ea typeface="Meiryo UI" panose="020B0604030504040204" pitchFamily="50" charset="-128"/>
              </a:rPr>
              <a:t>歳未満をコアな</a:t>
            </a:r>
            <a:r>
              <a:rPr kumimoji="1" lang="ja-JP" altLang="en-US" sz="1400" dirty="0" err="1">
                <a:solidFill>
                  <a:schemeClr val="tx1"/>
                </a:solidFill>
                <a:latin typeface="Meiryo UI" panose="020B0604030504040204" pitchFamily="50" charset="-128"/>
                <a:ea typeface="Meiryo UI" panose="020B0604030504040204" pitchFamily="50" charset="-128"/>
              </a:rPr>
              <a:t>ターゲットとと</a:t>
            </a:r>
            <a:r>
              <a:rPr kumimoji="1" lang="ja-JP" altLang="en-US" sz="1400" dirty="0">
                <a:solidFill>
                  <a:schemeClr val="tx1"/>
                </a:solidFill>
                <a:latin typeface="Meiryo UI" panose="020B0604030504040204" pitchFamily="50" charset="-128"/>
                <a:ea typeface="Meiryo UI" panose="020B0604030504040204" pitchFamily="50" charset="-128"/>
              </a:rPr>
              <a:t>しつつ、年齢で区切ることなくより</a:t>
            </a:r>
            <a:r>
              <a:rPr kumimoji="1" lang="ja-JP" altLang="en-US" sz="1400" dirty="0" smtClean="0">
                <a:solidFill>
                  <a:schemeClr val="tx1"/>
                </a:solidFill>
                <a:latin typeface="Meiryo UI" panose="020B0604030504040204" pitchFamily="50" charset="-128"/>
                <a:ea typeface="Meiryo UI" panose="020B0604030504040204" pitchFamily="50" charset="-128"/>
              </a:rPr>
              <a:t>幅広く捉えていくのがよいのではないか。</a:t>
            </a:r>
            <a:endParaRPr kumimoji="1" lang="ja-JP" altLang="en-US" sz="1400" dirty="0">
              <a:solidFill>
                <a:schemeClr val="tx1"/>
              </a:solidFill>
              <a:latin typeface="Meiryo UI" panose="020B0604030504040204" pitchFamily="50" charset="-128"/>
              <a:ea typeface="Meiryo UI" panose="020B0604030504040204" pitchFamily="50" charset="-128"/>
            </a:endParaRPr>
          </a:p>
        </p:txBody>
      </p:sp>
      <p:sp>
        <p:nvSpPr>
          <p:cNvPr id="16"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5</a:t>
            </a:fld>
            <a:endParaRPr kumimoji="1" lang="ja-JP" altLang="en-US" dirty="0"/>
          </a:p>
        </p:txBody>
      </p:sp>
    </p:spTree>
    <p:extLst>
      <p:ext uri="{BB962C8B-B14F-4D97-AF65-F5344CB8AC3E}">
        <p14:creationId xmlns:p14="http://schemas.microsoft.com/office/powerpoint/2010/main" val="6755908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7086600" y="6492875"/>
            <a:ext cx="2057400" cy="365125"/>
          </a:xfrm>
        </p:spPr>
        <p:txBody>
          <a:bodyPr/>
          <a:lstStyle/>
          <a:p>
            <a:fld id="{50F88186-B17D-4CE3-A887-D91699CF601C}" type="slidenum">
              <a:rPr kumimoji="1" lang="ja-JP" altLang="en-US" smtClean="0"/>
              <a:t>6</a:t>
            </a:fld>
            <a:endParaRPr kumimoji="1" lang="ja-JP" altLang="en-US"/>
          </a:p>
        </p:txBody>
      </p:sp>
    </p:spTree>
    <p:extLst>
      <p:ext uri="{BB962C8B-B14F-4D97-AF65-F5344CB8AC3E}">
        <p14:creationId xmlns:p14="http://schemas.microsoft.com/office/powerpoint/2010/main" val="34658160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テキスト ボックス 23"/>
          <p:cNvSpPr txBox="1"/>
          <p:nvPr/>
        </p:nvSpPr>
        <p:spPr>
          <a:xfrm>
            <a:off x="1311342" y="5916994"/>
            <a:ext cx="6569510" cy="557965"/>
          </a:xfrm>
          <a:prstGeom prst="rect">
            <a:avLst/>
          </a:prstGeom>
          <a:solidFill>
            <a:schemeClr val="tx2"/>
          </a:solidFill>
        </p:spPr>
        <p:txBody>
          <a:bodyPr wrap="square" rtlCol="0">
            <a:noAutofit/>
          </a:bodyPr>
          <a:lstStyle/>
          <a:p>
            <a:pPr algn="ctr">
              <a:lnSpc>
                <a:spcPct val="150000"/>
              </a:lnSpc>
            </a:pPr>
            <a:r>
              <a:rPr lang="ja-JP" altLang="en-US" sz="2200" b="1" dirty="0">
                <a:solidFill>
                  <a:prstClr val="white"/>
                </a:solidFill>
                <a:latin typeface="Meiryo UI" panose="020B0604030504040204" pitchFamily="50" charset="-128"/>
                <a:ea typeface="Meiryo UI" panose="020B0604030504040204" pitchFamily="50" charset="-128"/>
              </a:rPr>
              <a:t>豊かな住民生活をしっかりと確保</a:t>
            </a:r>
            <a:r>
              <a:rPr lang="ja-JP" altLang="en-US" sz="2200" b="1" dirty="0" smtClean="0">
                <a:solidFill>
                  <a:prstClr val="white"/>
                </a:solidFill>
                <a:latin typeface="Meiryo UI" panose="020B0604030504040204" pitchFamily="50" charset="-128"/>
                <a:ea typeface="Meiryo UI" panose="020B0604030504040204" pitchFamily="50" charset="-128"/>
              </a:rPr>
              <a:t>する</a:t>
            </a:r>
            <a:endParaRPr lang="ja-JP" altLang="en-US" sz="2200" b="1" dirty="0">
              <a:solidFill>
                <a:prstClr val="white"/>
              </a:solidFill>
              <a:latin typeface="Meiryo UI" panose="020B0604030504040204" pitchFamily="50" charset="-128"/>
              <a:ea typeface="Meiryo UI" panose="020B0604030504040204" pitchFamily="50" charset="-128"/>
            </a:endParaRPr>
          </a:p>
        </p:txBody>
      </p:sp>
      <p:sp>
        <p:nvSpPr>
          <p:cNvPr id="20" name="上カーブ矢印 19"/>
          <p:cNvSpPr/>
          <p:nvPr/>
        </p:nvSpPr>
        <p:spPr>
          <a:xfrm rot="5400000">
            <a:off x="702110" y="4922989"/>
            <a:ext cx="1218465" cy="720000"/>
          </a:xfrm>
          <a:prstGeom prst="curvedUpArrow">
            <a:avLst/>
          </a:prstGeom>
          <a:gradFill>
            <a:gsLst>
              <a:gs pos="0">
                <a:srgbClr val="0070C0"/>
              </a:gs>
              <a:gs pos="35000">
                <a:schemeClr val="dk1">
                  <a:tint val="37000"/>
                  <a:satMod val="300000"/>
                </a:schemeClr>
              </a:gs>
              <a:gs pos="100000">
                <a:srgbClr val="0070C0"/>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solidFill>
                <a:prstClr val="black"/>
              </a:solidFill>
            </a:endParaRPr>
          </a:p>
        </p:txBody>
      </p:sp>
      <p:sp>
        <p:nvSpPr>
          <p:cNvPr id="21" name="上カーブ矢印 20"/>
          <p:cNvSpPr/>
          <p:nvPr/>
        </p:nvSpPr>
        <p:spPr>
          <a:xfrm rot="16200000">
            <a:off x="6934963" y="4922988"/>
            <a:ext cx="1218467" cy="720001"/>
          </a:xfrm>
          <a:prstGeom prst="curvedUpArrow">
            <a:avLst/>
          </a:prstGeom>
          <a:gradFill>
            <a:gsLst>
              <a:gs pos="0">
                <a:srgbClr val="0070C0"/>
              </a:gs>
              <a:gs pos="35000">
                <a:schemeClr val="dk1">
                  <a:tint val="37000"/>
                  <a:satMod val="300000"/>
                </a:schemeClr>
              </a:gs>
              <a:gs pos="100000">
                <a:srgbClr val="0070C0"/>
              </a:gs>
            </a:gsLst>
          </a:gradFill>
          <a:ln>
            <a:noFill/>
          </a:ln>
        </p:spPr>
        <p:style>
          <a:lnRef idx="1">
            <a:schemeClr val="dk1"/>
          </a:lnRef>
          <a:fillRef idx="2">
            <a:schemeClr val="dk1"/>
          </a:fillRef>
          <a:effectRef idx="1">
            <a:schemeClr val="dk1"/>
          </a:effectRef>
          <a:fontRef idx="minor">
            <a:schemeClr val="dk1"/>
          </a:fontRef>
        </p:style>
        <p:txBody>
          <a:bodyPr rtlCol="0" anchor="ctr"/>
          <a:lstStyle/>
          <a:p>
            <a:pPr algn="ctr"/>
            <a:endParaRPr lang="ja-JP" altLang="en-US">
              <a:solidFill>
                <a:prstClr val="black"/>
              </a:solidFill>
            </a:endParaRPr>
          </a:p>
        </p:txBody>
      </p:sp>
      <p:sp>
        <p:nvSpPr>
          <p:cNvPr id="22" name="テキスト ボックス 21"/>
          <p:cNvSpPr txBox="1"/>
          <p:nvPr/>
        </p:nvSpPr>
        <p:spPr>
          <a:xfrm>
            <a:off x="5349500" y="4959822"/>
            <a:ext cx="2021806" cy="646331"/>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豊かな住民生活が</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成長を支える</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3" name="テキスト ボックス 22"/>
          <p:cNvSpPr txBox="1"/>
          <p:nvPr/>
        </p:nvSpPr>
        <p:spPr>
          <a:xfrm>
            <a:off x="1605084" y="4959829"/>
            <a:ext cx="2808312" cy="646331"/>
          </a:xfrm>
          <a:prstGeom prst="rect">
            <a:avLst/>
          </a:prstGeom>
          <a:noFill/>
        </p:spPr>
        <p:txBody>
          <a:bodyPr wrap="square" rtlCol="0">
            <a:spAutoFit/>
          </a:bodyPr>
          <a:lstStyle/>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都市機能の充実による</a:t>
            </a:r>
            <a:endParaRPr lang="en-US" altLang="ja-JP"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成長の果実を住民に還元</a:t>
            </a:r>
            <a:endParaRPr lang="ja-JP" altLang="en-US" b="1"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389339" y="1526457"/>
            <a:ext cx="8352928" cy="3110515"/>
          </a:xfrm>
          <a:prstGeom prst="rect">
            <a:avLst/>
          </a:prstGeom>
          <a:solidFill>
            <a:schemeClr val="accent1">
              <a:lumMod val="40000"/>
              <a:lumOff val="60000"/>
            </a:schemeClr>
          </a:solidFill>
          <a:ln w="6350">
            <a:solidFill>
              <a:schemeClr val="tx1">
                <a:lumMod val="65000"/>
                <a:lumOff val="35000"/>
              </a:schemeClr>
            </a:solidFill>
          </a:ln>
        </p:spPr>
        <p:style>
          <a:lnRef idx="2">
            <a:schemeClr val="accent2"/>
          </a:lnRef>
          <a:fillRef idx="1">
            <a:schemeClr val="lt1"/>
          </a:fillRef>
          <a:effectRef idx="0">
            <a:schemeClr val="accent2"/>
          </a:effectRef>
          <a:fontRef idx="minor">
            <a:schemeClr val="dk1"/>
          </a:fontRef>
        </p:style>
        <p:txBody>
          <a:bodyPr rtlCol="0" anchor="ctr"/>
          <a:lstStyle/>
          <a:p>
            <a:pPr algn="ctr"/>
            <a:endParaRPr lang="ja-JP" altLang="en-US" dirty="0">
              <a:solidFill>
                <a:prstClr val="black"/>
              </a:solidFill>
            </a:endParaRPr>
          </a:p>
        </p:txBody>
      </p:sp>
      <p:sp>
        <p:nvSpPr>
          <p:cNvPr id="17" name="角丸四角形 16"/>
          <p:cNvSpPr/>
          <p:nvPr/>
        </p:nvSpPr>
        <p:spPr>
          <a:xfrm>
            <a:off x="747962" y="1724661"/>
            <a:ext cx="3400194" cy="1890040"/>
          </a:xfrm>
          <a:prstGeom prst="roundRect">
            <a:avLst>
              <a:gd name="adj" fmla="val 12340"/>
            </a:avLst>
          </a:prstGeom>
          <a:noFill/>
          <a:ln>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gn="ctr">
              <a:lnSpc>
                <a:spcPct val="130000"/>
              </a:lnSpc>
            </a:pPr>
            <a:r>
              <a:rPr lang="ja-JP" altLang="en-US" sz="1600" b="1" dirty="0">
                <a:solidFill>
                  <a:prstClr val="black"/>
                </a:solidFill>
                <a:latin typeface="Meiryo UI" panose="020B0604030504040204" pitchFamily="50" charset="-128"/>
                <a:ea typeface="Meiryo UI" panose="020B0604030504040204" pitchFamily="50" charset="-128"/>
              </a:rPr>
              <a:t>　</a:t>
            </a:r>
            <a:r>
              <a:rPr lang="en-US" altLang="ja-JP" b="1" dirty="0" smtClean="0">
                <a:solidFill>
                  <a:prstClr val="black"/>
                </a:solidFill>
                <a:latin typeface="Meiryo UI" panose="020B0604030504040204" pitchFamily="50" charset="-128"/>
                <a:ea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rPr>
              <a:t>ハード面</a:t>
            </a:r>
            <a:r>
              <a:rPr lang="ja-JP" altLang="en-US" b="1" dirty="0">
                <a:solidFill>
                  <a:prstClr val="black"/>
                </a:solidFill>
                <a:latin typeface="Meiryo UI" panose="020B0604030504040204" pitchFamily="50" charset="-128"/>
                <a:ea typeface="Meiryo UI" panose="020B0604030504040204" pitchFamily="50" charset="-128"/>
              </a:rPr>
              <a:t>で</a:t>
            </a:r>
            <a:r>
              <a:rPr lang="ja-JP" altLang="en-US" b="1" dirty="0" smtClean="0">
                <a:solidFill>
                  <a:prstClr val="black"/>
                </a:solidFill>
                <a:latin typeface="Meiryo UI" panose="020B0604030504040204" pitchFamily="50" charset="-128"/>
                <a:ea typeface="Meiryo UI" panose="020B0604030504040204" pitchFamily="50" charset="-128"/>
              </a:rPr>
              <a:t>の機能充実</a:t>
            </a:r>
            <a:r>
              <a:rPr lang="en-US" altLang="ja-JP" b="1" dirty="0" smtClean="0">
                <a:solidFill>
                  <a:prstClr val="black"/>
                </a:solidFill>
                <a:latin typeface="Meiryo UI" panose="020B0604030504040204" pitchFamily="50" charset="-128"/>
                <a:ea typeface="Meiryo UI" panose="020B0604030504040204" pitchFamily="50" charset="-128"/>
              </a:rPr>
              <a:t>】</a:t>
            </a:r>
          </a:p>
          <a:p>
            <a:pPr>
              <a:lnSpc>
                <a:spcPct val="130000"/>
              </a:lnSpc>
            </a:pPr>
            <a:r>
              <a:rPr lang="ja-JP" altLang="en-US" b="1" dirty="0">
                <a:solidFill>
                  <a:prstClr val="black"/>
                </a:solidFill>
                <a:latin typeface="Meiryo UI" panose="020B0604030504040204" pitchFamily="50" charset="-128"/>
                <a:ea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rPr>
              <a:t>○都市インフラの充実</a:t>
            </a:r>
            <a:r>
              <a:rPr lang="ja-JP" altLang="en-US" b="1" dirty="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　　</a:t>
            </a:r>
            <a:endParaRPr lang="en-US" altLang="ja-JP" dirty="0" smtClean="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○基盤的な公共</a:t>
            </a:r>
            <a:r>
              <a:rPr lang="ja-JP" altLang="en-US" b="1" dirty="0">
                <a:solidFill>
                  <a:prstClr val="black"/>
                </a:solidFill>
                <a:latin typeface="Meiryo UI" panose="020B0604030504040204" pitchFamily="50" charset="-128"/>
                <a:ea typeface="Meiryo UI" panose="020B0604030504040204" pitchFamily="50" charset="-128"/>
              </a:rPr>
              <a:t>機能</a:t>
            </a:r>
            <a:r>
              <a:rPr lang="ja-JP" altLang="en-US" b="1" dirty="0" smtClean="0">
                <a:solidFill>
                  <a:prstClr val="black"/>
                </a:solidFill>
                <a:latin typeface="Meiryo UI" panose="020B0604030504040204" pitchFamily="50" charset="-128"/>
                <a:ea typeface="Meiryo UI" panose="020B0604030504040204" pitchFamily="50" charset="-128"/>
              </a:rPr>
              <a:t>の高度化</a:t>
            </a:r>
            <a:endParaRPr lang="en-US" altLang="ja-JP" b="1" dirty="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sz="1400" dirty="0">
                <a:solidFill>
                  <a:prstClr val="black"/>
                </a:solidFill>
                <a:latin typeface="Meiryo UI" panose="020B0604030504040204" pitchFamily="50" charset="-128"/>
                <a:ea typeface="Meiryo UI" panose="020B0604030504040204" pitchFamily="50" charset="-128"/>
              </a:rPr>
              <a:t>　　</a:t>
            </a:r>
            <a:endParaRPr lang="en-US" altLang="ja-JP" sz="1400" dirty="0">
              <a:solidFill>
                <a:prstClr val="black"/>
              </a:solidFill>
              <a:latin typeface="Meiryo UI" panose="020B0604030504040204" pitchFamily="50" charset="-128"/>
              <a:ea typeface="Meiryo UI" panose="020B0604030504040204" pitchFamily="50" charset="-128"/>
            </a:endParaRPr>
          </a:p>
        </p:txBody>
      </p:sp>
      <p:sp>
        <p:nvSpPr>
          <p:cNvPr id="18" name="角丸四角形 17"/>
          <p:cNvSpPr/>
          <p:nvPr/>
        </p:nvSpPr>
        <p:spPr>
          <a:xfrm>
            <a:off x="4202929" y="1701338"/>
            <a:ext cx="4465913" cy="2347780"/>
          </a:xfrm>
          <a:prstGeom prst="roundRect">
            <a:avLst>
              <a:gd name="adj" fmla="val 12340"/>
            </a:avLst>
          </a:prstGeom>
          <a:noFill/>
          <a:ln>
            <a:noFill/>
          </a:ln>
        </p:spPr>
        <p:style>
          <a:lnRef idx="2">
            <a:schemeClr val="accent4"/>
          </a:lnRef>
          <a:fillRef idx="1">
            <a:schemeClr val="lt1"/>
          </a:fillRef>
          <a:effectRef idx="0">
            <a:schemeClr val="accent4"/>
          </a:effectRef>
          <a:fontRef idx="minor">
            <a:schemeClr val="dk1"/>
          </a:fontRef>
        </p:style>
        <p:txBody>
          <a:bodyPr lIns="36000" tIns="36000" rIns="36000" bIns="36000" rtlCol="0" anchor="t" anchorCtr="0"/>
          <a:lstStyle/>
          <a:p>
            <a:pPr algn="ctr">
              <a:lnSpc>
                <a:spcPct val="130000"/>
              </a:lnSpc>
            </a:pPr>
            <a:r>
              <a:rPr lang="en-US" altLang="ja-JP" b="1" dirty="0" smtClean="0">
                <a:solidFill>
                  <a:prstClr val="black"/>
                </a:solidFill>
                <a:latin typeface="Meiryo UI" panose="020B0604030504040204" pitchFamily="50" charset="-128"/>
                <a:ea typeface="Meiryo UI" panose="020B0604030504040204" pitchFamily="50" charset="-128"/>
              </a:rPr>
              <a:t>【</a:t>
            </a:r>
            <a:r>
              <a:rPr lang="ja-JP" altLang="en-US" b="1" dirty="0" smtClean="0">
                <a:solidFill>
                  <a:prstClr val="black"/>
                </a:solidFill>
                <a:latin typeface="Meiryo UI" panose="020B0604030504040204" pitchFamily="50" charset="-128"/>
                <a:ea typeface="Meiryo UI" panose="020B0604030504040204" pitchFamily="50" charset="-128"/>
              </a:rPr>
              <a:t>ソフト面での機能充実</a:t>
            </a:r>
            <a:r>
              <a:rPr lang="en-US" altLang="ja-JP" b="1" dirty="0" smtClean="0">
                <a:solidFill>
                  <a:prstClr val="black"/>
                </a:solidFill>
                <a:latin typeface="Meiryo UI" panose="020B0604030504040204" pitchFamily="50" charset="-128"/>
                <a:ea typeface="Meiryo UI" panose="020B0604030504040204" pitchFamily="50" charset="-128"/>
              </a:rPr>
              <a:t>】</a:t>
            </a: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○規制</a:t>
            </a:r>
            <a:r>
              <a:rPr lang="ja-JP" altLang="en-US" b="1" dirty="0">
                <a:solidFill>
                  <a:prstClr val="black"/>
                </a:solidFill>
                <a:latin typeface="Meiryo UI" panose="020B0604030504040204" pitchFamily="50" charset="-128"/>
                <a:ea typeface="Meiryo UI" panose="020B0604030504040204" pitchFamily="50" charset="-128"/>
              </a:rPr>
              <a:t>改革や特区に</a:t>
            </a:r>
            <a:r>
              <a:rPr lang="ja-JP" altLang="en-US" b="1" dirty="0" smtClean="0">
                <a:solidFill>
                  <a:prstClr val="black"/>
                </a:solidFill>
                <a:latin typeface="Meiryo UI" panose="020B0604030504040204" pitchFamily="50" charset="-128"/>
                <a:ea typeface="Meiryo UI" panose="020B0604030504040204" pitchFamily="50" charset="-128"/>
              </a:rPr>
              <a:t>よる環境整備</a:t>
            </a:r>
            <a:r>
              <a:rPr lang="en-US" altLang="ja-JP" b="1" dirty="0" smtClean="0">
                <a:solidFill>
                  <a:prstClr val="black"/>
                </a:solidFill>
                <a:latin typeface="Meiryo UI" panose="020B0604030504040204" pitchFamily="50" charset="-128"/>
                <a:ea typeface="Meiryo UI" panose="020B0604030504040204" pitchFamily="50" charset="-128"/>
              </a:rPr>
              <a:t/>
            </a:r>
            <a:br>
              <a:rPr lang="en-US" altLang="ja-JP" b="1" dirty="0" smtClean="0">
                <a:solidFill>
                  <a:prstClr val="black"/>
                </a:solidFill>
                <a:latin typeface="Meiryo UI" panose="020B0604030504040204" pitchFamily="50" charset="-128"/>
                <a:ea typeface="Meiryo UI" panose="020B0604030504040204" pitchFamily="50" charset="-128"/>
              </a:rPr>
            </a:br>
            <a:r>
              <a:rPr lang="ja-JP" altLang="en-US" b="1" dirty="0">
                <a:solidFill>
                  <a:prstClr val="black"/>
                </a:solidFill>
                <a:latin typeface="Meiryo UI" panose="020B0604030504040204" pitchFamily="50" charset="-128"/>
                <a:ea typeface="Meiryo UI" panose="020B0604030504040204" pitchFamily="50" charset="-128"/>
              </a:rPr>
              <a:t> </a:t>
            </a:r>
            <a:r>
              <a:rPr lang="ja-JP" altLang="en-US" b="1" dirty="0" smtClean="0">
                <a:solidFill>
                  <a:prstClr val="black"/>
                </a:solidFill>
                <a:latin typeface="Meiryo UI" panose="020B0604030504040204" pitchFamily="50" charset="-128"/>
                <a:ea typeface="Meiryo UI" panose="020B0604030504040204" pitchFamily="50" charset="-128"/>
              </a:rPr>
              <a:t>○産業支援や研究開発の機能・体制強化</a:t>
            </a:r>
            <a:r>
              <a:rPr lang="ja-JP" altLang="en-US" b="1" dirty="0">
                <a:solidFill>
                  <a:prstClr val="black"/>
                </a:solidFill>
                <a:latin typeface="Meiryo UI" panose="020B0604030504040204" pitchFamily="50" charset="-128"/>
                <a:ea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○人材</a:t>
            </a:r>
            <a:r>
              <a:rPr lang="ja-JP" altLang="en-US" b="1" dirty="0">
                <a:solidFill>
                  <a:prstClr val="black"/>
                </a:solidFill>
                <a:latin typeface="Meiryo UI" panose="020B0604030504040204" pitchFamily="50" charset="-128"/>
                <a:ea typeface="Meiryo UI" panose="020B0604030504040204" pitchFamily="50" charset="-128"/>
              </a:rPr>
              <a:t>育成環境の充実</a:t>
            </a:r>
            <a:endParaRPr lang="en-US" altLang="ja-JP" b="1" dirty="0">
              <a:solidFill>
                <a:prstClr val="black"/>
              </a:solidFill>
              <a:latin typeface="Meiryo UI" panose="020B0604030504040204" pitchFamily="50" charset="-128"/>
              <a:ea typeface="Meiryo UI" panose="020B0604030504040204" pitchFamily="50" charset="-128"/>
            </a:endParaRPr>
          </a:p>
          <a:p>
            <a:pPr>
              <a:lnSpc>
                <a:spcPct val="130000"/>
              </a:lnSpc>
            </a:pPr>
            <a:r>
              <a:rPr lang="ja-JP" altLang="en-US" b="1" dirty="0" smtClean="0">
                <a:solidFill>
                  <a:prstClr val="black"/>
                </a:solidFill>
                <a:latin typeface="Meiryo UI" panose="020B0604030504040204" pitchFamily="50" charset="-128"/>
                <a:ea typeface="Meiryo UI" panose="020B0604030504040204" pitchFamily="50" charset="-128"/>
              </a:rPr>
              <a:t> ○文化</a:t>
            </a:r>
            <a:r>
              <a:rPr lang="ja-JP" altLang="en-US" b="1" dirty="0">
                <a:solidFill>
                  <a:prstClr val="black"/>
                </a:solidFill>
                <a:latin typeface="Meiryo UI" panose="020B0604030504040204" pitchFamily="50" charset="-128"/>
                <a:ea typeface="Meiryo UI" panose="020B0604030504040204" pitchFamily="50" charset="-128"/>
              </a:rPr>
              <a:t>創造・情報発信</a:t>
            </a:r>
            <a:r>
              <a:rPr lang="ja-JP" altLang="en-US" b="1" dirty="0" smtClean="0">
                <a:solidFill>
                  <a:prstClr val="black"/>
                </a:solidFill>
                <a:latin typeface="Meiryo UI" panose="020B0604030504040204" pitchFamily="50" charset="-128"/>
                <a:ea typeface="Meiryo UI" panose="020B0604030504040204" pitchFamily="50" charset="-128"/>
              </a:rPr>
              <a:t>の基盤形成</a:t>
            </a:r>
            <a:r>
              <a:rPr lang="ja-JP" altLang="en-US" dirty="0">
                <a:solidFill>
                  <a:prstClr val="black"/>
                </a:solidFill>
                <a:latin typeface="Meiryo UI" panose="020B0604030504040204" pitchFamily="50" charset="-128"/>
                <a:ea typeface="Meiryo UI" panose="020B0604030504040204" pitchFamily="50" charset="-128"/>
              </a:rPr>
              <a:t>　　　</a:t>
            </a:r>
            <a:endParaRPr lang="en-US" altLang="ja-JP" dirty="0">
              <a:solidFill>
                <a:prstClr val="black"/>
              </a:solidFill>
              <a:latin typeface="Meiryo UI" panose="020B0604030504040204" pitchFamily="50" charset="-128"/>
              <a:ea typeface="Meiryo UI" panose="020B0604030504040204" pitchFamily="50" charset="-128"/>
            </a:endParaRPr>
          </a:p>
        </p:txBody>
      </p:sp>
      <p:sp>
        <p:nvSpPr>
          <p:cNvPr id="19" name="テキスト ボックス 18"/>
          <p:cNvSpPr txBox="1"/>
          <p:nvPr/>
        </p:nvSpPr>
        <p:spPr>
          <a:xfrm>
            <a:off x="1396034" y="1096790"/>
            <a:ext cx="6480720" cy="600164"/>
          </a:xfrm>
          <a:prstGeom prst="rect">
            <a:avLst/>
          </a:prstGeom>
          <a:solidFill>
            <a:schemeClr val="tx2"/>
          </a:solidFill>
        </p:spPr>
        <p:txBody>
          <a:bodyPr wrap="square" rtlCol="0">
            <a:spAutoFit/>
          </a:bodyPr>
          <a:lstStyle/>
          <a:p>
            <a:pPr algn="ctr">
              <a:lnSpc>
                <a:spcPct val="150000"/>
              </a:lnSpc>
            </a:pPr>
            <a:r>
              <a:rPr lang="ja-JP" altLang="en-US" sz="2200" b="1" dirty="0">
                <a:solidFill>
                  <a:prstClr val="white"/>
                </a:solidFill>
                <a:latin typeface="Meiryo UI" panose="020B0604030504040204" pitchFamily="50" charset="-128"/>
                <a:ea typeface="Meiryo UI" panose="020B0604030504040204" pitchFamily="50" charset="-128"/>
              </a:rPr>
              <a:t>大都市として</a:t>
            </a:r>
            <a:r>
              <a:rPr lang="ja-JP" altLang="en-US" sz="2200" b="1" dirty="0" smtClean="0">
                <a:solidFill>
                  <a:prstClr val="white"/>
                </a:solidFill>
                <a:latin typeface="Meiryo UI" panose="020B0604030504040204" pitchFamily="50" charset="-128"/>
                <a:ea typeface="Meiryo UI" panose="020B0604030504040204" pitchFamily="50" charset="-128"/>
              </a:rPr>
              <a:t>のポテンシャルにさらに磨きをかける</a:t>
            </a:r>
            <a:endParaRPr lang="ja-JP" altLang="en-US" sz="2200" b="1" dirty="0">
              <a:solidFill>
                <a:prstClr val="white"/>
              </a:solidFill>
              <a:latin typeface="Meiryo UI" panose="020B0604030504040204" pitchFamily="50" charset="-128"/>
              <a:ea typeface="Meiryo UI" panose="020B0604030504040204" pitchFamily="50" charset="-128"/>
            </a:endParaRPr>
          </a:p>
        </p:txBody>
      </p:sp>
      <p:sp>
        <p:nvSpPr>
          <p:cNvPr id="29" name="角丸四角形 28"/>
          <p:cNvSpPr/>
          <p:nvPr/>
        </p:nvSpPr>
        <p:spPr>
          <a:xfrm>
            <a:off x="951343" y="3833094"/>
            <a:ext cx="7200799" cy="623253"/>
          </a:xfrm>
          <a:prstGeom prst="roundRect">
            <a:avLst>
              <a:gd name="adj" fmla="val 12340"/>
            </a:avLst>
          </a:prstGeom>
          <a:solidFill>
            <a:srgbClr val="FFFF00"/>
          </a:solidFill>
          <a:ln>
            <a:solidFill>
              <a:srgbClr val="3333CC"/>
            </a:solidFill>
          </a:ln>
        </p:spPr>
        <p:style>
          <a:lnRef idx="2">
            <a:schemeClr val="accent4"/>
          </a:lnRef>
          <a:fillRef idx="1">
            <a:schemeClr val="lt1"/>
          </a:fillRef>
          <a:effectRef idx="0">
            <a:schemeClr val="accent4"/>
          </a:effectRef>
          <a:fontRef idx="minor">
            <a:schemeClr val="dk1"/>
          </a:fontRef>
        </p:style>
        <p:txBody>
          <a:bodyPr lIns="36000" tIns="36000" rIns="36000" bIns="36000" rtlCol="0" anchor="ctr" anchorCtr="0"/>
          <a:lstStyle/>
          <a:p>
            <a:pPr>
              <a:lnSpc>
                <a:spcPct val="150000"/>
              </a:lnSpc>
            </a:pPr>
            <a:r>
              <a:rPr lang="ja-JP" altLang="en-US" sz="1600" b="1" dirty="0">
                <a:solidFill>
                  <a:prstClr val="black"/>
                </a:solidFill>
                <a:latin typeface="Meiryo UI" panose="020B0604030504040204" pitchFamily="50" charset="-128"/>
                <a:ea typeface="Meiryo UI" panose="020B0604030504040204" pitchFamily="50" charset="-128"/>
              </a:rPr>
              <a:t>　</a:t>
            </a:r>
            <a:r>
              <a:rPr lang="ja-JP" altLang="en-US" sz="1600" b="1" dirty="0" smtClean="0">
                <a:solidFill>
                  <a:prstClr val="black"/>
                </a:solidFill>
                <a:latin typeface="Meiryo UI" panose="020B0604030504040204" pitchFamily="50" charset="-128"/>
                <a:ea typeface="Meiryo UI" panose="020B0604030504040204" pitchFamily="50" charset="-128"/>
              </a:rPr>
              <a:t>　　　　</a:t>
            </a:r>
            <a:r>
              <a:rPr lang="ja-JP" altLang="en-US" sz="1600" b="1" dirty="0" smtClean="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都市機能の</a:t>
            </a:r>
            <a:r>
              <a:rPr lang="ja-JP" altLang="en-US" b="1" dirty="0">
                <a:solidFill>
                  <a:schemeClr val="tx1"/>
                </a:solidFill>
                <a:latin typeface="Meiryo UI" panose="020B0604030504040204" pitchFamily="50" charset="-128"/>
                <a:ea typeface="Meiryo UI" panose="020B0604030504040204" pitchFamily="50" charset="-128"/>
              </a:rPr>
              <a:t>高次</a:t>
            </a:r>
            <a:r>
              <a:rPr lang="ja-JP" altLang="en-US" b="1" dirty="0" smtClean="0">
                <a:solidFill>
                  <a:schemeClr val="tx1"/>
                </a:solidFill>
                <a:latin typeface="Meiryo UI" panose="020B0604030504040204" pitchFamily="50" charset="-128"/>
                <a:ea typeface="Meiryo UI" panose="020B0604030504040204" pitchFamily="50" charset="-128"/>
              </a:rPr>
              <a:t>化</a:t>
            </a:r>
            <a:r>
              <a:rPr lang="en-US" altLang="ja-JP" b="1" dirty="0" smtClean="0">
                <a:solidFill>
                  <a:schemeClr val="tx1"/>
                </a:solidFill>
                <a:latin typeface="Meiryo UI" panose="020B0604030504040204" pitchFamily="50" charset="-128"/>
                <a:ea typeface="Meiryo UI" panose="020B0604030504040204" pitchFamily="50" charset="-128"/>
              </a:rPr>
              <a:t>】</a:t>
            </a:r>
            <a:r>
              <a:rPr lang="ja-JP" altLang="en-US" b="1" dirty="0" smtClean="0">
                <a:solidFill>
                  <a:schemeClr val="tx1"/>
                </a:solidFill>
                <a:latin typeface="Meiryo UI" panose="020B0604030504040204" pitchFamily="50" charset="-128"/>
                <a:ea typeface="Meiryo UI" panose="020B0604030504040204" pitchFamily="50" charset="-128"/>
              </a:rPr>
              <a:t>　　　</a:t>
            </a:r>
            <a:r>
              <a:rPr lang="en-US" altLang="ja-JP" b="1" dirty="0" smtClean="0">
                <a:solidFill>
                  <a:schemeClr val="tx1"/>
                </a:solidFill>
                <a:latin typeface="Meiryo UI" panose="020B0604030504040204" pitchFamily="50" charset="-128"/>
                <a:ea typeface="Meiryo UI" panose="020B0604030504040204" pitchFamily="50" charset="-128"/>
              </a:rPr>
              <a:t> </a:t>
            </a:r>
            <a:r>
              <a:rPr lang="ja-JP" altLang="en-US" b="1" dirty="0" smtClean="0">
                <a:solidFill>
                  <a:schemeClr val="tx1"/>
                </a:solidFill>
                <a:latin typeface="Meiryo UI" panose="020B0604030504040204" pitchFamily="50" charset="-128"/>
                <a:ea typeface="Meiryo UI" panose="020B0604030504040204" pitchFamily="50" charset="-128"/>
              </a:rPr>
              <a:t>○スマートシティ戦略の推進</a:t>
            </a:r>
            <a:endParaRPr lang="en-US" altLang="ja-JP" b="1" dirty="0" smtClean="0">
              <a:solidFill>
                <a:schemeClr val="tx1"/>
              </a:solidFill>
              <a:latin typeface="Meiryo UI" panose="020B0604030504040204" pitchFamily="50" charset="-128"/>
              <a:ea typeface="Meiryo UI" panose="020B0604030504040204" pitchFamily="50" charset="-128"/>
            </a:endParaRPr>
          </a:p>
        </p:txBody>
      </p:sp>
      <p:sp>
        <p:nvSpPr>
          <p:cNvPr id="25" name="正方形/長方形 24"/>
          <p:cNvSpPr/>
          <p:nvPr/>
        </p:nvSpPr>
        <p:spPr>
          <a:xfrm>
            <a:off x="232048" y="146240"/>
            <a:ext cx="8872169" cy="400110"/>
          </a:xfrm>
          <a:prstGeom prst="rect">
            <a:avLst/>
          </a:prstGeom>
        </p:spPr>
        <p:txBody>
          <a:bodyPr wrap="square">
            <a:spAutoFit/>
          </a:bodyPr>
          <a:lstStyle/>
          <a:p>
            <a:pPr defTabSz="433892">
              <a:defRPr/>
            </a:pPr>
            <a:r>
              <a:rPr lang="ja-JP" altLang="en-US" sz="2000" b="1" dirty="0">
                <a:solidFill>
                  <a:prstClr val="black"/>
                </a:solidFill>
                <a:latin typeface="Meiryo UI" panose="020B0604030504040204" pitchFamily="50" charset="-128"/>
                <a:ea typeface="Meiryo UI" panose="020B0604030504040204" pitchFamily="50" charset="-128"/>
              </a:rPr>
              <a:t>■ </a:t>
            </a:r>
            <a:r>
              <a:rPr lang="ja-JP" altLang="en-US" sz="2000" b="1" dirty="0" smtClean="0">
                <a:solidFill>
                  <a:prstClr val="black"/>
                </a:solidFill>
                <a:latin typeface="Meiryo UI" panose="020B0604030504040204" pitchFamily="50" charset="-128"/>
                <a:ea typeface="Meiryo UI" panose="020B0604030504040204" pitchFamily="50" charset="-128"/>
              </a:rPr>
              <a:t>現行ビジョンの柱立て</a:t>
            </a:r>
            <a:endParaRPr lang="ja-JP" altLang="en-US" sz="2000" dirty="0">
              <a:solidFill>
                <a:prstClr val="black"/>
              </a:solidFill>
              <a:latin typeface="Meiryo UI" panose="020B0604030504040204" pitchFamily="50" charset="-128"/>
              <a:ea typeface="Meiryo UI" panose="020B0604030504040204" pitchFamily="50" charset="-128"/>
            </a:endParaRPr>
          </a:p>
        </p:txBody>
      </p:sp>
      <p:sp>
        <p:nvSpPr>
          <p:cNvPr id="14" name="テキスト ボックス 7"/>
          <p:cNvSpPr txBox="1"/>
          <p:nvPr/>
        </p:nvSpPr>
        <p:spPr>
          <a:xfrm>
            <a:off x="5507795" y="6581545"/>
            <a:ext cx="3352800" cy="253916"/>
          </a:xfrm>
          <a:prstGeom prst="rect">
            <a:avLst/>
          </a:prstGeom>
          <a:noFill/>
        </p:spPr>
        <p:txBody>
          <a:bodyPr wrap="square" rtlCol="0">
            <a:spAutoFit/>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r"/>
            <a:r>
              <a:rPr kumimoji="1" lang="ja-JP" altLang="en-US" sz="1050" dirty="0" smtClean="0">
                <a:latin typeface="Meiryo UI" panose="020B0604030504040204" pitchFamily="50" charset="-128"/>
                <a:ea typeface="Meiryo UI" panose="020B0604030504040204" pitchFamily="50" charset="-128"/>
              </a:rPr>
              <a:t>出典：副首都ビジョン（現行）より</a:t>
            </a:r>
            <a:endParaRPr kumimoji="1" lang="ja-JP" altLang="en-US" sz="1050" dirty="0">
              <a:latin typeface="Meiryo UI" panose="020B0604030504040204" pitchFamily="50" charset="-128"/>
              <a:ea typeface="Meiryo UI" panose="020B0604030504040204" pitchFamily="50" charset="-128"/>
            </a:endParaRPr>
          </a:p>
        </p:txBody>
      </p:sp>
      <p:sp>
        <p:nvSpPr>
          <p:cNvPr id="15"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7</a:t>
            </a:fld>
            <a:endParaRPr kumimoji="1" lang="ja-JP" altLang="en-US" dirty="0"/>
          </a:p>
        </p:txBody>
      </p:sp>
      <p:sp>
        <p:nvSpPr>
          <p:cNvPr id="26" name="正方形/長方形 25">
            <a:extLst>
              <a:ext uri="{FF2B5EF4-FFF2-40B4-BE49-F238E27FC236}">
                <a16:creationId xmlns:a16="http://schemas.microsoft.com/office/drawing/2014/main" id="{D6B8D5F2-CE6D-5D6A-5A62-C3140504855C}"/>
              </a:ext>
            </a:extLst>
          </p:cNvPr>
          <p:cNvSpPr/>
          <p:nvPr/>
        </p:nvSpPr>
        <p:spPr>
          <a:xfrm>
            <a:off x="98290" y="502234"/>
            <a:ext cx="8995613" cy="541263"/>
          </a:xfrm>
          <a:prstGeom prst="rect">
            <a:avLst/>
          </a:prstGeom>
          <a:noFill/>
          <a:ln>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marL="285750" indent="-285750">
              <a:buFont typeface="Arial" panose="020B0604020202020204" pitchFamily="34" charset="0"/>
              <a:buChar char="•"/>
            </a:pPr>
            <a:r>
              <a:rPr kumimoji="1" lang="ja-JP" altLang="en-US" sz="1400" dirty="0">
                <a:solidFill>
                  <a:schemeClr val="tx1"/>
                </a:solidFill>
                <a:latin typeface="Meiryo UI" panose="020B0604030504040204" pitchFamily="50" charset="-128"/>
                <a:ea typeface="Meiryo UI" panose="020B0604030504040204" pitchFamily="50" charset="-128"/>
              </a:rPr>
              <a:t>現行の副首都ビジョンにおいては、「機能面」での</a:t>
            </a:r>
            <a:r>
              <a:rPr kumimoji="1" lang="ja-JP" altLang="en-US" sz="1400" dirty="0" smtClean="0">
                <a:solidFill>
                  <a:schemeClr val="tx1"/>
                </a:solidFill>
                <a:latin typeface="Meiryo UI" panose="020B0604030504040204" pitchFamily="50" charset="-128"/>
                <a:ea typeface="Meiryo UI" panose="020B0604030504040204" pitchFamily="50" charset="-128"/>
              </a:rPr>
              <a:t>取組と</a:t>
            </a:r>
            <a:r>
              <a:rPr kumimoji="1" lang="ja-JP" altLang="en-US" sz="1400" dirty="0">
                <a:solidFill>
                  <a:schemeClr val="tx1"/>
                </a:solidFill>
                <a:latin typeface="Meiryo UI" panose="020B0604030504040204" pitchFamily="50" charset="-128"/>
                <a:ea typeface="Meiryo UI" panose="020B0604030504040204" pitchFamily="50" charset="-128"/>
              </a:rPr>
              <a:t>して、「ハード面での機能充実」、「ソフト面での機能充実」、「都市機能の高次化」の項目を柱立てし、</a:t>
            </a:r>
            <a:r>
              <a:rPr kumimoji="1" lang="ja-JP" altLang="en-US" sz="1400" dirty="0" smtClean="0">
                <a:solidFill>
                  <a:schemeClr val="tx1"/>
                </a:solidFill>
                <a:latin typeface="Meiryo UI" panose="020B0604030504040204" pitchFamily="50" charset="-128"/>
                <a:ea typeface="Meiryo UI" panose="020B0604030504040204" pitchFamily="50" charset="-128"/>
              </a:rPr>
              <a:t>取組を</a:t>
            </a:r>
            <a:r>
              <a:rPr kumimoji="1" lang="ja-JP" altLang="en-US" sz="1400" dirty="0">
                <a:solidFill>
                  <a:schemeClr val="tx1"/>
                </a:solidFill>
                <a:latin typeface="Meiryo UI" panose="020B0604030504040204" pitchFamily="50" charset="-128"/>
                <a:ea typeface="Meiryo UI" panose="020B0604030504040204" pitchFamily="50" charset="-128"/>
              </a:rPr>
              <a:t>進めてきた。</a:t>
            </a:r>
          </a:p>
        </p:txBody>
      </p:sp>
    </p:spTree>
    <p:extLst>
      <p:ext uri="{BB962C8B-B14F-4D97-AF65-F5344CB8AC3E}">
        <p14:creationId xmlns:p14="http://schemas.microsoft.com/office/powerpoint/2010/main" val="295960162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232048" y="146240"/>
            <a:ext cx="8872169" cy="400110"/>
          </a:xfrm>
          <a:prstGeom prst="rect">
            <a:avLst/>
          </a:prstGeom>
        </p:spPr>
        <p:txBody>
          <a:bodyPr wrap="square">
            <a:spAutoFit/>
          </a:bodyPr>
          <a:lstStyle/>
          <a:p>
            <a:pPr defTabSz="433892">
              <a:defRPr/>
            </a:pPr>
            <a:r>
              <a:rPr lang="ja-JP" altLang="en-US" sz="2000" b="1" dirty="0">
                <a:solidFill>
                  <a:prstClr val="black"/>
                </a:solidFill>
                <a:latin typeface="Meiryo UI" panose="020B0604030504040204" pitchFamily="50" charset="-128"/>
                <a:ea typeface="Meiryo UI" panose="020B0604030504040204" pitchFamily="50" charset="-128"/>
              </a:rPr>
              <a:t>■ </a:t>
            </a:r>
            <a:r>
              <a:rPr lang="ja-JP" altLang="en-US" sz="2000" b="1" dirty="0" smtClean="0">
                <a:solidFill>
                  <a:prstClr val="black"/>
                </a:solidFill>
                <a:latin typeface="Meiryo UI" panose="020B0604030504040204" pitchFamily="50" charset="-128"/>
                <a:ea typeface="Meiryo UI" panose="020B0604030504040204" pitchFamily="50" charset="-128"/>
              </a:rPr>
              <a:t>現行ビジョンに基づく主な取組（都市機能に関するもの）</a:t>
            </a:r>
            <a:endParaRPr lang="ja-JP" altLang="en-US" sz="2000" dirty="0">
              <a:solidFill>
                <a:prstClr val="black"/>
              </a:solidFill>
              <a:latin typeface="Meiryo UI" panose="020B0604030504040204" pitchFamily="50" charset="-128"/>
              <a:ea typeface="Meiryo UI" panose="020B0604030504040204" pitchFamily="50" charset="-128"/>
            </a:endParaRPr>
          </a:p>
        </p:txBody>
      </p:sp>
      <p:graphicFrame>
        <p:nvGraphicFramePr>
          <p:cNvPr id="7" name="表 6"/>
          <p:cNvGraphicFramePr>
            <a:graphicFrameLocks noGrp="1"/>
          </p:cNvGraphicFramePr>
          <p:nvPr>
            <p:extLst>
              <p:ext uri="{D42A27DB-BD31-4B8C-83A1-F6EECF244321}">
                <p14:modId xmlns:p14="http://schemas.microsoft.com/office/powerpoint/2010/main" val="1927309632"/>
              </p:ext>
            </p:extLst>
          </p:nvPr>
        </p:nvGraphicFramePr>
        <p:xfrm>
          <a:off x="232048" y="698404"/>
          <a:ext cx="8705891" cy="5915427"/>
        </p:xfrm>
        <a:graphic>
          <a:graphicData uri="http://schemas.openxmlformats.org/drawingml/2006/table">
            <a:tbl>
              <a:tblPr firstRow="1" bandRow="1">
                <a:tableStyleId>{5C22544A-7EE6-4342-B048-85BDC9FD1C3A}</a:tableStyleId>
              </a:tblPr>
              <a:tblGrid>
                <a:gridCol w="4339952">
                  <a:extLst>
                    <a:ext uri="{9D8B030D-6E8A-4147-A177-3AD203B41FA5}">
                      <a16:colId xmlns:a16="http://schemas.microsoft.com/office/drawing/2014/main" val="2860093987"/>
                    </a:ext>
                  </a:extLst>
                </a:gridCol>
                <a:gridCol w="4365939">
                  <a:extLst>
                    <a:ext uri="{9D8B030D-6E8A-4147-A177-3AD203B41FA5}">
                      <a16:colId xmlns:a16="http://schemas.microsoft.com/office/drawing/2014/main" val="2765243618"/>
                    </a:ext>
                  </a:extLst>
                </a:gridCol>
              </a:tblGrid>
              <a:tr h="360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ja-JP" altLang="en-US" sz="1400" b="1"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rPr>
                        <a:t>「機能面」での取組み</a:t>
                      </a:r>
                      <a:endParaRPr lang="ja-JP" altLang="en-US" sz="1400" dirty="0" smtClean="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1">
                        <a:lumMod val="50000"/>
                      </a:schemeClr>
                    </a:solidFill>
                  </a:tcPr>
                </a:tc>
                <a:tc hMerge="1">
                  <a:txBody>
                    <a:bodyPr/>
                    <a:lstStyle/>
                    <a:p>
                      <a:pPr algn="ctr"/>
                      <a:endParaRPr kumimoji="1" lang="en-US" altLang="ja-JP" sz="12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1266668008"/>
                  </a:ext>
                </a:extLst>
              </a:tr>
              <a:tr h="360000">
                <a:tc>
                  <a:txBody>
                    <a:bodyPr/>
                    <a:lstStyle/>
                    <a:p>
                      <a:pPr algn="ctr"/>
                      <a:r>
                        <a:rPr kumimoji="1" lang="ja-JP" altLang="en-US" sz="1200" b="1" dirty="0" smtClean="0">
                          <a:solidFill>
                            <a:schemeClr val="tx1"/>
                          </a:solidFill>
                        </a:rPr>
                        <a:t>ハード面</a:t>
                      </a:r>
                      <a:endParaRPr kumimoji="1" lang="ja-JP" altLang="en-US" sz="1200" b="1"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tc>
                  <a:txBody>
                    <a:bodyPr/>
                    <a:lstStyle/>
                    <a:p>
                      <a:pPr algn="ctr"/>
                      <a:r>
                        <a:rPr kumimoji="1" lang="ja-JP" altLang="en-US" sz="1200" b="1" dirty="0" smtClean="0">
                          <a:solidFill>
                            <a:schemeClr val="tx1"/>
                          </a:solidFill>
                        </a:rPr>
                        <a:t>ソフト面</a:t>
                      </a:r>
                      <a:endParaRPr kumimoji="1" lang="en-US" altLang="ja-JP" sz="1200" b="1" dirty="0" smtClean="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3207988393"/>
                  </a:ext>
                </a:extLst>
              </a:tr>
              <a:tr h="3997227">
                <a:tc>
                  <a:txBody>
                    <a:bodyPr/>
                    <a:lstStyle/>
                    <a:p>
                      <a:pPr>
                        <a:lnSpc>
                          <a:spcPts val="1200"/>
                        </a:lnSpc>
                      </a:pPr>
                      <a:r>
                        <a:rPr lang="ja-JP" altLang="en-US" sz="900" b="1" dirty="0" smtClean="0">
                          <a:solidFill>
                            <a:schemeClr val="tx1"/>
                          </a:solidFill>
                          <a:latin typeface="Meiryo UI" panose="020B0604030504040204" pitchFamily="50" charset="-128"/>
                          <a:ea typeface="Meiryo UI" panose="020B0604030504040204" pitchFamily="50" charset="-128"/>
                        </a:rPr>
                        <a:t>◆都市インフラの充実</a:t>
                      </a:r>
                      <a:endParaRPr lang="en-US" altLang="ja-JP" sz="900" b="1" dirty="0" smtClean="0">
                        <a:solidFill>
                          <a:schemeClr val="tx1"/>
                        </a:solidFill>
                        <a:latin typeface="Meiryo UI" panose="020B0604030504040204" pitchFamily="50" charset="-128"/>
                        <a:ea typeface="Meiryo UI" panose="020B0604030504040204" pitchFamily="50" charset="-128"/>
                      </a:endParaRPr>
                    </a:p>
                    <a:p>
                      <a:pPr marL="0" marR="0" lvl="0" indent="0" algn="l" defTabSz="914400" rtl="0" eaLnBrk="1" fontAlgn="auto" latinLnBrk="0" hangingPunct="1">
                        <a:lnSpc>
                          <a:spcPts val="1200"/>
                        </a:lnSpc>
                        <a:spcBef>
                          <a:spcPts val="0"/>
                        </a:spcBef>
                        <a:spcAft>
                          <a:spcPts val="0"/>
                        </a:spcAft>
                        <a:buClrTx/>
                        <a:buSzTx/>
                        <a:buFontTx/>
                        <a:buNone/>
                        <a:tabLst/>
                        <a:defRPr/>
                      </a:pPr>
                      <a:r>
                        <a:rPr lang="ja-JP" altLang="en-US" sz="900" b="1" dirty="0" smtClean="0">
                          <a:solidFill>
                            <a:schemeClr val="tx1"/>
                          </a:solidFill>
                          <a:latin typeface="Meiryo UI" panose="020B0604030504040204" pitchFamily="50" charset="-128"/>
                          <a:ea typeface="Meiryo UI" panose="020B0604030504040204" pitchFamily="50" charset="-128"/>
                        </a:rPr>
                        <a:t>　</a:t>
                      </a:r>
                      <a:r>
                        <a:rPr kumimoji="1" lang="ja-JP" altLang="en-US" sz="900" b="1" dirty="0" smtClean="0">
                          <a:solidFill>
                            <a:schemeClr val="tx1"/>
                          </a:solidFill>
                        </a:rPr>
                        <a:t>◇高速道路ネットワークの充実　◇鉄道ネットワークの充実・機能強化　</a:t>
                      </a:r>
                      <a:endParaRPr kumimoji="1" lang="en-US" altLang="ja-JP" sz="900" b="1" dirty="0" smtClean="0">
                        <a:solidFill>
                          <a:schemeClr val="tx1"/>
                        </a:solidFill>
                      </a:endParaRPr>
                    </a:p>
                    <a:p>
                      <a:pPr marL="0" marR="0" lvl="0" indent="0" algn="l" defTabSz="914400" rtl="0" eaLnBrk="1" fontAlgn="auto" latinLnBrk="0" hangingPunct="1">
                        <a:lnSpc>
                          <a:spcPts val="1200"/>
                        </a:lnSpc>
                        <a:spcBef>
                          <a:spcPts val="0"/>
                        </a:spcBef>
                        <a:spcAft>
                          <a:spcPts val="0"/>
                        </a:spcAft>
                        <a:buClrTx/>
                        <a:buSzTx/>
                        <a:buFontTx/>
                        <a:buNone/>
                        <a:tabLst/>
                        <a:defRPr/>
                      </a:pPr>
                      <a:r>
                        <a:rPr kumimoji="1" lang="ja-JP" altLang="en-US" sz="900" b="1" dirty="0" smtClean="0">
                          <a:solidFill>
                            <a:schemeClr val="tx1"/>
                          </a:solidFill>
                        </a:rPr>
                        <a:t>　◇国際空港機能の強化　◇港湾の国際競争力強化</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・淀川左岸線延伸部の工事着手</a:t>
                      </a:r>
                      <a:r>
                        <a:rPr lang="en-US" altLang="ja-JP" sz="800" u="none" dirty="0" smtClean="0">
                          <a:solidFill>
                            <a:schemeClr val="tx1"/>
                          </a:solidFill>
                          <a:latin typeface="Meiryo UI" panose="020B0604030504040204" pitchFamily="50" charset="-128"/>
                          <a:ea typeface="Meiryo UI" panose="020B0604030504040204" pitchFamily="50" charset="-128"/>
                        </a:rPr>
                        <a:t>(2021.10)</a:t>
                      </a:r>
                      <a:endParaRPr lang="ja-JP" altLang="en-US" sz="800" u="none" dirty="0" smtClean="0">
                        <a:solidFill>
                          <a:schemeClr val="tx1"/>
                        </a:solidFill>
                        <a:latin typeface="Meiryo UI" panose="020B0604030504040204" pitchFamily="50" charset="-128"/>
                        <a:ea typeface="Meiryo UI" panose="020B0604030504040204" pitchFamily="50" charset="-128"/>
                      </a:endParaRPr>
                    </a:p>
                    <a:p>
                      <a:pPr marL="88901" indent="-88901">
                        <a:lnSpc>
                          <a:spcPts val="1200"/>
                        </a:lnSpc>
                      </a:pPr>
                      <a:r>
                        <a:rPr lang="ja-JP" altLang="en-US" sz="900" u="none" dirty="0" smtClean="0">
                          <a:solidFill>
                            <a:schemeClr val="tx1"/>
                          </a:solidFill>
                          <a:latin typeface="Meiryo UI" panose="020B0604030504040204" pitchFamily="50" charset="-128"/>
                          <a:ea typeface="Meiryo UI" panose="020B0604030504040204" pitchFamily="50" charset="-128"/>
                        </a:rPr>
                        <a:t>・大阪モノレール延伸部の工事着手</a:t>
                      </a:r>
                      <a:r>
                        <a:rPr lang="en-US" altLang="ja-JP" sz="800" u="none" dirty="0" smtClean="0">
                          <a:solidFill>
                            <a:schemeClr val="tx1"/>
                          </a:solidFill>
                          <a:latin typeface="Meiryo UI" panose="020B0604030504040204" pitchFamily="50" charset="-128"/>
                          <a:ea typeface="Meiryo UI" panose="020B0604030504040204" pitchFamily="50" charset="-128"/>
                        </a:rPr>
                        <a:t>(2020.9)</a:t>
                      </a:r>
                    </a:p>
                    <a:p>
                      <a:pPr marL="88901" indent="-88901">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・なにわ筋線の工事着手</a:t>
                      </a:r>
                      <a:r>
                        <a:rPr lang="en-US" altLang="ja-JP" sz="800" dirty="0" smtClean="0">
                          <a:solidFill>
                            <a:schemeClr val="tx1"/>
                          </a:solidFill>
                          <a:latin typeface="Meiryo UI" panose="020B0604030504040204" pitchFamily="50" charset="-128"/>
                          <a:ea typeface="Meiryo UI" panose="020B0604030504040204" pitchFamily="50" charset="-128"/>
                        </a:rPr>
                        <a:t>(2021.10) </a:t>
                      </a:r>
                    </a:p>
                    <a:p>
                      <a:pPr marL="88901" indent="-88901">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・北大阪急行延伸部の開業</a:t>
                      </a:r>
                      <a:r>
                        <a:rPr lang="en-US" altLang="ja-JP" sz="800" dirty="0" smtClean="0">
                          <a:solidFill>
                            <a:schemeClr val="tx1"/>
                          </a:solidFill>
                          <a:latin typeface="Meiryo UI" panose="020B0604030504040204" pitchFamily="50" charset="-128"/>
                          <a:ea typeface="Meiryo UI" panose="020B0604030504040204" pitchFamily="50" charset="-128"/>
                        </a:rPr>
                        <a:t>(2023</a:t>
                      </a:r>
                      <a:r>
                        <a:rPr lang="ja-JP" altLang="en-US" sz="800" dirty="0" smtClean="0">
                          <a:solidFill>
                            <a:schemeClr val="tx1"/>
                          </a:solidFill>
                          <a:latin typeface="Meiryo UI" panose="020B0604030504040204" pitchFamily="50" charset="-128"/>
                          <a:ea typeface="Meiryo UI" panose="020B0604030504040204" pitchFamily="50" charset="-128"/>
                        </a:rPr>
                        <a:t>年度予定</a:t>
                      </a:r>
                      <a:r>
                        <a:rPr lang="en-US" altLang="ja-JP" sz="800" dirty="0" smtClean="0">
                          <a:solidFill>
                            <a:schemeClr val="tx1"/>
                          </a:solidFill>
                          <a:latin typeface="Meiryo UI" panose="020B0604030504040204" pitchFamily="50" charset="-128"/>
                          <a:ea typeface="Meiryo UI" panose="020B0604030504040204" pitchFamily="50" charset="-128"/>
                        </a:rPr>
                        <a:t>)</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・関西エアポート</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株</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による関西</a:t>
                      </a:r>
                      <a:r>
                        <a:rPr lang="en-US" altLang="ja-JP" sz="900" dirty="0" smtClean="0">
                          <a:solidFill>
                            <a:schemeClr val="tx1"/>
                          </a:solidFill>
                          <a:latin typeface="Meiryo UI" panose="020B0604030504040204" pitchFamily="50" charset="-128"/>
                          <a:ea typeface="Meiryo UI" panose="020B0604030504040204" pitchFamily="50" charset="-128"/>
                        </a:rPr>
                        <a:t>3</a:t>
                      </a:r>
                      <a:r>
                        <a:rPr lang="ja-JP" altLang="en-US" sz="900" dirty="0" smtClean="0">
                          <a:solidFill>
                            <a:schemeClr val="tx1"/>
                          </a:solidFill>
                          <a:latin typeface="Meiryo UI" panose="020B0604030504040204" pitchFamily="50" charset="-128"/>
                          <a:ea typeface="Meiryo UI" panose="020B0604030504040204" pitchFamily="50" charset="-128"/>
                        </a:rPr>
                        <a:t>空港一体運営開始</a:t>
                      </a:r>
                      <a:r>
                        <a:rPr lang="en-US" altLang="ja-JP" sz="800" dirty="0" smtClean="0">
                          <a:solidFill>
                            <a:schemeClr val="tx1"/>
                          </a:solidFill>
                          <a:latin typeface="Meiryo UI" panose="020B0604030504040204" pitchFamily="50" charset="-128"/>
                          <a:ea typeface="Meiryo UI" panose="020B0604030504040204" pitchFamily="50" charset="-128"/>
                        </a:rPr>
                        <a:t>(2018.4)</a:t>
                      </a:r>
                      <a:endParaRPr lang="ja-JP" altLang="en-US" sz="800" dirty="0" smtClean="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・大阪港湾局の設置</a:t>
                      </a:r>
                      <a:r>
                        <a:rPr lang="en-US" altLang="ja-JP" sz="800" dirty="0" smtClean="0">
                          <a:solidFill>
                            <a:schemeClr val="tx1"/>
                          </a:solidFill>
                          <a:latin typeface="Meiryo UI" panose="020B0604030504040204" pitchFamily="50" charset="-128"/>
                          <a:ea typeface="Meiryo UI" panose="020B0604030504040204" pitchFamily="50" charset="-128"/>
                        </a:rPr>
                        <a:t>(2020.10)</a:t>
                      </a:r>
                      <a:r>
                        <a:rPr lang="ja-JP" altLang="en-US" sz="900" dirty="0" err="1"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大阪“みなと”ビジョンの改定</a:t>
                      </a:r>
                      <a:r>
                        <a:rPr lang="en-US" altLang="ja-JP" sz="800" dirty="0" smtClean="0">
                          <a:solidFill>
                            <a:schemeClr val="tx1"/>
                          </a:solidFill>
                          <a:latin typeface="Meiryo UI" panose="020B0604030504040204" pitchFamily="50" charset="-128"/>
                          <a:ea typeface="Meiryo UI" panose="020B0604030504040204" pitchFamily="50" charset="-128"/>
                        </a:rPr>
                        <a:t>(2022.6)</a:t>
                      </a:r>
                    </a:p>
                    <a:p>
                      <a:endParaRPr kumimoji="1" lang="en-US" altLang="ja-JP" sz="900" dirty="0" smtClean="0"/>
                    </a:p>
                    <a:p>
                      <a:r>
                        <a:rPr kumimoji="1" lang="ja-JP" altLang="en-US" sz="900" b="1" dirty="0" smtClean="0"/>
                        <a:t>◆基盤的な公共機能の高度化</a:t>
                      </a:r>
                      <a:endParaRPr kumimoji="1" lang="en-US" altLang="ja-JP" sz="900" b="1" dirty="0" smtClean="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900" b="1" dirty="0" smtClean="0"/>
                        <a:t>　</a:t>
                      </a:r>
                      <a:r>
                        <a:rPr kumimoji="1" lang="ja-JP" altLang="en-US" sz="900" b="1" dirty="0" smtClean="0">
                          <a:solidFill>
                            <a:schemeClr val="tx1"/>
                          </a:solidFill>
                        </a:rPr>
                        <a:t>◇安全・危機管理機能の強化　◇生活インフラの最適化</a:t>
                      </a:r>
                    </a:p>
                    <a:p>
                      <a:r>
                        <a:rPr kumimoji="1" lang="ja-JP" altLang="en-US" sz="900" dirty="0" smtClean="0"/>
                        <a:t>・大阪府消防広域化推進計画の再策定</a:t>
                      </a:r>
                      <a:r>
                        <a:rPr kumimoji="1" lang="en-US" altLang="ja-JP" sz="900" dirty="0" smtClean="0"/>
                        <a:t>(2019.3)</a:t>
                      </a:r>
                    </a:p>
                    <a:p>
                      <a:r>
                        <a:rPr kumimoji="1" lang="ja-JP" altLang="en-US" sz="900" dirty="0" smtClean="0"/>
                        <a:t>・大阪健康安全基盤研究所において第</a:t>
                      </a:r>
                      <a:r>
                        <a:rPr kumimoji="1" lang="en-US" altLang="ja-JP" sz="900" dirty="0" smtClean="0"/>
                        <a:t>2</a:t>
                      </a:r>
                      <a:r>
                        <a:rPr kumimoji="1" lang="ja-JP" altLang="en-US" sz="900" dirty="0" smtClean="0"/>
                        <a:t>期中期計画に基づく運営を開始（</a:t>
                      </a:r>
                      <a:r>
                        <a:rPr kumimoji="1" lang="en-US" altLang="ja-JP" sz="900" dirty="0" smtClean="0"/>
                        <a:t>2022.4~)</a:t>
                      </a:r>
                    </a:p>
                    <a:p>
                      <a:r>
                        <a:rPr kumimoji="1" lang="ja-JP" altLang="en-US" sz="900" dirty="0" smtClean="0"/>
                        <a:t>・府域一水道に向けた水道のあり方協議会の設置</a:t>
                      </a:r>
                      <a:r>
                        <a:rPr kumimoji="1" lang="en-US" altLang="ja-JP" sz="900" dirty="0" smtClean="0"/>
                        <a:t>(2018.8)</a:t>
                      </a:r>
                      <a:r>
                        <a:rPr kumimoji="1" lang="ja-JP" altLang="en-US" sz="900" dirty="0" err="1" smtClean="0"/>
                        <a:t>、</a:t>
                      </a:r>
                      <a:r>
                        <a:rPr kumimoji="1" lang="ja-JP" altLang="en-US" sz="900" dirty="0" smtClean="0"/>
                        <a:t>検討報告書の公表</a:t>
                      </a:r>
                      <a:r>
                        <a:rPr kumimoji="1" lang="en-US" altLang="ja-JP" sz="900" dirty="0" smtClean="0"/>
                        <a:t/>
                      </a:r>
                      <a:br>
                        <a:rPr kumimoji="1" lang="en-US" altLang="ja-JP" sz="900" dirty="0" smtClean="0"/>
                      </a:br>
                      <a:r>
                        <a:rPr kumimoji="1" lang="ja-JP" altLang="en-US" sz="900" dirty="0" smtClean="0"/>
                        <a:t>　及び同報告書を大阪府水道広域化推進プランに位置付け</a:t>
                      </a:r>
                      <a:r>
                        <a:rPr kumimoji="1" lang="en-US" altLang="ja-JP" sz="900" dirty="0" smtClean="0"/>
                        <a:t>(2020.3)</a:t>
                      </a:r>
                    </a:p>
                    <a:p>
                      <a:r>
                        <a:rPr kumimoji="1" lang="ja-JP" altLang="en-US" sz="900" dirty="0" smtClean="0"/>
                        <a:t>・水道基盤強化計画の策定に向け、「府域一水道に向けた水道のあり方協議会」にて</a:t>
                      </a:r>
                      <a:r>
                        <a:rPr kumimoji="1" lang="en-US" altLang="ja-JP" sz="900" dirty="0" smtClean="0"/>
                        <a:t/>
                      </a:r>
                      <a:br>
                        <a:rPr kumimoji="1" lang="en-US" altLang="ja-JP" sz="900" dirty="0" smtClean="0"/>
                      </a:br>
                      <a:r>
                        <a:rPr kumimoji="1" lang="ja-JP" altLang="en-US" sz="900" dirty="0" smtClean="0"/>
                        <a:t>　検討を進めている。</a:t>
                      </a:r>
                    </a:p>
                    <a:p>
                      <a:r>
                        <a:rPr kumimoji="1" lang="ja-JP" altLang="en-US" sz="900" dirty="0" smtClean="0"/>
                        <a:t>・下水道事業における</a:t>
                      </a:r>
                      <a:r>
                        <a:rPr kumimoji="1" lang="en-US" altLang="ja-JP" sz="900" dirty="0" smtClean="0"/>
                        <a:t>PPP/PFI</a:t>
                      </a:r>
                      <a:r>
                        <a:rPr kumimoji="1" lang="ja-JP" altLang="en-US" sz="900" dirty="0" smtClean="0"/>
                        <a:t>方式</a:t>
                      </a:r>
                      <a:r>
                        <a:rPr kumimoji="1" lang="en-US" altLang="ja-JP" sz="900" dirty="0" smtClean="0"/>
                        <a:t>(</a:t>
                      </a:r>
                      <a:r>
                        <a:rPr kumimoji="1" lang="ja-JP" altLang="en-US" sz="900" dirty="0" smtClean="0"/>
                        <a:t>ｺﾝｾｯｼｮﾝ含む</a:t>
                      </a:r>
                      <a:r>
                        <a:rPr kumimoji="1" lang="en-US" altLang="ja-JP" sz="900" dirty="0" smtClean="0"/>
                        <a:t>)</a:t>
                      </a:r>
                      <a:r>
                        <a:rPr kumimoji="1" lang="ja-JP" altLang="en-US" sz="900" dirty="0" smtClean="0"/>
                        <a:t>導入の可能性について検討</a:t>
                      </a:r>
                      <a:r>
                        <a:rPr kumimoji="1" lang="en-US" altLang="ja-JP" sz="900" dirty="0" smtClean="0"/>
                        <a:t/>
                      </a:r>
                      <a:br>
                        <a:rPr kumimoji="1" lang="en-US" altLang="ja-JP" sz="900" dirty="0" smtClean="0"/>
                      </a:br>
                      <a:r>
                        <a:rPr kumimoji="1" lang="ja-JP" altLang="en-US" sz="900" dirty="0" smtClean="0"/>
                        <a:t>　</a:t>
                      </a:r>
                      <a:r>
                        <a:rPr kumimoji="1" lang="en-US" altLang="ja-JP" sz="900" dirty="0" smtClean="0"/>
                        <a:t>(2018.1</a:t>
                      </a:r>
                      <a:r>
                        <a:rPr kumimoji="1" lang="ja-JP" altLang="en-US" sz="900" dirty="0" smtClean="0"/>
                        <a:t>～</a:t>
                      </a:r>
                      <a:r>
                        <a:rPr kumimoji="1" lang="en-US" altLang="ja-JP" sz="900" dirty="0" smtClean="0"/>
                        <a:t>)</a:t>
                      </a:r>
                    </a:p>
                    <a:p>
                      <a:r>
                        <a:rPr kumimoji="1" lang="ja-JP" altLang="en-US" sz="900" dirty="0" smtClean="0"/>
                        <a:t>・大阪市平野下水処理場及び舞洲スラッジセンターにおいて、</a:t>
                      </a:r>
                      <a:r>
                        <a:rPr kumimoji="1" lang="en-US" altLang="ja-JP" sz="900" dirty="0" smtClean="0"/>
                        <a:t>PFI</a:t>
                      </a:r>
                      <a:r>
                        <a:rPr kumimoji="1" lang="ja-JP" altLang="en-US" sz="900" dirty="0" smtClean="0"/>
                        <a:t>法に基づく</a:t>
                      </a:r>
                      <a:r>
                        <a:rPr kumimoji="1" lang="en-US" altLang="ja-JP" sz="900" dirty="0" smtClean="0"/>
                        <a:t/>
                      </a:r>
                      <a:br>
                        <a:rPr kumimoji="1" lang="en-US" altLang="ja-JP" sz="900" dirty="0" smtClean="0"/>
                      </a:br>
                      <a:r>
                        <a:rPr kumimoji="1" lang="ja-JP" altLang="en-US" sz="900" dirty="0" smtClean="0"/>
                        <a:t>　大阪市汚泥処理施設整備事業実施公告を実施（</a:t>
                      </a:r>
                      <a:r>
                        <a:rPr kumimoji="1" lang="en-US" altLang="ja-JP" sz="900" dirty="0" smtClean="0"/>
                        <a:t>2022.4</a:t>
                      </a:r>
                      <a:r>
                        <a:rPr kumimoji="1" lang="ja-JP" altLang="en-US" sz="900" dirty="0" smtClean="0"/>
                        <a:t>）</a:t>
                      </a:r>
                    </a:p>
                    <a:p>
                      <a:r>
                        <a:rPr kumimoji="1" lang="ja-JP" altLang="en-US" sz="900" dirty="0" smtClean="0"/>
                        <a:t>・「大阪府市下水道ビジョン」の策定</a:t>
                      </a:r>
                      <a:r>
                        <a:rPr kumimoji="1" lang="en-US" altLang="ja-JP" sz="900" dirty="0" smtClean="0"/>
                        <a:t>(2021.12)</a:t>
                      </a:r>
                    </a:p>
                    <a:p>
                      <a:endParaRPr kumimoji="1" lang="en-US" altLang="ja-JP" sz="900" dirty="0" smtClean="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900" b="1" dirty="0" smtClean="0"/>
                        <a:t>◆規制改革や特区による環境整備</a:t>
                      </a:r>
                    </a:p>
                    <a:p>
                      <a:r>
                        <a:rPr kumimoji="1" lang="ja-JP" altLang="en-US" sz="900" b="1" dirty="0" smtClean="0"/>
                        <a:t>　◇関西圏国家戦略特区の活用　◇関西イノベーション国際戦略総合特区の活用</a:t>
                      </a:r>
                    </a:p>
                    <a:p>
                      <a:r>
                        <a:rPr kumimoji="1" lang="ja-JP" altLang="en-US" sz="900" dirty="0" smtClean="0"/>
                        <a:t>・国家戦略特区の活用</a:t>
                      </a:r>
                    </a:p>
                    <a:p>
                      <a:r>
                        <a:rPr kumimoji="1" lang="ja-JP" altLang="en-US" sz="900" dirty="0" smtClean="0"/>
                        <a:t>　認定事業：国家戦略特別区域工場等新増設促進事業等、計</a:t>
                      </a:r>
                      <a:r>
                        <a:rPr kumimoji="1" lang="en-US" altLang="ja-JP" sz="900" dirty="0" smtClean="0"/>
                        <a:t>26</a:t>
                      </a:r>
                      <a:r>
                        <a:rPr kumimoji="1" lang="ja-JP" altLang="en-US" sz="900" dirty="0" smtClean="0"/>
                        <a:t>事業</a:t>
                      </a:r>
                    </a:p>
                    <a:p>
                      <a:r>
                        <a:rPr kumimoji="1" lang="ja-JP" altLang="en-US" sz="900" dirty="0" smtClean="0"/>
                        <a:t>・大阪市が「スーパーシティ型国家戦略特区」に指定</a:t>
                      </a:r>
                      <a:r>
                        <a:rPr kumimoji="1" lang="en-US" altLang="ja-JP" sz="900" dirty="0" smtClean="0"/>
                        <a:t>(2022.4)</a:t>
                      </a:r>
                    </a:p>
                    <a:p>
                      <a:endParaRPr kumimoji="1" lang="ja-JP" altLang="en-US" sz="900" dirty="0" smtClean="0"/>
                    </a:p>
                    <a:p>
                      <a:r>
                        <a:rPr kumimoji="1" lang="ja-JP" altLang="en-US" sz="900" b="1" dirty="0" smtClean="0"/>
                        <a:t>◆産業支援や研究開発の機能・体制強化</a:t>
                      </a:r>
                    </a:p>
                    <a:p>
                      <a:r>
                        <a:rPr kumimoji="1" lang="ja-JP" altLang="en-US" sz="900" b="1" dirty="0" smtClean="0"/>
                        <a:t>　◇大阪産業技術研究所の創設　◇産業支援機能・体制の強化</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・大阪産業技術研究所において第</a:t>
                      </a:r>
                      <a:r>
                        <a:rPr lang="en-US" altLang="ja-JP" sz="900" dirty="0" smtClean="0">
                          <a:solidFill>
                            <a:schemeClr val="tx1"/>
                          </a:solidFill>
                          <a:latin typeface="Meiryo UI" panose="020B0604030504040204" pitchFamily="50" charset="-128"/>
                          <a:ea typeface="Meiryo UI" panose="020B0604030504040204" pitchFamily="50" charset="-128"/>
                        </a:rPr>
                        <a:t>2</a:t>
                      </a:r>
                      <a:r>
                        <a:rPr lang="ja-JP" altLang="en-US" sz="900" dirty="0" smtClean="0">
                          <a:solidFill>
                            <a:schemeClr val="tx1"/>
                          </a:solidFill>
                          <a:latin typeface="Meiryo UI" panose="020B0604030504040204" pitchFamily="50" charset="-128"/>
                          <a:ea typeface="Meiryo UI" panose="020B0604030504040204" pitchFamily="50" charset="-128"/>
                        </a:rPr>
                        <a:t>期中期計画に基づく運営を開始</a:t>
                      </a:r>
                      <a:r>
                        <a:rPr lang="en-US" altLang="ja-JP" sz="900" dirty="0" smtClean="0">
                          <a:solidFill>
                            <a:schemeClr val="tx1"/>
                          </a:solidFill>
                          <a:latin typeface="Meiryo UI" panose="020B0604030504040204" pitchFamily="50" charset="-128"/>
                          <a:ea typeface="Meiryo UI" panose="020B0604030504040204" pitchFamily="50" charset="-128"/>
                        </a:rPr>
                        <a:t> </a:t>
                      </a:r>
                      <a:r>
                        <a:rPr lang="en-US" altLang="ja-JP" sz="800" dirty="0" smtClean="0">
                          <a:solidFill>
                            <a:schemeClr val="tx1"/>
                          </a:solidFill>
                          <a:latin typeface="Meiryo UI" panose="020B0604030504040204" pitchFamily="50" charset="-128"/>
                          <a:ea typeface="Meiryo UI" panose="020B0604030504040204" pitchFamily="50" charset="-128"/>
                        </a:rPr>
                        <a:t>(2022.4~) </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・大阪産業局の設立</a:t>
                      </a:r>
                      <a:r>
                        <a:rPr lang="en-US" altLang="ja-JP" sz="800" dirty="0" smtClean="0">
                          <a:solidFill>
                            <a:schemeClr val="tx1"/>
                          </a:solidFill>
                          <a:latin typeface="Meiryo UI" panose="020B0604030504040204" pitchFamily="50" charset="-128"/>
                          <a:ea typeface="Meiryo UI" panose="020B0604030504040204" pitchFamily="50" charset="-128"/>
                        </a:rPr>
                        <a:t>(2019.4)</a:t>
                      </a:r>
                      <a:endParaRPr lang="ja-JP" altLang="en-US" sz="800" dirty="0" smtClean="0">
                        <a:solidFill>
                          <a:schemeClr val="tx1"/>
                        </a:solidFill>
                        <a:latin typeface="Meiryo UI" panose="020B0604030504040204" pitchFamily="50" charset="-128"/>
                        <a:ea typeface="Meiryo UI" panose="020B0604030504040204" pitchFamily="50" charset="-128"/>
                      </a:endParaRPr>
                    </a:p>
                    <a:p>
                      <a:endParaRPr kumimoji="1" lang="en-US" altLang="ja-JP" sz="900" b="1" dirty="0" smtClean="0"/>
                    </a:p>
                    <a:p>
                      <a:r>
                        <a:rPr kumimoji="1" lang="ja-JP" altLang="en-US" sz="900" b="1" dirty="0" smtClean="0"/>
                        <a:t>◆人材育成環境の充実</a:t>
                      </a:r>
                    </a:p>
                    <a:p>
                      <a:r>
                        <a:rPr kumimoji="1" lang="ja-JP" altLang="en-US" sz="900" b="1" dirty="0" smtClean="0"/>
                        <a:t>　◇府立大学と市立大学の統合による教育力向上　</a:t>
                      </a:r>
                      <a:endParaRPr kumimoji="1" lang="en-US" altLang="ja-JP" sz="900" b="1" dirty="0" smtClean="0"/>
                    </a:p>
                    <a:p>
                      <a:r>
                        <a:rPr kumimoji="1" lang="ja-JP" altLang="en-US" sz="900" b="1" dirty="0" smtClean="0"/>
                        <a:t>　◇小・中・高等学校における教育の取組み</a:t>
                      </a:r>
                    </a:p>
                    <a:p>
                      <a:r>
                        <a:rPr kumimoji="1" lang="ja-JP" altLang="en-US" sz="900" dirty="0" smtClean="0"/>
                        <a:t>・大阪公立大学の設置認可</a:t>
                      </a:r>
                      <a:r>
                        <a:rPr kumimoji="1" lang="en-US" altLang="ja-JP" sz="900" dirty="0" smtClean="0"/>
                        <a:t>(2021.8)</a:t>
                      </a:r>
                      <a:r>
                        <a:rPr kumimoji="1" lang="ja-JP" altLang="en-US" sz="900" dirty="0" err="1" smtClean="0"/>
                        <a:t>、</a:t>
                      </a:r>
                      <a:r>
                        <a:rPr kumimoji="1" lang="ja-JP" altLang="en-US" sz="900" dirty="0" smtClean="0"/>
                        <a:t>開学</a:t>
                      </a:r>
                      <a:r>
                        <a:rPr kumimoji="1" lang="en-US" altLang="ja-JP" sz="900" dirty="0" smtClean="0"/>
                        <a:t>(2022.4)</a:t>
                      </a:r>
                      <a:r>
                        <a:rPr kumimoji="1" lang="ja-JP" altLang="en-US" sz="900" dirty="0" smtClean="0"/>
                        <a:t>森之宮に新キャンパスを整備</a:t>
                      </a:r>
                      <a:r>
                        <a:rPr kumimoji="1" lang="en-US" altLang="ja-JP" sz="900" dirty="0" smtClean="0"/>
                        <a:t/>
                      </a:r>
                      <a:br>
                        <a:rPr kumimoji="1" lang="en-US" altLang="ja-JP" sz="900" dirty="0" smtClean="0"/>
                      </a:br>
                      <a:r>
                        <a:rPr kumimoji="1" lang="ja-JP" altLang="en-US" sz="900" dirty="0" smtClean="0"/>
                        <a:t>　</a:t>
                      </a:r>
                      <a:r>
                        <a:rPr kumimoji="1" lang="en-US" altLang="ja-JP" sz="900" dirty="0" smtClean="0"/>
                        <a:t>(2025</a:t>
                      </a:r>
                      <a:r>
                        <a:rPr kumimoji="1" lang="ja-JP" altLang="en-US" sz="900" dirty="0" smtClean="0"/>
                        <a:t>年度目途</a:t>
                      </a:r>
                      <a:r>
                        <a:rPr kumimoji="1" lang="en-US" altLang="ja-JP" sz="900" dirty="0" smtClean="0"/>
                        <a:t>)</a:t>
                      </a:r>
                    </a:p>
                    <a:p>
                      <a:r>
                        <a:rPr kumimoji="1" lang="ja-JP" altLang="en-US" sz="900" dirty="0" smtClean="0"/>
                        <a:t>・水都国際高等学校が国際ﾊﾞｶﾛﾚｱﾜｰﾙﾄﾞｽｸｰﾙに認定</a:t>
                      </a:r>
                      <a:r>
                        <a:rPr kumimoji="1" lang="en-US" altLang="ja-JP" sz="900" dirty="0" smtClean="0"/>
                        <a:t>(2020.2) </a:t>
                      </a:r>
                      <a:r>
                        <a:rPr kumimoji="1" lang="ja-JP" altLang="en-US" sz="900" dirty="0" smtClean="0"/>
                        <a:t>　</a:t>
                      </a:r>
                    </a:p>
                    <a:p>
                      <a:endParaRPr kumimoji="1" lang="ja-JP" altLang="en-US" sz="900" dirty="0" smtClean="0"/>
                    </a:p>
                    <a:p>
                      <a:r>
                        <a:rPr kumimoji="1" lang="ja-JP" altLang="en-US" sz="900" b="1" dirty="0" smtClean="0"/>
                        <a:t>◆文化創造・情報発信の基盤形成</a:t>
                      </a:r>
                    </a:p>
                    <a:p>
                      <a:r>
                        <a:rPr kumimoji="1" lang="ja-JP" altLang="en-US" sz="900" b="1" dirty="0" smtClean="0"/>
                        <a:t>　◇文化創造基盤の拡充　◇都市魅力推進体制の充実・強化　</a:t>
                      </a:r>
                      <a:endParaRPr kumimoji="1" lang="en-US" altLang="ja-JP" sz="900" b="1" dirty="0" smtClean="0"/>
                    </a:p>
                    <a:p>
                      <a:r>
                        <a:rPr kumimoji="1" lang="ja-JP" altLang="en-US" sz="900" b="1" dirty="0" smtClean="0"/>
                        <a:t>　◇都市ブランド向上に向けた魅力発信</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・こども本の森 中之島を開館</a:t>
                      </a:r>
                      <a:r>
                        <a:rPr lang="en-US" altLang="ja-JP" sz="800" dirty="0" smtClean="0">
                          <a:solidFill>
                            <a:schemeClr val="tx1"/>
                          </a:solidFill>
                          <a:latin typeface="Meiryo UI" panose="020B0604030504040204" pitchFamily="50" charset="-128"/>
                          <a:ea typeface="Meiryo UI" panose="020B0604030504040204" pitchFamily="50" charset="-128"/>
                        </a:rPr>
                        <a:t>(2020.7)</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・大阪中之島美術館の開館</a:t>
                      </a:r>
                      <a:r>
                        <a:rPr lang="en-US" altLang="ja-JP" sz="800" dirty="0" smtClean="0">
                          <a:solidFill>
                            <a:schemeClr val="tx1"/>
                          </a:solidFill>
                          <a:latin typeface="Meiryo UI" panose="020B0604030504040204" pitchFamily="50" charset="-128"/>
                          <a:ea typeface="Meiryo UI" panose="020B0604030504040204" pitchFamily="50" charset="-128"/>
                        </a:rPr>
                        <a:t>(2022.2)</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・大阪市立美術館のリニューアル</a:t>
                      </a:r>
                      <a:r>
                        <a:rPr lang="en-US" altLang="ja-JP" sz="800" dirty="0" smtClean="0">
                          <a:solidFill>
                            <a:schemeClr val="tx1"/>
                          </a:solidFill>
                          <a:latin typeface="Meiryo UI" panose="020B0604030504040204" pitchFamily="50" charset="-128"/>
                          <a:ea typeface="Meiryo UI" panose="020B0604030504040204" pitchFamily="50" charset="-128"/>
                        </a:rPr>
                        <a:t>(2024</a:t>
                      </a:r>
                      <a:r>
                        <a:rPr lang="ja-JP" altLang="en-US" sz="800" dirty="0" smtClean="0">
                          <a:solidFill>
                            <a:schemeClr val="tx1"/>
                          </a:solidFill>
                          <a:latin typeface="Meiryo UI" panose="020B0604030504040204" pitchFamily="50" charset="-128"/>
                          <a:ea typeface="Meiryo UI" panose="020B0604030504040204" pitchFamily="50" charset="-128"/>
                        </a:rPr>
                        <a:t>年度予定</a:t>
                      </a:r>
                      <a:r>
                        <a:rPr lang="en-US" altLang="ja-JP" sz="800" dirty="0" smtClean="0">
                          <a:solidFill>
                            <a:schemeClr val="tx1"/>
                          </a:solidFill>
                          <a:latin typeface="Meiryo UI" panose="020B0604030504040204" pitchFamily="50" charset="-128"/>
                          <a:ea typeface="Meiryo UI" panose="020B0604030504040204" pitchFamily="50" charset="-128"/>
                        </a:rPr>
                        <a:t>)</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・大阪市立天王寺動物園の地方独立行政法人化</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全国初</a:t>
                      </a:r>
                      <a:r>
                        <a:rPr lang="en-US" altLang="ja-JP" sz="900" dirty="0" smtClean="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(2021.4)</a:t>
                      </a:r>
                    </a:p>
                    <a:p>
                      <a:pPr>
                        <a:lnSpc>
                          <a:spcPts val="1200"/>
                        </a:lnSpc>
                      </a:pPr>
                      <a:r>
                        <a:rPr lang="ja-JP" altLang="en-US" sz="900" dirty="0" smtClean="0">
                          <a:solidFill>
                            <a:schemeClr val="tx1"/>
                          </a:solidFill>
                          <a:latin typeface="Meiryo UI" panose="020B0604030504040204" pitchFamily="50" charset="-128"/>
                          <a:ea typeface="Meiryo UI" panose="020B0604030504040204" pitchFamily="50" charset="-128"/>
                        </a:rPr>
                        <a:t>・新たな管理運営制度</a:t>
                      </a:r>
                      <a:r>
                        <a:rPr lang="en-US" altLang="ja-JP" sz="900" dirty="0" smtClean="0">
                          <a:solidFill>
                            <a:schemeClr val="tx1"/>
                          </a:solidFill>
                          <a:latin typeface="Meiryo UI" panose="020B0604030504040204" pitchFamily="50" charset="-128"/>
                          <a:ea typeface="Meiryo UI" panose="020B0604030504040204" pitchFamily="50" charset="-128"/>
                        </a:rPr>
                        <a:t>(PMO</a:t>
                      </a:r>
                      <a:r>
                        <a:rPr lang="ja-JP" altLang="en-US" sz="900" dirty="0" smtClean="0">
                          <a:solidFill>
                            <a:schemeClr val="tx1"/>
                          </a:solidFill>
                          <a:latin typeface="Meiryo UI" panose="020B0604030504040204" pitchFamily="50" charset="-128"/>
                          <a:ea typeface="Meiryo UI" panose="020B0604030504040204" pitchFamily="50" charset="-128"/>
                        </a:rPr>
                        <a:t>型指定管理</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の導入</a:t>
                      </a:r>
                      <a:r>
                        <a:rPr lang="en-US" altLang="ja-JP" sz="900" dirty="0" smtClean="0">
                          <a:solidFill>
                            <a:schemeClr val="tx1"/>
                          </a:solidFill>
                          <a:latin typeface="Meiryo UI" panose="020B0604030504040204" pitchFamily="50" charset="-128"/>
                          <a:ea typeface="Meiryo UI" panose="020B0604030504040204" pitchFamily="50" charset="-128"/>
                        </a:rPr>
                        <a:t>(</a:t>
                      </a:r>
                      <a:r>
                        <a:rPr lang="ja-JP" altLang="en-US" sz="900" dirty="0" smtClean="0">
                          <a:solidFill>
                            <a:schemeClr val="tx1"/>
                          </a:solidFill>
                          <a:latin typeface="Meiryo UI" panose="020B0604030504040204" pitchFamily="50" charset="-128"/>
                          <a:ea typeface="Meiryo UI" panose="020B0604030504040204" pitchFamily="50" charset="-128"/>
                        </a:rPr>
                        <a:t>服部緑地、浜寺公園、</a:t>
                      </a:r>
                      <a:r>
                        <a:rPr lang="en-US" altLang="ja-JP" sz="900" dirty="0" smtClean="0">
                          <a:solidFill>
                            <a:schemeClr val="tx1"/>
                          </a:solidFill>
                          <a:latin typeface="Meiryo UI" panose="020B0604030504040204" pitchFamily="50" charset="-128"/>
                          <a:ea typeface="Meiryo UI" panose="020B0604030504040204" pitchFamily="50" charset="-128"/>
                        </a:rPr>
                        <a:t/>
                      </a:r>
                      <a:br>
                        <a:rPr lang="en-US" altLang="ja-JP" sz="900" dirty="0" smtClean="0">
                          <a:solidFill>
                            <a:schemeClr val="tx1"/>
                          </a:solidFill>
                          <a:latin typeface="Meiryo UI" panose="020B0604030504040204" pitchFamily="50" charset="-128"/>
                          <a:ea typeface="Meiryo UI" panose="020B0604030504040204" pitchFamily="50" charset="-128"/>
                        </a:rPr>
                      </a:br>
                      <a:r>
                        <a:rPr lang="ja-JP" altLang="en-US" sz="900" dirty="0" smtClean="0">
                          <a:solidFill>
                            <a:schemeClr val="tx1"/>
                          </a:solidFill>
                          <a:latin typeface="Meiryo UI" panose="020B0604030504040204" pitchFamily="50" charset="-128"/>
                          <a:ea typeface="Meiryo UI" panose="020B0604030504040204" pitchFamily="50" charset="-128"/>
                        </a:rPr>
                        <a:t>　二色の浜公園</a:t>
                      </a:r>
                      <a:r>
                        <a:rPr lang="en-US" altLang="ja-JP" sz="900" dirty="0" smtClean="0">
                          <a:solidFill>
                            <a:schemeClr val="tx1"/>
                          </a:solidFill>
                          <a:latin typeface="Meiryo UI" panose="020B0604030504040204" pitchFamily="50" charset="-128"/>
                          <a:ea typeface="Meiryo UI" panose="020B0604030504040204" pitchFamily="50" charset="-128"/>
                        </a:rPr>
                        <a:t>)</a:t>
                      </a:r>
                      <a:r>
                        <a:rPr lang="en-US" altLang="ja-JP" sz="800" dirty="0" smtClean="0">
                          <a:solidFill>
                            <a:schemeClr val="tx1"/>
                          </a:solidFill>
                          <a:latin typeface="Meiryo UI" panose="020B0604030504040204" pitchFamily="50" charset="-128"/>
                          <a:ea typeface="Meiryo UI" panose="020B0604030504040204" pitchFamily="50" charset="-128"/>
                        </a:rPr>
                        <a:t>(2022.5)</a:t>
                      </a:r>
                      <a:endParaRPr lang="en-US" altLang="ja-JP" sz="800" dirty="0">
                        <a:solidFill>
                          <a:schemeClr val="tx1"/>
                        </a:solidFill>
                        <a:latin typeface="Meiryo UI" panose="020B0604030504040204" pitchFamily="50" charset="-128"/>
                        <a:ea typeface="Meiryo UI" panose="020B0604030504040204" pitchFamily="50" charset="-128"/>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65076550"/>
                  </a:ext>
                </a:extLst>
              </a:tr>
              <a:tr h="360000">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b="1" dirty="0" smtClean="0"/>
                        <a:t>都市機能の高次化</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hMerge="1">
                  <a:txBody>
                    <a:bodyPr/>
                    <a:lstStyle/>
                    <a:p>
                      <a:pPr algn="ctr"/>
                      <a:endParaRPr kumimoji="1" lang="ja-JP"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2813879013"/>
                  </a:ext>
                </a:extLst>
              </a:tr>
              <a:tr h="686756">
                <a:tc gridSpan="2">
                  <a:txBody>
                    <a:bodyPr/>
                    <a:lstStyle/>
                    <a:p>
                      <a:pPr algn="l"/>
                      <a:r>
                        <a:rPr kumimoji="1" lang="ja-JP" altLang="en-US" sz="900" b="1" dirty="0" smtClean="0"/>
                        <a:t>◆スマートシティ戦略の推進</a:t>
                      </a:r>
                    </a:p>
                    <a:p>
                      <a:pPr>
                        <a:lnSpc>
                          <a:spcPts val="1200"/>
                        </a:lnSpc>
                      </a:pPr>
                      <a:r>
                        <a:rPr lang="ja-JP" altLang="en-US" sz="900" u="none" dirty="0" smtClean="0">
                          <a:solidFill>
                            <a:schemeClr val="tx1"/>
                          </a:solidFill>
                          <a:latin typeface="Meiryo UI" panose="020B0604030504040204" pitchFamily="50" charset="-128"/>
                          <a:ea typeface="Meiryo UI" panose="020B0604030504040204" pitchFamily="50" charset="-128"/>
                        </a:rPr>
                        <a:t>・大阪広域データ連携基盤（</a:t>
                      </a:r>
                      <a:r>
                        <a:rPr lang="en-US" altLang="ja-JP" sz="900" u="none" dirty="0" smtClean="0">
                          <a:solidFill>
                            <a:schemeClr val="tx1"/>
                          </a:solidFill>
                          <a:latin typeface="Meiryo UI" panose="020B0604030504040204" pitchFamily="50" charset="-128"/>
                          <a:ea typeface="Meiryo UI" panose="020B0604030504040204" pitchFamily="50" charset="-128"/>
                        </a:rPr>
                        <a:t>ORDEN)</a:t>
                      </a:r>
                      <a:r>
                        <a:rPr lang="ja-JP" altLang="en-US" sz="900" u="none" dirty="0" smtClean="0">
                          <a:solidFill>
                            <a:schemeClr val="tx1"/>
                          </a:solidFill>
                          <a:latin typeface="Meiryo UI" panose="020B0604030504040204" pitchFamily="50" charset="-128"/>
                          <a:ea typeface="Meiryo UI" panose="020B0604030504040204" pitchFamily="50" charset="-128"/>
                        </a:rPr>
                        <a:t>の運営に向けた取組スタート（</a:t>
                      </a:r>
                      <a:r>
                        <a:rPr lang="en-US" altLang="ja-JP" sz="900" u="none" dirty="0" smtClean="0">
                          <a:solidFill>
                            <a:schemeClr val="tx1"/>
                          </a:solidFill>
                          <a:latin typeface="Meiryo UI" panose="020B0604030504040204" pitchFamily="50" charset="-128"/>
                          <a:ea typeface="Meiryo UI" panose="020B0604030504040204" pitchFamily="50" charset="-128"/>
                        </a:rPr>
                        <a:t>2022</a:t>
                      </a:r>
                      <a:r>
                        <a:rPr lang="ja-JP" altLang="en-US" sz="900" u="none" dirty="0" smtClean="0">
                          <a:solidFill>
                            <a:schemeClr val="tx1"/>
                          </a:solidFill>
                          <a:latin typeface="Meiryo UI" panose="020B0604030504040204" pitchFamily="50" charset="-128"/>
                          <a:ea typeface="Meiryo UI" panose="020B0604030504040204" pitchFamily="50" charset="-128"/>
                        </a:rPr>
                        <a:t>）</a:t>
                      </a:r>
                      <a:endParaRPr lang="en-US" altLang="ja-JP" sz="900" u="none" dirty="0" smtClean="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900" u="none" dirty="0" smtClean="0">
                          <a:solidFill>
                            <a:schemeClr val="tx1"/>
                          </a:solidFill>
                          <a:latin typeface="Meiryo UI" panose="020B0604030504040204" pitchFamily="50" charset="-128"/>
                          <a:ea typeface="Meiryo UI" panose="020B0604030504040204" pitchFamily="50" charset="-128"/>
                        </a:rPr>
                        <a:t>・大阪スマートシティパートナーズフォーラムの設立</a:t>
                      </a:r>
                      <a:r>
                        <a:rPr lang="en-US" altLang="ja-JP" sz="800" u="none" dirty="0" smtClean="0">
                          <a:solidFill>
                            <a:schemeClr val="tx1"/>
                          </a:solidFill>
                          <a:latin typeface="Meiryo UI" panose="020B0604030504040204" pitchFamily="50" charset="-128"/>
                          <a:ea typeface="Meiryo UI" panose="020B0604030504040204" pitchFamily="50" charset="-128"/>
                        </a:rPr>
                        <a:t>(2020.8)</a:t>
                      </a:r>
                      <a:r>
                        <a:rPr lang="en-US" altLang="ja-JP" sz="900" u="none" dirty="0" smtClean="0">
                          <a:solidFill>
                            <a:schemeClr val="tx1"/>
                          </a:solidFill>
                          <a:latin typeface="Meiryo UI" panose="020B0604030504040204" pitchFamily="50" charset="-128"/>
                          <a:ea typeface="Meiryo UI" panose="020B0604030504040204" pitchFamily="50" charset="-128"/>
                        </a:rPr>
                        <a:t> (442</a:t>
                      </a:r>
                      <a:r>
                        <a:rPr lang="ja-JP" altLang="en-US" sz="900" u="none" dirty="0" smtClean="0">
                          <a:solidFill>
                            <a:schemeClr val="tx1"/>
                          </a:solidFill>
                          <a:latin typeface="Meiryo UI" panose="020B0604030504040204" pitchFamily="50" charset="-128"/>
                          <a:ea typeface="Meiryo UI" panose="020B0604030504040204" pitchFamily="50" charset="-128"/>
                        </a:rPr>
                        <a:t>企業・団体</a:t>
                      </a:r>
                      <a:r>
                        <a:rPr lang="en-US" altLang="ja-JP" sz="900" u="none" dirty="0" smtClean="0">
                          <a:solidFill>
                            <a:schemeClr val="tx1"/>
                          </a:solidFill>
                          <a:latin typeface="Meiryo UI" panose="020B0604030504040204" pitchFamily="50" charset="-128"/>
                          <a:ea typeface="Meiryo UI" panose="020B0604030504040204" pitchFamily="50" charset="-128"/>
                        </a:rPr>
                        <a:t>※2022.7</a:t>
                      </a:r>
                      <a:r>
                        <a:rPr lang="ja-JP" altLang="en-US" sz="900" u="none" dirty="0" smtClean="0">
                          <a:solidFill>
                            <a:schemeClr val="tx1"/>
                          </a:solidFill>
                          <a:latin typeface="Meiryo UI" panose="020B0604030504040204" pitchFamily="50" charset="-128"/>
                          <a:ea typeface="Meiryo UI" panose="020B0604030504040204" pitchFamily="50" charset="-128"/>
                        </a:rPr>
                        <a:t>時点</a:t>
                      </a:r>
                      <a:r>
                        <a:rPr lang="en-US" altLang="ja-JP" sz="900" u="none" dirty="0" smtClean="0">
                          <a:solidFill>
                            <a:schemeClr val="tx1"/>
                          </a:solidFill>
                          <a:latin typeface="Meiryo UI" panose="020B0604030504040204" pitchFamily="50" charset="-128"/>
                          <a:ea typeface="Meiryo UI" panose="020B0604030504040204" pitchFamily="50" charset="-128"/>
                        </a:rPr>
                        <a:t>)</a:t>
                      </a:r>
                    </a:p>
                    <a:p>
                      <a:pPr>
                        <a:lnSpc>
                          <a:spcPts val="1200"/>
                        </a:lnSpc>
                      </a:pPr>
                      <a:r>
                        <a:rPr lang="ja-JP" altLang="en-US" sz="900" u="none" dirty="0" smtClean="0">
                          <a:solidFill>
                            <a:schemeClr val="tx1"/>
                          </a:solidFill>
                          <a:latin typeface="Meiryo UI" panose="020B0604030504040204" pitchFamily="50" charset="-128"/>
                          <a:ea typeface="Meiryo UI" panose="020B0604030504040204" pitchFamily="50" charset="-128"/>
                        </a:rPr>
                        <a:t>・スマートシニアライフ実証事業を実施</a:t>
                      </a:r>
                      <a:r>
                        <a:rPr lang="en-US" altLang="ja-JP" sz="800" u="none" dirty="0" smtClean="0">
                          <a:solidFill>
                            <a:schemeClr val="tx1"/>
                          </a:solidFill>
                          <a:latin typeface="Meiryo UI" panose="020B0604030504040204" pitchFamily="50" charset="-128"/>
                          <a:ea typeface="Meiryo UI" panose="020B0604030504040204" pitchFamily="50" charset="-128"/>
                        </a:rPr>
                        <a:t>(2022.2</a:t>
                      </a:r>
                      <a:r>
                        <a:rPr lang="ja-JP" altLang="en-US" sz="800" u="none"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en-US" altLang="ja-JP" sz="800" u="none" dirty="0" smtClean="0">
                          <a:solidFill>
                            <a:schemeClr val="tx1"/>
                          </a:solidFill>
                          <a:latin typeface="Meiryo UI" panose="020B0604030504040204" pitchFamily="50" charset="-128"/>
                          <a:ea typeface="Meiryo UI" panose="020B0604030504040204" pitchFamily="50" charset="-128"/>
                        </a:rPr>
                        <a:t>)</a:t>
                      </a:r>
                      <a:endParaRPr lang="en-US" altLang="ja-JP" sz="900" u="none" dirty="0" smtClean="0">
                        <a:solidFill>
                          <a:schemeClr val="tx1"/>
                        </a:solidFill>
                        <a:latin typeface="Meiryo UI" panose="020B0604030504040204" pitchFamily="50" charset="-128"/>
                        <a:ea typeface="Meiryo UI" panose="020B0604030504040204" pitchFamily="50" charset="-128"/>
                      </a:endParaRPr>
                    </a:p>
                    <a:p>
                      <a:pPr>
                        <a:lnSpc>
                          <a:spcPts val="1200"/>
                        </a:lnSpc>
                      </a:pPr>
                      <a:r>
                        <a:rPr lang="ja-JP" altLang="en-US" sz="900" u="none" dirty="0" smtClean="0">
                          <a:solidFill>
                            <a:schemeClr val="tx1"/>
                          </a:solidFill>
                          <a:latin typeface="Meiryo UI" panose="020B0604030504040204" pitchFamily="50" charset="-128"/>
                          <a:ea typeface="Meiryo UI" panose="020B0604030504040204" pitchFamily="50" charset="-128"/>
                        </a:rPr>
                        <a:t>・「大阪スマートシティ戦略 </a:t>
                      </a:r>
                      <a:r>
                        <a:rPr lang="en-US" altLang="ja-JP" sz="900" u="none" dirty="0" smtClean="0">
                          <a:solidFill>
                            <a:schemeClr val="tx1"/>
                          </a:solidFill>
                          <a:latin typeface="Meiryo UI" panose="020B0604030504040204" pitchFamily="50" charset="-128"/>
                          <a:ea typeface="Meiryo UI" panose="020B0604030504040204" pitchFamily="50" charset="-128"/>
                        </a:rPr>
                        <a:t>ver.2.0</a:t>
                      </a:r>
                      <a:r>
                        <a:rPr lang="ja-JP" altLang="en-US" sz="900" u="none" dirty="0" smtClean="0">
                          <a:solidFill>
                            <a:schemeClr val="tx1"/>
                          </a:solidFill>
                          <a:latin typeface="Meiryo UI" panose="020B0604030504040204" pitchFamily="50" charset="-128"/>
                          <a:ea typeface="Meiryo UI" panose="020B0604030504040204" pitchFamily="50" charset="-128"/>
                        </a:rPr>
                        <a:t>」の策定</a:t>
                      </a:r>
                      <a:r>
                        <a:rPr lang="en-US" altLang="ja-JP" sz="800" u="none" dirty="0" smtClean="0">
                          <a:solidFill>
                            <a:schemeClr val="tx1"/>
                          </a:solidFill>
                          <a:latin typeface="Meiryo UI" panose="020B0604030504040204" pitchFamily="50" charset="-128"/>
                          <a:ea typeface="Meiryo UI" panose="020B0604030504040204" pitchFamily="50" charset="-128"/>
                        </a:rPr>
                        <a:t>(2022.3)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pPr algn="ctr"/>
                      <a:endParaRPr kumimoji="1" lang="ja-JP" altLang="en-US" sz="1200" b="1"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40000"/>
                        <a:lumOff val="60000"/>
                      </a:schemeClr>
                    </a:solidFill>
                  </a:tcPr>
                </a:tc>
                <a:extLst>
                  <a:ext uri="{0D108BD9-81ED-4DB2-BD59-A6C34878D82A}">
                    <a16:rowId xmlns:a16="http://schemas.microsoft.com/office/drawing/2014/main" val="4221124497"/>
                  </a:ext>
                </a:extLst>
              </a:tr>
            </a:tbl>
          </a:graphicData>
        </a:graphic>
      </p:graphicFrame>
      <p:sp>
        <p:nvSpPr>
          <p:cNvPr id="4" name="スライド番号プレースホルダー 3"/>
          <p:cNvSpPr>
            <a:spLocks noGrp="1"/>
          </p:cNvSpPr>
          <p:nvPr>
            <p:ph type="sldNum" sz="quarter" idx="12"/>
          </p:nvPr>
        </p:nvSpPr>
        <p:spPr>
          <a:xfrm>
            <a:off x="7086600" y="6498631"/>
            <a:ext cx="2057400" cy="365125"/>
          </a:xfrm>
        </p:spPr>
        <p:txBody>
          <a:bodyPr/>
          <a:lstStyle/>
          <a:p>
            <a:fld id="{50F88186-B17D-4CE3-A887-D91699CF601C}" type="slidenum">
              <a:rPr kumimoji="1" lang="ja-JP" altLang="en-US" smtClean="0"/>
              <a:t>8</a:t>
            </a:fld>
            <a:endParaRPr kumimoji="1" lang="ja-JP" altLang="en-US" dirty="0"/>
          </a:p>
        </p:txBody>
      </p:sp>
    </p:spTree>
    <p:extLst>
      <p:ext uri="{BB962C8B-B14F-4D97-AF65-F5344CB8AC3E}">
        <p14:creationId xmlns:p14="http://schemas.microsoft.com/office/powerpoint/2010/main" val="21378291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eiryo UI">
      <a:majorFont>
        <a:latin typeface="Meiryo UI"/>
        <a:ea typeface="Meiryo UI"/>
        <a:cs typeface=""/>
      </a:majorFont>
      <a:minorFont>
        <a:latin typeface="Meiryo UI"/>
        <a:ea typeface="Meiryo UI"/>
        <a:cs typeface=""/>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noFill/>
        <a:ln>
          <a:solidFill>
            <a:schemeClr val="accent1"/>
          </a:solidFill>
          <a:prstDash val="sysDot"/>
        </a:ln>
      </a:spPr>
      <a:bodyPr rtlCol="0" anchor="ctr"/>
      <a:lstStyle>
        <a:defPPr>
          <a:defRPr kumimoji="1" sz="1600" dirty="0" smtClean="0"/>
        </a:defPPr>
      </a:lstStyle>
      <a:style>
        <a:lnRef idx="2">
          <a:schemeClr val="accent6"/>
        </a:lnRef>
        <a:fillRef idx="1">
          <a:schemeClr val="lt1"/>
        </a:fillRef>
        <a:effectRef idx="0">
          <a:schemeClr val="accent6"/>
        </a:effectRef>
        <a:fontRef idx="minor">
          <a:schemeClr val="dk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チームサイト用共有ライブラリ" ma:contentTypeID="0x01010016B13BF77A90F249889FB5DD587B167C0039D37C264BF6024199D1523A07C22F7B" ma:contentTypeVersion="" ma:contentTypeDescription="" ma:contentTypeScope="" ma:versionID="2fd4aecbf0a67636e045d890bab3e494">
  <xsd:schema xmlns:xsd="http://www.w3.org/2001/XMLSchema" xmlns:xs="http://www.w3.org/2001/XMLSchema" xmlns:p="http://schemas.microsoft.com/office/2006/metadata/properties" xmlns:ns2="2be2acaf-88a6-4029-b366-c28176c79890" targetNamespace="http://schemas.microsoft.com/office/2006/metadata/properties" ma:root="true" ma:fieldsID="2f1a7762e99f23df00567060dae6aafc" ns2:_="">
    <xsd:import namespace="2be2acaf-88a6-4029-b366-c28176c79890"/>
    <xsd:element name="properties">
      <xsd:complexType>
        <xsd:sequence>
          <xsd:element name="documentManagement">
            <xsd:complexType>
              <xsd:all>
                <xsd:element ref="ns2:コメント_x3000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be2acaf-88a6-4029-b366-c28176c79890" elementFormDefault="qualified">
    <xsd:import namespace="http://schemas.microsoft.com/office/2006/documentManagement/types"/>
    <xsd:import namespace="http://schemas.microsoft.com/office/infopath/2007/PartnerControls"/>
    <xsd:element name="コメント_x3000_" ma:index="8" nillable="true" ma:displayName="コメント　" ma:internalName="_x30b3__x30e1__x30f3__x30c8__x3000_">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コメント_x3000_ xmlns="2be2acaf-88a6-4029-b366-c28176c79890" xsi:nil="true"/>
  </documentManagement>
</p:properties>
</file>

<file path=customXml/itemProps1.xml><?xml version="1.0" encoding="utf-8"?>
<ds:datastoreItem xmlns:ds="http://schemas.openxmlformats.org/officeDocument/2006/customXml" ds:itemID="{7B321A17-1C7E-4DCE-BEFE-0E344B56F47E}"/>
</file>

<file path=customXml/itemProps2.xml><?xml version="1.0" encoding="utf-8"?>
<ds:datastoreItem xmlns:ds="http://schemas.openxmlformats.org/officeDocument/2006/customXml" ds:itemID="{C1C6F873-7EBF-4EE2-8D12-699C53C58770}"/>
</file>

<file path=customXml/itemProps3.xml><?xml version="1.0" encoding="utf-8"?>
<ds:datastoreItem xmlns:ds="http://schemas.openxmlformats.org/officeDocument/2006/customXml" ds:itemID="{BD6353A8-A318-44F0-A857-0E5FEF46DDE0}"/>
</file>

<file path=docProps/app.xml><?xml version="1.0" encoding="utf-8"?>
<Properties xmlns="http://schemas.openxmlformats.org/officeDocument/2006/extended-properties" xmlns:vt="http://schemas.openxmlformats.org/officeDocument/2006/docPropsVTypes">
  <TotalTime>0</TotalTime>
  <Words>7169</Words>
  <Application>Microsoft Office PowerPoint</Application>
  <PresentationFormat>画面に合わせる (4:3)</PresentationFormat>
  <Paragraphs>545</Paragraphs>
  <Slides>18</Slides>
  <Notes>2</Notes>
  <HiddenSlides>0</HiddenSlides>
  <MMClips>0</MMClips>
  <ScaleCrop>false</ScaleCrop>
  <HeadingPairs>
    <vt:vector size="6" baseType="variant">
      <vt:variant>
        <vt:lpstr>使用されているフォント</vt:lpstr>
      </vt:variant>
      <vt:variant>
        <vt:i4>12</vt:i4>
      </vt:variant>
      <vt:variant>
        <vt:lpstr>テーマ</vt:lpstr>
      </vt:variant>
      <vt:variant>
        <vt:i4>2</vt:i4>
      </vt:variant>
      <vt:variant>
        <vt:lpstr>スライド タイトル</vt:lpstr>
      </vt:variant>
      <vt:variant>
        <vt:i4>18</vt:i4>
      </vt:variant>
    </vt:vector>
  </HeadingPairs>
  <TitlesOfParts>
    <vt:vector size="32" baseType="lpstr">
      <vt:lpstr>BIZ UDPゴシック</vt:lpstr>
      <vt:lpstr>BIZ UDゴシック</vt:lpstr>
      <vt:lpstr>Meiryo UI</vt:lpstr>
      <vt:lpstr>ＭＳ Ｐゴシック</vt:lpstr>
      <vt:lpstr>ＭＳ ゴシック</vt:lpstr>
      <vt:lpstr>メイリオ</vt:lpstr>
      <vt:lpstr>游ゴシック</vt:lpstr>
      <vt:lpstr>游明朝</vt:lpstr>
      <vt:lpstr>Arial</vt:lpstr>
      <vt:lpstr>Calibri</vt:lpstr>
      <vt:lpstr>Times New Roman</vt:lpstr>
      <vt:lpstr>Wingdings</vt:lpstr>
      <vt:lpstr>Office テーマ</vt:lpstr>
      <vt:lpstr>1_Office テーマ</vt:lpstr>
      <vt:lpstr>副首都を支える都市機能について</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modified xsi:type="dcterms:W3CDTF">2022-11-15T08:52:28Z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0x01010016B13BF77A90F249889FB5DD587B167C0039D37C264BF6024199D1523A07C22F7B</vt:lpwstr>
  </property>
</Properties>
</file>