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6" r:id="rId2"/>
    <p:sldId id="267" r:id="rId3"/>
    <p:sldId id="272" r:id="rId4"/>
  </p:sldIdLst>
  <p:sldSz cx="12192000" cy="6858000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D5E946-5969-10A8-0950-E9B5CD4B51E1}" name="國本由衣" initials="國本由衣" userId="國本由衣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阪府" initials="大阪府" lastIdx="13" clrIdx="0">
    <p:extLst>
      <p:ext uri="{19B8F6BF-5375-455C-9EA6-DF929625EA0E}">
        <p15:presenceInfo xmlns:p15="http://schemas.microsoft.com/office/powerpoint/2012/main" userId="大阪府" providerId="None"/>
      </p:ext>
    </p:extLst>
  </p:cmAuthor>
  <p:cmAuthor id="2" name="akikoys772@gmail.com" initials="a" lastIdx="4" clrIdx="1">
    <p:extLst>
      <p:ext uri="{19B8F6BF-5375-455C-9EA6-DF929625EA0E}">
        <p15:presenceInfo xmlns:p15="http://schemas.microsoft.com/office/powerpoint/2012/main" userId="b7b7027e98064e6a" providerId="Windows Live"/>
      </p:ext>
    </p:extLst>
  </p:cmAuthor>
  <p:cmAuthor id="3" name="児林　美萌" initials="児林　美萌" lastIdx="4" clrIdx="2">
    <p:extLst>
      <p:ext uri="{19B8F6BF-5375-455C-9EA6-DF929625EA0E}">
        <p15:presenceInfo xmlns:p15="http://schemas.microsoft.com/office/powerpoint/2012/main" userId="S::KobayashiMim@lan.pref.osaka.jp::50850c69-4655-448a-8c8d-5a890fbb8d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 autoAdjust="0"/>
    <p:restoredTop sz="95796" autoAdjust="0"/>
  </p:normalViewPr>
  <p:slideViewPr>
    <p:cSldViewPr snapToGrid="0">
      <p:cViewPr varScale="1">
        <p:scale>
          <a:sx n="93" d="100"/>
          <a:sy n="93" d="100"/>
        </p:scale>
        <p:origin x="49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307" cy="490569"/>
          </a:xfrm>
          <a:prstGeom prst="rect">
            <a:avLst/>
          </a:prstGeom>
        </p:spPr>
        <p:txBody>
          <a:bodyPr vert="horz" lIns="89668" tIns="44834" rIns="89668" bIns="448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018" y="0"/>
            <a:ext cx="2880307" cy="490569"/>
          </a:xfrm>
          <a:prstGeom prst="rect">
            <a:avLst/>
          </a:prstGeom>
        </p:spPr>
        <p:txBody>
          <a:bodyPr vert="horz" lIns="89668" tIns="44834" rIns="89668" bIns="44834" rtlCol="0"/>
          <a:lstStyle>
            <a:lvl1pPr algn="r">
              <a:defRPr sz="1200"/>
            </a:lvl1pPr>
          </a:lstStyle>
          <a:p>
            <a:fld id="{6F0195B0-38CF-42F2-A574-459E4A75AB2C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581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68" tIns="44834" rIns="89668" bIns="448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687" y="4705381"/>
            <a:ext cx="5317490" cy="3849856"/>
          </a:xfrm>
          <a:prstGeom prst="rect">
            <a:avLst/>
          </a:prstGeom>
        </p:spPr>
        <p:txBody>
          <a:bodyPr vert="horz" lIns="89668" tIns="44834" rIns="89668" bIns="448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286847"/>
            <a:ext cx="2880307" cy="490568"/>
          </a:xfrm>
          <a:prstGeom prst="rect">
            <a:avLst/>
          </a:prstGeom>
        </p:spPr>
        <p:txBody>
          <a:bodyPr vert="horz" lIns="89668" tIns="44834" rIns="89668" bIns="448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018" y="9286847"/>
            <a:ext cx="2880307" cy="490568"/>
          </a:xfrm>
          <a:prstGeom prst="rect">
            <a:avLst/>
          </a:prstGeom>
        </p:spPr>
        <p:txBody>
          <a:bodyPr vert="horz" lIns="89668" tIns="44834" rIns="89668" bIns="44834" rtlCol="0" anchor="b"/>
          <a:lstStyle>
            <a:lvl1pPr algn="r">
              <a:defRPr sz="1200"/>
            </a:lvl1pPr>
          </a:lstStyle>
          <a:p>
            <a:fld id="{4864A2EF-9991-4F84-A66C-785AE0CBC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11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4A2EF-9991-4F84-A66C-785AE0CBC20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68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4A2EF-9991-4F84-A66C-785AE0CBC20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45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4A2EF-9991-4F84-A66C-785AE0CBC20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12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2A4F9-70FA-FA39-174D-5FF3EE138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B79CB6-00CE-38BA-1641-A09612DF7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A96CF-1F30-FAD7-F15B-F666F8B0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FEDA-20F0-4D73-97A4-F78EA6E2B67F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004763-4CB1-39D0-D5D4-15EE9012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26D0F6-5FFC-6BB0-E586-3AA2AF55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81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777D-B20C-60C6-E899-2EBE510E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39FAFA-6496-6B5A-3444-B6413C317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E48C0-B220-7883-33AD-403F6205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96D4-B768-4332-BFE7-DCF4539C0467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5400D6-2A6C-FA0E-8D8C-ABA7E4D8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8F6CC8-D749-6C8C-4A37-C45A05B3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2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40668AB-1179-CED6-BA74-A6C964D61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C1DD65-1BB6-6E31-C83D-B398CD495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8BEED9-E825-73CE-8E3C-557D4549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47D5-0F21-4CB7-A8A2-A84AEA8BCB92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F5E21C-8A77-7027-FA23-20CB50AA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A4FB5A-14B8-E37F-2815-9DB4EE6F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3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CF075C-61CB-F021-51DD-1582F00B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2EB971-5101-B2BB-148C-654D9A896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910007-1CB6-1F7F-9B0F-EC6F9E25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39C-1D64-48C7-8386-C93F5AAE0852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D4F6B3-ED7E-7CA3-8C09-3DC12AC1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08B3B4-6189-6B33-ADDC-278FD777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36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7F7F71-FF74-1731-C47E-BB54BC19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D9FAFD-DC5D-D2D1-0013-3231BD6AE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00FCAA-3424-E98B-0D94-F347FC59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899C-4929-4D83-A2F8-6AA85EFFA9DF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0E81B8-BCEA-C29E-BDD4-5CEC94F9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C27716-A7A5-FE28-6123-05600CBB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86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8BA7E-9A1A-0755-28D0-02BB69A3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665EBD-CB21-694D-423E-F4C0B014D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6AD8D2-3D1F-AB09-979E-F76D95C1A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344ECA-FB32-6A4B-B0EB-02F4D157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889D-64CD-450F-91F2-A93223C200CE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5BCD1-BC64-2CE9-B9B5-66F1E37D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7C4B9E-A379-3E81-8EC9-5728618B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92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602C8C-F492-32C1-5DE5-18E3B48E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B3B12B-B27C-54A4-7812-0AD3C07A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3C4FF4-FF72-7364-92DE-F1EF53BF2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4212B51-1AC9-0215-39B0-1591E701A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7BBFB53-28B0-3C97-1258-A0A02C68C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46DA039-BCC8-64DC-1D2C-C237A528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A043-AA96-4F7B-A00D-10E274B970AC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29D012A-9720-4EE8-DB20-B0535598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644DA8-7551-3C34-B8DF-CF5BF44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59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0479B-5BD2-C411-BEB0-0AA56A39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E38DB8-40E1-B69B-B145-C344142E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CF2-FB64-468D-96DE-B4921717C69B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B974F2F-55F6-D5F8-5726-AF2EA9E3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D2E588-0B58-08CA-E61D-B39902FF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71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39F6439-A765-E89A-9615-DFF1F5BD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D72-327F-46BC-8330-F0FCE9B757A0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7A2300-4A61-1925-C8AF-BE0A2608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5E7385-34DF-ACAF-42AA-7F95F31F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93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682DC7-6581-8131-85FE-83A02329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17319C-FF47-FA51-DB1C-29C08E3C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8366F9-E62A-C3B1-66EE-642BA1750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F0185D-2DA9-A237-645F-72AA7D68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4298-0FB0-485F-BF89-9F5A09962CD3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08FCFD-AB02-C81B-995D-8AF567A5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2A782-BEB5-E6AE-DA4B-FBE494B5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47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D33CB3-033B-5FCA-C2DD-A26BE3ED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F98EEB8-C3E5-8881-04CD-99ADF7EA0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457C51-CB46-F86B-7525-630F1DBAE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50225E-247C-17A4-9DF8-26F12F32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A12E-51AB-43F3-B2F6-5B1EEFF6A347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0CD5F0-A2D5-4D7B-EF6E-3CAB38E5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1C9E8D-2BA0-7507-901C-164D6AA4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74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C11D9F9-5D25-43A9-503C-178F4101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FE2349-D6B0-B541-B81F-89FCCDC34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9BEEA8-F4E4-54FD-924E-B04E4F745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7E12-E794-4DA1-AF0C-0FF005F7AC1B}" type="datetime1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EDFB0-DF71-86DC-8128-E093BF4AA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6FB7FC-F6DF-10FF-4A2C-E2AE1E92A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DA57-917B-49AF-99B2-8DCC24F2AF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03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CD9B2D-1C09-4310-A64D-4210F55CEFC9}"/>
              </a:ext>
            </a:extLst>
          </p:cNvPr>
          <p:cNvSpPr txBox="1"/>
          <p:nvPr/>
        </p:nvSpPr>
        <p:spPr>
          <a:xfrm>
            <a:off x="83698" y="2681355"/>
            <a:ext cx="1198779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以下の３類型に応じ、</a:t>
            </a:r>
            <a:r>
              <a:rPr kumimoji="1"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高校教育改革を先導する拠点（パイロットケース）４校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を申請</a:t>
            </a:r>
            <a:endParaRPr lang="en-US" altLang="ja-JP" sz="20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実施した</a:t>
            </a:r>
            <a:r>
              <a:rPr kumimoji="1"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取組・成果を域内の高校に普及していく</a:t>
            </a:r>
            <a:endParaRPr kumimoji="1" lang="en-US" altLang="ja-JP" sz="20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334F17-5D31-40A4-829D-24C3D5911255}"/>
              </a:ext>
            </a:extLst>
          </p:cNvPr>
          <p:cNvSpPr txBox="1"/>
          <p:nvPr/>
        </p:nvSpPr>
        <p:spPr>
          <a:xfrm>
            <a:off x="0" y="-8389"/>
            <a:ext cx="12192000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5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高校教育改革の先導拠点校の整備について</a:t>
            </a:r>
            <a:endParaRPr kumimoji="1" lang="ja-JP" altLang="en-US" sz="250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628929-7B48-7099-3C24-504B16689DE8}"/>
              </a:ext>
            </a:extLst>
          </p:cNvPr>
          <p:cNvSpPr txBox="1"/>
          <p:nvPr/>
        </p:nvSpPr>
        <p:spPr>
          <a:xfrm>
            <a:off x="0" y="468665"/>
            <a:ext cx="12192000" cy="1753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◆府では、府立高校が子どもたちに選ばれる学校となるよう、府立高校改革アクションプラン</a:t>
            </a:r>
            <a:r>
              <a:rPr kumimoji="1" lang="en-US" altLang="ja-JP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</a:t>
            </a:r>
            <a:r>
              <a:rPr kumimoji="1" lang="en-US" altLang="ja-JP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kumimoji="1" lang="ja-JP" altLang="en-US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kumimoji="1" lang="en-US" altLang="ja-JP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kumimoji="1" lang="ja-JP" altLang="en-US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月策定</a:t>
            </a:r>
            <a:r>
              <a:rPr kumimoji="1" lang="en-US" altLang="ja-JP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kumimoji="1" lang="ja-JP" altLang="en-US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2100" spc="-1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kumimoji="1" lang="ja-JP" altLang="en-US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則り、</a:t>
            </a:r>
            <a:r>
              <a:rPr lang="ja-JP" altLang="en-US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1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高校の魅力化・特色化を推進</a:t>
            </a:r>
            <a:endParaRPr kumimoji="1" lang="en-US" altLang="ja-JP" sz="2100" spc="-1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100" spc="-1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◆成長分野の発展を支える産業人材、グローバル人材等の育成に寄与する取組の実施のため、</a:t>
            </a:r>
            <a:endParaRPr lang="en-US" altLang="ja-JP" sz="2100" spc="-13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100" spc="-1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国の</a:t>
            </a:r>
            <a:r>
              <a:rPr lang="en-US" altLang="ja-JP" sz="2100" spc="-1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N-E.X.T</a:t>
            </a:r>
            <a:r>
              <a:rPr lang="en-US" altLang="ja-JP" sz="2400" spc="-1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.</a:t>
            </a:r>
            <a:r>
              <a:rPr lang="ja-JP" altLang="en-US" sz="2100" spc="-13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（ネクスト）ハイスクール構想に基づき、改革先導拠点４校を申請</a:t>
            </a:r>
          </a:p>
          <a:p>
            <a:pPr>
              <a:lnSpc>
                <a:spcPts val="2600"/>
              </a:lnSpc>
            </a:pPr>
            <a:r>
              <a:rPr lang="ja-JP" altLang="en-US" sz="2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</a:t>
            </a:r>
            <a:r>
              <a:rPr lang="en-US" altLang="ja-JP" sz="2100" spc="-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Beyond EXPO 2025</a:t>
            </a:r>
            <a:r>
              <a:rPr lang="ja-JP" altLang="en-US" sz="2100" spc="-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に掲げる「めざす都市像」実現のため、人材の確保及び育成に向けて取り組む</a:t>
            </a:r>
            <a:endParaRPr kumimoji="1" lang="en-US" altLang="ja-JP" sz="2100" spc="-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9320C7-5A8B-4F3A-A74A-C46F6AFA46AA}"/>
              </a:ext>
            </a:extLst>
          </p:cNvPr>
          <p:cNvSpPr/>
          <p:nvPr/>
        </p:nvSpPr>
        <p:spPr>
          <a:xfrm>
            <a:off x="10814084" y="57300"/>
            <a:ext cx="1257405" cy="330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フリップ○</a:t>
            </a:r>
          </a:p>
        </p:txBody>
      </p:sp>
      <p:graphicFrame>
        <p:nvGraphicFramePr>
          <p:cNvPr id="19" name="表 3">
            <a:extLst>
              <a:ext uri="{FF2B5EF4-FFF2-40B4-BE49-F238E27FC236}">
                <a16:creationId xmlns:a16="http://schemas.microsoft.com/office/drawing/2014/main" id="{38DEFE52-B2C3-4B87-98F1-5734C2373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97460"/>
              </p:ext>
            </p:extLst>
          </p:nvPr>
        </p:nvGraphicFramePr>
        <p:xfrm>
          <a:off x="486653" y="3565515"/>
          <a:ext cx="11029033" cy="1555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659">
                  <a:extLst>
                    <a:ext uri="{9D8B030D-6E8A-4147-A177-3AD203B41FA5}">
                      <a16:colId xmlns:a16="http://schemas.microsoft.com/office/drawing/2014/main" val="2295697149"/>
                    </a:ext>
                  </a:extLst>
                </a:gridCol>
                <a:gridCol w="3644196">
                  <a:extLst>
                    <a:ext uri="{9D8B030D-6E8A-4147-A177-3AD203B41FA5}">
                      <a16:colId xmlns:a16="http://schemas.microsoft.com/office/drawing/2014/main" val="1474546042"/>
                    </a:ext>
                  </a:extLst>
                </a:gridCol>
                <a:gridCol w="3604178">
                  <a:extLst>
                    <a:ext uri="{9D8B030D-6E8A-4147-A177-3AD203B41FA5}">
                      <a16:colId xmlns:a16="http://schemas.microsoft.com/office/drawing/2014/main" val="4126556020"/>
                    </a:ext>
                  </a:extLst>
                </a:gridCol>
              </a:tblGrid>
              <a:tr h="684691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類型１</a:t>
                      </a:r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】</a:t>
                      </a:r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アドバンスト・エッセンシャル</a:t>
                      </a:r>
                      <a:endParaRPr kumimoji="1" lang="en-US" altLang="ja-JP" sz="1800" b="1" dirty="0">
                        <a:solidFill>
                          <a:schemeClr val="bg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　　　ワーカー等育成支援</a:t>
                      </a:r>
                      <a:endParaRPr kumimoji="1" lang="en-US" altLang="ja-JP" sz="1800" b="1" dirty="0">
                        <a:solidFill>
                          <a:schemeClr val="bg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（</a:t>
                      </a:r>
                      <a:r>
                        <a:rPr kumimoji="1" lang="en-US" altLang="ja-JP" sz="1600" b="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AI</a:t>
                      </a:r>
                      <a:r>
                        <a:rPr kumimoji="1" lang="ja-JP" altLang="en-US" sz="1600" b="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やデジタル技術を駆使した人材育成）</a:t>
                      </a:r>
                      <a:endParaRPr kumimoji="1" lang="en-US" altLang="ja-JP" sz="1600" b="0" dirty="0">
                        <a:solidFill>
                          <a:schemeClr val="bg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類型２</a:t>
                      </a:r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】</a:t>
                      </a:r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理数系人材育成支援</a:t>
                      </a: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900" dirty="0">
                        <a:solidFill>
                          <a:schemeClr val="bg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l"/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類型３</a:t>
                      </a:r>
                      <a:r>
                        <a:rPr kumimoji="1" lang="en-US" altLang="ja-JP" sz="18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】</a:t>
                      </a:r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多様な学習ニーズに対応</a:t>
                      </a:r>
                      <a:endParaRPr kumimoji="1" lang="en-US" altLang="ja-JP" sz="1800" b="1" dirty="0">
                        <a:solidFill>
                          <a:schemeClr val="bg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　　　　　した教育機会の確保</a:t>
                      </a: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18015"/>
                  </a:ext>
                </a:extLst>
              </a:tr>
              <a:tr h="684691">
                <a:tc>
                  <a:txBody>
                    <a:bodyPr/>
                    <a:lstStyle/>
                    <a:p>
                      <a:pPr algn="l"/>
                      <a:endParaRPr kumimoji="1" lang="zh-TW" altLang="en-US" sz="1800" b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8203" marR="78203" marT="39101" marB="3910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kumimoji="1" lang="ja-JP" altLang="en-US" sz="1800" b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8203" marR="78203" marT="39101" marB="391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ja-JP" sz="1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8203" marR="78203" marT="39101" marB="39101"/>
                </a:tc>
                <a:extLst>
                  <a:ext uri="{0D108BD9-81ED-4DB2-BD59-A6C34878D82A}">
                    <a16:rowId xmlns:a16="http://schemas.microsoft.com/office/drawing/2014/main" val="3321842186"/>
                  </a:ext>
                </a:extLst>
              </a:tr>
            </a:tbl>
          </a:graphicData>
        </a:graphic>
      </p:graphicFrame>
      <p:graphicFrame>
        <p:nvGraphicFramePr>
          <p:cNvPr id="18" name="表 5">
            <a:extLst>
              <a:ext uri="{FF2B5EF4-FFF2-40B4-BE49-F238E27FC236}">
                <a16:creationId xmlns:a16="http://schemas.microsoft.com/office/drawing/2014/main" id="{4272BBBA-B43A-4015-AA2E-62BA0A4A5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72593"/>
              </p:ext>
            </p:extLst>
          </p:nvPr>
        </p:nvGraphicFramePr>
        <p:xfrm>
          <a:off x="215801" y="4922105"/>
          <a:ext cx="11776300" cy="1149006"/>
        </p:xfrm>
        <a:graphic>
          <a:graphicData uri="http://schemas.openxmlformats.org/drawingml/2006/table">
            <a:tbl>
              <a:tblPr firstRow="1" bandRow="1"/>
              <a:tblGrid>
                <a:gridCol w="1806478">
                  <a:extLst>
                    <a:ext uri="{9D8B030D-6E8A-4147-A177-3AD203B41FA5}">
                      <a16:colId xmlns:a16="http://schemas.microsoft.com/office/drawing/2014/main" val="3534503297"/>
                    </a:ext>
                  </a:extLst>
                </a:gridCol>
                <a:gridCol w="9969822">
                  <a:extLst>
                    <a:ext uri="{9D8B030D-6E8A-4147-A177-3AD203B41FA5}">
                      <a16:colId xmlns:a16="http://schemas.microsoft.com/office/drawing/2014/main" val="2031489813"/>
                    </a:ext>
                  </a:extLst>
                </a:gridCol>
              </a:tblGrid>
              <a:tr h="295303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2000" dirty="0">
                        <a:solidFill>
                          <a:srgbClr val="FF0000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8203" marR="78203" marT="39101" marB="391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en-US" altLang="ja-JP" sz="2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8203" marR="78203" marT="39101" marB="391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7806341"/>
                  </a:ext>
                </a:extLst>
              </a:tr>
              <a:tr h="29530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・補助（率）</a:t>
                      </a:r>
                    </a:p>
                  </a:txBody>
                  <a:tcPr marL="78203" marR="78203" marT="39101" marB="391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１都道府県あたり６２億円程度（</a:t>
                      </a:r>
                      <a:r>
                        <a:rPr kumimoji="1" lang="zh-CN" altLang="en-US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最大４拠点</a:t>
                      </a:r>
                      <a:r>
                        <a:rPr kumimoji="1" lang="ja-JP" altLang="en-US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）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（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10/10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）　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※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基金を設置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8203" marR="78203" marT="39101" marB="391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268661"/>
                  </a:ext>
                </a:extLst>
              </a:tr>
              <a:tr h="27711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・対象期間</a:t>
                      </a:r>
                    </a:p>
                  </a:txBody>
                  <a:tcPr marL="78203" marR="78203" marT="39101" marB="391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令和１０年度末まで</a:t>
                      </a:r>
                      <a:endParaRPr kumimoji="1" lang="en-US" altLang="ja-JP" sz="2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8203" marR="78203" marT="39101" marB="391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133627"/>
                  </a:ext>
                </a:extLst>
              </a:tr>
            </a:tbl>
          </a:graphicData>
        </a:graphic>
      </p:graphicFrame>
      <p:sp>
        <p:nvSpPr>
          <p:cNvPr id="21" name="矢印: 五方向 20">
            <a:extLst>
              <a:ext uri="{FF2B5EF4-FFF2-40B4-BE49-F238E27FC236}">
                <a16:creationId xmlns:a16="http://schemas.microsoft.com/office/drawing/2014/main" id="{E030D0AD-6BD0-46B1-AD1A-A744CF013E03}"/>
              </a:ext>
            </a:extLst>
          </p:cNvPr>
          <p:cNvSpPr/>
          <p:nvPr/>
        </p:nvSpPr>
        <p:spPr>
          <a:xfrm>
            <a:off x="83699" y="2335156"/>
            <a:ext cx="2955594" cy="328666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府における申請の概要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92AA22-6187-464F-8F80-E1792E06A5D2}"/>
              </a:ext>
            </a:extLst>
          </p:cNvPr>
          <p:cNvSpPr txBox="1"/>
          <p:nvPr/>
        </p:nvSpPr>
        <p:spPr>
          <a:xfrm>
            <a:off x="915070" y="4443169"/>
            <a:ext cx="351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TW" altLang="en-US" sz="2000" b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①新工業系高校（仮称）</a:t>
            </a:r>
          </a:p>
          <a:p>
            <a:pPr algn="l"/>
            <a:r>
              <a:rPr kumimoji="1" lang="zh-TW" altLang="en-US" sz="2000" b="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②農芸高校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971F15-CC7D-40D6-9547-8F1B6006DF86}"/>
              </a:ext>
            </a:extLst>
          </p:cNvPr>
          <p:cNvSpPr txBox="1"/>
          <p:nvPr/>
        </p:nvSpPr>
        <p:spPr>
          <a:xfrm>
            <a:off x="5126361" y="4545264"/>
            <a:ext cx="2812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③天王寺高校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A44D11-8282-4906-BC85-F2308469ED22}"/>
              </a:ext>
            </a:extLst>
          </p:cNvPr>
          <p:cNvSpPr txBox="1"/>
          <p:nvPr/>
        </p:nvSpPr>
        <p:spPr>
          <a:xfrm>
            <a:off x="8630365" y="4548074"/>
            <a:ext cx="3114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④大阪わかば高校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E3B8131-D3F4-4BFA-85EC-3831B67D563E}"/>
              </a:ext>
            </a:extLst>
          </p:cNvPr>
          <p:cNvSpPr txBox="1"/>
          <p:nvPr/>
        </p:nvSpPr>
        <p:spPr>
          <a:xfrm>
            <a:off x="0" y="6206519"/>
            <a:ext cx="1244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＜今後のスケジュール＞ ６月下旬　国採択・公表（府では６月府議会にて補正予算案（</a:t>
            </a:r>
            <a:r>
              <a: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6,812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百万円）審議予定）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AB91D8-9A05-4EE6-905C-98A85B756CD8}"/>
              </a:ext>
            </a:extLst>
          </p:cNvPr>
          <p:cNvSpPr txBox="1"/>
          <p:nvPr/>
        </p:nvSpPr>
        <p:spPr>
          <a:xfrm rot="5400000">
            <a:off x="-224737" y="3629767"/>
            <a:ext cx="716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1-4</a:t>
            </a:r>
            <a:endParaRPr kumimoji="1" lang="ja-JP" altLang="en-US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84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71E52708-0395-4718-A2FC-E141FD3E885A}"/>
              </a:ext>
            </a:extLst>
          </p:cNvPr>
          <p:cNvSpPr/>
          <p:nvPr/>
        </p:nvSpPr>
        <p:spPr>
          <a:xfrm>
            <a:off x="104588" y="647296"/>
            <a:ext cx="5899619" cy="6007504"/>
          </a:xfrm>
          <a:prstGeom prst="rect">
            <a:avLst/>
          </a:prstGeom>
          <a:solidFill>
            <a:schemeClr val="bg1"/>
          </a:solidFill>
          <a:ln w="12700">
            <a:solidFill>
              <a:srgbClr val="4BB5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86EA4B40-1C2B-405D-A308-5BC4C396CE17}"/>
              </a:ext>
            </a:extLst>
          </p:cNvPr>
          <p:cNvSpPr/>
          <p:nvPr/>
        </p:nvSpPr>
        <p:spPr>
          <a:xfrm>
            <a:off x="277887" y="2478357"/>
            <a:ext cx="5469568" cy="1016916"/>
          </a:xfrm>
          <a:prstGeom prst="roundRect">
            <a:avLst>
              <a:gd name="adj" fmla="val 319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45D13900-E697-4971-A40C-881E9EC5CF3C}"/>
              </a:ext>
            </a:extLst>
          </p:cNvPr>
          <p:cNvSpPr/>
          <p:nvPr/>
        </p:nvSpPr>
        <p:spPr>
          <a:xfrm>
            <a:off x="6095367" y="644212"/>
            <a:ext cx="5976122" cy="6007504"/>
          </a:xfrm>
          <a:prstGeom prst="rect">
            <a:avLst/>
          </a:prstGeom>
          <a:solidFill>
            <a:schemeClr val="bg1"/>
          </a:solidFill>
          <a:ln w="12700">
            <a:solidFill>
              <a:srgbClr val="4BB5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DB258D2A-7EC1-44A2-B9AB-26A29A94316C}"/>
              </a:ext>
            </a:extLst>
          </p:cNvPr>
          <p:cNvSpPr txBox="1"/>
          <p:nvPr/>
        </p:nvSpPr>
        <p:spPr>
          <a:xfrm>
            <a:off x="0" y="-8389"/>
            <a:ext cx="12192000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5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高校教育改革の先導拠点校の整備概要</a:t>
            </a:r>
            <a:endParaRPr kumimoji="1" lang="ja-JP" altLang="en-US" sz="250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8D0A7C72-1EE3-44F1-BAFB-C102891E6212}"/>
              </a:ext>
            </a:extLst>
          </p:cNvPr>
          <p:cNvSpPr/>
          <p:nvPr/>
        </p:nvSpPr>
        <p:spPr>
          <a:xfrm>
            <a:off x="10814084" y="57300"/>
            <a:ext cx="1257405" cy="330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フリップ○</a:t>
            </a:r>
          </a:p>
        </p:txBody>
      </p:sp>
      <p:sp>
        <p:nvSpPr>
          <p:cNvPr id="93" name="四角形: 角を丸くする 92">
            <a:extLst>
              <a:ext uri="{FF2B5EF4-FFF2-40B4-BE49-F238E27FC236}">
                <a16:creationId xmlns:a16="http://schemas.microsoft.com/office/drawing/2014/main" id="{0E35DB61-9F1A-432A-BCBA-8EF7387189D6}"/>
              </a:ext>
            </a:extLst>
          </p:cNvPr>
          <p:cNvSpPr/>
          <p:nvPr/>
        </p:nvSpPr>
        <p:spPr>
          <a:xfrm>
            <a:off x="50800" y="534372"/>
            <a:ext cx="12087411" cy="44089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類型１</a:t>
            </a:r>
            <a:r>
              <a:rPr kumimoji="1" lang="ja-JP" altLang="en-US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（アドバンスト・エッセンシャルワーカー等育成支援）</a:t>
            </a:r>
            <a:endParaRPr kumimoji="1" lang="ja-JP" altLang="en-US" sz="2000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61C3E3F2-E5BE-4815-8173-A592CD346C56}"/>
              </a:ext>
            </a:extLst>
          </p:cNvPr>
          <p:cNvSpPr/>
          <p:nvPr/>
        </p:nvSpPr>
        <p:spPr>
          <a:xfrm>
            <a:off x="356121" y="2629930"/>
            <a:ext cx="5575547" cy="8087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968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ロボティクス技術等の利活用により</a:t>
            </a:r>
            <a:r>
              <a:rPr lang="ja-JP" altLang="en-US" sz="20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r>
              <a:rPr kumimoji="1" lang="ja-JP" alt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未来社会の</a:t>
            </a:r>
            <a:endParaRPr kumimoji="1" lang="en-US" altLang="ja-JP" sz="20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課題解決を実現する次世代産業人材の育成</a:t>
            </a:r>
          </a:p>
        </p:txBody>
      </p:sp>
      <p:sp>
        <p:nvSpPr>
          <p:cNvPr id="108" name="矢印: 五方向 107">
            <a:extLst>
              <a:ext uri="{FF2B5EF4-FFF2-40B4-BE49-F238E27FC236}">
                <a16:creationId xmlns:a16="http://schemas.microsoft.com/office/drawing/2014/main" id="{BC1297F4-96F2-4C95-B0EB-CCE45E02D2B6}"/>
              </a:ext>
            </a:extLst>
          </p:cNvPr>
          <p:cNvSpPr/>
          <p:nvPr/>
        </p:nvSpPr>
        <p:spPr>
          <a:xfrm>
            <a:off x="265955" y="2239576"/>
            <a:ext cx="1925214" cy="44100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改革目標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E3349653-E5B6-42BA-AB75-21E0661473A0}"/>
              </a:ext>
            </a:extLst>
          </p:cNvPr>
          <p:cNvSpPr/>
          <p:nvPr/>
        </p:nvSpPr>
        <p:spPr>
          <a:xfrm>
            <a:off x="265955" y="3720202"/>
            <a:ext cx="1734225" cy="386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主な改革内容</a:t>
            </a:r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8306B07C-93B8-40A9-B2B5-FEE11C86CEEF}"/>
              </a:ext>
            </a:extLst>
          </p:cNvPr>
          <p:cNvSpPr/>
          <p:nvPr/>
        </p:nvSpPr>
        <p:spPr>
          <a:xfrm>
            <a:off x="168628" y="4183445"/>
            <a:ext cx="5841215" cy="584097"/>
          </a:xfrm>
          <a:prstGeom prst="roundRect">
            <a:avLst>
              <a:gd name="adj" fmla="val 658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 anchorCtr="0"/>
          <a:lstStyle/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各専門分野の知識・技術を融合</a:t>
            </a:r>
            <a:r>
              <a:rPr lang="ja-JP" altLang="en-US" spc="-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した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カリキュラム開発・実施</a:t>
            </a:r>
            <a:endParaRPr kumimoji="1" lang="en-US" altLang="ja-JP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00" noProof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</a:t>
            </a:r>
            <a:r>
              <a:rPr kumimoji="1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８～開発　</a:t>
            </a:r>
            <a:r>
              <a:rPr kumimoji="1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</a:t>
            </a:r>
            <a:r>
              <a:rPr kumimoji="1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９～試行実施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R10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～新校にて実践）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3B5B3089-52C9-4C1A-8B8E-FA5D916EDCE1}"/>
              </a:ext>
            </a:extLst>
          </p:cNvPr>
          <p:cNvCxnSpPr>
            <a:cxnSpLocks/>
          </p:cNvCxnSpPr>
          <p:nvPr/>
        </p:nvCxnSpPr>
        <p:spPr>
          <a:xfrm flipV="1">
            <a:off x="434401" y="4452253"/>
            <a:ext cx="4310594" cy="2595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561900F5-40C9-4E0A-9E33-4B1627F83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"/>
          <a:stretch/>
        </p:blipFill>
        <p:spPr>
          <a:xfrm>
            <a:off x="10148144" y="5027168"/>
            <a:ext cx="1849638" cy="1535889"/>
          </a:xfrm>
          <a:prstGeom prst="rect">
            <a:avLst/>
          </a:prstGeom>
        </p:spPr>
      </p:pic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A03F22B0-E710-4010-ACBA-0A48A48CA0F8}"/>
              </a:ext>
            </a:extLst>
          </p:cNvPr>
          <p:cNvSpPr/>
          <p:nvPr/>
        </p:nvSpPr>
        <p:spPr>
          <a:xfrm>
            <a:off x="1147491" y="1768382"/>
            <a:ext cx="4831128" cy="377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kumimoji="1" lang="en-US" altLang="ja-JP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kumimoji="1" lang="ja-JP" altLang="en-US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億円</a:t>
            </a:r>
            <a:r>
              <a:rPr kumimoji="1" lang="ja-JP" altLang="en-US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（うち、</a:t>
            </a:r>
            <a:r>
              <a:rPr kumimoji="1" lang="en-US" altLang="ja-JP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</a:t>
            </a:r>
            <a:r>
              <a:rPr kumimoji="1" lang="ja-JP" altLang="en-US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８事業充当予算　約３千万円）</a:t>
            </a:r>
          </a:p>
        </p:txBody>
      </p:sp>
      <p:sp>
        <p:nvSpPr>
          <p:cNvPr id="155" name="四角形: 角を丸くする 154">
            <a:extLst>
              <a:ext uri="{FF2B5EF4-FFF2-40B4-BE49-F238E27FC236}">
                <a16:creationId xmlns:a16="http://schemas.microsoft.com/office/drawing/2014/main" id="{AD41ABF2-4E8A-4777-8768-68564C5C11CF}"/>
              </a:ext>
            </a:extLst>
          </p:cNvPr>
          <p:cNvSpPr/>
          <p:nvPr/>
        </p:nvSpPr>
        <p:spPr>
          <a:xfrm>
            <a:off x="208338" y="1054064"/>
            <a:ext cx="5183469" cy="661655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新工業系高校（仮称）　</a:t>
            </a:r>
            <a:r>
              <a:rPr kumimoji="1" lang="en-US" altLang="ja-JP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《</a:t>
            </a:r>
            <a:r>
              <a:rPr kumimoji="1" lang="ja-JP" altLang="en-US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大阪市淀川区</a:t>
            </a:r>
            <a:r>
              <a:rPr kumimoji="1" lang="en-US" altLang="ja-JP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》</a:t>
            </a:r>
          </a:p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ー複数分野を融合した新たな工業教育の拠点ー</a:t>
            </a:r>
            <a:endParaRPr kumimoji="1" lang="ja-JP" altLang="en-US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9" name="図 118">
            <a:extLst>
              <a:ext uri="{FF2B5EF4-FFF2-40B4-BE49-F238E27FC236}">
                <a16:creationId xmlns:a16="http://schemas.microsoft.com/office/drawing/2014/main" id="{CFC78738-07CB-4C6E-98F6-D21D2D07A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51" y="5027168"/>
            <a:ext cx="1824731" cy="1368546"/>
          </a:xfrm>
          <a:prstGeom prst="rect">
            <a:avLst/>
          </a:prstGeom>
        </p:spPr>
      </p:pic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0E28559C-2678-46AE-9287-37EDF64A0B24}"/>
              </a:ext>
            </a:extLst>
          </p:cNvPr>
          <p:cNvSpPr/>
          <p:nvPr/>
        </p:nvSpPr>
        <p:spPr>
          <a:xfrm>
            <a:off x="519810" y="8741766"/>
            <a:ext cx="5469568" cy="550047"/>
          </a:xfrm>
          <a:prstGeom prst="rect">
            <a:avLst/>
          </a:prstGeom>
          <a:noFill/>
          <a:ln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2" name="四角形: 角を丸くする 161">
            <a:extLst>
              <a:ext uri="{FF2B5EF4-FFF2-40B4-BE49-F238E27FC236}">
                <a16:creationId xmlns:a16="http://schemas.microsoft.com/office/drawing/2014/main" id="{0E7E6961-A68E-4B68-9CB4-05A01BD07CF6}"/>
              </a:ext>
            </a:extLst>
          </p:cNvPr>
          <p:cNvSpPr/>
          <p:nvPr/>
        </p:nvSpPr>
        <p:spPr>
          <a:xfrm>
            <a:off x="6271995" y="2522888"/>
            <a:ext cx="5469568" cy="1016916"/>
          </a:xfrm>
          <a:prstGeom prst="roundRect">
            <a:avLst>
              <a:gd name="adj" fmla="val 319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C749B1C7-F466-415A-8805-57613DE79E25}"/>
              </a:ext>
            </a:extLst>
          </p:cNvPr>
          <p:cNvSpPr/>
          <p:nvPr/>
        </p:nvSpPr>
        <p:spPr>
          <a:xfrm>
            <a:off x="6370171" y="2676287"/>
            <a:ext cx="4552293" cy="8087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968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デジタル技術を活用した</a:t>
            </a:r>
            <a:endParaRPr kumimoji="1" lang="en-US" altLang="ja-JP" sz="20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都市型・高付加価値型農業の実践</a:t>
            </a:r>
          </a:p>
        </p:txBody>
      </p:sp>
      <p:sp>
        <p:nvSpPr>
          <p:cNvPr id="164" name="矢印: 五方向 163">
            <a:extLst>
              <a:ext uri="{FF2B5EF4-FFF2-40B4-BE49-F238E27FC236}">
                <a16:creationId xmlns:a16="http://schemas.microsoft.com/office/drawing/2014/main" id="{6C9623FE-D01D-470A-995A-AC582473281B}"/>
              </a:ext>
            </a:extLst>
          </p:cNvPr>
          <p:cNvSpPr/>
          <p:nvPr/>
        </p:nvSpPr>
        <p:spPr>
          <a:xfrm>
            <a:off x="6272572" y="2271274"/>
            <a:ext cx="1925214" cy="44100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改革目標</a:t>
            </a:r>
          </a:p>
        </p:txBody>
      </p:sp>
      <p:sp>
        <p:nvSpPr>
          <p:cNvPr id="165" name="四角形: 角を丸くする 164">
            <a:extLst>
              <a:ext uri="{FF2B5EF4-FFF2-40B4-BE49-F238E27FC236}">
                <a16:creationId xmlns:a16="http://schemas.microsoft.com/office/drawing/2014/main" id="{C6D6CBFA-802C-4EFC-8C56-69DC99A777C5}"/>
              </a:ext>
            </a:extLst>
          </p:cNvPr>
          <p:cNvSpPr/>
          <p:nvPr/>
        </p:nvSpPr>
        <p:spPr>
          <a:xfrm>
            <a:off x="6271995" y="3675342"/>
            <a:ext cx="1734225" cy="386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主な改革内容</a:t>
            </a:r>
          </a:p>
        </p:txBody>
      </p:sp>
      <p:sp>
        <p:nvSpPr>
          <p:cNvPr id="172" name="四角形: 角を丸くする 171">
            <a:extLst>
              <a:ext uri="{FF2B5EF4-FFF2-40B4-BE49-F238E27FC236}">
                <a16:creationId xmlns:a16="http://schemas.microsoft.com/office/drawing/2014/main" id="{24F44D92-CF1B-4F6D-A3D2-0F461AFFCEA6}"/>
              </a:ext>
            </a:extLst>
          </p:cNvPr>
          <p:cNvSpPr/>
          <p:nvPr/>
        </p:nvSpPr>
        <p:spPr>
          <a:xfrm>
            <a:off x="6191797" y="1069966"/>
            <a:ext cx="5401788" cy="69510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農芸高校　 </a:t>
            </a:r>
            <a:r>
              <a:rPr kumimoji="1" lang="en-US" altLang="ja-JP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《</a:t>
            </a:r>
            <a:r>
              <a:rPr kumimoji="1" lang="ja-JP" altLang="en-US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堺市美原区</a:t>
            </a:r>
            <a:r>
              <a:rPr kumimoji="1" lang="en-US" altLang="ja-JP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》</a:t>
            </a:r>
          </a:p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</a:t>
            </a:r>
            <a:r>
              <a:rPr lang="ja-JP" altLang="en-US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ー府唯一の総合農業高校として産業人材を輩出ー</a:t>
            </a:r>
            <a:r>
              <a:rPr kumimoji="1" lang="en-US" altLang="ja-JP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4CAA6D9A-69BB-4B5B-BF35-1F23130D70F6}"/>
              </a:ext>
            </a:extLst>
          </p:cNvPr>
          <p:cNvCxnSpPr>
            <a:cxnSpLocks/>
          </p:cNvCxnSpPr>
          <p:nvPr/>
        </p:nvCxnSpPr>
        <p:spPr>
          <a:xfrm>
            <a:off x="6486854" y="4444015"/>
            <a:ext cx="5014631" cy="5352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>
            <a:extLst>
              <a:ext uri="{FF2B5EF4-FFF2-40B4-BE49-F238E27FC236}">
                <a16:creationId xmlns:a16="http://schemas.microsoft.com/office/drawing/2014/main" id="{006A2CB2-D57F-4837-A179-4700B73E230C}"/>
              </a:ext>
            </a:extLst>
          </p:cNvPr>
          <p:cNvCxnSpPr>
            <a:cxnSpLocks/>
          </p:cNvCxnSpPr>
          <p:nvPr/>
        </p:nvCxnSpPr>
        <p:spPr>
          <a:xfrm>
            <a:off x="8587440" y="5175528"/>
            <a:ext cx="1640115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>
            <a:extLst>
              <a:ext uri="{FF2B5EF4-FFF2-40B4-BE49-F238E27FC236}">
                <a16:creationId xmlns:a16="http://schemas.microsoft.com/office/drawing/2014/main" id="{262BC8F9-1348-4786-9785-083C64DC240D}"/>
              </a:ext>
            </a:extLst>
          </p:cNvPr>
          <p:cNvCxnSpPr>
            <a:cxnSpLocks/>
          </p:cNvCxnSpPr>
          <p:nvPr/>
        </p:nvCxnSpPr>
        <p:spPr>
          <a:xfrm>
            <a:off x="6493189" y="4767542"/>
            <a:ext cx="452895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68AC8A21-BD81-437F-8A43-E5867D0AF286}"/>
              </a:ext>
            </a:extLst>
          </p:cNvPr>
          <p:cNvSpPr/>
          <p:nvPr/>
        </p:nvSpPr>
        <p:spPr>
          <a:xfrm>
            <a:off x="185155" y="4856259"/>
            <a:ext cx="4089933" cy="1337853"/>
          </a:xfrm>
          <a:prstGeom prst="roundRect">
            <a:avLst>
              <a:gd name="adj" fmla="val 658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 anchorCtr="0"/>
          <a:lstStyle/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ロボット等の先端技術設備を導入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R9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～）</a:t>
            </a: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エンジニア交流</a:t>
            </a:r>
            <a:r>
              <a:rPr kumimoji="1" lang="en-US" altLang="ja-JP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Lab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（産官学連携拠点）</a:t>
            </a:r>
            <a:endParaRPr kumimoji="1" lang="en-US" altLang="ja-JP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を設置（Ｒ</a:t>
            </a:r>
            <a:r>
              <a:rPr kumimoji="1" lang="en-US" altLang="ja-JP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～）</a:t>
            </a: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AE765C77-66D9-4D1C-9676-CFCB6F3BB391}"/>
              </a:ext>
            </a:extLst>
          </p:cNvPr>
          <p:cNvCxnSpPr>
            <a:cxnSpLocks/>
          </p:cNvCxnSpPr>
          <p:nvPr/>
        </p:nvCxnSpPr>
        <p:spPr>
          <a:xfrm>
            <a:off x="434401" y="5804966"/>
            <a:ext cx="1865392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375E087-3FD5-4769-80B8-F186C0E99206}"/>
              </a:ext>
            </a:extLst>
          </p:cNvPr>
          <p:cNvCxnSpPr>
            <a:cxnSpLocks/>
          </p:cNvCxnSpPr>
          <p:nvPr/>
        </p:nvCxnSpPr>
        <p:spPr>
          <a:xfrm>
            <a:off x="1678659" y="5175528"/>
            <a:ext cx="1402292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CCBCF2A9-B157-447A-89D9-951200000740}"/>
              </a:ext>
            </a:extLst>
          </p:cNvPr>
          <p:cNvSpPr/>
          <p:nvPr/>
        </p:nvSpPr>
        <p:spPr>
          <a:xfrm>
            <a:off x="7192058" y="1800919"/>
            <a:ext cx="4831128" cy="377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lang="en-US" altLang="ja-JP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kumimoji="1" lang="ja-JP" altLang="en-US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億円</a:t>
            </a:r>
            <a:r>
              <a:rPr kumimoji="1" lang="ja-JP" altLang="en-US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（うち、</a:t>
            </a:r>
            <a:r>
              <a:rPr kumimoji="1" lang="en-US" altLang="ja-JP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</a:t>
            </a:r>
            <a:r>
              <a:rPr kumimoji="1" lang="ja-JP" altLang="en-US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８事業充当予算　約２億円）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806B6B7D-56D4-4304-B029-CAF4EC51EBBF}"/>
              </a:ext>
            </a:extLst>
          </p:cNvPr>
          <p:cNvSpPr/>
          <p:nvPr/>
        </p:nvSpPr>
        <p:spPr>
          <a:xfrm>
            <a:off x="6210780" y="4131070"/>
            <a:ext cx="5612769" cy="704591"/>
          </a:xfrm>
          <a:prstGeom prst="roundRect">
            <a:avLst>
              <a:gd name="adj" fmla="val 658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 anchorCtr="0"/>
          <a:lstStyle/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</a:t>
            </a:r>
            <a:r>
              <a:rPr kumimoji="1" lang="ja-JP" altLang="en-US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工業（制御・</a:t>
            </a:r>
            <a:r>
              <a:rPr kumimoji="1" lang="en-US" altLang="ja-JP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IoT</a:t>
            </a:r>
            <a:r>
              <a:rPr kumimoji="1" lang="ja-JP" altLang="en-US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r>
              <a:rPr kumimoji="1" lang="en-US" altLang="ja-JP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r>
              <a:rPr kumimoji="1" lang="ja-JP" altLang="en-US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商業（商品化・流通・高付加価値化）</a:t>
            </a:r>
            <a:r>
              <a:rPr kumimoji="1" lang="en-US" altLang="ja-JP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農業の</a:t>
            </a:r>
            <a:r>
              <a:rPr lang="ja-JP" altLang="en-US" spc="-15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学校</a:t>
            </a:r>
            <a:r>
              <a:rPr kumimoji="1" lang="ja-JP" altLang="en-US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r>
              <a:rPr lang="ja-JP" altLang="en-US" spc="-15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協働して学習する</a:t>
            </a:r>
            <a:r>
              <a:rPr kumimoji="1" lang="ja-JP" altLang="en-US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プログラムの開発・実施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18F33295-9733-4807-B4F9-BD0CF1DE2646}"/>
              </a:ext>
            </a:extLst>
          </p:cNvPr>
          <p:cNvSpPr/>
          <p:nvPr/>
        </p:nvSpPr>
        <p:spPr>
          <a:xfrm>
            <a:off x="6210780" y="4844958"/>
            <a:ext cx="4016775" cy="1686246"/>
          </a:xfrm>
          <a:prstGeom prst="roundRect">
            <a:avLst>
              <a:gd name="adj" fmla="val 658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 anchorCtr="0"/>
          <a:lstStyle/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植物工場設置等によるスマート農業実習</a:t>
            </a:r>
            <a:endParaRPr kumimoji="1" lang="en-US" altLang="ja-JP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➢高付加価値食品の生産から販売までを</a:t>
            </a:r>
            <a:endParaRPr kumimoji="1" lang="en-US" altLang="ja-JP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pc="-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一貫して学習するプログラムの</a:t>
            </a:r>
            <a:endParaRPr kumimoji="1" lang="en-US" altLang="ja-JP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pc="-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開発・実施    </a:t>
            </a:r>
            <a:endParaRPr kumimoji="1" lang="en-US" altLang="ja-JP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pc="-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（いずれも</a:t>
            </a:r>
            <a:r>
              <a:rPr kumimoji="1" lang="en-US" altLang="ja-JP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</a:t>
            </a:r>
            <a:r>
              <a:rPr kumimoji="1" lang="ja-JP" altLang="en-US" b="0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８～）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3E4DF49-D3C6-4BAF-B455-419BAC18ABEB}"/>
              </a:ext>
            </a:extLst>
          </p:cNvPr>
          <p:cNvCxnSpPr>
            <a:cxnSpLocks/>
          </p:cNvCxnSpPr>
          <p:nvPr/>
        </p:nvCxnSpPr>
        <p:spPr>
          <a:xfrm>
            <a:off x="6526204" y="5500049"/>
            <a:ext cx="2922596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8CC5E29-7830-4023-92E7-F671D4984E4C}"/>
              </a:ext>
            </a:extLst>
          </p:cNvPr>
          <p:cNvSpPr txBox="1"/>
          <p:nvPr/>
        </p:nvSpPr>
        <p:spPr>
          <a:xfrm rot="5400000">
            <a:off x="-224737" y="3629767"/>
            <a:ext cx="716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1-5</a:t>
            </a:r>
            <a:endParaRPr kumimoji="1" lang="ja-JP" altLang="en-US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88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71E52708-0395-4718-A2FC-E141FD3E885A}"/>
              </a:ext>
            </a:extLst>
          </p:cNvPr>
          <p:cNvSpPr/>
          <p:nvPr/>
        </p:nvSpPr>
        <p:spPr>
          <a:xfrm>
            <a:off x="104588" y="647296"/>
            <a:ext cx="5899619" cy="6007504"/>
          </a:xfrm>
          <a:prstGeom prst="rect">
            <a:avLst/>
          </a:prstGeom>
          <a:solidFill>
            <a:schemeClr val="bg1"/>
          </a:solidFill>
          <a:ln w="12700">
            <a:solidFill>
              <a:srgbClr val="4BB5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86EA4B40-1C2B-405D-A308-5BC4C396CE17}"/>
              </a:ext>
            </a:extLst>
          </p:cNvPr>
          <p:cNvSpPr/>
          <p:nvPr/>
        </p:nvSpPr>
        <p:spPr>
          <a:xfrm>
            <a:off x="192964" y="2747720"/>
            <a:ext cx="5603195" cy="1694417"/>
          </a:xfrm>
          <a:prstGeom prst="roundRect">
            <a:avLst>
              <a:gd name="adj" fmla="val 319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45D13900-E697-4971-A40C-881E9EC5CF3C}"/>
              </a:ext>
            </a:extLst>
          </p:cNvPr>
          <p:cNvSpPr/>
          <p:nvPr/>
        </p:nvSpPr>
        <p:spPr>
          <a:xfrm>
            <a:off x="6127451" y="644212"/>
            <a:ext cx="5976122" cy="6007504"/>
          </a:xfrm>
          <a:prstGeom prst="rect">
            <a:avLst/>
          </a:prstGeom>
          <a:solidFill>
            <a:schemeClr val="bg1"/>
          </a:solidFill>
          <a:ln w="12700">
            <a:solidFill>
              <a:srgbClr val="4BB5C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DB258D2A-7EC1-44A2-B9AB-26A29A94316C}"/>
              </a:ext>
            </a:extLst>
          </p:cNvPr>
          <p:cNvSpPr txBox="1"/>
          <p:nvPr/>
        </p:nvSpPr>
        <p:spPr>
          <a:xfrm>
            <a:off x="0" y="-8389"/>
            <a:ext cx="12192000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5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高校教育改革の先導拠点校の整備概要</a:t>
            </a:r>
            <a:endParaRPr kumimoji="1" lang="ja-JP" altLang="en-US" sz="250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8D0A7C72-1EE3-44F1-BAFB-C102891E6212}"/>
              </a:ext>
            </a:extLst>
          </p:cNvPr>
          <p:cNvSpPr/>
          <p:nvPr/>
        </p:nvSpPr>
        <p:spPr>
          <a:xfrm>
            <a:off x="10814084" y="57300"/>
            <a:ext cx="1257405" cy="3302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フリップ○</a:t>
            </a:r>
          </a:p>
        </p:txBody>
      </p:sp>
      <p:sp>
        <p:nvSpPr>
          <p:cNvPr id="93" name="四角形: 角を丸くする 92">
            <a:extLst>
              <a:ext uri="{FF2B5EF4-FFF2-40B4-BE49-F238E27FC236}">
                <a16:creationId xmlns:a16="http://schemas.microsoft.com/office/drawing/2014/main" id="{0E35DB61-9F1A-432A-BCBA-8EF7387189D6}"/>
              </a:ext>
            </a:extLst>
          </p:cNvPr>
          <p:cNvSpPr/>
          <p:nvPr/>
        </p:nvSpPr>
        <p:spPr>
          <a:xfrm>
            <a:off x="98927" y="534372"/>
            <a:ext cx="5961858" cy="39911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類型</a:t>
            </a:r>
            <a:r>
              <a:rPr kumimoji="1" lang="en-US" altLang="ja-JP" sz="2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kumimoji="1" lang="ja-JP" altLang="en-US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zh-CN" altLang="en-US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理数系人材育成支援</a:t>
            </a:r>
            <a:r>
              <a:rPr lang="ja-JP" altLang="en-US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zh-CN" sz="2000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61C3E3F2-E5BE-4815-8173-A592CD346C56}"/>
              </a:ext>
            </a:extLst>
          </p:cNvPr>
          <p:cNvSpPr/>
          <p:nvPr/>
        </p:nvSpPr>
        <p:spPr>
          <a:xfrm>
            <a:off x="249317" y="2618822"/>
            <a:ext cx="5575547" cy="2069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968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strike="noStrike" kern="1200" cap="none" spc="-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➢先端産業を牽引する理数系人材の育成</a:t>
            </a:r>
          </a:p>
          <a:p>
            <a:pPr marL="0" marR="0" lvl="0" indent="0" algn="just" defTabSz="4968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strike="noStrike" kern="1200" cap="none" spc="-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➢日本のトップサイエンス人材育成に特化した</a:t>
            </a:r>
            <a:endParaRPr kumimoji="1" lang="en-US" altLang="ja-JP" sz="2000" i="0" strike="noStrike" kern="1200" cap="none" spc="-10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spc="-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000" i="0" strike="noStrike" kern="1200" cap="none" spc="-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高校</a:t>
            </a:r>
            <a:r>
              <a:rPr kumimoji="1" lang="ja-JP" altLang="en-US" sz="2000" i="0" strike="noStrike" kern="1200" cap="none" spc="-1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をめざす</a:t>
            </a:r>
          </a:p>
          <a:p>
            <a:pPr marL="0" marR="0" lvl="0" indent="0" algn="just" defTabSz="4968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strike="noStrike" kern="1200" cap="none" spc="-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➢府立高校全体における理数系進路選択者の拡大</a:t>
            </a:r>
          </a:p>
        </p:txBody>
      </p:sp>
      <p:sp>
        <p:nvSpPr>
          <p:cNvPr id="108" name="矢印: 五方向 107">
            <a:extLst>
              <a:ext uri="{FF2B5EF4-FFF2-40B4-BE49-F238E27FC236}">
                <a16:creationId xmlns:a16="http://schemas.microsoft.com/office/drawing/2014/main" id="{BC1297F4-96F2-4C95-B0EB-CCE45E02D2B6}"/>
              </a:ext>
            </a:extLst>
          </p:cNvPr>
          <p:cNvSpPr/>
          <p:nvPr/>
        </p:nvSpPr>
        <p:spPr>
          <a:xfrm>
            <a:off x="181033" y="2524982"/>
            <a:ext cx="1925214" cy="44100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改革目標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E3349653-E5B6-42BA-AB75-21E0661473A0}"/>
              </a:ext>
            </a:extLst>
          </p:cNvPr>
          <p:cNvSpPr/>
          <p:nvPr/>
        </p:nvSpPr>
        <p:spPr>
          <a:xfrm>
            <a:off x="225117" y="4601017"/>
            <a:ext cx="1734225" cy="386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主な改革内容</a:t>
            </a:r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8306B07C-93B8-40A9-B2B5-FEE11C86CEEF}"/>
              </a:ext>
            </a:extLst>
          </p:cNvPr>
          <p:cNvSpPr/>
          <p:nvPr/>
        </p:nvSpPr>
        <p:spPr>
          <a:xfrm>
            <a:off x="222125" y="5018479"/>
            <a:ext cx="5708225" cy="311862"/>
          </a:xfrm>
          <a:prstGeom prst="roundRect">
            <a:avLst>
              <a:gd name="adj" fmla="val 658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 anchorCtr="0"/>
          <a:lstStyle/>
          <a:p>
            <a:pPr marL="0" marR="0" lvl="0" indent="0" algn="just" defTabSz="4968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➢最先端分野の教育研究プログラム開発・実施</a:t>
            </a:r>
          </a:p>
        </p:txBody>
      </p:sp>
      <p:sp>
        <p:nvSpPr>
          <p:cNvPr id="155" name="四角形: 角を丸くする 154">
            <a:extLst>
              <a:ext uri="{FF2B5EF4-FFF2-40B4-BE49-F238E27FC236}">
                <a16:creationId xmlns:a16="http://schemas.microsoft.com/office/drawing/2014/main" id="{AD41ABF2-4E8A-4777-8768-68564C5C11CF}"/>
              </a:ext>
            </a:extLst>
          </p:cNvPr>
          <p:cNvSpPr/>
          <p:nvPr/>
        </p:nvSpPr>
        <p:spPr>
          <a:xfrm>
            <a:off x="181945" y="999189"/>
            <a:ext cx="5748405" cy="95910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zh-CN" altLang="en-US" sz="2000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天王寺高校　 </a:t>
            </a:r>
            <a:r>
              <a:rPr kumimoji="1" lang="en-US" altLang="zh-CN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《</a:t>
            </a:r>
            <a:r>
              <a:rPr kumimoji="1" lang="zh-CN" altLang="en-US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大阪市阿倍野区</a:t>
            </a:r>
            <a:r>
              <a:rPr kumimoji="1" lang="en-US" altLang="zh-CN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》</a:t>
            </a:r>
          </a:p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ー</a:t>
            </a:r>
            <a:r>
              <a:rPr kumimoji="1" lang="ja-JP" altLang="en-US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スーパーサイエンスハイスクール指定など</a:t>
            </a:r>
          </a:p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府内の理数教育をけん引ー</a:t>
            </a:r>
          </a:p>
        </p:txBody>
      </p:sp>
      <p:sp>
        <p:nvSpPr>
          <p:cNvPr id="162" name="四角形: 角を丸くする 161">
            <a:extLst>
              <a:ext uri="{FF2B5EF4-FFF2-40B4-BE49-F238E27FC236}">
                <a16:creationId xmlns:a16="http://schemas.microsoft.com/office/drawing/2014/main" id="{0E7E6961-A68E-4B68-9CB4-05A01BD07CF6}"/>
              </a:ext>
            </a:extLst>
          </p:cNvPr>
          <p:cNvSpPr/>
          <p:nvPr/>
        </p:nvSpPr>
        <p:spPr>
          <a:xfrm>
            <a:off x="6229352" y="2756003"/>
            <a:ext cx="5815860" cy="1686133"/>
          </a:xfrm>
          <a:prstGeom prst="roundRect">
            <a:avLst>
              <a:gd name="adj" fmla="val 319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C749B1C7-F466-415A-8805-57613DE79E25}"/>
              </a:ext>
            </a:extLst>
          </p:cNvPr>
          <p:cNvSpPr/>
          <p:nvPr/>
        </p:nvSpPr>
        <p:spPr>
          <a:xfrm>
            <a:off x="6249761" y="2980631"/>
            <a:ext cx="5906155" cy="9844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96888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strike="noStrike" kern="1200" cap="none" spc="-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グローバルな視点で多文化共生社会の実現をリードし、国際観光都市大阪で活躍する高度人材の育成</a:t>
            </a:r>
          </a:p>
        </p:txBody>
      </p:sp>
      <p:sp>
        <p:nvSpPr>
          <p:cNvPr id="164" name="矢印: 五方向 163">
            <a:extLst>
              <a:ext uri="{FF2B5EF4-FFF2-40B4-BE49-F238E27FC236}">
                <a16:creationId xmlns:a16="http://schemas.microsoft.com/office/drawing/2014/main" id="{6C9623FE-D01D-470A-995A-AC582473281B}"/>
              </a:ext>
            </a:extLst>
          </p:cNvPr>
          <p:cNvSpPr/>
          <p:nvPr/>
        </p:nvSpPr>
        <p:spPr>
          <a:xfrm>
            <a:off x="6223029" y="2519702"/>
            <a:ext cx="1925214" cy="44100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改革目標</a:t>
            </a:r>
          </a:p>
        </p:txBody>
      </p:sp>
      <p:sp>
        <p:nvSpPr>
          <p:cNvPr id="165" name="四角形: 角を丸くする 164">
            <a:extLst>
              <a:ext uri="{FF2B5EF4-FFF2-40B4-BE49-F238E27FC236}">
                <a16:creationId xmlns:a16="http://schemas.microsoft.com/office/drawing/2014/main" id="{C6D6CBFA-802C-4EFC-8C56-69DC99A777C5}"/>
              </a:ext>
            </a:extLst>
          </p:cNvPr>
          <p:cNvSpPr/>
          <p:nvPr/>
        </p:nvSpPr>
        <p:spPr>
          <a:xfrm>
            <a:off x="6239336" y="4578768"/>
            <a:ext cx="1734225" cy="3869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68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主な改革内容</a:t>
            </a:r>
          </a:p>
        </p:txBody>
      </p:sp>
      <p:sp>
        <p:nvSpPr>
          <p:cNvPr id="172" name="四角形: 角を丸くする 171">
            <a:extLst>
              <a:ext uri="{FF2B5EF4-FFF2-40B4-BE49-F238E27FC236}">
                <a16:creationId xmlns:a16="http://schemas.microsoft.com/office/drawing/2014/main" id="{24F44D92-CF1B-4F6D-A3D2-0F461AFFCEA6}"/>
              </a:ext>
            </a:extLst>
          </p:cNvPr>
          <p:cNvSpPr/>
          <p:nvPr/>
        </p:nvSpPr>
        <p:spPr>
          <a:xfrm>
            <a:off x="6223881" y="1069966"/>
            <a:ext cx="5682591" cy="904442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大阪わかば高校　 </a:t>
            </a:r>
            <a:r>
              <a:rPr kumimoji="1" lang="en-US" altLang="ja-JP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《</a:t>
            </a:r>
            <a:r>
              <a:rPr kumimoji="1" lang="ja-JP" altLang="en-US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大阪市生野区</a:t>
            </a:r>
            <a:r>
              <a:rPr kumimoji="1" lang="en-US" altLang="ja-JP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》</a:t>
            </a:r>
          </a:p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ー外国ルーツ生徒が多数在籍し、共生に向けた教育を</a:t>
            </a:r>
            <a:endParaRPr kumimoji="1" lang="en-US" altLang="ja-JP" b="1" spc="-100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r>
              <a:rPr kumimoji="1" lang="ja-JP" altLang="en-US" b="1" spc="-1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実践ー</a:t>
            </a:r>
          </a:p>
        </p:txBody>
      </p:sp>
      <p:sp>
        <p:nvSpPr>
          <p:cNvPr id="178" name="四角形: 角を丸くする 177">
            <a:extLst>
              <a:ext uri="{FF2B5EF4-FFF2-40B4-BE49-F238E27FC236}">
                <a16:creationId xmlns:a16="http://schemas.microsoft.com/office/drawing/2014/main" id="{08588FA6-4F01-49E8-BFB7-F774FC9DB0F8}"/>
              </a:ext>
            </a:extLst>
          </p:cNvPr>
          <p:cNvSpPr/>
          <p:nvPr/>
        </p:nvSpPr>
        <p:spPr>
          <a:xfrm>
            <a:off x="6226138" y="5026495"/>
            <a:ext cx="5647077" cy="694090"/>
          </a:xfrm>
          <a:prstGeom prst="roundRect">
            <a:avLst>
              <a:gd name="adj" fmla="val 658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 anchorCtr="0"/>
          <a:lstStyle/>
          <a:p>
            <a:pPr marL="0" marR="0" lvl="0" indent="0" algn="l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pc="-15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 国際色豊かな環境で、多言語・多文化を軸にした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　教育プログラムの開発・実施</a:t>
            </a: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8AEB676C-C1ED-4044-A0DB-93894879ABBE}"/>
              </a:ext>
            </a:extLst>
          </p:cNvPr>
          <p:cNvCxnSpPr>
            <a:cxnSpLocks/>
          </p:cNvCxnSpPr>
          <p:nvPr/>
        </p:nvCxnSpPr>
        <p:spPr>
          <a:xfrm>
            <a:off x="478856" y="6255453"/>
            <a:ext cx="1690270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6D22B54E-5C2C-4ECC-AF90-5802BC19C2F7}"/>
              </a:ext>
            </a:extLst>
          </p:cNvPr>
          <p:cNvCxnSpPr>
            <a:cxnSpLocks/>
          </p:cNvCxnSpPr>
          <p:nvPr/>
        </p:nvCxnSpPr>
        <p:spPr>
          <a:xfrm>
            <a:off x="507657" y="5307571"/>
            <a:ext cx="3322938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636F4EA5-C36F-410B-8F4F-474C196685AC}"/>
              </a:ext>
            </a:extLst>
          </p:cNvPr>
          <p:cNvCxnSpPr>
            <a:cxnSpLocks/>
          </p:cNvCxnSpPr>
          <p:nvPr/>
        </p:nvCxnSpPr>
        <p:spPr>
          <a:xfrm>
            <a:off x="6585453" y="5310205"/>
            <a:ext cx="4740238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EA3AB77F-5809-457A-A4F1-2F24407D601D}"/>
              </a:ext>
            </a:extLst>
          </p:cNvPr>
          <p:cNvCxnSpPr>
            <a:cxnSpLocks/>
          </p:cNvCxnSpPr>
          <p:nvPr/>
        </p:nvCxnSpPr>
        <p:spPr>
          <a:xfrm>
            <a:off x="6585453" y="5632187"/>
            <a:ext cx="1454677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2C124397-5C6F-4D1C-AC5F-AA44F8CD8D06}"/>
              </a:ext>
            </a:extLst>
          </p:cNvPr>
          <p:cNvGrpSpPr/>
          <p:nvPr/>
        </p:nvGrpSpPr>
        <p:grpSpPr>
          <a:xfrm>
            <a:off x="10175137" y="5330341"/>
            <a:ext cx="1803773" cy="1254469"/>
            <a:chOff x="4383702" y="8018848"/>
            <a:chExt cx="3233866" cy="2064235"/>
          </a:xfrm>
        </p:grpSpPr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9130B470-842D-495E-854B-4001E8E13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3702" y="8901400"/>
              <a:ext cx="1164808" cy="1164808"/>
            </a:xfrm>
            <a:prstGeom prst="rect">
              <a:avLst/>
            </a:prstGeom>
          </p:spPr>
        </p:pic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5BD7B928-6765-44C4-86AD-011817B38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5955" y="8018848"/>
              <a:ext cx="1360500" cy="1735886"/>
            </a:xfrm>
            <a:prstGeom prst="rect">
              <a:avLst/>
            </a:prstGeom>
          </p:spPr>
        </p:pic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415A4110-41B8-4078-B836-C05BEF485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5123" y="8458678"/>
              <a:ext cx="1000087" cy="1587396"/>
            </a:xfrm>
            <a:prstGeom prst="rect">
              <a:avLst/>
            </a:prstGeom>
          </p:spPr>
        </p:pic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26AE4F8C-3224-4FA0-8C2B-9B5B5347D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3124" y="8795381"/>
              <a:ext cx="1223920" cy="1214741"/>
            </a:xfrm>
            <a:prstGeom prst="rect">
              <a:avLst/>
            </a:prstGeom>
          </p:spPr>
        </p:pic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52096059-924C-440B-8CE3-AB27CD708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51228">
              <a:off x="6830220" y="9436215"/>
              <a:ext cx="787348" cy="624879"/>
            </a:xfrm>
            <a:prstGeom prst="rect">
              <a:avLst/>
            </a:prstGeom>
          </p:spPr>
        </p:pic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7FE71FCE-B022-4717-93CC-8C2DDC993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06693" y="8491470"/>
              <a:ext cx="1989519" cy="15916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8EE1F38C-F251-4C51-BE53-9FADB8D65969}"/>
              </a:ext>
            </a:extLst>
          </p:cNvPr>
          <p:cNvCxnSpPr>
            <a:cxnSpLocks/>
          </p:cNvCxnSpPr>
          <p:nvPr/>
        </p:nvCxnSpPr>
        <p:spPr>
          <a:xfrm flipV="1">
            <a:off x="6528099" y="6077888"/>
            <a:ext cx="2842598" cy="12217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図 122">
            <a:extLst>
              <a:ext uri="{FF2B5EF4-FFF2-40B4-BE49-F238E27FC236}">
                <a16:creationId xmlns:a16="http://schemas.microsoft.com/office/drawing/2014/main" id="{C3B18626-B2E3-4421-85EF-DFF84F367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7207" y="5374937"/>
            <a:ext cx="955761" cy="1158499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:a16="http://schemas.microsoft.com/office/drawing/2014/main" id="{801033ED-8503-406C-A968-018C2C195A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1191" y="5501180"/>
            <a:ext cx="1035155" cy="1028805"/>
          </a:xfrm>
          <a:prstGeom prst="rect">
            <a:avLst/>
          </a:prstGeom>
        </p:spPr>
      </p:pic>
      <p:sp>
        <p:nvSpPr>
          <p:cNvPr id="125" name="四角形: 角を丸くする 124">
            <a:extLst>
              <a:ext uri="{FF2B5EF4-FFF2-40B4-BE49-F238E27FC236}">
                <a16:creationId xmlns:a16="http://schemas.microsoft.com/office/drawing/2014/main" id="{B9E6AEBC-A03E-4E9E-8826-CE3C303261E3}"/>
              </a:ext>
            </a:extLst>
          </p:cNvPr>
          <p:cNvSpPr/>
          <p:nvPr/>
        </p:nvSpPr>
        <p:spPr>
          <a:xfrm>
            <a:off x="6075108" y="534354"/>
            <a:ext cx="6084013" cy="398414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類型</a:t>
            </a:r>
            <a:r>
              <a:rPr lang="en-US" altLang="ja-JP" sz="2000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（多様な学習ニーズに対応した教育機会の確保</a:t>
            </a:r>
            <a:r>
              <a:rPr lang="ja-JP" altLang="en-US" b="1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zh-CN" sz="2000" b="1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1D0125A-2397-4A53-B6C4-F991731325BE}"/>
              </a:ext>
            </a:extLst>
          </p:cNvPr>
          <p:cNvSpPr/>
          <p:nvPr/>
        </p:nvSpPr>
        <p:spPr>
          <a:xfrm>
            <a:off x="992708" y="2042248"/>
            <a:ext cx="4831128" cy="377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kumimoji="1" lang="en-US" altLang="ja-JP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17</a:t>
            </a:r>
            <a:r>
              <a:rPr kumimoji="1" lang="ja-JP" altLang="en-US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億円</a:t>
            </a:r>
            <a:r>
              <a:rPr kumimoji="1" lang="ja-JP" altLang="en-US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（うち、</a:t>
            </a:r>
            <a:r>
              <a:rPr kumimoji="1" lang="en-US" altLang="ja-JP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</a:t>
            </a:r>
            <a:r>
              <a:rPr kumimoji="1" lang="ja-JP" altLang="en-US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８事業充当予算　約</a:t>
            </a:r>
            <a:r>
              <a:rPr kumimoji="1" lang="en-US" altLang="ja-JP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1.3</a:t>
            </a:r>
            <a:r>
              <a:rPr kumimoji="1" lang="ja-JP" altLang="en-US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億円）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99587FDF-54C0-4440-A29E-D99FBC42B663}"/>
              </a:ext>
            </a:extLst>
          </p:cNvPr>
          <p:cNvSpPr/>
          <p:nvPr/>
        </p:nvSpPr>
        <p:spPr>
          <a:xfrm>
            <a:off x="7191426" y="2035966"/>
            <a:ext cx="4831128" cy="3779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249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600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kumimoji="1" lang="en-US" altLang="ja-JP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18</a:t>
            </a:r>
            <a:r>
              <a:rPr kumimoji="1" lang="ja-JP" altLang="en-US" b="1" u="sng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億円</a:t>
            </a:r>
            <a:r>
              <a:rPr kumimoji="1" lang="ja-JP" altLang="en-US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（うち、</a:t>
            </a:r>
            <a:r>
              <a:rPr kumimoji="1" lang="en-US" altLang="ja-JP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</a:t>
            </a:r>
            <a:r>
              <a:rPr kumimoji="1" lang="ja-JP" altLang="en-US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８事業充当予算　約</a:t>
            </a:r>
            <a:r>
              <a:rPr kumimoji="1" lang="en-US" altLang="ja-JP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1.7</a:t>
            </a:r>
            <a:r>
              <a:rPr kumimoji="1" lang="ja-JP" altLang="en-US" b="1" spc="-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億円）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29B413D-9A55-46DC-AC1D-E7EE2529D93F}"/>
              </a:ext>
            </a:extLst>
          </p:cNvPr>
          <p:cNvSpPr/>
          <p:nvPr/>
        </p:nvSpPr>
        <p:spPr>
          <a:xfrm>
            <a:off x="210215" y="5318578"/>
            <a:ext cx="3796558" cy="799083"/>
          </a:xfrm>
          <a:prstGeom prst="roundRect">
            <a:avLst>
              <a:gd name="adj" fmla="val 658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 anchorCtr="0"/>
          <a:lstStyle/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➢最先端実験機器を活用した高度な</a:t>
            </a:r>
            <a:endParaRPr lang="en-US" altLang="ja-JP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教育研究活動を行う</a:t>
            </a:r>
            <a:endParaRPr lang="en-US" altLang="ja-JP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高度実験エリア等の整備　</a:t>
            </a:r>
            <a:endParaRPr lang="en-US" altLang="ja-JP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marR="0" lvl="0" indent="0" algn="just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（いずれも</a:t>
            </a:r>
            <a:r>
              <a:rPr lang="en-US" altLang="ja-JP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</a:t>
            </a: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８～）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F0F5C498-F789-47E2-9EAE-AF6F47CB5548}"/>
              </a:ext>
            </a:extLst>
          </p:cNvPr>
          <p:cNvSpPr/>
          <p:nvPr/>
        </p:nvSpPr>
        <p:spPr>
          <a:xfrm>
            <a:off x="6243835" y="5791031"/>
            <a:ext cx="3892766" cy="573714"/>
          </a:xfrm>
          <a:prstGeom prst="roundRect">
            <a:avLst>
              <a:gd name="adj" fmla="val 658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 anchorCtr="0"/>
          <a:lstStyle/>
          <a:p>
            <a:pPr marL="0" marR="0" lvl="0" indent="0" algn="l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➢地域連携・多言語支援の拠点設置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l" defTabSz="496888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　（いずれも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R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８～）</a:t>
            </a:r>
            <a:endParaRPr kumimoji="1" lang="ja-JP" altLang="en-US" b="0" i="0" u="none" strike="noStrike" kern="1200" cap="none" spc="-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EDE4994-8750-4025-8068-4739AE76D964}"/>
              </a:ext>
            </a:extLst>
          </p:cNvPr>
          <p:cNvSpPr txBox="1"/>
          <p:nvPr/>
        </p:nvSpPr>
        <p:spPr>
          <a:xfrm rot="5400000">
            <a:off x="-224737" y="3629767"/>
            <a:ext cx="716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1-6</a:t>
            </a:r>
            <a:endParaRPr kumimoji="1" lang="ja-JP" altLang="en-US" sz="11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138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871</Words>
  <Application>Microsoft Office PowerPoint</Application>
  <PresentationFormat>ワイド画面</PresentationFormat>
  <Paragraphs>91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BIZ UDゴシック</vt:lpstr>
      <vt:lpstr>ＭＳ ゴシック</vt:lpstr>
      <vt:lpstr>ＭＳ 明朝</vt:lpstr>
      <vt:lpstr>UD デジタル 教科書体 NK-B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172</cp:revision>
  <cp:lastPrinted>2026-05-26T04:17:36Z</cp:lastPrinted>
  <dcterms:created xsi:type="dcterms:W3CDTF">2026-05-16T13:15:40Z</dcterms:created>
  <dcterms:modified xsi:type="dcterms:W3CDTF">2026-06-16T05:35:30Z</dcterms:modified>
</cp:coreProperties>
</file>