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0"/>
  </p:notesMasterIdLst>
  <p:handoutMasterIdLst>
    <p:handoutMasterId r:id="rId11"/>
  </p:handoutMasterIdLst>
  <p:sldIdLst>
    <p:sldId id="141169160" r:id="rId2"/>
    <p:sldId id="141169060" r:id="rId3"/>
    <p:sldId id="141169163" r:id="rId4"/>
    <p:sldId id="141169164" r:id="rId5"/>
    <p:sldId id="141169165" r:id="rId6"/>
    <p:sldId id="141169166" r:id="rId7"/>
    <p:sldId id="141169158" r:id="rId8"/>
    <p:sldId id="14116914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6F83"/>
    <a:srgbClr val="5C044B"/>
    <a:srgbClr val="2F528F"/>
    <a:srgbClr val="DAE3F3"/>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98" autoAdjust="0"/>
    <p:restoredTop sz="94660"/>
  </p:normalViewPr>
  <p:slideViewPr>
    <p:cSldViewPr snapToGrid="0">
      <p:cViewPr varScale="1">
        <p:scale>
          <a:sx n="73" d="100"/>
          <a:sy n="73" d="100"/>
        </p:scale>
        <p:origin x="1200" y="6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2022/11/1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2022/11/1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182142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a:solidFill>
                <a:prstClr val="black"/>
              </a:solidFill>
            </a:endParaRPr>
          </a:p>
        </p:txBody>
      </p:sp>
    </p:spTree>
    <p:extLst>
      <p:ext uri="{BB962C8B-B14F-4D97-AF65-F5344CB8AC3E}">
        <p14:creationId xmlns:p14="http://schemas.microsoft.com/office/powerpoint/2010/main" val="110617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a:solidFill>
                <a:prstClr val="black"/>
              </a:solidFill>
            </a:endParaRPr>
          </a:p>
        </p:txBody>
      </p:sp>
    </p:spTree>
    <p:extLst>
      <p:ext uri="{BB962C8B-B14F-4D97-AF65-F5344CB8AC3E}">
        <p14:creationId xmlns:p14="http://schemas.microsoft.com/office/powerpoint/2010/main" val="802470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D3D94C-3142-4351-9DEF-3E27690E18EB}" type="datetime1">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AD4C5C-327B-4715-BAB3-CCD253B88DAE}" type="datetime1">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74EB86-F99C-4DCF-B680-236956674B49}" type="datetime1">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FA445-3D1C-459B-960B-779862727200}" type="datetime1">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BD88C4-1876-49D8-AF68-D8481564F45D}" type="datetime1">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C15D1C-8FEB-4FED-9627-3D4FDEB6475A}" type="datetime1">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247F26-2629-4481-8A33-D70D8B5F05DF}" type="datetime1">
              <a:rPr kumimoji="1" lang="ja-JP" altLang="en-US" smtClean="0"/>
              <a:t>2022/11/1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A8FC22-9FBD-4DA0-9AB7-4CB56BF1CC17}" type="datetime1">
              <a:rPr kumimoji="1" lang="ja-JP" altLang="en-US" smtClean="0"/>
              <a:t>2022/11/1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5D090-6F20-416D-99D8-11AC275BA969}" type="datetime1">
              <a:rPr kumimoji="1" lang="ja-JP" altLang="en-US" smtClean="0"/>
              <a:t>2022/11/1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5A1325-EFFD-4E22-8DEF-3511944085CB}" type="datetime1">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78E0CC-60AD-4215-976B-4F6FF02958A1}" type="datetime1">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B7D00-7BCF-4FA4-B107-BDE36314D3AB}" type="datetime1">
              <a:rPr kumimoji="1" lang="ja-JP" altLang="en-US" smtClean="0"/>
              <a:t>2022/11/1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923" y="2187446"/>
            <a:ext cx="8115675" cy="1237726"/>
          </a:xfrm>
        </p:spPr>
        <p:txBody>
          <a:bodyPr>
            <a:normAutofit/>
          </a:bodyPr>
          <a:lstStyle/>
          <a:p>
            <a:pPr>
              <a:lnSpc>
                <a:spcPts val="3321"/>
              </a:lnSpc>
              <a:spcBef>
                <a:spcPts val="1139"/>
              </a:spcBef>
            </a:pPr>
            <a:r>
              <a:rPr lang="ja-JP" altLang="en-US"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意見交換会の今後の進め方について</a:t>
            </a:r>
            <a:endParaRPr lang="ja-JP" altLang="en-US" sz="2278"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80" y="3460992"/>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645324" y="4144826"/>
            <a:ext cx="6073996" cy="1663118"/>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4457156" y="529277"/>
            <a:ext cx="4582342" cy="501419"/>
          </a:xfrm>
          <a:prstGeom prst="rect">
            <a:avLst/>
          </a:prstGeom>
          <a:noFill/>
        </p:spPr>
        <p:txBody>
          <a:bodyPr wrap="square" rtlCol="0">
            <a:spAutoFit/>
          </a:bodyPr>
          <a:lstStyle/>
          <a:p>
            <a:r>
              <a:rPr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.11.2</a:t>
            </a:r>
          </a:p>
          <a:p>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16028" y="1066516"/>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4793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573426" y="73506"/>
            <a:ext cx="5747197" cy="400110"/>
          </a:xfrm>
          <a:prstGeom prst="rect">
            <a:avLst/>
          </a:prstGeom>
        </p:spPr>
        <p:txBody>
          <a:bodyPr wrap="square">
            <a:spAutoFit/>
          </a:bodyPr>
          <a:lstStyle/>
          <a:p>
            <a:pPr algn="ctr"/>
            <a:r>
              <a:rPr lang="ja-JP" altLang="en-US" sz="2000" b="1" dirty="0" smtClean="0"/>
              <a:t>今後の意見交換会について</a:t>
            </a:r>
            <a:endParaRPr lang="ja-JP" altLang="en-US" sz="2000" b="1" dirty="0"/>
          </a:p>
        </p:txBody>
      </p:sp>
      <p:sp>
        <p:nvSpPr>
          <p:cNvPr id="7" name="テキスト ボックス 6"/>
          <p:cNvSpPr txBox="1"/>
          <p:nvPr/>
        </p:nvSpPr>
        <p:spPr>
          <a:xfrm>
            <a:off x="479509" y="1168061"/>
            <a:ext cx="8200568" cy="738664"/>
          </a:xfrm>
          <a:prstGeom prst="rect">
            <a:avLst/>
          </a:prstGeom>
          <a:noFill/>
        </p:spPr>
        <p:txBody>
          <a:bodyPr wrap="square" rtlCol="0">
            <a:spAutoFit/>
          </a:bodyPr>
          <a:lstStyle/>
          <a:p>
            <a:r>
              <a:rPr lang="ja-JP" altLang="en-US" sz="1400" dirty="0" smtClean="0"/>
              <a:t>中間論点整理の積み残し、深掘りが必要な項目について議論を進める。</a:t>
            </a:r>
            <a:endParaRPr lang="en-US" altLang="ja-JP" sz="1400" dirty="0" smtClean="0"/>
          </a:p>
          <a:p>
            <a:r>
              <a:rPr lang="ja-JP" altLang="en-US" sz="1400" dirty="0" smtClean="0"/>
              <a:t>議論の期間に限りもあることから、とりわけ先日</a:t>
            </a:r>
            <a:r>
              <a:rPr lang="en-US" altLang="ja-JP" sz="1400" dirty="0" smtClean="0"/>
              <a:t>(9/29)</a:t>
            </a:r>
            <a:r>
              <a:rPr lang="ja-JP" altLang="en-US" sz="1400" dirty="0" smtClean="0"/>
              <a:t>開催された第７回副首都推進本部</a:t>
            </a:r>
            <a:r>
              <a:rPr lang="en-US" altLang="ja-JP" sz="1400" dirty="0" smtClean="0"/>
              <a:t>(</a:t>
            </a:r>
            <a:r>
              <a:rPr lang="ja-JP" altLang="en-US" sz="1400" dirty="0" smtClean="0"/>
              <a:t>大阪府市</a:t>
            </a:r>
            <a:r>
              <a:rPr lang="en-US" altLang="ja-JP" sz="1400" dirty="0" smtClean="0"/>
              <a:t>)</a:t>
            </a:r>
            <a:r>
              <a:rPr lang="ja-JP" altLang="en-US" sz="1400" dirty="0" smtClean="0"/>
              <a:t>会議や</a:t>
            </a:r>
            <a:endParaRPr lang="en-US" altLang="ja-JP" sz="1400" dirty="0" smtClean="0"/>
          </a:p>
          <a:p>
            <a:r>
              <a:rPr lang="ja-JP" altLang="en-US" sz="1400" dirty="0" smtClean="0"/>
              <a:t>府議会・市会において意見</a:t>
            </a:r>
            <a:r>
              <a:rPr lang="ja-JP" altLang="en-US" sz="1400" dirty="0"/>
              <a:t>が</a:t>
            </a:r>
            <a:r>
              <a:rPr lang="ja-JP" altLang="en-US" sz="1400" dirty="0" smtClean="0"/>
              <a:t>あった主な項目</a:t>
            </a:r>
            <a:r>
              <a:rPr lang="ja-JP" altLang="en-US" sz="1400" dirty="0"/>
              <a:t>等</a:t>
            </a:r>
            <a:r>
              <a:rPr lang="ja-JP" altLang="en-US" sz="1400" dirty="0" smtClean="0"/>
              <a:t>に絞って意見交換会を開催する。</a:t>
            </a:r>
            <a:endParaRPr lang="ja-JP" altLang="ja-JP" sz="1400" dirty="0"/>
          </a:p>
        </p:txBody>
      </p:sp>
      <p:sp>
        <p:nvSpPr>
          <p:cNvPr id="19" name="テキスト ボックス 18"/>
          <p:cNvSpPr txBox="1"/>
          <p:nvPr/>
        </p:nvSpPr>
        <p:spPr>
          <a:xfrm>
            <a:off x="216668" y="805459"/>
            <a:ext cx="2069332"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ja-JP" altLang="en-US" sz="1600" b="1" dirty="0" smtClean="0"/>
              <a:t>今後の進め方</a:t>
            </a:r>
            <a:endParaRPr lang="ja-JP" altLang="ja-JP" sz="1600" b="1" dirty="0"/>
          </a:p>
        </p:txBody>
      </p:sp>
      <p:sp>
        <p:nvSpPr>
          <p:cNvPr id="10" name="テキスト ボックス 9"/>
          <p:cNvSpPr txBox="1"/>
          <p:nvPr/>
        </p:nvSpPr>
        <p:spPr>
          <a:xfrm>
            <a:off x="216668" y="2098891"/>
            <a:ext cx="5622429"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ja-JP" altLang="en-US" sz="1600" b="1" dirty="0" smtClean="0"/>
              <a:t>関係各所からの主な意見（議論の項目として考えられるもの）</a:t>
            </a:r>
            <a:endParaRPr lang="ja-JP" altLang="ja-JP" sz="1600" b="1" dirty="0"/>
          </a:p>
        </p:txBody>
      </p:sp>
      <p:sp>
        <p:nvSpPr>
          <p:cNvPr id="8" name="テキスト ボックス 7"/>
          <p:cNvSpPr txBox="1"/>
          <p:nvPr/>
        </p:nvSpPr>
        <p:spPr>
          <a:xfrm>
            <a:off x="334365" y="2538520"/>
            <a:ext cx="8490856" cy="3526606"/>
          </a:xfrm>
          <a:prstGeom prst="rect">
            <a:avLst/>
          </a:prstGeom>
          <a:noFill/>
        </p:spPr>
        <p:txBody>
          <a:bodyPr wrap="square" rtlCol="0">
            <a:spAutoFit/>
          </a:bodyPr>
          <a:lstStyle/>
          <a:p>
            <a:pPr>
              <a:spcBef>
                <a:spcPts val="600"/>
              </a:spcBef>
            </a:pPr>
            <a:r>
              <a:rPr lang="en-US" altLang="ja-JP" sz="1400" b="1" dirty="0" smtClean="0"/>
              <a:t>【</a:t>
            </a:r>
            <a:r>
              <a:rPr lang="ja-JP" altLang="en-US" sz="1400" b="1" dirty="0" smtClean="0"/>
              <a:t>訴求力・目標</a:t>
            </a:r>
            <a:r>
              <a:rPr lang="en-US" altLang="ja-JP" sz="1400" b="1" dirty="0" smtClean="0"/>
              <a:t>】</a:t>
            </a:r>
          </a:p>
          <a:p>
            <a:pPr>
              <a:spcBef>
                <a:spcPts val="600"/>
              </a:spcBef>
            </a:pPr>
            <a:r>
              <a:rPr lang="ja-JP" altLang="en-US" sz="1400" dirty="0" smtClean="0"/>
              <a:t>○　中間論点整理では、大阪のめざす副首都の核心を「経済副首都」の実現としており、それを踏まえ、</a:t>
            </a:r>
            <a:endParaRPr lang="en-US" altLang="ja-JP" sz="1400" dirty="0" smtClean="0"/>
          </a:p>
          <a:p>
            <a:pPr>
              <a:spcBef>
                <a:spcPts val="600"/>
              </a:spcBef>
            </a:pPr>
            <a:r>
              <a:rPr lang="ja-JP" altLang="en-US" sz="1400" dirty="0"/>
              <a:t>　</a:t>
            </a:r>
            <a:r>
              <a:rPr lang="ja-JP" altLang="en-US" sz="1400" dirty="0" smtClean="0"/>
              <a:t> 　</a:t>
            </a:r>
            <a:r>
              <a:rPr lang="ja-JP" altLang="en-US" sz="1400" b="1" u="sng" dirty="0" smtClean="0"/>
              <a:t>府民が共感できる（府民に訴求できる）明解なイメージ</a:t>
            </a:r>
            <a:r>
              <a:rPr lang="ja-JP" altLang="en-US" sz="1400" dirty="0" smtClean="0"/>
              <a:t>についての議論が必要ではないか。</a:t>
            </a:r>
            <a:endParaRPr lang="en-US" altLang="ja-JP" sz="1400" dirty="0" smtClean="0"/>
          </a:p>
          <a:p>
            <a:pPr>
              <a:spcBef>
                <a:spcPts val="600"/>
              </a:spcBef>
            </a:pPr>
            <a:r>
              <a:rPr lang="ja-JP" altLang="en-US" sz="1400" dirty="0"/>
              <a:t>　</a:t>
            </a:r>
            <a:r>
              <a:rPr lang="ja-JP" altLang="en-US" sz="1400" dirty="0" smtClean="0"/>
              <a:t>　（何を中心に据え、何を重点的に打ち出すのか。）</a:t>
            </a:r>
            <a:endParaRPr lang="en-US" altLang="ja-JP" sz="1400" dirty="0" smtClean="0"/>
          </a:p>
          <a:p>
            <a:pPr>
              <a:spcBef>
                <a:spcPts val="600"/>
              </a:spcBef>
            </a:pPr>
            <a:r>
              <a:rPr lang="ja-JP" altLang="en-US" sz="1400" dirty="0"/>
              <a:t>○</a:t>
            </a:r>
            <a:r>
              <a:rPr lang="ja-JP" altLang="en-US" sz="1400" dirty="0" smtClean="0"/>
              <a:t>　 副首都にふさわしい</a:t>
            </a:r>
            <a:r>
              <a:rPr lang="ja-JP" altLang="en-US" sz="1400" b="1" u="sng" dirty="0" smtClean="0"/>
              <a:t>具体的な目標、目標年次、工程</a:t>
            </a:r>
            <a:r>
              <a:rPr lang="ja-JP" altLang="en-US" sz="1400" dirty="0" smtClean="0"/>
              <a:t>の設定に関する議論が必要ではないか。</a:t>
            </a:r>
            <a:endParaRPr lang="en-US" altLang="ja-JP" sz="1400" dirty="0" smtClean="0"/>
          </a:p>
          <a:p>
            <a:pPr>
              <a:lnSpc>
                <a:spcPts val="1680"/>
              </a:lnSpc>
              <a:spcBef>
                <a:spcPts val="1200"/>
              </a:spcBef>
            </a:pPr>
            <a:r>
              <a:rPr lang="en-US" altLang="ja-JP" sz="1400" b="1" dirty="0" smtClean="0"/>
              <a:t>【</a:t>
            </a:r>
            <a:r>
              <a:rPr lang="ja-JP" altLang="en-US" sz="1400" b="1" dirty="0" smtClean="0"/>
              <a:t>都市機能</a:t>
            </a:r>
            <a:r>
              <a:rPr lang="en-US" altLang="ja-JP" sz="1400" b="1" dirty="0" smtClean="0"/>
              <a:t>】</a:t>
            </a:r>
          </a:p>
          <a:p>
            <a:pPr>
              <a:spcBef>
                <a:spcPts val="600"/>
              </a:spcBef>
            </a:pPr>
            <a:r>
              <a:rPr lang="ja-JP" altLang="en-US" sz="1400" dirty="0" smtClean="0"/>
              <a:t>○  </a:t>
            </a:r>
            <a:r>
              <a:rPr lang="ja-JP" altLang="en-US" sz="1400" b="1" u="sng" dirty="0" smtClean="0"/>
              <a:t>大阪が都市として持って</a:t>
            </a:r>
            <a:r>
              <a:rPr lang="ja-JP" altLang="en-US" sz="1400" b="1" u="sng" dirty="0"/>
              <a:t>いる強み</a:t>
            </a:r>
            <a:r>
              <a:rPr lang="ja-JP" altLang="en-US" sz="1400" b="1" u="sng" dirty="0" smtClean="0"/>
              <a:t>をどう生かすのか</a:t>
            </a:r>
            <a:r>
              <a:rPr lang="ja-JP" altLang="en-US" sz="1400" dirty="0" smtClean="0"/>
              <a:t>一定の絞り込みが必要ではないか。</a:t>
            </a:r>
            <a:endParaRPr lang="en-US" altLang="ja-JP" sz="1400" dirty="0" smtClean="0"/>
          </a:p>
          <a:p>
            <a:pPr>
              <a:spcBef>
                <a:spcPts val="600"/>
              </a:spcBef>
            </a:pPr>
            <a:r>
              <a:rPr lang="ja-JP" altLang="en-US" sz="1400" dirty="0" smtClean="0"/>
              <a:t>・　  </a:t>
            </a:r>
            <a:r>
              <a:rPr lang="ja-JP" altLang="en-US" sz="1400" b="1" u="sng" dirty="0" smtClean="0"/>
              <a:t>世界に伍する都市として備えるべき都市機能</a:t>
            </a:r>
            <a:r>
              <a:rPr lang="ja-JP" altLang="en-US" sz="1400" dirty="0" smtClean="0"/>
              <a:t>について、さらなる議論が必要ではないか。</a:t>
            </a:r>
            <a:r>
              <a:rPr lang="en-US" altLang="ja-JP" sz="1400" dirty="0" smtClean="0"/>
              <a:t/>
            </a:r>
            <a:br>
              <a:rPr lang="en-US" altLang="ja-JP" sz="1400" dirty="0" smtClean="0"/>
            </a:br>
            <a:r>
              <a:rPr lang="ja-JP" altLang="en-US" sz="1400" dirty="0" smtClean="0"/>
              <a:t>　　</a:t>
            </a:r>
            <a:endParaRPr lang="en-US" altLang="ja-JP" sz="1400" dirty="0" smtClean="0"/>
          </a:p>
          <a:p>
            <a:pPr>
              <a:spcBef>
                <a:spcPts val="600"/>
              </a:spcBef>
            </a:pPr>
            <a:r>
              <a:rPr lang="en-US" altLang="ja-JP" sz="1400" b="1" dirty="0" smtClean="0"/>
              <a:t>【</a:t>
            </a:r>
            <a:r>
              <a:rPr lang="ja-JP" altLang="en-US" sz="1400" b="1" dirty="0" smtClean="0"/>
              <a:t>制度</a:t>
            </a:r>
            <a:r>
              <a:rPr lang="en-US" altLang="ja-JP" sz="1400" b="1" dirty="0" smtClean="0"/>
              <a:t>】</a:t>
            </a:r>
            <a:endParaRPr lang="en-US" altLang="ja-JP" sz="1400" b="1" dirty="0"/>
          </a:p>
          <a:p>
            <a:pPr>
              <a:spcBef>
                <a:spcPts val="600"/>
              </a:spcBef>
            </a:pPr>
            <a:r>
              <a:rPr lang="ja-JP" altLang="en-US" sz="1400" dirty="0" smtClean="0"/>
              <a:t>○　</a:t>
            </a:r>
            <a:r>
              <a:rPr lang="ja-JP" altLang="en-US" sz="1400" b="1" u="sng" dirty="0" smtClean="0"/>
              <a:t>制度面の深掘り</a:t>
            </a:r>
            <a:r>
              <a:rPr lang="ja-JP" altLang="en-US" sz="1400" dirty="0" smtClean="0"/>
              <a:t>が必要ではないか。</a:t>
            </a:r>
            <a:endParaRPr lang="en-US" altLang="ja-JP" sz="1400" dirty="0" smtClean="0"/>
          </a:p>
          <a:p>
            <a:pPr>
              <a:spcBef>
                <a:spcPts val="600"/>
              </a:spcBef>
            </a:pPr>
            <a:r>
              <a:rPr lang="ja-JP" altLang="en-US" sz="1400" dirty="0" smtClean="0"/>
              <a:t>・　　</a:t>
            </a:r>
            <a:r>
              <a:rPr lang="ja-JP" altLang="en-US" sz="1400" b="1" u="sng" dirty="0" smtClean="0"/>
              <a:t>大阪自らの取組と国との関係（バックアップ含む）</a:t>
            </a:r>
            <a:r>
              <a:rPr lang="ja-JP" altLang="en-US" sz="1400" dirty="0" smtClean="0"/>
              <a:t>などについて議論が必要ではないか。　</a:t>
            </a:r>
            <a:endParaRPr lang="en-US" altLang="ja-JP" sz="1400" dirty="0" smtClean="0"/>
          </a:p>
        </p:txBody>
      </p:sp>
      <p:sp>
        <p:nvSpPr>
          <p:cNvPr id="2" name="スライド番号プレースホルダー 1"/>
          <p:cNvSpPr>
            <a:spLocks noGrp="1"/>
          </p:cNvSpPr>
          <p:nvPr>
            <p:ph type="sldNum" sz="quarter" idx="12"/>
          </p:nvPr>
        </p:nvSpPr>
        <p:spPr>
          <a:xfrm>
            <a:off x="6885519" y="6386690"/>
            <a:ext cx="2057400" cy="365125"/>
          </a:xfrm>
        </p:spPr>
        <p:txBody>
          <a:bodyPr/>
          <a:lstStyle/>
          <a:p>
            <a:fld id="{50F88186-B17D-4CE3-A887-D91699CF601C}" type="slidenum">
              <a:rPr kumimoji="1" lang="ja-JP" altLang="en-US" smtClean="0"/>
              <a:t>1</a:t>
            </a:fld>
            <a:endParaRPr kumimoji="1" lang="ja-JP" altLang="en-US" dirty="0"/>
          </a:p>
        </p:txBody>
      </p:sp>
    </p:spTree>
    <p:extLst>
      <p:ext uri="{BB962C8B-B14F-4D97-AF65-F5344CB8AC3E}">
        <p14:creationId xmlns:p14="http://schemas.microsoft.com/office/powerpoint/2010/main" val="2229984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0" name="正方形/長方形 9"/>
          <p:cNvSpPr/>
          <p:nvPr/>
        </p:nvSpPr>
        <p:spPr>
          <a:xfrm>
            <a:off x="214406" y="608475"/>
            <a:ext cx="8720718" cy="6189876"/>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marL="277813" indent="-277813" fontAlgn="base">
              <a:lnSpc>
                <a:spcPts val="15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500"/>
              </a:lnSpc>
              <a:spcBef>
                <a:spcPts val="300"/>
              </a:spcBef>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経済副首都、行政・政治副首都</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400"/>
              </a:lnSpc>
              <a:spcBef>
                <a:spcPts val="300"/>
              </a:spcBef>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経済を強くすることが副首都としての認知につながるというのは当然であり、異論はない。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今までめざしてきたのは、世界のなかで大都市としての存在感を出し、認知されること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経済と制度・統治機構は密接に関係する。制度については、新たな創造という視点で議論してほしい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どんな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仕組みが行政副首都として正しいのかゼロベースで考えてほしい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行政副首都と考えるといっても、省庁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移転は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無理で、そのまちの制度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在り方はまち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自身で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決めるべき。</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ただ、それは経済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だけではないと思う。</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広域の行政体について京阪神など制度的な枠組みが必要。</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また、国における副首都の位置づけを制度的に担保すべき。</a:t>
            </a: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バックアップについて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深掘りす</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べき。また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、大都市地域の府県は空洞化しており、府県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制度の見直し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分権化の側面が停滞。第２の都区制度を大阪から発信してはどうか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国に副首都形成法を提案して、世論を喚起したほうがよい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500"/>
              </a:lnSpc>
              <a:spcBef>
                <a:spcPts val="600"/>
              </a:spcBef>
            </a:pP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都市機能</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400"/>
              </a:lnSpc>
              <a:spcBef>
                <a:spcPts val="300"/>
              </a:spcBef>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大阪のような巨大都市では、特定の産業で盛り立てようという経済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探求ではなく、雑多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なものが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まった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相対的優位性を</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すべき。</a:t>
            </a:r>
          </a:p>
          <a:p>
            <a:pPr marL="277813" indent="-277813" fontAlgn="base">
              <a:lnSpc>
                <a:spcPts val="1400"/>
              </a:lnSpc>
              <a:spcBef>
                <a:spcPts val="6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経済的な活動が活発になったからといってイコール副首都ではない。その場合にどういう都市機能や役割を</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担うのかが明確でないと府民にはわかりづらい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500"/>
              </a:lnSpc>
              <a:spcBef>
                <a:spcPts val="600"/>
              </a:spcBef>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わかりやすさ・共感</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4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成長戦略でも、健康・医療関連</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産業をはじめ五つの重点分野に力点をおいて大阪を成長させようとしており、</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成長戦略との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違いが分かりにくい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の四つの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役割の総括が必要。</a:t>
            </a:r>
          </a:p>
          <a:p>
            <a:pPr marL="277813" indent="-277813" fontAlgn="base">
              <a:lnSpc>
                <a:spcPts val="14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ウェルビーイングや社会課題など、住民に共感が得られるところの議論の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深掘り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p>
          <a:p>
            <a:pPr marL="277813" indent="-277813" fontAlgn="base">
              <a:lnSpc>
                <a:spcPts val="1500"/>
              </a:lnSpc>
              <a:spcBef>
                <a:spcPts val="600"/>
              </a:spcBef>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目標設定・工程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は今の大阪と東京の間くらい、所得も東京に次ぐなど、目標が要るのでは。工程もしっかり管理を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年後くらいの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域内総生産の目標値を定めてほしい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今</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の取組はさらに強化。安全なまちづくりはさらに進め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、学力についても、現在目標としている全国平均超えを</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めざして引き続き取り組むべき。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4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どういう工程でやっていくのか、といったことや、到達点の検証もしっかり行ってほしい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5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208873" y="548827"/>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361753" y="148716"/>
            <a:ext cx="842049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lang="ja-JP" altLang="en-US" sz="2000" b="1" dirty="0"/>
              <a:t>第７回副首都推進本部（大阪府市）会議に</a:t>
            </a:r>
            <a:r>
              <a:rPr lang="ja-JP" altLang="en-US" sz="2000" b="1" dirty="0" smtClean="0"/>
              <a:t>おける主な意見</a:t>
            </a:r>
            <a:r>
              <a:rPr lang="ja-JP" altLang="en-US" sz="2000" b="1" dirty="0"/>
              <a:t>（要約</a:t>
            </a:r>
            <a:r>
              <a:rPr lang="ja-JP" altLang="en-US" sz="2000" b="1" dirty="0" smtClean="0"/>
              <a:t>）</a:t>
            </a:r>
            <a:endParaRPr lang="ja-JP" altLang="en-US" sz="2000" b="1" dirty="0"/>
          </a:p>
        </p:txBody>
      </p:sp>
      <p:sp>
        <p:nvSpPr>
          <p:cNvPr id="2" name="スライド番号プレースホルダー 1"/>
          <p:cNvSpPr>
            <a:spLocks noGrp="1"/>
          </p:cNvSpPr>
          <p:nvPr>
            <p:ph type="sldNum" sz="quarter" idx="12"/>
          </p:nvPr>
        </p:nvSpPr>
        <p:spPr>
          <a:xfrm>
            <a:off x="6877725" y="6539554"/>
            <a:ext cx="2057400" cy="365125"/>
          </a:xfrm>
        </p:spPr>
        <p:txBody>
          <a:bodyPr/>
          <a:lstStyle/>
          <a:p>
            <a:fld id="{50F88186-B17D-4CE3-A887-D91699CF601C}" type="slidenum">
              <a:rPr kumimoji="1" lang="ja-JP" altLang="en-US" smtClean="0"/>
              <a:t>2</a:t>
            </a:fld>
            <a:endParaRPr kumimoji="1" lang="ja-JP" altLang="en-US" dirty="0"/>
          </a:p>
        </p:txBody>
      </p:sp>
    </p:spTree>
    <p:extLst>
      <p:ext uri="{BB962C8B-B14F-4D97-AF65-F5344CB8AC3E}">
        <p14:creationId xmlns:p14="http://schemas.microsoft.com/office/powerpoint/2010/main" val="791854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13" name="直線コネクタ 12"/>
          <p:cNvCxnSpPr/>
          <p:nvPr/>
        </p:nvCxnSpPr>
        <p:spPr>
          <a:xfrm>
            <a:off x="132571" y="583035"/>
            <a:ext cx="8726251" cy="0"/>
          </a:xfrm>
          <a:prstGeom prst="line">
            <a:avLst/>
          </a:prstGeom>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361753" y="636259"/>
            <a:ext cx="8547259" cy="6158927"/>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24000" rtlCol="0" anchor="ctr"/>
          <a:lstStyle/>
          <a:p>
            <a:pPr marL="179388" indent="-179388" fontAlgn="base">
              <a:lnSpc>
                <a:spcPts val="1600"/>
              </a:lnSpc>
              <a:spcBef>
                <a:spcPts val="600"/>
              </a:spcBef>
              <a:spcAft>
                <a:spcPct val="0"/>
              </a:spcAft>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行政・政治副首都</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●経済モデルは大阪の成長にとって不可欠</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●大阪が副首都として位置付けられるのも重要だが、より重要なのは位置づけよりも内実。大阪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自ら努力して、経済をはじめ都市力を高めるのが重要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●具体的に、規制改革をはじめとする法改正や特区設置の方向性、その内容を示すべき。</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ts val="60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が、世界とわたり合うのをめざすよりも、東京、首都圏に経済を一極集中させて、世界と戦える都市として発展させていき、富の分配をしっかりするという制度も一つの方法。</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が首都として成長していくのはぜひやってほしい。ただ、東京一極集中が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成功して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いるかというと、</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だけが成長しておらず、都市戦略として間違っている。東京以外に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も世界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と伍して成長するような都市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複数</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作ることが重要。それをリードするのが大阪であるべき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12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機能の向上は当然必要。また、政治・行政機能を含めたバックアップ機能も重要。経済機能と政治・行政機能との関係、政治・行政機能充実の道筋や方策について議論を深めてほしい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が第二義的機能というのは違う</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バックアップは大きな課題と認識。そのバックアップを担うためにも、まずは、大阪が自らの力で経済ポテンシャル</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を高めていくことが重要。そうすることが、経済面でのバックアップ機能、さらには、政治・行政面でのバックアップ</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機能を備えた副首都・大阪の実現につながっていくものと考える。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人の力（人的基盤）、若者</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9388" indent="-179388" fontAlgn="base">
              <a:lnSpc>
                <a:spcPts val="1600"/>
              </a:lnSpc>
              <a:spcBef>
                <a:spcPts val="600"/>
              </a:spcBef>
              <a:spcAft>
                <a:spcPct val="0"/>
              </a:spcAft>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流動性の高い都市は、生産性も高い。成長のためには、流動性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を高め、何度もチャレンジできる社会を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「人」は教育や雇用、人材育成、女性活躍、外国人の支援など、幅広い観点で検討必要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●大阪の未来を担う若者の視点が鍵。若者はじめ多くの人から選ばれる、魅力ある副首都へ。</a:t>
            </a:r>
          </a:p>
          <a:p>
            <a:pPr marL="179388" indent="-179388" fontAlgn="base">
              <a:lnSpc>
                <a:spcPts val="1600"/>
              </a:lnSpc>
              <a:spcBef>
                <a:spcPts val="600"/>
              </a:spcBef>
              <a:spcAft>
                <a:spcPct val="0"/>
              </a:spcAft>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61753" y="182925"/>
            <a:ext cx="842049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lang="ja-JP" altLang="en-US" sz="2000" b="1" dirty="0" smtClean="0"/>
              <a:t>大阪府</a:t>
            </a:r>
            <a:r>
              <a:rPr lang="ja-JP" altLang="en-US" sz="2000" b="1" dirty="0"/>
              <a:t>議会・</a:t>
            </a:r>
            <a:r>
              <a:rPr lang="ja-JP" altLang="en-US" sz="2000" b="1" dirty="0" smtClean="0"/>
              <a:t>大阪市会における主な意見（</a:t>
            </a:r>
            <a:r>
              <a:rPr lang="ja-JP" altLang="en-US" sz="2000" b="1" dirty="0"/>
              <a:t>要約</a:t>
            </a:r>
            <a:r>
              <a:rPr lang="ja-JP" altLang="en-US" sz="2000" b="1" dirty="0" smtClean="0"/>
              <a:t>）①</a:t>
            </a:r>
            <a:endParaRPr lang="ja-JP" altLang="en-US" sz="2000" b="1" dirty="0"/>
          </a:p>
        </p:txBody>
      </p:sp>
      <p:sp>
        <p:nvSpPr>
          <p:cNvPr id="2" name="スライド番号プレースホルダー 1"/>
          <p:cNvSpPr>
            <a:spLocks noGrp="1"/>
          </p:cNvSpPr>
          <p:nvPr>
            <p:ph type="sldNum" sz="quarter" idx="12"/>
          </p:nvPr>
        </p:nvSpPr>
        <p:spPr>
          <a:xfrm>
            <a:off x="6724843" y="6367567"/>
            <a:ext cx="2057400" cy="365125"/>
          </a:xfrm>
        </p:spPr>
        <p:txBody>
          <a:bodyPr/>
          <a:lstStyle/>
          <a:p>
            <a:fld id="{50F88186-B17D-4CE3-A887-D91699CF601C}" type="slidenum">
              <a:rPr kumimoji="1" lang="ja-JP" altLang="en-US" smtClean="0"/>
              <a:t>3</a:t>
            </a:fld>
            <a:endParaRPr kumimoji="1" lang="ja-JP" altLang="en-US" dirty="0"/>
          </a:p>
        </p:txBody>
      </p:sp>
      <p:sp>
        <p:nvSpPr>
          <p:cNvPr id="8" name="正方形/長方形 7">
            <a:extLst>
              <a:ext uri="{FF2B5EF4-FFF2-40B4-BE49-F238E27FC236}">
                <a16:creationId xmlns:a16="http://schemas.microsoft.com/office/drawing/2014/main" id="{C68738DB-13B4-474A-BAE7-530A2C4C7A87}"/>
              </a:ext>
            </a:extLst>
          </p:cNvPr>
          <p:cNvSpPr/>
          <p:nvPr/>
        </p:nvSpPr>
        <p:spPr>
          <a:xfrm>
            <a:off x="941580" y="2704011"/>
            <a:ext cx="7706032" cy="724989"/>
          </a:xfrm>
          <a:prstGeom prst="rect">
            <a:avLst/>
          </a:prstGeom>
          <a:noFill/>
          <a:ln>
            <a:solidFill>
              <a:schemeClr val="accent1"/>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68738DB-13B4-474A-BAE7-530A2C4C7A87}"/>
              </a:ext>
            </a:extLst>
          </p:cNvPr>
          <p:cNvSpPr/>
          <p:nvPr/>
        </p:nvSpPr>
        <p:spPr>
          <a:xfrm>
            <a:off x="954643" y="4187895"/>
            <a:ext cx="7706032" cy="770709"/>
          </a:xfrm>
          <a:prstGeom prst="rect">
            <a:avLst/>
          </a:prstGeom>
          <a:noFill/>
          <a:ln>
            <a:solidFill>
              <a:schemeClr val="accent1"/>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49423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13" name="直線コネクタ 12"/>
          <p:cNvCxnSpPr/>
          <p:nvPr/>
        </p:nvCxnSpPr>
        <p:spPr>
          <a:xfrm>
            <a:off x="132571" y="583035"/>
            <a:ext cx="8726251" cy="0"/>
          </a:xfrm>
          <a:prstGeom prst="line">
            <a:avLst/>
          </a:prstGeom>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298369" y="697544"/>
            <a:ext cx="8547259" cy="6042891"/>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24000" rtlCol="0" anchor="ctr"/>
          <a:lstStyle/>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副首都の圏域</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●副首都をめざすにあたり、関西全体で副首都圏をめざすべき。</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の日本の統治機構を考えるうえで、府県を超える広域行政の枠組みを考えていくことは重要。</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の副首都ビジョンでも、京阪神、関西の都市機能の向上が必要としている。まずは、関西</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の中心</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が大阪市とともに責任をもって、副首都をめざしていくべきだと考えている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共感</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●ビジョンのバージョンアップは誰もが理解でき、共感できるものにすべき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「大阪は良くなっている、良くしていくべき」という府民意識こそが経済活性化に不可欠</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府民が共感し、ワクワクする大阪の未来をどう感じてもらえるかが重要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。どんなものが挙げられているのか。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「若者を重視」「東京へ流出していた若者が大阪にとどまるなど、若者が活躍できるまちにしていくことが必要」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「多様な人材が生まれ、活躍できる環境づくりが重要」「若者の意識等を踏まえ、経済産業のイノベーションや、</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産業構造の転換を単体で考えるのではなく、ウェルビーイングの向上や社会課題の解決と一体で考えていく」</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「健康データの活用により新たなサービスが受けられるなどの住民起点の関係性を重視」「人中心のくらしや</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いウォーカブルシティの重要性を示していること」など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目標設定、目標年次、実効性を担保する仕組み</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9388" indent="-179388" fontAlgn="base">
              <a:lnSpc>
                <a:spcPts val="1600"/>
              </a:lnSpc>
              <a:spcBef>
                <a:spcPts val="600"/>
              </a:spcBef>
              <a:spcAft>
                <a:spcPct val="0"/>
              </a:spcAft>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●ターゲットイヤーやＫＰＩの設定、ビジョンの実効性をあげるための具体的な動きが必要。</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求力のある共通目標や目標年次、工程の設定などに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意見交換会に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おいて議論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を深めていく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ビジョンの実効性を担保する仕組みなどについて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、各局</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と緊密に連携し取り組んで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いくのはもとより、</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意見交換会において様々な意見を伺いつつ、副首都推進局としてしっかり考えてまいりたい。</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61753" y="182925"/>
            <a:ext cx="842049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lang="ja-JP" altLang="en-US" sz="2000" b="1" dirty="0" smtClean="0"/>
              <a:t>大阪府</a:t>
            </a:r>
            <a:r>
              <a:rPr lang="ja-JP" altLang="en-US" sz="2000" b="1" dirty="0"/>
              <a:t>議会・</a:t>
            </a:r>
            <a:r>
              <a:rPr lang="ja-JP" altLang="en-US" sz="2000" b="1" dirty="0" smtClean="0"/>
              <a:t>大阪市会における主な意見（</a:t>
            </a:r>
            <a:r>
              <a:rPr lang="ja-JP" altLang="en-US" sz="2000" b="1" dirty="0"/>
              <a:t>要約</a:t>
            </a:r>
            <a:r>
              <a:rPr lang="ja-JP" altLang="en-US" sz="2000" b="1" dirty="0" smtClean="0"/>
              <a:t>）②</a:t>
            </a:r>
            <a:endParaRPr lang="ja-JP" altLang="en-US" sz="2000" b="1" dirty="0"/>
          </a:p>
        </p:txBody>
      </p:sp>
      <p:sp>
        <p:nvSpPr>
          <p:cNvPr id="2" name="スライド番号プレースホルダー 1"/>
          <p:cNvSpPr>
            <a:spLocks noGrp="1"/>
          </p:cNvSpPr>
          <p:nvPr>
            <p:ph type="sldNum" sz="quarter" idx="12"/>
          </p:nvPr>
        </p:nvSpPr>
        <p:spPr>
          <a:xfrm>
            <a:off x="6724843" y="6367567"/>
            <a:ext cx="2057400" cy="365125"/>
          </a:xfrm>
        </p:spPr>
        <p:txBody>
          <a:bodyPr/>
          <a:lstStyle/>
          <a:p>
            <a:fld id="{50F88186-B17D-4CE3-A887-D91699CF601C}" type="slidenum">
              <a:rPr kumimoji="1" lang="ja-JP" altLang="en-US" smtClean="0"/>
              <a:t>4</a:t>
            </a:fld>
            <a:endParaRPr kumimoji="1" lang="ja-JP" altLang="en-US" dirty="0"/>
          </a:p>
        </p:txBody>
      </p:sp>
      <p:sp>
        <p:nvSpPr>
          <p:cNvPr id="8" name="正方形/長方形 7">
            <a:extLst>
              <a:ext uri="{FF2B5EF4-FFF2-40B4-BE49-F238E27FC236}">
                <a16:creationId xmlns:a16="http://schemas.microsoft.com/office/drawing/2014/main" id="{C68738DB-13B4-474A-BAE7-530A2C4C7A87}"/>
              </a:ext>
            </a:extLst>
          </p:cNvPr>
          <p:cNvSpPr/>
          <p:nvPr/>
        </p:nvSpPr>
        <p:spPr>
          <a:xfrm>
            <a:off x="849610" y="1483882"/>
            <a:ext cx="7706032" cy="770709"/>
          </a:xfrm>
          <a:prstGeom prst="rect">
            <a:avLst/>
          </a:prstGeom>
          <a:noFill/>
          <a:ln>
            <a:solidFill>
              <a:schemeClr val="accent1"/>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C68738DB-13B4-474A-BAE7-530A2C4C7A87}"/>
              </a:ext>
            </a:extLst>
          </p:cNvPr>
          <p:cNvSpPr/>
          <p:nvPr/>
        </p:nvSpPr>
        <p:spPr>
          <a:xfrm>
            <a:off x="849610" y="3566160"/>
            <a:ext cx="7706032" cy="1129851"/>
          </a:xfrm>
          <a:prstGeom prst="rect">
            <a:avLst/>
          </a:prstGeom>
          <a:noFill/>
          <a:ln>
            <a:solidFill>
              <a:schemeClr val="accent1"/>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C68738DB-13B4-474A-BAE7-530A2C4C7A87}"/>
              </a:ext>
            </a:extLst>
          </p:cNvPr>
          <p:cNvSpPr/>
          <p:nvPr/>
        </p:nvSpPr>
        <p:spPr>
          <a:xfrm>
            <a:off x="849610" y="5520346"/>
            <a:ext cx="7706032" cy="797153"/>
          </a:xfrm>
          <a:prstGeom prst="rect">
            <a:avLst/>
          </a:prstGeom>
          <a:noFill/>
          <a:ln>
            <a:solidFill>
              <a:schemeClr val="accent1"/>
            </a:solidFill>
            <a:prstDash val="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indent="-179388" fontAlgn="base">
              <a:lnSpc>
                <a:spcPts val="1600"/>
              </a:lnSpc>
              <a:spcBef>
                <a:spcPts val="600"/>
              </a:spcBef>
              <a:spcAft>
                <a:spcPct val="0"/>
              </a:spcAft>
            </a:pP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9757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5644" y="327843"/>
            <a:ext cx="842049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第</a:t>
            </a:r>
            <a:r>
              <a:rPr kumimoji="1" lang="en-US" altLang="ja-JP" sz="2000" b="1" dirty="0" smtClean="0">
                <a:latin typeface="Meiryo UI" panose="020B0604030504040204" pitchFamily="50" charset="-128"/>
                <a:ea typeface="Meiryo UI" panose="020B0604030504040204" pitchFamily="50" charset="-128"/>
              </a:rPr>
              <a:t>14</a:t>
            </a:r>
            <a:r>
              <a:rPr kumimoji="1" lang="ja-JP" altLang="en-US" sz="2000" b="1" dirty="0" smtClean="0">
                <a:latin typeface="Meiryo UI" panose="020B0604030504040204" pitchFamily="50" charset="-128"/>
                <a:ea typeface="Meiryo UI" panose="020B0604030504040204" pitchFamily="50" charset="-128"/>
              </a:rPr>
              <a:t>回</a:t>
            </a:r>
            <a:r>
              <a:rPr kumimoji="1" lang="ja-JP" altLang="en-US" sz="2000" b="1" dirty="0">
                <a:latin typeface="Meiryo UI" panose="020B0604030504040204" pitchFamily="50" charset="-128"/>
                <a:ea typeface="Meiryo UI" panose="020B0604030504040204" pitchFamily="50" charset="-128"/>
              </a:rPr>
              <a:t>意見交換会</a:t>
            </a:r>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8.29</a:t>
            </a:r>
            <a:r>
              <a:rPr kumimoji="1" lang="ja-JP" altLang="en-US" sz="2000" b="1" dirty="0" smtClean="0">
                <a:latin typeface="Meiryo UI" panose="020B0604030504040204" pitchFamily="50" charset="-128"/>
                <a:ea typeface="Meiryo UI" panose="020B0604030504040204" pitchFamily="50" charset="-128"/>
              </a:rPr>
              <a:t>）における主な意見</a:t>
            </a:r>
            <a:r>
              <a:rPr lang="ja-JP" altLang="en-US" sz="2000" b="1" dirty="0"/>
              <a:t>（要約</a:t>
            </a:r>
            <a:r>
              <a:rPr lang="ja-JP" altLang="en-US" sz="2000" b="1" dirty="0" smtClean="0"/>
              <a:t>）①</a:t>
            </a:r>
            <a:endParaRPr lang="ja-JP" altLang="en-US" sz="2000" b="1" dirty="0"/>
          </a:p>
        </p:txBody>
      </p:sp>
      <p:sp>
        <p:nvSpPr>
          <p:cNvPr id="4" name="角丸四角形 3"/>
          <p:cNvSpPr/>
          <p:nvPr/>
        </p:nvSpPr>
        <p:spPr>
          <a:xfrm>
            <a:off x="331410" y="715963"/>
            <a:ext cx="8371395" cy="5933031"/>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indent="-258318">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61556" y="2497655"/>
            <a:ext cx="4449835"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人の力（人的基盤）</a:t>
            </a:r>
            <a:r>
              <a:rPr kumimoji="1" lang="en-US" altLang="ja-JP" sz="1446" b="1" dirty="0" smtClean="0">
                <a:solidFill>
                  <a:schemeClr val="tx1"/>
                </a:solidFill>
              </a:rPr>
              <a:t>】</a:t>
            </a:r>
            <a:endParaRPr kumimoji="1" lang="ja-JP" altLang="en-US" sz="1446" b="1" dirty="0">
              <a:solidFill>
                <a:schemeClr val="tx1"/>
              </a:solidFill>
            </a:endParaRPr>
          </a:p>
        </p:txBody>
      </p:sp>
      <p:sp>
        <p:nvSpPr>
          <p:cNvPr id="12" name="正方形/長方形 11"/>
          <p:cNvSpPr/>
          <p:nvPr/>
        </p:nvSpPr>
        <p:spPr>
          <a:xfrm>
            <a:off x="558060" y="2827038"/>
            <a:ext cx="7982989" cy="2070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a:t>
            </a:r>
            <a:r>
              <a:rPr kumimoji="1" lang="ja-JP" altLang="en-US" sz="1300" dirty="0" smtClean="0">
                <a:solidFill>
                  <a:schemeClr val="tx1"/>
                </a:solidFill>
              </a:rPr>
              <a:t>大阪</a:t>
            </a:r>
            <a:r>
              <a:rPr kumimoji="1" lang="ja-JP" altLang="en-US" sz="1300" dirty="0">
                <a:solidFill>
                  <a:schemeClr val="tx1"/>
                </a:solidFill>
              </a:rPr>
              <a:t>の成長にあたり、住む人や集う人が豊かになり、自分自身の成長や、自分事として関わることで社会課題の</a:t>
            </a:r>
            <a:r>
              <a:rPr kumimoji="1" lang="ja-JP" altLang="en-US" sz="1300" dirty="0" smtClean="0">
                <a:solidFill>
                  <a:schemeClr val="tx1"/>
                </a:solidFill>
              </a:rPr>
              <a:t>解決</a:t>
            </a:r>
            <a:r>
              <a:rPr kumimoji="1" lang="en-US" altLang="ja-JP" sz="1300" dirty="0" smtClean="0">
                <a:solidFill>
                  <a:schemeClr val="tx1"/>
                </a:solidFill>
              </a:rPr>
              <a:t/>
            </a:r>
            <a:br>
              <a:rPr kumimoji="1" lang="en-US" altLang="ja-JP" sz="1300" dirty="0" smtClean="0">
                <a:solidFill>
                  <a:schemeClr val="tx1"/>
                </a:solidFill>
              </a:rPr>
            </a:br>
            <a:r>
              <a:rPr kumimoji="1" lang="ja-JP" altLang="en-US" sz="1300" dirty="0" smtClean="0">
                <a:solidFill>
                  <a:schemeClr val="tx1"/>
                </a:solidFill>
              </a:rPr>
              <a:t>　に</a:t>
            </a:r>
            <a:r>
              <a:rPr kumimoji="1" lang="ja-JP" altLang="en-US" sz="1300" dirty="0">
                <a:solidFill>
                  <a:schemeClr val="tx1"/>
                </a:solidFill>
              </a:rPr>
              <a:t>貢献していると感じられるような環境を作るべきではない</a:t>
            </a:r>
            <a:r>
              <a:rPr kumimoji="1" lang="ja-JP" altLang="en-US" sz="1300" dirty="0" smtClean="0">
                <a:solidFill>
                  <a:schemeClr val="tx1"/>
                </a:solidFill>
              </a:rPr>
              <a:t>か。</a:t>
            </a:r>
            <a:endParaRPr kumimoji="1" lang="ja-JP" altLang="en-US" sz="1300" dirty="0">
              <a:solidFill>
                <a:schemeClr val="tx1"/>
              </a:solidFill>
            </a:endParaRPr>
          </a:p>
          <a:p>
            <a:pPr marL="179388" indent="-179388">
              <a:spcAft>
                <a:spcPts val="400"/>
              </a:spcAft>
            </a:pPr>
            <a:r>
              <a:rPr kumimoji="1" lang="ja-JP" altLang="en-US" sz="1300" dirty="0" smtClean="0">
                <a:solidFill>
                  <a:schemeClr val="tx1"/>
                </a:solidFill>
              </a:rPr>
              <a:t>○　自己</a:t>
            </a:r>
            <a:r>
              <a:rPr kumimoji="1" lang="ja-JP" altLang="en-US" sz="1300" dirty="0">
                <a:solidFill>
                  <a:schemeClr val="tx1"/>
                </a:solidFill>
              </a:rPr>
              <a:t>肯定感を高め、自信ある人材を育てるため、どのような教育が必要か検討すべきではない</a:t>
            </a:r>
            <a:r>
              <a:rPr kumimoji="1" lang="ja-JP" altLang="en-US" sz="1300" dirty="0" smtClean="0">
                <a:solidFill>
                  <a:schemeClr val="tx1"/>
                </a:solidFill>
              </a:rPr>
              <a:t>か。</a:t>
            </a:r>
            <a:endParaRPr kumimoji="1" lang="ja-JP" altLang="en-US" sz="1300" dirty="0">
              <a:solidFill>
                <a:schemeClr val="tx1"/>
              </a:solidFill>
            </a:endParaRPr>
          </a:p>
          <a:p>
            <a:pPr marL="179388" indent="-179388">
              <a:spcAft>
                <a:spcPts val="400"/>
              </a:spcAft>
            </a:pPr>
            <a:r>
              <a:rPr kumimoji="1" lang="ja-JP" altLang="en-US" sz="1300" dirty="0" smtClean="0">
                <a:solidFill>
                  <a:schemeClr val="tx1"/>
                </a:solidFill>
              </a:rPr>
              <a:t>　　 自律型</a:t>
            </a:r>
            <a:r>
              <a:rPr kumimoji="1" lang="ja-JP" altLang="en-US" sz="1300" dirty="0">
                <a:solidFill>
                  <a:schemeClr val="tx1"/>
                </a:solidFill>
              </a:rPr>
              <a:t>人材の育成に際し、自分の市場価値を表明できる学びの可視化が必要ではない</a:t>
            </a:r>
            <a:r>
              <a:rPr kumimoji="1" lang="ja-JP" altLang="en-US" sz="1300" dirty="0" smtClean="0">
                <a:solidFill>
                  <a:schemeClr val="tx1"/>
                </a:solidFill>
              </a:rPr>
              <a:t>か。</a:t>
            </a:r>
            <a:endParaRPr kumimoji="1" lang="ja-JP" altLang="en-US" sz="1300" dirty="0">
              <a:solidFill>
                <a:schemeClr val="tx1"/>
              </a:solidFill>
            </a:endParaRPr>
          </a:p>
          <a:p>
            <a:pPr marL="179388" indent="-179388">
              <a:spcAft>
                <a:spcPts val="400"/>
              </a:spcAft>
            </a:pPr>
            <a:r>
              <a:rPr kumimoji="1" lang="ja-JP" altLang="en-US" sz="1300" dirty="0" smtClean="0">
                <a:solidFill>
                  <a:schemeClr val="tx1"/>
                </a:solidFill>
              </a:rPr>
              <a:t>○　新しい</a:t>
            </a:r>
            <a:r>
              <a:rPr kumimoji="1" lang="ja-JP" altLang="en-US" sz="1300" dirty="0">
                <a:solidFill>
                  <a:schemeClr val="tx1"/>
                </a:solidFill>
              </a:rPr>
              <a:t>ものを生むため、他人の考え、多様性を認める寛容さ、共感力が求められるのでは</a:t>
            </a:r>
            <a:r>
              <a:rPr kumimoji="1" lang="ja-JP" altLang="en-US" sz="1300" dirty="0" smtClean="0">
                <a:solidFill>
                  <a:schemeClr val="tx1"/>
                </a:solidFill>
              </a:rPr>
              <a:t>。</a:t>
            </a:r>
            <a:endParaRPr kumimoji="1" lang="en-US" altLang="ja-JP" sz="1300" dirty="0" smtClean="0">
              <a:solidFill>
                <a:schemeClr val="tx1"/>
              </a:solidFill>
            </a:endParaRPr>
          </a:p>
          <a:p>
            <a:pPr marL="179388" indent="-179388">
              <a:spcAft>
                <a:spcPts val="400"/>
              </a:spcAft>
            </a:pPr>
            <a:r>
              <a:rPr kumimoji="1" lang="ja-JP" altLang="en-US" sz="1300" dirty="0" smtClean="0">
                <a:solidFill>
                  <a:schemeClr val="tx1"/>
                </a:solidFill>
              </a:rPr>
              <a:t>○　人材</a:t>
            </a:r>
            <a:r>
              <a:rPr kumimoji="1" lang="ja-JP" altLang="en-US" sz="1300" dirty="0">
                <a:solidFill>
                  <a:schemeClr val="tx1"/>
                </a:solidFill>
              </a:rPr>
              <a:t>育成については短期と長期で時間軸を分けて考えていく必要があるのではないか</a:t>
            </a:r>
            <a:r>
              <a:rPr kumimoji="1" lang="ja-JP" altLang="en-US" sz="1300" dirty="0" smtClean="0">
                <a:solidFill>
                  <a:schemeClr val="tx1"/>
                </a:solidFill>
              </a:rPr>
              <a:t>。</a:t>
            </a:r>
            <a:r>
              <a:rPr kumimoji="1" lang="en-US" altLang="ja-JP" sz="1300" dirty="0" smtClean="0">
                <a:solidFill>
                  <a:schemeClr val="tx1"/>
                </a:solidFill>
              </a:rPr>
              <a:t/>
            </a:r>
            <a:br>
              <a:rPr kumimoji="1" lang="en-US" altLang="ja-JP" sz="1300" dirty="0" smtClean="0">
                <a:solidFill>
                  <a:schemeClr val="tx1"/>
                </a:solidFill>
              </a:rPr>
            </a:br>
            <a:r>
              <a:rPr kumimoji="1" lang="ja-JP" altLang="en-US" sz="1300" dirty="0" smtClean="0">
                <a:solidFill>
                  <a:schemeClr val="tx1"/>
                </a:solidFill>
              </a:rPr>
              <a:t>（</a:t>
            </a:r>
            <a:r>
              <a:rPr kumimoji="1" lang="ja-JP" altLang="en-US" sz="1300" dirty="0">
                <a:solidFill>
                  <a:schemeClr val="tx1"/>
                </a:solidFill>
              </a:rPr>
              <a:t>短期：人的交流の場の</a:t>
            </a:r>
            <a:r>
              <a:rPr kumimoji="1" lang="ja-JP" altLang="en-US" sz="1300" dirty="0" smtClean="0">
                <a:solidFill>
                  <a:schemeClr val="tx1"/>
                </a:solidFill>
              </a:rPr>
              <a:t>醸成</a:t>
            </a:r>
            <a:r>
              <a:rPr kumimoji="1" lang="ja-JP" altLang="en-US" sz="1300" dirty="0">
                <a:solidFill>
                  <a:schemeClr val="tx1"/>
                </a:solidFill>
              </a:rPr>
              <a:t>、長期：大学での人材育成</a:t>
            </a:r>
            <a:r>
              <a:rPr kumimoji="1" lang="ja-JP" altLang="en-US" sz="1300" dirty="0" smtClean="0">
                <a:solidFill>
                  <a:schemeClr val="tx1"/>
                </a:solidFill>
              </a:rPr>
              <a:t>）</a:t>
            </a:r>
            <a:endParaRPr kumimoji="1" lang="en-US" altLang="ja-JP" sz="1300" dirty="0" smtClean="0">
              <a:solidFill>
                <a:schemeClr val="tx1"/>
              </a:solidFill>
            </a:endParaRPr>
          </a:p>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外国人の活躍も重要だが、まずは女性の活躍に優先的に取り組むべきではないか</a:t>
            </a:r>
            <a:r>
              <a:rPr kumimoji="1" lang="ja-JP" altLang="en-US" sz="1300" dirty="0" smtClean="0">
                <a:solidFill>
                  <a:schemeClr val="tx1"/>
                </a:solidFill>
              </a:rPr>
              <a:t>。</a:t>
            </a:r>
            <a:endParaRPr kumimoji="1" lang="ja-JP" altLang="en-US" sz="1300" dirty="0">
              <a:solidFill>
                <a:schemeClr val="tx1"/>
              </a:solidFill>
            </a:endParaRPr>
          </a:p>
          <a:p>
            <a:pPr marL="179388" indent="-179388">
              <a:spcAft>
                <a:spcPts val="400"/>
              </a:spcAft>
            </a:pPr>
            <a:endParaRPr kumimoji="1" lang="ja-JP" altLang="en-US" sz="1300" dirty="0">
              <a:solidFill>
                <a:schemeClr val="tx1"/>
              </a:solidFill>
            </a:endParaRPr>
          </a:p>
          <a:p>
            <a:pPr marL="179388" indent="-179388">
              <a:spcAft>
                <a:spcPts val="400"/>
              </a:spcAft>
            </a:pPr>
            <a:endParaRPr kumimoji="1" lang="ja-JP" altLang="en-US" sz="1300" dirty="0">
              <a:solidFill>
                <a:schemeClr val="tx1"/>
              </a:solidFill>
            </a:endParaRPr>
          </a:p>
        </p:txBody>
      </p:sp>
      <p:sp>
        <p:nvSpPr>
          <p:cNvPr id="15" name="正方形/長方形 14"/>
          <p:cNvSpPr/>
          <p:nvPr/>
        </p:nvSpPr>
        <p:spPr>
          <a:xfrm>
            <a:off x="484731" y="796735"/>
            <a:ext cx="4426660"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強みと弱み</a:t>
            </a:r>
            <a:r>
              <a:rPr kumimoji="1" lang="en-US" altLang="ja-JP" sz="1446" b="1" dirty="0" smtClean="0">
                <a:solidFill>
                  <a:schemeClr val="tx1"/>
                </a:solidFill>
              </a:rPr>
              <a:t>】</a:t>
            </a:r>
            <a:endParaRPr kumimoji="1" lang="ja-JP" altLang="en-US" sz="1446" b="1" dirty="0">
              <a:solidFill>
                <a:schemeClr val="tx1"/>
              </a:solidFill>
            </a:endParaRPr>
          </a:p>
        </p:txBody>
      </p:sp>
      <p:sp>
        <p:nvSpPr>
          <p:cNvPr id="16" name="正方形/長方形 15"/>
          <p:cNvSpPr/>
          <p:nvPr/>
        </p:nvSpPr>
        <p:spPr>
          <a:xfrm>
            <a:off x="558060" y="1139354"/>
            <a:ext cx="7982989" cy="1475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a:solidFill>
                  <a:schemeClr val="tx1"/>
                </a:solidFill>
              </a:rPr>
              <a:t>○　ライフサイエンス等の基幹産業や中小企業の多さ、地域コミュニティも含めた住民の特徴などを</a:t>
            </a:r>
            <a:r>
              <a:rPr kumimoji="1" lang="ja-JP" altLang="en-US" sz="1300" dirty="0" smtClean="0">
                <a:solidFill>
                  <a:schemeClr val="tx1"/>
                </a:solidFill>
              </a:rPr>
              <a:t>、どう</a:t>
            </a:r>
            <a:r>
              <a:rPr kumimoji="1" lang="ja-JP" altLang="en-US" sz="1300" dirty="0">
                <a:solidFill>
                  <a:schemeClr val="tx1"/>
                </a:solidFill>
              </a:rPr>
              <a:t>混ぜ合わせて面</a:t>
            </a:r>
            <a:r>
              <a:rPr kumimoji="1" lang="ja-JP" altLang="en-US" sz="1300" dirty="0" smtClean="0">
                <a:solidFill>
                  <a:schemeClr val="tx1"/>
                </a:solidFill>
              </a:rPr>
              <a:t>白　</a:t>
            </a:r>
            <a:r>
              <a:rPr kumimoji="1" lang="en-US" altLang="ja-JP" sz="1300" dirty="0" smtClean="0">
                <a:solidFill>
                  <a:schemeClr val="tx1"/>
                </a:solidFill>
              </a:rPr>
              <a:t/>
            </a:r>
            <a:br>
              <a:rPr kumimoji="1" lang="en-US" altLang="ja-JP" sz="1300" dirty="0" smtClean="0">
                <a:solidFill>
                  <a:schemeClr val="tx1"/>
                </a:solidFill>
              </a:rPr>
            </a:br>
            <a:r>
              <a:rPr kumimoji="1" lang="ja-JP" altLang="en-US" sz="1300" dirty="0" smtClean="0">
                <a:solidFill>
                  <a:schemeClr val="tx1"/>
                </a:solidFill>
              </a:rPr>
              <a:t>　</a:t>
            </a:r>
            <a:r>
              <a:rPr kumimoji="1" lang="ja-JP" altLang="en-US" sz="1300" dirty="0" err="1" smtClean="0">
                <a:solidFill>
                  <a:schemeClr val="tx1"/>
                </a:solidFill>
              </a:rPr>
              <a:t>い</a:t>
            </a:r>
            <a:r>
              <a:rPr kumimoji="1" lang="ja-JP" altLang="en-US" sz="1300" dirty="0">
                <a:solidFill>
                  <a:schemeClr val="tx1"/>
                </a:solidFill>
              </a:rPr>
              <a:t>ことができるか、万博やＩＲも含めて、考えていくべきでは。　</a:t>
            </a:r>
          </a:p>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a:t>
            </a:r>
            <a:r>
              <a:rPr kumimoji="1" lang="ja-JP" altLang="en-US" sz="1300" dirty="0" smtClean="0">
                <a:solidFill>
                  <a:schemeClr val="tx1"/>
                </a:solidFill>
              </a:rPr>
              <a:t>治安</a:t>
            </a:r>
            <a:r>
              <a:rPr kumimoji="1" lang="ja-JP" altLang="en-US" sz="1300" dirty="0">
                <a:solidFill>
                  <a:schemeClr val="tx1"/>
                </a:solidFill>
              </a:rPr>
              <a:t>や教育などの弱みを分析し、どのように解決するか検討が必要ではないか。（こうした問題は、所得に起因</a:t>
            </a:r>
            <a:r>
              <a:rPr kumimoji="1" lang="ja-JP" altLang="en-US" sz="1300" dirty="0" smtClean="0">
                <a:solidFill>
                  <a:schemeClr val="tx1"/>
                </a:solidFill>
              </a:rPr>
              <a:t>する</a:t>
            </a:r>
            <a:r>
              <a:rPr kumimoji="1" lang="en-US" altLang="ja-JP" sz="1300" dirty="0" smtClean="0">
                <a:solidFill>
                  <a:schemeClr val="tx1"/>
                </a:solidFill>
              </a:rPr>
              <a:t/>
            </a:r>
            <a:br>
              <a:rPr kumimoji="1" lang="en-US" altLang="ja-JP" sz="1300" dirty="0" smtClean="0">
                <a:solidFill>
                  <a:schemeClr val="tx1"/>
                </a:solidFill>
              </a:rPr>
            </a:br>
            <a:r>
              <a:rPr kumimoji="1" lang="ja-JP" altLang="en-US" sz="1300" dirty="0" smtClean="0">
                <a:solidFill>
                  <a:schemeClr val="tx1"/>
                </a:solidFill>
              </a:rPr>
              <a:t>　部分</a:t>
            </a:r>
            <a:r>
              <a:rPr kumimoji="1" lang="ja-JP" altLang="en-US" sz="1300" dirty="0">
                <a:solidFill>
                  <a:schemeClr val="tx1"/>
                </a:solidFill>
              </a:rPr>
              <a:t>があるのではないか。</a:t>
            </a:r>
            <a:r>
              <a:rPr kumimoji="1" lang="ja-JP" altLang="en-US" sz="1300" dirty="0" smtClean="0">
                <a:solidFill>
                  <a:schemeClr val="tx1"/>
                </a:solidFill>
              </a:rPr>
              <a:t>）</a:t>
            </a:r>
            <a:endParaRPr kumimoji="1" lang="en-US" altLang="ja-JP" sz="1300" dirty="0" smtClean="0">
              <a:solidFill>
                <a:schemeClr val="tx1"/>
              </a:solidFill>
            </a:endParaRPr>
          </a:p>
          <a:p>
            <a:pPr marL="179388" indent="-179388">
              <a:spcAft>
                <a:spcPts val="400"/>
              </a:spcAft>
            </a:pPr>
            <a:r>
              <a:rPr kumimoji="1" lang="ja-JP" altLang="en-US" sz="1300" dirty="0">
                <a:solidFill>
                  <a:schemeClr val="tx1"/>
                </a:solidFill>
              </a:rPr>
              <a:t>○　</a:t>
            </a:r>
            <a:r>
              <a:rPr kumimoji="1" lang="ja-JP" altLang="en-US" sz="1300" dirty="0" smtClean="0">
                <a:solidFill>
                  <a:schemeClr val="tx1"/>
                </a:solidFill>
              </a:rPr>
              <a:t>教育においては、</a:t>
            </a:r>
            <a:r>
              <a:rPr kumimoji="1" lang="ja-JP" altLang="en-US" sz="1300" dirty="0">
                <a:solidFill>
                  <a:schemeClr val="tx1"/>
                </a:solidFill>
              </a:rPr>
              <a:t>将来の投資という意味に</a:t>
            </a:r>
            <a:r>
              <a:rPr kumimoji="1" lang="ja-JP" altLang="en-US" sz="1300" dirty="0" smtClean="0">
                <a:solidFill>
                  <a:schemeClr val="tx1"/>
                </a:solidFill>
              </a:rPr>
              <a:t>おいて、大阪</a:t>
            </a:r>
            <a:r>
              <a:rPr kumimoji="1" lang="ja-JP" altLang="en-US" sz="1300" dirty="0">
                <a:solidFill>
                  <a:schemeClr val="tx1"/>
                </a:solidFill>
              </a:rPr>
              <a:t>について理解を</a:t>
            </a:r>
            <a:r>
              <a:rPr kumimoji="1" lang="ja-JP" altLang="en-US" sz="1300" dirty="0" smtClean="0">
                <a:solidFill>
                  <a:schemeClr val="tx1"/>
                </a:solidFill>
              </a:rPr>
              <a:t>深める</a:t>
            </a:r>
            <a:r>
              <a:rPr kumimoji="1" lang="ja-JP" altLang="en-US" sz="1300" dirty="0">
                <a:solidFill>
                  <a:schemeClr val="tx1"/>
                </a:solidFill>
              </a:rPr>
              <a:t>と</a:t>
            </a:r>
            <a:r>
              <a:rPr kumimoji="1" lang="ja-JP" altLang="en-US" sz="1300" dirty="0" smtClean="0">
                <a:solidFill>
                  <a:schemeClr val="tx1"/>
                </a:solidFill>
              </a:rPr>
              <a:t>いうことも重要になるのではないか。</a:t>
            </a:r>
            <a:endParaRPr kumimoji="1" lang="ja-JP" altLang="en-US" sz="1300" dirty="0">
              <a:solidFill>
                <a:schemeClr val="tx1"/>
              </a:solidFill>
            </a:endParaRPr>
          </a:p>
          <a:p>
            <a:pPr marL="179388" indent="-179388">
              <a:spcAft>
                <a:spcPts val="400"/>
              </a:spcAft>
            </a:pPr>
            <a:endParaRPr kumimoji="1" lang="ja-JP" altLang="en-US" sz="1300" dirty="0">
              <a:solidFill>
                <a:schemeClr val="tx1"/>
              </a:solidFill>
            </a:endParaRPr>
          </a:p>
        </p:txBody>
      </p:sp>
      <p:sp>
        <p:nvSpPr>
          <p:cNvPr id="13" name="正方形/長方形 12"/>
          <p:cNvSpPr/>
          <p:nvPr/>
        </p:nvSpPr>
        <p:spPr>
          <a:xfrm>
            <a:off x="-2101811" y="4438260"/>
            <a:ext cx="7982989" cy="5576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endParaRPr kumimoji="1" lang="ja-JP" altLang="en-US" sz="1300" dirty="0">
              <a:solidFill>
                <a:schemeClr val="tx1"/>
              </a:solidFill>
            </a:endParaRPr>
          </a:p>
        </p:txBody>
      </p:sp>
      <p:sp>
        <p:nvSpPr>
          <p:cNvPr id="5" name="スライド番号プレースホルダー 4"/>
          <p:cNvSpPr>
            <a:spLocks noGrp="1"/>
          </p:cNvSpPr>
          <p:nvPr>
            <p:ph type="sldNum" sz="quarter" idx="12"/>
          </p:nvPr>
        </p:nvSpPr>
        <p:spPr>
          <a:xfrm>
            <a:off x="6806982" y="6428695"/>
            <a:ext cx="2057400" cy="365125"/>
          </a:xfrm>
        </p:spPr>
        <p:txBody>
          <a:bodyPr/>
          <a:lstStyle/>
          <a:p>
            <a:fld id="{50F88186-B17D-4CE3-A887-D91699CF601C}" type="slidenum">
              <a:rPr kumimoji="1" lang="ja-JP" altLang="en-US" smtClean="0"/>
              <a:t>5</a:t>
            </a:fld>
            <a:endParaRPr kumimoji="1" lang="ja-JP" altLang="en-US"/>
          </a:p>
        </p:txBody>
      </p:sp>
      <p:sp>
        <p:nvSpPr>
          <p:cNvPr id="14" name="正方形/長方形 13"/>
          <p:cNvSpPr/>
          <p:nvPr/>
        </p:nvSpPr>
        <p:spPr>
          <a:xfrm>
            <a:off x="484731" y="4961810"/>
            <a:ext cx="3104363"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産官学の連携・民間との役割分担</a:t>
            </a:r>
            <a:r>
              <a:rPr kumimoji="1" lang="en-US" altLang="ja-JP" sz="1446" b="1" dirty="0" smtClean="0">
                <a:solidFill>
                  <a:schemeClr val="tx1"/>
                </a:solidFill>
              </a:rPr>
              <a:t>】</a:t>
            </a:r>
            <a:endParaRPr kumimoji="1" lang="ja-JP" altLang="en-US" sz="1446" b="1" dirty="0">
              <a:solidFill>
                <a:schemeClr val="tx1"/>
              </a:solidFill>
            </a:endParaRPr>
          </a:p>
        </p:txBody>
      </p:sp>
      <p:sp>
        <p:nvSpPr>
          <p:cNvPr id="17" name="正方形/長方形 16"/>
          <p:cNvSpPr/>
          <p:nvPr/>
        </p:nvSpPr>
        <p:spPr>
          <a:xfrm>
            <a:off x="558061" y="5318114"/>
            <a:ext cx="7982989" cy="1539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a:t>
            </a:r>
            <a:r>
              <a:rPr kumimoji="1" lang="ja-JP" altLang="en-US" sz="1300" dirty="0" smtClean="0">
                <a:solidFill>
                  <a:schemeClr val="tx1"/>
                </a:solidFill>
              </a:rPr>
              <a:t> 経済的</a:t>
            </a:r>
            <a:r>
              <a:rPr kumimoji="1" lang="ja-JP" altLang="en-US" sz="1300" dirty="0">
                <a:solidFill>
                  <a:schemeClr val="tx1"/>
                </a:solidFill>
              </a:rPr>
              <a:t>副首都をめざすうえで、民間のビジネス領域をどこまで書き込むのか、また、民間の選択</a:t>
            </a:r>
            <a:r>
              <a:rPr kumimoji="1" lang="ja-JP" altLang="en-US" sz="1300" dirty="0" smtClean="0">
                <a:solidFill>
                  <a:schemeClr val="tx1"/>
                </a:solidFill>
              </a:rPr>
              <a:t>と集中</a:t>
            </a:r>
            <a:r>
              <a:rPr kumimoji="1" lang="ja-JP" altLang="en-US" sz="1300" dirty="0">
                <a:solidFill>
                  <a:schemeClr val="tx1"/>
                </a:solidFill>
              </a:rPr>
              <a:t>について</a:t>
            </a:r>
            <a:r>
              <a:rPr kumimoji="1" lang="ja-JP" altLang="en-US" sz="1300" dirty="0" smtClean="0">
                <a:solidFill>
                  <a:schemeClr val="tx1"/>
                </a:solidFill>
              </a:rPr>
              <a:t>どこまで </a:t>
            </a:r>
            <a:r>
              <a:rPr kumimoji="1" lang="en-US" altLang="ja-JP" sz="1300" dirty="0" smtClean="0">
                <a:solidFill>
                  <a:schemeClr val="tx1"/>
                </a:solidFill>
              </a:rPr>
              <a:t/>
            </a:r>
            <a:br>
              <a:rPr kumimoji="1" lang="en-US" altLang="ja-JP" sz="1300" dirty="0" smtClean="0">
                <a:solidFill>
                  <a:schemeClr val="tx1"/>
                </a:solidFill>
              </a:rPr>
            </a:br>
            <a:r>
              <a:rPr kumimoji="1" lang="en-US" altLang="ja-JP" sz="1300" dirty="0" smtClean="0">
                <a:solidFill>
                  <a:schemeClr val="tx1"/>
                </a:solidFill>
              </a:rPr>
              <a:t>  </a:t>
            </a:r>
            <a:r>
              <a:rPr kumimoji="1" lang="ja-JP" altLang="en-US" sz="1300" dirty="0" smtClean="0">
                <a:solidFill>
                  <a:schemeClr val="tx1"/>
                </a:solidFill>
              </a:rPr>
              <a:t>意思</a:t>
            </a:r>
            <a:r>
              <a:rPr kumimoji="1" lang="ja-JP" altLang="en-US" sz="1300" dirty="0">
                <a:solidFill>
                  <a:schemeClr val="tx1"/>
                </a:solidFill>
              </a:rPr>
              <a:t>決定できるのか、初めに考えるべきではないか。そのうえで、共助</a:t>
            </a:r>
            <a:r>
              <a:rPr kumimoji="1" lang="ja-JP" altLang="en-US" sz="1300" dirty="0" smtClean="0">
                <a:solidFill>
                  <a:schemeClr val="tx1"/>
                </a:solidFill>
              </a:rPr>
              <a:t>やコンソーシアム</a:t>
            </a:r>
            <a:r>
              <a:rPr kumimoji="1" lang="ja-JP" altLang="en-US" sz="1300" dirty="0">
                <a:solidFill>
                  <a:schemeClr val="tx1"/>
                </a:solidFill>
              </a:rPr>
              <a:t>の仕組みなど、行政がどう</a:t>
            </a:r>
            <a:r>
              <a:rPr kumimoji="1" lang="ja-JP" altLang="en-US" sz="1300" dirty="0" smtClean="0">
                <a:solidFill>
                  <a:schemeClr val="tx1"/>
                </a:solidFill>
              </a:rPr>
              <a:t>下支</a:t>
            </a:r>
            <a:r>
              <a:rPr kumimoji="1" lang="en-US" altLang="ja-JP" sz="1300" dirty="0" smtClean="0">
                <a:solidFill>
                  <a:schemeClr val="tx1"/>
                </a:solidFill>
              </a:rPr>
              <a:t/>
            </a:r>
            <a:br>
              <a:rPr kumimoji="1" lang="en-US" altLang="ja-JP" sz="1300" dirty="0" smtClean="0">
                <a:solidFill>
                  <a:schemeClr val="tx1"/>
                </a:solidFill>
              </a:rPr>
            </a:br>
            <a:r>
              <a:rPr kumimoji="1" lang="en-US" altLang="ja-JP" sz="1300" dirty="0" smtClean="0">
                <a:solidFill>
                  <a:schemeClr val="tx1"/>
                </a:solidFill>
              </a:rPr>
              <a:t>  </a:t>
            </a:r>
            <a:r>
              <a:rPr kumimoji="1" lang="ja-JP" altLang="en-US" sz="1300" dirty="0" err="1" smtClean="0">
                <a:solidFill>
                  <a:schemeClr val="tx1"/>
                </a:solidFill>
              </a:rPr>
              <a:t>えを</a:t>
            </a:r>
            <a:r>
              <a:rPr kumimoji="1" lang="ja-JP" altLang="en-US" sz="1300" dirty="0">
                <a:solidFill>
                  <a:schemeClr val="tx1"/>
                </a:solidFill>
              </a:rPr>
              <a:t>するのか考えるべきではないか</a:t>
            </a:r>
            <a:r>
              <a:rPr kumimoji="1" lang="ja-JP" altLang="en-US" sz="1300" dirty="0" smtClean="0">
                <a:solidFill>
                  <a:schemeClr val="tx1"/>
                </a:solidFill>
              </a:rPr>
              <a:t>。</a:t>
            </a:r>
            <a:endParaRPr kumimoji="1" lang="en-US" altLang="ja-JP" sz="1300" dirty="0" smtClean="0">
              <a:solidFill>
                <a:schemeClr val="tx1"/>
              </a:solidFill>
            </a:endParaRPr>
          </a:p>
          <a:p>
            <a:pPr marL="179388" indent="-179388">
              <a:spcAft>
                <a:spcPts val="400"/>
              </a:spcAft>
            </a:pPr>
            <a:r>
              <a:rPr kumimoji="1" lang="ja-JP" altLang="en-US" sz="1300" dirty="0" smtClean="0">
                <a:solidFill>
                  <a:schemeClr val="tx1"/>
                </a:solidFill>
              </a:rPr>
              <a:t>○　産</a:t>
            </a:r>
            <a:r>
              <a:rPr kumimoji="1" lang="ja-JP" altLang="en-US" sz="1300" dirty="0">
                <a:solidFill>
                  <a:schemeClr val="tx1"/>
                </a:solidFill>
              </a:rPr>
              <a:t>官学連携を進めるうえで、それぞれの組織文化をうまく擦り合わせる必要があるのではない</a:t>
            </a:r>
            <a:r>
              <a:rPr kumimoji="1" lang="ja-JP" altLang="en-US" sz="1300" dirty="0" smtClean="0">
                <a:solidFill>
                  <a:schemeClr val="tx1"/>
                </a:solidFill>
              </a:rPr>
              <a:t>か。</a:t>
            </a:r>
            <a:endParaRPr kumimoji="1" lang="ja-JP" altLang="en-US" sz="1300" dirty="0">
              <a:solidFill>
                <a:schemeClr val="tx1"/>
              </a:solidFill>
            </a:endParaRPr>
          </a:p>
          <a:p>
            <a:pPr marL="179388" indent="-179388">
              <a:spcAft>
                <a:spcPts val="400"/>
              </a:spcAft>
            </a:pPr>
            <a:endParaRPr kumimoji="1" lang="ja-JP" altLang="en-US" sz="1300" dirty="0">
              <a:solidFill>
                <a:schemeClr val="tx1"/>
              </a:solidFill>
            </a:endParaRPr>
          </a:p>
        </p:txBody>
      </p:sp>
    </p:spTree>
    <p:extLst>
      <p:ext uri="{BB962C8B-B14F-4D97-AF65-F5344CB8AC3E}">
        <p14:creationId xmlns:p14="http://schemas.microsoft.com/office/powerpoint/2010/main" val="191220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5644" y="327843"/>
            <a:ext cx="8420490"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第</a:t>
            </a:r>
            <a:r>
              <a:rPr kumimoji="1" lang="en-US" altLang="ja-JP" sz="2000" b="1" dirty="0" smtClean="0">
                <a:latin typeface="Meiryo UI" panose="020B0604030504040204" pitchFamily="50" charset="-128"/>
                <a:ea typeface="Meiryo UI" panose="020B0604030504040204" pitchFamily="50" charset="-128"/>
              </a:rPr>
              <a:t>14</a:t>
            </a:r>
            <a:r>
              <a:rPr kumimoji="1" lang="ja-JP" altLang="en-US" sz="2000" b="1" dirty="0" smtClean="0">
                <a:latin typeface="Meiryo UI" panose="020B0604030504040204" pitchFamily="50" charset="-128"/>
                <a:ea typeface="Meiryo UI" panose="020B0604030504040204" pitchFamily="50" charset="-128"/>
              </a:rPr>
              <a:t>回</a:t>
            </a:r>
            <a:r>
              <a:rPr kumimoji="1" lang="ja-JP" altLang="en-US" sz="2000" b="1" dirty="0">
                <a:latin typeface="Meiryo UI" panose="020B0604030504040204" pitchFamily="50" charset="-128"/>
                <a:ea typeface="Meiryo UI" panose="020B0604030504040204" pitchFamily="50" charset="-128"/>
              </a:rPr>
              <a:t>意見交換会</a:t>
            </a:r>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8.29</a:t>
            </a:r>
            <a:r>
              <a:rPr kumimoji="1" lang="ja-JP" altLang="en-US" sz="2000" b="1" dirty="0" smtClean="0">
                <a:latin typeface="Meiryo UI" panose="020B0604030504040204" pitchFamily="50" charset="-128"/>
                <a:ea typeface="Meiryo UI" panose="020B0604030504040204" pitchFamily="50" charset="-128"/>
              </a:rPr>
              <a:t>）における主な意見</a:t>
            </a:r>
            <a:r>
              <a:rPr lang="ja-JP" altLang="en-US" sz="2000" b="1" dirty="0"/>
              <a:t>（要約</a:t>
            </a:r>
            <a:r>
              <a:rPr lang="ja-JP" altLang="en-US" sz="2000" b="1" dirty="0" smtClean="0"/>
              <a:t>）②</a:t>
            </a:r>
            <a:endParaRPr lang="ja-JP" altLang="en-US" sz="2000" b="1" dirty="0"/>
          </a:p>
        </p:txBody>
      </p:sp>
      <p:sp>
        <p:nvSpPr>
          <p:cNvPr id="4" name="角丸四角形 3"/>
          <p:cNvSpPr/>
          <p:nvPr/>
        </p:nvSpPr>
        <p:spPr>
          <a:xfrm>
            <a:off x="331410" y="715963"/>
            <a:ext cx="8371395" cy="5755677"/>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indent="-258318">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487328" y="864408"/>
            <a:ext cx="3104363"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市町村連携</a:t>
            </a:r>
            <a:r>
              <a:rPr kumimoji="1" lang="en-US" altLang="ja-JP" sz="1446" b="1" dirty="0" smtClean="0">
                <a:solidFill>
                  <a:schemeClr val="tx1"/>
                </a:solidFill>
              </a:rPr>
              <a:t>】</a:t>
            </a:r>
            <a:endParaRPr kumimoji="1" lang="ja-JP" altLang="en-US" sz="1446" b="1" dirty="0">
              <a:solidFill>
                <a:schemeClr val="tx1"/>
              </a:solidFill>
            </a:endParaRPr>
          </a:p>
        </p:txBody>
      </p:sp>
      <p:sp>
        <p:nvSpPr>
          <p:cNvPr id="17" name="正方形/長方形 16"/>
          <p:cNvSpPr/>
          <p:nvPr/>
        </p:nvSpPr>
        <p:spPr>
          <a:xfrm>
            <a:off x="560658" y="1220712"/>
            <a:ext cx="7982989" cy="5576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市町村連携をリードしていく主体として、広域自治体である大阪府が、広域的な観点で積極的に介入していくという</a:t>
            </a:r>
            <a:r>
              <a:rPr kumimoji="1" lang="ja-JP" altLang="en-US" sz="1300" dirty="0" err="1" smtClean="0">
                <a:solidFill>
                  <a:schemeClr val="tx1"/>
                </a:solidFill>
              </a:rPr>
              <a:t>こ</a:t>
            </a:r>
            <a:r>
              <a:rPr kumimoji="1" lang="en-US" altLang="ja-JP" sz="1300" dirty="0" smtClean="0">
                <a:solidFill>
                  <a:schemeClr val="tx1"/>
                </a:solidFill>
              </a:rPr>
              <a:t/>
            </a:r>
            <a:br>
              <a:rPr kumimoji="1" lang="en-US" altLang="ja-JP" sz="1300" dirty="0" smtClean="0">
                <a:solidFill>
                  <a:schemeClr val="tx1"/>
                </a:solidFill>
              </a:rPr>
            </a:br>
            <a:r>
              <a:rPr kumimoji="1" lang="en-US" altLang="ja-JP" sz="1300" dirty="0" smtClean="0">
                <a:solidFill>
                  <a:schemeClr val="tx1"/>
                </a:solidFill>
              </a:rPr>
              <a:t>  </a:t>
            </a:r>
            <a:r>
              <a:rPr kumimoji="1" lang="ja-JP" altLang="en-US" sz="1300" dirty="0" smtClean="0">
                <a:solidFill>
                  <a:schemeClr val="tx1"/>
                </a:solidFill>
              </a:rPr>
              <a:t>と</a:t>
            </a:r>
            <a:r>
              <a:rPr kumimoji="1" lang="ja-JP" altLang="en-US" sz="1300" dirty="0">
                <a:solidFill>
                  <a:schemeClr val="tx1"/>
                </a:solidFill>
              </a:rPr>
              <a:t>も今後求められるのではないか</a:t>
            </a:r>
            <a:r>
              <a:rPr kumimoji="1" lang="ja-JP" altLang="en-US" sz="1300" dirty="0" smtClean="0">
                <a:solidFill>
                  <a:schemeClr val="tx1"/>
                </a:solidFill>
              </a:rPr>
              <a:t>。</a:t>
            </a:r>
            <a:endParaRPr kumimoji="1" lang="ja-JP" altLang="en-US" sz="1300" dirty="0">
              <a:solidFill>
                <a:schemeClr val="tx1"/>
              </a:solidFill>
            </a:endParaRPr>
          </a:p>
        </p:txBody>
      </p:sp>
      <p:sp>
        <p:nvSpPr>
          <p:cNvPr id="20" name="正方形/長方形 19"/>
          <p:cNvSpPr/>
          <p:nvPr/>
        </p:nvSpPr>
        <p:spPr>
          <a:xfrm>
            <a:off x="487328" y="4029128"/>
            <a:ext cx="4426660"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ビジョンの実効性を担保する仕組み（推進体制）</a:t>
            </a:r>
            <a:r>
              <a:rPr kumimoji="1" lang="en-US" altLang="ja-JP" sz="1446" b="1" dirty="0" smtClean="0">
                <a:solidFill>
                  <a:schemeClr val="tx1"/>
                </a:solidFill>
              </a:rPr>
              <a:t>】</a:t>
            </a:r>
            <a:endParaRPr kumimoji="1" lang="ja-JP" altLang="en-US" sz="1446" b="1" dirty="0">
              <a:solidFill>
                <a:schemeClr val="tx1"/>
              </a:solidFill>
            </a:endParaRPr>
          </a:p>
        </p:txBody>
      </p:sp>
      <p:sp>
        <p:nvSpPr>
          <p:cNvPr id="21" name="正方形/長方形 20"/>
          <p:cNvSpPr/>
          <p:nvPr/>
        </p:nvSpPr>
        <p:spPr>
          <a:xfrm>
            <a:off x="567472" y="4419427"/>
            <a:ext cx="7982989" cy="517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　 ビジョン</a:t>
            </a:r>
            <a:r>
              <a:rPr kumimoji="1" lang="ja-JP" altLang="en-US" sz="1300" dirty="0">
                <a:solidFill>
                  <a:schemeClr val="tx1"/>
                </a:solidFill>
              </a:rPr>
              <a:t>の推進体制や管理の方法、大阪府市の施策にどう生かしていくか、そういった進行管理</a:t>
            </a:r>
            <a:r>
              <a:rPr kumimoji="1" lang="ja-JP" altLang="en-US" sz="1300" dirty="0" smtClean="0">
                <a:solidFill>
                  <a:schemeClr val="tx1"/>
                </a:solidFill>
              </a:rPr>
              <a:t>、目標</a:t>
            </a:r>
            <a:r>
              <a:rPr kumimoji="1" lang="ja-JP" altLang="en-US" sz="1300" dirty="0">
                <a:solidFill>
                  <a:schemeClr val="tx1"/>
                </a:solidFill>
              </a:rPr>
              <a:t>管理、</a:t>
            </a:r>
            <a:r>
              <a:rPr kumimoji="1" lang="ja-JP" altLang="en-US" sz="1300" dirty="0" smtClean="0">
                <a:solidFill>
                  <a:schemeClr val="tx1"/>
                </a:solidFill>
              </a:rPr>
              <a:t>時間軸</a:t>
            </a:r>
            <a:r>
              <a:rPr kumimoji="1" lang="en-US" altLang="ja-JP" sz="1300" dirty="0" smtClean="0">
                <a:solidFill>
                  <a:schemeClr val="tx1"/>
                </a:solidFill>
              </a:rPr>
              <a:t/>
            </a:r>
            <a:br>
              <a:rPr kumimoji="1" lang="en-US" altLang="ja-JP" sz="1300" dirty="0" smtClean="0">
                <a:solidFill>
                  <a:schemeClr val="tx1"/>
                </a:solidFill>
              </a:rPr>
            </a:br>
            <a:r>
              <a:rPr kumimoji="1" lang="en-US" altLang="ja-JP" sz="1300" dirty="0" smtClean="0">
                <a:solidFill>
                  <a:schemeClr val="tx1"/>
                </a:solidFill>
              </a:rPr>
              <a:t>   </a:t>
            </a:r>
            <a:r>
              <a:rPr kumimoji="1" lang="ja-JP" altLang="en-US" sz="1300" dirty="0" smtClean="0">
                <a:solidFill>
                  <a:schemeClr val="tx1"/>
                </a:solidFill>
              </a:rPr>
              <a:t>に</a:t>
            </a:r>
            <a:r>
              <a:rPr kumimoji="1" lang="ja-JP" altLang="en-US" sz="1300" dirty="0">
                <a:solidFill>
                  <a:schemeClr val="tx1"/>
                </a:solidFill>
              </a:rPr>
              <a:t>ついての議論も必要ではないか</a:t>
            </a:r>
            <a:r>
              <a:rPr kumimoji="1" lang="ja-JP" altLang="en-US" sz="1300" dirty="0" smtClean="0">
                <a:solidFill>
                  <a:schemeClr val="tx1"/>
                </a:solidFill>
              </a:rPr>
              <a:t>。</a:t>
            </a:r>
            <a:endParaRPr kumimoji="1" lang="ja-JP" altLang="en-US" sz="1300" dirty="0">
              <a:solidFill>
                <a:schemeClr val="tx1"/>
              </a:solidFill>
            </a:endParaRPr>
          </a:p>
        </p:txBody>
      </p:sp>
      <p:sp>
        <p:nvSpPr>
          <p:cNvPr id="22" name="正方形/長方形 21"/>
          <p:cNvSpPr/>
          <p:nvPr/>
        </p:nvSpPr>
        <p:spPr>
          <a:xfrm>
            <a:off x="487328" y="3133874"/>
            <a:ext cx="1588606"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目標設定</a:t>
            </a:r>
            <a:r>
              <a:rPr kumimoji="1" lang="en-US" altLang="ja-JP" sz="1446" b="1" dirty="0" smtClean="0">
                <a:solidFill>
                  <a:schemeClr val="tx1"/>
                </a:solidFill>
              </a:rPr>
              <a:t>】</a:t>
            </a:r>
            <a:endParaRPr kumimoji="1" lang="ja-JP" altLang="en-US" sz="1446" b="1" dirty="0">
              <a:solidFill>
                <a:schemeClr val="tx1"/>
              </a:solidFill>
            </a:endParaRPr>
          </a:p>
        </p:txBody>
      </p:sp>
      <p:sp>
        <p:nvSpPr>
          <p:cNvPr id="23" name="正方形/長方形 22"/>
          <p:cNvSpPr/>
          <p:nvPr/>
        </p:nvSpPr>
        <p:spPr>
          <a:xfrm>
            <a:off x="569917" y="3489473"/>
            <a:ext cx="8215477" cy="379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a:t>
            </a:r>
            <a:r>
              <a:rPr kumimoji="1" lang="ja-JP" altLang="en-US" sz="1300" dirty="0" smtClean="0">
                <a:solidFill>
                  <a:schemeClr val="tx1"/>
                </a:solidFill>
              </a:rPr>
              <a:t> 西日本</a:t>
            </a:r>
            <a:r>
              <a:rPr kumimoji="1" lang="ja-JP" altLang="en-US" sz="1300" dirty="0">
                <a:solidFill>
                  <a:schemeClr val="tx1"/>
                </a:solidFill>
              </a:rPr>
              <a:t>から大阪への流入人口の指標があるとよいので</a:t>
            </a:r>
            <a:r>
              <a:rPr kumimoji="1" lang="ja-JP" altLang="en-US" sz="1300" dirty="0" smtClean="0">
                <a:solidFill>
                  <a:schemeClr val="tx1"/>
                </a:solidFill>
              </a:rPr>
              <a:t>は。その</a:t>
            </a:r>
            <a:r>
              <a:rPr kumimoji="1" lang="ja-JP" altLang="en-US" sz="1300" dirty="0">
                <a:solidFill>
                  <a:schemeClr val="tx1"/>
                </a:solidFill>
              </a:rPr>
              <a:t>際</a:t>
            </a:r>
            <a:r>
              <a:rPr kumimoji="1" lang="ja-JP" altLang="en-US" sz="1300" dirty="0" smtClean="0">
                <a:solidFill>
                  <a:schemeClr val="tx1"/>
                </a:solidFill>
              </a:rPr>
              <a:t>、社会増</a:t>
            </a:r>
            <a:r>
              <a:rPr kumimoji="1" lang="ja-JP" altLang="en-US" sz="1300" dirty="0">
                <a:solidFill>
                  <a:schemeClr val="tx1"/>
                </a:solidFill>
              </a:rPr>
              <a:t>と自然増を分けて分析するべきではないか</a:t>
            </a:r>
            <a:r>
              <a:rPr kumimoji="1" lang="ja-JP" altLang="en-US" sz="1300" dirty="0" smtClean="0">
                <a:solidFill>
                  <a:schemeClr val="tx1"/>
                </a:solidFill>
              </a:rPr>
              <a:t>。</a:t>
            </a:r>
            <a:endParaRPr kumimoji="1" lang="en-US" altLang="ja-JP" sz="1300" dirty="0" smtClean="0">
              <a:solidFill>
                <a:schemeClr val="tx1"/>
              </a:solidFill>
            </a:endParaRPr>
          </a:p>
        </p:txBody>
      </p:sp>
      <p:sp>
        <p:nvSpPr>
          <p:cNvPr id="5" name="スライド番号プレースホルダー 4"/>
          <p:cNvSpPr>
            <a:spLocks noGrp="1"/>
          </p:cNvSpPr>
          <p:nvPr>
            <p:ph type="sldNum" sz="quarter" idx="12"/>
          </p:nvPr>
        </p:nvSpPr>
        <p:spPr>
          <a:xfrm>
            <a:off x="6889025" y="6387422"/>
            <a:ext cx="2057400" cy="365125"/>
          </a:xfrm>
        </p:spPr>
        <p:txBody>
          <a:bodyPr/>
          <a:lstStyle/>
          <a:p>
            <a:fld id="{50F88186-B17D-4CE3-A887-D91699CF601C}" type="slidenum">
              <a:rPr kumimoji="1" lang="ja-JP" altLang="en-US" smtClean="0"/>
              <a:t>6</a:t>
            </a:fld>
            <a:endParaRPr kumimoji="1" lang="ja-JP" altLang="en-US"/>
          </a:p>
        </p:txBody>
      </p:sp>
      <p:sp>
        <p:nvSpPr>
          <p:cNvPr id="13" name="正方形/長方形 12"/>
          <p:cNvSpPr/>
          <p:nvPr/>
        </p:nvSpPr>
        <p:spPr>
          <a:xfrm>
            <a:off x="487328" y="2062364"/>
            <a:ext cx="1588606"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46" b="1" dirty="0" smtClean="0">
                <a:solidFill>
                  <a:schemeClr val="tx1"/>
                </a:solidFill>
              </a:rPr>
              <a:t>【</a:t>
            </a:r>
            <a:r>
              <a:rPr kumimoji="1" lang="ja-JP" altLang="en-US" sz="1446" b="1" dirty="0" smtClean="0">
                <a:solidFill>
                  <a:schemeClr val="tx1"/>
                </a:solidFill>
              </a:rPr>
              <a:t>共感・訴求力</a:t>
            </a:r>
            <a:r>
              <a:rPr kumimoji="1" lang="en-US" altLang="ja-JP" sz="1446" b="1" dirty="0" smtClean="0">
                <a:solidFill>
                  <a:schemeClr val="tx1"/>
                </a:solidFill>
              </a:rPr>
              <a:t>】</a:t>
            </a:r>
            <a:endParaRPr kumimoji="1" lang="ja-JP" altLang="en-US" sz="1446" b="1" dirty="0">
              <a:solidFill>
                <a:schemeClr val="tx1"/>
              </a:solidFill>
            </a:endParaRPr>
          </a:p>
        </p:txBody>
      </p:sp>
      <p:sp>
        <p:nvSpPr>
          <p:cNvPr id="14" name="正方形/長方形 13"/>
          <p:cNvSpPr/>
          <p:nvPr/>
        </p:nvSpPr>
        <p:spPr>
          <a:xfrm>
            <a:off x="560657" y="2418668"/>
            <a:ext cx="7982989" cy="517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spcAft>
                <a:spcPts val="400"/>
              </a:spcAft>
            </a:pPr>
            <a:r>
              <a:rPr kumimoji="1" lang="ja-JP" altLang="en-US" sz="1300" dirty="0" smtClean="0">
                <a:solidFill>
                  <a:schemeClr val="tx1"/>
                </a:solidFill>
              </a:rPr>
              <a:t>○</a:t>
            </a:r>
            <a:r>
              <a:rPr kumimoji="1" lang="ja-JP" altLang="en-US" sz="1300" dirty="0">
                <a:solidFill>
                  <a:schemeClr val="tx1"/>
                </a:solidFill>
              </a:rPr>
              <a:t>　</a:t>
            </a:r>
            <a:r>
              <a:rPr kumimoji="1" lang="ja-JP" altLang="en-US" sz="1300" dirty="0" smtClean="0">
                <a:solidFill>
                  <a:schemeClr val="tx1"/>
                </a:solidFill>
              </a:rPr>
              <a:t> 副首都</a:t>
            </a:r>
            <a:r>
              <a:rPr kumimoji="1" lang="ja-JP" altLang="en-US" sz="1300" dirty="0">
                <a:solidFill>
                  <a:schemeClr val="tx1"/>
                </a:solidFill>
              </a:rPr>
              <a:t>や東西二極の一極という考え方には幅があり、最終的には関西あるいは西日本、さらに</a:t>
            </a:r>
            <a:r>
              <a:rPr kumimoji="1" lang="ja-JP" altLang="en-US" sz="1300" dirty="0" smtClean="0">
                <a:solidFill>
                  <a:schemeClr val="tx1"/>
                </a:solidFill>
              </a:rPr>
              <a:t>は国</a:t>
            </a:r>
            <a:r>
              <a:rPr kumimoji="1" lang="ja-JP" altLang="en-US" sz="1300" dirty="0">
                <a:solidFill>
                  <a:schemeClr val="tx1"/>
                </a:solidFill>
              </a:rPr>
              <a:t>全体の理解</a:t>
            </a:r>
            <a:r>
              <a:rPr kumimoji="1" lang="ja-JP" altLang="en-US" sz="1300" dirty="0" smtClean="0">
                <a:solidFill>
                  <a:schemeClr val="tx1"/>
                </a:solidFill>
              </a:rPr>
              <a:t>と</a:t>
            </a:r>
            <a:r>
              <a:rPr kumimoji="1" lang="en-US" altLang="ja-JP" sz="1300" dirty="0" smtClean="0">
                <a:solidFill>
                  <a:schemeClr val="tx1"/>
                </a:solidFill>
              </a:rPr>
              <a:t/>
            </a:r>
            <a:br>
              <a:rPr kumimoji="1" lang="en-US" altLang="ja-JP" sz="1300" dirty="0" smtClean="0">
                <a:solidFill>
                  <a:schemeClr val="tx1"/>
                </a:solidFill>
              </a:rPr>
            </a:br>
            <a:r>
              <a:rPr kumimoji="1" lang="en-US" altLang="ja-JP" sz="1300" dirty="0" smtClean="0">
                <a:solidFill>
                  <a:schemeClr val="tx1"/>
                </a:solidFill>
              </a:rPr>
              <a:t>   </a:t>
            </a:r>
            <a:r>
              <a:rPr kumimoji="1" lang="ja-JP" altLang="en-US" sz="1300" dirty="0" smtClean="0">
                <a:solidFill>
                  <a:schemeClr val="tx1"/>
                </a:solidFill>
              </a:rPr>
              <a:t>共感</a:t>
            </a:r>
            <a:r>
              <a:rPr kumimoji="1" lang="ja-JP" altLang="en-US" sz="1300" dirty="0">
                <a:solidFill>
                  <a:schemeClr val="tx1"/>
                </a:solidFill>
              </a:rPr>
              <a:t>が必要ではない</a:t>
            </a:r>
            <a:r>
              <a:rPr kumimoji="1" lang="ja-JP" altLang="en-US" sz="1300" dirty="0" smtClean="0">
                <a:solidFill>
                  <a:schemeClr val="tx1"/>
                </a:solidFill>
              </a:rPr>
              <a:t>か。</a:t>
            </a:r>
            <a:endParaRPr kumimoji="1" lang="ja-JP" altLang="en-US" sz="1300" dirty="0">
              <a:solidFill>
                <a:schemeClr val="tx1"/>
              </a:solidFill>
            </a:endParaRPr>
          </a:p>
        </p:txBody>
      </p:sp>
    </p:spTree>
    <p:extLst>
      <p:ext uri="{BB962C8B-B14F-4D97-AF65-F5344CB8AC3E}">
        <p14:creationId xmlns:p14="http://schemas.microsoft.com/office/powerpoint/2010/main" val="1090186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下矢印 12"/>
          <p:cNvSpPr/>
          <p:nvPr/>
        </p:nvSpPr>
        <p:spPr>
          <a:xfrm>
            <a:off x="6923223" y="1366824"/>
            <a:ext cx="1152318" cy="4233639"/>
          </a:xfrm>
          <a:prstGeom prst="downArrow">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752185" y="47352"/>
            <a:ext cx="5747197" cy="400110"/>
          </a:xfrm>
          <a:prstGeom prst="rect">
            <a:avLst/>
          </a:prstGeom>
        </p:spPr>
        <p:txBody>
          <a:bodyPr wrap="square">
            <a:spAutoFit/>
          </a:bodyPr>
          <a:lstStyle/>
          <a:p>
            <a:pPr algn="ctr"/>
            <a:r>
              <a:rPr lang="ja-JP" altLang="en-US" sz="2000" b="1" dirty="0" smtClean="0"/>
              <a:t>今後のスケジュール（イメージ）</a:t>
            </a:r>
            <a:endParaRPr lang="en-US" altLang="ja-JP" sz="2000" b="1" dirty="0" smtClean="0"/>
          </a:p>
        </p:txBody>
      </p:sp>
      <p:sp>
        <p:nvSpPr>
          <p:cNvPr id="2" name="角丸四角形 1"/>
          <p:cNvSpPr/>
          <p:nvPr/>
        </p:nvSpPr>
        <p:spPr>
          <a:xfrm>
            <a:off x="1426191" y="1160197"/>
            <a:ext cx="4203087" cy="931296"/>
          </a:xfrm>
          <a:prstGeom prst="roundRect">
            <a:avLst>
              <a:gd name="adj" fmla="val 9007"/>
            </a:avLst>
          </a:prstGeom>
          <a:noFill/>
          <a:ln w="5715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a:t>
            </a:r>
            <a:r>
              <a:rPr kumimoji="1" lang="ja-JP" altLang="en-US" sz="1600" dirty="0"/>
              <a:t> </a:t>
            </a:r>
            <a:r>
              <a:rPr kumimoji="1" lang="ja-JP" altLang="en-US" sz="1600" dirty="0" smtClean="0"/>
              <a:t>意見交換会の今後の進め方について</a:t>
            </a:r>
            <a:endParaRPr kumimoji="1" lang="en-US" altLang="ja-JP" sz="1600" dirty="0" smtClean="0"/>
          </a:p>
          <a:p>
            <a:r>
              <a:rPr kumimoji="1" lang="ja-JP" altLang="en-US" sz="1600" dirty="0" smtClean="0"/>
              <a:t>○ わかりやすいビジョンに向けて</a:t>
            </a:r>
            <a:endParaRPr kumimoji="1" lang="en-US" altLang="ja-JP" sz="1600" dirty="0" smtClean="0"/>
          </a:p>
        </p:txBody>
      </p:sp>
      <p:sp>
        <p:nvSpPr>
          <p:cNvPr id="26" name="角丸四角形 25"/>
          <p:cNvSpPr/>
          <p:nvPr/>
        </p:nvSpPr>
        <p:spPr>
          <a:xfrm>
            <a:off x="1426191" y="2255302"/>
            <a:ext cx="4203087" cy="855189"/>
          </a:xfrm>
          <a:prstGeom prst="roundRect">
            <a:avLst>
              <a:gd name="adj" fmla="val 9007"/>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a:t>
            </a:r>
            <a:r>
              <a:rPr kumimoji="1" lang="ja-JP" altLang="en-US" sz="1600" dirty="0" smtClean="0"/>
              <a:t> 副首都を支える都市機能</a:t>
            </a:r>
            <a:endParaRPr kumimoji="1" lang="en-US" altLang="ja-JP" sz="1600" dirty="0" smtClean="0"/>
          </a:p>
        </p:txBody>
      </p:sp>
      <p:sp>
        <p:nvSpPr>
          <p:cNvPr id="28" name="角丸四角形 27"/>
          <p:cNvSpPr/>
          <p:nvPr/>
        </p:nvSpPr>
        <p:spPr>
          <a:xfrm>
            <a:off x="1426191" y="3250339"/>
            <a:ext cx="4203087" cy="875930"/>
          </a:xfrm>
          <a:prstGeom prst="roundRect">
            <a:avLst>
              <a:gd name="adj" fmla="val 9007"/>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a:t>
            </a:r>
            <a:r>
              <a:rPr kumimoji="1" lang="ja-JP" altLang="en-US" sz="1600" dirty="0" smtClean="0"/>
              <a:t> 副首都を支える仕組み、国との関係、</a:t>
            </a:r>
            <a:r>
              <a:rPr kumimoji="1" lang="en-US" altLang="ja-JP" sz="1600" dirty="0" smtClean="0"/>
              <a:t/>
            </a:r>
            <a:br>
              <a:rPr kumimoji="1" lang="en-US" altLang="ja-JP" sz="1600" dirty="0" smtClean="0"/>
            </a:br>
            <a:r>
              <a:rPr kumimoji="1" lang="ja-JP" altLang="en-US" sz="1600" dirty="0" smtClean="0"/>
              <a:t>　　首都機能のバックアップ</a:t>
            </a:r>
            <a:endParaRPr kumimoji="1" lang="ja-JP" altLang="en-US" sz="1600" dirty="0"/>
          </a:p>
        </p:txBody>
      </p:sp>
      <p:sp>
        <p:nvSpPr>
          <p:cNvPr id="18" name="角丸四角形 17"/>
          <p:cNvSpPr/>
          <p:nvPr/>
        </p:nvSpPr>
        <p:spPr>
          <a:xfrm>
            <a:off x="408274" y="6249681"/>
            <a:ext cx="3743004" cy="402116"/>
          </a:xfrm>
          <a:prstGeom prst="roundRect">
            <a:avLst>
              <a:gd name="adj" fmla="val 900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smtClean="0"/>
              <a:t>※ </a:t>
            </a:r>
            <a:r>
              <a:rPr kumimoji="1" lang="ja-JP" altLang="en-US" sz="1200" dirty="0" smtClean="0"/>
              <a:t>各回テーマは議論の進展状況により柔軟に</a:t>
            </a:r>
            <a:r>
              <a:rPr kumimoji="1" lang="ja-JP" altLang="en-US" sz="1200" dirty="0"/>
              <a:t>対応</a:t>
            </a:r>
          </a:p>
        </p:txBody>
      </p:sp>
      <p:sp>
        <p:nvSpPr>
          <p:cNvPr id="19" name="角丸四角形 18"/>
          <p:cNvSpPr/>
          <p:nvPr/>
        </p:nvSpPr>
        <p:spPr>
          <a:xfrm>
            <a:off x="1426191" y="4319953"/>
            <a:ext cx="4200612" cy="854648"/>
          </a:xfrm>
          <a:prstGeom prst="roundRect">
            <a:avLst>
              <a:gd name="adj" fmla="val 9007"/>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 目標設定</a:t>
            </a:r>
            <a:endParaRPr kumimoji="1" lang="en-US" altLang="ja-JP" sz="1600" dirty="0" smtClean="0"/>
          </a:p>
          <a:p>
            <a:r>
              <a:rPr kumimoji="1" lang="ja-JP" altLang="en-US" sz="1600" dirty="0" smtClean="0"/>
              <a:t>○ 目標年次、工程　など</a:t>
            </a:r>
            <a:endParaRPr kumimoji="1" lang="ja-JP" altLang="en-US" sz="1600" dirty="0"/>
          </a:p>
        </p:txBody>
      </p:sp>
      <p:sp>
        <p:nvSpPr>
          <p:cNvPr id="21" name="角丸四角形 20"/>
          <p:cNvSpPr/>
          <p:nvPr/>
        </p:nvSpPr>
        <p:spPr>
          <a:xfrm>
            <a:off x="1426191" y="5349196"/>
            <a:ext cx="4203087" cy="811848"/>
          </a:xfrm>
          <a:prstGeom prst="roundRect">
            <a:avLst>
              <a:gd name="adj" fmla="val 9007"/>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 全体議論の整理、まとめ</a:t>
            </a:r>
            <a:endParaRPr kumimoji="1" lang="ja-JP" altLang="en-US" sz="1600" dirty="0"/>
          </a:p>
        </p:txBody>
      </p:sp>
      <p:sp>
        <p:nvSpPr>
          <p:cNvPr id="10" name="角丸四角形 9"/>
          <p:cNvSpPr/>
          <p:nvPr/>
        </p:nvSpPr>
        <p:spPr>
          <a:xfrm>
            <a:off x="248633" y="608603"/>
            <a:ext cx="5472898" cy="6131831"/>
          </a:xfrm>
          <a:prstGeom prst="roundRect">
            <a:avLst>
              <a:gd name="adj" fmla="val 5501"/>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角丸四角形 28"/>
          <p:cNvSpPr/>
          <p:nvPr/>
        </p:nvSpPr>
        <p:spPr>
          <a:xfrm>
            <a:off x="6921318" y="2855406"/>
            <a:ext cx="1752419" cy="1037325"/>
          </a:xfrm>
          <a:prstGeom prst="roundRect">
            <a:avLst>
              <a:gd name="adj" fmla="val 900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ビジョンの</a:t>
            </a:r>
            <a:endParaRPr kumimoji="1" lang="en-US" altLang="ja-JP" sz="1600" dirty="0" smtClean="0"/>
          </a:p>
          <a:p>
            <a:r>
              <a:rPr kumimoji="1" lang="ja-JP" altLang="en-US" sz="1600" dirty="0" smtClean="0"/>
              <a:t>バージョンアップ</a:t>
            </a:r>
            <a:endParaRPr kumimoji="1" lang="en-US" altLang="ja-JP" sz="1600" dirty="0" smtClean="0"/>
          </a:p>
          <a:p>
            <a:r>
              <a:rPr kumimoji="1" lang="ja-JP" altLang="en-US" sz="1600" dirty="0"/>
              <a:t>作業</a:t>
            </a:r>
          </a:p>
        </p:txBody>
      </p:sp>
      <p:sp>
        <p:nvSpPr>
          <p:cNvPr id="12" name="右矢印 11"/>
          <p:cNvSpPr/>
          <p:nvPr/>
        </p:nvSpPr>
        <p:spPr>
          <a:xfrm>
            <a:off x="5943064" y="2127760"/>
            <a:ext cx="1048704" cy="2732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議論を</a:t>
            </a:r>
            <a:endParaRPr kumimoji="1" lang="en-US" altLang="ja-JP" sz="1400" dirty="0" smtClean="0"/>
          </a:p>
          <a:p>
            <a:pPr algn="ctr"/>
            <a:r>
              <a:rPr kumimoji="1" lang="ja-JP" altLang="en-US" sz="1400" dirty="0" smtClean="0"/>
              <a:t>適宜</a:t>
            </a:r>
            <a:endParaRPr kumimoji="1" lang="en-US" altLang="ja-JP" sz="1400" dirty="0" smtClean="0"/>
          </a:p>
          <a:p>
            <a:pPr algn="ctr"/>
            <a:r>
              <a:rPr kumimoji="1" lang="ja-JP" altLang="en-US" sz="1400" dirty="0" smtClean="0"/>
              <a:t>反映</a:t>
            </a:r>
            <a:endParaRPr kumimoji="1" lang="en-US" altLang="ja-JP" sz="1400" dirty="0" smtClean="0"/>
          </a:p>
          <a:p>
            <a:pPr algn="ctr"/>
            <a:r>
              <a:rPr kumimoji="1" lang="ja-JP" altLang="en-US" sz="1400" dirty="0"/>
              <a:t>していく</a:t>
            </a:r>
          </a:p>
        </p:txBody>
      </p:sp>
      <p:sp>
        <p:nvSpPr>
          <p:cNvPr id="14" name="角丸四角形 13"/>
          <p:cNvSpPr/>
          <p:nvPr/>
        </p:nvSpPr>
        <p:spPr>
          <a:xfrm>
            <a:off x="1857400" y="567658"/>
            <a:ext cx="2063932" cy="388889"/>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意見交換会</a:t>
            </a:r>
            <a:endParaRPr kumimoji="1" lang="ja-JP" altLang="en-US" dirty="0"/>
          </a:p>
        </p:txBody>
      </p:sp>
      <p:sp>
        <p:nvSpPr>
          <p:cNvPr id="35" name="角丸四角形 34"/>
          <p:cNvSpPr/>
          <p:nvPr/>
        </p:nvSpPr>
        <p:spPr>
          <a:xfrm>
            <a:off x="6467416" y="571481"/>
            <a:ext cx="2063932" cy="388889"/>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副首都推進局</a:t>
            </a:r>
            <a:endParaRPr kumimoji="1" lang="ja-JP" altLang="en-US" dirty="0"/>
          </a:p>
        </p:txBody>
      </p:sp>
      <p:sp>
        <p:nvSpPr>
          <p:cNvPr id="36" name="角丸四角形 35"/>
          <p:cNvSpPr/>
          <p:nvPr/>
        </p:nvSpPr>
        <p:spPr>
          <a:xfrm>
            <a:off x="5827381" y="5826917"/>
            <a:ext cx="2974770" cy="360000"/>
          </a:xfrm>
          <a:prstGeom prst="roundRect">
            <a:avLst>
              <a:gd name="adj" fmla="val 900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b="1" dirty="0" smtClean="0">
                <a:latin typeface="+mn-ea"/>
              </a:rPr>
              <a:t>2023</a:t>
            </a:r>
            <a:r>
              <a:rPr kumimoji="1" lang="ja-JP" altLang="en-US" sz="1600" b="1" dirty="0" smtClean="0">
                <a:latin typeface="+mn-ea"/>
              </a:rPr>
              <a:t>年（令和</a:t>
            </a:r>
            <a:r>
              <a:rPr kumimoji="1" lang="en-US" altLang="ja-JP" sz="1600" b="1" dirty="0" smtClean="0">
                <a:latin typeface="+mn-ea"/>
              </a:rPr>
              <a:t>5</a:t>
            </a:r>
            <a:r>
              <a:rPr kumimoji="1" lang="ja-JP" altLang="en-US" sz="1600" b="1" dirty="0" smtClean="0">
                <a:latin typeface="+mn-ea"/>
              </a:rPr>
              <a:t>年）当初</a:t>
            </a:r>
            <a:endParaRPr kumimoji="1" lang="en-US" altLang="ja-JP" sz="1600" b="1" dirty="0" smtClean="0">
              <a:latin typeface="+mn-ea"/>
            </a:endParaRPr>
          </a:p>
        </p:txBody>
      </p:sp>
      <p:sp>
        <p:nvSpPr>
          <p:cNvPr id="37" name="角丸四角形 36"/>
          <p:cNvSpPr/>
          <p:nvPr/>
        </p:nvSpPr>
        <p:spPr>
          <a:xfrm>
            <a:off x="6218179" y="6135345"/>
            <a:ext cx="3714723" cy="556052"/>
          </a:xfrm>
          <a:prstGeom prst="roundRect">
            <a:avLst>
              <a:gd name="adj" fmla="val 900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ビジョンバージョンアップ案</a:t>
            </a:r>
            <a:endParaRPr kumimoji="1" lang="ja-JP" altLang="en-US" sz="1600" dirty="0"/>
          </a:p>
        </p:txBody>
      </p:sp>
      <p:sp>
        <p:nvSpPr>
          <p:cNvPr id="3" name="スライド番号プレースホルダー 2"/>
          <p:cNvSpPr>
            <a:spLocks noGrp="1"/>
          </p:cNvSpPr>
          <p:nvPr>
            <p:ph type="sldNum" sz="quarter" idx="12"/>
          </p:nvPr>
        </p:nvSpPr>
        <p:spPr>
          <a:xfrm>
            <a:off x="6885519" y="6428885"/>
            <a:ext cx="2057400" cy="365125"/>
          </a:xfrm>
        </p:spPr>
        <p:txBody>
          <a:bodyPr/>
          <a:lstStyle/>
          <a:p>
            <a:fld id="{50F88186-B17D-4CE3-A887-D91699CF601C}" type="slidenum">
              <a:rPr kumimoji="1" lang="ja-JP" altLang="en-US" smtClean="0"/>
              <a:t>7</a:t>
            </a:fld>
            <a:endParaRPr kumimoji="1" lang="ja-JP" altLang="en-US"/>
          </a:p>
        </p:txBody>
      </p:sp>
      <p:sp>
        <p:nvSpPr>
          <p:cNvPr id="8" name="正方形/長方形 7"/>
          <p:cNvSpPr/>
          <p:nvPr/>
        </p:nvSpPr>
        <p:spPr>
          <a:xfrm>
            <a:off x="548640" y="1366824"/>
            <a:ext cx="692331" cy="4106513"/>
          </a:xfrm>
          <a:prstGeom prst="rect">
            <a:avLst/>
          </a:prstGeom>
          <a:noFill/>
          <a:ln>
            <a:noFill/>
            <a:prstDash val="sysDot"/>
          </a:ln>
        </p:spPr>
        <p:style>
          <a:lnRef idx="2">
            <a:schemeClr val="accent6"/>
          </a:lnRef>
          <a:fillRef idx="1">
            <a:schemeClr val="lt1"/>
          </a:fillRef>
          <a:effectRef idx="0">
            <a:schemeClr val="accent6"/>
          </a:effectRef>
          <a:fontRef idx="minor">
            <a:schemeClr val="dk1"/>
          </a:fontRef>
        </p:style>
        <p:txBody>
          <a:bodyPr vert="wordArtVertRtl" rtlCol="0" anchor="ctr"/>
          <a:lstStyle/>
          <a:p>
            <a:pPr algn="ctr"/>
            <a:r>
              <a:rPr kumimoji="1" lang="ja-JP" altLang="en-US" sz="2000" b="1" dirty="0" smtClean="0"/>
              <a:t>全体で５回程度を想定</a:t>
            </a:r>
          </a:p>
        </p:txBody>
      </p:sp>
      <p:sp>
        <p:nvSpPr>
          <p:cNvPr id="22" name="角丸四角形 21"/>
          <p:cNvSpPr/>
          <p:nvPr/>
        </p:nvSpPr>
        <p:spPr>
          <a:xfrm>
            <a:off x="1391845" y="1096395"/>
            <a:ext cx="698212" cy="277171"/>
          </a:xfrm>
          <a:prstGeom prst="roundRect">
            <a:avLst/>
          </a:prstGeom>
          <a:solidFill>
            <a:srgbClr val="FD6F8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本日</a:t>
            </a:r>
            <a:endParaRPr kumimoji="1" lang="ja-JP" altLang="en-US" sz="1200" b="1" dirty="0">
              <a:solidFill>
                <a:schemeClr val="tx1"/>
              </a:solidFill>
            </a:endParaRPr>
          </a:p>
        </p:txBody>
      </p:sp>
    </p:spTree>
    <p:extLst>
      <p:ext uri="{BB962C8B-B14F-4D97-AF65-F5344CB8AC3E}">
        <p14:creationId xmlns:p14="http://schemas.microsoft.com/office/powerpoint/2010/main" val="3843728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8AFC7E15-4D24-4642-92DB-74F2E2320429}"/>
</file>

<file path=customXml/itemProps2.xml><?xml version="1.0" encoding="utf-8"?>
<ds:datastoreItem xmlns:ds="http://schemas.openxmlformats.org/officeDocument/2006/customXml" ds:itemID="{E393484D-90EE-49F0-8AC9-78116C54C2A5}"/>
</file>

<file path=customXml/itemProps3.xml><?xml version="1.0" encoding="utf-8"?>
<ds:datastoreItem xmlns:ds="http://schemas.openxmlformats.org/officeDocument/2006/customXml" ds:itemID="{BBF40C1A-DCE7-4D1E-A2E0-F4D63C861918}"/>
</file>

<file path=docProps/app.xml><?xml version="1.0" encoding="utf-8"?>
<Properties xmlns="http://schemas.openxmlformats.org/officeDocument/2006/extended-properties" xmlns:vt="http://schemas.openxmlformats.org/officeDocument/2006/docPropsVTypes">
  <TotalTime>0</TotalTime>
  <Words>2580</Words>
  <Application>Microsoft Office PowerPoint</Application>
  <PresentationFormat>画面に合わせる (4:3)</PresentationFormat>
  <Paragraphs>130</Paragraphs>
  <Slides>8</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游ゴシック</vt:lpstr>
      <vt:lpstr>Arial</vt:lpstr>
      <vt:lpstr>Wingdings</vt:lpstr>
      <vt:lpstr>Office テーマ</vt:lpstr>
      <vt:lpstr>意見交換会の今後の進め方について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2022-11-01T08:51:47Z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